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726" r:id="rId5"/>
  </p:sldMasterIdLst>
  <p:notesMasterIdLst>
    <p:notesMasterId r:id="rId21"/>
  </p:notesMasterIdLst>
  <p:sldIdLst>
    <p:sldId id="1496" r:id="rId6"/>
    <p:sldId id="1163" r:id="rId7"/>
    <p:sldId id="1511" r:id="rId8"/>
    <p:sldId id="1508" r:id="rId9"/>
    <p:sldId id="1507" r:id="rId10"/>
    <p:sldId id="1479" r:id="rId11"/>
    <p:sldId id="1480" r:id="rId12"/>
    <p:sldId id="1505" r:id="rId13"/>
    <p:sldId id="1482" r:id="rId14"/>
    <p:sldId id="1504" r:id="rId15"/>
    <p:sldId id="1498" r:id="rId16"/>
    <p:sldId id="1503" r:id="rId17"/>
    <p:sldId id="1485" r:id="rId18"/>
    <p:sldId id="1488" r:id="rId19"/>
    <p:sldId id="1494" r:id="rId20"/>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Y, Mary" initials="MM" lastIdx="5" clrIdx="0">
    <p:extLst>
      <p:ext uri="{19B8F6BF-5375-455C-9EA6-DF929625EA0E}">
        <p15:presenceInfo xmlns:p15="http://schemas.microsoft.com/office/powerpoint/2012/main" userId="S::mahym@unaids.org::0afd4db8-d624-4195-ad74-d950010a3c7a" providerId="AD"/>
      </p:ext>
    </p:extLst>
  </p:cmAuthor>
  <p:cmAuthor id="2" name="Efren Estacio" initials="EE" lastIdx="1" clrIdx="1">
    <p:extLst>
      <p:ext uri="{19B8F6BF-5375-455C-9EA6-DF929625EA0E}">
        <p15:presenceInfo xmlns:p15="http://schemas.microsoft.com/office/powerpoint/2012/main" userId="S::fadriquelae@unaids.org::ff09a34f-060c-4ed2-b93c-daeb0194da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7C0"/>
    <a:srgbClr val="5B793B"/>
    <a:srgbClr val="DD087B"/>
    <a:srgbClr val="63AAD8"/>
    <a:srgbClr val="E5C738"/>
    <a:srgbClr val="CE6322"/>
    <a:srgbClr val="FFFFFF"/>
    <a:srgbClr val="DADADA"/>
    <a:srgbClr val="000000"/>
    <a:srgbClr val="F3E2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96357" autoAdjust="0"/>
  </p:normalViewPr>
  <p:slideViewPr>
    <p:cSldViewPr snapToGrid="0">
      <p:cViewPr varScale="1">
        <p:scale>
          <a:sx n="103" d="100"/>
          <a:sy n="103" d="100"/>
        </p:scale>
        <p:origin x="138" y="174"/>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33E4D-8AB4-4541-86E1-8761E01C2AA4}" type="datetimeFigureOut">
              <a:rPr lang="LID4096" smtClean="0"/>
              <a:t>12/16/2021</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26A2-DB14-4DDC-8EB6-3916C5C40094}" type="slidenum">
              <a:rPr lang="LID4096" smtClean="0"/>
              <a:t>‹#›</a:t>
            </a:fld>
            <a:endParaRPr lang="LID4096"/>
          </a:p>
        </p:txBody>
      </p:sp>
    </p:spTree>
    <p:extLst>
      <p:ext uri="{BB962C8B-B14F-4D97-AF65-F5344CB8AC3E}">
        <p14:creationId xmlns:p14="http://schemas.microsoft.com/office/powerpoint/2010/main" val="164185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26A2-DB14-4DDC-8EB6-3916C5C40094}"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16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D4E1-15D4-43CB-93A2-53BF5B4980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E6C7A50C-4868-4C4C-9D9B-DFAD3003F1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Tree>
    <p:extLst>
      <p:ext uri="{BB962C8B-B14F-4D97-AF65-F5344CB8AC3E}">
        <p14:creationId xmlns:p14="http://schemas.microsoft.com/office/powerpoint/2010/main" val="330533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20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accent2"/>
          </a:solidFill>
        </p:spPr>
        <p:txBody>
          <a:bodyPr wrap="none" lIns="182880" tIns="91440" rIns="182880" anchor="ctr" anchorCtr="1">
            <a:normAutofit/>
          </a:bodyPr>
          <a:lstStyle>
            <a:lvl1pPr marL="0" indent="0">
              <a:buNone/>
              <a:defRPr sz="36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237231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20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accent3"/>
          </a:solidFill>
        </p:spPr>
        <p:txBody>
          <a:bodyPr wrap="none" lIns="182880" tIns="91440" rIns="182880" anchor="ctr" anchorCtr="1">
            <a:normAutofit/>
          </a:bodyPr>
          <a:lstStyle>
            <a:lvl1pPr marL="0" indent="0">
              <a:buNone/>
              <a:defRPr sz="3600" b="1" i="0" baseline="0"/>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231412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sposition personnalisé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237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20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60120"/>
          </a:xfrm>
          <a:solidFill>
            <a:schemeClr val="tx2"/>
          </a:solidFill>
        </p:spPr>
        <p:txBody>
          <a:bodyPr wrap="none" lIns="182880" tIns="9144" rIns="182880" bIns="9144" anchor="ctr" anchorCtr="1">
            <a:normAutofit/>
          </a:bodyPr>
          <a:lstStyle>
            <a:lvl1pPr marL="0" indent="0">
              <a:buNone/>
              <a:defRPr sz="2800" b="1" i="0" baseline="0">
                <a:solidFill>
                  <a:schemeClr val="bg1"/>
                </a:solidFill>
              </a:defRPr>
            </a:lvl1pPr>
          </a:lstStyle>
          <a:p>
            <a:pPr lvl="0"/>
            <a:r>
              <a:rPr lang="fr-CH" dirty="0"/>
              <a:t>Click to </a:t>
            </a:r>
            <a:r>
              <a:rPr lang="fr-CH" dirty="0" err="1"/>
              <a:t>add</a:t>
            </a:r>
            <a:r>
              <a:rPr lang="fr-CH" dirty="0"/>
              <a:t> slide message</a:t>
            </a:r>
            <a:endParaRPr lang="LID4096" dirty="0"/>
          </a:p>
        </p:txBody>
      </p:sp>
    </p:spTree>
    <p:extLst>
      <p:ext uri="{BB962C8B-B14F-4D97-AF65-F5344CB8AC3E}">
        <p14:creationId xmlns:p14="http://schemas.microsoft.com/office/powerpoint/2010/main" val="391962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20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60120"/>
          </a:xfrm>
          <a:solidFill>
            <a:schemeClr val="accent2"/>
          </a:solidFill>
        </p:spPr>
        <p:txBody>
          <a:bodyPr wrap="none" lIns="182880" tIns="91440" rIns="182880" anchor="ctr" anchorCtr="1">
            <a:normAutofit/>
          </a:bodyPr>
          <a:lstStyle>
            <a:lvl1pPr marL="0" indent="0">
              <a:buNone/>
              <a:defRPr sz="36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321473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20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60120"/>
          </a:xfrm>
          <a:solidFill>
            <a:schemeClr val="accent3"/>
          </a:solidFill>
        </p:spPr>
        <p:txBody>
          <a:bodyPr wrap="none" lIns="182880" tIns="91440" rIns="182880" anchor="ctr" anchorCtr="1">
            <a:normAutofit/>
          </a:bodyPr>
          <a:lstStyle>
            <a:lvl1pPr marL="0" indent="0">
              <a:buNone/>
              <a:defRPr sz="3600" b="1" i="0" baseline="0"/>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141320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20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60120"/>
          </a:xfrm>
          <a:solidFill>
            <a:srgbClr val="951833"/>
          </a:solidFill>
        </p:spPr>
        <p:txBody>
          <a:bodyPr wrap="none" lIns="182880" tIns="91440" rIns="182880" anchor="ctr" anchorCtr="1">
            <a:normAutofit/>
          </a:bodyPr>
          <a:lstStyle>
            <a:lvl1pPr marL="0" indent="0">
              <a:buNone/>
              <a:defRPr sz="3600" b="1" i="0" baseline="0">
                <a:solidFill>
                  <a:schemeClr val="bg1"/>
                </a:solidFill>
              </a:defRPr>
            </a:lvl1pPr>
          </a:lstStyle>
          <a:p>
            <a:pPr lvl="0"/>
            <a:r>
              <a:rPr lang="fr-CH" dirty="0"/>
              <a:t>Click to </a:t>
            </a:r>
            <a:r>
              <a:rPr lang="fr-CH" dirty="0" err="1"/>
              <a:t>add</a:t>
            </a:r>
            <a:r>
              <a:rPr lang="fr-CH" dirty="0"/>
              <a:t> slide message</a:t>
            </a:r>
            <a:endParaRPr lang="LID4096" dirty="0"/>
          </a:p>
        </p:txBody>
      </p:sp>
    </p:spTree>
    <p:extLst>
      <p:ext uri="{BB962C8B-B14F-4D97-AF65-F5344CB8AC3E}">
        <p14:creationId xmlns:p14="http://schemas.microsoft.com/office/powerpoint/2010/main" val="30177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20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60120"/>
          </a:xfrm>
          <a:solidFill>
            <a:srgbClr val="E1492E"/>
          </a:solidFill>
        </p:spPr>
        <p:txBody>
          <a:bodyPr wrap="none" lIns="182880" tIns="91440" rIns="182880" anchor="ctr" anchorCtr="1">
            <a:normAutofit/>
          </a:bodyPr>
          <a:lstStyle>
            <a:lvl1pPr marL="0" indent="0">
              <a:buNone/>
              <a:defRPr sz="3600" b="1" i="0" baseline="0">
                <a:solidFill>
                  <a:schemeClr val="bg1"/>
                </a:solidFill>
              </a:defRPr>
            </a:lvl1pPr>
          </a:lstStyle>
          <a:p>
            <a:pPr lvl="0"/>
            <a:r>
              <a:rPr lang="fr-CH" dirty="0"/>
              <a:t>Click to </a:t>
            </a:r>
            <a:r>
              <a:rPr lang="fr-CH" dirty="0" err="1"/>
              <a:t>add</a:t>
            </a:r>
            <a:r>
              <a:rPr lang="fr-CH" dirty="0"/>
              <a:t> slide message</a:t>
            </a:r>
            <a:endParaRPr lang="LID4096" dirty="0"/>
          </a:p>
        </p:txBody>
      </p:sp>
    </p:spTree>
    <p:extLst>
      <p:ext uri="{BB962C8B-B14F-4D97-AF65-F5344CB8AC3E}">
        <p14:creationId xmlns:p14="http://schemas.microsoft.com/office/powerpoint/2010/main" val="2471502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C5D61-C9FE-4B6E-B4C2-A71074377479}"/>
              </a:ext>
            </a:extLst>
          </p:cNvPr>
          <p:cNvSpPr>
            <a:spLocks noGrp="1"/>
          </p:cNvSpPr>
          <p:nvPr>
            <p:ph type="title"/>
          </p:nvPr>
        </p:nvSpPr>
        <p:spPr/>
        <p:txBody>
          <a:bodyPr/>
          <a:lstStyle/>
          <a:p>
            <a:r>
              <a:rPr lang="en-US"/>
              <a:t>Click to edit Master title style</a:t>
            </a:r>
          </a:p>
        </p:txBody>
      </p:sp>
      <p:sp>
        <p:nvSpPr>
          <p:cNvPr id="3" name="Text Placeholder 10">
            <a:extLst>
              <a:ext uri="{FF2B5EF4-FFF2-40B4-BE49-F238E27FC236}">
                <a16:creationId xmlns:a16="http://schemas.microsoft.com/office/drawing/2014/main" id="{7E4EEDAB-B2F0-46D0-95CC-B65FEE57B1E1}"/>
              </a:ext>
            </a:extLst>
          </p:cNvPr>
          <p:cNvSpPr>
            <a:spLocks noGrp="1"/>
          </p:cNvSpPr>
          <p:nvPr>
            <p:ph type="body" sz="quarter" idx="10" hasCustomPrompt="1"/>
          </p:nvPr>
        </p:nvSpPr>
        <p:spPr>
          <a:xfrm>
            <a:off x="0" y="0"/>
            <a:ext cx="12192000" cy="960120"/>
          </a:xfrm>
          <a:solidFill>
            <a:srgbClr val="F2C81E"/>
          </a:solidFill>
        </p:spPr>
        <p:txBody>
          <a:bodyPr wrap="none" lIns="182880" tIns="91440" rIns="182880" anchor="ctr" anchorCtr="1">
            <a:normAutofit/>
          </a:bodyPr>
          <a:lstStyle>
            <a:lvl1pPr marL="0" indent="0">
              <a:buNone/>
              <a:defRPr sz="3600" b="1" i="0" baseline="0">
                <a:solidFill>
                  <a:schemeClr val="bg1"/>
                </a:solidFill>
              </a:defRPr>
            </a:lvl1pPr>
          </a:lstStyle>
          <a:p>
            <a:pPr lvl="0"/>
            <a:r>
              <a:rPr lang="fr-CH" dirty="0"/>
              <a:t>Click to </a:t>
            </a:r>
            <a:r>
              <a:rPr lang="fr-CH" dirty="0" err="1"/>
              <a:t>add</a:t>
            </a:r>
            <a:r>
              <a:rPr lang="fr-CH" dirty="0"/>
              <a:t> slide message</a:t>
            </a:r>
            <a:endParaRPr lang="LID4096" dirty="0"/>
          </a:p>
        </p:txBody>
      </p:sp>
      <p:sp>
        <p:nvSpPr>
          <p:cNvPr id="4" name="Content Placeholder 3">
            <a:extLst>
              <a:ext uri="{FF2B5EF4-FFF2-40B4-BE49-F238E27FC236}">
                <a16:creationId xmlns:a16="http://schemas.microsoft.com/office/drawing/2014/main" id="{4581977A-9735-4FEC-9B8D-6000FD507A4A}"/>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2000" baseline="0"/>
            </a:lvl1pPr>
          </a:lstStyle>
          <a:p>
            <a:pPr lvl="0"/>
            <a:r>
              <a:rPr lang="en-US"/>
              <a:t>Click to add chart title</a:t>
            </a:r>
          </a:p>
        </p:txBody>
      </p:sp>
    </p:spTree>
    <p:extLst>
      <p:ext uri="{BB962C8B-B14F-4D97-AF65-F5344CB8AC3E}">
        <p14:creationId xmlns:p14="http://schemas.microsoft.com/office/powerpoint/2010/main" val="357493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D4E1-15D4-43CB-93A2-53BF5B4980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E6C7A50C-4868-4C4C-9D9B-DFAD3003F1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Tree>
    <p:extLst>
      <p:ext uri="{BB962C8B-B14F-4D97-AF65-F5344CB8AC3E}">
        <p14:creationId xmlns:p14="http://schemas.microsoft.com/office/powerpoint/2010/main" val="158834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20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wrap="none" lIns="182880" tIns="91440" rIns="182880" anchor="ctr" anchorCtr="1">
            <a:normAutofit/>
          </a:bodyPr>
          <a:lstStyle>
            <a:lvl1pPr marL="0" indent="0">
              <a:buNone/>
              <a:defRPr sz="36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31022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FAA94-0D1B-40E4-932D-2E5148069069}"/>
              </a:ext>
            </a:extLst>
          </p:cNvPr>
          <p:cNvSpPr>
            <a:spLocks noGrp="1"/>
          </p:cNvSpPr>
          <p:nvPr>
            <p:ph type="title"/>
          </p:nvPr>
        </p:nvSpPr>
        <p:spPr>
          <a:xfrm>
            <a:off x="0" y="1"/>
            <a:ext cx="12192000" cy="914400"/>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EFF6C4D2-E8E8-4B3F-BD41-D2D75607BF05}"/>
              </a:ext>
            </a:extLst>
          </p:cNvPr>
          <p:cNvSpPr>
            <a:spLocks noGrp="1"/>
          </p:cNvSpPr>
          <p:nvPr>
            <p:ph type="body" idx="1"/>
          </p:nvPr>
        </p:nvSpPr>
        <p:spPr>
          <a:xfrm>
            <a:off x="457200" y="1371600"/>
            <a:ext cx="114300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Tree>
    <p:extLst>
      <p:ext uri="{BB962C8B-B14F-4D97-AF65-F5344CB8AC3E}">
        <p14:creationId xmlns:p14="http://schemas.microsoft.com/office/powerpoint/2010/main" val="168758843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20" r:id="rId5"/>
    <p:sldLayoutId id="2147483722" r:id="rId6"/>
    <p:sldLayoutId id="2147483723" r:id="rId7"/>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FAA94-0D1B-40E4-932D-2E5148069069}"/>
              </a:ext>
            </a:extLst>
          </p:cNvPr>
          <p:cNvSpPr>
            <a:spLocks noGrp="1"/>
          </p:cNvSpPr>
          <p:nvPr>
            <p:ph type="title"/>
          </p:nvPr>
        </p:nvSpPr>
        <p:spPr>
          <a:xfrm>
            <a:off x="0" y="1"/>
            <a:ext cx="12192000" cy="914400"/>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EFF6C4D2-E8E8-4B3F-BD41-D2D75607BF05}"/>
              </a:ext>
            </a:extLst>
          </p:cNvPr>
          <p:cNvSpPr>
            <a:spLocks noGrp="1"/>
          </p:cNvSpPr>
          <p:nvPr>
            <p:ph type="body" idx="1"/>
          </p:nvPr>
        </p:nvSpPr>
        <p:spPr>
          <a:xfrm>
            <a:off x="457200" y="1371600"/>
            <a:ext cx="114300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pic>
        <p:nvPicPr>
          <p:cNvPr id="6" name="Picture 5">
            <a:extLst>
              <a:ext uri="{FF2B5EF4-FFF2-40B4-BE49-F238E27FC236}">
                <a16:creationId xmlns:a16="http://schemas.microsoft.com/office/drawing/2014/main" id="{87BDBE70-FDE9-4BE2-89B1-4643A1D6546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10530" y="6168753"/>
            <a:ext cx="2033491" cy="300957"/>
          </a:xfrm>
          <a:prstGeom prst="rect">
            <a:avLst/>
          </a:prstGeom>
        </p:spPr>
      </p:pic>
    </p:spTree>
    <p:extLst>
      <p:ext uri="{BB962C8B-B14F-4D97-AF65-F5344CB8AC3E}">
        <p14:creationId xmlns:p14="http://schemas.microsoft.com/office/powerpoint/2010/main" val="274667618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4E4D877-E298-47B6-8A76-ADF818BC6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
            <a:ext cx="12192000" cy="6857531"/>
          </a:xfrm>
          <a:prstGeom prst="rect">
            <a:avLst/>
          </a:prstGeom>
        </p:spPr>
      </p:pic>
      <p:sp>
        <p:nvSpPr>
          <p:cNvPr id="5" name="TextBox 4">
            <a:extLst>
              <a:ext uri="{FF2B5EF4-FFF2-40B4-BE49-F238E27FC236}">
                <a16:creationId xmlns:a16="http://schemas.microsoft.com/office/drawing/2014/main" id="{C9AFB0AC-C14A-4649-A7EC-4D0CE550D046}"/>
              </a:ext>
            </a:extLst>
          </p:cNvPr>
          <p:cNvSpPr txBox="1"/>
          <p:nvPr/>
        </p:nvSpPr>
        <p:spPr>
          <a:xfrm>
            <a:off x="7467600" y="193775"/>
            <a:ext cx="4476750"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50" b="1" i="0" u="none" strike="noStrike" kern="1200" cap="none" spc="110" normalizeH="0" baseline="0" noProof="0" dirty="0">
                <a:ln>
                  <a:noFill/>
                </a:ln>
                <a:solidFill>
                  <a:prstClr val="white"/>
                </a:solidFill>
                <a:effectLst/>
                <a:uLnTx/>
                <a:uFillTx/>
                <a:latin typeface="Arial" panose="020B0604020202020204"/>
                <a:ea typeface="+mn-ea"/>
                <a:cs typeface="+mn-cs"/>
              </a:rPr>
              <a:t>WORLD AIDS DAY REPORT | 2021</a:t>
            </a:r>
            <a:endParaRPr kumimoji="0" lang="en-US" sz="1450" b="1" i="0" u="none" strike="noStrike" kern="1200" cap="none" spc="110" normalizeH="0" baseline="0" noProof="0" dirty="0">
              <a:ln>
                <a:noFill/>
              </a:ln>
              <a:solidFill>
                <a:prstClr val="white"/>
              </a:solidFill>
              <a:effectLst/>
              <a:uLnTx/>
              <a:uFillTx/>
              <a:latin typeface="Arial" panose="020B0604020202020204"/>
              <a:ea typeface="+mn-lt"/>
              <a:cs typeface="Arial" panose="020B0604020202020204"/>
            </a:endParaRPr>
          </a:p>
        </p:txBody>
      </p:sp>
      <p:pic>
        <p:nvPicPr>
          <p:cNvPr id="12" name="Picture 11" descr="Text, logo&#10;&#10;Description automatically generated">
            <a:extLst>
              <a:ext uri="{FF2B5EF4-FFF2-40B4-BE49-F238E27FC236}">
                <a16:creationId xmlns:a16="http://schemas.microsoft.com/office/drawing/2014/main" id="{232824E2-C471-49D3-B80B-342186952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7925" y="6269885"/>
            <a:ext cx="1709931" cy="321415"/>
          </a:xfrm>
          <a:prstGeom prst="rect">
            <a:avLst/>
          </a:prstGeom>
        </p:spPr>
      </p:pic>
    </p:spTree>
    <p:extLst>
      <p:ext uri="{BB962C8B-B14F-4D97-AF65-F5344CB8AC3E}">
        <p14:creationId xmlns:p14="http://schemas.microsoft.com/office/powerpoint/2010/main" val="46152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a:extLst>
              <a:ext uri="{FF2B5EF4-FFF2-40B4-BE49-F238E27FC236}">
                <a16:creationId xmlns:a16="http://schemas.microsoft.com/office/drawing/2014/main" id="{C4325554-85FA-42BF-9648-938FBC837889}"/>
              </a:ext>
            </a:extLst>
          </p:cNvPr>
          <p:cNvSpPr>
            <a:spLocks noGrp="1"/>
          </p:cNvSpPr>
          <p:nvPr>
            <p:ph sz="quarter" idx="12"/>
          </p:nvPr>
        </p:nvSpPr>
        <p:spPr/>
        <p:txBody>
          <a:bodyPr lIns="0" tIns="0" rIns="0" bIns="0" anchor="t" anchorCtr="0"/>
          <a:lstStyle/>
          <a:p>
            <a:pPr>
              <a:lnSpc>
                <a:spcPct val="100000"/>
              </a:lnSpc>
              <a:spcBef>
                <a:spcPts val="0"/>
              </a:spcBef>
            </a:pPr>
            <a:r>
              <a:rPr lang="en-US" dirty="0"/>
              <a:t>Clinic user ratings of service quality across three rounds of community-led monitoring at clinics </a:t>
            </a:r>
          </a:p>
          <a:p>
            <a:pPr>
              <a:lnSpc>
                <a:spcPct val="100000"/>
              </a:lnSpc>
              <a:spcBef>
                <a:spcPts val="0"/>
              </a:spcBef>
            </a:pPr>
            <a:r>
              <a:rPr lang="en-US" dirty="0"/>
              <a:t>in </a:t>
            </a:r>
            <a:r>
              <a:rPr lang="en-US" dirty="0" err="1"/>
              <a:t>Binh</a:t>
            </a:r>
            <a:r>
              <a:rPr lang="en-US" dirty="0"/>
              <a:t> Duong and Thai Nguyen, Viet Nam, January 2020–April 2021</a:t>
            </a:r>
          </a:p>
        </p:txBody>
      </p:sp>
      <p:sp>
        <p:nvSpPr>
          <p:cNvPr id="3" name="Text Placeholder 2">
            <a:extLst>
              <a:ext uri="{FF2B5EF4-FFF2-40B4-BE49-F238E27FC236}">
                <a16:creationId xmlns:a16="http://schemas.microsoft.com/office/drawing/2014/main" id="{15D88F3D-D5C2-4128-9460-A1A5526EA57E}"/>
              </a:ext>
            </a:extLst>
          </p:cNvPr>
          <p:cNvSpPr>
            <a:spLocks noGrp="1"/>
          </p:cNvSpPr>
          <p:nvPr>
            <p:ph type="body" sz="quarter" idx="10"/>
          </p:nvPr>
        </p:nvSpPr>
        <p:spPr>
          <a:solidFill>
            <a:srgbClr val="7DC7C0"/>
          </a:solidFill>
        </p:spPr>
        <p:txBody>
          <a:bodyPr/>
          <a:lstStyle/>
          <a:p>
            <a:endParaRPr lang="en-US" dirty="0"/>
          </a:p>
        </p:txBody>
      </p:sp>
      <p:grpSp>
        <p:nvGrpSpPr>
          <p:cNvPr id="5" name="Group 4">
            <a:extLst>
              <a:ext uri="{FF2B5EF4-FFF2-40B4-BE49-F238E27FC236}">
                <a16:creationId xmlns:a16="http://schemas.microsoft.com/office/drawing/2014/main" id="{9CB56637-72A8-4760-8430-8FA73740532A}"/>
              </a:ext>
            </a:extLst>
          </p:cNvPr>
          <p:cNvGrpSpPr/>
          <p:nvPr/>
        </p:nvGrpSpPr>
        <p:grpSpPr>
          <a:xfrm>
            <a:off x="457198" y="2313432"/>
            <a:ext cx="11308704" cy="4239697"/>
            <a:chOff x="457198" y="2313432"/>
            <a:chExt cx="11308704" cy="4239697"/>
          </a:xfrm>
        </p:grpSpPr>
        <p:sp>
          <p:nvSpPr>
            <p:cNvPr id="203" name="TextBox 202">
              <a:extLst>
                <a:ext uri="{FF2B5EF4-FFF2-40B4-BE49-F238E27FC236}">
                  <a16:creationId xmlns:a16="http://schemas.microsoft.com/office/drawing/2014/main" id="{E6B18DE7-8CD5-441A-A9E0-6E22E9A25F74}"/>
                </a:ext>
              </a:extLst>
            </p:cNvPr>
            <p:cNvSpPr txBox="1"/>
            <p:nvPr/>
          </p:nvSpPr>
          <p:spPr>
            <a:xfrm>
              <a:off x="457198" y="6245352"/>
              <a:ext cx="11308704" cy="307777"/>
            </a:xfrm>
            <a:prstGeom prst="rect">
              <a:avLst/>
            </a:prstGeom>
          </p:spPr>
          <p:txBody>
            <a:bodyPr vert="horz" wrap="squar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Source: Nguyen LH, </a:t>
              </a:r>
              <a:r>
                <a:rPr kumimoji="0" lang="en-US" sz="1000" b="0" i="0" u="none" strike="noStrike" kern="1200" cap="none" spc="0" normalizeH="0" baseline="0" noProof="0" dirty="0" err="1">
                  <a:ln>
                    <a:noFill/>
                  </a:ln>
                  <a:solidFill>
                    <a:prstClr val="black"/>
                  </a:solidFill>
                  <a:effectLst/>
                  <a:uLnTx/>
                  <a:uFillTx/>
                  <a:latin typeface="Arial" panose="020B0604020202020204"/>
                  <a:ea typeface="+mn-ea"/>
                  <a:cs typeface="+mn-cs"/>
                </a:rPr>
                <a:t>Nhat</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 Thi Dang V, Thi Do P, </a:t>
              </a:r>
              <a:r>
                <a:rPr kumimoji="0" lang="en-US" sz="1000" b="0" i="0" u="none" strike="noStrike" kern="1200" cap="none" spc="0" normalizeH="0" baseline="0" noProof="0" dirty="0" err="1">
                  <a:ln>
                    <a:noFill/>
                  </a:ln>
                  <a:solidFill>
                    <a:prstClr val="black"/>
                  </a:solidFill>
                  <a:effectLst/>
                  <a:uLnTx/>
                  <a:uFillTx/>
                  <a:latin typeface="Arial" panose="020B0604020202020204"/>
                  <a:ea typeface="+mn-ea"/>
                  <a:cs typeface="+mn-cs"/>
                </a:rPr>
                <a:t>Pllack</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 T, Tuyet Thi Vo N, </a:t>
              </a:r>
              <a:r>
                <a:rPr kumimoji="0" lang="en-US" sz="1000" b="0" i="0" u="none" strike="noStrike" kern="1200" cap="none" spc="0" normalizeH="0" baseline="0" noProof="0" dirty="0" err="1">
                  <a:ln>
                    <a:noFill/>
                  </a:ln>
                  <a:solidFill>
                    <a:prstClr val="black"/>
                  </a:solidFill>
                  <a:effectLst/>
                  <a:uLnTx/>
                  <a:uFillTx/>
                  <a:latin typeface="Arial" panose="020B0604020202020204"/>
                  <a:ea typeface="+mn-ea"/>
                  <a:cs typeface="+mn-cs"/>
                </a:rPr>
                <a:t>Tra</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 Dang M et al. Community-led quality improvement of HIV services using community scorecards in Vietnam.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International AIDS Society Conference, 18–21 July 20. Abstract OALD01LB02.</a:t>
              </a:r>
            </a:p>
          </p:txBody>
        </p:sp>
        <p:cxnSp>
          <p:nvCxnSpPr>
            <p:cNvPr id="94" name="Straight Connector 93">
              <a:extLst>
                <a:ext uri="{FF2B5EF4-FFF2-40B4-BE49-F238E27FC236}">
                  <a16:creationId xmlns:a16="http://schemas.microsoft.com/office/drawing/2014/main" id="{34664165-8E6B-4F0E-B2BE-C43A22DDC6F4}"/>
                </a:ext>
              </a:extLst>
            </p:cNvPr>
            <p:cNvCxnSpPr/>
            <p:nvPr/>
          </p:nvCxnSpPr>
          <p:spPr>
            <a:xfrm>
              <a:off x="914400" y="3904488"/>
              <a:ext cx="9418320" cy="0"/>
            </a:xfrm>
            <a:prstGeom prst="line">
              <a:avLst/>
            </a:prstGeom>
            <a:ln w="3175">
              <a:solidFill>
                <a:srgbClr val="777777"/>
              </a:solidFill>
              <a:prstDash val="lgDash"/>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4DFBBC5B-EB05-4BF3-967D-912F26EC9D07}"/>
                </a:ext>
              </a:extLst>
            </p:cNvPr>
            <p:cNvSpPr txBox="1"/>
            <p:nvPr/>
          </p:nvSpPr>
          <p:spPr>
            <a:xfrm>
              <a:off x="914400" y="2907792"/>
              <a:ext cx="1062791" cy="215444"/>
            </a:xfrm>
            <a:prstGeom prst="rect">
              <a:avLst/>
            </a:prstGeom>
            <a:noFill/>
          </p:spPr>
          <p:txBody>
            <a:bodyPr wrap="none" lIns="0" tIns="0" rIns="0" bIns="0">
              <a:spAutoFit/>
            </a:bodyPr>
            <a:lstStyle/>
            <a:p>
              <a:r>
                <a:rPr lang="en-US" sz="1400" b="1" dirty="0" err="1"/>
                <a:t>Binh</a:t>
              </a:r>
              <a:r>
                <a:rPr lang="en-US" sz="1400" b="1" dirty="0"/>
                <a:t> Duong </a:t>
              </a:r>
            </a:p>
          </p:txBody>
        </p:sp>
        <p:sp>
          <p:nvSpPr>
            <p:cNvPr id="96" name="TextBox 95">
              <a:extLst>
                <a:ext uri="{FF2B5EF4-FFF2-40B4-BE49-F238E27FC236}">
                  <a16:creationId xmlns:a16="http://schemas.microsoft.com/office/drawing/2014/main" id="{9836CE7D-9CF1-4C27-A8BE-E34FC6874DDB}"/>
                </a:ext>
              </a:extLst>
            </p:cNvPr>
            <p:cNvSpPr txBox="1"/>
            <p:nvPr/>
          </p:nvSpPr>
          <p:spPr>
            <a:xfrm>
              <a:off x="914400" y="4462272"/>
              <a:ext cx="1072409" cy="215444"/>
            </a:xfrm>
            <a:prstGeom prst="rect">
              <a:avLst/>
            </a:prstGeom>
            <a:noFill/>
          </p:spPr>
          <p:txBody>
            <a:bodyPr wrap="none" lIns="0" tIns="0" rIns="0" bIns="0">
              <a:spAutoFit/>
            </a:bodyPr>
            <a:lstStyle>
              <a:defPPr>
                <a:defRPr lang="LID4096"/>
              </a:defPPr>
              <a:lvl1pPr>
                <a:defRPr sz="1600"/>
              </a:lvl1pPr>
            </a:lstStyle>
            <a:p>
              <a:r>
                <a:rPr lang="en-US" sz="1400" b="1" dirty="0"/>
                <a:t>Thai Nguyen</a:t>
              </a:r>
            </a:p>
          </p:txBody>
        </p:sp>
        <p:grpSp>
          <p:nvGrpSpPr>
            <p:cNvPr id="7" name="Group 6">
              <a:extLst>
                <a:ext uri="{FF2B5EF4-FFF2-40B4-BE49-F238E27FC236}">
                  <a16:creationId xmlns:a16="http://schemas.microsoft.com/office/drawing/2014/main" id="{4A2BAA3F-80AB-4875-8D9E-4DFDCAA1D386}"/>
                </a:ext>
              </a:extLst>
            </p:cNvPr>
            <p:cNvGrpSpPr/>
            <p:nvPr/>
          </p:nvGrpSpPr>
          <p:grpSpPr>
            <a:xfrm>
              <a:off x="914400" y="5715000"/>
              <a:ext cx="3030112" cy="166777"/>
              <a:chOff x="914400" y="5715000"/>
              <a:chExt cx="3030112" cy="166777"/>
            </a:xfrm>
          </p:grpSpPr>
          <p:sp>
            <p:nvSpPr>
              <p:cNvPr id="51" name="TextBox 50">
                <a:extLst>
                  <a:ext uri="{FF2B5EF4-FFF2-40B4-BE49-F238E27FC236}">
                    <a16:creationId xmlns:a16="http://schemas.microsoft.com/office/drawing/2014/main" id="{06D2EF5F-9BF5-4252-880B-F14EE840C651}"/>
                  </a:ext>
                </a:extLst>
              </p:cNvPr>
              <p:cNvSpPr txBox="1"/>
              <p:nvPr/>
            </p:nvSpPr>
            <p:spPr>
              <a:xfrm>
                <a:off x="1088136" y="5715000"/>
                <a:ext cx="533800"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Round 1</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2" name="object 85">
                <a:extLst>
                  <a:ext uri="{FF2B5EF4-FFF2-40B4-BE49-F238E27FC236}">
                    <a16:creationId xmlns:a16="http://schemas.microsoft.com/office/drawing/2014/main" id="{005C70D2-0EED-4ADA-A7E0-C043EB0793C8}"/>
                  </a:ext>
                </a:extLst>
              </p:cNvPr>
              <p:cNvSpPr/>
              <p:nvPr/>
            </p:nvSpPr>
            <p:spPr>
              <a:xfrm>
                <a:off x="914400" y="5733288"/>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7DC7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A8E5F46F-5875-4200-A97E-5B833A853D7F}"/>
                  </a:ext>
                </a:extLst>
              </p:cNvPr>
              <p:cNvSpPr txBox="1"/>
              <p:nvPr/>
            </p:nvSpPr>
            <p:spPr>
              <a:xfrm>
                <a:off x="2249424" y="5715000"/>
                <a:ext cx="533800"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Round 2</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0" name="object 85">
                <a:extLst>
                  <a:ext uri="{FF2B5EF4-FFF2-40B4-BE49-F238E27FC236}">
                    <a16:creationId xmlns:a16="http://schemas.microsoft.com/office/drawing/2014/main" id="{2750A87D-01D4-4121-9246-329BFD91CC96}"/>
                  </a:ext>
                </a:extLst>
              </p:cNvPr>
              <p:cNvSpPr/>
              <p:nvPr/>
            </p:nvSpPr>
            <p:spPr>
              <a:xfrm>
                <a:off x="2075688" y="5733288"/>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EFB9E5BB-3F0A-4468-993C-228547CA21A1}"/>
                  </a:ext>
                </a:extLst>
              </p:cNvPr>
              <p:cNvSpPr txBox="1"/>
              <p:nvPr/>
            </p:nvSpPr>
            <p:spPr>
              <a:xfrm>
                <a:off x="3410712" y="5715000"/>
                <a:ext cx="533800"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Round 3</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8" name="object 85">
                <a:extLst>
                  <a:ext uri="{FF2B5EF4-FFF2-40B4-BE49-F238E27FC236}">
                    <a16:creationId xmlns:a16="http://schemas.microsoft.com/office/drawing/2014/main" id="{C58EF89D-9D19-4672-AC05-32CE066B3F3A}"/>
                  </a:ext>
                </a:extLst>
              </p:cNvPr>
              <p:cNvSpPr/>
              <p:nvPr/>
            </p:nvSpPr>
            <p:spPr>
              <a:xfrm>
                <a:off x="3236976" y="5733288"/>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9" name="TextBox 8">
              <a:extLst>
                <a:ext uri="{FF2B5EF4-FFF2-40B4-BE49-F238E27FC236}">
                  <a16:creationId xmlns:a16="http://schemas.microsoft.com/office/drawing/2014/main" id="{62178D69-EB3C-43A1-8FD0-5DB00698AAB1}"/>
                </a:ext>
              </a:extLst>
            </p:cNvPr>
            <p:cNvSpPr txBox="1"/>
            <p:nvPr/>
          </p:nvSpPr>
          <p:spPr>
            <a:xfrm>
              <a:off x="914400" y="5989320"/>
              <a:ext cx="2854890" cy="123111"/>
            </a:xfrm>
            <a:prstGeom prst="rect">
              <a:avLst/>
            </a:prstGeom>
          </p:spPr>
          <p:txBody>
            <a:bodyPr vert="horz" wrap="squar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Note: Quality of services: 1 = poorest quality; 10 = best quality.</a:t>
              </a:r>
            </a:p>
          </p:txBody>
        </p:sp>
        <p:sp>
          <p:nvSpPr>
            <p:cNvPr id="56" name="Rectangle 55">
              <a:extLst>
                <a:ext uri="{FF2B5EF4-FFF2-40B4-BE49-F238E27FC236}">
                  <a16:creationId xmlns:a16="http://schemas.microsoft.com/office/drawing/2014/main" id="{C11EDE01-21A9-442B-BFE1-E75961BF8358}"/>
                </a:ext>
              </a:extLst>
            </p:cNvPr>
            <p:cNvSpPr/>
            <p:nvPr/>
          </p:nvSpPr>
          <p:spPr>
            <a:xfrm>
              <a:off x="5758960" y="2350008"/>
              <a:ext cx="457200" cy="91440"/>
            </a:xfrm>
            <a:prstGeom prst="rect">
              <a:avLst/>
            </a:prstGeom>
            <a:solidFill>
              <a:srgbClr val="7DC7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7" name="Rectangle 56">
              <a:extLst>
                <a:ext uri="{FF2B5EF4-FFF2-40B4-BE49-F238E27FC236}">
                  <a16:creationId xmlns:a16="http://schemas.microsoft.com/office/drawing/2014/main" id="{4404AA98-1C62-4607-B103-EF80611BD1A2}"/>
                </a:ext>
              </a:extLst>
            </p:cNvPr>
            <p:cNvSpPr/>
            <p:nvPr/>
          </p:nvSpPr>
          <p:spPr>
            <a:xfrm>
              <a:off x="5758959" y="2441448"/>
              <a:ext cx="3200400"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8" name="Rectangle 57">
              <a:extLst>
                <a:ext uri="{FF2B5EF4-FFF2-40B4-BE49-F238E27FC236}">
                  <a16:creationId xmlns:a16="http://schemas.microsoft.com/office/drawing/2014/main" id="{30625A09-F98E-4D3D-977B-69119FA7D91C}"/>
                </a:ext>
              </a:extLst>
            </p:cNvPr>
            <p:cNvSpPr/>
            <p:nvPr/>
          </p:nvSpPr>
          <p:spPr>
            <a:xfrm>
              <a:off x="5758960" y="2532888"/>
              <a:ext cx="4572000" cy="9144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4" name="Rectangle 63">
              <a:extLst>
                <a:ext uri="{FF2B5EF4-FFF2-40B4-BE49-F238E27FC236}">
                  <a16:creationId xmlns:a16="http://schemas.microsoft.com/office/drawing/2014/main" id="{AAEE1DCB-BEEB-4940-9C44-7AEDF761FED1}"/>
                </a:ext>
              </a:extLst>
            </p:cNvPr>
            <p:cNvSpPr/>
            <p:nvPr/>
          </p:nvSpPr>
          <p:spPr>
            <a:xfrm>
              <a:off x="5758960" y="2715768"/>
              <a:ext cx="457200" cy="91440"/>
            </a:xfrm>
            <a:prstGeom prst="rect">
              <a:avLst/>
            </a:prstGeom>
            <a:solidFill>
              <a:srgbClr val="7DC7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5" name="Rectangle 64">
              <a:extLst>
                <a:ext uri="{FF2B5EF4-FFF2-40B4-BE49-F238E27FC236}">
                  <a16:creationId xmlns:a16="http://schemas.microsoft.com/office/drawing/2014/main" id="{37CB82FC-2840-4745-B68D-715B74EF004B}"/>
                </a:ext>
              </a:extLst>
            </p:cNvPr>
            <p:cNvSpPr/>
            <p:nvPr/>
          </p:nvSpPr>
          <p:spPr>
            <a:xfrm>
              <a:off x="5758960" y="2807208"/>
              <a:ext cx="4572000"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094AE650-CD8A-4055-B43C-0DA5F2DBF362}"/>
                </a:ext>
              </a:extLst>
            </p:cNvPr>
            <p:cNvSpPr/>
            <p:nvPr/>
          </p:nvSpPr>
          <p:spPr>
            <a:xfrm>
              <a:off x="5758960" y="2898648"/>
              <a:ext cx="4572000" cy="9144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8" name="Rectangle 67">
              <a:extLst>
                <a:ext uri="{FF2B5EF4-FFF2-40B4-BE49-F238E27FC236}">
                  <a16:creationId xmlns:a16="http://schemas.microsoft.com/office/drawing/2014/main" id="{F283E630-43C8-4C82-80CF-E474ECF009F5}"/>
                </a:ext>
              </a:extLst>
            </p:cNvPr>
            <p:cNvSpPr/>
            <p:nvPr/>
          </p:nvSpPr>
          <p:spPr>
            <a:xfrm>
              <a:off x="5758960" y="3081528"/>
              <a:ext cx="457200" cy="91440"/>
            </a:xfrm>
            <a:prstGeom prst="rect">
              <a:avLst/>
            </a:prstGeom>
            <a:solidFill>
              <a:srgbClr val="7DC7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9" name="Rectangle 68">
              <a:extLst>
                <a:ext uri="{FF2B5EF4-FFF2-40B4-BE49-F238E27FC236}">
                  <a16:creationId xmlns:a16="http://schemas.microsoft.com/office/drawing/2014/main" id="{7E9D3897-9A86-4C9C-9FCC-D0E55AE2197E}"/>
                </a:ext>
              </a:extLst>
            </p:cNvPr>
            <p:cNvSpPr/>
            <p:nvPr/>
          </p:nvSpPr>
          <p:spPr>
            <a:xfrm>
              <a:off x="5758960" y="3172968"/>
              <a:ext cx="3657600"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0" name="Rectangle 69">
              <a:extLst>
                <a:ext uri="{FF2B5EF4-FFF2-40B4-BE49-F238E27FC236}">
                  <a16:creationId xmlns:a16="http://schemas.microsoft.com/office/drawing/2014/main" id="{C8737DFB-B655-4471-ABB0-55DFC04FDC57}"/>
                </a:ext>
              </a:extLst>
            </p:cNvPr>
            <p:cNvSpPr/>
            <p:nvPr/>
          </p:nvSpPr>
          <p:spPr>
            <a:xfrm>
              <a:off x="5758960" y="3264408"/>
              <a:ext cx="4572000" cy="9144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2" name="Rectangle 71">
              <a:extLst>
                <a:ext uri="{FF2B5EF4-FFF2-40B4-BE49-F238E27FC236}">
                  <a16:creationId xmlns:a16="http://schemas.microsoft.com/office/drawing/2014/main" id="{3EF0E719-9C7E-49AC-B89F-034FCCE45B9F}"/>
                </a:ext>
              </a:extLst>
            </p:cNvPr>
            <p:cNvSpPr/>
            <p:nvPr/>
          </p:nvSpPr>
          <p:spPr>
            <a:xfrm>
              <a:off x="5758960" y="3447288"/>
              <a:ext cx="457200" cy="91440"/>
            </a:xfrm>
            <a:prstGeom prst="rect">
              <a:avLst/>
            </a:prstGeom>
            <a:solidFill>
              <a:srgbClr val="7DC7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Rectangle 72">
              <a:extLst>
                <a:ext uri="{FF2B5EF4-FFF2-40B4-BE49-F238E27FC236}">
                  <a16:creationId xmlns:a16="http://schemas.microsoft.com/office/drawing/2014/main" id="{0249BB06-2DDE-4CE7-9275-DF32066D5A06}"/>
                </a:ext>
              </a:extLst>
            </p:cNvPr>
            <p:cNvSpPr/>
            <p:nvPr/>
          </p:nvSpPr>
          <p:spPr>
            <a:xfrm>
              <a:off x="5758960" y="3538728"/>
              <a:ext cx="4572000"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4" name="Rectangle 73">
              <a:extLst>
                <a:ext uri="{FF2B5EF4-FFF2-40B4-BE49-F238E27FC236}">
                  <a16:creationId xmlns:a16="http://schemas.microsoft.com/office/drawing/2014/main" id="{A7EF6DD7-F77E-4660-8033-66D3ED9AE7E0}"/>
                </a:ext>
              </a:extLst>
            </p:cNvPr>
            <p:cNvSpPr/>
            <p:nvPr/>
          </p:nvSpPr>
          <p:spPr>
            <a:xfrm>
              <a:off x="5758960" y="3630168"/>
              <a:ext cx="4572000" cy="9144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7" name="TextBox 86">
              <a:extLst>
                <a:ext uri="{FF2B5EF4-FFF2-40B4-BE49-F238E27FC236}">
                  <a16:creationId xmlns:a16="http://schemas.microsoft.com/office/drawing/2014/main" id="{B9E86159-BA70-4CC7-8B57-9FBA9D66C42D}"/>
                </a:ext>
              </a:extLst>
            </p:cNvPr>
            <p:cNvSpPr txBox="1"/>
            <p:nvPr/>
          </p:nvSpPr>
          <p:spPr>
            <a:xfrm>
              <a:off x="3107200" y="2368535"/>
              <a:ext cx="2455993" cy="200055"/>
            </a:xfrm>
            <a:prstGeom prst="rect">
              <a:avLst/>
            </a:prstGeom>
            <a:noFill/>
          </p:spPr>
          <p:txBody>
            <a:bodyPr wrap="none" lIns="0" tIns="0" rIns="0" bIns="0">
              <a:spAutoFit/>
            </a:bodyPr>
            <a:lstStyle/>
            <a:p>
              <a:pPr algn="r"/>
              <a:r>
                <a:rPr lang="en-US" sz="1300" dirty="0"/>
                <a:t>Availability of condoms/lubricants</a:t>
              </a:r>
            </a:p>
          </p:txBody>
        </p:sp>
        <p:sp>
          <p:nvSpPr>
            <p:cNvPr id="88" name="TextBox 87">
              <a:extLst>
                <a:ext uri="{FF2B5EF4-FFF2-40B4-BE49-F238E27FC236}">
                  <a16:creationId xmlns:a16="http://schemas.microsoft.com/office/drawing/2014/main" id="{A346038D-0CBF-4DCC-916A-B2886DDF5F60}"/>
                </a:ext>
              </a:extLst>
            </p:cNvPr>
            <p:cNvSpPr txBox="1"/>
            <p:nvPr/>
          </p:nvSpPr>
          <p:spPr>
            <a:xfrm>
              <a:off x="3246661" y="2734056"/>
              <a:ext cx="2316532" cy="200055"/>
            </a:xfrm>
            <a:prstGeom prst="rect">
              <a:avLst/>
            </a:prstGeom>
            <a:noFill/>
          </p:spPr>
          <p:txBody>
            <a:bodyPr wrap="none" lIns="0" tIns="0" rIns="0" bIns="0">
              <a:spAutoFit/>
            </a:bodyPr>
            <a:lstStyle/>
            <a:p>
              <a:pPr algn="r"/>
              <a:r>
                <a:rPr lang="en-US" sz="1300" dirty="0"/>
                <a:t>Availability of needles/syringes</a:t>
              </a:r>
            </a:p>
          </p:txBody>
        </p:sp>
        <p:sp>
          <p:nvSpPr>
            <p:cNvPr id="89" name="TextBox 88">
              <a:extLst>
                <a:ext uri="{FF2B5EF4-FFF2-40B4-BE49-F238E27FC236}">
                  <a16:creationId xmlns:a16="http://schemas.microsoft.com/office/drawing/2014/main" id="{C3199C14-8C4F-4F8E-B730-3DBF19009318}"/>
                </a:ext>
              </a:extLst>
            </p:cNvPr>
            <p:cNvSpPr txBox="1"/>
            <p:nvPr/>
          </p:nvSpPr>
          <p:spPr>
            <a:xfrm>
              <a:off x="2972739" y="3099816"/>
              <a:ext cx="2590454" cy="200055"/>
            </a:xfrm>
            <a:prstGeom prst="rect">
              <a:avLst/>
            </a:prstGeom>
            <a:noFill/>
          </p:spPr>
          <p:txBody>
            <a:bodyPr wrap="none" lIns="0" tIns="0" rIns="0" bIns="0">
              <a:spAutoFit/>
            </a:bodyPr>
            <a:lstStyle/>
            <a:p>
              <a:pPr algn="r"/>
              <a:r>
                <a:rPr lang="en-US" sz="1300" dirty="0"/>
                <a:t>Access to free condoms/lubricants</a:t>
              </a:r>
            </a:p>
          </p:txBody>
        </p:sp>
        <p:sp>
          <p:nvSpPr>
            <p:cNvPr id="90" name="TextBox 89">
              <a:extLst>
                <a:ext uri="{FF2B5EF4-FFF2-40B4-BE49-F238E27FC236}">
                  <a16:creationId xmlns:a16="http://schemas.microsoft.com/office/drawing/2014/main" id="{9D3CFE5C-5087-40E9-BBF1-D9AD144E423B}"/>
                </a:ext>
              </a:extLst>
            </p:cNvPr>
            <p:cNvSpPr txBox="1"/>
            <p:nvPr/>
          </p:nvSpPr>
          <p:spPr>
            <a:xfrm>
              <a:off x="3205175" y="3465576"/>
              <a:ext cx="2358018" cy="200055"/>
            </a:xfrm>
            <a:prstGeom prst="rect">
              <a:avLst/>
            </a:prstGeom>
            <a:noFill/>
          </p:spPr>
          <p:txBody>
            <a:bodyPr wrap="none" lIns="0" tIns="0" rIns="0" bIns="0">
              <a:spAutoFit/>
            </a:bodyPr>
            <a:lstStyle/>
            <a:p>
              <a:pPr algn="r"/>
              <a:r>
                <a:rPr lang="en-US" sz="1300" dirty="0"/>
                <a:t>Access to free needles/syringes</a:t>
              </a:r>
            </a:p>
          </p:txBody>
        </p:sp>
        <p:sp>
          <p:nvSpPr>
            <p:cNvPr id="76" name="Rectangle 75">
              <a:extLst>
                <a:ext uri="{FF2B5EF4-FFF2-40B4-BE49-F238E27FC236}">
                  <a16:creationId xmlns:a16="http://schemas.microsoft.com/office/drawing/2014/main" id="{38202007-5CDE-4147-8E3A-1AA7D427593F}"/>
                </a:ext>
              </a:extLst>
            </p:cNvPr>
            <p:cNvSpPr/>
            <p:nvPr/>
          </p:nvSpPr>
          <p:spPr>
            <a:xfrm>
              <a:off x="5758960" y="4087368"/>
              <a:ext cx="1828800" cy="91440"/>
            </a:xfrm>
            <a:prstGeom prst="rect">
              <a:avLst/>
            </a:prstGeom>
            <a:solidFill>
              <a:srgbClr val="7DC7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7" name="Rectangle 76">
              <a:extLst>
                <a:ext uri="{FF2B5EF4-FFF2-40B4-BE49-F238E27FC236}">
                  <a16:creationId xmlns:a16="http://schemas.microsoft.com/office/drawing/2014/main" id="{DC3755A9-2465-430F-81CD-77BC41C60D4D}"/>
                </a:ext>
              </a:extLst>
            </p:cNvPr>
            <p:cNvSpPr/>
            <p:nvPr/>
          </p:nvSpPr>
          <p:spPr>
            <a:xfrm>
              <a:off x="5758960" y="4178808"/>
              <a:ext cx="3657600"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8" name="Rectangle 77">
              <a:extLst>
                <a:ext uri="{FF2B5EF4-FFF2-40B4-BE49-F238E27FC236}">
                  <a16:creationId xmlns:a16="http://schemas.microsoft.com/office/drawing/2014/main" id="{665B97F5-5519-4A1E-9574-CB720D47EC80}"/>
                </a:ext>
              </a:extLst>
            </p:cNvPr>
            <p:cNvSpPr/>
            <p:nvPr/>
          </p:nvSpPr>
          <p:spPr>
            <a:xfrm>
              <a:off x="5758960" y="4270248"/>
              <a:ext cx="4114800" cy="9144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0" name="Rectangle 79">
              <a:extLst>
                <a:ext uri="{FF2B5EF4-FFF2-40B4-BE49-F238E27FC236}">
                  <a16:creationId xmlns:a16="http://schemas.microsoft.com/office/drawing/2014/main" id="{9A1449E2-DB3B-4CB9-B053-0F21A6CA0B76}"/>
                </a:ext>
              </a:extLst>
            </p:cNvPr>
            <p:cNvSpPr/>
            <p:nvPr/>
          </p:nvSpPr>
          <p:spPr>
            <a:xfrm>
              <a:off x="5758960" y="4453128"/>
              <a:ext cx="4114800" cy="91440"/>
            </a:xfrm>
            <a:prstGeom prst="rect">
              <a:avLst/>
            </a:prstGeom>
            <a:solidFill>
              <a:srgbClr val="7DC7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Rectangle 80">
              <a:extLst>
                <a:ext uri="{FF2B5EF4-FFF2-40B4-BE49-F238E27FC236}">
                  <a16:creationId xmlns:a16="http://schemas.microsoft.com/office/drawing/2014/main" id="{A14F48B6-56FC-423A-B2C0-42B987E8932E}"/>
                </a:ext>
              </a:extLst>
            </p:cNvPr>
            <p:cNvSpPr/>
            <p:nvPr/>
          </p:nvSpPr>
          <p:spPr>
            <a:xfrm>
              <a:off x="5758960" y="4544568"/>
              <a:ext cx="4572000"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2" name="Rectangle 81">
              <a:extLst>
                <a:ext uri="{FF2B5EF4-FFF2-40B4-BE49-F238E27FC236}">
                  <a16:creationId xmlns:a16="http://schemas.microsoft.com/office/drawing/2014/main" id="{A307C879-F1CD-4D17-AA7D-F0BE440039BE}"/>
                </a:ext>
              </a:extLst>
            </p:cNvPr>
            <p:cNvSpPr/>
            <p:nvPr/>
          </p:nvSpPr>
          <p:spPr>
            <a:xfrm>
              <a:off x="5758960" y="4636008"/>
              <a:ext cx="4114800" cy="9144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4" name="Rectangle 83">
              <a:extLst>
                <a:ext uri="{FF2B5EF4-FFF2-40B4-BE49-F238E27FC236}">
                  <a16:creationId xmlns:a16="http://schemas.microsoft.com/office/drawing/2014/main" id="{3051B34B-93F0-4B6A-A78D-B0F469B2C273}"/>
                </a:ext>
              </a:extLst>
            </p:cNvPr>
            <p:cNvSpPr/>
            <p:nvPr/>
          </p:nvSpPr>
          <p:spPr>
            <a:xfrm>
              <a:off x="5758960" y="4818888"/>
              <a:ext cx="1371600" cy="91440"/>
            </a:xfrm>
            <a:prstGeom prst="rect">
              <a:avLst/>
            </a:prstGeom>
            <a:solidFill>
              <a:srgbClr val="7DC7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5" name="Rectangle 84">
              <a:extLst>
                <a:ext uri="{FF2B5EF4-FFF2-40B4-BE49-F238E27FC236}">
                  <a16:creationId xmlns:a16="http://schemas.microsoft.com/office/drawing/2014/main" id="{B9B69F85-51B2-42C4-8A02-090888374E86}"/>
                </a:ext>
              </a:extLst>
            </p:cNvPr>
            <p:cNvSpPr/>
            <p:nvPr/>
          </p:nvSpPr>
          <p:spPr>
            <a:xfrm>
              <a:off x="5758960" y="4910328"/>
              <a:ext cx="3657600"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6" name="Rectangle 85">
              <a:extLst>
                <a:ext uri="{FF2B5EF4-FFF2-40B4-BE49-F238E27FC236}">
                  <a16:creationId xmlns:a16="http://schemas.microsoft.com/office/drawing/2014/main" id="{BB74A44F-18E6-4E90-95C1-D2DCA54DBC64}"/>
                </a:ext>
              </a:extLst>
            </p:cNvPr>
            <p:cNvSpPr/>
            <p:nvPr/>
          </p:nvSpPr>
          <p:spPr>
            <a:xfrm>
              <a:off x="5758960" y="5001768"/>
              <a:ext cx="3200400" cy="9144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1" name="TextBox 90">
              <a:extLst>
                <a:ext uri="{FF2B5EF4-FFF2-40B4-BE49-F238E27FC236}">
                  <a16:creationId xmlns:a16="http://schemas.microsoft.com/office/drawing/2014/main" id="{8247659C-F0CF-4069-9DD0-03443C1C468D}"/>
                </a:ext>
              </a:extLst>
            </p:cNvPr>
            <p:cNvSpPr txBox="1"/>
            <p:nvPr/>
          </p:nvSpPr>
          <p:spPr>
            <a:xfrm>
              <a:off x="4532462" y="4105656"/>
              <a:ext cx="1030731" cy="200055"/>
            </a:xfrm>
            <a:prstGeom prst="rect">
              <a:avLst/>
            </a:prstGeom>
            <a:noFill/>
          </p:spPr>
          <p:txBody>
            <a:bodyPr wrap="none" lIns="0" tIns="0" rIns="0" bIns="0">
              <a:spAutoFit/>
            </a:bodyPr>
            <a:lstStyle/>
            <a:p>
              <a:pPr algn="r"/>
              <a:r>
                <a:rPr lang="en-US" sz="1300" dirty="0"/>
                <a:t>Client comfort</a:t>
              </a:r>
            </a:p>
          </p:txBody>
        </p:sp>
        <p:sp>
          <p:nvSpPr>
            <p:cNvPr id="92" name="TextBox 91">
              <a:extLst>
                <a:ext uri="{FF2B5EF4-FFF2-40B4-BE49-F238E27FC236}">
                  <a16:creationId xmlns:a16="http://schemas.microsoft.com/office/drawing/2014/main" id="{ACAE901A-17C5-41C8-B2DE-29E88B848829}"/>
                </a:ext>
              </a:extLst>
            </p:cNvPr>
            <p:cNvSpPr txBox="1"/>
            <p:nvPr/>
          </p:nvSpPr>
          <p:spPr>
            <a:xfrm>
              <a:off x="2304288" y="4471416"/>
              <a:ext cx="3258905" cy="200055"/>
            </a:xfrm>
            <a:prstGeom prst="rect">
              <a:avLst/>
            </a:prstGeom>
            <a:noFill/>
          </p:spPr>
          <p:txBody>
            <a:bodyPr wrap="none" lIns="0" tIns="0" rIns="0" bIns="0">
              <a:spAutoFit/>
            </a:bodyPr>
            <a:lstStyle/>
            <a:p>
              <a:pPr algn="r"/>
              <a:r>
                <a:rPr lang="en-US" sz="1300" dirty="0"/>
                <a:t>Social health insurance counselling support</a:t>
              </a:r>
            </a:p>
          </p:txBody>
        </p:sp>
        <p:sp>
          <p:nvSpPr>
            <p:cNvPr id="93" name="TextBox 92">
              <a:extLst>
                <a:ext uri="{FF2B5EF4-FFF2-40B4-BE49-F238E27FC236}">
                  <a16:creationId xmlns:a16="http://schemas.microsoft.com/office/drawing/2014/main" id="{3C6B2419-2010-409F-A190-4AAB4DC2D8BF}"/>
                </a:ext>
              </a:extLst>
            </p:cNvPr>
            <p:cNvSpPr txBox="1"/>
            <p:nvPr/>
          </p:nvSpPr>
          <p:spPr>
            <a:xfrm>
              <a:off x="2599240" y="4837176"/>
              <a:ext cx="2963953" cy="200055"/>
            </a:xfrm>
            <a:prstGeom prst="rect">
              <a:avLst/>
            </a:prstGeom>
            <a:noFill/>
          </p:spPr>
          <p:txBody>
            <a:bodyPr wrap="none" lIns="0" tIns="0" rIns="0" bIns="0">
              <a:spAutoFit/>
            </a:bodyPr>
            <a:lstStyle/>
            <a:p>
              <a:pPr algn="r"/>
              <a:r>
                <a:rPr lang="en-US" sz="1300" dirty="0"/>
                <a:t>Clear and convenient exam procedures</a:t>
              </a:r>
            </a:p>
          </p:txBody>
        </p:sp>
        <p:cxnSp>
          <p:nvCxnSpPr>
            <p:cNvPr id="97" name="Straight Connector 96">
              <a:extLst>
                <a:ext uri="{FF2B5EF4-FFF2-40B4-BE49-F238E27FC236}">
                  <a16:creationId xmlns:a16="http://schemas.microsoft.com/office/drawing/2014/main" id="{4C8D3A86-9941-4672-B5DF-BB623DFFDE3D}"/>
                </a:ext>
              </a:extLst>
            </p:cNvPr>
            <p:cNvCxnSpPr/>
            <p:nvPr/>
          </p:nvCxnSpPr>
          <p:spPr>
            <a:xfrm>
              <a:off x="5760720" y="5276088"/>
              <a:ext cx="4572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8" name="object 71">
              <a:extLst>
                <a:ext uri="{FF2B5EF4-FFF2-40B4-BE49-F238E27FC236}">
                  <a16:creationId xmlns:a16="http://schemas.microsoft.com/office/drawing/2014/main" id="{5C4E8820-0D3E-4005-B86E-045841C098D1}"/>
                </a:ext>
              </a:extLst>
            </p:cNvPr>
            <p:cNvSpPr txBox="1"/>
            <p:nvPr/>
          </p:nvSpPr>
          <p:spPr>
            <a:xfrm>
              <a:off x="5718806" y="5340096"/>
              <a:ext cx="78548"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02" name="object 71">
              <a:extLst>
                <a:ext uri="{FF2B5EF4-FFF2-40B4-BE49-F238E27FC236}">
                  <a16:creationId xmlns:a16="http://schemas.microsoft.com/office/drawing/2014/main" id="{C82F504B-2042-44D4-9E2E-6D28373E1C2D}"/>
                </a:ext>
              </a:extLst>
            </p:cNvPr>
            <p:cNvSpPr txBox="1"/>
            <p:nvPr/>
          </p:nvSpPr>
          <p:spPr>
            <a:xfrm>
              <a:off x="6632097" y="5340096"/>
              <a:ext cx="78548" cy="282129"/>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lang="en-GB" sz="1100" dirty="0">
                  <a:solidFill>
                    <a:prstClr val="black">
                      <a:lumMod val="65000"/>
                      <a:lumOff val="35000"/>
                    </a:prstClr>
                  </a:solidFill>
                  <a:latin typeface="Arial"/>
                  <a:ea typeface="ＭＳ Ｐゴシック" pitchFamily="34" charset="-128"/>
                  <a:cs typeface="Arial"/>
                </a:rPr>
                <a:t>2</a:t>
              </a: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05" name="object 71">
              <a:extLst>
                <a:ext uri="{FF2B5EF4-FFF2-40B4-BE49-F238E27FC236}">
                  <a16:creationId xmlns:a16="http://schemas.microsoft.com/office/drawing/2014/main" id="{E79EFB0F-67D7-45F2-ACAE-DC65B0B6392F}"/>
                </a:ext>
              </a:extLst>
            </p:cNvPr>
            <p:cNvSpPr txBox="1"/>
            <p:nvPr/>
          </p:nvSpPr>
          <p:spPr>
            <a:xfrm>
              <a:off x="7089297" y="5340096"/>
              <a:ext cx="78548"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lang="en-GB" sz="1100" dirty="0">
                  <a:solidFill>
                    <a:prstClr val="black">
                      <a:lumMod val="65000"/>
                      <a:lumOff val="35000"/>
                    </a:prstClr>
                  </a:solidFill>
                  <a:latin typeface="Arial"/>
                  <a:ea typeface="ＭＳ Ｐゴシック" pitchFamily="34" charset="-128"/>
                  <a:cs typeface="Arial"/>
                </a:rPr>
                <a:t>3</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08" name="object 71">
              <a:extLst>
                <a:ext uri="{FF2B5EF4-FFF2-40B4-BE49-F238E27FC236}">
                  <a16:creationId xmlns:a16="http://schemas.microsoft.com/office/drawing/2014/main" id="{472D5EA2-1D1F-495E-8318-1403A65FD834}"/>
                </a:ext>
              </a:extLst>
            </p:cNvPr>
            <p:cNvSpPr txBox="1"/>
            <p:nvPr/>
          </p:nvSpPr>
          <p:spPr>
            <a:xfrm>
              <a:off x="7546497" y="5340096"/>
              <a:ext cx="78548"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lang="en-GB" sz="1100" dirty="0">
                  <a:solidFill>
                    <a:prstClr val="black">
                      <a:lumMod val="65000"/>
                      <a:lumOff val="35000"/>
                    </a:prstClr>
                  </a:solidFill>
                  <a:latin typeface="Arial"/>
                  <a:ea typeface="ＭＳ Ｐゴシック" pitchFamily="34" charset="-128"/>
                  <a:cs typeface="Arial"/>
                </a:rPr>
                <a:t>4</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11" name="object 71">
              <a:extLst>
                <a:ext uri="{FF2B5EF4-FFF2-40B4-BE49-F238E27FC236}">
                  <a16:creationId xmlns:a16="http://schemas.microsoft.com/office/drawing/2014/main" id="{418A7211-CC3B-4CF1-BEFD-5B27DE876E95}"/>
                </a:ext>
              </a:extLst>
            </p:cNvPr>
            <p:cNvSpPr txBox="1"/>
            <p:nvPr/>
          </p:nvSpPr>
          <p:spPr>
            <a:xfrm>
              <a:off x="8003697" y="5340096"/>
              <a:ext cx="78548"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lang="en-GB" sz="1100" dirty="0">
                  <a:solidFill>
                    <a:prstClr val="black">
                      <a:lumMod val="65000"/>
                      <a:lumOff val="35000"/>
                    </a:prstClr>
                  </a:solidFill>
                  <a:latin typeface="Arial"/>
                  <a:ea typeface="ＭＳ Ｐゴシック" pitchFamily="34" charset="-128"/>
                  <a:cs typeface="Arial"/>
                </a:rPr>
                <a:t>5</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14" name="object 71">
              <a:extLst>
                <a:ext uri="{FF2B5EF4-FFF2-40B4-BE49-F238E27FC236}">
                  <a16:creationId xmlns:a16="http://schemas.microsoft.com/office/drawing/2014/main" id="{B2E2B90A-4F35-4054-9B99-EEC3EBC3080A}"/>
                </a:ext>
              </a:extLst>
            </p:cNvPr>
            <p:cNvSpPr txBox="1"/>
            <p:nvPr/>
          </p:nvSpPr>
          <p:spPr>
            <a:xfrm>
              <a:off x="8460897" y="5340096"/>
              <a:ext cx="78548"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lang="en-GB" sz="1100" dirty="0">
                  <a:solidFill>
                    <a:prstClr val="black">
                      <a:lumMod val="65000"/>
                      <a:lumOff val="35000"/>
                    </a:prstClr>
                  </a:solidFill>
                  <a:latin typeface="Arial"/>
                  <a:ea typeface="ＭＳ Ｐゴシック" pitchFamily="34" charset="-128"/>
                  <a:cs typeface="Arial"/>
                </a:rPr>
                <a:t>6</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17" name="object 71">
              <a:extLst>
                <a:ext uri="{FF2B5EF4-FFF2-40B4-BE49-F238E27FC236}">
                  <a16:creationId xmlns:a16="http://schemas.microsoft.com/office/drawing/2014/main" id="{58AC08C0-D970-4C58-B64F-781302F9543A}"/>
                </a:ext>
              </a:extLst>
            </p:cNvPr>
            <p:cNvSpPr txBox="1"/>
            <p:nvPr/>
          </p:nvSpPr>
          <p:spPr>
            <a:xfrm>
              <a:off x="8918097" y="5340096"/>
              <a:ext cx="78548"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lang="en-GB" sz="1100" dirty="0">
                  <a:solidFill>
                    <a:prstClr val="black">
                      <a:lumMod val="65000"/>
                      <a:lumOff val="35000"/>
                    </a:prstClr>
                  </a:solidFill>
                  <a:latin typeface="Arial"/>
                  <a:ea typeface="ＭＳ Ｐゴシック" pitchFamily="34" charset="-128"/>
                  <a:cs typeface="Arial"/>
                </a:rPr>
                <a:t>7</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20" name="object 71">
              <a:extLst>
                <a:ext uri="{FF2B5EF4-FFF2-40B4-BE49-F238E27FC236}">
                  <a16:creationId xmlns:a16="http://schemas.microsoft.com/office/drawing/2014/main" id="{AF921B46-1288-452E-973E-478CDA4E39D6}"/>
                </a:ext>
              </a:extLst>
            </p:cNvPr>
            <p:cNvSpPr txBox="1"/>
            <p:nvPr/>
          </p:nvSpPr>
          <p:spPr>
            <a:xfrm>
              <a:off x="9375297" y="5340096"/>
              <a:ext cx="78548"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lang="en-GB" sz="1100" dirty="0">
                  <a:solidFill>
                    <a:prstClr val="black">
                      <a:lumMod val="65000"/>
                      <a:lumOff val="35000"/>
                    </a:prstClr>
                  </a:solidFill>
                  <a:latin typeface="Arial"/>
                  <a:ea typeface="ＭＳ Ｐゴシック" pitchFamily="34" charset="-128"/>
                  <a:cs typeface="Arial"/>
                </a:rPr>
                <a:t>8</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23" name="object 71">
              <a:extLst>
                <a:ext uri="{FF2B5EF4-FFF2-40B4-BE49-F238E27FC236}">
                  <a16:creationId xmlns:a16="http://schemas.microsoft.com/office/drawing/2014/main" id="{E1D9AF19-72DF-4479-BBDA-3F9505753A60}"/>
                </a:ext>
              </a:extLst>
            </p:cNvPr>
            <p:cNvSpPr txBox="1"/>
            <p:nvPr/>
          </p:nvSpPr>
          <p:spPr>
            <a:xfrm>
              <a:off x="9832497" y="5340096"/>
              <a:ext cx="78548"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lang="en-GB" sz="1100" dirty="0">
                  <a:solidFill>
                    <a:prstClr val="black">
                      <a:lumMod val="65000"/>
                      <a:lumOff val="35000"/>
                    </a:prstClr>
                  </a:solidFill>
                  <a:latin typeface="Arial"/>
                  <a:ea typeface="ＭＳ Ｐゴシック" pitchFamily="34" charset="-128"/>
                  <a:cs typeface="Arial"/>
                </a:rPr>
                <a:t>9</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26" name="object 71">
              <a:extLst>
                <a:ext uri="{FF2B5EF4-FFF2-40B4-BE49-F238E27FC236}">
                  <a16:creationId xmlns:a16="http://schemas.microsoft.com/office/drawing/2014/main" id="{4B48D90C-C890-4FBE-9E39-C3EC82974EC8}"/>
                </a:ext>
              </a:extLst>
            </p:cNvPr>
            <p:cNvSpPr txBox="1"/>
            <p:nvPr/>
          </p:nvSpPr>
          <p:spPr>
            <a:xfrm>
              <a:off x="10250424" y="5340096"/>
              <a:ext cx="157094"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10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29" name="object 71">
              <a:extLst>
                <a:ext uri="{FF2B5EF4-FFF2-40B4-BE49-F238E27FC236}">
                  <a16:creationId xmlns:a16="http://schemas.microsoft.com/office/drawing/2014/main" id="{65B8A16B-FE97-4170-9892-D023DFE8E866}"/>
                </a:ext>
              </a:extLst>
            </p:cNvPr>
            <p:cNvSpPr txBox="1"/>
            <p:nvPr/>
          </p:nvSpPr>
          <p:spPr>
            <a:xfrm>
              <a:off x="6174897" y="5340096"/>
              <a:ext cx="78548"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lang="en-GB" sz="1100" dirty="0">
                  <a:solidFill>
                    <a:prstClr val="black">
                      <a:lumMod val="65000"/>
                      <a:lumOff val="35000"/>
                    </a:prstClr>
                  </a:solidFill>
                  <a:latin typeface="Arial"/>
                  <a:ea typeface="ＭＳ Ｐゴシック" pitchFamily="34" charset="-128"/>
                  <a:cs typeface="Arial"/>
                </a:rPr>
                <a:t>1</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63" name="TextBox 62">
              <a:extLst>
                <a:ext uri="{FF2B5EF4-FFF2-40B4-BE49-F238E27FC236}">
                  <a16:creationId xmlns:a16="http://schemas.microsoft.com/office/drawing/2014/main" id="{2852E9D1-1568-45EC-ACA8-F7262B3EE436}"/>
                </a:ext>
              </a:extLst>
            </p:cNvPr>
            <p:cNvSpPr txBox="1"/>
            <p:nvPr/>
          </p:nvSpPr>
          <p:spPr>
            <a:xfrm>
              <a:off x="6786068" y="5532120"/>
              <a:ext cx="2502993" cy="184666"/>
            </a:xfrm>
            <a:prstGeom prst="rect">
              <a:avLst/>
            </a:prstGeom>
            <a:noFill/>
          </p:spPr>
          <p:txBody>
            <a:bodyPr wrap="none" lIns="0" tIns="0" rIns="0" bIns="0">
              <a:spAutoFit/>
            </a:bodyPr>
            <a:lstStyle/>
            <a:p>
              <a:pPr algn="r"/>
              <a:r>
                <a:rPr lang="en-US" sz="1200" b="1" dirty="0"/>
                <a:t>Availability of condoms/lubricants</a:t>
              </a:r>
            </a:p>
          </p:txBody>
        </p:sp>
        <p:sp>
          <p:nvSpPr>
            <p:cNvPr id="67" name="TextBox 66">
              <a:extLst>
                <a:ext uri="{FF2B5EF4-FFF2-40B4-BE49-F238E27FC236}">
                  <a16:creationId xmlns:a16="http://schemas.microsoft.com/office/drawing/2014/main" id="{785DE13A-90ED-43A7-A758-6E0D81EE4506}"/>
                </a:ext>
              </a:extLst>
            </p:cNvPr>
            <p:cNvSpPr txBox="1"/>
            <p:nvPr/>
          </p:nvSpPr>
          <p:spPr>
            <a:xfrm>
              <a:off x="6263640" y="2313432"/>
              <a:ext cx="64120" cy="138499"/>
            </a:xfrm>
            <a:prstGeom prst="rect">
              <a:avLst/>
            </a:prstGeom>
            <a:noFill/>
          </p:spPr>
          <p:txBody>
            <a:bodyPr wrap="none" lIns="0" tIns="0" rIns="0" bIns="0">
              <a:spAutoFit/>
            </a:bodyPr>
            <a:lstStyle/>
            <a:p>
              <a:r>
                <a:rPr lang="en-US" sz="900" dirty="0"/>
                <a:t>1</a:t>
              </a:r>
            </a:p>
          </p:txBody>
        </p:sp>
        <p:sp>
          <p:nvSpPr>
            <p:cNvPr id="71" name="TextBox 70">
              <a:extLst>
                <a:ext uri="{FF2B5EF4-FFF2-40B4-BE49-F238E27FC236}">
                  <a16:creationId xmlns:a16="http://schemas.microsoft.com/office/drawing/2014/main" id="{8F6A6A05-B02A-4B8C-9F88-F8F7AC0E35C8}"/>
                </a:ext>
              </a:extLst>
            </p:cNvPr>
            <p:cNvSpPr txBox="1"/>
            <p:nvPr/>
          </p:nvSpPr>
          <p:spPr>
            <a:xfrm>
              <a:off x="9006840" y="2404872"/>
              <a:ext cx="64120" cy="138499"/>
            </a:xfrm>
            <a:prstGeom prst="rect">
              <a:avLst/>
            </a:prstGeom>
            <a:noFill/>
          </p:spPr>
          <p:txBody>
            <a:bodyPr wrap="none" lIns="0" tIns="0" rIns="0" bIns="0">
              <a:spAutoFit/>
            </a:bodyPr>
            <a:lstStyle/>
            <a:p>
              <a:r>
                <a:rPr lang="en-US" sz="900" dirty="0"/>
                <a:t>7</a:t>
              </a:r>
            </a:p>
          </p:txBody>
        </p:sp>
        <p:sp>
          <p:nvSpPr>
            <p:cNvPr id="75" name="TextBox 74">
              <a:extLst>
                <a:ext uri="{FF2B5EF4-FFF2-40B4-BE49-F238E27FC236}">
                  <a16:creationId xmlns:a16="http://schemas.microsoft.com/office/drawing/2014/main" id="{6EE1581C-F156-463D-B3F6-0C3FEE14DCD2}"/>
                </a:ext>
              </a:extLst>
            </p:cNvPr>
            <p:cNvSpPr txBox="1"/>
            <p:nvPr/>
          </p:nvSpPr>
          <p:spPr>
            <a:xfrm>
              <a:off x="10378440" y="2496312"/>
              <a:ext cx="128240" cy="138499"/>
            </a:xfrm>
            <a:prstGeom prst="rect">
              <a:avLst/>
            </a:prstGeom>
            <a:noFill/>
          </p:spPr>
          <p:txBody>
            <a:bodyPr wrap="none" lIns="0" tIns="0" rIns="0" bIns="0">
              <a:spAutoFit/>
            </a:bodyPr>
            <a:lstStyle/>
            <a:p>
              <a:r>
                <a:rPr lang="en-US" sz="900" dirty="0"/>
                <a:t>10</a:t>
              </a:r>
            </a:p>
          </p:txBody>
        </p:sp>
        <p:sp>
          <p:nvSpPr>
            <p:cNvPr id="79" name="TextBox 78">
              <a:extLst>
                <a:ext uri="{FF2B5EF4-FFF2-40B4-BE49-F238E27FC236}">
                  <a16:creationId xmlns:a16="http://schemas.microsoft.com/office/drawing/2014/main" id="{ECDFD03B-C411-4FBF-93BC-2A1FF7FADB0C}"/>
                </a:ext>
              </a:extLst>
            </p:cNvPr>
            <p:cNvSpPr txBox="1"/>
            <p:nvPr/>
          </p:nvSpPr>
          <p:spPr>
            <a:xfrm>
              <a:off x="9464040" y="4882896"/>
              <a:ext cx="64120" cy="138499"/>
            </a:xfrm>
            <a:prstGeom prst="rect">
              <a:avLst/>
            </a:prstGeom>
            <a:noFill/>
          </p:spPr>
          <p:txBody>
            <a:bodyPr wrap="none" lIns="0" tIns="0" rIns="0" bIns="0">
              <a:spAutoFit/>
            </a:bodyPr>
            <a:lstStyle/>
            <a:p>
              <a:r>
                <a:rPr lang="en-US" sz="900" dirty="0"/>
                <a:t>8</a:t>
              </a:r>
            </a:p>
          </p:txBody>
        </p:sp>
        <p:sp>
          <p:nvSpPr>
            <p:cNvPr id="83" name="TextBox 82">
              <a:extLst>
                <a:ext uri="{FF2B5EF4-FFF2-40B4-BE49-F238E27FC236}">
                  <a16:creationId xmlns:a16="http://schemas.microsoft.com/office/drawing/2014/main" id="{824983C9-FF3D-4E0D-BEFF-495B8F1FA7F2}"/>
                </a:ext>
              </a:extLst>
            </p:cNvPr>
            <p:cNvSpPr txBox="1"/>
            <p:nvPr/>
          </p:nvSpPr>
          <p:spPr>
            <a:xfrm>
              <a:off x="6263640" y="2679192"/>
              <a:ext cx="64120" cy="138499"/>
            </a:xfrm>
            <a:prstGeom prst="rect">
              <a:avLst/>
            </a:prstGeom>
            <a:noFill/>
          </p:spPr>
          <p:txBody>
            <a:bodyPr wrap="none" lIns="0" tIns="0" rIns="0" bIns="0">
              <a:spAutoFit/>
            </a:bodyPr>
            <a:lstStyle/>
            <a:p>
              <a:r>
                <a:rPr lang="en-US" sz="900" dirty="0"/>
                <a:t>1</a:t>
              </a:r>
            </a:p>
          </p:txBody>
        </p:sp>
        <p:sp>
          <p:nvSpPr>
            <p:cNvPr id="99" name="TextBox 98">
              <a:extLst>
                <a:ext uri="{FF2B5EF4-FFF2-40B4-BE49-F238E27FC236}">
                  <a16:creationId xmlns:a16="http://schemas.microsoft.com/office/drawing/2014/main" id="{59BA6200-9F4A-4756-9944-85ED5C2D7A4A}"/>
                </a:ext>
              </a:extLst>
            </p:cNvPr>
            <p:cNvSpPr txBox="1"/>
            <p:nvPr/>
          </p:nvSpPr>
          <p:spPr>
            <a:xfrm>
              <a:off x="10378440" y="2761488"/>
              <a:ext cx="128240" cy="138499"/>
            </a:xfrm>
            <a:prstGeom prst="rect">
              <a:avLst/>
            </a:prstGeom>
            <a:noFill/>
          </p:spPr>
          <p:txBody>
            <a:bodyPr wrap="none" lIns="0" tIns="0" rIns="0" bIns="0">
              <a:spAutoFit/>
            </a:bodyPr>
            <a:lstStyle/>
            <a:p>
              <a:r>
                <a:rPr lang="en-US" sz="900" dirty="0"/>
                <a:t>10</a:t>
              </a:r>
            </a:p>
          </p:txBody>
        </p:sp>
        <p:sp>
          <p:nvSpPr>
            <p:cNvPr id="101" name="TextBox 100">
              <a:extLst>
                <a:ext uri="{FF2B5EF4-FFF2-40B4-BE49-F238E27FC236}">
                  <a16:creationId xmlns:a16="http://schemas.microsoft.com/office/drawing/2014/main" id="{F0CBE026-4B99-419C-AC8E-7C39F00D6B9B}"/>
                </a:ext>
              </a:extLst>
            </p:cNvPr>
            <p:cNvSpPr txBox="1"/>
            <p:nvPr/>
          </p:nvSpPr>
          <p:spPr>
            <a:xfrm>
              <a:off x="10378440" y="2871216"/>
              <a:ext cx="128240" cy="138499"/>
            </a:xfrm>
            <a:prstGeom prst="rect">
              <a:avLst/>
            </a:prstGeom>
            <a:noFill/>
          </p:spPr>
          <p:txBody>
            <a:bodyPr wrap="none" lIns="0" tIns="0" rIns="0" bIns="0">
              <a:spAutoFit/>
            </a:bodyPr>
            <a:lstStyle/>
            <a:p>
              <a:r>
                <a:rPr lang="en-US" sz="900" dirty="0"/>
                <a:t>10</a:t>
              </a:r>
            </a:p>
          </p:txBody>
        </p:sp>
        <p:sp>
          <p:nvSpPr>
            <p:cNvPr id="103" name="TextBox 102">
              <a:extLst>
                <a:ext uri="{FF2B5EF4-FFF2-40B4-BE49-F238E27FC236}">
                  <a16:creationId xmlns:a16="http://schemas.microsoft.com/office/drawing/2014/main" id="{F521970F-32F5-4704-A89D-4B71908C553D}"/>
                </a:ext>
              </a:extLst>
            </p:cNvPr>
            <p:cNvSpPr txBox="1"/>
            <p:nvPr/>
          </p:nvSpPr>
          <p:spPr>
            <a:xfrm>
              <a:off x="6263640" y="3044952"/>
              <a:ext cx="64120" cy="138499"/>
            </a:xfrm>
            <a:prstGeom prst="rect">
              <a:avLst/>
            </a:prstGeom>
            <a:noFill/>
          </p:spPr>
          <p:txBody>
            <a:bodyPr wrap="none" lIns="0" tIns="0" rIns="0" bIns="0">
              <a:spAutoFit/>
            </a:bodyPr>
            <a:lstStyle/>
            <a:p>
              <a:r>
                <a:rPr lang="en-US" sz="900" dirty="0"/>
                <a:t>1</a:t>
              </a:r>
            </a:p>
          </p:txBody>
        </p:sp>
        <p:sp>
          <p:nvSpPr>
            <p:cNvPr id="104" name="TextBox 103">
              <a:extLst>
                <a:ext uri="{FF2B5EF4-FFF2-40B4-BE49-F238E27FC236}">
                  <a16:creationId xmlns:a16="http://schemas.microsoft.com/office/drawing/2014/main" id="{788E5A7F-BF30-44B4-B822-6FC879A28852}"/>
                </a:ext>
              </a:extLst>
            </p:cNvPr>
            <p:cNvSpPr txBox="1"/>
            <p:nvPr/>
          </p:nvSpPr>
          <p:spPr>
            <a:xfrm>
              <a:off x="9464040" y="3136392"/>
              <a:ext cx="64120" cy="138499"/>
            </a:xfrm>
            <a:prstGeom prst="rect">
              <a:avLst/>
            </a:prstGeom>
            <a:noFill/>
          </p:spPr>
          <p:txBody>
            <a:bodyPr wrap="none" lIns="0" tIns="0" rIns="0" bIns="0">
              <a:spAutoFit/>
            </a:bodyPr>
            <a:lstStyle/>
            <a:p>
              <a:r>
                <a:rPr lang="en-US" sz="900" dirty="0"/>
                <a:t>8</a:t>
              </a:r>
            </a:p>
          </p:txBody>
        </p:sp>
        <p:sp>
          <p:nvSpPr>
            <p:cNvPr id="106" name="TextBox 105">
              <a:extLst>
                <a:ext uri="{FF2B5EF4-FFF2-40B4-BE49-F238E27FC236}">
                  <a16:creationId xmlns:a16="http://schemas.microsoft.com/office/drawing/2014/main" id="{557E6F99-1267-4D88-A2C3-0D0170FA20DA}"/>
                </a:ext>
              </a:extLst>
            </p:cNvPr>
            <p:cNvSpPr txBox="1"/>
            <p:nvPr/>
          </p:nvSpPr>
          <p:spPr>
            <a:xfrm>
              <a:off x="10378440" y="3227832"/>
              <a:ext cx="128240" cy="138499"/>
            </a:xfrm>
            <a:prstGeom prst="rect">
              <a:avLst/>
            </a:prstGeom>
            <a:noFill/>
          </p:spPr>
          <p:txBody>
            <a:bodyPr wrap="none" lIns="0" tIns="0" rIns="0" bIns="0">
              <a:spAutoFit/>
            </a:bodyPr>
            <a:lstStyle/>
            <a:p>
              <a:r>
                <a:rPr lang="en-US" sz="900" dirty="0"/>
                <a:t>10</a:t>
              </a:r>
            </a:p>
          </p:txBody>
        </p:sp>
        <p:sp>
          <p:nvSpPr>
            <p:cNvPr id="107" name="TextBox 106">
              <a:extLst>
                <a:ext uri="{FF2B5EF4-FFF2-40B4-BE49-F238E27FC236}">
                  <a16:creationId xmlns:a16="http://schemas.microsoft.com/office/drawing/2014/main" id="{ADE44A2F-C8A0-40DD-A302-11E04B34A7CC}"/>
                </a:ext>
              </a:extLst>
            </p:cNvPr>
            <p:cNvSpPr txBox="1"/>
            <p:nvPr/>
          </p:nvSpPr>
          <p:spPr>
            <a:xfrm>
              <a:off x="6263640" y="3408704"/>
              <a:ext cx="64120" cy="138499"/>
            </a:xfrm>
            <a:prstGeom prst="rect">
              <a:avLst/>
            </a:prstGeom>
            <a:noFill/>
          </p:spPr>
          <p:txBody>
            <a:bodyPr wrap="none" lIns="0" tIns="0" rIns="0" bIns="0">
              <a:spAutoFit/>
            </a:bodyPr>
            <a:lstStyle/>
            <a:p>
              <a:r>
                <a:rPr lang="en-US" sz="900" dirty="0"/>
                <a:t>1</a:t>
              </a:r>
            </a:p>
          </p:txBody>
        </p:sp>
        <p:sp>
          <p:nvSpPr>
            <p:cNvPr id="109" name="TextBox 108">
              <a:extLst>
                <a:ext uri="{FF2B5EF4-FFF2-40B4-BE49-F238E27FC236}">
                  <a16:creationId xmlns:a16="http://schemas.microsoft.com/office/drawing/2014/main" id="{9D712452-BB63-4999-9945-680294819CA8}"/>
                </a:ext>
              </a:extLst>
            </p:cNvPr>
            <p:cNvSpPr txBox="1"/>
            <p:nvPr/>
          </p:nvSpPr>
          <p:spPr>
            <a:xfrm>
              <a:off x="10378440" y="3493008"/>
              <a:ext cx="128240" cy="138499"/>
            </a:xfrm>
            <a:prstGeom prst="rect">
              <a:avLst/>
            </a:prstGeom>
            <a:noFill/>
          </p:spPr>
          <p:txBody>
            <a:bodyPr wrap="none" lIns="0" tIns="0" rIns="0" bIns="0">
              <a:spAutoFit/>
            </a:bodyPr>
            <a:lstStyle/>
            <a:p>
              <a:r>
                <a:rPr lang="en-US" sz="900" dirty="0"/>
                <a:t>10</a:t>
              </a:r>
            </a:p>
          </p:txBody>
        </p:sp>
        <p:sp>
          <p:nvSpPr>
            <p:cNvPr id="110" name="TextBox 109">
              <a:extLst>
                <a:ext uri="{FF2B5EF4-FFF2-40B4-BE49-F238E27FC236}">
                  <a16:creationId xmlns:a16="http://schemas.microsoft.com/office/drawing/2014/main" id="{C8E3F8A1-EA34-43EB-9C6E-3A614F832832}"/>
                </a:ext>
              </a:extLst>
            </p:cNvPr>
            <p:cNvSpPr txBox="1"/>
            <p:nvPr/>
          </p:nvSpPr>
          <p:spPr>
            <a:xfrm>
              <a:off x="9006840" y="4983480"/>
              <a:ext cx="64120" cy="138499"/>
            </a:xfrm>
            <a:prstGeom prst="rect">
              <a:avLst/>
            </a:prstGeom>
            <a:noFill/>
          </p:spPr>
          <p:txBody>
            <a:bodyPr wrap="none" lIns="0" tIns="0" rIns="0" bIns="0">
              <a:spAutoFit/>
            </a:bodyPr>
            <a:lstStyle/>
            <a:p>
              <a:r>
                <a:rPr lang="en-US" sz="900" dirty="0"/>
                <a:t>7</a:t>
              </a:r>
            </a:p>
          </p:txBody>
        </p:sp>
        <p:sp>
          <p:nvSpPr>
            <p:cNvPr id="112" name="TextBox 111">
              <a:extLst>
                <a:ext uri="{FF2B5EF4-FFF2-40B4-BE49-F238E27FC236}">
                  <a16:creationId xmlns:a16="http://schemas.microsoft.com/office/drawing/2014/main" id="{3FEA559F-4E91-46B9-8EB3-CCE1BD9C9A33}"/>
                </a:ext>
              </a:extLst>
            </p:cNvPr>
            <p:cNvSpPr txBox="1"/>
            <p:nvPr/>
          </p:nvSpPr>
          <p:spPr>
            <a:xfrm>
              <a:off x="10378440" y="3602736"/>
              <a:ext cx="128240" cy="138499"/>
            </a:xfrm>
            <a:prstGeom prst="rect">
              <a:avLst/>
            </a:prstGeom>
            <a:noFill/>
          </p:spPr>
          <p:txBody>
            <a:bodyPr wrap="none" lIns="0" tIns="0" rIns="0" bIns="0">
              <a:spAutoFit/>
            </a:bodyPr>
            <a:lstStyle/>
            <a:p>
              <a:r>
                <a:rPr lang="en-US" sz="900" dirty="0"/>
                <a:t>10</a:t>
              </a:r>
            </a:p>
          </p:txBody>
        </p:sp>
        <p:sp>
          <p:nvSpPr>
            <p:cNvPr id="113" name="TextBox 112">
              <a:extLst>
                <a:ext uri="{FF2B5EF4-FFF2-40B4-BE49-F238E27FC236}">
                  <a16:creationId xmlns:a16="http://schemas.microsoft.com/office/drawing/2014/main" id="{47F2E79F-1513-4110-A5AF-71C5672D2A1E}"/>
                </a:ext>
              </a:extLst>
            </p:cNvPr>
            <p:cNvSpPr txBox="1"/>
            <p:nvPr/>
          </p:nvSpPr>
          <p:spPr>
            <a:xfrm>
              <a:off x="7635240" y="4050792"/>
              <a:ext cx="64120" cy="138499"/>
            </a:xfrm>
            <a:prstGeom prst="rect">
              <a:avLst/>
            </a:prstGeom>
            <a:noFill/>
          </p:spPr>
          <p:txBody>
            <a:bodyPr wrap="none" lIns="0" tIns="0" rIns="0" bIns="0">
              <a:spAutoFit/>
            </a:bodyPr>
            <a:lstStyle/>
            <a:p>
              <a:r>
                <a:rPr lang="en-US" sz="900" dirty="0"/>
                <a:t>4</a:t>
              </a:r>
            </a:p>
          </p:txBody>
        </p:sp>
        <p:sp>
          <p:nvSpPr>
            <p:cNvPr id="115" name="TextBox 114">
              <a:extLst>
                <a:ext uri="{FF2B5EF4-FFF2-40B4-BE49-F238E27FC236}">
                  <a16:creationId xmlns:a16="http://schemas.microsoft.com/office/drawing/2014/main" id="{B31AB6F0-ABC6-47A6-ABAD-2DE5860D3763}"/>
                </a:ext>
              </a:extLst>
            </p:cNvPr>
            <p:cNvSpPr txBox="1"/>
            <p:nvPr/>
          </p:nvSpPr>
          <p:spPr>
            <a:xfrm>
              <a:off x="9464040" y="4142232"/>
              <a:ext cx="64120" cy="138499"/>
            </a:xfrm>
            <a:prstGeom prst="rect">
              <a:avLst/>
            </a:prstGeom>
            <a:noFill/>
          </p:spPr>
          <p:txBody>
            <a:bodyPr wrap="none" lIns="0" tIns="0" rIns="0" bIns="0">
              <a:spAutoFit/>
            </a:bodyPr>
            <a:lstStyle/>
            <a:p>
              <a:r>
                <a:rPr lang="en-US" sz="900" dirty="0"/>
                <a:t>8</a:t>
              </a:r>
            </a:p>
          </p:txBody>
        </p:sp>
        <p:sp>
          <p:nvSpPr>
            <p:cNvPr id="116" name="TextBox 115">
              <a:extLst>
                <a:ext uri="{FF2B5EF4-FFF2-40B4-BE49-F238E27FC236}">
                  <a16:creationId xmlns:a16="http://schemas.microsoft.com/office/drawing/2014/main" id="{0FF3099D-8534-4874-AD04-B7A0C2BF0BAE}"/>
                </a:ext>
              </a:extLst>
            </p:cNvPr>
            <p:cNvSpPr txBox="1"/>
            <p:nvPr/>
          </p:nvSpPr>
          <p:spPr>
            <a:xfrm>
              <a:off x="9921240" y="4233672"/>
              <a:ext cx="64120" cy="138499"/>
            </a:xfrm>
            <a:prstGeom prst="rect">
              <a:avLst/>
            </a:prstGeom>
            <a:noFill/>
          </p:spPr>
          <p:txBody>
            <a:bodyPr wrap="none" lIns="0" tIns="0" rIns="0" bIns="0">
              <a:spAutoFit/>
            </a:bodyPr>
            <a:lstStyle/>
            <a:p>
              <a:r>
                <a:rPr lang="en-US" sz="900" dirty="0"/>
                <a:t>9</a:t>
              </a:r>
            </a:p>
          </p:txBody>
        </p:sp>
        <p:sp>
          <p:nvSpPr>
            <p:cNvPr id="118" name="TextBox 117">
              <a:extLst>
                <a:ext uri="{FF2B5EF4-FFF2-40B4-BE49-F238E27FC236}">
                  <a16:creationId xmlns:a16="http://schemas.microsoft.com/office/drawing/2014/main" id="{C6BC04C3-C5AC-492A-A4E5-CF25D5C7AA81}"/>
                </a:ext>
              </a:extLst>
            </p:cNvPr>
            <p:cNvSpPr txBox="1"/>
            <p:nvPr/>
          </p:nvSpPr>
          <p:spPr>
            <a:xfrm>
              <a:off x="9921240" y="4407408"/>
              <a:ext cx="64120" cy="138499"/>
            </a:xfrm>
            <a:prstGeom prst="rect">
              <a:avLst/>
            </a:prstGeom>
            <a:noFill/>
          </p:spPr>
          <p:txBody>
            <a:bodyPr wrap="none" lIns="0" tIns="0" rIns="0" bIns="0">
              <a:spAutoFit/>
            </a:bodyPr>
            <a:lstStyle/>
            <a:p>
              <a:r>
                <a:rPr lang="en-US" sz="900" dirty="0"/>
                <a:t>9</a:t>
              </a:r>
            </a:p>
          </p:txBody>
        </p:sp>
        <p:sp>
          <p:nvSpPr>
            <p:cNvPr id="119" name="TextBox 118">
              <a:extLst>
                <a:ext uri="{FF2B5EF4-FFF2-40B4-BE49-F238E27FC236}">
                  <a16:creationId xmlns:a16="http://schemas.microsoft.com/office/drawing/2014/main" id="{686A0E5D-A746-4CDF-A199-3DD717B5E643}"/>
                </a:ext>
              </a:extLst>
            </p:cNvPr>
            <p:cNvSpPr txBox="1"/>
            <p:nvPr/>
          </p:nvSpPr>
          <p:spPr>
            <a:xfrm>
              <a:off x="10378440" y="4507992"/>
              <a:ext cx="128240" cy="138499"/>
            </a:xfrm>
            <a:prstGeom prst="rect">
              <a:avLst/>
            </a:prstGeom>
            <a:noFill/>
          </p:spPr>
          <p:txBody>
            <a:bodyPr wrap="none" lIns="0" tIns="0" rIns="0" bIns="0">
              <a:spAutoFit/>
            </a:bodyPr>
            <a:lstStyle/>
            <a:p>
              <a:r>
                <a:rPr lang="en-US" sz="900" dirty="0"/>
                <a:t>10</a:t>
              </a:r>
            </a:p>
          </p:txBody>
        </p:sp>
        <p:sp>
          <p:nvSpPr>
            <p:cNvPr id="121" name="TextBox 120">
              <a:extLst>
                <a:ext uri="{FF2B5EF4-FFF2-40B4-BE49-F238E27FC236}">
                  <a16:creationId xmlns:a16="http://schemas.microsoft.com/office/drawing/2014/main" id="{281A6289-6FEF-4C77-9DFD-E419D777FF47}"/>
                </a:ext>
              </a:extLst>
            </p:cNvPr>
            <p:cNvSpPr txBox="1"/>
            <p:nvPr/>
          </p:nvSpPr>
          <p:spPr>
            <a:xfrm>
              <a:off x="9921240" y="4617720"/>
              <a:ext cx="64120" cy="138499"/>
            </a:xfrm>
            <a:prstGeom prst="rect">
              <a:avLst/>
            </a:prstGeom>
            <a:noFill/>
          </p:spPr>
          <p:txBody>
            <a:bodyPr wrap="none" lIns="0" tIns="0" rIns="0" bIns="0">
              <a:spAutoFit/>
            </a:bodyPr>
            <a:lstStyle/>
            <a:p>
              <a:r>
                <a:rPr lang="en-US" sz="900" dirty="0"/>
                <a:t>9</a:t>
              </a:r>
            </a:p>
          </p:txBody>
        </p:sp>
        <p:sp>
          <p:nvSpPr>
            <p:cNvPr id="122" name="TextBox 121">
              <a:extLst>
                <a:ext uri="{FF2B5EF4-FFF2-40B4-BE49-F238E27FC236}">
                  <a16:creationId xmlns:a16="http://schemas.microsoft.com/office/drawing/2014/main" id="{B8CE5D5F-0000-472A-9DC0-E1625F5D9FB9}"/>
                </a:ext>
              </a:extLst>
            </p:cNvPr>
            <p:cNvSpPr txBox="1"/>
            <p:nvPr/>
          </p:nvSpPr>
          <p:spPr>
            <a:xfrm>
              <a:off x="7178040" y="4782312"/>
              <a:ext cx="64120" cy="138499"/>
            </a:xfrm>
            <a:prstGeom prst="rect">
              <a:avLst/>
            </a:prstGeom>
            <a:noFill/>
          </p:spPr>
          <p:txBody>
            <a:bodyPr wrap="none" lIns="0" tIns="0" rIns="0" bIns="0">
              <a:spAutoFit/>
            </a:bodyPr>
            <a:lstStyle/>
            <a:p>
              <a:r>
                <a:rPr lang="en-US" sz="900" dirty="0"/>
                <a:t>3</a:t>
              </a:r>
            </a:p>
          </p:txBody>
        </p:sp>
      </p:grpSp>
    </p:spTree>
    <p:extLst>
      <p:ext uri="{BB962C8B-B14F-4D97-AF65-F5344CB8AC3E}">
        <p14:creationId xmlns:p14="http://schemas.microsoft.com/office/powerpoint/2010/main" val="1046212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a:extLst>
              <a:ext uri="{FF2B5EF4-FFF2-40B4-BE49-F238E27FC236}">
                <a16:creationId xmlns:a16="http://schemas.microsoft.com/office/drawing/2014/main" id="{C4325554-85FA-42BF-9648-938FBC837889}"/>
              </a:ext>
            </a:extLst>
          </p:cNvPr>
          <p:cNvSpPr>
            <a:spLocks noGrp="1"/>
          </p:cNvSpPr>
          <p:nvPr>
            <p:ph sz="quarter" idx="12"/>
          </p:nvPr>
        </p:nvSpPr>
        <p:spPr/>
        <p:txBody>
          <a:bodyPr lIns="0" tIns="0" rIns="0" bIns="0" anchor="t" anchorCtr="0"/>
          <a:lstStyle/>
          <a:p>
            <a:pPr>
              <a:lnSpc>
                <a:spcPct val="100000"/>
              </a:lnSpc>
              <a:spcBef>
                <a:spcPts val="0"/>
              </a:spcBef>
            </a:pPr>
            <a:r>
              <a:rPr lang="en-US" dirty="0"/>
              <a:t>Percentage of the expected population sizes of key populations that are not included </a:t>
            </a:r>
          </a:p>
          <a:p>
            <a:pPr>
              <a:lnSpc>
                <a:spcPct val="100000"/>
              </a:lnSpc>
              <a:spcBef>
                <a:spcPts val="0"/>
              </a:spcBef>
            </a:pPr>
            <a:r>
              <a:rPr lang="en-US" dirty="0"/>
              <a:t>in country-reported size estimates, global, 2020</a:t>
            </a:r>
          </a:p>
        </p:txBody>
      </p:sp>
      <p:sp>
        <p:nvSpPr>
          <p:cNvPr id="3" name="Text Placeholder 2">
            <a:extLst>
              <a:ext uri="{FF2B5EF4-FFF2-40B4-BE49-F238E27FC236}">
                <a16:creationId xmlns:a16="http://schemas.microsoft.com/office/drawing/2014/main" id="{15D88F3D-D5C2-4128-9460-A1A5526EA57E}"/>
              </a:ext>
            </a:extLst>
          </p:cNvPr>
          <p:cNvSpPr>
            <a:spLocks noGrp="1"/>
          </p:cNvSpPr>
          <p:nvPr>
            <p:ph type="body" sz="quarter" idx="10"/>
          </p:nvPr>
        </p:nvSpPr>
        <p:spPr>
          <a:solidFill>
            <a:srgbClr val="7DC7C0"/>
          </a:solidFill>
        </p:spPr>
        <p:txBody>
          <a:bodyPr/>
          <a:lstStyle/>
          <a:p>
            <a:endParaRPr lang="en-US" dirty="0"/>
          </a:p>
        </p:txBody>
      </p:sp>
      <p:grpSp>
        <p:nvGrpSpPr>
          <p:cNvPr id="5" name="Group 4">
            <a:extLst>
              <a:ext uri="{FF2B5EF4-FFF2-40B4-BE49-F238E27FC236}">
                <a16:creationId xmlns:a16="http://schemas.microsoft.com/office/drawing/2014/main" id="{B32CF3D9-C4F7-4DA9-8C78-8B895946613D}"/>
              </a:ext>
            </a:extLst>
          </p:cNvPr>
          <p:cNvGrpSpPr/>
          <p:nvPr/>
        </p:nvGrpSpPr>
        <p:grpSpPr>
          <a:xfrm>
            <a:off x="457198" y="2514600"/>
            <a:ext cx="10049345" cy="4040088"/>
            <a:chOff x="457198" y="2514600"/>
            <a:chExt cx="10049345" cy="4040088"/>
          </a:xfrm>
        </p:grpSpPr>
        <p:sp>
          <p:nvSpPr>
            <p:cNvPr id="203" name="TextBox 202">
              <a:extLst>
                <a:ext uri="{FF2B5EF4-FFF2-40B4-BE49-F238E27FC236}">
                  <a16:creationId xmlns:a16="http://schemas.microsoft.com/office/drawing/2014/main" id="{E6B18DE7-8CD5-441A-A9E0-6E22E9A25F74}"/>
                </a:ext>
              </a:extLst>
            </p:cNvPr>
            <p:cNvSpPr txBox="1"/>
            <p:nvPr/>
          </p:nvSpPr>
          <p:spPr>
            <a:xfrm>
              <a:off x="457198" y="6400800"/>
              <a:ext cx="2286000" cy="153888"/>
            </a:xfrm>
            <a:prstGeom prst="rect">
              <a:avLst/>
            </a:prstGeom>
          </p:spPr>
          <p:txBody>
            <a:bodyPr vert="horz" wrap="squar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Source: UNAIDS special analysis, 2021.</a:t>
              </a:r>
            </a:p>
          </p:txBody>
        </p:sp>
        <p:sp>
          <p:nvSpPr>
            <p:cNvPr id="8" name="Rectangle 7">
              <a:extLst>
                <a:ext uri="{FF2B5EF4-FFF2-40B4-BE49-F238E27FC236}">
                  <a16:creationId xmlns:a16="http://schemas.microsoft.com/office/drawing/2014/main" id="{CBEB1505-AFE9-472C-B70D-534C5A68AF06}"/>
                </a:ext>
              </a:extLst>
            </p:cNvPr>
            <p:cNvSpPr/>
            <p:nvPr/>
          </p:nvSpPr>
          <p:spPr>
            <a:xfrm>
              <a:off x="1851819" y="5212080"/>
              <a:ext cx="1373773"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Female sex workers</a:t>
              </a:r>
            </a:p>
          </p:txBody>
        </p:sp>
        <p:pic>
          <p:nvPicPr>
            <p:cNvPr id="11" name="Picture 10">
              <a:extLst>
                <a:ext uri="{FF2B5EF4-FFF2-40B4-BE49-F238E27FC236}">
                  <a16:creationId xmlns:a16="http://schemas.microsoft.com/office/drawing/2014/main" id="{F7F15C35-2315-418E-840E-E4703593F478}"/>
                </a:ext>
              </a:extLst>
            </p:cNvPr>
            <p:cNvPicPr>
              <a:picLocks noChangeAspect="1"/>
            </p:cNvPicPr>
            <p:nvPr/>
          </p:nvPicPr>
          <p:blipFill>
            <a:blip r:embed="rId2"/>
            <a:stretch>
              <a:fillRect/>
            </a:stretch>
          </p:blipFill>
          <p:spPr>
            <a:xfrm>
              <a:off x="1282496" y="2514600"/>
              <a:ext cx="9224047" cy="2645893"/>
            </a:xfrm>
            <a:prstGeom prst="rect">
              <a:avLst/>
            </a:prstGeom>
          </p:spPr>
        </p:pic>
        <p:sp>
          <p:nvSpPr>
            <p:cNvPr id="24" name="Rectangle 23">
              <a:extLst>
                <a:ext uri="{FF2B5EF4-FFF2-40B4-BE49-F238E27FC236}">
                  <a16:creationId xmlns:a16="http://schemas.microsoft.com/office/drawing/2014/main" id="{E8716DAD-1524-4724-8D3D-DAA1B6F5FA17}"/>
                </a:ext>
              </a:extLst>
            </p:cNvPr>
            <p:cNvSpPr/>
            <p:nvPr/>
          </p:nvSpPr>
          <p:spPr>
            <a:xfrm>
              <a:off x="3811862" y="5212080"/>
              <a:ext cx="1936428"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Men who have sex with men</a:t>
              </a:r>
            </a:p>
          </p:txBody>
        </p:sp>
        <p:sp>
          <p:nvSpPr>
            <p:cNvPr id="25" name="Rectangle 24">
              <a:extLst>
                <a:ext uri="{FF2B5EF4-FFF2-40B4-BE49-F238E27FC236}">
                  <a16:creationId xmlns:a16="http://schemas.microsoft.com/office/drawing/2014/main" id="{E9206AB6-583A-457C-894B-3ACD1C9DE7BE}"/>
                </a:ext>
              </a:extLst>
            </p:cNvPr>
            <p:cNvSpPr/>
            <p:nvPr/>
          </p:nvSpPr>
          <p:spPr>
            <a:xfrm>
              <a:off x="6206832" y="5212080"/>
              <a:ext cx="1627048"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People who inject drugs</a:t>
              </a:r>
            </a:p>
          </p:txBody>
        </p:sp>
        <p:sp>
          <p:nvSpPr>
            <p:cNvPr id="26" name="Rectangle 25">
              <a:extLst>
                <a:ext uri="{FF2B5EF4-FFF2-40B4-BE49-F238E27FC236}">
                  <a16:creationId xmlns:a16="http://schemas.microsoft.com/office/drawing/2014/main" id="{6A6FAA73-1AF2-4452-BCF1-CC900AB8B5A8}"/>
                </a:ext>
              </a:extLst>
            </p:cNvPr>
            <p:cNvSpPr/>
            <p:nvPr/>
          </p:nvSpPr>
          <p:spPr>
            <a:xfrm>
              <a:off x="8820259" y="5212080"/>
              <a:ext cx="880754"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Transwomen</a:t>
              </a:r>
            </a:p>
          </p:txBody>
        </p:sp>
        <p:cxnSp>
          <p:nvCxnSpPr>
            <p:cNvPr id="7" name="Straight Connector 6">
              <a:extLst>
                <a:ext uri="{FF2B5EF4-FFF2-40B4-BE49-F238E27FC236}">
                  <a16:creationId xmlns:a16="http://schemas.microsoft.com/office/drawing/2014/main" id="{64204BDD-72E3-4EAC-BC86-C3ED05106CA7}"/>
                </a:ext>
              </a:extLst>
            </p:cNvPr>
            <p:cNvCxnSpPr/>
            <p:nvPr/>
          </p:nvCxnSpPr>
          <p:spPr>
            <a:xfrm>
              <a:off x="1413961" y="2661218"/>
              <a:ext cx="0" cy="2368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FC6D69F-4DEF-418C-94B8-8EAC4D91CD76}"/>
                </a:ext>
              </a:extLst>
            </p:cNvPr>
            <p:cNvGrpSpPr/>
            <p:nvPr/>
          </p:nvGrpSpPr>
          <p:grpSpPr>
            <a:xfrm>
              <a:off x="1078992" y="2568885"/>
              <a:ext cx="254878" cy="2552962"/>
              <a:chOff x="1049598" y="2523165"/>
              <a:chExt cx="254878" cy="2552962"/>
            </a:xfrm>
          </p:grpSpPr>
          <p:sp>
            <p:nvSpPr>
              <p:cNvPr id="35" name="Rectangle 34">
                <a:extLst>
                  <a:ext uri="{FF2B5EF4-FFF2-40B4-BE49-F238E27FC236}">
                    <a16:creationId xmlns:a16="http://schemas.microsoft.com/office/drawing/2014/main" id="{82587700-B6E7-4253-8EF7-A766779A98D1}"/>
                  </a:ext>
                </a:extLst>
              </p:cNvPr>
              <p:cNvSpPr/>
              <p:nvPr/>
            </p:nvSpPr>
            <p:spPr>
              <a:xfrm>
                <a:off x="1049598" y="2523165"/>
                <a:ext cx="254878"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100</a:t>
                </a:r>
              </a:p>
            </p:txBody>
          </p:sp>
          <p:sp>
            <p:nvSpPr>
              <p:cNvPr id="36" name="Rectangle 35">
                <a:extLst>
                  <a:ext uri="{FF2B5EF4-FFF2-40B4-BE49-F238E27FC236}">
                    <a16:creationId xmlns:a16="http://schemas.microsoft.com/office/drawing/2014/main" id="{F85CCE7A-5990-417A-9546-30A6E09B52CC}"/>
                  </a:ext>
                </a:extLst>
              </p:cNvPr>
              <p:cNvSpPr/>
              <p:nvPr/>
            </p:nvSpPr>
            <p:spPr>
              <a:xfrm>
                <a:off x="1134557" y="2999232"/>
                <a:ext cx="169919"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80</a:t>
                </a:r>
              </a:p>
            </p:txBody>
          </p:sp>
          <p:sp>
            <p:nvSpPr>
              <p:cNvPr id="37" name="Rectangle 36">
                <a:extLst>
                  <a:ext uri="{FF2B5EF4-FFF2-40B4-BE49-F238E27FC236}">
                    <a16:creationId xmlns:a16="http://schemas.microsoft.com/office/drawing/2014/main" id="{E043D058-C4F1-4819-AAE2-9035667C6A9A}"/>
                  </a:ext>
                </a:extLst>
              </p:cNvPr>
              <p:cNvSpPr/>
              <p:nvPr/>
            </p:nvSpPr>
            <p:spPr>
              <a:xfrm>
                <a:off x="1134557" y="3474720"/>
                <a:ext cx="169919"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60</a:t>
                </a:r>
              </a:p>
            </p:txBody>
          </p:sp>
          <p:sp>
            <p:nvSpPr>
              <p:cNvPr id="38" name="Rectangle 37">
                <a:extLst>
                  <a:ext uri="{FF2B5EF4-FFF2-40B4-BE49-F238E27FC236}">
                    <a16:creationId xmlns:a16="http://schemas.microsoft.com/office/drawing/2014/main" id="{43122E88-403C-4002-ABEF-4327681987CC}"/>
                  </a:ext>
                </a:extLst>
              </p:cNvPr>
              <p:cNvSpPr/>
              <p:nvPr/>
            </p:nvSpPr>
            <p:spPr>
              <a:xfrm>
                <a:off x="1134557" y="3941064"/>
                <a:ext cx="169919"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40</a:t>
                </a:r>
              </a:p>
            </p:txBody>
          </p:sp>
          <p:sp>
            <p:nvSpPr>
              <p:cNvPr id="39" name="Rectangle 38">
                <a:extLst>
                  <a:ext uri="{FF2B5EF4-FFF2-40B4-BE49-F238E27FC236}">
                    <a16:creationId xmlns:a16="http://schemas.microsoft.com/office/drawing/2014/main" id="{3BE4DCFD-C868-45F5-BC17-3BCFA771964C}"/>
                  </a:ext>
                </a:extLst>
              </p:cNvPr>
              <p:cNvSpPr/>
              <p:nvPr/>
            </p:nvSpPr>
            <p:spPr>
              <a:xfrm>
                <a:off x="1134557" y="4416552"/>
                <a:ext cx="169919"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20</a:t>
                </a:r>
              </a:p>
            </p:txBody>
          </p:sp>
          <p:sp>
            <p:nvSpPr>
              <p:cNvPr id="40" name="Rectangle 39">
                <a:extLst>
                  <a:ext uri="{FF2B5EF4-FFF2-40B4-BE49-F238E27FC236}">
                    <a16:creationId xmlns:a16="http://schemas.microsoft.com/office/drawing/2014/main" id="{551C51DB-18F0-4AF9-919C-3B6616FD5657}"/>
                  </a:ext>
                </a:extLst>
              </p:cNvPr>
              <p:cNvSpPr/>
              <p:nvPr/>
            </p:nvSpPr>
            <p:spPr>
              <a:xfrm>
                <a:off x="1219516" y="4891461"/>
                <a:ext cx="8496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0</a:t>
                </a:r>
              </a:p>
            </p:txBody>
          </p:sp>
        </p:grpSp>
        <p:sp>
          <p:nvSpPr>
            <p:cNvPr id="29" name="Rectangle 28">
              <a:extLst>
                <a:ext uri="{FF2B5EF4-FFF2-40B4-BE49-F238E27FC236}">
                  <a16:creationId xmlns:a16="http://schemas.microsoft.com/office/drawing/2014/main" id="{B75E948E-A2E9-44D3-8771-53DDDB4BA1EA}"/>
                </a:ext>
              </a:extLst>
            </p:cNvPr>
            <p:cNvSpPr/>
            <p:nvPr/>
          </p:nvSpPr>
          <p:spPr>
            <a:xfrm>
              <a:off x="868306" y="3588622"/>
              <a:ext cx="169277" cy="556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a:ea typeface="+mn-ea"/>
                  <a:cs typeface="+mn-cs"/>
                </a:rPr>
                <a:t>Per cent</a:t>
              </a:r>
            </a:p>
          </p:txBody>
        </p:sp>
      </p:grpSp>
    </p:spTree>
    <p:extLst>
      <p:ext uri="{BB962C8B-B14F-4D97-AF65-F5344CB8AC3E}">
        <p14:creationId xmlns:p14="http://schemas.microsoft.com/office/powerpoint/2010/main" val="291914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a:extLst>
              <a:ext uri="{FF2B5EF4-FFF2-40B4-BE49-F238E27FC236}">
                <a16:creationId xmlns:a16="http://schemas.microsoft.com/office/drawing/2014/main" id="{C4325554-85FA-42BF-9648-938FBC837889}"/>
              </a:ext>
            </a:extLst>
          </p:cNvPr>
          <p:cNvSpPr>
            <a:spLocks noGrp="1"/>
          </p:cNvSpPr>
          <p:nvPr>
            <p:ph sz="quarter" idx="12"/>
          </p:nvPr>
        </p:nvSpPr>
        <p:spPr/>
        <p:txBody>
          <a:bodyPr lIns="0" tIns="0" rIns="0" bIns="0" anchor="t" anchorCtr="0"/>
          <a:lstStyle/>
          <a:p>
            <a:pPr>
              <a:lnSpc>
                <a:spcPct val="100000"/>
              </a:lnSpc>
              <a:spcBef>
                <a:spcPts val="0"/>
              </a:spcBef>
            </a:pPr>
            <a:r>
              <a:rPr lang="en-US" dirty="0"/>
              <a:t>Percentage of the expected population sizes of key populations that are not included </a:t>
            </a:r>
          </a:p>
          <a:p>
            <a:pPr>
              <a:lnSpc>
                <a:spcPct val="100000"/>
              </a:lnSpc>
              <a:spcBef>
                <a:spcPts val="0"/>
              </a:spcBef>
            </a:pPr>
            <a:r>
              <a:rPr lang="en-US" dirty="0"/>
              <a:t>in country-reported size estimates, by region, 2020</a:t>
            </a:r>
          </a:p>
        </p:txBody>
      </p:sp>
      <p:sp>
        <p:nvSpPr>
          <p:cNvPr id="3" name="Text Placeholder 2">
            <a:extLst>
              <a:ext uri="{FF2B5EF4-FFF2-40B4-BE49-F238E27FC236}">
                <a16:creationId xmlns:a16="http://schemas.microsoft.com/office/drawing/2014/main" id="{15D88F3D-D5C2-4128-9460-A1A5526EA57E}"/>
              </a:ext>
            </a:extLst>
          </p:cNvPr>
          <p:cNvSpPr>
            <a:spLocks noGrp="1"/>
          </p:cNvSpPr>
          <p:nvPr>
            <p:ph type="body" sz="quarter" idx="10"/>
          </p:nvPr>
        </p:nvSpPr>
        <p:spPr>
          <a:solidFill>
            <a:srgbClr val="7DC7C0"/>
          </a:solidFill>
        </p:spPr>
        <p:txBody>
          <a:bodyPr/>
          <a:lstStyle/>
          <a:p>
            <a:endParaRPr lang="en-US"/>
          </a:p>
        </p:txBody>
      </p:sp>
      <p:grpSp>
        <p:nvGrpSpPr>
          <p:cNvPr id="10" name="Group 9">
            <a:extLst>
              <a:ext uri="{FF2B5EF4-FFF2-40B4-BE49-F238E27FC236}">
                <a16:creationId xmlns:a16="http://schemas.microsoft.com/office/drawing/2014/main" id="{0495918B-AC5A-4D3B-988A-0D9195A5E192}"/>
              </a:ext>
            </a:extLst>
          </p:cNvPr>
          <p:cNvGrpSpPr/>
          <p:nvPr/>
        </p:nvGrpSpPr>
        <p:grpSpPr>
          <a:xfrm>
            <a:off x="457198" y="2130552"/>
            <a:ext cx="11384282" cy="4612374"/>
            <a:chOff x="457198" y="2130552"/>
            <a:chExt cx="11384282" cy="4612374"/>
          </a:xfrm>
        </p:grpSpPr>
        <p:pic>
          <p:nvPicPr>
            <p:cNvPr id="7" name="Picture 6">
              <a:extLst>
                <a:ext uri="{FF2B5EF4-FFF2-40B4-BE49-F238E27FC236}">
                  <a16:creationId xmlns:a16="http://schemas.microsoft.com/office/drawing/2014/main" id="{56234467-C9A0-4F9F-8EDB-84AE5F9CA242}"/>
                </a:ext>
              </a:extLst>
            </p:cNvPr>
            <p:cNvPicPr>
              <a:picLocks noChangeAspect="1"/>
            </p:cNvPicPr>
            <p:nvPr/>
          </p:nvPicPr>
          <p:blipFill>
            <a:blip r:embed="rId2"/>
            <a:stretch>
              <a:fillRect/>
            </a:stretch>
          </p:blipFill>
          <p:spPr>
            <a:xfrm>
              <a:off x="844266" y="2340864"/>
              <a:ext cx="2475191" cy="1249788"/>
            </a:xfrm>
            <a:prstGeom prst="rect">
              <a:avLst/>
            </a:prstGeom>
          </p:spPr>
        </p:pic>
        <p:pic>
          <p:nvPicPr>
            <p:cNvPr id="9" name="Picture 8">
              <a:extLst>
                <a:ext uri="{FF2B5EF4-FFF2-40B4-BE49-F238E27FC236}">
                  <a16:creationId xmlns:a16="http://schemas.microsoft.com/office/drawing/2014/main" id="{F092959D-E4FB-49E5-8260-5E0FEEB18CFD}"/>
                </a:ext>
              </a:extLst>
            </p:cNvPr>
            <p:cNvPicPr>
              <a:picLocks noChangeAspect="1"/>
            </p:cNvPicPr>
            <p:nvPr/>
          </p:nvPicPr>
          <p:blipFill>
            <a:blip r:embed="rId3"/>
            <a:stretch>
              <a:fillRect/>
            </a:stretch>
          </p:blipFill>
          <p:spPr>
            <a:xfrm>
              <a:off x="3675888" y="2340864"/>
              <a:ext cx="2475191" cy="1249788"/>
            </a:xfrm>
            <a:prstGeom prst="rect">
              <a:avLst/>
            </a:prstGeom>
          </p:spPr>
        </p:pic>
        <p:pic>
          <p:nvPicPr>
            <p:cNvPr id="12" name="Picture 11">
              <a:extLst>
                <a:ext uri="{FF2B5EF4-FFF2-40B4-BE49-F238E27FC236}">
                  <a16:creationId xmlns:a16="http://schemas.microsoft.com/office/drawing/2014/main" id="{C9358E67-01B1-443C-ACE3-6E744D1D3867}"/>
                </a:ext>
              </a:extLst>
            </p:cNvPr>
            <p:cNvPicPr>
              <a:picLocks noChangeAspect="1"/>
            </p:cNvPicPr>
            <p:nvPr/>
          </p:nvPicPr>
          <p:blipFill>
            <a:blip r:embed="rId4"/>
            <a:stretch>
              <a:fillRect/>
            </a:stretch>
          </p:blipFill>
          <p:spPr>
            <a:xfrm>
              <a:off x="6510528" y="2340864"/>
              <a:ext cx="2475191" cy="1249788"/>
            </a:xfrm>
            <a:prstGeom prst="rect">
              <a:avLst/>
            </a:prstGeom>
          </p:spPr>
        </p:pic>
        <p:pic>
          <p:nvPicPr>
            <p:cNvPr id="14" name="Picture 13">
              <a:extLst>
                <a:ext uri="{FF2B5EF4-FFF2-40B4-BE49-F238E27FC236}">
                  <a16:creationId xmlns:a16="http://schemas.microsoft.com/office/drawing/2014/main" id="{F1754FB1-47ED-492C-850E-2539BEDCA9ED}"/>
                </a:ext>
              </a:extLst>
            </p:cNvPr>
            <p:cNvPicPr>
              <a:picLocks noChangeAspect="1"/>
            </p:cNvPicPr>
            <p:nvPr/>
          </p:nvPicPr>
          <p:blipFill>
            <a:blip r:embed="rId5"/>
            <a:stretch>
              <a:fillRect/>
            </a:stretch>
          </p:blipFill>
          <p:spPr>
            <a:xfrm>
              <a:off x="9345168" y="2340864"/>
              <a:ext cx="2475191" cy="1249788"/>
            </a:xfrm>
            <a:prstGeom prst="rect">
              <a:avLst/>
            </a:prstGeom>
          </p:spPr>
        </p:pic>
        <p:pic>
          <p:nvPicPr>
            <p:cNvPr id="8" name="Picture 7">
              <a:extLst>
                <a:ext uri="{FF2B5EF4-FFF2-40B4-BE49-F238E27FC236}">
                  <a16:creationId xmlns:a16="http://schemas.microsoft.com/office/drawing/2014/main" id="{14E14B84-6DFC-4A1D-92B7-0BE28F10BD37}"/>
                </a:ext>
              </a:extLst>
            </p:cNvPr>
            <p:cNvPicPr>
              <a:picLocks noChangeAspect="1"/>
            </p:cNvPicPr>
            <p:nvPr/>
          </p:nvPicPr>
          <p:blipFill>
            <a:blip r:embed="rId6"/>
            <a:stretch>
              <a:fillRect/>
            </a:stretch>
          </p:blipFill>
          <p:spPr>
            <a:xfrm>
              <a:off x="844266" y="4169664"/>
              <a:ext cx="2475191" cy="1249788"/>
            </a:xfrm>
            <a:prstGeom prst="rect">
              <a:avLst/>
            </a:prstGeom>
          </p:spPr>
        </p:pic>
        <p:pic>
          <p:nvPicPr>
            <p:cNvPr id="11" name="Picture 10">
              <a:extLst>
                <a:ext uri="{FF2B5EF4-FFF2-40B4-BE49-F238E27FC236}">
                  <a16:creationId xmlns:a16="http://schemas.microsoft.com/office/drawing/2014/main" id="{A74DC897-14CD-4B0B-883C-079ECF39CCAE}"/>
                </a:ext>
              </a:extLst>
            </p:cNvPr>
            <p:cNvPicPr>
              <a:picLocks noChangeAspect="1"/>
            </p:cNvPicPr>
            <p:nvPr/>
          </p:nvPicPr>
          <p:blipFill>
            <a:blip r:embed="rId7"/>
            <a:stretch>
              <a:fillRect/>
            </a:stretch>
          </p:blipFill>
          <p:spPr>
            <a:xfrm>
              <a:off x="3675888" y="4169664"/>
              <a:ext cx="2475191" cy="1249788"/>
            </a:xfrm>
            <a:prstGeom prst="rect">
              <a:avLst/>
            </a:prstGeom>
          </p:spPr>
        </p:pic>
        <p:pic>
          <p:nvPicPr>
            <p:cNvPr id="13" name="Picture 12">
              <a:extLst>
                <a:ext uri="{FF2B5EF4-FFF2-40B4-BE49-F238E27FC236}">
                  <a16:creationId xmlns:a16="http://schemas.microsoft.com/office/drawing/2014/main" id="{30E44F91-60CD-4648-85F4-4354E496DA8E}"/>
                </a:ext>
              </a:extLst>
            </p:cNvPr>
            <p:cNvPicPr>
              <a:picLocks noChangeAspect="1"/>
            </p:cNvPicPr>
            <p:nvPr/>
          </p:nvPicPr>
          <p:blipFill>
            <a:blip r:embed="rId8"/>
            <a:stretch>
              <a:fillRect/>
            </a:stretch>
          </p:blipFill>
          <p:spPr>
            <a:xfrm>
              <a:off x="6510528" y="4169664"/>
              <a:ext cx="2475191" cy="1249788"/>
            </a:xfrm>
            <a:prstGeom prst="rect">
              <a:avLst/>
            </a:prstGeom>
          </p:spPr>
        </p:pic>
        <p:pic>
          <p:nvPicPr>
            <p:cNvPr id="15" name="Picture 14">
              <a:extLst>
                <a:ext uri="{FF2B5EF4-FFF2-40B4-BE49-F238E27FC236}">
                  <a16:creationId xmlns:a16="http://schemas.microsoft.com/office/drawing/2014/main" id="{DB044796-B77E-4DF6-9D3F-BB39C5456AB9}"/>
                </a:ext>
              </a:extLst>
            </p:cNvPr>
            <p:cNvPicPr>
              <a:picLocks noChangeAspect="1"/>
            </p:cNvPicPr>
            <p:nvPr/>
          </p:nvPicPr>
          <p:blipFill>
            <a:blip r:embed="rId9"/>
            <a:stretch>
              <a:fillRect/>
            </a:stretch>
          </p:blipFill>
          <p:spPr>
            <a:xfrm>
              <a:off x="9345168" y="4169664"/>
              <a:ext cx="2475191" cy="1249788"/>
            </a:xfrm>
            <a:prstGeom prst="rect">
              <a:avLst/>
            </a:prstGeom>
          </p:spPr>
        </p:pic>
        <p:sp>
          <p:nvSpPr>
            <p:cNvPr id="203" name="TextBox 202">
              <a:extLst>
                <a:ext uri="{FF2B5EF4-FFF2-40B4-BE49-F238E27FC236}">
                  <a16:creationId xmlns:a16="http://schemas.microsoft.com/office/drawing/2014/main" id="{E6B18DE7-8CD5-441A-A9E0-6E22E9A25F74}"/>
                </a:ext>
              </a:extLst>
            </p:cNvPr>
            <p:cNvSpPr txBox="1"/>
            <p:nvPr/>
          </p:nvSpPr>
          <p:spPr>
            <a:xfrm>
              <a:off x="457198" y="6400800"/>
              <a:ext cx="2286000" cy="153888"/>
            </a:xfrm>
            <a:prstGeom prst="rect">
              <a:avLst/>
            </a:prstGeom>
          </p:spPr>
          <p:txBody>
            <a:bodyPr vert="horz" wrap="squar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Source: UNAIDS special analysis, 2021.</a:t>
              </a:r>
            </a:p>
          </p:txBody>
        </p:sp>
        <p:cxnSp>
          <p:nvCxnSpPr>
            <p:cNvPr id="41" name="Straight Connector 40">
              <a:extLst>
                <a:ext uri="{FF2B5EF4-FFF2-40B4-BE49-F238E27FC236}">
                  <a16:creationId xmlns:a16="http://schemas.microsoft.com/office/drawing/2014/main" id="{E373F96D-10ED-4E91-86DD-4F2E8D12B63A}"/>
                </a:ext>
              </a:extLst>
            </p:cNvPr>
            <p:cNvCxnSpPr/>
            <p:nvPr/>
          </p:nvCxnSpPr>
          <p:spPr>
            <a:xfrm>
              <a:off x="981426" y="2479252"/>
              <a:ext cx="0" cy="96926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4BDFBFA-4511-45B7-A644-0A71056E4811}"/>
                </a:ext>
              </a:extLst>
            </p:cNvPr>
            <p:cNvSpPr/>
            <p:nvPr/>
          </p:nvSpPr>
          <p:spPr>
            <a:xfrm>
              <a:off x="780632" y="2423160"/>
              <a:ext cx="149079"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100</a:t>
              </a:r>
            </a:p>
          </p:txBody>
        </p:sp>
        <p:sp>
          <p:nvSpPr>
            <p:cNvPr id="51" name="Rectangle 50">
              <a:extLst>
                <a:ext uri="{FF2B5EF4-FFF2-40B4-BE49-F238E27FC236}">
                  <a16:creationId xmlns:a16="http://schemas.microsoft.com/office/drawing/2014/main" id="{22CFAD93-3C13-49B7-93AF-4CF399553CCA}"/>
                </a:ext>
              </a:extLst>
            </p:cNvPr>
            <p:cNvSpPr/>
            <p:nvPr/>
          </p:nvSpPr>
          <p:spPr>
            <a:xfrm>
              <a:off x="830325" y="2615184"/>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80</a:t>
              </a:r>
            </a:p>
          </p:txBody>
        </p:sp>
        <p:sp>
          <p:nvSpPr>
            <p:cNvPr id="52" name="Rectangle 51">
              <a:extLst>
                <a:ext uri="{FF2B5EF4-FFF2-40B4-BE49-F238E27FC236}">
                  <a16:creationId xmlns:a16="http://schemas.microsoft.com/office/drawing/2014/main" id="{D51995C0-C893-4C88-97E1-C87CB9FD2F12}"/>
                </a:ext>
              </a:extLst>
            </p:cNvPr>
            <p:cNvSpPr/>
            <p:nvPr/>
          </p:nvSpPr>
          <p:spPr>
            <a:xfrm>
              <a:off x="830325" y="2807208"/>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60</a:t>
              </a:r>
            </a:p>
          </p:txBody>
        </p:sp>
        <p:sp>
          <p:nvSpPr>
            <p:cNvPr id="53" name="Rectangle 52">
              <a:extLst>
                <a:ext uri="{FF2B5EF4-FFF2-40B4-BE49-F238E27FC236}">
                  <a16:creationId xmlns:a16="http://schemas.microsoft.com/office/drawing/2014/main" id="{7DE1AA5D-E895-4B31-9619-7F0036C2EE7A}"/>
                </a:ext>
              </a:extLst>
            </p:cNvPr>
            <p:cNvSpPr/>
            <p:nvPr/>
          </p:nvSpPr>
          <p:spPr>
            <a:xfrm>
              <a:off x="830325" y="3008376"/>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40</a:t>
              </a:r>
            </a:p>
          </p:txBody>
        </p:sp>
        <p:sp>
          <p:nvSpPr>
            <p:cNvPr id="54" name="Rectangle 53">
              <a:extLst>
                <a:ext uri="{FF2B5EF4-FFF2-40B4-BE49-F238E27FC236}">
                  <a16:creationId xmlns:a16="http://schemas.microsoft.com/office/drawing/2014/main" id="{A60472CB-8EDF-40FF-983D-A1AC70929461}"/>
                </a:ext>
              </a:extLst>
            </p:cNvPr>
            <p:cNvSpPr/>
            <p:nvPr/>
          </p:nvSpPr>
          <p:spPr>
            <a:xfrm>
              <a:off x="830325" y="3200400"/>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20</a:t>
              </a:r>
            </a:p>
          </p:txBody>
        </p:sp>
        <p:sp>
          <p:nvSpPr>
            <p:cNvPr id="56" name="Rectangle 55">
              <a:extLst>
                <a:ext uri="{FF2B5EF4-FFF2-40B4-BE49-F238E27FC236}">
                  <a16:creationId xmlns:a16="http://schemas.microsoft.com/office/drawing/2014/main" id="{B6043C68-AB71-4861-9DB7-6270E910DD61}"/>
                </a:ext>
              </a:extLst>
            </p:cNvPr>
            <p:cNvSpPr/>
            <p:nvPr/>
          </p:nvSpPr>
          <p:spPr>
            <a:xfrm>
              <a:off x="880017" y="3392424"/>
              <a:ext cx="49694"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0</a:t>
              </a:r>
            </a:p>
          </p:txBody>
        </p:sp>
        <p:sp>
          <p:nvSpPr>
            <p:cNvPr id="57" name="bk object 22">
              <a:extLst>
                <a:ext uri="{FF2B5EF4-FFF2-40B4-BE49-F238E27FC236}">
                  <a16:creationId xmlns:a16="http://schemas.microsoft.com/office/drawing/2014/main" id="{A8929A10-1918-47A8-80F6-520058610B64}"/>
                </a:ext>
              </a:extLst>
            </p:cNvPr>
            <p:cNvSpPr/>
            <p:nvPr/>
          </p:nvSpPr>
          <p:spPr>
            <a:xfrm>
              <a:off x="1000868" y="3502152"/>
              <a:ext cx="509756"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Female sex </a:t>
              </a:r>
            </a:p>
            <a:p>
              <a:pPr marL="0" marR="0" lvl="0" indent="0" algn="ctr" defTabSz="914400" rtl="0" eaLnBrk="1" fontAlgn="auto" latinLnBrk="0" hangingPunct="1">
                <a:lnSpc>
                  <a:spcPts val="700"/>
                </a:lnSpc>
                <a:spcBef>
                  <a:spcPts val="0"/>
                </a:spcBef>
                <a:spcAft>
                  <a:spcPts val="0"/>
                </a:spcAft>
                <a:buClrTx/>
                <a:buSzTx/>
                <a:buFontTx/>
                <a:buNone/>
                <a:tabLst/>
                <a:defRPr/>
              </a:pPr>
              <a:r>
                <a:rPr lang="en-US" sz="700" b="1" dirty="0">
                  <a:solidFill>
                    <a:srgbClr val="333333"/>
                  </a:solidFill>
                  <a:latin typeface="Arial" panose="020B0604020202020204" pitchFamily="34" charset="0"/>
                  <a:cs typeface="Arial" panose="020B0604020202020204" pitchFamily="34" charset="0"/>
                </a:rPr>
                <a:t>w</a:t>
              </a:r>
              <a:r>
                <a:rPr kumimoji="0" lang="en-US" sz="700" b="1"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orkers</a:t>
              </a:r>
              <a:endPar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(n=12)</a:t>
              </a:r>
            </a:p>
          </p:txBody>
        </p:sp>
        <p:sp>
          <p:nvSpPr>
            <p:cNvPr id="58" name="bk object 22">
              <a:extLst>
                <a:ext uri="{FF2B5EF4-FFF2-40B4-BE49-F238E27FC236}">
                  <a16:creationId xmlns:a16="http://schemas.microsoft.com/office/drawing/2014/main" id="{1745813A-8A26-4879-9B79-0B7FFFEFBDBA}"/>
                </a:ext>
              </a:extLst>
            </p:cNvPr>
            <p:cNvSpPr/>
            <p:nvPr/>
          </p:nvSpPr>
          <p:spPr>
            <a:xfrm>
              <a:off x="1530066" y="3502152"/>
              <a:ext cx="548640" cy="359073"/>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Men who have sex </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with 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(n=9)</a:t>
              </a:r>
            </a:p>
          </p:txBody>
        </p:sp>
        <p:sp>
          <p:nvSpPr>
            <p:cNvPr id="59" name="bk object 22">
              <a:extLst>
                <a:ext uri="{FF2B5EF4-FFF2-40B4-BE49-F238E27FC236}">
                  <a16:creationId xmlns:a16="http://schemas.microsoft.com/office/drawing/2014/main" id="{E0F61E56-DDF3-4D85-920F-DB8A2360CCDB}"/>
                </a:ext>
              </a:extLst>
            </p:cNvPr>
            <p:cNvSpPr/>
            <p:nvPr/>
          </p:nvSpPr>
          <p:spPr>
            <a:xfrm>
              <a:off x="2078706" y="3502152"/>
              <a:ext cx="548640"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People who inject drugs</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(n=10)</a:t>
              </a:r>
            </a:p>
          </p:txBody>
        </p:sp>
        <p:sp>
          <p:nvSpPr>
            <p:cNvPr id="60" name="bk object 22">
              <a:extLst>
                <a:ext uri="{FF2B5EF4-FFF2-40B4-BE49-F238E27FC236}">
                  <a16:creationId xmlns:a16="http://schemas.microsoft.com/office/drawing/2014/main" id="{9DC13C6C-A262-444E-B004-6F4144DEAFA2}"/>
                </a:ext>
              </a:extLst>
            </p:cNvPr>
            <p:cNvSpPr/>
            <p:nvPr/>
          </p:nvSpPr>
          <p:spPr>
            <a:xfrm>
              <a:off x="2625147" y="3502152"/>
              <a:ext cx="553037" cy="179536"/>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Transwomen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(n=8)</a:t>
              </a:r>
            </a:p>
          </p:txBody>
        </p:sp>
        <p:sp>
          <p:nvSpPr>
            <p:cNvPr id="62" name="Rectangle 61">
              <a:extLst>
                <a:ext uri="{FF2B5EF4-FFF2-40B4-BE49-F238E27FC236}">
                  <a16:creationId xmlns:a16="http://schemas.microsoft.com/office/drawing/2014/main" id="{ADF0FE6F-4C64-472E-80D1-FC3A53E5B35B}"/>
                </a:ext>
              </a:extLst>
            </p:cNvPr>
            <p:cNvSpPr/>
            <p:nvPr/>
          </p:nvSpPr>
          <p:spPr>
            <a:xfrm>
              <a:off x="648064" y="2789107"/>
              <a:ext cx="107722" cy="354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Per cent</a:t>
              </a:r>
            </a:p>
          </p:txBody>
        </p:sp>
        <p:sp>
          <p:nvSpPr>
            <p:cNvPr id="175" name="bk object 22">
              <a:extLst>
                <a:ext uri="{FF2B5EF4-FFF2-40B4-BE49-F238E27FC236}">
                  <a16:creationId xmlns:a16="http://schemas.microsoft.com/office/drawing/2014/main" id="{F8EF1699-59C3-497D-95F3-EB8DBAE95FA3}"/>
                </a:ext>
              </a:extLst>
            </p:cNvPr>
            <p:cNvSpPr/>
            <p:nvPr/>
          </p:nvSpPr>
          <p:spPr>
            <a:xfrm>
              <a:off x="594360" y="2130552"/>
              <a:ext cx="2743200" cy="265176"/>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27432" tIns="27432"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Asia and the Pacific</a:t>
              </a:r>
            </a:p>
          </p:txBody>
        </p:sp>
        <p:cxnSp>
          <p:nvCxnSpPr>
            <p:cNvPr id="63" name="Straight Connector 62">
              <a:extLst>
                <a:ext uri="{FF2B5EF4-FFF2-40B4-BE49-F238E27FC236}">
                  <a16:creationId xmlns:a16="http://schemas.microsoft.com/office/drawing/2014/main" id="{4EBBE6DA-C898-4F6C-8511-2C5F75BAD076}"/>
                </a:ext>
              </a:extLst>
            </p:cNvPr>
            <p:cNvCxnSpPr/>
            <p:nvPr/>
          </p:nvCxnSpPr>
          <p:spPr>
            <a:xfrm>
              <a:off x="3808456" y="2479252"/>
              <a:ext cx="0" cy="96926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6D17DA63-82CC-43F5-B78B-AAA3550FFAFF}"/>
                </a:ext>
              </a:extLst>
            </p:cNvPr>
            <p:cNvSpPr/>
            <p:nvPr/>
          </p:nvSpPr>
          <p:spPr>
            <a:xfrm>
              <a:off x="3607662" y="2423160"/>
              <a:ext cx="149079"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100</a:t>
              </a:r>
            </a:p>
          </p:txBody>
        </p:sp>
        <p:sp>
          <p:nvSpPr>
            <p:cNvPr id="65" name="Rectangle 64">
              <a:extLst>
                <a:ext uri="{FF2B5EF4-FFF2-40B4-BE49-F238E27FC236}">
                  <a16:creationId xmlns:a16="http://schemas.microsoft.com/office/drawing/2014/main" id="{794043E4-E4E4-4336-A63B-6C4E5B932CA6}"/>
                </a:ext>
              </a:extLst>
            </p:cNvPr>
            <p:cNvSpPr/>
            <p:nvPr/>
          </p:nvSpPr>
          <p:spPr>
            <a:xfrm>
              <a:off x="3657355" y="2615184"/>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80</a:t>
              </a:r>
            </a:p>
          </p:txBody>
        </p:sp>
        <p:sp>
          <p:nvSpPr>
            <p:cNvPr id="68" name="Rectangle 67">
              <a:extLst>
                <a:ext uri="{FF2B5EF4-FFF2-40B4-BE49-F238E27FC236}">
                  <a16:creationId xmlns:a16="http://schemas.microsoft.com/office/drawing/2014/main" id="{EA85E0A8-4C85-44A9-A0C7-325C609A41F1}"/>
                </a:ext>
              </a:extLst>
            </p:cNvPr>
            <p:cNvSpPr/>
            <p:nvPr/>
          </p:nvSpPr>
          <p:spPr>
            <a:xfrm>
              <a:off x="3657355" y="2807208"/>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60</a:t>
              </a:r>
            </a:p>
          </p:txBody>
        </p:sp>
        <p:sp>
          <p:nvSpPr>
            <p:cNvPr id="69" name="Rectangle 68">
              <a:extLst>
                <a:ext uri="{FF2B5EF4-FFF2-40B4-BE49-F238E27FC236}">
                  <a16:creationId xmlns:a16="http://schemas.microsoft.com/office/drawing/2014/main" id="{6DCD9AAA-BEDE-437B-A2E3-7CBEFE2F3773}"/>
                </a:ext>
              </a:extLst>
            </p:cNvPr>
            <p:cNvSpPr/>
            <p:nvPr/>
          </p:nvSpPr>
          <p:spPr>
            <a:xfrm>
              <a:off x="3657355" y="3008376"/>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40</a:t>
              </a:r>
            </a:p>
          </p:txBody>
        </p:sp>
        <p:sp>
          <p:nvSpPr>
            <p:cNvPr id="70" name="Rectangle 69">
              <a:extLst>
                <a:ext uri="{FF2B5EF4-FFF2-40B4-BE49-F238E27FC236}">
                  <a16:creationId xmlns:a16="http://schemas.microsoft.com/office/drawing/2014/main" id="{DB7B87C4-5D67-4E0E-924C-40CFFD25435C}"/>
                </a:ext>
              </a:extLst>
            </p:cNvPr>
            <p:cNvSpPr/>
            <p:nvPr/>
          </p:nvSpPr>
          <p:spPr>
            <a:xfrm>
              <a:off x="3657355" y="3200400"/>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20</a:t>
              </a:r>
            </a:p>
          </p:txBody>
        </p:sp>
        <p:sp>
          <p:nvSpPr>
            <p:cNvPr id="71" name="Rectangle 70">
              <a:extLst>
                <a:ext uri="{FF2B5EF4-FFF2-40B4-BE49-F238E27FC236}">
                  <a16:creationId xmlns:a16="http://schemas.microsoft.com/office/drawing/2014/main" id="{3AFE2644-44E9-4C24-9C81-13810546CBBC}"/>
                </a:ext>
              </a:extLst>
            </p:cNvPr>
            <p:cNvSpPr/>
            <p:nvPr/>
          </p:nvSpPr>
          <p:spPr>
            <a:xfrm>
              <a:off x="3707047" y="3392424"/>
              <a:ext cx="49694"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0</a:t>
              </a:r>
            </a:p>
          </p:txBody>
        </p:sp>
        <p:sp>
          <p:nvSpPr>
            <p:cNvPr id="72" name="bk object 22">
              <a:extLst>
                <a:ext uri="{FF2B5EF4-FFF2-40B4-BE49-F238E27FC236}">
                  <a16:creationId xmlns:a16="http://schemas.microsoft.com/office/drawing/2014/main" id="{A3B48882-4F63-46BE-BA47-76C20B5D7C6B}"/>
                </a:ext>
              </a:extLst>
            </p:cNvPr>
            <p:cNvSpPr/>
            <p:nvPr/>
          </p:nvSpPr>
          <p:spPr>
            <a:xfrm>
              <a:off x="3827898" y="3502152"/>
              <a:ext cx="509756"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Female sex </a:t>
              </a:r>
            </a:p>
            <a:p>
              <a:pPr marL="0" marR="0" lvl="0" indent="0" algn="ctr" defTabSz="914400" rtl="0" eaLnBrk="1" fontAlgn="auto" latinLnBrk="0" hangingPunct="1">
                <a:lnSpc>
                  <a:spcPts val="700"/>
                </a:lnSpc>
                <a:spcBef>
                  <a:spcPts val="0"/>
                </a:spcBef>
                <a:spcAft>
                  <a:spcPts val="0"/>
                </a:spcAft>
                <a:buClrTx/>
                <a:buSzTx/>
                <a:buFontTx/>
                <a:buNone/>
                <a:tabLst/>
                <a:defRPr/>
              </a:pPr>
              <a:r>
                <a:rPr lang="en-US" sz="700" b="1" dirty="0">
                  <a:solidFill>
                    <a:srgbClr val="333333"/>
                  </a:solidFill>
                  <a:latin typeface="Arial" panose="020B0604020202020204" pitchFamily="34" charset="0"/>
                  <a:cs typeface="Arial" panose="020B0604020202020204" pitchFamily="34" charset="0"/>
                </a:rPr>
                <a:t>w</a:t>
              </a:r>
              <a:r>
                <a:rPr kumimoji="0" lang="en-US" sz="700" b="1"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orkers</a:t>
              </a:r>
              <a:endPar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(n=3)</a:t>
              </a:r>
            </a:p>
          </p:txBody>
        </p:sp>
        <p:sp>
          <p:nvSpPr>
            <p:cNvPr id="73" name="bk object 22">
              <a:extLst>
                <a:ext uri="{FF2B5EF4-FFF2-40B4-BE49-F238E27FC236}">
                  <a16:creationId xmlns:a16="http://schemas.microsoft.com/office/drawing/2014/main" id="{F0933172-B483-4EF4-AC28-B80C859E2DD7}"/>
                </a:ext>
              </a:extLst>
            </p:cNvPr>
            <p:cNvSpPr/>
            <p:nvPr/>
          </p:nvSpPr>
          <p:spPr>
            <a:xfrm>
              <a:off x="4357096" y="3502152"/>
              <a:ext cx="548640" cy="359073"/>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Men who have sex </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with 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(n=1)</a:t>
              </a:r>
            </a:p>
          </p:txBody>
        </p:sp>
        <p:sp>
          <p:nvSpPr>
            <p:cNvPr id="74" name="bk object 22">
              <a:extLst>
                <a:ext uri="{FF2B5EF4-FFF2-40B4-BE49-F238E27FC236}">
                  <a16:creationId xmlns:a16="http://schemas.microsoft.com/office/drawing/2014/main" id="{6069A86B-BE1F-4B7C-9059-DF9121BC5683}"/>
                </a:ext>
              </a:extLst>
            </p:cNvPr>
            <p:cNvSpPr/>
            <p:nvPr/>
          </p:nvSpPr>
          <p:spPr>
            <a:xfrm>
              <a:off x="4905736" y="3502152"/>
              <a:ext cx="548640"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People who inject drugs</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 *)</a:t>
              </a:r>
            </a:p>
          </p:txBody>
        </p:sp>
        <p:sp>
          <p:nvSpPr>
            <p:cNvPr id="75" name="bk object 22">
              <a:extLst>
                <a:ext uri="{FF2B5EF4-FFF2-40B4-BE49-F238E27FC236}">
                  <a16:creationId xmlns:a16="http://schemas.microsoft.com/office/drawing/2014/main" id="{71C37983-C1AA-41EC-9EAB-7122FB2A676C}"/>
                </a:ext>
              </a:extLst>
            </p:cNvPr>
            <p:cNvSpPr/>
            <p:nvPr/>
          </p:nvSpPr>
          <p:spPr>
            <a:xfrm>
              <a:off x="5452177" y="3502152"/>
              <a:ext cx="553037" cy="179536"/>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Transwomen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 *)</a:t>
              </a:r>
            </a:p>
          </p:txBody>
        </p:sp>
        <p:sp>
          <p:nvSpPr>
            <p:cNvPr id="76" name="Rectangle 75">
              <a:extLst>
                <a:ext uri="{FF2B5EF4-FFF2-40B4-BE49-F238E27FC236}">
                  <a16:creationId xmlns:a16="http://schemas.microsoft.com/office/drawing/2014/main" id="{B238009E-1BAE-4B9B-B4B6-C09D563AAA7B}"/>
                </a:ext>
              </a:extLst>
            </p:cNvPr>
            <p:cNvSpPr/>
            <p:nvPr/>
          </p:nvSpPr>
          <p:spPr>
            <a:xfrm>
              <a:off x="3475094" y="2789107"/>
              <a:ext cx="107722" cy="354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Per cent</a:t>
              </a:r>
            </a:p>
          </p:txBody>
        </p:sp>
        <p:sp>
          <p:nvSpPr>
            <p:cNvPr id="172" name="bk object 22">
              <a:extLst>
                <a:ext uri="{FF2B5EF4-FFF2-40B4-BE49-F238E27FC236}">
                  <a16:creationId xmlns:a16="http://schemas.microsoft.com/office/drawing/2014/main" id="{7B89D39F-3D4D-4794-A2DC-5C1455412227}"/>
                </a:ext>
              </a:extLst>
            </p:cNvPr>
            <p:cNvSpPr/>
            <p:nvPr/>
          </p:nvSpPr>
          <p:spPr>
            <a:xfrm>
              <a:off x="3429000" y="2130552"/>
              <a:ext cx="2743200" cy="265176"/>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27432" tIns="27432"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Eastern and southern Africa</a:t>
              </a:r>
            </a:p>
          </p:txBody>
        </p:sp>
        <p:cxnSp>
          <p:nvCxnSpPr>
            <p:cNvPr id="80" name="Straight Connector 79">
              <a:extLst>
                <a:ext uri="{FF2B5EF4-FFF2-40B4-BE49-F238E27FC236}">
                  <a16:creationId xmlns:a16="http://schemas.microsoft.com/office/drawing/2014/main" id="{712CE735-9983-49E1-9054-81F3704F44D8}"/>
                </a:ext>
              </a:extLst>
            </p:cNvPr>
            <p:cNvCxnSpPr/>
            <p:nvPr/>
          </p:nvCxnSpPr>
          <p:spPr>
            <a:xfrm>
              <a:off x="6661758" y="2479252"/>
              <a:ext cx="0" cy="96926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08E8A1B8-224B-499B-AEB7-1529454DD997}"/>
                </a:ext>
              </a:extLst>
            </p:cNvPr>
            <p:cNvSpPr/>
            <p:nvPr/>
          </p:nvSpPr>
          <p:spPr>
            <a:xfrm>
              <a:off x="6442302" y="2423160"/>
              <a:ext cx="149079"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100</a:t>
              </a:r>
            </a:p>
          </p:txBody>
        </p:sp>
        <p:sp>
          <p:nvSpPr>
            <p:cNvPr id="82" name="Rectangle 81">
              <a:extLst>
                <a:ext uri="{FF2B5EF4-FFF2-40B4-BE49-F238E27FC236}">
                  <a16:creationId xmlns:a16="http://schemas.microsoft.com/office/drawing/2014/main" id="{7BA94985-1ED4-4225-95CA-2A7BC812882A}"/>
                </a:ext>
              </a:extLst>
            </p:cNvPr>
            <p:cNvSpPr/>
            <p:nvPr/>
          </p:nvSpPr>
          <p:spPr>
            <a:xfrm>
              <a:off x="6491995" y="2615184"/>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80</a:t>
              </a:r>
            </a:p>
          </p:txBody>
        </p:sp>
        <p:sp>
          <p:nvSpPr>
            <p:cNvPr id="83" name="Rectangle 82">
              <a:extLst>
                <a:ext uri="{FF2B5EF4-FFF2-40B4-BE49-F238E27FC236}">
                  <a16:creationId xmlns:a16="http://schemas.microsoft.com/office/drawing/2014/main" id="{7358A695-FA12-4976-9C3C-716C7541BB2A}"/>
                </a:ext>
              </a:extLst>
            </p:cNvPr>
            <p:cNvSpPr/>
            <p:nvPr/>
          </p:nvSpPr>
          <p:spPr>
            <a:xfrm>
              <a:off x="6491995" y="2807208"/>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60</a:t>
              </a:r>
            </a:p>
          </p:txBody>
        </p:sp>
        <p:sp>
          <p:nvSpPr>
            <p:cNvPr id="84" name="Rectangle 83">
              <a:extLst>
                <a:ext uri="{FF2B5EF4-FFF2-40B4-BE49-F238E27FC236}">
                  <a16:creationId xmlns:a16="http://schemas.microsoft.com/office/drawing/2014/main" id="{9B30FBCF-F0BC-48F3-B40C-D4672ECBFA46}"/>
                </a:ext>
              </a:extLst>
            </p:cNvPr>
            <p:cNvSpPr/>
            <p:nvPr/>
          </p:nvSpPr>
          <p:spPr>
            <a:xfrm>
              <a:off x="6491995" y="3008376"/>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40</a:t>
              </a:r>
            </a:p>
          </p:txBody>
        </p:sp>
        <p:sp>
          <p:nvSpPr>
            <p:cNvPr id="85" name="Rectangle 84">
              <a:extLst>
                <a:ext uri="{FF2B5EF4-FFF2-40B4-BE49-F238E27FC236}">
                  <a16:creationId xmlns:a16="http://schemas.microsoft.com/office/drawing/2014/main" id="{28AB4590-AA76-4966-A2CE-92DB0B5E32BD}"/>
                </a:ext>
              </a:extLst>
            </p:cNvPr>
            <p:cNvSpPr/>
            <p:nvPr/>
          </p:nvSpPr>
          <p:spPr>
            <a:xfrm>
              <a:off x="6491995" y="3200400"/>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20</a:t>
              </a:r>
            </a:p>
          </p:txBody>
        </p:sp>
        <p:sp>
          <p:nvSpPr>
            <p:cNvPr id="86" name="Rectangle 85">
              <a:extLst>
                <a:ext uri="{FF2B5EF4-FFF2-40B4-BE49-F238E27FC236}">
                  <a16:creationId xmlns:a16="http://schemas.microsoft.com/office/drawing/2014/main" id="{F202ED0C-A99D-49BD-96BE-508AE92C10C5}"/>
                </a:ext>
              </a:extLst>
            </p:cNvPr>
            <p:cNvSpPr/>
            <p:nvPr/>
          </p:nvSpPr>
          <p:spPr>
            <a:xfrm>
              <a:off x="6541687" y="3392424"/>
              <a:ext cx="49694"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0</a:t>
              </a:r>
            </a:p>
          </p:txBody>
        </p:sp>
        <p:sp>
          <p:nvSpPr>
            <p:cNvPr id="87" name="bk object 22">
              <a:extLst>
                <a:ext uri="{FF2B5EF4-FFF2-40B4-BE49-F238E27FC236}">
                  <a16:creationId xmlns:a16="http://schemas.microsoft.com/office/drawing/2014/main" id="{D87EA458-ED67-49CB-AF26-0C9F692FDD8E}"/>
                </a:ext>
              </a:extLst>
            </p:cNvPr>
            <p:cNvSpPr/>
            <p:nvPr/>
          </p:nvSpPr>
          <p:spPr>
            <a:xfrm>
              <a:off x="6662538" y="3502152"/>
              <a:ext cx="509756"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Female sex </a:t>
              </a:r>
            </a:p>
            <a:p>
              <a:pPr marL="0" marR="0" lvl="0" indent="0" algn="ctr" defTabSz="914400" rtl="0" eaLnBrk="1" fontAlgn="auto" latinLnBrk="0" hangingPunct="1">
                <a:lnSpc>
                  <a:spcPts val="700"/>
                </a:lnSpc>
                <a:spcBef>
                  <a:spcPts val="0"/>
                </a:spcBef>
                <a:spcAft>
                  <a:spcPts val="0"/>
                </a:spcAft>
                <a:buClrTx/>
                <a:buSzTx/>
                <a:buFontTx/>
                <a:buNone/>
                <a:tabLst/>
                <a:defRPr/>
              </a:pPr>
              <a:r>
                <a:rPr lang="en-US" sz="700" b="1" dirty="0">
                  <a:solidFill>
                    <a:srgbClr val="333333"/>
                  </a:solidFill>
                  <a:latin typeface="Arial" panose="020B0604020202020204" pitchFamily="34" charset="0"/>
                  <a:cs typeface="Arial" panose="020B0604020202020204" pitchFamily="34" charset="0"/>
                </a:rPr>
                <a:t>w</a:t>
              </a:r>
              <a:r>
                <a:rPr kumimoji="0" lang="en-US" sz="700" b="1"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orkers</a:t>
              </a:r>
              <a:endPar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(n=2)</a:t>
              </a:r>
            </a:p>
          </p:txBody>
        </p:sp>
        <p:sp>
          <p:nvSpPr>
            <p:cNvPr id="88" name="bk object 22">
              <a:extLst>
                <a:ext uri="{FF2B5EF4-FFF2-40B4-BE49-F238E27FC236}">
                  <a16:creationId xmlns:a16="http://schemas.microsoft.com/office/drawing/2014/main" id="{F714B4B2-01EB-401A-A529-7FC4E9CE5F5A}"/>
                </a:ext>
              </a:extLst>
            </p:cNvPr>
            <p:cNvSpPr/>
            <p:nvPr/>
          </p:nvSpPr>
          <p:spPr>
            <a:xfrm>
              <a:off x="7191736" y="3502152"/>
              <a:ext cx="548640" cy="359073"/>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Men who have sex </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with 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(n=5)</a:t>
              </a:r>
            </a:p>
          </p:txBody>
        </p:sp>
        <p:sp>
          <p:nvSpPr>
            <p:cNvPr id="89" name="bk object 22">
              <a:extLst>
                <a:ext uri="{FF2B5EF4-FFF2-40B4-BE49-F238E27FC236}">
                  <a16:creationId xmlns:a16="http://schemas.microsoft.com/office/drawing/2014/main" id="{7861FCE9-4BCA-45D4-B021-69FBA0F28727}"/>
                </a:ext>
              </a:extLst>
            </p:cNvPr>
            <p:cNvSpPr/>
            <p:nvPr/>
          </p:nvSpPr>
          <p:spPr>
            <a:xfrm>
              <a:off x="7740376" y="3502152"/>
              <a:ext cx="548640"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People who inject drugs</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(n=2)</a:t>
              </a:r>
            </a:p>
          </p:txBody>
        </p:sp>
        <p:sp>
          <p:nvSpPr>
            <p:cNvPr id="90" name="bk object 22">
              <a:extLst>
                <a:ext uri="{FF2B5EF4-FFF2-40B4-BE49-F238E27FC236}">
                  <a16:creationId xmlns:a16="http://schemas.microsoft.com/office/drawing/2014/main" id="{9D58301C-7B49-4865-84F3-4A790416CE0E}"/>
                </a:ext>
              </a:extLst>
            </p:cNvPr>
            <p:cNvSpPr/>
            <p:nvPr/>
          </p:nvSpPr>
          <p:spPr>
            <a:xfrm>
              <a:off x="8286817" y="3502152"/>
              <a:ext cx="553037" cy="179536"/>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Transwomen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(n=4)</a:t>
              </a:r>
            </a:p>
          </p:txBody>
        </p:sp>
        <p:sp>
          <p:nvSpPr>
            <p:cNvPr id="91" name="Rectangle 90">
              <a:extLst>
                <a:ext uri="{FF2B5EF4-FFF2-40B4-BE49-F238E27FC236}">
                  <a16:creationId xmlns:a16="http://schemas.microsoft.com/office/drawing/2014/main" id="{FD92FCBF-1BD6-4B31-9B33-6214F596E886}"/>
                </a:ext>
              </a:extLst>
            </p:cNvPr>
            <p:cNvSpPr/>
            <p:nvPr/>
          </p:nvSpPr>
          <p:spPr>
            <a:xfrm>
              <a:off x="6309734" y="2789107"/>
              <a:ext cx="107722" cy="354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Per cent</a:t>
              </a:r>
            </a:p>
          </p:txBody>
        </p:sp>
        <p:sp>
          <p:nvSpPr>
            <p:cNvPr id="173" name="bk object 22">
              <a:extLst>
                <a:ext uri="{FF2B5EF4-FFF2-40B4-BE49-F238E27FC236}">
                  <a16:creationId xmlns:a16="http://schemas.microsoft.com/office/drawing/2014/main" id="{146D300A-C11E-42D0-AF1A-5FCB07385F7A}"/>
                </a:ext>
              </a:extLst>
            </p:cNvPr>
            <p:cNvSpPr/>
            <p:nvPr/>
          </p:nvSpPr>
          <p:spPr>
            <a:xfrm>
              <a:off x="6263640" y="2130552"/>
              <a:ext cx="2743200" cy="265176"/>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27432" tIns="27432"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Latin America</a:t>
              </a:r>
            </a:p>
          </p:txBody>
        </p:sp>
        <p:cxnSp>
          <p:nvCxnSpPr>
            <p:cNvPr id="95" name="Straight Connector 94">
              <a:extLst>
                <a:ext uri="{FF2B5EF4-FFF2-40B4-BE49-F238E27FC236}">
                  <a16:creationId xmlns:a16="http://schemas.microsoft.com/office/drawing/2014/main" id="{A6FA656A-A444-4154-B6BC-2FD2250DDEDF}"/>
                </a:ext>
              </a:extLst>
            </p:cNvPr>
            <p:cNvCxnSpPr/>
            <p:nvPr/>
          </p:nvCxnSpPr>
          <p:spPr>
            <a:xfrm>
              <a:off x="9477736" y="2479252"/>
              <a:ext cx="0" cy="96926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FF7C6122-ECED-4820-BD15-6995D112CEBE}"/>
                </a:ext>
              </a:extLst>
            </p:cNvPr>
            <p:cNvSpPr/>
            <p:nvPr/>
          </p:nvSpPr>
          <p:spPr>
            <a:xfrm>
              <a:off x="9276942" y="2423160"/>
              <a:ext cx="149079"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100</a:t>
              </a:r>
            </a:p>
          </p:txBody>
        </p:sp>
        <p:sp>
          <p:nvSpPr>
            <p:cNvPr id="97" name="Rectangle 96">
              <a:extLst>
                <a:ext uri="{FF2B5EF4-FFF2-40B4-BE49-F238E27FC236}">
                  <a16:creationId xmlns:a16="http://schemas.microsoft.com/office/drawing/2014/main" id="{8FF6932A-EC14-451E-AAA3-7613BDB90A06}"/>
                </a:ext>
              </a:extLst>
            </p:cNvPr>
            <p:cNvSpPr/>
            <p:nvPr/>
          </p:nvSpPr>
          <p:spPr>
            <a:xfrm>
              <a:off x="9326635" y="2615184"/>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80</a:t>
              </a:r>
            </a:p>
          </p:txBody>
        </p:sp>
        <p:sp>
          <p:nvSpPr>
            <p:cNvPr id="98" name="Rectangle 97">
              <a:extLst>
                <a:ext uri="{FF2B5EF4-FFF2-40B4-BE49-F238E27FC236}">
                  <a16:creationId xmlns:a16="http://schemas.microsoft.com/office/drawing/2014/main" id="{1BC65470-4523-4C8D-A873-6F985A294CBE}"/>
                </a:ext>
              </a:extLst>
            </p:cNvPr>
            <p:cNvSpPr/>
            <p:nvPr/>
          </p:nvSpPr>
          <p:spPr>
            <a:xfrm>
              <a:off x="9326635" y="2807208"/>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60</a:t>
              </a:r>
            </a:p>
          </p:txBody>
        </p:sp>
        <p:sp>
          <p:nvSpPr>
            <p:cNvPr id="99" name="Rectangle 98">
              <a:extLst>
                <a:ext uri="{FF2B5EF4-FFF2-40B4-BE49-F238E27FC236}">
                  <a16:creationId xmlns:a16="http://schemas.microsoft.com/office/drawing/2014/main" id="{77D885F5-298F-4CE9-840E-A51E5F223F04}"/>
                </a:ext>
              </a:extLst>
            </p:cNvPr>
            <p:cNvSpPr/>
            <p:nvPr/>
          </p:nvSpPr>
          <p:spPr>
            <a:xfrm>
              <a:off x="9326635" y="3008376"/>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40</a:t>
              </a:r>
            </a:p>
          </p:txBody>
        </p:sp>
        <p:sp>
          <p:nvSpPr>
            <p:cNvPr id="100" name="Rectangle 99">
              <a:extLst>
                <a:ext uri="{FF2B5EF4-FFF2-40B4-BE49-F238E27FC236}">
                  <a16:creationId xmlns:a16="http://schemas.microsoft.com/office/drawing/2014/main" id="{59562128-638E-4BAC-BA73-5A459FF62813}"/>
                </a:ext>
              </a:extLst>
            </p:cNvPr>
            <p:cNvSpPr/>
            <p:nvPr/>
          </p:nvSpPr>
          <p:spPr>
            <a:xfrm>
              <a:off x="9326635" y="3200400"/>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20</a:t>
              </a:r>
            </a:p>
          </p:txBody>
        </p:sp>
        <p:sp>
          <p:nvSpPr>
            <p:cNvPr id="101" name="Rectangle 100">
              <a:extLst>
                <a:ext uri="{FF2B5EF4-FFF2-40B4-BE49-F238E27FC236}">
                  <a16:creationId xmlns:a16="http://schemas.microsoft.com/office/drawing/2014/main" id="{D4E3058C-9BFE-4A0C-B77A-56ED8B911043}"/>
                </a:ext>
              </a:extLst>
            </p:cNvPr>
            <p:cNvSpPr/>
            <p:nvPr/>
          </p:nvSpPr>
          <p:spPr>
            <a:xfrm>
              <a:off x="9376327" y="3392424"/>
              <a:ext cx="49694"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0</a:t>
              </a:r>
            </a:p>
          </p:txBody>
        </p:sp>
        <p:sp>
          <p:nvSpPr>
            <p:cNvPr id="102" name="bk object 22">
              <a:extLst>
                <a:ext uri="{FF2B5EF4-FFF2-40B4-BE49-F238E27FC236}">
                  <a16:creationId xmlns:a16="http://schemas.microsoft.com/office/drawing/2014/main" id="{0812003D-9C49-4A8A-B117-625B7C19F40F}"/>
                </a:ext>
              </a:extLst>
            </p:cNvPr>
            <p:cNvSpPr/>
            <p:nvPr/>
          </p:nvSpPr>
          <p:spPr>
            <a:xfrm>
              <a:off x="9497178" y="3502152"/>
              <a:ext cx="509756"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Female sex </a:t>
              </a:r>
            </a:p>
            <a:p>
              <a:pPr marL="0" marR="0" lvl="0" indent="0" algn="ctr" defTabSz="914400" rtl="0" eaLnBrk="1" fontAlgn="auto" latinLnBrk="0" hangingPunct="1">
                <a:lnSpc>
                  <a:spcPts val="700"/>
                </a:lnSpc>
                <a:spcBef>
                  <a:spcPts val="0"/>
                </a:spcBef>
                <a:spcAft>
                  <a:spcPts val="0"/>
                </a:spcAft>
                <a:buClrTx/>
                <a:buSzTx/>
                <a:buFontTx/>
                <a:buNone/>
                <a:tabLst/>
                <a:defRPr/>
              </a:pPr>
              <a:r>
                <a:rPr lang="en-US" sz="700" b="1" dirty="0">
                  <a:solidFill>
                    <a:srgbClr val="333333"/>
                  </a:solidFill>
                  <a:latin typeface="Arial" panose="020B0604020202020204" pitchFamily="34" charset="0"/>
                  <a:cs typeface="Arial" panose="020B0604020202020204" pitchFamily="34" charset="0"/>
                </a:rPr>
                <a:t>w</a:t>
              </a:r>
              <a:r>
                <a:rPr kumimoji="0" lang="en-US" sz="700" b="1"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orkers</a:t>
              </a:r>
              <a:endPar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(n=1)</a:t>
              </a:r>
            </a:p>
          </p:txBody>
        </p:sp>
        <p:sp>
          <p:nvSpPr>
            <p:cNvPr id="103" name="bk object 22">
              <a:extLst>
                <a:ext uri="{FF2B5EF4-FFF2-40B4-BE49-F238E27FC236}">
                  <a16:creationId xmlns:a16="http://schemas.microsoft.com/office/drawing/2014/main" id="{C2A58335-03A6-4B72-96A5-C34AF3BFB910}"/>
                </a:ext>
              </a:extLst>
            </p:cNvPr>
            <p:cNvSpPr/>
            <p:nvPr/>
          </p:nvSpPr>
          <p:spPr>
            <a:xfrm>
              <a:off x="10026376" y="3502152"/>
              <a:ext cx="548640" cy="359073"/>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Men who have sex </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with 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(n=4)</a:t>
              </a:r>
            </a:p>
          </p:txBody>
        </p:sp>
        <p:sp>
          <p:nvSpPr>
            <p:cNvPr id="104" name="bk object 22">
              <a:extLst>
                <a:ext uri="{FF2B5EF4-FFF2-40B4-BE49-F238E27FC236}">
                  <a16:creationId xmlns:a16="http://schemas.microsoft.com/office/drawing/2014/main" id="{1D4CC136-DE32-4A98-849D-198263F11481}"/>
                </a:ext>
              </a:extLst>
            </p:cNvPr>
            <p:cNvSpPr/>
            <p:nvPr/>
          </p:nvSpPr>
          <p:spPr>
            <a:xfrm>
              <a:off x="10575016" y="3502152"/>
              <a:ext cx="548640"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People who inject drugs</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(n=2)</a:t>
              </a:r>
            </a:p>
          </p:txBody>
        </p:sp>
        <p:sp>
          <p:nvSpPr>
            <p:cNvPr id="105" name="bk object 22">
              <a:extLst>
                <a:ext uri="{FF2B5EF4-FFF2-40B4-BE49-F238E27FC236}">
                  <a16:creationId xmlns:a16="http://schemas.microsoft.com/office/drawing/2014/main" id="{4DFE6A00-E78D-41A3-9177-2080CF3FB217}"/>
                </a:ext>
              </a:extLst>
            </p:cNvPr>
            <p:cNvSpPr/>
            <p:nvPr/>
          </p:nvSpPr>
          <p:spPr>
            <a:xfrm>
              <a:off x="11121457" y="3502152"/>
              <a:ext cx="553037" cy="179536"/>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Transwomen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 *)</a:t>
              </a:r>
            </a:p>
          </p:txBody>
        </p:sp>
        <p:sp>
          <p:nvSpPr>
            <p:cNvPr id="106" name="Rectangle 105">
              <a:extLst>
                <a:ext uri="{FF2B5EF4-FFF2-40B4-BE49-F238E27FC236}">
                  <a16:creationId xmlns:a16="http://schemas.microsoft.com/office/drawing/2014/main" id="{28355C00-770D-4B51-B6F7-6ACB1152D7B6}"/>
                </a:ext>
              </a:extLst>
            </p:cNvPr>
            <p:cNvSpPr/>
            <p:nvPr/>
          </p:nvSpPr>
          <p:spPr>
            <a:xfrm>
              <a:off x="9144374" y="2789107"/>
              <a:ext cx="107722" cy="354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Per cent</a:t>
              </a:r>
            </a:p>
          </p:txBody>
        </p:sp>
        <p:sp>
          <p:nvSpPr>
            <p:cNvPr id="174" name="bk object 22">
              <a:extLst>
                <a:ext uri="{FF2B5EF4-FFF2-40B4-BE49-F238E27FC236}">
                  <a16:creationId xmlns:a16="http://schemas.microsoft.com/office/drawing/2014/main" id="{E2F92A0F-B0CB-4027-9E69-A594550CEB0F}"/>
                </a:ext>
              </a:extLst>
            </p:cNvPr>
            <p:cNvSpPr/>
            <p:nvPr/>
          </p:nvSpPr>
          <p:spPr>
            <a:xfrm>
              <a:off x="9098280" y="2130552"/>
              <a:ext cx="2743200" cy="265176"/>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27432" tIns="27432"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Western and central Africa</a:t>
              </a:r>
            </a:p>
          </p:txBody>
        </p:sp>
        <p:cxnSp>
          <p:nvCxnSpPr>
            <p:cNvPr id="110" name="Straight Connector 109">
              <a:extLst>
                <a:ext uri="{FF2B5EF4-FFF2-40B4-BE49-F238E27FC236}">
                  <a16:creationId xmlns:a16="http://schemas.microsoft.com/office/drawing/2014/main" id="{19CE28F1-8ADB-4292-AB36-EB604D997514}"/>
                </a:ext>
              </a:extLst>
            </p:cNvPr>
            <p:cNvCxnSpPr/>
            <p:nvPr/>
          </p:nvCxnSpPr>
          <p:spPr>
            <a:xfrm>
              <a:off x="1004640" y="4308052"/>
              <a:ext cx="0" cy="96926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01B9D2A3-B748-4350-A410-E38F02C21B92}"/>
                </a:ext>
              </a:extLst>
            </p:cNvPr>
            <p:cNvSpPr/>
            <p:nvPr/>
          </p:nvSpPr>
          <p:spPr>
            <a:xfrm>
              <a:off x="785184" y="4251960"/>
              <a:ext cx="149079"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100</a:t>
              </a:r>
            </a:p>
          </p:txBody>
        </p:sp>
        <p:sp>
          <p:nvSpPr>
            <p:cNvPr id="112" name="Rectangle 111">
              <a:extLst>
                <a:ext uri="{FF2B5EF4-FFF2-40B4-BE49-F238E27FC236}">
                  <a16:creationId xmlns:a16="http://schemas.microsoft.com/office/drawing/2014/main" id="{0C5AB20D-66BE-403B-BAA8-6F2958B8AA84}"/>
                </a:ext>
              </a:extLst>
            </p:cNvPr>
            <p:cNvSpPr/>
            <p:nvPr/>
          </p:nvSpPr>
          <p:spPr>
            <a:xfrm>
              <a:off x="834877" y="4443984"/>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80</a:t>
              </a:r>
            </a:p>
          </p:txBody>
        </p:sp>
        <p:sp>
          <p:nvSpPr>
            <p:cNvPr id="113" name="Rectangle 112">
              <a:extLst>
                <a:ext uri="{FF2B5EF4-FFF2-40B4-BE49-F238E27FC236}">
                  <a16:creationId xmlns:a16="http://schemas.microsoft.com/office/drawing/2014/main" id="{B8E684A6-A1F3-4F5B-A67B-D3431AB98DE5}"/>
                </a:ext>
              </a:extLst>
            </p:cNvPr>
            <p:cNvSpPr/>
            <p:nvPr/>
          </p:nvSpPr>
          <p:spPr>
            <a:xfrm>
              <a:off x="834877" y="4636008"/>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60</a:t>
              </a:r>
            </a:p>
          </p:txBody>
        </p:sp>
        <p:sp>
          <p:nvSpPr>
            <p:cNvPr id="114" name="Rectangle 113">
              <a:extLst>
                <a:ext uri="{FF2B5EF4-FFF2-40B4-BE49-F238E27FC236}">
                  <a16:creationId xmlns:a16="http://schemas.microsoft.com/office/drawing/2014/main" id="{9C55F76C-C0E6-49A1-A3CD-B19815DA9507}"/>
                </a:ext>
              </a:extLst>
            </p:cNvPr>
            <p:cNvSpPr/>
            <p:nvPr/>
          </p:nvSpPr>
          <p:spPr>
            <a:xfrm>
              <a:off x="834877" y="4837176"/>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40</a:t>
              </a:r>
            </a:p>
          </p:txBody>
        </p:sp>
        <p:sp>
          <p:nvSpPr>
            <p:cNvPr id="115" name="Rectangle 114">
              <a:extLst>
                <a:ext uri="{FF2B5EF4-FFF2-40B4-BE49-F238E27FC236}">
                  <a16:creationId xmlns:a16="http://schemas.microsoft.com/office/drawing/2014/main" id="{ACDD0FD3-C924-470A-80DB-6FE5E3773CA1}"/>
                </a:ext>
              </a:extLst>
            </p:cNvPr>
            <p:cNvSpPr/>
            <p:nvPr/>
          </p:nvSpPr>
          <p:spPr>
            <a:xfrm>
              <a:off x="834877" y="5029200"/>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20</a:t>
              </a:r>
            </a:p>
          </p:txBody>
        </p:sp>
        <p:sp>
          <p:nvSpPr>
            <p:cNvPr id="116" name="Rectangle 115">
              <a:extLst>
                <a:ext uri="{FF2B5EF4-FFF2-40B4-BE49-F238E27FC236}">
                  <a16:creationId xmlns:a16="http://schemas.microsoft.com/office/drawing/2014/main" id="{46E7EBC5-C93D-481D-A732-2531AAA6B822}"/>
                </a:ext>
              </a:extLst>
            </p:cNvPr>
            <p:cNvSpPr/>
            <p:nvPr/>
          </p:nvSpPr>
          <p:spPr>
            <a:xfrm>
              <a:off x="884569" y="5221224"/>
              <a:ext cx="49694"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0</a:t>
              </a:r>
            </a:p>
          </p:txBody>
        </p:sp>
        <p:sp>
          <p:nvSpPr>
            <p:cNvPr id="117" name="bk object 22">
              <a:extLst>
                <a:ext uri="{FF2B5EF4-FFF2-40B4-BE49-F238E27FC236}">
                  <a16:creationId xmlns:a16="http://schemas.microsoft.com/office/drawing/2014/main" id="{87D65EAD-C0DC-4843-8E1A-5201AD2E0125}"/>
                </a:ext>
              </a:extLst>
            </p:cNvPr>
            <p:cNvSpPr/>
            <p:nvPr/>
          </p:nvSpPr>
          <p:spPr>
            <a:xfrm>
              <a:off x="1005420" y="5330952"/>
              <a:ext cx="509756"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Female sex </a:t>
              </a:r>
            </a:p>
            <a:p>
              <a:pPr marL="0" marR="0" lvl="0" indent="0" algn="ctr" defTabSz="914400" rtl="0" eaLnBrk="1" fontAlgn="auto" latinLnBrk="0" hangingPunct="1">
                <a:lnSpc>
                  <a:spcPts val="700"/>
                </a:lnSpc>
                <a:spcBef>
                  <a:spcPts val="0"/>
                </a:spcBef>
                <a:spcAft>
                  <a:spcPts val="0"/>
                </a:spcAft>
                <a:buClrTx/>
                <a:buSzTx/>
                <a:buFontTx/>
                <a:buNone/>
                <a:tabLst/>
                <a:defRPr/>
              </a:pPr>
              <a:r>
                <a:rPr lang="en-US" sz="700" b="1" dirty="0">
                  <a:solidFill>
                    <a:srgbClr val="333333"/>
                  </a:solidFill>
                  <a:latin typeface="Arial" panose="020B0604020202020204" pitchFamily="34" charset="0"/>
                  <a:cs typeface="Arial" panose="020B0604020202020204" pitchFamily="34" charset="0"/>
                </a:rPr>
                <a:t>w</a:t>
              </a:r>
              <a:r>
                <a:rPr kumimoji="0" lang="en-US" sz="700" b="1"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orkers</a:t>
              </a:r>
              <a:endPar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(n=2)</a:t>
              </a:r>
            </a:p>
          </p:txBody>
        </p:sp>
        <p:sp>
          <p:nvSpPr>
            <p:cNvPr id="118" name="bk object 22">
              <a:extLst>
                <a:ext uri="{FF2B5EF4-FFF2-40B4-BE49-F238E27FC236}">
                  <a16:creationId xmlns:a16="http://schemas.microsoft.com/office/drawing/2014/main" id="{81573BCA-6BD5-401E-B8BB-69091B895AED}"/>
                </a:ext>
              </a:extLst>
            </p:cNvPr>
            <p:cNvSpPr/>
            <p:nvPr/>
          </p:nvSpPr>
          <p:spPr>
            <a:xfrm>
              <a:off x="1534618" y="5330952"/>
              <a:ext cx="548640" cy="359073"/>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Men who have sex </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with 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(n=3)</a:t>
              </a:r>
            </a:p>
          </p:txBody>
        </p:sp>
        <p:sp>
          <p:nvSpPr>
            <p:cNvPr id="119" name="bk object 22">
              <a:extLst>
                <a:ext uri="{FF2B5EF4-FFF2-40B4-BE49-F238E27FC236}">
                  <a16:creationId xmlns:a16="http://schemas.microsoft.com/office/drawing/2014/main" id="{6B98B8E5-23AE-41DD-817A-10423AFC5173}"/>
                </a:ext>
              </a:extLst>
            </p:cNvPr>
            <p:cNvSpPr/>
            <p:nvPr/>
          </p:nvSpPr>
          <p:spPr>
            <a:xfrm>
              <a:off x="2083258" y="5330952"/>
              <a:ext cx="548640"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People who inject drugs</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 *)</a:t>
              </a:r>
            </a:p>
          </p:txBody>
        </p:sp>
        <p:sp>
          <p:nvSpPr>
            <p:cNvPr id="120" name="bk object 22">
              <a:extLst>
                <a:ext uri="{FF2B5EF4-FFF2-40B4-BE49-F238E27FC236}">
                  <a16:creationId xmlns:a16="http://schemas.microsoft.com/office/drawing/2014/main" id="{F9822E81-D081-4D45-A495-DF7FBCE59332}"/>
                </a:ext>
              </a:extLst>
            </p:cNvPr>
            <p:cNvSpPr/>
            <p:nvPr/>
          </p:nvSpPr>
          <p:spPr>
            <a:xfrm>
              <a:off x="2629699" y="5330952"/>
              <a:ext cx="553037" cy="179536"/>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Transwomen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(n=2)</a:t>
              </a:r>
            </a:p>
          </p:txBody>
        </p:sp>
        <p:sp>
          <p:nvSpPr>
            <p:cNvPr id="121" name="Rectangle 120">
              <a:extLst>
                <a:ext uri="{FF2B5EF4-FFF2-40B4-BE49-F238E27FC236}">
                  <a16:creationId xmlns:a16="http://schemas.microsoft.com/office/drawing/2014/main" id="{F0618928-8BF7-4320-98C7-5239334DD91E}"/>
                </a:ext>
              </a:extLst>
            </p:cNvPr>
            <p:cNvSpPr/>
            <p:nvPr/>
          </p:nvSpPr>
          <p:spPr>
            <a:xfrm>
              <a:off x="652616" y="4617907"/>
              <a:ext cx="107722" cy="354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Per cent</a:t>
              </a:r>
            </a:p>
          </p:txBody>
        </p:sp>
        <p:sp>
          <p:nvSpPr>
            <p:cNvPr id="176" name="bk object 22">
              <a:extLst>
                <a:ext uri="{FF2B5EF4-FFF2-40B4-BE49-F238E27FC236}">
                  <a16:creationId xmlns:a16="http://schemas.microsoft.com/office/drawing/2014/main" id="{FE7BF5BA-0F58-48BC-AE4B-3435C276C9BE}"/>
                </a:ext>
              </a:extLst>
            </p:cNvPr>
            <p:cNvSpPr/>
            <p:nvPr/>
          </p:nvSpPr>
          <p:spPr>
            <a:xfrm>
              <a:off x="597378" y="3959352"/>
              <a:ext cx="2743200" cy="265176"/>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27432" tIns="27432"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Caribbean</a:t>
              </a:r>
            </a:p>
          </p:txBody>
        </p:sp>
        <p:cxnSp>
          <p:nvCxnSpPr>
            <p:cNvPr id="125" name="Straight Connector 124">
              <a:extLst>
                <a:ext uri="{FF2B5EF4-FFF2-40B4-BE49-F238E27FC236}">
                  <a16:creationId xmlns:a16="http://schemas.microsoft.com/office/drawing/2014/main" id="{389FA476-E507-4496-8572-F5A6EA7D73A5}"/>
                </a:ext>
              </a:extLst>
            </p:cNvPr>
            <p:cNvCxnSpPr/>
            <p:nvPr/>
          </p:nvCxnSpPr>
          <p:spPr>
            <a:xfrm>
              <a:off x="3808456" y="4308052"/>
              <a:ext cx="0" cy="96926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AC9D4E76-34D9-4CD9-A386-62DAB40285FF}"/>
                </a:ext>
              </a:extLst>
            </p:cNvPr>
            <p:cNvSpPr/>
            <p:nvPr/>
          </p:nvSpPr>
          <p:spPr>
            <a:xfrm>
              <a:off x="3607662" y="4251960"/>
              <a:ext cx="149079"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100</a:t>
              </a:r>
            </a:p>
          </p:txBody>
        </p:sp>
        <p:sp>
          <p:nvSpPr>
            <p:cNvPr id="127" name="Rectangle 126">
              <a:extLst>
                <a:ext uri="{FF2B5EF4-FFF2-40B4-BE49-F238E27FC236}">
                  <a16:creationId xmlns:a16="http://schemas.microsoft.com/office/drawing/2014/main" id="{AB300FB6-6A75-4686-B4AA-BA1E43F56472}"/>
                </a:ext>
              </a:extLst>
            </p:cNvPr>
            <p:cNvSpPr/>
            <p:nvPr/>
          </p:nvSpPr>
          <p:spPr>
            <a:xfrm>
              <a:off x="3657355" y="4443984"/>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80</a:t>
              </a:r>
            </a:p>
          </p:txBody>
        </p:sp>
        <p:sp>
          <p:nvSpPr>
            <p:cNvPr id="128" name="Rectangle 127">
              <a:extLst>
                <a:ext uri="{FF2B5EF4-FFF2-40B4-BE49-F238E27FC236}">
                  <a16:creationId xmlns:a16="http://schemas.microsoft.com/office/drawing/2014/main" id="{03580E90-9071-4A36-8DD6-ED1C51036D18}"/>
                </a:ext>
              </a:extLst>
            </p:cNvPr>
            <p:cNvSpPr/>
            <p:nvPr/>
          </p:nvSpPr>
          <p:spPr>
            <a:xfrm>
              <a:off x="3657355" y="4636008"/>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60</a:t>
              </a:r>
            </a:p>
          </p:txBody>
        </p:sp>
        <p:sp>
          <p:nvSpPr>
            <p:cNvPr id="129" name="Rectangle 128">
              <a:extLst>
                <a:ext uri="{FF2B5EF4-FFF2-40B4-BE49-F238E27FC236}">
                  <a16:creationId xmlns:a16="http://schemas.microsoft.com/office/drawing/2014/main" id="{9B1217E1-78FF-4176-AEAD-C3C5E62E0A4E}"/>
                </a:ext>
              </a:extLst>
            </p:cNvPr>
            <p:cNvSpPr/>
            <p:nvPr/>
          </p:nvSpPr>
          <p:spPr>
            <a:xfrm>
              <a:off x="3657355" y="4837176"/>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40</a:t>
              </a:r>
            </a:p>
          </p:txBody>
        </p:sp>
        <p:sp>
          <p:nvSpPr>
            <p:cNvPr id="130" name="Rectangle 129">
              <a:extLst>
                <a:ext uri="{FF2B5EF4-FFF2-40B4-BE49-F238E27FC236}">
                  <a16:creationId xmlns:a16="http://schemas.microsoft.com/office/drawing/2014/main" id="{62565661-95C9-4D0A-90A3-F4180C54E5F0}"/>
                </a:ext>
              </a:extLst>
            </p:cNvPr>
            <p:cNvSpPr/>
            <p:nvPr/>
          </p:nvSpPr>
          <p:spPr>
            <a:xfrm>
              <a:off x="3657355" y="5029200"/>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20</a:t>
              </a:r>
            </a:p>
          </p:txBody>
        </p:sp>
        <p:sp>
          <p:nvSpPr>
            <p:cNvPr id="131" name="Rectangle 130">
              <a:extLst>
                <a:ext uri="{FF2B5EF4-FFF2-40B4-BE49-F238E27FC236}">
                  <a16:creationId xmlns:a16="http://schemas.microsoft.com/office/drawing/2014/main" id="{ABDC1EFB-C1BB-4131-8DA0-C47F40159E72}"/>
                </a:ext>
              </a:extLst>
            </p:cNvPr>
            <p:cNvSpPr/>
            <p:nvPr/>
          </p:nvSpPr>
          <p:spPr>
            <a:xfrm>
              <a:off x="3707047" y="5221224"/>
              <a:ext cx="49694"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0</a:t>
              </a:r>
            </a:p>
          </p:txBody>
        </p:sp>
        <p:sp>
          <p:nvSpPr>
            <p:cNvPr id="132" name="bk object 22">
              <a:extLst>
                <a:ext uri="{FF2B5EF4-FFF2-40B4-BE49-F238E27FC236}">
                  <a16:creationId xmlns:a16="http://schemas.microsoft.com/office/drawing/2014/main" id="{8ABFDED3-047D-45C6-978B-C9B5927F7685}"/>
                </a:ext>
              </a:extLst>
            </p:cNvPr>
            <p:cNvSpPr/>
            <p:nvPr/>
          </p:nvSpPr>
          <p:spPr>
            <a:xfrm>
              <a:off x="3827898" y="5330952"/>
              <a:ext cx="509756"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Female sex </a:t>
              </a:r>
            </a:p>
            <a:p>
              <a:pPr marL="0" marR="0" lvl="0" indent="0" algn="ctr" defTabSz="914400" rtl="0" eaLnBrk="1" fontAlgn="auto" latinLnBrk="0" hangingPunct="1">
                <a:lnSpc>
                  <a:spcPts val="700"/>
                </a:lnSpc>
                <a:spcBef>
                  <a:spcPts val="0"/>
                </a:spcBef>
                <a:spcAft>
                  <a:spcPts val="0"/>
                </a:spcAft>
                <a:buClrTx/>
                <a:buSzTx/>
                <a:buFontTx/>
                <a:buNone/>
                <a:tabLst/>
                <a:defRPr/>
              </a:pPr>
              <a:r>
                <a:rPr lang="en-US" sz="700" b="1" dirty="0">
                  <a:solidFill>
                    <a:srgbClr val="333333"/>
                  </a:solidFill>
                  <a:latin typeface="Arial" panose="020B0604020202020204" pitchFamily="34" charset="0"/>
                  <a:cs typeface="Arial" panose="020B0604020202020204" pitchFamily="34" charset="0"/>
                </a:rPr>
                <a:t>w</a:t>
              </a:r>
              <a:r>
                <a:rPr kumimoji="0" lang="en-US" sz="700" b="1"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orkers</a:t>
              </a:r>
              <a:endPar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(n=7)</a:t>
              </a:r>
            </a:p>
          </p:txBody>
        </p:sp>
        <p:sp>
          <p:nvSpPr>
            <p:cNvPr id="133" name="bk object 22">
              <a:extLst>
                <a:ext uri="{FF2B5EF4-FFF2-40B4-BE49-F238E27FC236}">
                  <a16:creationId xmlns:a16="http://schemas.microsoft.com/office/drawing/2014/main" id="{C17F7165-DEB4-4346-AB11-29713B49E3CE}"/>
                </a:ext>
              </a:extLst>
            </p:cNvPr>
            <p:cNvSpPr/>
            <p:nvPr/>
          </p:nvSpPr>
          <p:spPr>
            <a:xfrm>
              <a:off x="4357096" y="5330952"/>
              <a:ext cx="548640" cy="359073"/>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Men who have sex </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with 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(n=6)</a:t>
              </a:r>
            </a:p>
          </p:txBody>
        </p:sp>
        <p:sp>
          <p:nvSpPr>
            <p:cNvPr id="134" name="bk object 22">
              <a:extLst>
                <a:ext uri="{FF2B5EF4-FFF2-40B4-BE49-F238E27FC236}">
                  <a16:creationId xmlns:a16="http://schemas.microsoft.com/office/drawing/2014/main" id="{BD1F4A38-01A5-4142-AC1F-AA9CB2195077}"/>
                </a:ext>
              </a:extLst>
            </p:cNvPr>
            <p:cNvSpPr/>
            <p:nvPr/>
          </p:nvSpPr>
          <p:spPr>
            <a:xfrm>
              <a:off x="4905736" y="5330952"/>
              <a:ext cx="548640"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People who inject drugs</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(n=8)</a:t>
              </a:r>
            </a:p>
          </p:txBody>
        </p:sp>
        <p:sp>
          <p:nvSpPr>
            <p:cNvPr id="135" name="bk object 22">
              <a:extLst>
                <a:ext uri="{FF2B5EF4-FFF2-40B4-BE49-F238E27FC236}">
                  <a16:creationId xmlns:a16="http://schemas.microsoft.com/office/drawing/2014/main" id="{64384139-7BBF-4227-9F84-32B5E2C4D9B9}"/>
                </a:ext>
              </a:extLst>
            </p:cNvPr>
            <p:cNvSpPr/>
            <p:nvPr/>
          </p:nvSpPr>
          <p:spPr>
            <a:xfrm>
              <a:off x="5452177" y="5330952"/>
              <a:ext cx="553037" cy="179536"/>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Transwomen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(n=1)</a:t>
              </a:r>
            </a:p>
          </p:txBody>
        </p:sp>
        <p:sp>
          <p:nvSpPr>
            <p:cNvPr id="136" name="Rectangle 135">
              <a:extLst>
                <a:ext uri="{FF2B5EF4-FFF2-40B4-BE49-F238E27FC236}">
                  <a16:creationId xmlns:a16="http://schemas.microsoft.com/office/drawing/2014/main" id="{3C0AF725-4088-4207-8292-09B80F24448C}"/>
                </a:ext>
              </a:extLst>
            </p:cNvPr>
            <p:cNvSpPr/>
            <p:nvPr/>
          </p:nvSpPr>
          <p:spPr>
            <a:xfrm>
              <a:off x="3475094" y="4617907"/>
              <a:ext cx="107722" cy="354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Per cent</a:t>
              </a:r>
            </a:p>
          </p:txBody>
        </p:sp>
        <p:sp>
          <p:nvSpPr>
            <p:cNvPr id="177" name="bk object 22">
              <a:extLst>
                <a:ext uri="{FF2B5EF4-FFF2-40B4-BE49-F238E27FC236}">
                  <a16:creationId xmlns:a16="http://schemas.microsoft.com/office/drawing/2014/main" id="{322083A5-7F21-4DB5-8544-ABD5B2CA2136}"/>
                </a:ext>
              </a:extLst>
            </p:cNvPr>
            <p:cNvSpPr/>
            <p:nvPr/>
          </p:nvSpPr>
          <p:spPr>
            <a:xfrm>
              <a:off x="3429000" y="3959352"/>
              <a:ext cx="2743200" cy="265176"/>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27432" tIns="27432"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Eastern Europe and central Asia</a:t>
              </a:r>
            </a:p>
          </p:txBody>
        </p:sp>
        <p:cxnSp>
          <p:nvCxnSpPr>
            <p:cNvPr id="140" name="Straight Connector 139">
              <a:extLst>
                <a:ext uri="{FF2B5EF4-FFF2-40B4-BE49-F238E27FC236}">
                  <a16:creationId xmlns:a16="http://schemas.microsoft.com/office/drawing/2014/main" id="{876288FC-3525-4B33-8B60-8A170B1D06B4}"/>
                </a:ext>
              </a:extLst>
            </p:cNvPr>
            <p:cNvCxnSpPr/>
            <p:nvPr/>
          </p:nvCxnSpPr>
          <p:spPr>
            <a:xfrm>
              <a:off x="6661758" y="4308052"/>
              <a:ext cx="0" cy="96926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DE750363-E4F9-4F52-8F45-5A0A0D972C4C}"/>
                </a:ext>
              </a:extLst>
            </p:cNvPr>
            <p:cNvSpPr/>
            <p:nvPr/>
          </p:nvSpPr>
          <p:spPr>
            <a:xfrm>
              <a:off x="6442302" y="4251960"/>
              <a:ext cx="149079"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100</a:t>
              </a:r>
            </a:p>
          </p:txBody>
        </p:sp>
        <p:sp>
          <p:nvSpPr>
            <p:cNvPr id="142" name="Rectangle 141">
              <a:extLst>
                <a:ext uri="{FF2B5EF4-FFF2-40B4-BE49-F238E27FC236}">
                  <a16:creationId xmlns:a16="http://schemas.microsoft.com/office/drawing/2014/main" id="{CA61CA4E-6F04-4B2B-9A20-DB8CBCE9BF63}"/>
                </a:ext>
              </a:extLst>
            </p:cNvPr>
            <p:cNvSpPr/>
            <p:nvPr/>
          </p:nvSpPr>
          <p:spPr>
            <a:xfrm>
              <a:off x="6491995" y="4443984"/>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80</a:t>
              </a:r>
            </a:p>
          </p:txBody>
        </p:sp>
        <p:sp>
          <p:nvSpPr>
            <p:cNvPr id="143" name="Rectangle 142">
              <a:extLst>
                <a:ext uri="{FF2B5EF4-FFF2-40B4-BE49-F238E27FC236}">
                  <a16:creationId xmlns:a16="http://schemas.microsoft.com/office/drawing/2014/main" id="{D8317AB9-D039-4DD6-9D3C-222EB4DDE709}"/>
                </a:ext>
              </a:extLst>
            </p:cNvPr>
            <p:cNvSpPr/>
            <p:nvPr/>
          </p:nvSpPr>
          <p:spPr>
            <a:xfrm>
              <a:off x="6491995" y="4636008"/>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60</a:t>
              </a:r>
            </a:p>
          </p:txBody>
        </p:sp>
        <p:sp>
          <p:nvSpPr>
            <p:cNvPr id="144" name="Rectangle 143">
              <a:extLst>
                <a:ext uri="{FF2B5EF4-FFF2-40B4-BE49-F238E27FC236}">
                  <a16:creationId xmlns:a16="http://schemas.microsoft.com/office/drawing/2014/main" id="{0FB084A2-83A9-4614-BF8E-8FA823DE05B3}"/>
                </a:ext>
              </a:extLst>
            </p:cNvPr>
            <p:cNvSpPr/>
            <p:nvPr/>
          </p:nvSpPr>
          <p:spPr>
            <a:xfrm>
              <a:off x="6491995" y="4837176"/>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40</a:t>
              </a:r>
            </a:p>
          </p:txBody>
        </p:sp>
        <p:sp>
          <p:nvSpPr>
            <p:cNvPr id="145" name="Rectangle 144">
              <a:extLst>
                <a:ext uri="{FF2B5EF4-FFF2-40B4-BE49-F238E27FC236}">
                  <a16:creationId xmlns:a16="http://schemas.microsoft.com/office/drawing/2014/main" id="{8BD5C118-C1FD-400D-9CBE-D571AF956BCD}"/>
                </a:ext>
              </a:extLst>
            </p:cNvPr>
            <p:cNvSpPr/>
            <p:nvPr/>
          </p:nvSpPr>
          <p:spPr>
            <a:xfrm>
              <a:off x="6491995" y="5029200"/>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20</a:t>
              </a:r>
            </a:p>
          </p:txBody>
        </p:sp>
        <p:sp>
          <p:nvSpPr>
            <p:cNvPr id="146" name="Rectangle 145">
              <a:extLst>
                <a:ext uri="{FF2B5EF4-FFF2-40B4-BE49-F238E27FC236}">
                  <a16:creationId xmlns:a16="http://schemas.microsoft.com/office/drawing/2014/main" id="{27E92740-42AC-4EF8-8874-2E23AA599FFC}"/>
                </a:ext>
              </a:extLst>
            </p:cNvPr>
            <p:cNvSpPr/>
            <p:nvPr/>
          </p:nvSpPr>
          <p:spPr>
            <a:xfrm>
              <a:off x="6541687" y="5221224"/>
              <a:ext cx="49694"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0</a:t>
              </a:r>
            </a:p>
          </p:txBody>
        </p:sp>
        <p:sp>
          <p:nvSpPr>
            <p:cNvPr id="147" name="bk object 22">
              <a:extLst>
                <a:ext uri="{FF2B5EF4-FFF2-40B4-BE49-F238E27FC236}">
                  <a16:creationId xmlns:a16="http://schemas.microsoft.com/office/drawing/2014/main" id="{CCFA2787-4FBB-4E18-989F-C3E80C0CB518}"/>
                </a:ext>
              </a:extLst>
            </p:cNvPr>
            <p:cNvSpPr/>
            <p:nvPr/>
          </p:nvSpPr>
          <p:spPr>
            <a:xfrm>
              <a:off x="6662538" y="5330952"/>
              <a:ext cx="509756"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Female sex </a:t>
              </a:r>
            </a:p>
            <a:p>
              <a:pPr marL="0" marR="0" lvl="0" indent="0" algn="ctr" defTabSz="914400" rtl="0" eaLnBrk="1" fontAlgn="auto" latinLnBrk="0" hangingPunct="1">
                <a:lnSpc>
                  <a:spcPts val="700"/>
                </a:lnSpc>
                <a:spcBef>
                  <a:spcPts val="0"/>
                </a:spcBef>
                <a:spcAft>
                  <a:spcPts val="0"/>
                </a:spcAft>
                <a:buClrTx/>
                <a:buSzTx/>
                <a:buFontTx/>
                <a:buNone/>
                <a:tabLst/>
                <a:defRPr/>
              </a:pPr>
              <a:r>
                <a:rPr lang="en-US" sz="700" b="1" dirty="0">
                  <a:solidFill>
                    <a:srgbClr val="333333"/>
                  </a:solidFill>
                  <a:latin typeface="Arial" panose="020B0604020202020204" pitchFamily="34" charset="0"/>
                  <a:cs typeface="Arial" panose="020B0604020202020204" pitchFamily="34" charset="0"/>
                </a:rPr>
                <a:t>w</a:t>
              </a:r>
              <a:r>
                <a:rPr kumimoji="0" lang="en-US" sz="700" b="1"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orkers</a:t>
              </a:r>
              <a:endPar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(n=1)</a:t>
              </a:r>
            </a:p>
          </p:txBody>
        </p:sp>
        <p:sp>
          <p:nvSpPr>
            <p:cNvPr id="148" name="bk object 22">
              <a:extLst>
                <a:ext uri="{FF2B5EF4-FFF2-40B4-BE49-F238E27FC236}">
                  <a16:creationId xmlns:a16="http://schemas.microsoft.com/office/drawing/2014/main" id="{24C9F84E-1369-4988-B4EB-65F646F86CB8}"/>
                </a:ext>
              </a:extLst>
            </p:cNvPr>
            <p:cNvSpPr/>
            <p:nvPr/>
          </p:nvSpPr>
          <p:spPr>
            <a:xfrm>
              <a:off x="7191736" y="5330952"/>
              <a:ext cx="548640" cy="359073"/>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Men who have sex </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with 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(n=1)</a:t>
              </a:r>
            </a:p>
          </p:txBody>
        </p:sp>
        <p:sp>
          <p:nvSpPr>
            <p:cNvPr id="149" name="bk object 22">
              <a:extLst>
                <a:ext uri="{FF2B5EF4-FFF2-40B4-BE49-F238E27FC236}">
                  <a16:creationId xmlns:a16="http://schemas.microsoft.com/office/drawing/2014/main" id="{B4F3492A-573F-47FB-A481-0A1CEEB193B6}"/>
                </a:ext>
              </a:extLst>
            </p:cNvPr>
            <p:cNvSpPr/>
            <p:nvPr/>
          </p:nvSpPr>
          <p:spPr>
            <a:xfrm>
              <a:off x="7740376" y="5330952"/>
              <a:ext cx="548640"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People who inject drugs</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(n=1)</a:t>
              </a:r>
            </a:p>
          </p:txBody>
        </p:sp>
        <p:sp>
          <p:nvSpPr>
            <p:cNvPr id="150" name="bk object 22">
              <a:extLst>
                <a:ext uri="{FF2B5EF4-FFF2-40B4-BE49-F238E27FC236}">
                  <a16:creationId xmlns:a16="http://schemas.microsoft.com/office/drawing/2014/main" id="{B9054589-D9DD-4E0E-9553-317D283EF36F}"/>
                </a:ext>
              </a:extLst>
            </p:cNvPr>
            <p:cNvSpPr/>
            <p:nvPr/>
          </p:nvSpPr>
          <p:spPr>
            <a:xfrm>
              <a:off x="8286817" y="5330952"/>
              <a:ext cx="553037" cy="179536"/>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Transwomen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 *)</a:t>
              </a:r>
            </a:p>
          </p:txBody>
        </p:sp>
        <p:sp>
          <p:nvSpPr>
            <p:cNvPr id="151" name="Rectangle 150">
              <a:extLst>
                <a:ext uri="{FF2B5EF4-FFF2-40B4-BE49-F238E27FC236}">
                  <a16:creationId xmlns:a16="http://schemas.microsoft.com/office/drawing/2014/main" id="{A00B1F80-F36A-4FAE-B9D6-84FB26CDBBDC}"/>
                </a:ext>
              </a:extLst>
            </p:cNvPr>
            <p:cNvSpPr/>
            <p:nvPr/>
          </p:nvSpPr>
          <p:spPr>
            <a:xfrm>
              <a:off x="6309734" y="4617907"/>
              <a:ext cx="107722" cy="354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Per cent</a:t>
              </a:r>
            </a:p>
          </p:txBody>
        </p:sp>
        <p:sp>
          <p:nvSpPr>
            <p:cNvPr id="178" name="bk object 22">
              <a:extLst>
                <a:ext uri="{FF2B5EF4-FFF2-40B4-BE49-F238E27FC236}">
                  <a16:creationId xmlns:a16="http://schemas.microsoft.com/office/drawing/2014/main" id="{B19BB01A-B767-4DA7-BB6B-101D1A72D72D}"/>
                </a:ext>
              </a:extLst>
            </p:cNvPr>
            <p:cNvSpPr/>
            <p:nvPr/>
          </p:nvSpPr>
          <p:spPr>
            <a:xfrm>
              <a:off x="6263640" y="3959352"/>
              <a:ext cx="2743200" cy="265176"/>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27432" tIns="27432"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Middle East and North Africa</a:t>
              </a:r>
            </a:p>
          </p:txBody>
        </p:sp>
        <p:cxnSp>
          <p:nvCxnSpPr>
            <p:cNvPr id="155" name="Straight Connector 154">
              <a:extLst>
                <a:ext uri="{FF2B5EF4-FFF2-40B4-BE49-F238E27FC236}">
                  <a16:creationId xmlns:a16="http://schemas.microsoft.com/office/drawing/2014/main" id="{BF336F0A-6A8E-47B2-8194-1589209D28C4}"/>
                </a:ext>
              </a:extLst>
            </p:cNvPr>
            <p:cNvCxnSpPr/>
            <p:nvPr/>
          </p:nvCxnSpPr>
          <p:spPr>
            <a:xfrm>
              <a:off x="9477736" y="4308052"/>
              <a:ext cx="0" cy="96926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934AB27F-35CB-453E-914C-9FE9FCAF7221}"/>
                </a:ext>
              </a:extLst>
            </p:cNvPr>
            <p:cNvSpPr/>
            <p:nvPr/>
          </p:nvSpPr>
          <p:spPr>
            <a:xfrm>
              <a:off x="9276942" y="4251960"/>
              <a:ext cx="149079"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100</a:t>
              </a:r>
            </a:p>
          </p:txBody>
        </p:sp>
        <p:sp>
          <p:nvSpPr>
            <p:cNvPr id="157" name="Rectangle 156">
              <a:extLst>
                <a:ext uri="{FF2B5EF4-FFF2-40B4-BE49-F238E27FC236}">
                  <a16:creationId xmlns:a16="http://schemas.microsoft.com/office/drawing/2014/main" id="{6124631E-718D-4503-B215-7FD09805619C}"/>
                </a:ext>
              </a:extLst>
            </p:cNvPr>
            <p:cNvSpPr/>
            <p:nvPr/>
          </p:nvSpPr>
          <p:spPr>
            <a:xfrm>
              <a:off x="9326635" y="4443984"/>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80</a:t>
              </a:r>
            </a:p>
          </p:txBody>
        </p:sp>
        <p:sp>
          <p:nvSpPr>
            <p:cNvPr id="158" name="Rectangle 157">
              <a:extLst>
                <a:ext uri="{FF2B5EF4-FFF2-40B4-BE49-F238E27FC236}">
                  <a16:creationId xmlns:a16="http://schemas.microsoft.com/office/drawing/2014/main" id="{F697D155-ED8B-480A-8C55-9B08905D5372}"/>
                </a:ext>
              </a:extLst>
            </p:cNvPr>
            <p:cNvSpPr/>
            <p:nvPr/>
          </p:nvSpPr>
          <p:spPr>
            <a:xfrm>
              <a:off x="9326635" y="4636008"/>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60</a:t>
              </a:r>
            </a:p>
          </p:txBody>
        </p:sp>
        <p:sp>
          <p:nvSpPr>
            <p:cNvPr id="159" name="Rectangle 158">
              <a:extLst>
                <a:ext uri="{FF2B5EF4-FFF2-40B4-BE49-F238E27FC236}">
                  <a16:creationId xmlns:a16="http://schemas.microsoft.com/office/drawing/2014/main" id="{F70BB213-2DF5-41DB-8232-E91C5B2B61B8}"/>
                </a:ext>
              </a:extLst>
            </p:cNvPr>
            <p:cNvSpPr/>
            <p:nvPr/>
          </p:nvSpPr>
          <p:spPr>
            <a:xfrm>
              <a:off x="9326635" y="4837176"/>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40</a:t>
              </a:r>
            </a:p>
          </p:txBody>
        </p:sp>
        <p:sp>
          <p:nvSpPr>
            <p:cNvPr id="160" name="Rectangle 159">
              <a:extLst>
                <a:ext uri="{FF2B5EF4-FFF2-40B4-BE49-F238E27FC236}">
                  <a16:creationId xmlns:a16="http://schemas.microsoft.com/office/drawing/2014/main" id="{D8D710BC-0AC7-43F5-B010-3061FAD4AD0F}"/>
                </a:ext>
              </a:extLst>
            </p:cNvPr>
            <p:cNvSpPr/>
            <p:nvPr/>
          </p:nvSpPr>
          <p:spPr>
            <a:xfrm>
              <a:off x="9326635" y="5029200"/>
              <a:ext cx="9938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20</a:t>
              </a:r>
            </a:p>
          </p:txBody>
        </p:sp>
        <p:sp>
          <p:nvSpPr>
            <p:cNvPr id="161" name="Rectangle 160">
              <a:extLst>
                <a:ext uri="{FF2B5EF4-FFF2-40B4-BE49-F238E27FC236}">
                  <a16:creationId xmlns:a16="http://schemas.microsoft.com/office/drawing/2014/main" id="{453FBDF5-BB11-4D5D-8EEB-C84247863963}"/>
                </a:ext>
              </a:extLst>
            </p:cNvPr>
            <p:cNvSpPr/>
            <p:nvPr/>
          </p:nvSpPr>
          <p:spPr>
            <a:xfrm>
              <a:off x="9376327" y="5221224"/>
              <a:ext cx="49694"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0</a:t>
              </a:r>
            </a:p>
          </p:txBody>
        </p:sp>
        <p:sp>
          <p:nvSpPr>
            <p:cNvPr id="162" name="bk object 22">
              <a:extLst>
                <a:ext uri="{FF2B5EF4-FFF2-40B4-BE49-F238E27FC236}">
                  <a16:creationId xmlns:a16="http://schemas.microsoft.com/office/drawing/2014/main" id="{703A908E-B463-4900-B132-D790C191C273}"/>
                </a:ext>
              </a:extLst>
            </p:cNvPr>
            <p:cNvSpPr/>
            <p:nvPr/>
          </p:nvSpPr>
          <p:spPr>
            <a:xfrm>
              <a:off x="9497178" y="5330952"/>
              <a:ext cx="509756"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Female sex </a:t>
              </a:r>
            </a:p>
            <a:p>
              <a:pPr marL="0" marR="0" lvl="0" indent="0" algn="ctr" defTabSz="914400" rtl="0" eaLnBrk="1" fontAlgn="auto" latinLnBrk="0" hangingPunct="1">
                <a:lnSpc>
                  <a:spcPts val="700"/>
                </a:lnSpc>
                <a:spcBef>
                  <a:spcPts val="0"/>
                </a:spcBef>
                <a:spcAft>
                  <a:spcPts val="0"/>
                </a:spcAft>
                <a:buClrTx/>
                <a:buSzTx/>
                <a:buFontTx/>
                <a:buNone/>
                <a:tabLst/>
                <a:defRPr/>
              </a:pPr>
              <a:r>
                <a:rPr lang="en-US" sz="700" b="1" dirty="0">
                  <a:solidFill>
                    <a:srgbClr val="333333"/>
                  </a:solidFill>
                  <a:latin typeface="Arial" panose="020B0604020202020204" pitchFamily="34" charset="0"/>
                  <a:cs typeface="Arial" panose="020B0604020202020204" pitchFamily="34" charset="0"/>
                </a:rPr>
                <a:t>w</a:t>
              </a:r>
              <a:r>
                <a:rPr kumimoji="0" lang="en-US" sz="700" b="1" i="0"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orkers</a:t>
              </a:r>
              <a:endPar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(n=1)</a:t>
              </a:r>
            </a:p>
          </p:txBody>
        </p:sp>
        <p:sp>
          <p:nvSpPr>
            <p:cNvPr id="163" name="bk object 22">
              <a:extLst>
                <a:ext uri="{FF2B5EF4-FFF2-40B4-BE49-F238E27FC236}">
                  <a16:creationId xmlns:a16="http://schemas.microsoft.com/office/drawing/2014/main" id="{D2C5E122-E786-4850-9D5F-B9FB0DBEC386}"/>
                </a:ext>
              </a:extLst>
            </p:cNvPr>
            <p:cNvSpPr/>
            <p:nvPr/>
          </p:nvSpPr>
          <p:spPr>
            <a:xfrm>
              <a:off x="10026376" y="5330952"/>
              <a:ext cx="548640" cy="359073"/>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Men who have sex </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with 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 *)</a:t>
              </a:r>
            </a:p>
          </p:txBody>
        </p:sp>
        <p:sp>
          <p:nvSpPr>
            <p:cNvPr id="164" name="bk object 22">
              <a:extLst>
                <a:ext uri="{FF2B5EF4-FFF2-40B4-BE49-F238E27FC236}">
                  <a16:creationId xmlns:a16="http://schemas.microsoft.com/office/drawing/2014/main" id="{2A6E9176-0768-4048-A187-7E98B5FE8773}"/>
                </a:ext>
              </a:extLst>
            </p:cNvPr>
            <p:cNvSpPr/>
            <p:nvPr/>
          </p:nvSpPr>
          <p:spPr>
            <a:xfrm>
              <a:off x="10575016" y="5330952"/>
              <a:ext cx="548640" cy="269304"/>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People who inject drugs</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 2)</a:t>
              </a:r>
            </a:p>
          </p:txBody>
        </p:sp>
        <p:sp>
          <p:nvSpPr>
            <p:cNvPr id="165" name="bk object 22">
              <a:extLst>
                <a:ext uri="{FF2B5EF4-FFF2-40B4-BE49-F238E27FC236}">
                  <a16:creationId xmlns:a16="http://schemas.microsoft.com/office/drawing/2014/main" id="{DD33F1AF-AE17-4EF4-82E6-2B323996D26A}"/>
                </a:ext>
              </a:extLst>
            </p:cNvPr>
            <p:cNvSpPr/>
            <p:nvPr/>
          </p:nvSpPr>
          <p:spPr>
            <a:xfrm>
              <a:off x="11121457" y="5330952"/>
              <a:ext cx="553037" cy="179536"/>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none" lIns="0" tIns="0" rIns="0" bIns="0"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Transwomen</a:t>
              </a: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 2)</a:t>
              </a:r>
            </a:p>
          </p:txBody>
        </p:sp>
        <p:sp>
          <p:nvSpPr>
            <p:cNvPr id="166" name="Rectangle 165">
              <a:extLst>
                <a:ext uri="{FF2B5EF4-FFF2-40B4-BE49-F238E27FC236}">
                  <a16:creationId xmlns:a16="http://schemas.microsoft.com/office/drawing/2014/main" id="{2D9D34C0-3110-4027-BCAF-6C6AD3304390}"/>
                </a:ext>
              </a:extLst>
            </p:cNvPr>
            <p:cNvSpPr/>
            <p:nvPr/>
          </p:nvSpPr>
          <p:spPr>
            <a:xfrm>
              <a:off x="9144374" y="4617907"/>
              <a:ext cx="107722" cy="354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D4D4D"/>
                  </a:solidFill>
                  <a:effectLst/>
                  <a:uLnTx/>
                  <a:uFillTx/>
                  <a:latin typeface="Arial" panose="020B0604020202020204"/>
                  <a:ea typeface="+mn-ea"/>
                  <a:cs typeface="+mn-cs"/>
                </a:rPr>
                <a:t>Per cent</a:t>
              </a:r>
            </a:p>
          </p:txBody>
        </p:sp>
        <p:sp>
          <p:nvSpPr>
            <p:cNvPr id="179" name="bk object 22">
              <a:extLst>
                <a:ext uri="{FF2B5EF4-FFF2-40B4-BE49-F238E27FC236}">
                  <a16:creationId xmlns:a16="http://schemas.microsoft.com/office/drawing/2014/main" id="{7097F32E-F19C-430A-BF8B-D59BE82D553E}"/>
                </a:ext>
              </a:extLst>
            </p:cNvPr>
            <p:cNvSpPr/>
            <p:nvPr/>
          </p:nvSpPr>
          <p:spPr>
            <a:xfrm>
              <a:off x="9098280" y="3822192"/>
              <a:ext cx="2743200" cy="548640"/>
            </a:xfrm>
            <a:custGeom>
              <a:avLst/>
              <a:gdLst/>
              <a:ahLst/>
              <a:cxnLst/>
              <a:rect l="l" t="t" r="r" b="b"/>
              <a:pathLst>
                <a:path w="436244" h="166369">
                  <a:moveTo>
                    <a:pt x="435863" y="0"/>
                  </a:moveTo>
                  <a:lnTo>
                    <a:pt x="0" y="0"/>
                  </a:lnTo>
                  <a:lnTo>
                    <a:pt x="0" y="166116"/>
                  </a:lnTo>
                  <a:lnTo>
                    <a:pt x="435863" y="166116"/>
                  </a:lnTo>
                  <a:lnTo>
                    <a:pt x="435863" y="0"/>
                  </a:lnTo>
                  <a:close/>
                </a:path>
              </a:pathLst>
            </a:custGeom>
            <a:noFill/>
            <a:ln w="3175">
              <a:noFill/>
            </a:ln>
          </p:spPr>
          <p:txBody>
            <a:bodyPr wrap="square" lIns="27432" tIns="27432" rIns="0" bIns="0"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Western and central Europe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a:t>
              </a:r>
              <a:r>
                <a:rPr kumimoji="0" lang="en-US" sz="12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nd</a:t>
              </a: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North America</a:t>
              </a:r>
            </a:p>
          </p:txBody>
        </p:sp>
        <p:grpSp>
          <p:nvGrpSpPr>
            <p:cNvPr id="17" name="Group 16">
              <a:extLst>
                <a:ext uri="{FF2B5EF4-FFF2-40B4-BE49-F238E27FC236}">
                  <a16:creationId xmlns:a16="http://schemas.microsoft.com/office/drawing/2014/main" id="{55178FBF-8C40-45D9-B2DC-77D06E63DA09}"/>
                </a:ext>
              </a:extLst>
            </p:cNvPr>
            <p:cNvGrpSpPr/>
            <p:nvPr/>
          </p:nvGrpSpPr>
          <p:grpSpPr>
            <a:xfrm>
              <a:off x="681450" y="5760720"/>
              <a:ext cx="4854102" cy="585344"/>
              <a:chOff x="594360" y="5742432"/>
              <a:chExt cx="4854102" cy="585344"/>
            </a:xfrm>
          </p:grpSpPr>
          <p:grpSp>
            <p:nvGrpSpPr>
              <p:cNvPr id="6" name="Group 5">
                <a:extLst>
                  <a:ext uri="{FF2B5EF4-FFF2-40B4-BE49-F238E27FC236}">
                    <a16:creationId xmlns:a16="http://schemas.microsoft.com/office/drawing/2014/main" id="{CF428C72-2203-4512-BC86-7B3AFC3EFB23}"/>
                  </a:ext>
                </a:extLst>
              </p:cNvPr>
              <p:cNvGrpSpPr/>
              <p:nvPr/>
            </p:nvGrpSpPr>
            <p:grpSpPr>
              <a:xfrm>
                <a:off x="594360" y="5742432"/>
                <a:ext cx="2682032" cy="256160"/>
                <a:chOff x="502920" y="5943600"/>
                <a:chExt cx="2682032" cy="256160"/>
              </a:xfrm>
            </p:grpSpPr>
            <p:sp>
              <p:nvSpPr>
                <p:cNvPr id="180" name="TextBox 179">
                  <a:extLst>
                    <a:ext uri="{FF2B5EF4-FFF2-40B4-BE49-F238E27FC236}">
                      <a16:creationId xmlns:a16="http://schemas.microsoft.com/office/drawing/2014/main" id="{19173AE7-19F3-4C41-8BED-C1E2FFF409E2}"/>
                    </a:ext>
                  </a:extLst>
                </p:cNvPr>
                <p:cNvSpPr txBox="1"/>
                <p:nvPr/>
              </p:nvSpPr>
              <p:spPr>
                <a:xfrm>
                  <a:off x="566928" y="5943600"/>
                  <a:ext cx="2618024" cy="256160"/>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Population within aggregated reported data</a:t>
                  </a:r>
                </a:p>
              </p:txBody>
            </p:sp>
            <p:sp>
              <p:nvSpPr>
                <p:cNvPr id="181" name="object 85">
                  <a:extLst>
                    <a:ext uri="{FF2B5EF4-FFF2-40B4-BE49-F238E27FC236}">
                      <a16:creationId xmlns:a16="http://schemas.microsoft.com/office/drawing/2014/main" id="{1AE6F60E-2F38-4B10-9CB6-40943BDAC9F5}"/>
                    </a:ext>
                  </a:extLst>
                </p:cNvPr>
                <p:cNvSpPr/>
                <p:nvPr/>
              </p:nvSpPr>
              <p:spPr>
                <a:xfrm>
                  <a:off x="502920" y="6016752"/>
                  <a:ext cx="109728" cy="109728"/>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7DC7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5" name="Group 4">
                <a:extLst>
                  <a:ext uri="{FF2B5EF4-FFF2-40B4-BE49-F238E27FC236}">
                    <a16:creationId xmlns:a16="http://schemas.microsoft.com/office/drawing/2014/main" id="{A0B99CFA-472D-442D-8C1A-1FF6D9BFE437}"/>
                  </a:ext>
                </a:extLst>
              </p:cNvPr>
              <p:cNvGrpSpPr/>
              <p:nvPr/>
            </p:nvGrpSpPr>
            <p:grpSpPr>
              <a:xfrm>
                <a:off x="594360" y="5907024"/>
                <a:ext cx="4854102" cy="256160"/>
                <a:chOff x="3364992" y="5943600"/>
                <a:chExt cx="4854102" cy="256160"/>
              </a:xfrm>
            </p:grpSpPr>
            <p:sp>
              <p:nvSpPr>
                <p:cNvPr id="183" name="TextBox 182">
                  <a:extLst>
                    <a:ext uri="{FF2B5EF4-FFF2-40B4-BE49-F238E27FC236}">
                      <a16:creationId xmlns:a16="http://schemas.microsoft.com/office/drawing/2014/main" id="{212FB7D9-4340-43D8-A34C-930E3CA59451}"/>
                    </a:ext>
                  </a:extLst>
                </p:cNvPr>
                <p:cNvSpPr txBox="1"/>
                <p:nvPr/>
              </p:nvSpPr>
              <p:spPr>
                <a:xfrm>
                  <a:off x="3429000" y="5943600"/>
                  <a:ext cx="4790094" cy="256160"/>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Expected population not represented in nationally adequate country-reported data</a:t>
                  </a:r>
                </a:p>
              </p:txBody>
            </p:sp>
            <p:sp>
              <p:nvSpPr>
                <p:cNvPr id="184" name="object 85">
                  <a:extLst>
                    <a:ext uri="{FF2B5EF4-FFF2-40B4-BE49-F238E27FC236}">
                      <a16:creationId xmlns:a16="http://schemas.microsoft.com/office/drawing/2014/main" id="{F99E2E94-F949-4162-B838-E087A8D8748E}"/>
                    </a:ext>
                  </a:extLst>
                </p:cNvPr>
                <p:cNvSpPr/>
                <p:nvPr/>
              </p:nvSpPr>
              <p:spPr>
                <a:xfrm>
                  <a:off x="3364992" y="6016752"/>
                  <a:ext cx="109728" cy="109728"/>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 name="Group 1">
                <a:extLst>
                  <a:ext uri="{FF2B5EF4-FFF2-40B4-BE49-F238E27FC236}">
                    <a16:creationId xmlns:a16="http://schemas.microsoft.com/office/drawing/2014/main" id="{1A713F51-DC3A-4BA2-8D35-1044793922F3}"/>
                  </a:ext>
                </a:extLst>
              </p:cNvPr>
              <p:cNvGrpSpPr/>
              <p:nvPr/>
            </p:nvGrpSpPr>
            <p:grpSpPr>
              <a:xfrm>
                <a:off x="594360" y="6071616"/>
                <a:ext cx="3368118" cy="256160"/>
                <a:chOff x="8403336" y="5943600"/>
                <a:chExt cx="3368118" cy="256160"/>
              </a:xfrm>
            </p:grpSpPr>
            <p:sp>
              <p:nvSpPr>
                <p:cNvPr id="182" name="TextBox 181">
                  <a:extLst>
                    <a:ext uri="{FF2B5EF4-FFF2-40B4-BE49-F238E27FC236}">
                      <a16:creationId xmlns:a16="http://schemas.microsoft.com/office/drawing/2014/main" id="{B6D82E9F-5EC7-409B-A78C-5C873F8C2AA1}"/>
                    </a:ext>
                  </a:extLst>
                </p:cNvPr>
                <p:cNvSpPr txBox="1"/>
                <p:nvPr/>
              </p:nvSpPr>
              <p:spPr>
                <a:xfrm>
                  <a:off x="8467344" y="5943600"/>
                  <a:ext cx="3304110" cy="256160"/>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Expected population in countries that have not reported</a:t>
                  </a:r>
                </a:p>
              </p:txBody>
            </p:sp>
            <p:sp>
              <p:nvSpPr>
                <p:cNvPr id="189" name="object 85">
                  <a:extLst>
                    <a:ext uri="{FF2B5EF4-FFF2-40B4-BE49-F238E27FC236}">
                      <a16:creationId xmlns:a16="http://schemas.microsoft.com/office/drawing/2014/main" id="{03D55648-7F1C-4732-8214-0D30A27E406E}"/>
                    </a:ext>
                  </a:extLst>
                </p:cNvPr>
                <p:cNvSpPr/>
                <p:nvPr/>
              </p:nvSpPr>
              <p:spPr>
                <a:xfrm>
                  <a:off x="8403336" y="6016752"/>
                  <a:ext cx="109728" cy="109728"/>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DADA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200" name="TextBox 199">
              <a:extLst>
                <a:ext uri="{FF2B5EF4-FFF2-40B4-BE49-F238E27FC236}">
                  <a16:creationId xmlns:a16="http://schemas.microsoft.com/office/drawing/2014/main" id="{FB6AA9D2-B8EB-49B3-9988-63112918E11D}"/>
                </a:ext>
              </a:extLst>
            </p:cNvPr>
            <p:cNvSpPr txBox="1"/>
            <p:nvPr/>
          </p:nvSpPr>
          <p:spPr>
            <a:xfrm>
              <a:off x="6233163" y="5806440"/>
              <a:ext cx="5394960" cy="246221"/>
            </a:xfrm>
            <a:prstGeom prst="rect">
              <a:avLst/>
            </a:prstGeom>
            <a:noFill/>
          </p:spPr>
          <p:txBody>
            <a:bodyPr wrap="square">
              <a:spAutoFit/>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panose="020B0604020202020204"/>
                  <a:ea typeface="+mn-ea"/>
                  <a:cs typeface="+mn-cs"/>
                </a:rPr>
                <a:t>* uses global median which includes 29 countries for sex workers, 29 countries for gay men and other men who have sex with men, 25 countries for people who inject drugs and 17 countries for transgender women.</a:t>
              </a:r>
            </a:p>
          </p:txBody>
        </p:sp>
        <p:sp>
          <p:nvSpPr>
            <p:cNvPr id="152" name="TextBox 151">
              <a:extLst>
                <a:ext uri="{FF2B5EF4-FFF2-40B4-BE49-F238E27FC236}">
                  <a16:creationId xmlns:a16="http://schemas.microsoft.com/office/drawing/2014/main" id="{DEDEAEE0-F10C-46B9-9035-F72789E3CD66}"/>
                </a:ext>
              </a:extLst>
            </p:cNvPr>
            <p:cNvSpPr txBox="1"/>
            <p:nvPr/>
          </p:nvSpPr>
          <p:spPr>
            <a:xfrm>
              <a:off x="6236208" y="6035040"/>
              <a:ext cx="5321808" cy="707886"/>
            </a:xfrm>
            <a:prstGeom prst="rect">
              <a:avLst/>
            </a:prstGeom>
            <a:noFill/>
          </p:spPr>
          <p:txBody>
            <a:bodyPr wrap="square">
              <a:spAutoFit/>
            </a:bodyPr>
            <a:lstStyle/>
            <a:p>
              <a:pPr>
                <a:lnSpc>
                  <a:spcPts val="600"/>
                </a:lnSpc>
              </a:pPr>
              <a:r>
                <a:rPr lang="en-US" sz="600" b="1" dirty="0"/>
                <a:t>Note: </a:t>
              </a:r>
              <a:r>
                <a:rPr lang="en-US" sz="600" dirty="0"/>
                <a:t>A population size estimate was considered to be nationally adequate if it was of sufficient quality and scope to be used in the planning and budgeting of a national AIDS response. The median estimate for female sex workers is based on nationally adequate data from 29 countries, reflecting 17% of the global female population. The median estimate for gay men and other men who have sex with men is based on data from 29 countries, reflecting 12% of the global male population. The median estimate for people who inject drugs is based on data from 25 countries, reflecting 57% of adults globally. The median estimate for transgender women is based on 17 countries, reflecting 17% of the global female population. The number of key populations unaccounted for in reported size estimates apply to 48% of the global female population for sex workers, 70% of the male population for gay men and other men who have sex with men, 80% of men and women for people who inject drugs and 46% of women for transgender women. Countries that have not submitted data are presumed to have no official data and are shown separately in the bars.</a:t>
              </a:r>
            </a:p>
          </p:txBody>
        </p:sp>
        <p:cxnSp>
          <p:nvCxnSpPr>
            <p:cNvPr id="153" name="Straight Connector 152">
              <a:extLst>
                <a:ext uri="{FF2B5EF4-FFF2-40B4-BE49-F238E27FC236}">
                  <a16:creationId xmlns:a16="http://schemas.microsoft.com/office/drawing/2014/main" id="{34BB9972-28BD-43C7-A012-09B71BA8CF48}"/>
                </a:ext>
              </a:extLst>
            </p:cNvPr>
            <p:cNvCxnSpPr/>
            <p:nvPr/>
          </p:nvCxnSpPr>
          <p:spPr>
            <a:xfrm>
              <a:off x="3337560" y="2194560"/>
              <a:ext cx="0" cy="3474720"/>
            </a:xfrm>
            <a:prstGeom prst="line">
              <a:avLst/>
            </a:prstGeom>
            <a:ln w="3175">
              <a:solidFill>
                <a:srgbClr val="777777"/>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BA481E-C99D-427A-8420-C87C0A30C106}"/>
                </a:ext>
              </a:extLst>
            </p:cNvPr>
            <p:cNvCxnSpPr/>
            <p:nvPr/>
          </p:nvCxnSpPr>
          <p:spPr>
            <a:xfrm>
              <a:off x="667512" y="3904488"/>
              <a:ext cx="11009376" cy="0"/>
            </a:xfrm>
            <a:prstGeom prst="line">
              <a:avLst/>
            </a:prstGeom>
            <a:ln w="3175">
              <a:solidFill>
                <a:srgbClr val="777777"/>
              </a:solidFill>
              <a:prstDash val="lgDash"/>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77772FA-95FF-4891-990C-094DE859D727}"/>
                </a:ext>
              </a:extLst>
            </p:cNvPr>
            <p:cNvCxnSpPr/>
            <p:nvPr/>
          </p:nvCxnSpPr>
          <p:spPr>
            <a:xfrm>
              <a:off x="9006840" y="2194560"/>
              <a:ext cx="0" cy="3474720"/>
            </a:xfrm>
            <a:prstGeom prst="line">
              <a:avLst/>
            </a:prstGeom>
            <a:ln w="3175">
              <a:solidFill>
                <a:srgbClr val="777777"/>
              </a:solidFill>
              <a:prstDash val="lg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AF2A83A-C4EA-497E-AE6C-891FD3500BBB}"/>
                </a:ext>
              </a:extLst>
            </p:cNvPr>
            <p:cNvCxnSpPr/>
            <p:nvPr/>
          </p:nvCxnSpPr>
          <p:spPr>
            <a:xfrm>
              <a:off x="6172200" y="2194560"/>
              <a:ext cx="0" cy="3474720"/>
            </a:xfrm>
            <a:prstGeom prst="line">
              <a:avLst/>
            </a:prstGeom>
            <a:ln w="3175">
              <a:solidFill>
                <a:srgbClr val="777777"/>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2955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a:extLst>
              <a:ext uri="{FF2B5EF4-FFF2-40B4-BE49-F238E27FC236}">
                <a16:creationId xmlns:a16="http://schemas.microsoft.com/office/drawing/2014/main" id="{C4325554-85FA-42BF-9648-938FBC837889}"/>
              </a:ext>
            </a:extLst>
          </p:cNvPr>
          <p:cNvSpPr>
            <a:spLocks noGrp="1"/>
          </p:cNvSpPr>
          <p:nvPr>
            <p:ph sz="quarter" idx="12"/>
          </p:nvPr>
        </p:nvSpPr>
        <p:spPr/>
        <p:txBody>
          <a:bodyPr lIns="0" tIns="0" rIns="0" bIns="0" anchor="t" anchorCtr="0"/>
          <a:lstStyle/>
          <a:p>
            <a:pPr>
              <a:lnSpc>
                <a:spcPct val="100000"/>
              </a:lnSpc>
              <a:spcBef>
                <a:spcPts val="0"/>
              </a:spcBef>
            </a:pPr>
            <a:r>
              <a:rPr lang="en-US" dirty="0"/>
              <a:t>Incidence of HIV infection among adolescent girls and young women (aged 15–24 years), </a:t>
            </a:r>
          </a:p>
          <a:p>
            <a:pPr>
              <a:lnSpc>
                <a:spcPct val="100000"/>
              </a:lnSpc>
              <a:spcBef>
                <a:spcPts val="0"/>
              </a:spcBef>
            </a:pPr>
            <a:r>
              <a:rPr lang="en-US" dirty="0"/>
              <a:t>by subnational administrative level, Zambia, Zimbabwe and Mozambique, 2020</a:t>
            </a:r>
          </a:p>
        </p:txBody>
      </p:sp>
      <p:sp>
        <p:nvSpPr>
          <p:cNvPr id="3" name="Text Placeholder 2">
            <a:extLst>
              <a:ext uri="{FF2B5EF4-FFF2-40B4-BE49-F238E27FC236}">
                <a16:creationId xmlns:a16="http://schemas.microsoft.com/office/drawing/2014/main" id="{15D88F3D-D5C2-4128-9460-A1A5526EA57E}"/>
              </a:ext>
            </a:extLst>
          </p:cNvPr>
          <p:cNvSpPr>
            <a:spLocks noGrp="1"/>
          </p:cNvSpPr>
          <p:nvPr>
            <p:ph type="body" sz="quarter" idx="10"/>
          </p:nvPr>
        </p:nvSpPr>
        <p:spPr>
          <a:solidFill>
            <a:srgbClr val="7DC7C0"/>
          </a:solidFill>
        </p:spPr>
        <p:txBody>
          <a:bodyPr/>
          <a:lstStyle/>
          <a:p>
            <a:endParaRPr lang="en-US" dirty="0"/>
          </a:p>
        </p:txBody>
      </p:sp>
      <p:grpSp>
        <p:nvGrpSpPr>
          <p:cNvPr id="2" name="Group 1">
            <a:extLst>
              <a:ext uri="{FF2B5EF4-FFF2-40B4-BE49-F238E27FC236}">
                <a16:creationId xmlns:a16="http://schemas.microsoft.com/office/drawing/2014/main" id="{9778BFAE-FAAE-4576-8ED2-E1C4E426ADCD}"/>
              </a:ext>
            </a:extLst>
          </p:cNvPr>
          <p:cNvGrpSpPr/>
          <p:nvPr/>
        </p:nvGrpSpPr>
        <p:grpSpPr>
          <a:xfrm>
            <a:off x="457200" y="2127766"/>
            <a:ext cx="10105178" cy="4426922"/>
            <a:chOff x="457200" y="2127766"/>
            <a:chExt cx="10105178" cy="4426922"/>
          </a:xfrm>
        </p:grpSpPr>
        <p:sp>
          <p:nvSpPr>
            <p:cNvPr id="203" name="TextBox 202">
              <a:extLst>
                <a:ext uri="{FF2B5EF4-FFF2-40B4-BE49-F238E27FC236}">
                  <a16:creationId xmlns:a16="http://schemas.microsoft.com/office/drawing/2014/main" id="{E6B18DE7-8CD5-441A-A9E0-6E22E9A25F74}"/>
                </a:ext>
              </a:extLst>
            </p:cNvPr>
            <p:cNvSpPr txBox="1"/>
            <p:nvPr/>
          </p:nvSpPr>
          <p:spPr>
            <a:xfrm>
              <a:off x="457200" y="6400800"/>
              <a:ext cx="2882846" cy="153888"/>
            </a:xfrm>
            <a:prstGeom prst="rect">
              <a:avLst/>
            </a:prstGeom>
          </p:spPr>
          <p:txBody>
            <a:bodyPr vert="horz" wrap="squar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Source: UNAIDS epidemiological estimates, 2021.</a:t>
              </a:r>
            </a:p>
          </p:txBody>
        </p:sp>
        <p:grpSp>
          <p:nvGrpSpPr>
            <p:cNvPr id="5" name="Group 4">
              <a:extLst>
                <a:ext uri="{FF2B5EF4-FFF2-40B4-BE49-F238E27FC236}">
                  <a16:creationId xmlns:a16="http://schemas.microsoft.com/office/drawing/2014/main" id="{8198A26D-E66D-4E70-A2E3-C5040F15F5F5}"/>
                </a:ext>
              </a:extLst>
            </p:cNvPr>
            <p:cNvGrpSpPr/>
            <p:nvPr/>
          </p:nvGrpSpPr>
          <p:grpSpPr>
            <a:xfrm>
              <a:off x="3361806" y="2127766"/>
              <a:ext cx="3691940" cy="3657600"/>
              <a:chOff x="2320848" y="2335452"/>
              <a:chExt cx="3691940" cy="3657600"/>
            </a:xfrm>
          </p:grpSpPr>
          <p:pic>
            <p:nvPicPr>
              <p:cNvPr id="6" name="object 2">
                <a:extLst>
                  <a:ext uri="{FF2B5EF4-FFF2-40B4-BE49-F238E27FC236}">
                    <a16:creationId xmlns:a16="http://schemas.microsoft.com/office/drawing/2014/main" id="{73484BD3-BF2A-4DF8-A374-DBA3C775C128}"/>
                  </a:ext>
                </a:extLst>
              </p:cNvPr>
              <p:cNvPicPr>
                <a:picLocks noChangeAspect="1"/>
              </p:cNvPicPr>
              <p:nvPr/>
            </p:nvPicPr>
            <p:blipFill>
              <a:blip r:embed="rId2" cstate="print"/>
              <a:stretch>
                <a:fillRect/>
              </a:stretch>
            </p:blipFill>
            <p:spPr>
              <a:xfrm>
                <a:off x="2320848" y="2335452"/>
                <a:ext cx="3691940" cy="3657600"/>
              </a:xfrm>
              <a:prstGeom prst="rect">
                <a:avLst/>
              </a:prstGeom>
            </p:spPr>
          </p:pic>
          <p:sp>
            <p:nvSpPr>
              <p:cNvPr id="29" name="object 29">
                <a:extLst>
                  <a:ext uri="{FF2B5EF4-FFF2-40B4-BE49-F238E27FC236}">
                    <a16:creationId xmlns:a16="http://schemas.microsoft.com/office/drawing/2014/main" id="{3CDC2ED2-F96A-4FAA-9C29-9611B6E3CFB6}"/>
                  </a:ext>
                </a:extLst>
              </p:cNvPr>
              <p:cNvSpPr txBox="1"/>
              <p:nvPr/>
            </p:nvSpPr>
            <p:spPr>
              <a:xfrm>
                <a:off x="3445457" y="4189393"/>
                <a:ext cx="845185" cy="223520"/>
              </a:xfrm>
              <a:prstGeom prst="rect">
                <a:avLst/>
              </a:prstGeom>
            </p:spPr>
            <p:txBody>
              <a:bodyPr vert="horz" wrap="square" lIns="0" tIns="12700" rIns="0" bIns="0" rtlCol="0">
                <a:spAutoFit/>
              </a:bodyPr>
              <a:lstStyle/>
              <a:p>
                <a:pPr marL="12700">
                  <a:lnSpc>
                    <a:spcPct val="100000"/>
                  </a:lnSpc>
                  <a:spcBef>
                    <a:spcPts val="100"/>
                  </a:spcBef>
                </a:pPr>
                <a:r>
                  <a:rPr sz="1300" b="1" spc="10" dirty="0">
                    <a:latin typeface="Arial"/>
                    <a:cs typeface="Arial"/>
                  </a:rPr>
                  <a:t>Zimbabwe</a:t>
                </a:r>
                <a:endParaRPr sz="1300" dirty="0">
                  <a:latin typeface="Arial"/>
                  <a:cs typeface="Arial"/>
                </a:endParaRPr>
              </a:p>
            </p:txBody>
          </p:sp>
          <p:sp>
            <p:nvSpPr>
              <p:cNvPr id="30" name="object 30">
                <a:extLst>
                  <a:ext uri="{FF2B5EF4-FFF2-40B4-BE49-F238E27FC236}">
                    <a16:creationId xmlns:a16="http://schemas.microsoft.com/office/drawing/2014/main" id="{F56D996D-9D4A-48BB-9FBB-368757DD2628}"/>
                  </a:ext>
                </a:extLst>
              </p:cNvPr>
              <p:cNvSpPr txBox="1"/>
              <p:nvPr/>
            </p:nvSpPr>
            <p:spPr>
              <a:xfrm>
                <a:off x="3868050" y="2841586"/>
                <a:ext cx="597535" cy="223520"/>
              </a:xfrm>
              <a:prstGeom prst="rect">
                <a:avLst/>
              </a:prstGeom>
            </p:spPr>
            <p:txBody>
              <a:bodyPr vert="horz" wrap="square" lIns="0" tIns="12700" rIns="0" bIns="0" rtlCol="0">
                <a:spAutoFit/>
              </a:bodyPr>
              <a:lstStyle/>
              <a:p>
                <a:pPr marL="12700">
                  <a:lnSpc>
                    <a:spcPct val="100000"/>
                  </a:lnSpc>
                  <a:spcBef>
                    <a:spcPts val="100"/>
                  </a:spcBef>
                </a:pPr>
                <a:r>
                  <a:rPr sz="1300" b="1" spc="-10" dirty="0">
                    <a:latin typeface="Arial"/>
                    <a:cs typeface="Arial"/>
                  </a:rPr>
                  <a:t>Zambia</a:t>
                </a:r>
                <a:endParaRPr sz="1300" dirty="0">
                  <a:latin typeface="Arial"/>
                  <a:cs typeface="Arial"/>
                </a:endParaRPr>
              </a:p>
            </p:txBody>
          </p:sp>
          <p:sp>
            <p:nvSpPr>
              <p:cNvPr id="31" name="object 31">
                <a:extLst>
                  <a:ext uri="{FF2B5EF4-FFF2-40B4-BE49-F238E27FC236}">
                    <a16:creationId xmlns:a16="http://schemas.microsoft.com/office/drawing/2014/main" id="{BC309939-A5F4-46A6-9280-01C803C22F10}"/>
                  </a:ext>
                </a:extLst>
              </p:cNvPr>
              <p:cNvSpPr txBox="1"/>
              <p:nvPr/>
            </p:nvSpPr>
            <p:spPr>
              <a:xfrm>
                <a:off x="4091513" y="5153245"/>
                <a:ext cx="1037590" cy="223520"/>
              </a:xfrm>
              <a:prstGeom prst="rect">
                <a:avLst/>
              </a:prstGeom>
            </p:spPr>
            <p:txBody>
              <a:bodyPr vert="horz" wrap="square" lIns="0" tIns="12700" rIns="0" bIns="0" rtlCol="0">
                <a:spAutoFit/>
              </a:bodyPr>
              <a:lstStyle/>
              <a:p>
                <a:pPr marL="12700">
                  <a:lnSpc>
                    <a:spcPct val="100000"/>
                  </a:lnSpc>
                  <a:spcBef>
                    <a:spcPts val="100"/>
                  </a:spcBef>
                </a:pPr>
                <a:r>
                  <a:rPr sz="1300" b="1" spc="5" dirty="0">
                    <a:latin typeface="Arial"/>
                    <a:cs typeface="Arial"/>
                  </a:rPr>
                  <a:t>Mozambique</a:t>
                </a:r>
                <a:endParaRPr sz="1300" dirty="0">
                  <a:latin typeface="Arial"/>
                  <a:cs typeface="Arial"/>
                </a:endParaRPr>
              </a:p>
            </p:txBody>
          </p:sp>
        </p:grpSp>
        <p:sp>
          <p:nvSpPr>
            <p:cNvPr id="7" name="object 6">
              <a:extLst>
                <a:ext uri="{FF2B5EF4-FFF2-40B4-BE49-F238E27FC236}">
                  <a16:creationId xmlns:a16="http://schemas.microsoft.com/office/drawing/2014/main" id="{23AF50BA-1624-4F94-908C-E04229DA13A5}"/>
                </a:ext>
              </a:extLst>
            </p:cNvPr>
            <p:cNvSpPr txBox="1"/>
            <p:nvPr/>
          </p:nvSpPr>
          <p:spPr>
            <a:xfrm>
              <a:off x="640080" y="5257800"/>
              <a:ext cx="71755" cy="132080"/>
            </a:xfrm>
            <a:prstGeom prst="rect">
              <a:avLst/>
            </a:prstGeom>
          </p:spPr>
          <p:txBody>
            <a:bodyPr vert="horz" wrap="square" lIns="0" tIns="12700" rIns="0" bIns="0" rtlCol="0">
              <a:spAutoFit/>
            </a:bodyPr>
            <a:lstStyle/>
            <a:p>
              <a:pPr marL="12700">
                <a:lnSpc>
                  <a:spcPct val="100000"/>
                </a:lnSpc>
                <a:spcBef>
                  <a:spcPts val="100"/>
                </a:spcBef>
              </a:pPr>
              <a:r>
                <a:rPr sz="700" spc="-30" dirty="0">
                  <a:latin typeface="Arial"/>
                  <a:cs typeface="Arial"/>
                </a:rPr>
                <a:t>0</a:t>
              </a:r>
              <a:endParaRPr sz="700" dirty="0">
                <a:latin typeface="Arial"/>
                <a:cs typeface="Arial"/>
              </a:endParaRPr>
            </a:p>
          </p:txBody>
        </p:sp>
        <p:sp>
          <p:nvSpPr>
            <p:cNvPr id="8" name="object 7">
              <a:extLst>
                <a:ext uri="{FF2B5EF4-FFF2-40B4-BE49-F238E27FC236}">
                  <a16:creationId xmlns:a16="http://schemas.microsoft.com/office/drawing/2014/main" id="{CC08EC64-7628-46CB-8228-F6B1F45B6A92}"/>
                </a:ext>
              </a:extLst>
            </p:cNvPr>
            <p:cNvSpPr txBox="1"/>
            <p:nvPr/>
          </p:nvSpPr>
          <p:spPr>
            <a:xfrm>
              <a:off x="3732289" y="5257800"/>
              <a:ext cx="118110" cy="132080"/>
            </a:xfrm>
            <a:prstGeom prst="rect">
              <a:avLst/>
            </a:prstGeom>
          </p:spPr>
          <p:txBody>
            <a:bodyPr vert="horz" wrap="square" lIns="0" tIns="12700" rIns="0" bIns="0" rtlCol="0">
              <a:spAutoFit/>
            </a:bodyPr>
            <a:lstStyle/>
            <a:p>
              <a:pPr marL="12700">
                <a:lnSpc>
                  <a:spcPct val="100000"/>
                </a:lnSpc>
                <a:spcBef>
                  <a:spcPts val="100"/>
                </a:spcBef>
              </a:pPr>
              <a:r>
                <a:rPr sz="700" spc="-30" dirty="0">
                  <a:latin typeface="Arial"/>
                  <a:cs typeface="Arial"/>
                </a:rPr>
                <a:t>23</a:t>
              </a:r>
              <a:endParaRPr sz="700">
                <a:latin typeface="Arial"/>
                <a:cs typeface="Arial"/>
              </a:endParaRPr>
            </a:p>
          </p:txBody>
        </p:sp>
        <p:sp>
          <p:nvSpPr>
            <p:cNvPr id="9" name="object 8">
              <a:extLst>
                <a:ext uri="{FF2B5EF4-FFF2-40B4-BE49-F238E27FC236}">
                  <a16:creationId xmlns:a16="http://schemas.microsoft.com/office/drawing/2014/main" id="{CBC569A8-E451-44C9-BC80-C4C72CA4286D}"/>
                </a:ext>
              </a:extLst>
            </p:cNvPr>
            <p:cNvSpPr/>
            <p:nvPr/>
          </p:nvSpPr>
          <p:spPr>
            <a:xfrm>
              <a:off x="3688788" y="5408936"/>
              <a:ext cx="102870" cy="100965"/>
            </a:xfrm>
            <a:custGeom>
              <a:avLst/>
              <a:gdLst/>
              <a:ahLst/>
              <a:cxnLst/>
              <a:rect l="l" t="t" r="r" b="b"/>
              <a:pathLst>
                <a:path w="102870" h="100965">
                  <a:moveTo>
                    <a:pt x="102476" y="0"/>
                  </a:moveTo>
                  <a:lnTo>
                    <a:pt x="0" y="0"/>
                  </a:lnTo>
                  <a:lnTo>
                    <a:pt x="0" y="100799"/>
                  </a:lnTo>
                  <a:lnTo>
                    <a:pt x="102476" y="100799"/>
                  </a:lnTo>
                  <a:lnTo>
                    <a:pt x="102476" y="0"/>
                  </a:lnTo>
                  <a:close/>
                </a:path>
              </a:pathLst>
            </a:custGeom>
            <a:solidFill>
              <a:srgbClr val="405957"/>
            </a:solidFill>
          </p:spPr>
          <p:txBody>
            <a:bodyPr wrap="square" lIns="0" tIns="0" rIns="0" bIns="0" rtlCol="0"/>
            <a:lstStyle/>
            <a:p>
              <a:endParaRPr/>
            </a:p>
          </p:txBody>
        </p:sp>
        <p:sp>
          <p:nvSpPr>
            <p:cNvPr id="10" name="object 9">
              <a:extLst>
                <a:ext uri="{FF2B5EF4-FFF2-40B4-BE49-F238E27FC236}">
                  <a16:creationId xmlns:a16="http://schemas.microsoft.com/office/drawing/2014/main" id="{101D1F61-225C-4430-8D3E-A8806E8F02E4}"/>
                </a:ext>
              </a:extLst>
            </p:cNvPr>
            <p:cNvSpPr/>
            <p:nvPr/>
          </p:nvSpPr>
          <p:spPr>
            <a:xfrm>
              <a:off x="3054296" y="5408936"/>
              <a:ext cx="102870" cy="100965"/>
            </a:xfrm>
            <a:custGeom>
              <a:avLst/>
              <a:gdLst/>
              <a:ahLst/>
              <a:cxnLst/>
              <a:rect l="l" t="t" r="r" b="b"/>
              <a:pathLst>
                <a:path w="102869" h="100965">
                  <a:moveTo>
                    <a:pt x="102476" y="0"/>
                  </a:moveTo>
                  <a:lnTo>
                    <a:pt x="0" y="0"/>
                  </a:lnTo>
                  <a:lnTo>
                    <a:pt x="0" y="100799"/>
                  </a:lnTo>
                  <a:lnTo>
                    <a:pt x="102476" y="100799"/>
                  </a:lnTo>
                  <a:lnTo>
                    <a:pt x="102476" y="0"/>
                  </a:lnTo>
                  <a:close/>
                </a:path>
              </a:pathLst>
            </a:custGeom>
            <a:solidFill>
              <a:srgbClr val="638A85"/>
            </a:solidFill>
          </p:spPr>
          <p:txBody>
            <a:bodyPr wrap="square" lIns="0" tIns="0" rIns="0" bIns="0" rtlCol="0"/>
            <a:lstStyle/>
            <a:p>
              <a:endParaRPr/>
            </a:p>
          </p:txBody>
        </p:sp>
        <p:sp>
          <p:nvSpPr>
            <p:cNvPr id="11" name="object 10">
              <a:extLst>
                <a:ext uri="{FF2B5EF4-FFF2-40B4-BE49-F238E27FC236}">
                  <a16:creationId xmlns:a16="http://schemas.microsoft.com/office/drawing/2014/main" id="{C4760DD3-637F-4492-97AD-846E218B939C}"/>
                </a:ext>
              </a:extLst>
            </p:cNvPr>
            <p:cNvSpPr/>
            <p:nvPr/>
          </p:nvSpPr>
          <p:spPr>
            <a:xfrm>
              <a:off x="2419816" y="5408936"/>
              <a:ext cx="102870" cy="100965"/>
            </a:xfrm>
            <a:custGeom>
              <a:avLst/>
              <a:gdLst/>
              <a:ahLst/>
              <a:cxnLst/>
              <a:rect l="l" t="t" r="r" b="b"/>
              <a:pathLst>
                <a:path w="102869" h="100965">
                  <a:moveTo>
                    <a:pt x="102463" y="0"/>
                  </a:moveTo>
                  <a:lnTo>
                    <a:pt x="0" y="0"/>
                  </a:lnTo>
                  <a:lnTo>
                    <a:pt x="0" y="100799"/>
                  </a:lnTo>
                  <a:lnTo>
                    <a:pt x="102463" y="100799"/>
                  </a:lnTo>
                  <a:lnTo>
                    <a:pt x="102463" y="0"/>
                  </a:lnTo>
                  <a:close/>
                </a:path>
              </a:pathLst>
            </a:custGeom>
            <a:solidFill>
              <a:srgbClr val="82B0AB"/>
            </a:solidFill>
          </p:spPr>
          <p:txBody>
            <a:bodyPr wrap="square" lIns="0" tIns="0" rIns="0" bIns="0" rtlCol="0"/>
            <a:lstStyle/>
            <a:p>
              <a:endParaRPr/>
            </a:p>
          </p:txBody>
        </p:sp>
        <p:sp>
          <p:nvSpPr>
            <p:cNvPr id="12" name="object 11">
              <a:extLst>
                <a:ext uri="{FF2B5EF4-FFF2-40B4-BE49-F238E27FC236}">
                  <a16:creationId xmlns:a16="http://schemas.microsoft.com/office/drawing/2014/main" id="{C4644D51-599A-4DE1-B90A-F3E52F41DA8C}"/>
                </a:ext>
              </a:extLst>
            </p:cNvPr>
            <p:cNvSpPr/>
            <p:nvPr/>
          </p:nvSpPr>
          <p:spPr>
            <a:xfrm>
              <a:off x="1785324" y="5408936"/>
              <a:ext cx="102870" cy="100965"/>
            </a:xfrm>
            <a:custGeom>
              <a:avLst/>
              <a:gdLst/>
              <a:ahLst/>
              <a:cxnLst/>
              <a:rect l="l" t="t" r="r" b="b"/>
              <a:pathLst>
                <a:path w="102869" h="100965">
                  <a:moveTo>
                    <a:pt x="102476" y="0"/>
                  </a:moveTo>
                  <a:lnTo>
                    <a:pt x="0" y="0"/>
                  </a:lnTo>
                  <a:lnTo>
                    <a:pt x="0" y="100799"/>
                  </a:lnTo>
                  <a:lnTo>
                    <a:pt x="102476" y="100799"/>
                  </a:lnTo>
                  <a:lnTo>
                    <a:pt x="102476" y="0"/>
                  </a:lnTo>
                  <a:close/>
                </a:path>
              </a:pathLst>
            </a:custGeom>
            <a:solidFill>
              <a:srgbClr val="A3CFC9"/>
            </a:solidFill>
          </p:spPr>
          <p:txBody>
            <a:bodyPr wrap="square" lIns="0" tIns="0" rIns="0" bIns="0" rtlCol="0"/>
            <a:lstStyle/>
            <a:p>
              <a:endParaRPr/>
            </a:p>
          </p:txBody>
        </p:sp>
        <p:sp>
          <p:nvSpPr>
            <p:cNvPr id="13" name="object 12">
              <a:extLst>
                <a:ext uri="{FF2B5EF4-FFF2-40B4-BE49-F238E27FC236}">
                  <a16:creationId xmlns:a16="http://schemas.microsoft.com/office/drawing/2014/main" id="{9CDF44E0-3001-4A83-AD14-1FD48F27C5B9}"/>
                </a:ext>
              </a:extLst>
            </p:cNvPr>
            <p:cNvSpPr/>
            <p:nvPr/>
          </p:nvSpPr>
          <p:spPr>
            <a:xfrm>
              <a:off x="1150832" y="5408936"/>
              <a:ext cx="102870" cy="100965"/>
            </a:xfrm>
            <a:custGeom>
              <a:avLst/>
              <a:gdLst/>
              <a:ahLst/>
              <a:cxnLst/>
              <a:rect l="l" t="t" r="r" b="b"/>
              <a:pathLst>
                <a:path w="102869" h="100965">
                  <a:moveTo>
                    <a:pt x="102476" y="0"/>
                  </a:moveTo>
                  <a:lnTo>
                    <a:pt x="0" y="0"/>
                  </a:lnTo>
                  <a:lnTo>
                    <a:pt x="0" y="100799"/>
                  </a:lnTo>
                  <a:lnTo>
                    <a:pt x="102476" y="100799"/>
                  </a:lnTo>
                  <a:lnTo>
                    <a:pt x="102476" y="0"/>
                  </a:lnTo>
                  <a:close/>
                </a:path>
              </a:pathLst>
            </a:custGeom>
            <a:solidFill>
              <a:srgbClr val="CCE3E0"/>
            </a:solidFill>
          </p:spPr>
          <p:txBody>
            <a:bodyPr wrap="square" lIns="0" tIns="0" rIns="0" bIns="0" rtlCol="0"/>
            <a:lstStyle/>
            <a:p>
              <a:endParaRPr/>
            </a:p>
          </p:txBody>
        </p:sp>
        <p:sp>
          <p:nvSpPr>
            <p:cNvPr id="14" name="object 13">
              <a:extLst>
                <a:ext uri="{FF2B5EF4-FFF2-40B4-BE49-F238E27FC236}">
                  <a16:creationId xmlns:a16="http://schemas.microsoft.com/office/drawing/2014/main" id="{FECCBFA5-3E8F-4706-BF70-7A6D7256F7D9}"/>
                </a:ext>
              </a:extLst>
            </p:cNvPr>
            <p:cNvSpPr/>
            <p:nvPr/>
          </p:nvSpPr>
          <p:spPr>
            <a:xfrm>
              <a:off x="3371529" y="5408936"/>
              <a:ext cx="102870" cy="100965"/>
            </a:xfrm>
            <a:custGeom>
              <a:avLst/>
              <a:gdLst/>
              <a:ahLst/>
              <a:cxnLst/>
              <a:rect l="l" t="t" r="r" b="b"/>
              <a:pathLst>
                <a:path w="102870" h="100965">
                  <a:moveTo>
                    <a:pt x="102476" y="0"/>
                  </a:moveTo>
                  <a:lnTo>
                    <a:pt x="0" y="0"/>
                  </a:lnTo>
                  <a:lnTo>
                    <a:pt x="0" y="100799"/>
                  </a:lnTo>
                  <a:lnTo>
                    <a:pt x="102476" y="100799"/>
                  </a:lnTo>
                  <a:lnTo>
                    <a:pt x="102476" y="0"/>
                  </a:lnTo>
                  <a:close/>
                </a:path>
              </a:pathLst>
            </a:custGeom>
            <a:solidFill>
              <a:srgbClr val="527370"/>
            </a:solidFill>
          </p:spPr>
          <p:txBody>
            <a:bodyPr wrap="square" lIns="0" tIns="0" rIns="0" bIns="0" rtlCol="0"/>
            <a:lstStyle/>
            <a:p>
              <a:endParaRPr/>
            </a:p>
          </p:txBody>
        </p:sp>
        <p:sp>
          <p:nvSpPr>
            <p:cNvPr id="15" name="object 14">
              <a:extLst>
                <a:ext uri="{FF2B5EF4-FFF2-40B4-BE49-F238E27FC236}">
                  <a16:creationId xmlns:a16="http://schemas.microsoft.com/office/drawing/2014/main" id="{4BEEDB5E-D147-4DE1-80A4-E717ADEFAEDC}"/>
                </a:ext>
              </a:extLst>
            </p:cNvPr>
            <p:cNvSpPr/>
            <p:nvPr/>
          </p:nvSpPr>
          <p:spPr>
            <a:xfrm>
              <a:off x="2737037" y="5408936"/>
              <a:ext cx="102870" cy="100965"/>
            </a:xfrm>
            <a:custGeom>
              <a:avLst/>
              <a:gdLst/>
              <a:ahLst/>
              <a:cxnLst/>
              <a:rect l="l" t="t" r="r" b="b"/>
              <a:pathLst>
                <a:path w="102869" h="100965">
                  <a:moveTo>
                    <a:pt x="102476" y="0"/>
                  </a:moveTo>
                  <a:lnTo>
                    <a:pt x="0" y="0"/>
                  </a:lnTo>
                  <a:lnTo>
                    <a:pt x="0" y="100799"/>
                  </a:lnTo>
                  <a:lnTo>
                    <a:pt x="102476" y="100799"/>
                  </a:lnTo>
                  <a:lnTo>
                    <a:pt x="102476" y="0"/>
                  </a:lnTo>
                  <a:close/>
                </a:path>
              </a:pathLst>
            </a:custGeom>
            <a:solidFill>
              <a:srgbClr val="739E99"/>
            </a:solidFill>
          </p:spPr>
          <p:txBody>
            <a:bodyPr wrap="square" lIns="0" tIns="0" rIns="0" bIns="0" rtlCol="0"/>
            <a:lstStyle/>
            <a:p>
              <a:endParaRPr/>
            </a:p>
          </p:txBody>
        </p:sp>
        <p:sp>
          <p:nvSpPr>
            <p:cNvPr id="16" name="object 15">
              <a:extLst>
                <a:ext uri="{FF2B5EF4-FFF2-40B4-BE49-F238E27FC236}">
                  <a16:creationId xmlns:a16="http://schemas.microsoft.com/office/drawing/2014/main" id="{146A0D36-7FA9-4C88-A22E-64F45EAF8F72}"/>
                </a:ext>
              </a:extLst>
            </p:cNvPr>
            <p:cNvSpPr/>
            <p:nvPr/>
          </p:nvSpPr>
          <p:spPr>
            <a:xfrm>
              <a:off x="2102570" y="5408936"/>
              <a:ext cx="102870" cy="100965"/>
            </a:xfrm>
            <a:custGeom>
              <a:avLst/>
              <a:gdLst/>
              <a:ahLst/>
              <a:cxnLst/>
              <a:rect l="l" t="t" r="r" b="b"/>
              <a:pathLst>
                <a:path w="102869" h="100965">
                  <a:moveTo>
                    <a:pt x="102476" y="0"/>
                  </a:moveTo>
                  <a:lnTo>
                    <a:pt x="0" y="0"/>
                  </a:lnTo>
                  <a:lnTo>
                    <a:pt x="0" y="100799"/>
                  </a:lnTo>
                  <a:lnTo>
                    <a:pt x="102476" y="100799"/>
                  </a:lnTo>
                  <a:lnTo>
                    <a:pt x="102476" y="0"/>
                  </a:lnTo>
                  <a:close/>
                </a:path>
              </a:pathLst>
            </a:custGeom>
            <a:solidFill>
              <a:srgbClr val="8FC4BF"/>
            </a:solidFill>
          </p:spPr>
          <p:txBody>
            <a:bodyPr wrap="square" lIns="0" tIns="0" rIns="0" bIns="0" rtlCol="0"/>
            <a:lstStyle/>
            <a:p>
              <a:endParaRPr/>
            </a:p>
          </p:txBody>
        </p:sp>
        <p:sp>
          <p:nvSpPr>
            <p:cNvPr id="17" name="object 16">
              <a:extLst>
                <a:ext uri="{FF2B5EF4-FFF2-40B4-BE49-F238E27FC236}">
                  <a16:creationId xmlns:a16="http://schemas.microsoft.com/office/drawing/2014/main" id="{2513E2E0-E2C8-4433-B74E-0D898EEFCA1A}"/>
                </a:ext>
              </a:extLst>
            </p:cNvPr>
            <p:cNvSpPr/>
            <p:nvPr/>
          </p:nvSpPr>
          <p:spPr>
            <a:xfrm>
              <a:off x="1468078" y="5408936"/>
              <a:ext cx="102870" cy="100965"/>
            </a:xfrm>
            <a:custGeom>
              <a:avLst/>
              <a:gdLst/>
              <a:ahLst/>
              <a:cxnLst/>
              <a:rect l="l" t="t" r="r" b="b"/>
              <a:pathLst>
                <a:path w="102869" h="100965">
                  <a:moveTo>
                    <a:pt x="102476" y="0"/>
                  </a:moveTo>
                  <a:lnTo>
                    <a:pt x="0" y="0"/>
                  </a:lnTo>
                  <a:lnTo>
                    <a:pt x="0" y="100799"/>
                  </a:lnTo>
                  <a:lnTo>
                    <a:pt x="102476" y="100799"/>
                  </a:lnTo>
                  <a:lnTo>
                    <a:pt x="102476" y="0"/>
                  </a:lnTo>
                  <a:close/>
                </a:path>
              </a:pathLst>
            </a:custGeom>
            <a:solidFill>
              <a:srgbClr val="BAD9D6"/>
            </a:solidFill>
          </p:spPr>
          <p:txBody>
            <a:bodyPr wrap="square" lIns="0" tIns="0" rIns="0" bIns="0" rtlCol="0"/>
            <a:lstStyle/>
            <a:p>
              <a:endParaRPr/>
            </a:p>
          </p:txBody>
        </p:sp>
        <p:sp>
          <p:nvSpPr>
            <p:cNvPr id="18" name="object 17">
              <a:extLst>
                <a:ext uri="{FF2B5EF4-FFF2-40B4-BE49-F238E27FC236}">
                  <a16:creationId xmlns:a16="http://schemas.microsoft.com/office/drawing/2014/main" id="{45DAF6F9-CF6C-4DEE-8F95-DBFB7D7EA970}"/>
                </a:ext>
              </a:extLst>
            </p:cNvPr>
            <p:cNvSpPr/>
            <p:nvPr/>
          </p:nvSpPr>
          <p:spPr>
            <a:xfrm>
              <a:off x="833586" y="5408936"/>
              <a:ext cx="102870" cy="100965"/>
            </a:xfrm>
            <a:custGeom>
              <a:avLst/>
              <a:gdLst/>
              <a:ahLst/>
              <a:cxnLst/>
              <a:rect l="l" t="t" r="r" b="b"/>
              <a:pathLst>
                <a:path w="102869" h="100965">
                  <a:moveTo>
                    <a:pt x="102476" y="0"/>
                  </a:moveTo>
                  <a:lnTo>
                    <a:pt x="0" y="0"/>
                  </a:lnTo>
                  <a:lnTo>
                    <a:pt x="0" y="100799"/>
                  </a:lnTo>
                  <a:lnTo>
                    <a:pt x="102476" y="100799"/>
                  </a:lnTo>
                  <a:lnTo>
                    <a:pt x="102476" y="0"/>
                  </a:lnTo>
                  <a:close/>
                </a:path>
              </a:pathLst>
            </a:custGeom>
            <a:solidFill>
              <a:srgbClr val="E0EDED"/>
            </a:solidFill>
          </p:spPr>
          <p:txBody>
            <a:bodyPr wrap="square" lIns="0" tIns="0" rIns="0" bIns="0" rtlCol="0"/>
            <a:lstStyle/>
            <a:p>
              <a:endParaRPr/>
            </a:p>
          </p:txBody>
        </p:sp>
        <p:sp>
          <p:nvSpPr>
            <p:cNvPr id="19" name="object 18">
              <a:extLst>
                <a:ext uri="{FF2B5EF4-FFF2-40B4-BE49-F238E27FC236}">
                  <a16:creationId xmlns:a16="http://schemas.microsoft.com/office/drawing/2014/main" id="{C8619788-EC93-45CC-9959-372978920FD4}"/>
                </a:ext>
              </a:extLst>
            </p:cNvPr>
            <p:cNvSpPr/>
            <p:nvPr/>
          </p:nvSpPr>
          <p:spPr>
            <a:xfrm>
              <a:off x="3530177" y="5408936"/>
              <a:ext cx="102870" cy="100965"/>
            </a:xfrm>
            <a:custGeom>
              <a:avLst/>
              <a:gdLst/>
              <a:ahLst/>
              <a:cxnLst/>
              <a:rect l="l" t="t" r="r" b="b"/>
              <a:pathLst>
                <a:path w="102870" h="100965">
                  <a:moveTo>
                    <a:pt x="102476" y="0"/>
                  </a:moveTo>
                  <a:lnTo>
                    <a:pt x="0" y="0"/>
                  </a:lnTo>
                  <a:lnTo>
                    <a:pt x="0" y="100799"/>
                  </a:lnTo>
                  <a:lnTo>
                    <a:pt x="102476" y="100799"/>
                  </a:lnTo>
                  <a:lnTo>
                    <a:pt x="102476" y="0"/>
                  </a:lnTo>
                  <a:close/>
                </a:path>
              </a:pathLst>
            </a:custGeom>
            <a:solidFill>
              <a:srgbClr val="4A6663"/>
            </a:solidFill>
          </p:spPr>
          <p:txBody>
            <a:bodyPr wrap="square" lIns="0" tIns="0" rIns="0" bIns="0" rtlCol="0"/>
            <a:lstStyle/>
            <a:p>
              <a:endParaRPr/>
            </a:p>
          </p:txBody>
        </p:sp>
        <p:sp>
          <p:nvSpPr>
            <p:cNvPr id="20" name="object 19">
              <a:extLst>
                <a:ext uri="{FF2B5EF4-FFF2-40B4-BE49-F238E27FC236}">
                  <a16:creationId xmlns:a16="http://schemas.microsoft.com/office/drawing/2014/main" id="{BB452DF2-86F6-4631-9CD9-7816E5692921}"/>
                </a:ext>
              </a:extLst>
            </p:cNvPr>
            <p:cNvSpPr/>
            <p:nvPr/>
          </p:nvSpPr>
          <p:spPr>
            <a:xfrm>
              <a:off x="2895685" y="5408936"/>
              <a:ext cx="102870" cy="100965"/>
            </a:xfrm>
            <a:custGeom>
              <a:avLst/>
              <a:gdLst/>
              <a:ahLst/>
              <a:cxnLst/>
              <a:rect l="l" t="t" r="r" b="b"/>
              <a:pathLst>
                <a:path w="102869" h="100965">
                  <a:moveTo>
                    <a:pt x="102476" y="0"/>
                  </a:moveTo>
                  <a:lnTo>
                    <a:pt x="0" y="0"/>
                  </a:lnTo>
                  <a:lnTo>
                    <a:pt x="0" y="100799"/>
                  </a:lnTo>
                  <a:lnTo>
                    <a:pt x="102476" y="100799"/>
                  </a:lnTo>
                  <a:lnTo>
                    <a:pt x="102476" y="0"/>
                  </a:lnTo>
                  <a:close/>
                </a:path>
              </a:pathLst>
            </a:custGeom>
            <a:solidFill>
              <a:srgbClr val="6B948F"/>
            </a:solidFill>
          </p:spPr>
          <p:txBody>
            <a:bodyPr wrap="square" lIns="0" tIns="0" rIns="0" bIns="0" rtlCol="0"/>
            <a:lstStyle/>
            <a:p>
              <a:endParaRPr/>
            </a:p>
          </p:txBody>
        </p:sp>
        <p:sp>
          <p:nvSpPr>
            <p:cNvPr id="21" name="object 20">
              <a:extLst>
                <a:ext uri="{FF2B5EF4-FFF2-40B4-BE49-F238E27FC236}">
                  <a16:creationId xmlns:a16="http://schemas.microsoft.com/office/drawing/2014/main" id="{C964B23E-F8DA-44B5-9811-34D2EEFE1C97}"/>
                </a:ext>
              </a:extLst>
            </p:cNvPr>
            <p:cNvSpPr/>
            <p:nvPr/>
          </p:nvSpPr>
          <p:spPr>
            <a:xfrm>
              <a:off x="2261193" y="5408936"/>
              <a:ext cx="102870" cy="100965"/>
            </a:xfrm>
            <a:custGeom>
              <a:avLst/>
              <a:gdLst/>
              <a:ahLst/>
              <a:cxnLst/>
              <a:rect l="l" t="t" r="r" b="b"/>
              <a:pathLst>
                <a:path w="102869" h="100965">
                  <a:moveTo>
                    <a:pt x="102476" y="0"/>
                  </a:moveTo>
                  <a:lnTo>
                    <a:pt x="0" y="0"/>
                  </a:lnTo>
                  <a:lnTo>
                    <a:pt x="0" y="100799"/>
                  </a:lnTo>
                  <a:lnTo>
                    <a:pt x="102476" y="100799"/>
                  </a:lnTo>
                  <a:lnTo>
                    <a:pt x="102476" y="0"/>
                  </a:lnTo>
                  <a:close/>
                </a:path>
              </a:pathLst>
            </a:custGeom>
            <a:solidFill>
              <a:srgbClr val="87BAB5"/>
            </a:solidFill>
          </p:spPr>
          <p:txBody>
            <a:bodyPr wrap="square" lIns="0" tIns="0" rIns="0" bIns="0" rtlCol="0"/>
            <a:lstStyle/>
            <a:p>
              <a:endParaRPr/>
            </a:p>
          </p:txBody>
        </p:sp>
        <p:sp>
          <p:nvSpPr>
            <p:cNvPr id="22" name="object 21">
              <a:extLst>
                <a:ext uri="{FF2B5EF4-FFF2-40B4-BE49-F238E27FC236}">
                  <a16:creationId xmlns:a16="http://schemas.microsoft.com/office/drawing/2014/main" id="{5EBAA688-9BA5-40A6-A9A0-5E155630CE80}"/>
                </a:ext>
              </a:extLst>
            </p:cNvPr>
            <p:cNvSpPr/>
            <p:nvPr/>
          </p:nvSpPr>
          <p:spPr>
            <a:xfrm>
              <a:off x="1626701" y="5408936"/>
              <a:ext cx="102870" cy="100965"/>
            </a:xfrm>
            <a:custGeom>
              <a:avLst/>
              <a:gdLst/>
              <a:ahLst/>
              <a:cxnLst/>
              <a:rect l="l" t="t" r="r" b="b"/>
              <a:pathLst>
                <a:path w="102869" h="100965">
                  <a:moveTo>
                    <a:pt x="102476" y="0"/>
                  </a:moveTo>
                  <a:lnTo>
                    <a:pt x="0" y="0"/>
                  </a:lnTo>
                  <a:lnTo>
                    <a:pt x="0" y="100799"/>
                  </a:lnTo>
                  <a:lnTo>
                    <a:pt x="102476" y="100799"/>
                  </a:lnTo>
                  <a:lnTo>
                    <a:pt x="102476" y="0"/>
                  </a:lnTo>
                  <a:close/>
                </a:path>
              </a:pathLst>
            </a:custGeom>
            <a:solidFill>
              <a:srgbClr val="B0D6D1"/>
            </a:solidFill>
          </p:spPr>
          <p:txBody>
            <a:bodyPr wrap="square" lIns="0" tIns="0" rIns="0" bIns="0" rtlCol="0"/>
            <a:lstStyle/>
            <a:p>
              <a:endParaRPr/>
            </a:p>
          </p:txBody>
        </p:sp>
        <p:sp>
          <p:nvSpPr>
            <p:cNvPr id="23" name="object 22">
              <a:extLst>
                <a:ext uri="{FF2B5EF4-FFF2-40B4-BE49-F238E27FC236}">
                  <a16:creationId xmlns:a16="http://schemas.microsoft.com/office/drawing/2014/main" id="{BC3FD80B-E14D-40AF-AE6A-2B0C63BB569E}"/>
                </a:ext>
              </a:extLst>
            </p:cNvPr>
            <p:cNvSpPr/>
            <p:nvPr/>
          </p:nvSpPr>
          <p:spPr>
            <a:xfrm>
              <a:off x="992222" y="5408936"/>
              <a:ext cx="102870" cy="100965"/>
            </a:xfrm>
            <a:custGeom>
              <a:avLst/>
              <a:gdLst/>
              <a:ahLst/>
              <a:cxnLst/>
              <a:rect l="l" t="t" r="r" b="b"/>
              <a:pathLst>
                <a:path w="102869" h="100965">
                  <a:moveTo>
                    <a:pt x="102463" y="0"/>
                  </a:moveTo>
                  <a:lnTo>
                    <a:pt x="0" y="0"/>
                  </a:lnTo>
                  <a:lnTo>
                    <a:pt x="0" y="100799"/>
                  </a:lnTo>
                  <a:lnTo>
                    <a:pt x="102463" y="100799"/>
                  </a:lnTo>
                  <a:lnTo>
                    <a:pt x="102463" y="0"/>
                  </a:lnTo>
                  <a:close/>
                </a:path>
              </a:pathLst>
            </a:custGeom>
            <a:solidFill>
              <a:srgbClr val="D6E8E8"/>
            </a:solidFill>
          </p:spPr>
          <p:txBody>
            <a:bodyPr wrap="square" lIns="0" tIns="0" rIns="0" bIns="0" rtlCol="0"/>
            <a:lstStyle/>
            <a:p>
              <a:endParaRPr/>
            </a:p>
          </p:txBody>
        </p:sp>
        <p:sp>
          <p:nvSpPr>
            <p:cNvPr id="24" name="object 23">
              <a:extLst>
                <a:ext uri="{FF2B5EF4-FFF2-40B4-BE49-F238E27FC236}">
                  <a16:creationId xmlns:a16="http://schemas.microsoft.com/office/drawing/2014/main" id="{02D6391A-7506-4AF4-A9B8-92EEC83FD01C}"/>
                </a:ext>
              </a:extLst>
            </p:cNvPr>
            <p:cNvSpPr/>
            <p:nvPr/>
          </p:nvSpPr>
          <p:spPr>
            <a:xfrm>
              <a:off x="3212919" y="5408936"/>
              <a:ext cx="102870" cy="100965"/>
            </a:xfrm>
            <a:custGeom>
              <a:avLst/>
              <a:gdLst/>
              <a:ahLst/>
              <a:cxnLst/>
              <a:rect l="l" t="t" r="r" b="b"/>
              <a:pathLst>
                <a:path w="102869" h="100965">
                  <a:moveTo>
                    <a:pt x="102476" y="0"/>
                  </a:moveTo>
                  <a:lnTo>
                    <a:pt x="0" y="0"/>
                  </a:lnTo>
                  <a:lnTo>
                    <a:pt x="0" y="100799"/>
                  </a:lnTo>
                  <a:lnTo>
                    <a:pt x="102476" y="100799"/>
                  </a:lnTo>
                  <a:lnTo>
                    <a:pt x="102476" y="0"/>
                  </a:lnTo>
                  <a:close/>
                </a:path>
              </a:pathLst>
            </a:custGeom>
            <a:solidFill>
              <a:srgbClr val="5C7D7A"/>
            </a:solidFill>
          </p:spPr>
          <p:txBody>
            <a:bodyPr wrap="square" lIns="0" tIns="0" rIns="0" bIns="0" rtlCol="0"/>
            <a:lstStyle/>
            <a:p>
              <a:endParaRPr/>
            </a:p>
          </p:txBody>
        </p:sp>
        <p:sp>
          <p:nvSpPr>
            <p:cNvPr id="25" name="object 24">
              <a:extLst>
                <a:ext uri="{FF2B5EF4-FFF2-40B4-BE49-F238E27FC236}">
                  <a16:creationId xmlns:a16="http://schemas.microsoft.com/office/drawing/2014/main" id="{5293213A-1749-4877-800D-371B2DA6A18E}"/>
                </a:ext>
              </a:extLst>
            </p:cNvPr>
            <p:cNvSpPr/>
            <p:nvPr/>
          </p:nvSpPr>
          <p:spPr>
            <a:xfrm>
              <a:off x="2578427" y="5408936"/>
              <a:ext cx="102870" cy="100965"/>
            </a:xfrm>
            <a:custGeom>
              <a:avLst/>
              <a:gdLst/>
              <a:ahLst/>
              <a:cxnLst/>
              <a:rect l="l" t="t" r="r" b="b"/>
              <a:pathLst>
                <a:path w="102869" h="100965">
                  <a:moveTo>
                    <a:pt x="102476" y="0"/>
                  </a:moveTo>
                  <a:lnTo>
                    <a:pt x="0" y="0"/>
                  </a:lnTo>
                  <a:lnTo>
                    <a:pt x="0" y="100799"/>
                  </a:lnTo>
                  <a:lnTo>
                    <a:pt x="102476" y="100799"/>
                  </a:lnTo>
                  <a:lnTo>
                    <a:pt x="102476" y="0"/>
                  </a:lnTo>
                  <a:close/>
                </a:path>
              </a:pathLst>
            </a:custGeom>
            <a:solidFill>
              <a:srgbClr val="7AA8A3"/>
            </a:solidFill>
          </p:spPr>
          <p:txBody>
            <a:bodyPr wrap="square" lIns="0" tIns="0" rIns="0" bIns="0" rtlCol="0"/>
            <a:lstStyle/>
            <a:p>
              <a:endParaRPr/>
            </a:p>
          </p:txBody>
        </p:sp>
        <p:sp>
          <p:nvSpPr>
            <p:cNvPr id="26" name="object 25">
              <a:extLst>
                <a:ext uri="{FF2B5EF4-FFF2-40B4-BE49-F238E27FC236}">
                  <a16:creationId xmlns:a16="http://schemas.microsoft.com/office/drawing/2014/main" id="{CFF89BC2-F8AC-48A5-B405-D691BA54510E}"/>
                </a:ext>
              </a:extLst>
            </p:cNvPr>
            <p:cNvSpPr/>
            <p:nvPr/>
          </p:nvSpPr>
          <p:spPr>
            <a:xfrm>
              <a:off x="1943935" y="5408936"/>
              <a:ext cx="102870" cy="100965"/>
            </a:xfrm>
            <a:custGeom>
              <a:avLst/>
              <a:gdLst/>
              <a:ahLst/>
              <a:cxnLst/>
              <a:rect l="l" t="t" r="r" b="b"/>
              <a:pathLst>
                <a:path w="102869" h="100965">
                  <a:moveTo>
                    <a:pt x="102476" y="0"/>
                  </a:moveTo>
                  <a:lnTo>
                    <a:pt x="0" y="0"/>
                  </a:lnTo>
                  <a:lnTo>
                    <a:pt x="0" y="100799"/>
                  </a:lnTo>
                  <a:lnTo>
                    <a:pt x="102476" y="100799"/>
                  </a:lnTo>
                  <a:lnTo>
                    <a:pt x="102476" y="0"/>
                  </a:lnTo>
                  <a:close/>
                </a:path>
              </a:pathLst>
            </a:custGeom>
            <a:solidFill>
              <a:srgbClr val="99CCC4"/>
            </a:solidFill>
          </p:spPr>
          <p:txBody>
            <a:bodyPr wrap="square" lIns="0" tIns="0" rIns="0" bIns="0" rtlCol="0"/>
            <a:lstStyle/>
            <a:p>
              <a:endParaRPr/>
            </a:p>
          </p:txBody>
        </p:sp>
        <p:sp>
          <p:nvSpPr>
            <p:cNvPr id="27" name="object 26">
              <a:extLst>
                <a:ext uri="{FF2B5EF4-FFF2-40B4-BE49-F238E27FC236}">
                  <a16:creationId xmlns:a16="http://schemas.microsoft.com/office/drawing/2014/main" id="{99797CC5-E2A9-4E0C-8146-CAAE83E1B911}"/>
                </a:ext>
              </a:extLst>
            </p:cNvPr>
            <p:cNvSpPr/>
            <p:nvPr/>
          </p:nvSpPr>
          <p:spPr>
            <a:xfrm>
              <a:off x="1309443" y="5408936"/>
              <a:ext cx="102870" cy="100965"/>
            </a:xfrm>
            <a:custGeom>
              <a:avLst/>
              <a:gdLst/>
              <a:ahLst/>
              <a:cxnLst/>
              <a:rect l="l" t="t" r="r" b="b"/>
              <a:pathLst>
                <a:path w="102869" h="100965">
                  <a:moveTo>
                    <a:pt x="102476" y="0"/>
                  </a:moveTo>
                  <a:lnTo>
                    <a:pt x="0" y="0"/>
                  </a:lnTo>
                  <a:lnTo>
                    <a:pt x="0" y="100799"/>
                  </a:lnTo>
                  <a:lnTo>
                    <a:pt x="102476" y="100799"/>
                  </a:lnTo>
                  <a:lnTo>
                    <a:pt x="102476" y="0"/>
                  </a:lnTo>
                  <a:close/>
                </a:path>
              </a:pathLst>
            </a:custGeom>
            <a:solidFill>
              <a:srgbClr val="C4DEDB"/>
            </a:solidFill>
          </p:spPr>
          <p:txBody>
            <a:bodyPr wrap="square" lIns="0" tIns="0" rIns="0" bIns="0" rtlCol="0"/>
            <a:lstStyle/>
            <a:p>
              <a:endParaRPr/>
            </a:p>
          </p:txBody>
        </p:sp>
        <p:sp>
          <p:nvSpPr>
            <p:cNvPr id="28" name="object 27">
              <a:extLst>
                <a:ext uri="{FF2B5EF4-FFF2-40B4-BE49-F238E27FC236}">
                  <a16:creationId xmlns:a16="http://schemas.microsoft.com/office/drawing/2014/main" id="{6D4469A3-61F6-46F1-A013-D6AFA125AA73}"/>
                </a:ext>
              </a:extLst>
            </p:cNvPr>
            <p:cNvSpPr/>
            <p:nvPr/>
          </p:nvSpPr>
          <p:spPr>
            <a:xfrm>
              <a:off x="674976" y="5408936"/>
              <a:ext cx="102870" cy="100965"/>
            </a:xfrm>
            <a:custGeom>
              <a:avLst/>
              <a:gdLst/>
              <a:ahLst/>
              <a:cxnLst/>
              <a:rect l="l" t="t" r="r" b="b"/>
              <a:pathLst>
                <a:path w="102870" h="100965">
                  <a:moveTo>
                    <a:pt x="102476" y="0"/>
                  </a:moveTo>
                  <a:lnTo>
                    <a:pt x="0" y="0"/>
                  </a:lnTo>
                  <a:lnTo>
                    <a:pt x="0" y="100799"/>
                  </a:lnTo>
                  <a:lnTo>
                    <a:pt x="102476" y="100799"/>
                  </a:lnTo>
                  <a:lnTo>
                    <a:pt x="102476" y="0"/>
                  </a:lnTo>
                  <a:close/>
                </a:path>
              </a:pathLst>
            </a:custGeom>
            <a:solidFill>
              <a:srgbClr val="E8F2F2"/>
            </a:solidFill>
          </p:spPr>
          <p:txBody>
            <a:bodyPr wrap="square" lIns="0" tIns="0" rIns="0" bIns="0" rtlCol="0"/>
            <a:lstStyle/>
            <a:p>
              <a:endParaRPr/>
            </a:p>
          </p:txBody>
        </p:sp>
        <p:sp>
          <p:nvSpPr>
            <p:cNvPr id="35" name="TextBox 34">
              <a:extLst>
                <a:ext uri="{FF2B5EF4-FFF2-40B4-BE49-F238E27FC236}">
                  <a16:creationId xmlns:a16="http://schemas.microsoft.com/office/drawing/2014/main" id="{FE12598F-CD32-43A4-912E-ABBE3DD60443}"/>
                </a:ext>
              </a:extLst>
            </p:cNvPr>
            <p:cNvSpPr txBox="1"/>
            <p:nvPr/>
          </p:nvSpPr>
          <p:spPr>
            <a:xfrm>
              <a:off x="640080" y="5619276"/>
              <a:ext cx="3045706" cy="184666"/>
            </a:xfrm>
            <a:prstGeom prst="rect">
              <a:avLst/>
            </a:prstGeom>
          </p:spPr>
          <p:txBody>
            <a:bodyPr vert="horz" wrap="none" lIns="0" tIns="0" rIns="0" bIns="0" rtlCol="0" anchor="t" anchorCtr="0">
              <a:spAutoFit/>
            </a:bodyPr>
            <a:lstStyle>
              <a:defPPr>
                <a:defRPr lang="LID4096"/>
              </a:defPPr>
              <a:lvl1pPr marR="0" lvl="0" indent="0" fontAlgn="auto">
                <a:lnSpc>
                  <a:spcPct val="100000"/>
                </a:lnSpc>
                <a:spcBef>
                  <a:spcPts val="0"/>
                </a:spcBef>
                <a:spcAft>
                  <a:spcPts val="0"/>
                </a:spcAft>
                <a:buClrTx/>
                <a:buSzTx/>
                <a:buFontTx/>
                <a:buNone/>
                <a:tabLst/>
                <a:defRPr kumimoji="0" sz="1000" b="0" i="0" u="none" strike="noStrike" cap="none" spc="0" normalizeH="0" baseline="0">
                  <a:ln>
                    <a:noFill/>
                  </a:ln>
                  <a:solidFill>
                    <a:prstClr val="black"/>
                  </a:solidFill>
                  <a:effectLst/>
                  <a:uLnTx/>
                  <a:uFillTx/>
                  <a:latin typeface="Arial" panose="020B0604020202020204"/>
                </a:defRPr>
              </a:lvl1pPr>
            </a:lstStyle>
            <a:p>
              <a:r>
                <a:rPr lang="en-US" sz="1200" dirty="0"/>
                <a:t>Incidence rate per 1000 person-years at risk.</a:t>
              </a:r>
            </a:p>
          </p:txBody>
        </p:sp>
        <p:sp>
          <p:nvSpPr>
            <p:cNvPr id="36" name="object 28">
              <a:extLst>
                <a:ext uri="{FF2B5EF4-FFF2-40B4-BE49-F238E27FC236}">
                  <a16:creationId xmlns:a16="http://schemas.microsoft.com/office/drawing/2014/main" id="{5E5CF63A-D557-4282-9262-80900EA93985}"/>
                </a:ext>
              </a:extLst>
            </p:cNvPr>
            <p:cNvSpPr/>
            <p:nvPr/>
          </p:nvSpPr>
          <p:spPr>
            <a:xfrm>
              <a:off x="675928" y="5943600"/>
              <a:ext cx="100965" cy="100965"/>
            </a:xfrm>
            <a:custGeom>
              <a:avLst/>
              <a:gdLst/>
              <a:ahLst/>
              <a:cxnLst/>
              <a:rect l="l" t="t" r="r" b="b"/>
              <a:pathLst>
                <a:path w="100965" h="100965">
                  <a:moveTo>
                    <a:pt x="100799" y="0"/>
                  </a:moveTo>
                  <a:lnTo>
                    <a:pt x="0" y="0"/>
                  </a:lnTo>
                  <a:lnTo>
                    <a:pt x="0" y="100799"/>
                  </a:lnTo>
                  <a:lnTo>
                    <a:pt x="100799" y="100799"/>
                  </a:lnTo>
                  <a:lnTo>
                    <a:pt x="100799" y="0"/>
                  </a:lnTo>
                  <a:close/>
                </a:path>
              </a:pathLst>
            </a:custGeom>
            <a:solidFill>
              <a:srgbClr val="DADADA"/>
            </a:solidFill>
          </p:spPr>
          <p:txBody>
            <a:bodyPr wrap="square" lIns="0" tIns="0" rIns="0" bIns="0" rtlCol="0"/>
            <a:lstStyle/>
            <a:p>
              <a:endParaRPr/>
            </a:p>
          </p:txBody>
        </p:sp>
        <p:sp>
          <p:nvSpPr>
            <p:cNvPr id="37" name="TextBox 36">
              <a:extLst>
                <a:ext uri="{FF2B5EF4-FFF2-40B4-BE49-F238E27FC236}">
                  <a16:creationId xmlns:a16="http://schemas.microsoft.com/office/drawing/2014/main" id="{6D02E6F6-7DF5-4176-8926-3071ACACDEB2}"/>
                </a:ext>
              </a:extLst>
            </p:cNvPr>
            <p:cNvSpPr txBox="1"/>
            <p:nvPr/>
          </p:nvSpPr>
          <p:spPr>
            <a:xfrm>
              <a:off x="822960" y="5900164"/>
              <a:ext cx="537006" cy="184666"/>
            </a:xfrm>
            <a:prstGeom prst="rect">
              <a:avLst/>
            </a:prstGeom>
          </p:spPr>
          <p:txBody>
            <a:bodyPr vert="horz" wrap="none" lIns="0" tIns="0" rIns="0" bIns="0" rtlCol="0" anchor="t" anchorCtr="0">
              <a:spAutoFit/>
            </a:bodyPr>
            <a:lstStyle>
              <a:defPPr>
                <a:defRPr lang="LID4096"/>
              </a:defPPr>
              <a:lvl1pPr marR="0" lvl="0" indent="0" fontAlgn="auto">
                <a:lnSpc>
                  <a:spcPct val="100000"/>
                </a:lnSpc>
                <a:spcBef>
                  <a:spcPts val="0"/>
                </a:spcBef>
                <a:spcAft>
                  <a:spcPts val="0"/>
                </a:spcAft>
                <a:buClrTx/>
                <a:buSzTx/>
                <a:buFontTx/>
                <a:buNone/>
                <a:tabLst/>
                <a:defRPr kumimoji="0" sz="1000" b="0" i="0" u="none" strike="noStrike" cap="none" spc="0" normalizeH="0" baseline="0">
                  <a:ln>
                    <a:noFill/>
                  </a:ln>
                  <a:solidFill>
                    <a:prstClr val="black"/>
                  </a:solidFill>
                  <a:effectLst/>
                  <a:uLnTx/>
                  <a:uFillTx/>
                  <a:latin typeface="Arial" panose="020B0604020202020204"/>
                </a:defRPr>
              </a:lvl1pPr>
            </a:lstStyle>
            <a:p>
              <a:r>
                <a:rPr lang="en-US" sz="1200" dirty="0"/>
                <a:t>No data</a:t>
              </a:r>
            </a:p>
          </p:txBody>
        </p:sp>
        <p:sp>
          <p:nvSpPr>
            <p:cNvPr id="42" name="TextBox 41">
              <a:extLst>
                <a:ext uri="{FF2B5EF4-FFF2-40B4-BE49-F238E27FC236}">
                  <a16:creationId xmlns:a16="http://schemas.microsoft.com/office/drawing/2014/main" id="{683CA2A7-395F-4E9C-8484-2B374246A4F5}"/>
                </a:ext>
              </a:extLst>
            </p:cNvPr>
            <p:cNvSpPr txBox="1"/>
            <p:nvPr/>
          </p:nvSpPr>
          <p:spPr>
            <a:xfrm>
              <a:off x="7544858" y="5420488"/>
              <a:ext cx="3017520" cy="692497"/>
            </a:xfrm>
            <a:prstGeom prst="rect">
              <a:avLst/>
            </a:prstGeom>
          </p:spPr>
          <p:txBody>
            <a:bodyPr vert="horz" wrap="square" lIns="0" tIns="0" rIns="0" bIns="0" rtlCol="0" anchor="t" anchorCtr="0">
              <a:spAutoFit/>
            </a:bodyPr>
            <a:lstStyle>
              <a:defPPr>
                <a:defRPr lang="LID4096"/>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Arial" panose="020B0604020202020204"/>
                </a:defRPr>
              </a:lvl1pPr>
            </a:lstStyle>
            <a:p>
              <a:r>
                <a:rPr lang="en-US" sz="1000" dirty="0"/>
                <a:t>Note: HIV incidence estimated as new HIV infections </a:t>
              </a:r>
            </a:p>
            <a:p>
              <a:r>
                <a:rPr lang="en-US" sz="1000" dirty="0"/>
                <a:t>per 1000 person-years at risk.</a:t>
              </a:r>
            </a:p>
            <a:p>
              <a:pPr>
                <a:spcBef>
                  <a:spcPts val="600"/>
                </a:spcBef>
              </a:pPr>
              <a:r>
                <a:rPr lang="en-US" sz="1000" dirty="0"/>
                <a:t>Note: No data reported for Cabo Delgado province </a:t>
              </a:r>
            </a:p>
            <a:p>
              <a:r>
                <a:rPr lang="en-US" sz="1000" dirty="0"/>
                <a:t>in Mozambique.</a:t>
              </a:r>
            </a:p>
          </p:txBody>
        </p:sp>
      </p:grpSp>
    </p:spTree>
    <p:extLst>
      <p:ext uri="{BB962C8B-B14F-4D97-AF65-F5344CB8AC3E}">
        <p14:creationId xmlns:p14="http://schemas.microsoft.com/office/powerpoint/2010/main" val="34067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a:extLst>
              <a:ext uri="{FF2B5EF4-FFF2-40B4-BE49-F238E27FC236}">
                <a16:creationId xmlns:a16="http://schemas.microsoft.com/office/drawing/2014/main" id="{C4325554-85FA-42BF-9648-938FBC837889}"/>
              </a:ext>
            </a:extLst>
          </p:cNvPr>
          <p:cNvSpPr>
            <a:spLocks noGrp="1"/>
          </p:cNvSpPr>
          <p:nvPr>
            <p:ph sz="quarter" idx="12"/>
          </p:nvPr>
        </p:nvSpPr>
        <p:spPr/>
        <p:txBody>
          <a:bodyPr lIns="0" tIns="0" rIns="0" bIns="0" anchor="t" anchorCtr="0"/>
          <a:lstStyle/>
          <a:p>
            <a:pPr>
              <a:lnSpc>
                <a:spcPct val="100000"/>
              </a:lnSpc>
              <a:spcBef>
                <a:spcPts val="0"/>
              </a:spcBef>
            </a:pPr>
            <a:r>
              <a:rPr lang="en-US" dirty="0"/>
              <a:t>Distribution of new HIV infections and of the population, by age and sex, sub-Saharan Africa, 2020</a:t>
            </a:r>
          </a:p>
        </p:txBody>
      </p:sp>
      <p:sp>
        <p:nvSpPr>
          <p:cNvPr id="3" name="Text Placeholder 2">
            <a:extLst>
              <a:ext uri="{FF2B5EF4-FFF2-40B4-BE49-F238E27FC236}">
                <a16:creationId xmlns:a16="http://schemas.microsoft.com/office/drawing/2014/main" id="{15D88F3D-D5C2-4128-9460-A1A5526EA57E}"/>
              </a:ext>
            </a:extLst>
          </p:cNvPr>
          <p:cNvSpPr>
            <a:spLocks noGrp="1"/>
          </p:cNvSpPr>
          <p:nvPr>
            <p:ph type="body" sz="quarter" idx="10"/>
          </p:nvPr>
        </p:nvSpPr>
        <p:spPr>
          <a:solidFill>
            <a:srgbClr val="7DC7C0"/>
          </a:solidFill>
        </p:spPr>
        <p:txBody>
          <a:bodyPr/>
          <a:lstStyle/>
          <a:p>
            <a:endParaRPr lang="en-US"/>
          </a:p>
        </p:txBody>
      </p:sp>
      <p:grpSp>
        <p:nvGrpSpPr>
          <p:cNvPr id="2" name="Group 1">
            <a:extLst>
              <a:ext uri="{FF2B5EF4-FFF2-40B4-BE49-F238E27FC236}">
                <a16:creationId xmlns:a16="http://schemas.microsoft.com/office/drawing/2014/main" id="{9E299EFD-9368-423F-9484-9CF38C2033C3}"/>
              </a:ext>
            </a:extLst>
          </p:cNvPr>
          <p:cNvGrpSpPr/>
          <p:nvPr/>
        </p:nvGrpSpPr>
        <p:grpSpPr>
          <a:xfrm>
            <a:off x="457198" y="2286000"/>
            <a:ext cx="9736319" cy="4268688"/>
            <a:chOff x="457198" y="2286000"/>
            <a:chExt cx="9736319" cy="4268688"/>
          </a:xfrm>
        </p:grpSpPr>
        <p:sp>
          <p:nvSpPr>
            <p:cNvPr id="203" name="TextBox 202">
              <a:extLst>
                <a:ext uri="{FF2B5EF4-FFF2-40B4-BE49-F238E27FC236}">
                  <a16:creationId xmlns:a16="http://schemas.microsoft.com/office/drawing/2014/main" id="{E6B18DE7-8CD5-441A-A9E0-6E22E9A25F74}"/>
                </a:ext>
              </a:extLst>
            </p:cNvPr>
            <p:cNvSpPr txBox="1"/>
            <p:nvPr/>
          </p:nvSpPr>
          <p:spPr>
            <a:xfrm>
              <a:off x="457198" y="6400800"/>
              <a:ext cx="4691990" cy="153888"/>
            </a:xfrm>
            <a:prstGeom prst="rect">
              <a:avLst/>
            </a:prstGeom>
          </p:spPr>
          <p:txBody>
            <a:bodyPr vert="horz" wrap="non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Source: UNAIDS epidemiological estimates, 2021 (see https://aidsinfo.unaids.org/).</a:t>
              </a:r>
            </a:p>
          </p:txBody>
        </p:sp>
        <p:sp>
          <p:nvSpPr>
            <p:cNvPr id="34" name="object 33">
              <a:extLst>
                <a:ext uri="{FF2B5EF4-FFF2-40B4-BE49-F238E27FC236}">
                  <a16:creationId xmlns:a16="http://schemas.microsoft.com/office/drawing/2014/main" id="{D09FA514-66CE-4BB9-98CE-EBC42BFBF632}"/>
                </a:ext>
              </a:extLst>
            </p:cNvPr>
            <p:cNvSpPr/>
            <p:nvPr/>
          </p:nvSpPr>
          <p:spPr>
            <a:xfrm>
              <a:off x="5669280" y="2331719"/>
              <a:ext cx="0" cy="2377440"/>
            </a:xfrm>
            <a:custGeom>
              <a:avLst/>
              <a:gdLst/>
              <a:ahLst/>
              <a:cxnLst/>
              <a:rect l="l" t="t" r="r" b="b"/>
              <a:pathLst>
                <a:path h="2126615">
                  <a:moveTo>
                    <a:pt x="0" y="0"/>
                  </a:moveTo>
                  <a:lnTo>
                    <a:pt x="0" y="2126526"/>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object 30">
              <a:extLst>
                <a:ext uri="{FF2B5EF4-FFF2-40B4-BE49-F238E27FC236}">
                  <a16:creationId xmlns:a16="http://schemas.microsoft.com/office/drawing/2014/main" id="{9B7FA6D8-E17B-4F1D-BA5B-33908549A7C8}"/>
                </a:ext>
              </a:extLst>
            </p:cNvPr>
            <p:cNvSpPr txBox="1"/>
            <p:nvPr/>
          </p:nvSpPr>
          <p:spPr>
            <a:xfrm>
              <a:off x="1488814" y="2286000"/>
              <a:ext cx="3606052" cy="243656"/>
            </a:xfrm>
            <a:prstGeom prst="rect">
              <a:avLst/>
            </a:prstGeom>
          </p:spPr>
          <p:txBody>
            <a:bodyPr vert="horz" wrap="non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0" normalizeH="0" baseline="0" noProof="0" dirty="0">
                  <a:ln>
                    <a:noFill/>
                  </a:ln>
                  <a:solidFill>
                    <a:prstClr val="black"/>
                  </a:solidFill>
                  <a:effectLst/>
                  <a:uLnTx/>
                  <a:uFillTx/>
                  <a:latin typeface="Arial"/>
                  <a:ea typeface="+mn-ea"/>
                  <a:cs typeface="Arial"/>
                </a:rPr>
                <a:t>New HIV infections, sub-Saharan Africa</a:t>
              </a:r>
            </a:p>
          </p:txBody>
        </p:sp>
        <p:sp>
          <p:nvSpPr>
            <p:cNvPr id="70" name="object 24">
              <a:extLst>
                <a:ext uri="{FF2B5EF4-FFF2-40B4-BE49-F238E27FC236}">
                  <a16:creationId xmlns:a16="http://schemas.microsoft.com/office/drawing/2014/main" id="{8DA7FD80-799A-4C1D-9E6E-0030B931C7CA}"/>
                </a:ext>
              </a:extLst>
            </p:cNvPr>
            <p:cNvSpPr txBox="1"/>
            <p:nvPr/>
          </p:nvSpPr>
          <p:spPr>
            <a:xfrm>
              <a:off x="6059349" y="2286000"/>
              <a:ext cx="3974742" cy="243656"/>
            </a:xfrm>
            <a:prstGeom prst="rect">
              <a:avLst/>
            </a:prstGeom>
          </p:spPr>
          <p:txBody>
            <a:bodyPr vert="horz" wrap="none" lIns="0" tIns="12700" rIns="0" bIns="0" rtlCol="0">
              <a:spAutoFit/>
            </a:bodyPr>
            <a:lstStyle>
              <a:defPPr>
                <a:defRPr lang="LID4096"/>
              </a:defPPr>
              <a:lvl1pPr marL="12700">
                <a:lnSpc>
                  <a:spcPct val="100000"/>
                </a:lnSpc>
                <a:spcBef>
                  <a:spcPts val="100"/>
                </a:spcBef>
                <a:defRPr sz="1400">
                  <a:latin typeface="Arial"/>
                  <a:cs typeface="Arial"/>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0" normalizeH="0" baseline="0" noProof="0" dirty="0">
                  <a:ln>
                    <a:noFill/>
                  </a:ln>
                  <a:solidFill>
                    <a:prstClr val="black"/>
                  </a:solidFill>
                  <a:effectLst/>
                  <a:uLnTx/>
                  <a:uFillTx/>
                  <a:latin typeface="Arial"/>
                  <a:ea typeface="+mn-ea"/>
                  <a:cs typeface="Arial"/>
                </a:rPr>
                <a:t>Population distribution, sub-Saharan Africa</a:t>
              </a:r>
            </a:p>
          </p:txBody>
        </p:sp>
        <p:grpSp>
          <p:nvGrpSpPr>
            <p:cNvPr id="40" name="Group 39">
              <a:extLst>
                <a:ext uri="{FF2B5EF4-FFF2-40B4-BE49-F238E27FC236}">
                  <a16:creationId xmlns:a16="http://schemas.microsoft.com/office/drawing/2014/main" id="{CA7752F6-A7CC-4EB4-B8C2-1ACEF0B012C8}"/>
                </a:ext>
              </a:extLst>
            </p:cNvPr>
            <p:cNvGrpSpPr/>
            <p:nvPr/>
          </p:nvGrpSpPr>
          <p:grpSpPr>
            <a:xfrm>
              <a:off x="1143000" y="5166360"/>
              <a:ext cx="9050517" cy="154858"/>
              <a:chOff x="914400" y="5166360"/>
              <a:chExt cx="9050517" cy="154858"/>
            </a:xfrm>
          </p:grpSpPr>
          <p:grpSp>
            <p:nvGrpSpPr>
              <p:cNvPr id="73" name="Group 72">
                <a:extLst>
                  <a:ext uri="{FF2B5EF4-FFF2-40B4-BE49-F238E27FC236}">
                    <a16:creationId xmlns:a16="http://schemas.microsoft.com/office/drawing/2014/main" id="{2DCB3F68-8B8F-4826-8B0D-BA89BB8E64D5}"/>
                  </a:ext>
                </a:extLst>
              </p:cNvPr>
              <p:cNvGrpSpPr/>
              <p:nvPr/>
            </p:nvGrpSpPr>
            <p:grpSpPr>
              <a:xfrm>
                <a:off x="914400" y="5167330"/>
                <a:ext cx="805613" cy="153888"/>
                <a:chOff x="1005840" y="5094178"/>
                <a:chExt cx="805613" cy="153888"/>
              </a:xfrm>
            </p:grpSpPr>
            <p:sp>
              <p:nvSpPr>
                <p:cNvPr id="39" name="object 66">
                  <a:extLst>
                    <a:ext uri="{FF2B5EF4-FFF2-40B4-BE49-F238E27FC236}">
                      <a16:creationId xmlns:a16="http://schemas.microsoft.com/office/drawing/2014/main" id="{6AD107E1-71FA-4D40-9CE9-22EE9DF357E1}"/>
                    </a:ext>
                  </a:extLst>
                </p:cNvPr>
                <p:cNvSpPr/>
                <p:nvPr/>
              </p:nvSpPr>
              <p:spPr>
                <a:xfrm>
                  <a:off x="1005840" y="5120640"/>
                  <a:ext cx="100965" cy="100965"/>
                </a:xfrm>
                <a:custGeom>
                  <a:avLst/>
                  <a:gdLst/>
                  <a:ahLst/>
                  <a:cxnLst/>
                  <a:rect l="l" t="t" r="r" b="b"/>
                  <a:pathLst>
                    <a:path w="100965" h="100964">
                      <a:moveTo>
                        <a:pt x="100799" y="0"/>
                      </a:moveTo>
                      <a:lnTo>
                        <a:pt x="0" y="0"/>
                      </a:lnTo>
                      <a:lnTo>
                        <a:pt x="0" y="100799"/>
                      </a:lnTo>
                      <a:lnTo>
                        <a:pt x="100799" y="100799"/>
                      </a:lnTo>
                      <a:lnTo>
                        <a:pt x="100799" y="0"/>
                      </a:lnTo>
                      <a:close/>
                    </a:path>
                  </a:pathLst>
                </a:custGeom>
                <a:solidFill>
                  <a:srgbClr val="7DC7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object 73">
                  <a:extLst>
                    <a:ext uri="{FF2B5EF4-FFF2-40B4-BE49-F238E27FC236}">
                      <a16:creationId xmlns:a16="http://schemas.microsoft.com/office/drawing/2014/main" id="{8CE725FB-2276-4185-809B-C44283ECC414}"/>
                    </a:ext>
                  </a:extLst>
                </p:cNvPr>
                <p:cNvSpPr txBox="1"/>
                <p:nvPr/>
              </p:nvSpPr>
              <p:spPr>
                <a:xfrm>
                  <a:off x="1143000" y="5094178"/>
                  <a:ext cx="668453" cy="153888"/>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906780" algn="l"/>
                      <a:tab pos="1767205" algn="l"/>
                      <a:tab pos="2614295" algn="l"/>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Female</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0" normalizeH="0" baseline="0" noProof="0" dirty="0">
                      <a:ln>
                        <a:noFill/>
                      </a:ln>
                      <a:solidFill>
                        <a:prstClr val="black"/>
                      </a:solidFill>
                      <a:effectLst/>
                      <a:uLnTx/>
                      <a:uFillTx/>
                      <a:latin typeface="Arial"/>
                      <a:ea typeface="+mn-ea"/>
                      <a:cs typeface="Arial"/>
                    </a:rPr>
                    <a:t>50+</a:t>
                  </a:r>
                </a:p>
              </p:txBody>
            </p:sp>
          </p:grpSp>
          <p:grpSp>
            <p:nvGrpSpPr>
              <p:cNvPr id="82" name="Group 81">
                <a:extLst>
                  <a:ext uri="{FF2B5EF4-FFF2-40B4-BE49-F238E27FC236}">
                    <a16:creationId xmlns:a16="http://schemas.microsoft.com/office/drawing/2014/main" id="{9E1CDA6D-4747-4F8B-ACB1-DF19B5EFA24C}"/>
                  </a:ext>
                </a:extLst>
              </p:cNvPr>
              <p:cNvGrpSpPr/>
              <p:nvPr/>
            </p:nvGrpSpPr>
            <p:grpSpPr>
              <a:xfrm>
                <a:off x="2084832" y="5166360"/>
                <a:ext cx="936097" cy="153888"/>
                <a:chOff x="2194560" y="5093208"/>
                <a:chExt cx="936097" cy="153888"/>
              </a:xfrm>
            </p:grpSpPr>
            <p:sp>
              <p:nvSpPr>
                <p:cNvPr id="41" name="object 68">
                  <a:extLst>
                    <a:ext uri="{FF2B5EF4-FFF2-40B4-BE49-F238E27FC236}">
                      <a16:creationId xmlns:a16="http://schemas.microsoft.com/office/drawing/2014/main" id="{1281C3EF-0745-4656-8716-EF0E64FE0F0B}"/>
                    </a:ext>
                  </a:extLst>
                </p:cNvPr>
                <p:cNvSpPr/>
                <p:nvPr/>
              </p:nvSpPr>
              <p:spPr>
                <a:xfrm>
                  <a:off x="2194560" y="5120640"/>
                  <a:ext cx="100965" cy="100965"/>
                </a:xfrm>
                <a:custGeom>
                  <a:avLst/>
                  <a:gdLst/>
                  <a:ahLst/>
                  <a:cxnLst/>
                  <a:rect l="l" t="t" r="r" b="b"/>
                  <a:pathLst>
                    <a:path w="100965" h="100964">
                      <a:moveTo>
                        <a:pt x="100799" y="0"/>
                      </a:moveTo>
                      <a:lnTo>
                        <a:pt x="0" y="0"/>
                      </a:lnTo>
                      <a:lnTo>
                        <a:pt x="0" y="100799"/>
                      </a:lnTo>
                      <a:lnTo>
                        <a:pt x="100799" y="100799"/>
                      </a:lnTo>
                      <a:lnTo>
                        <a:pt x="100799" y="0"/>
                      </a:lnTo>
                      <a:close/>
                    </a:path>
                  </a:pathLst>
                </a:custGeom>
                <a:solidFill>
                  <a:srgbClr val="ABD9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 name="object 73">
                  <a:extLst>
                    <a:ext uri="{FF2B5EF4-FFF2-40B4-BE49-F238E27FC236}">
                      <a16:creationId xmlns:a16="http://schemas.microsoft.com/office/drawing/2014/main" id="{0924BEEC-7E96-4507-952E-5956D5F61886}"/>
                    </a:ext>
                  </a:extLst>
                </p:cNvPr>
                <p:cNvSpPr txBox="1"/>
                <p:nvPr/>
              </p:nvSpPr>
              <p:spPr>
                <a:xfrm>
                  <a:off x="2331720" y="5093208"/>
                  <a:ext cx="798937" cy="153888"/>
                </a:xfrm>
                <a:prstGeom prst="rect">
                  <a:avLst/>
                </a:prstGeom>
              </p:spPr>
              <p:txBody>
                <a:bodyPr vert="horz" wrap="none" lIns="0" tIns="0" rIns="0" bIns="0" rtlCol="0">
                  <a:spAutoFit/>
                </a:bodyPr>
                <a:lstStyle>
                  <a:defPPr>
                    <a:defRPr lang="LID4096"/>
                  </a:defPPr>
                  <a:lvl1pPr>
                    <a:lnSpc>
                      <a:spcPct val="100000"/>
                    </a:lnSpc>
                    <a:tabLst>
                      <a:tab pos="906780" algn="l"/>
                      <a:tab pos="1767205" algn="l"/>
                      <a:tab pos="2614295" algn="l"/>
                    </a:tabLst>
                    <a:defRPr sz="1000" spc="-10">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tab pos="906780" algn="l"/>
                      <a:tab pos="1767205" algn="l"/>
                      <a:tab pos="2614295" algn="l"/>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Female 25–49</a:t>
                  </a:r>
                </a:p>
              </p:txBody>
            </p:sp>
          </p:grpSp>
          <p:grpSp>
            <p:nvGrpSpPr>
              <p:cNvPr id="83" name="Group 82">
                <a:extLst>
                  <a:ext uri="{FF2B5EF4-FFF2-40B4-BE49-F238E27FC236}">
                    <a16:creationId xmlns:a16="http://schemas.microsoft.com/office/drawing/2014/main" id="{243F24CE-F8EA-4953-955F-622347A659D3}"/>
                  </a:ext>
                </a:extLst>
              </p:cNvPr>
              <p:cNvGrpSpPr/>
              <p:nvPr/>
            </p:nvGrpSpPr>
            <p:grpSpPr>
              <a:xfrm>
                <a:off x="3383280" y="5166360"/>
                <a:ext cx="936097" cy="153888"/>
                <a:chOff x="3383280" y="5093208"/>
                <a:chExt cx="936097" cy="153888"/>
              </a:xfrm>
            </p:grpSpPr>
            <p:sp>
              <p:nvSpPr>
                <p:cNvPr id="43" name="object 70">
                  <a:extLst>
                    <a:ext uri="{FF2B5EF4-FFF2-40B4-BE49-F238E27FC236}">
                      <a16:creationId xmlns:a16="http://schemas.microsoft.com/office/drawing/2014/main" id="{44B46CA4-66A7-4987-9C39-27E0D5B103EF}"/>
                    </a:ext>
                  </a:extLst>
                </p:cNvPr>
                <p:cNvSpPr/>
                <p:nvPr/>
              </p:nvSpPr>
              <p:spPr>
                <a:xfrm>
                  <a:off x="3383280" y="5120640"/>
                  <a:ext cx="100965" cy="100965"/>
                </a:xfrm>
                <a:custGeom>
                  <a:avLst/>
                  <a:gdLst/>
                  <a:ahLst/>
                  <a:cxnLst/>
                  <a:rect l="l" t="t" r="r" b="b"/>
                  <a:pathLst>
                    <a:path w="100964" h="100964">
                      <a:moveTo>
                        <a:pt x="100799" y="0"/>
                      </a:moveTo>
                      <a:lnTo>
                        <a:pt x="0" y="0"/>
                      </a:lnTo>
                      <a:lnTo>
                        <a:pt x="0" y="100799"/>
                      </a:lnTo>
                      <a:lnTo>
                        <a:pt x="100799" y="100799"/>
                      </a:lnTo>
                      <a:lnTo>
                        <a:pt x="100799" y="0"/>
                      </a:lnTo>
                      <a:close/>
                    </a:path>
                  </a:pathLst>
                </a:custGeom>
                <a:solidFill>
                  <a:srgbClr val="D2EA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object 73">
                  <a:extLst>
                    <a:ext uri="{FF2B5EF4-FFF2-40B4-BE49-F238E27FC236}">
                      <a16:creationId xmlns:a16="http://schemas.microsoft.com/office/drawing/2014/main" id="{50411246-F154-49CD-AB4A-F7FF076A6E3D}"/>
                    </a:ext>
                  </a:extLst>
                </p:cNvPr>
                <p:cNvSpPr txBox="1"/>
                <p:nvPr/>
              </p:nvSpPr>
              <p:spPr>
                <a:xfrm>
                  <a:off x="3520440" y="5093208"/>
                  <a:ext cx="798937" cy="153888"/>
                </a:xfrm>
                <a:prstGeom prst="rect">
                  <a:avLst/>
                </a:prstGeom>
              </p:spPr>
              <p:txBody>
                <a:bodyPr vert="horz" wrap="none" lIns="0" tIns="0" rIns="0" bIns="0" rtlCol="0">
                  <a:spAutoFit/>
                </a:bodyPr>
                <a:lstStyle>
                  <a:defPPr>
                    <a:defRPr lang="LID4096"/>
                  </a:defPPr>
                  <a:lvl1pPr>
                    <a:lnSpc>
                      <a:spcPct val="100000"/>
                    </a:lnSpc>
                    <a:tabLst>
                      <a:tab pos="906780" algn="l"/>
                      <a:tab pos="1767205" algn="l"/>
                      <a:tab pos="2614295" algn="l"/>
                    </a:tabLst>
                    <a:defRPr sz="1000" spc="-10">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tab pos="906780" algn="l"/>
                      <a:tab pos="1767205" algn="l"/>
                      <a:tab pos="2614295" algn="l"/>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Female 15–24</a:t>
                  </a:r>
                </a:p>
              </p:txBody>
            </p:sp>
          </p:grpSp>
          <p:grpSp>
            <p:nvGrpSpPr>
              <p:cNvPr id="84" name="Group 83">
                <a:extLst>
                  <a:ext uri="{FF2B5EF4-FFF2-40B4-BE49-F238E27FC236}">
                    <a16:creationId xmlns:a16="http://schemas.microsoft.com/office/drawing/2014/main" id="{57FD1AB3-7A43-4CDB-B112-9D73FEE00D03}"/>
                  </a:ext>
                </a:extLst>
              </p:cNvPr>
              <p:cNvGrpSpPr/>
              <p:nvPr/>
            </p:nvGrpSpPr>
            <p:grpSpPr>
              <a:xfrm>
                <a:off x="4681728" y="5166360"/>
                <a:ext cx="866847" cy="153888"/>
                <a:chOff x="4572000" y="5093208"/>
                <a:chExt cx="866847" cy="153888"/>
              </a:xfrm>
            </p:grpSpPr>
            <p:sp>
              <p:nvSpPr>
                <p:cNvPr id="45" name="object 72">
                  <a:extLst>
                    <a:ext uri="{FF2B5EF4-FFF2-40B4-BE49-F238E27FC236}">
                      <a16:creationId xmlns:a16="http://schemas.microsoft.com/office/drawing/2014/main" id="{4B28581C-0833-4892-B109-933D0AD2D720}"/>
                    </a:ext>
                  </a:extLst>
                </p:cNvPr>
                <p:cNvSpPr/>
                <p:nvPr/>
              </p:nvSpPr>
              <p:spPr>
                <a:xfrm>
                  <a:off x="4572000" y="5120640"/>
                  <a:ext cx="100965" cy="100965"/>
                </a:xfrm>
                <a:custGeom>
                  <a:avLst/>
                  <a:gdLst/>
                  <a:ahLst/>
                  <a:cxnLst/>
                  <a:rect l="l" t="t" r="r" b="b"/>
                  <a:pathLst>
                    <a:path w="100964" h="100964">
                      <a:moveTo>
                        <a:pt x="100799" y="0"/>
                      </a:moveTo>
                      <a:lnTo>
                        <a:pt x="0" y="0"/>
                      </a:lnTo>
                      <a:lnTo>
                        <a:pt x="0" y="100799"/>
                      </a:lnTo>
                      <a:lnTo>
                        <a:pt x="100799" y="100799"/>
                      </a:lnTo>
                      <a:lnTo>
                        <a:pt x="100799" y="0"/>
                      </a:lnTo>
                      <a:close/>
                    </a:path>
                  </a:pathLst>
                </a:custGeom>
                <a:solidFill>
                  <a:srgbClr val="E9F5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object 73">
                  <a:extLst>
                    <a:ext uri="{FF2B5EF4-FFF2-40B4-BE49-F238E27FC236}">
                      <a16:creationId xmlns:a16="http://schemas.microsoft.com/office/drawing/2014/main" id="{D9521427-2FB1-4B37-97B0-1C11BD9F06F1}"/>
                    </a:ext>
                  </a:extLst>
                </p:cNvPr>
                <p:cNvSpPr txBox="1"/>
                <p:nvPr/>
              </p:nvSpPr>
              <p:spPr>
                <a:xfrm>
                  <a:off x="4709160" y="5093208"/>
                  <a:ext cx="729687" cy="153888"/>
                </a:xfrm>
                <a:prstGeom prst="rect">
                  <a:avLst/>
                </a:prstGeom>
              </p:spPr>
              <p:txBody>
                <a:bodyPr vert="horz" wrap="none" lIns="0" tIns="0" rIns="0" bIns="0" rtlCol="0">
                  <a:spAutoFit/>
                </a:bodyPr>
                <a:lstStyle>
                  <a:defPPr>
                    <a:defRPr lang="LID4096"/>
                  </a:defPPr>
                  <a:lvl1pPr>
                    <a:lnSpc>
                      <a:spcPct val="100000"/>
                    </a:lnSpc>
                    <a:tabLst>
                      <a:tab pos="906780" algn="l"/>
                      <a:tab pos="1767205" algn="l"/>
                      <a:tab pos="2614295" algn="l"/>
                    </a:tabLst>
                    <a:defRPr sz="1000" spc="-10">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tab pos="906780" algn="l"/>
                      <a:tab pos="1767205" algn="l"/>
                      <a:tab pos="2614295" algn="l"/>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Female 0–14</a:t>
                  </a:r>
                </a:p>
              </p:txBody>
            </p:sp>
          </p:grpSp>
          <p:grpSp>
            <p:nvGrpSpPr>
              <p:cNvPr id="37" name="Group 36">
                <a:extLst>
                  <a:ext uri="{FF2B5EF4-FFF2-40B4-BE49-F238E27FC236}">
                    <a16:creationId xmlns:a16="http://schemas.microsoft.com/office/drawing/2014/main" id="{FBE28BD0-4178-49BD-A9BD-A0F99263DAFD}"/>
                  </a:ext>
                </a:extLst>
              </p:cNvPr>
              <p:cNvGrpSpPr/>
              <p:nvPr/>
            </p:nvGrpSpPr>
            <p:grpSpPr>
              <a:xfrm>
                <a:off x="5916168" y="5167330"/>
                <a:ext cx="659098" cy="153888"/>
                <a:chOff x="6327648" y="5167330"/>
                <a:chExt cx="659098" cy="153888"/>
              </a:xfrm>
            </p:grpSpPr>
            <p:sp>
              <p:nvSpPr>
                <p:cNvPr id="98" name="object 66">
                  <a:extLst>
                    <a:ext uri="{FF2B5EF4-FFF2-40B4-BE49-F238E27FC236}">
                      <a16:creationId xmlns:a16="http://schemas.microsoft.com/office/drawing/2014/main" id="{16860B4F-3A05-434F-BD42-79C00606B433}"/>
                    </a:ext>
                  </a:extLst>
                </p:cNvPr>
                <p:cNvSpPr/>
                <p:nvPr/>
              </p:nvSpPr>
              <p:spPr>
                <a:xfrm>
                  <a:off x="6327648" y="5193792"/>
                  <a:ext cx="100965" cy="100965"/>
                </a:xfrm>
                <a:custGeom>
                  <a:avLst/>
                  <a:gdLst/>
                  <a:ahLst/>
                  <a:cxnLst/>
                  <a:rect l="l" t="t" r="r" b="b"/>
                  <a:pathLst>
                    <a:path w="100965" h="100964">
                      <a:moveTo>
                        <a:pt x="100799" y="0"/>
                      </a:moveTo>
                      <a:lnTo>
                        <a:pt x="0" y="0"/>
                      </a:lnTo>
                      <a:lnTo>
                        <a:pt x="0" y="100799"/>
                      </a:lnTo>
                      <a:lnTo>
                        <a:pt x="100799" y="100799"/>
                      </a:lnTo>
                      <a:lnTo>
                        <a:pt x="100799"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object 73">
                  <a:extLst>
                    <a:ext uri="{FF2B5EF4-FFF2-40B4-BE49-F238E27FC236}">
                      <a16:creationId xmlns:a16="http://schemas.microsoft.com/office/drawing/2014/main" id="{0A8E53AA-6AE7-493E-A091-6367149F3AB7}"/>
                    </a:ext>
                  </a:extLst>
                </p:cNvPr>
                <p:cNvSpPr txBox="1"/>
                <p:nvPr/>
              </p:nvSpPr>
              <p:spPr>
                <a:xfrm>
                  <a:off x="6464808" y="5167330"/>
                  <a:ext cx="521938" cy="153888"/>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906780" algn="l"/>
                      <a:tab pos="1767205" algn="l"/>
                      <a:tab pos="2614295" algn="l"/>
                    </a:tabLst>
                    <a:defRPr/>
                  </a:pPr>
                  <a:r>
                    <a:rPr kumimoji="0" lang="en-US" sz="1000" b="0" i="0" u="none" strike="noStrike" kern="1200" cap="none" spc="-10" normalizeH="0" baseline="0" noProof="0" dirty="0">
                      <a:ln>
                        <a:noFill/>
                      </a:ln>
                      <a:solidFill>
                        <a:prstClr val="black"/>
                      </a:solidFill>
                      <a:effectLst/>
                      <a:uLnTx/>
                      <a:uFillTx/>
                      <a:latin typeface="Arial"/>
                      <a:ea typeface="+mn-ea"/>
                      <a:cs typeface="Arial"/>
                    </a:rPr>
                    <a:t>M</a:t>
                  </a:r>
                  <a:r>
                    <a:rPr kumimoji="0" sz="1000" b="0" i="0" u="none" strike="noStrike" kern="1200" cap="none" spc="-10" normalizeH="0" baseline="0" noProof="0" dirty="0">
                      <a:ln>
                        <a:noFill/>
                      </a:ln>
                      <a:solidFill>
                        <a:prstClr val="black"/>
                      </a:solidFill>
                      <a:effectLst/>
                      <a:uLnTx/>
                      <a:uFillTx/>
                      <a:latin typeface="Arial"/>
                      <a:ea typeface="+mn-ea"/>
                      <a:cs typeface="Arial"/>
                    </a:rPr>
                    <a:t>ale</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0" normalizeH="0" baseline="0" noProof="0" dirty="0">
                      <a:ln>
                        <a:noFill/>
                      </a:ln>
                      <a:solidFill>
                        <a:prstClr val="black"/>
                      </a:solidFill>
                      <a:effectLst/>
                      <a:uLnTx/>
                      <a:uFillTx/>
                      <a:latin typeface="Arial"/>
                      <a:ea typeface="+mn-ea"/>
                      <a:cs typeface="Arial"/>
                    </a:rPr>
                    <a:t>50+</a:t>
                  </a:r>
                </a:p>
              </p:txBody>
            </p:sp>
          </p:grpSp>
          <p:grpSp>
            <p:nvGrpSpPr>
              <p:cNvPr id="36" name="Group 35">
                <a:extLst>
                  <a:ext uri="{FF2B5EF4-FFF2-40B4-BE49-F238E27FC236}">
                    <a16:creationId xmlns:a16="http://schemas.microsoft.com/office/drawing/2014/main" id="{179F9D53-878F-406C-B131-CADBAB606F5F}"/>
                  </a:ext>
                </a:extLst>
              </p:cNvPr>
              <p:cNvGrpSpPr/>
              <p:nvPr/>
            </p:nvGrpSpPr>
            <p:grpSpPr>
              <a:xfrm>
                <a:off x="6940296" y="5166360"/>
                <a:ext cx="789583" cy="153888"/>
                <a:chOff x="7168896" y="5166360"/>
                <a:chExt cx="789583" cy="153888"/>
              </a:xfrm>
            </p:grpSpPr>
            <p:sp>
              <p:nvSpPr>
                <p:cNvPr id="96" name="object 68">
                  <a:extLst>
                    <a:ext uri="{FF2B5EF4-FFF2-40B4-BE49-F238E27FC236}">
                      <a16:creationId xmlns:a16="http://schemas.microsoft.com/office/drawing/2014/main" id="{F21709D6-642D-4D39-8C04-13A68F7594CD}"/>
                    </a:ext>
                  </a:extLst>
                </p:cNvPr>
                <p:cNvSpPr/>
                <p:nvPr/>
              </p:nvSpPr>
              <p:spPr>
                <a:xfrm>
                  <a:off x="7168896" y="5193792"/>
                  <a:ext cx="100965" cy="100965"/>
                </a:xfrm>
                <a:custGeom>
                  <a:avLst/>
                  <a:gdLst/>
                  <a:ahLst/>
                  <a:cxnLst/>
                  <a:rect l="l" t="t" r="r" b="b"/>
                  <a:pathLst>
                    <a:path w="100965" h="100964">
                      <a:moveTo>
                        <a:pt x="100799" y="0"/>
                      </a:moveTo>
                      <a:lnTo>
                        <a:pt x="0" y="0"/>
                      </a:lnTo>
                      <a:lnTo>
                        <a:pt x="0" y="100799"/>
                      </a:lnTo>
                      <a:lnTo>
                        <a:pt x="100799" y="100799"/>
                      </a:lnTo>
                      <a:lnTo>
                        <a:pt x="100799" y="0"/>
                      </a:lnTo>
                      <a:close/>
                    </a:path>
                  </a:pathLst>
                </a:custGeom>
                <a:solidFill>
                  <a:srgbClr val="8787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object 73">
                  <a:extLst>
                    <a:ext uri="{FF2B5EF4-FFF2-40B4-BE49-F238E27FC236}">
                      <a16:creationId xmlns:a16="http://schemas.microsoft.com/office/drawing/2014/main" id="{F428B86C-2E05-4975-8FAF-9CC8278CA0E0}"/>
                    </a:ext>
                  </a:extLst>
                </p:cNvPr>
                <p:cNvSpPr txBox="1"/>
                <p:nvPr/>
              </p:nvSpPr>
              <p:spPr>
                <a:xfrm>
                  <a:off x="7306056" y="5166360"/>
                  <a:ext cx="652423" cy="153888"/>
                </a:xfrm>
                <a:prstGeom prst="rect">
                  <a:avLst/>
                </a:prstGeom>
              </p:spPr>
              <p:txBody>
                <a:bodyPr vert="horz" wrap="none" lIns="0" tIns="0" rIns="0" bIns="0" rtlCol="0">
                  <a:spAutoFit/>
                </a:bodyPr>
                <a:lstStyle>
                  <a:defPPr>
                    <a:defRPr lang="LID4096"/>
                  </a:defPPr>
                  <a:lvl1pPr>
                    <a:lnSpc>
                      <a:spcPct val="100000"/>
                    </a:lnSpc>
                    <a:tabLst>
                      <a:tab pos="906780" algn="l"/>
                      <a:tab pos="1767205" algn="l"/>
                      <a:tab pos="2614295" algn="l"/>
                    </a:tabLst>
                    <a:defRPr sz="1000" spc="-10">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tab pos="906780" algn="l"/>
                      <a:tab pos="1767205" algn="l"/>
                      <a:tab pos="2614295" algn="l"/>
                    </a:tabLst>
                    <a:defRPr/>
                  </a:pPr>
                  <a:r>
                    <a:rPr kumimoji="0" lang="en-US" sz="1000" b="0" i="0" u="none" strike="noStrike" kern="1200" cap="none" spc="-10" normalizeH="0" baseline="0" noProof="0" dirty="0">
                      <a:ln>
                        <a:noFill/>
                      </a:ln>
                      <a:solidFill>
                        <a:prstClr val="black"/>
                      </a:solidFill>
                      <a:effectLst/>
                      <a:uLnTx/>
                      <a:uFillTx/>
                      <a:latin typeface="Arial"/>
                      <a:ea typeface="+mn-ea"/>
                      <a:cs typeface="Arial"/>
                    </a:rPr>
                    <a:t>M</a:t>
                  </a:r>
                  <a:r>
                    <a:rPr kumimoji="0" sz="1000" b="0" i="0" u="none" strike="noStrike" kern="1200" cap="none" spc="-10" normalizeH="0" baseline="0" noProof="0" dirty="0">
                      <a:ln>
                        <a:noFill/>
                      </a:ln>
                      <a:solidFill>
                        <a:prstClr val="black"/>
                      </a:solidFill>
                      <a:effectLst/>
                      <a:uLnTx/>
                      <a:uFillTx/>
                      <a:latin typeface="Arial"/>
                      <a:ea typeface="+mn-ea"/>
                      <a:cs typeface="Arial"/>
                    </a:rPr>
                    <a:t>ale 25–49</a:t>
                  </a:r>
                </a:p>
              </p:txBody>
            </p:sp>
          </p:grpSp>
          <p:grpSp>
            <p:nvGrpSpPr>
              <p:cNvPr id="35" name="Group 34">
                <a:extLst>
                  <a:ext uri="{FF2B5EF4-FFF2-40B4-BE49-F238E27FC236}">
                    <a16:creationId xmlns:a16="http://schemas.microsoft.com/office/drawing/2014/main" id="{44BA18DA-16EE-47C2-B319-B19F201549B6}"/>
                  </a:ext>
                </a:extLst>
              </p:cNvPr>
              <p:cNvGrpSpPr/>
              <p:nvPr/>
            </p:nvGrpSpPr>
            <p:grpSpPr>
              <a:xfrm>
                <a:off x="8092440" y="5166360"/>
                <a:ext cx="789583" cy="153888"/>
                <a:chOff x="8138160" y="5166360"/>
                <a:chExt cx="789583" cy="153888"/>
              </a:xfrm>
            </p:grpSpPr>
            <p:sp>
              <p:nvSpPr>
                <p:cNvPr id="94" name="object 70">
                  <a:extLst>
                    <a:ext uri="{FF2B5EF4-FFF2-40B4-BE49-F238E27FC236}">
                      <a16:creationId xmlns:a16="http://schemas.microsoft.com/office/drawing/2014/main" id="{D417D830-D195-4725-AFB7-EA026531336A}"/>
                    </a:ext>
                  </a:extLst>
                </p:cNvPr>
                <p:cNvSpPr/>
                <p:nvPr/>
              </p:nvSpPr>
              <p:spPr>
                <a:xfrm>
                  <a:off x="8138160" y="5193792"/>
                  <a:ext cx="100965" cy="100965"/>
                </a:xfrm>
                <a:custGeom>
                  <a:avLst/>
                  <a:gdLst/>
                  <a:ahLst/>
                  <a:cxnLst/>
                  <a:rect l="l" t="t" r="r" b="b"/>
                  <a:pathLst>
                    <a:path w="100964" h="100964">
                      <a:moveTo>
                        <a:pt x="100799" y="0"/>
                      </a:moveTo>
                      <a:lnTo>
                        <a:pt x="0" y="0"/>
                      </a:lnTo>
                      <a:lnTo>
                        <a:pt x="0" y="100799"/>
                      </a:lnTo>
                      <a:lnTo>
                        <a:pt x="100799" y="100799"/>
                      </a:lnTo>
                      <a:lnTo>
                        <a:pt x="100799" y="0"/>
                      </a:lnTo>
                      <a:close/>
                    </a:path>
                  </a:pathLst>
                </a:custGeom>
                <a:solidFill>
                  <a:srgbClr val="B3B2B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object 73">
                  <a:extLst>
                    <a:ext uri="{FF2B5EF4-FFF2-40B4-BE49-F238E27FC236}">
                      <a16:creationId xmlns:a16="http://schemas.microsoft.com/office/drawing/2014/main" id="{967DE556-7048-4F9F-A494-18488F0E790C}"/>
                    </a:ext>
                  </a:extLst>
                </p:cNvPr>
                <p:cNvSpPr txBox="1"/>
                <p:nvPr/>
              </p:nvSpPr>
              <p:spPr>
                <a:xfrm>
                  <a:off x="8275320" y="5166360"/>
                  <a:ext cx="652423" cy="153888"/>
                </a:xfrm>
                <a:prstGeom prst="rect">
                  <a:avLst/>
                </a:prstGeom>
              </p:spPr>
              <p:txBody>
                <a:bodyPr vert="horz" wrap="none" lIns="0" tIns="0" rIns="0" bIns="0" rtlCol="0">
                  <a:spAutoFit/>
                </a:bodyPr>
                <a:lstStyle>
                  <a:defPPr>
                    <a:defRPr lang="LID4096"/>
                  </a:defPPr>
                  <a:lvl1pPr>
                    <a:lnSpc>
                      <a:spcPct val="100000"/>
                    </a:lnSpc>
                    <a:tabLst>
                      <a:tab pos="906780" algn="l"/>
                      <a:tab pos="1767205" algn="l"/>
                      <a:tab pos="2614295" algn="l"/>
                    </a:tabLst>
                    <a:defRPr sz="1000" spc="-10">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tab pos="906780" algn="l"/>
                      <a:tab pos="1767205" algn="l"/>
                      <a:tab pos="2614295" algn="l"/>
                    </a:tabLst>
                    <a:defRPr/>
                  </a:pPr>
                  <a:r>
                    <a:rPr kumimoji="0" lang="en-US" sz="1000" b="0" i="0" u="none" strike="noStrike" kern="1200" cap="none" spc="-10" normalizeH="0" baseline="0" noProof="0" dirty="0">
                      <a:ln>
                        <a:noFill/>
                      </a:ln>
                      <a:solidFill>
                        <a:prstClr val="black"/>
                      </a:solidFill>
                      <a:effectLst/>
                      <a:uLnTx/>
                      <a:uFillTx/>
                      <a:latin typeface="Arial"/>
                      <a:ea typeface="+mn-ea"/>
                      <a:cs typeface="Arial"/>
                    </a:rPr>
                    <a:t>M</a:t>
                  </a:r>
                  <a:r>
                    <a:rPr kumimoji="0" sz="1000" b="0" i="0" u="none" strike="noStrike" kern="1200" cap="none" spc="-10" normalizeH="0" baseline="0" noProof="0" dirty="0">
                      <a:ln>
                        <a:noFill/>
                      </a:ln>
                      <a:solidFill>
                        <a:prstClr val="black"/>
                      </a:solidFill>
                      <a:effectLst/>
                      <a:uLnTx/>
                      <a:uFillTx/>
                      <a:latin typeface="Arial"/>
                      <a:ea typeface="+mn-ea"/>
                      <a:cs typeface="Arial"/>
                    </a:rPr>
                    <a:t>ale 15–24</a:t>
                  </a:r>
                </a:p>
              </p:txBody>
            </p:sp>
          </p:grpSp>
          <p:grpSp>
            <p:nvGrpSpPr>
              <p:cNvPr id="27" name="Group 26">
                <a:extLst>
                  <a:ext uri="{FF2B5EF4-FFF2-40B4-BE49-F238E27FC236}">
                    <a16:creationId xmlns:a16="http://schemas.microsoft.com/office/drawing/2014/main" id="{302B64AC-7B3F-4671-AE01-405B93E58FCD}"/>
                  </a:ext>
                </a:extLst>
              </p:cNvPr>
              <p:cNvGrpSpPr/>
              <p:nvPr/>
            </p:nvGrpSpPr>
            <p:grpSpPr>
              <a:xfrm>
                <a:off x="9244584" y="5166360"/>
                <a:ext cx="720333" cy="153888"/>
                <a:chOff x="9107424" y="5166360"/>
                <a:chExt cx="720333" cy="153888"/>
              </a:xfrm>
            </p:grpSpPr>
            <p:sp>
              <p:nvSpPr>
                <p:cNvPr id="92" name="object 72">
                  <a:extLst>
                    <a:ext uri="{FF2B5EF4-FFF2-40B4-BE49-F238E27FC236}">
                      <a16:creationId xmlns:a16="http://schemas.microsoft.com/office/drawing/2014/main" id="{612BA0A1-CFF5-45EC-BEF3-652E1883A8D8}"/>
                    </a:ext>
                  </a:extLst>
                </p:cNvPr>
                <p:cNvSpPr/>
                <p:nvPr/>
              </p:nvSpPr>
              <p:spPr>
                <a:xfrm>
                  <a:off x="9107424" y="5193792"/>
                  <a:ext cx="100965" cy="100965"/>
                </a:xfrm>
                <a:custGeom>
                  <a:avLst/>
                  <a:gdLst/>
                  <a:ahLst/>
                  <a:cxnLst/>
                  <a:rect l="l" t="t" r="r" b="b"/>
                  <a:pathLst>
                    <a:path w="100964" h="100964">
                      <a:moveTo>
                        <a:pt x="100799" y="0"/>
                      </a:moveTo>
                      <a:lnTo>
                        <a:pt x="0" y="0"/>
                      </a:lnTo>
                      <a:lnTo>
                        <a:pt x="0" y="100799"/>
                      </a:lnTo>
                      <a:lnTo>
                        <a:pt x="100799" y="100799"/>
                      </a:lnTo>
                      <a:lnTo>
                        <a:pt x="100799" y="0"/>
                      </a:lnTo>
                      <a:close/>
                    </a:path>
                  </a:pathLst>
                </a:custGeom>
                <a:solidFill>
                  <a:srgbClr val="E3E3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object 73">
                  <a:extLst>
                    <a:ext uri="{FF2B5EF4-FFF2-40B4-BE49-F238E27FC236}">
                      <a16:creationId xmlns:a16="http://schemas.microsoft.com/office/drawing/2014/main" id="{42931088-CCF4-485C-9068-31CF5F8020DA}"/>
                    </a:ext>
                  </a:extLst>
                </p:cNvPr>
                <p:cNvSpPr txBox="1"/>
                <p:nvPr/>
              </p:nvSpPr>
              <p:spPr>
                <a:xfrm>
                  <a:off x="9244584" y="5166360"/>
                  <a:ext cx="583173" cy="153888"/>
                </a:xfrm>
                <a:prstGeom prst="rect">
                  <a:avLst/>
                </a:prstGeom>
              </p:spPr>
              <p:txBody>
                <a:bodyPr vert="horz" wrap="none" lIns="0" tIns="0" rIns="0" bIns="0" rtlCol="0">
                  <a:spAutoFit/>
                </a:bodyPr>
                <a:lstStyle>
                  <a:defPPr>
                    <a:defRPr lang="LID4096"/>
                  </a:defPPr>
                  <a:lvl1pPr>
                    <a:lnSpc>
                      <a:spcPct val="100000"/>
                    </a:lnSpc>
                    <a:tabLst>
                      <a:tab pos="906780" algn="l"/>
                      <a:tab pos="1767205" algn="l"/>
                      <a:tab pos="2614295" algn="l"/>
                    </a:tabLst>
                    <a:defRPr sz="1000" spc="-10">
                      <a:latin typeface="Arial"/>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tab pos="906780" algn="l"/>
                      <a:tab pos="1767205" algn="l"/>
                      <a:tab pos="2614295" algn="l"/>
                    </a:tabLst>
                    <a:defRPr/>
                  </a:pPr>
                  <a:r>
                    <a:rPr kumimoji="0" lang="en-US" sz="1000" b="0" i="0" u="none" strike="noStrike" kern="1200" cap="none" spc="-10" normalizeH="0" baseline="0" noProof="0" dirty="0">
                      <a:ln>
                        <a:noFill/>
                      </a:ln>
                      <a:solidFill>
                        <a:prstClr val="black"/>
                      </a:solidFill>
                      <a:effectLst/>
                      <a:uLnTx/>
                      <a:uFillTx/>
                      <a:latin typeface="Arial"/>
                      <a:ea typeface="+mn-ea"/>
                      <a:cs typeface="Arial"/>
                    </a:rPr>
                    <a:t>M</a:t>
                  </a:r>
                  <a:r>
                    <a:rPr kumimoji="0" sz="1000" b="0" i="0" u="none" strike="noStrike" kern="1200" cap="none" spc="-10" normalizeH="0" baseline="0" noProof="0" dirty="0">
                      <a:ln>
                        <a:noFill/>
                      </a:ln>
                      <a:solidFill>
                        <a:prstClr val="black"/>
                      </a:solidFill>
                      <a:effectLst/>
                      <a:uLnTx/>
                      <a:uFillTx/>
                      <a:latin typeface="Arial"/>
                      <a:ea typeface="+mn-ea"/>
                      <a:cs typeface="Arial"/>
                    </a:rPr>
                    <a:t>ale 0–14</a:t>
                  </a:r>
                </a:p>
              </p:txBody>
            </p:sp>
          </p:grpSp>
        </p:grpSp>
        <p:sp>
          <p:nvSpPr>
            <p:cNvPr id="6" name="object 3">
              <a:extLst>
                <a:ext uri="{FF2B5EF4-FFF2-40B4-BE49-F238E27FC236}">
                  <a16:creationId xmlns:a16="http://schemas.microsoft.com/office/drawing/2014/main" id="{C548B39D-0134-4253-A6D6-A8B94B52A57B}"/>
                </a:ext>
              </a:extLst>
            </p:cNvPr>
            <p:cNvSpPr/>
            <p:nvPr/>
          </p:nvSpPr>
          <p:spPr>
            <a:xfrm>
              <a:off x="3427448" y="2976269"/>
              <a:ext cx="105410" cy="136525"/>
            </a:xfrm>
            <a:custGeom>
              <a:avLst/>
              <a:gdLst/>
              <a:ahLst/>
              <a:cxnLst/>
              <a:rect l="l" t="t" r="r" b="b"/>
              <a:pathLst>
                <a:path w="105410" h="136525">
                  <a:moveTo>
                    <a:pt x="0" y="136334"/>
                  </a:moveTo>
                  <a:lnTo>
                    <a:pt x="0" y="0"/>
                  </a:lnTo>
                  <a:lnTo>
                    <a:pt x="10530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object 6">
              <a:extLst>
                <a:ext uri="{FF2B5EF4-FFF2-40B4-BE49-F238E27FC236}">
                  <a16:creationId xmlns:a16="http://schemas.microsoft.com/office/drawing/2014/main" id="{281D868D-CE58-44DA-8695-4D189170BF2D}"/>
                </a:ext>
              </a:extLst>
            </p:cNvPr>
            <p:cNvSpPr/>
            <p:nvPr/>
          </p:nvSpPr>
          <p:spPr>
            <a:xfrm>
              <a:off x="3137844" y="2982247"/>
              <a:ext cx="105410" cy="136525"/>
            </a:xfrm>
            <a:custGeom>
              <a:avLst/>
              <a:gdLst/>
              <a:ahLst/>
              <a:cxnLst/>
              <a:rect l="l" t="t" r="r" b="b"/>
              <a:pathLst>
                <a:path w="105410" h="136525">
                  <a:moveTo>
                    <a:pt x="105308" y="136334"/>
                  </a:moveTo>
                  <a:lnTo>
                    <a:pt x="105308" y="0"/>
                  </a:lnTo>
                  <a:lnTo>
                    <a:pt x="0"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object 7">
              <a:extLst>
                <a:ext uri="{FF2B5EF4-FFF2-40B4-BE49-F238E27FC236}">
                  <a16:creationId xmlns:a16="http://schemas.microsoft.com/office/drawing/2014/main" id="{FA930020-92EF-494E-B6E1-5B6F18FDF567}"/>
                </a:ext>
              </a:extLst>
            </p:cNvPr>
            <p:cNvSpPr/>
            <p:nvPr/>
          </p:nvSpPr>
          <p:spPr>
            <a:xfrm>
              <a:off x="3972640" y="3502471"/>
              <a:ext cx="166370" cy="0"/>
            </a:xfrm>
            <a:custGeom>
              <a:avLst/>
              <a:gdLst/>
              <a:ahLst/>
              <a:cxnLst/>
              <a:rect l="l" t="t" r="r" b="b"/>
              <a:pathLst>
                <a:path w="166369">
                  <a:moveTo>
                    <a:pt x="0" y="0"/>
                  </a:moveTo>
                  <a:lnTo>
                    <a:pt x="166103"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object 14">
              <a:extLst>
                <a:ext uri="{FF2B5EF4-FFF2-40B4-BE49-F238E27FC236}">
                  <a16:creationId xmlns:a16="http://schemas.microsoft.com/office/drawing/2014/main" id="{C73C9E57-2376-4DFF-B1E2-9CAF4B02D7B8}"/>
                </a:ext>
              </a:extLst>
            </p:cNvPr>
            <p:cNvSpPr/>
            <p:nvPr/>
          </p:nvSpPr>
          <p:spPr>
            <a:xfrm>
              <a:off x="3730285" y="4573401"/>
              <a:ext cx="166370" cy="0"/>
            </a:xfrm>
            <a:custGeom>
              <a:avLst/>
              <a:gdLst/>
              <a:ahLst/>
              <a:cxnLst/>
              <a:rect l="l" t="t" r="r" b="b"/>
              <a:pathLst>
                <a:path w="166369">
                  <a:moveTo>
                    <a:pt x="0" y="0"/>
                  </a:moveTo>
                  <a:lnTo>
                    <a:pt x="166103"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object 15">
              <a:extLst>
                <a:ext uri="{FF2B5EF4-FFF2-40B4-BE49-F238E27FC236}">
                  <a16:creationId xmlns:a16="http://schemas.microsoft.com/office/drawing/2014/main" id="{EFEB7D24-A38D-40D4-AE6A-9504E22D6F76}"/>
                </a:ext>
              </a:extLst>
            </p:cNvPr>
            <p:cNvSpPr/>
            <p:nvPr/>
          </p:nvSpPr>
          <p:spPr>
            <a:xfrm>
              <a:off x="2501181" y="4245954"/>
              <a:ext cx="166370" cy="0"/>
            </a:xfrm>
            <a:custGeom>
              <a:avLst/>
              <a:gdLst/>
              <a:ahLst/>
              <a:cxnLst/>
              <a:rect l="l" t="t" r="r" b="b"/>
              <a:pathLst>
                <a:path w="166369">
                  <a:moveTo>
                    <a:pt x="0" y="0"/>
                  </a:moveTo>
                  <a:lnTo>
                    <a:pt x="166103"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object 16">
              <a:extLst>
                <a:ext uri="{FF2B5EF4-FFF2-40B4-BE49-F238E27FC236}">
                  <a16:creationId xmlns:a16="http://schemas.microsoft.com/office/drawing/2014/main" id="{FA62F707-3859-4A61-8E01-E63A26F84D59}"/>
                </a:ext>
              </a:extLst>
            </p:cNvPr>
            <p:cNvSpPr/>
            <p:nvPr/>
          </p:nvSpPr>
          <p:spPr>
            <a:xfrm>
              <a:off x="2737347" y="4573401"/>
              <a:ext cx="200660" cy="0"/>
            </a:xfrm>
            <a:custGeom>
              <a:avLst/>
              <a:gdLst/>
              <a:ahLst/>
              <a:cxnLst/>
              <a:rect l="l" t="t" r="r" b="b"/>
              <a:pathLst>
                <a:path w="200660">
                  <a:moveTo>
                    <a:pt x="0" y="0"/>
                  </a:moveTo>
                  <a:lnTo>
                    <a:pt x="200634"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 name="object 17">
              <a:extLst>
                <a:ext uri="{FF2B5EF4-FFF2-40B4-BE49-F238E27FC236}">
                  <a16:creationId xmlns:a16="http://schemas.microsoft.com/office/drawing/2014/main" id="{84AD1962-93B5-479F-96FE-D31F64FF6BBF}"/>
                </a:ext>
              </a:extLst>
            </p:cNvPr>
            <p:cNvSpPr/>
            <p:nvPr/>
          </p:nvSpPr>
          <p:spPr>
            <a:xfrm>
              <a:off x="2375547" y="3886188"/>
              <a:ext cx="166370" cy="0"/>
            </a:xfrm>
            <a:custGeom>
              <a:avLst/>
              <a:gdLst/>
              <a:ahLst/>
              <a:cxnLst/>
              <a:rect l="l" t="t" r="r" b="b"/>
              <a:pathLst>
                <a:path w="166369">
                  <a:moveTo>
                    <a:pt x="0" y="0"/>
                  </a:moveTo>
                  <a:lnTo>
                    <a:pt x="166103"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object 18">
              <a:extLst>
                <a:ext uri="{FF2B5EF4-FFF2-40B4-BE49-F238E27FC236}">
                  <a16:creationId xmlns:a16="http://schemas.microsoft.com/office/drawing/2014/main" id="{6AD6E21C-5EAD-43C1-AF5B-FB4EE38D5F30}"/>
                </a:ext>
              </a:extLst>
            </p:cNvPr>
            <p:cNvSpPr/>
            <p:nvPr/>
          </p:nvSpPr>
          <p:spPr>
            <a:xfrm>
              <a:off x="2620541" y="3261965"/>
              <a:ext cx="166370" cy="0"/>
            </a:xfrm>
            <a:custGeom>
              <a:avLst/>
              <a:gdLst/>
              <a:ahLst/>
              <a:cxnLst/>
              <a:rect l="l" t="t" r="r" b="b"/>
              <a:pathLst>
                <a:path w="166369">
                  <a:moveTo>
                    <a:pt x="0" y="0"/>
                  </a:moveTo>
                  <a:lnTo>
                    <a:pt x="166103"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 name="object 19">
              <a:extLst>
                <a:ext uri="{FF2B5EF4-FFF2-40B4-BE49-F238E27FC236}">
                  <a16:creationId xmlns:a16="http://schemas.microsoft.com/office/drawing/2014/main" id="{5439C86E-4158-4D5C-8F8B-B30C45287EBF}"/>
                </a:ext>
              </a:extLst>
            </p:cNvPr>
            <p:cNvSpPr txBox="1"/>
            <p:nvPr/>
          </p:nvSpPr>
          <p:spPr>
            <a:xfrm>
              <a:off x="4156662" y="3406210"/>
              <a:ext cx="303609" cy="197490"/>
            </a:xfrm>
            <a:prstGeom prst="rect">
              <a:avLst/>
            </a:prstGeom>
          </p:spPr>
          <p:txBody>
            <a:bodyPr vert="horz" wrap="none" lIns="0" tIns="12700" rIns="0" bIns="0" rtlCol="0">
              <a:spAutoFit/>
            </a:bodyPr>
            <a:lstStyle>
              <a:defPPr>
                <a:defRPr lang="LID4096"/>
              </a:defPPr>
              <a:lvl1pPr marL="12700">
                <a:lnSpc>
                  <a:spcPct val="100000"/>
                </a:lnSpc>
                <a:spcBef>
                  <a:spcPts val="100"/>
                </a:spcBef>
                <a:defRPr sz="1200" spc="-40">
                  <a:latin typeface="Arial"/>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40" normalizeH="0" baseline="0" noProof="0" dirty="0">
                  <a:ln>
                    <a:noFill/>
                  </a:ln>
                  <a:solidFill>
                    <a:prstClr val="black"/>
                  </a:solidFill>
                  <a:effectLst/>
                  <a:uLnTx/>
                  <a:uFillTx/>
                  <a:latin typeface="Arial"/>
                  <a:ea typeface="+mn-ea"/>
                  <a:cs typeface="Arial"/>
                </a:rPr>
                <a:t>27%</a:t>
              </a:r>
            </a:p>
          </p:txBody>
        </p:sp>
        <p:sp>
          <p:nvSpPr>
            <p:cNvPr id="25" name="object 22">
              <a:extLst>
                <a:ext uri="{FF2B5EF4-FFF2-40B4-BE49-F238E27FC236}">
                  <a16:creationId xmlns:a16="http://schemas.microsoft.com/office/drawing/2014/main" id="{A0F98E31-1952-484C-821E-E131EC600E0F}"/>
                </a:ext>
              </a:extLst>
            </p:cNvPr>
            <p:cNvSpPr txBox="1"/>
            <p:nvPr/>
          </p:nvSpPr>
          <p:spPr>
            <a:xfrm>
              <a:off x="2254849" y="4147726"/>
              <a:ext cx="223779" cy="197490"/>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40" normalizeH="0" baseline="0" noProof="0" dirty="0">
                  <a:ln>
                    <a:noFill/>
                  </a:ln>
                  <a:solidFill>
                    <a:prstClr val="black"/>
                  </a:solidFill>
                  <a:effectLst/>
                  <a:uLnTx/>
                  <a:uFillTx/>
                  <a:latin typeface="Arial"/>
                  <a:ea typeface="+mn-ea"/>
                  <a:cs typeface="Arial"/>
                </a:rPr>
                <a:t>8%</a:t>
              </a:r>
            </a:p>
          </p:txBody>
        </p:sp>
        <p:sp>
          <p:nvSpPr>
            <p:cNvPr id="29" name="object 26">
              <a:extLst>
                <a:ext uri="{FF2B5EF4-FFF2-40B4-BE49-F238E27FC236}">
                  <a16:creationId xmlns:a16="http://schemas.microsoft.com/office/drawing/2014/main" id="{6677EFCC-600C-46DE-B0BD-581F570CF340}"/>
                </a:ext>
              </a:extLst>
            </p:cNvPr>
            <p:cNvSpPr txBox="1"/>
            <p:nvPr/>
          </p:nvSpPr>
          <p:spPr>
            <a:xfrm>
              <a:off x="2486623" y="4475909"/>
              <a:ext cx="223779" cy="197490"/>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40" normalizeH="0" baseline="0" noProof="0" dirty="0">
                  <a:ln>
                    <a:noFill/>
                  </a:ln>
                  <a:solidFill>
                    <a:prstClr val="black"/>
                  </a:solidFill>
                  <a:effectLst/>
                  <a:uLnTx/>
                  <a:uFillTx/>
                  <a:latin typeface="Arial"/>
                  <a:ea typeface="+mn-ea"/>
                  <a:cs typeface="Arial"/>
                </a:rPr>
                <a:t>7%</a:t>
              </a:r>
            </a:p>
          </p:txBody>
        </p:sp>
        <p:sp>
          <p:nvSpPr>
            <p:cNvPr id="30" name="object 27">
              <a:extLst>
                <a:ext uri="{FF2B5EF4-FFF2-40B4-BE49-F238E27FC236}">
                  <a16:creationId xmlns:a16="http://schemas.microsoft.com/office/drawing/2014/main" id="{59C4C40D-5D69-4687-9C12-FA37A162A934}"/>
                </a:ext>
              </a:extLst>
            </p:cNvPr>
            <p:cNvSpPr txBox="1"/>
            <p:nvPr/>
          </p:nvSpPr>
          <p:spPr>
            <a:xfrm>
              <a:off x="2121408" y="3788373"/>
              <a:ext cx="223779" cy="197490"/>
            </a:xfrm>
            <a:prstGeom prst="rect">
              <a:avLst/>
            </a:prstGeom>
          </p:spPr>
          <p:txBody>
            <a:bodyPr vert="horz" wrap="none" lIns="0" tIns="12700" rIns="0" bIns="0" rtlCol="0">
              <a:spAutoFit/>
            </a:bodyPr>
            <a:lstStyle>
              <a:defPPr>
                <a:defRPr lang="LID4096"/>
              </a:defPPr>
              <a:lvl1pPr marL="12700">
                <a:lnSpc>
                  <a:spcPct val="100000"/>
                </a:lnSpc>
                <a:spcBef>
                  <a:spcPts val="100"/>
                </a:spcBef>
                <a:defRPr sz="1200" spc="-40">
                  <a:latin typeface="Arial"/>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40" normalizeH="0" baseline="0" noProof="0" dirty="0">
                  <a:ln>
                    <a:noFill/>
                  </a:ln>
                  <a:solidFill>
                    <a:prstClr val="black"/>
                  </a:solidFill>
                  <a:effectLst/>
                  <a:uLnTx/>
                  <a:uFillTx/>
                  <a:latin typeface="Arial"/>
                  <a:ea typeface="+mn-ea"/>
                  <a:cs typeface="Arial"/>
                </a:rPr>
                <a:t>8%</a:t>
              </a:r>
            </a:p>
          </p:txBody>
        </p:sp>
        <p:sp>
          <p:nvSpPr>
            <p:cNvPr id="31" name="object 28">
              <a:extLst>
                <a:ext uri="{FF2B5EF4-FFF2-40B4-BE49-F238E27FC236}">
                  <a16:creationId xmlns:a16="http://schemas.microsoft.com/office/drawing/2014/main" id="{79088839-3E46-40C2-BCEF-F6D2EEDF8CC3}"/>
                </a:ext>
              </a:extLst>
            </p:cNvPr>
            <p:cNvSpPr txBox="1"/>
            <p:nvPr/>
          </p:nvSpPr>
          <p:spPr>
            <a:xfrm>
              <a:off x="2294904" y="3167825"/>
              <a:ext cx="303609" cy="197490"/>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40" normalizeH="0" baseline="0" noProof="0" dirty="0">
                  <a:ln>
                    <a:noFill/>
                  </a:ln>
                  <a:solidFill>
                    <a:prstClr val="black"/>
                  </a:solidFill>
                  <a:effectLst/>
                  <a:uLnTx/>
                  <a:uFillTx/>
                  <a:latin typeface="Arial"/>
                  <a:ea typeface="+mn-ea"/>
                  <a:cs typeface="Arial"/>
                </a:rPr>
                <a:t>19%</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32" name="object 29">
              <a:extLst>
                <a:ext uri="{FF2B5EF4-FFF2-40B4-BE49-F238E27FC236}">
                  <a16:creationId xmlns:a16="http://schemas.microsoft.com/office/drawing/2014/main" id="{09BD830B-9F73-4B83-ACAE-8E422EB2DA22}"/>
                </a:ext>
              </a:extLst>
            </p:cNvPr>
            <p:cNvSpPr txBox="1"/>
            <p:nvPr/>
          </p:nvSpPr>
          <p:spPr>
            <a:xfrm>
              <a:off x="3920083" y="4473434"/>
              <a:ext cx="309763" cy="197490"/>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40" normalizeH="0" baseline="0" noProof="0" dirty="0">
                  <a:ln>
                    <a:noFill/>
                  </a:ln>
                  <a:solidFill>
                    <a:prstClr val="black"/>
                  </a:solidFill>
                  <a:effectLst/>
                  <a:uLnTx/>
                  <a:uFillTx/>
                  <a:latin typeface="Arial"/>
                  <a:ea typeface="+mn-ea"/>
                  <a:cs typeface="Arial"/>
                </a:rPr>
                <a:t>25%</a:t>
              </a:r>
            </a:p>
          </p:txBody>
        </p:sp>
        <p:grpSp>
          <p:nvGrpSpPr>
            <p:cNvPr id="48" name="object 102">
              <a:extLst>
                <a:ext uri="{FF2B5EF4-FFF2-40B4-BE49-F238E27FC236}">
                  <a16:creationId xmlns:a16="http://schemas.microsoft.com/office/drawing/2014/main" id="{A818A8B5-FFA2-41F3-BDCA-F1DA9E932530}"/>
                </a:ext>
              </a:extLst>
            </p:cNvPr>
            <p:cNvGrpSpPr/>
            <p:nvPr/>
          </p:nvGrpSpPr>
          <p:grpSpPr>
            <a:xfrm>
              <a:off x="2477240" y="3061630"/>
              <a:ext cx="1650364" cy="1649095"/>
              <a:chOff x="1172304" y="1501630"/>
              <a:chExt cx="1650364" cy="1649095"/>
            </a:xfrm>
          </p:grpSpPr>
          <p:sp>
            <p:nvSpPr>
              <p:cNvPr id="49" name="object 103">
                <a:extLst>
                  <a:ext uri="{FF2B5EF4-FFF2-40B4-BE49-F238E27FC236}">
                    <a16:creationId xmlns:a16="http://schemas.microsoft.com/office/drawing/2014/main" id="{74C3602C-33F5-46BE-81FA-DAEC638CC7C5}"/>
                  </a:ext>
                </a:extLst>
              </p:cNvPr>
              <p:cNvSpPr/>
              <p:nvPr/>
            </p:nvSpPr>
            <p:spPr>
              <a:xfrm>
                <a:off x="1883072" y="1501630"/>
                <a:ext cx="114935" cy="824865"/>
              </a:xfrm>
              <a:custGeom>
                <a:avLst/>
                <a:gdLst/>
                <a:ahLst/>
                <a:cxnLst/>
                <a:rect l="l" t="t" r="r" b="b"/>
                <a:pathLst>
                  <a:path w="114935" h="824864">
                    <a:moveTo>
                      <a:pt x="114744" y="0"/>
                    </a:moveTo>
                    <a:lnTo>
                      <a:pt x="86523" y="541"/>
                    </a:lnTo>
                    <a:lnTo>
                      <a:pt x="57243" y="2112"/>
                    </a:lnTo>
                    <a:lnTo>
                      <a:pt x="28028" y="4634"/>
                    </a:lnTo>
                    <a:lnTo>
                      <a:pt x="0" y="8026"/>
                    </a:lnTo>
                    <a:lnTo>
                      <a:pt x="114744" y="824445"/>
                    </a:lnTo>
                    <a:lnTo>
                      <a:pt x="114744"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object 104">
                <a:extLst>
                  <a:ext uri="{FF2B5EF4-FFF2-40B4-BE49-F238E27FC236}">
                    <a16:creationId xmlns:a16="http://schemas.microsoft.com/office/drawing/2014/main" id="{0F8AA9F4-4F24-42D3-8E44-4194C588E6F8}"/>
                  </a:ext>
                </a:extLst>
              </p:cNvPr>
              <p:cNvSpPr/>
              <p:nvPr/>
            </p:nvSpPr>
            <p:spPr>
              <a:xfrm>
                <a:off x="1197856" y="1509656"/>
                <a:ext cx="800100" cy="816610"/>
              </a:xfrm>
              <a:custGeom>
                <a:avLst/>
                <a:gdLst/>
                <a:ahLst/>
                <a:cxnLst/>
                <a:rect l="l" t="t" r="r" b="b"/>
                <a:pathLst>
                  <a:path w="800100" h="816610">
                    <a:moveTo>
                      <a:pt x="685215" y="0"/>
                    </a:moveTo>
                    <a:lnTo>
                      <a:pt x="634453" y="8600"/>
                    </a:lnTo>
                    <a:lnTo>
                      <a:pt x="585017" y="19911"/>
                    </a:lnTo>
                    <a:lnTo>
                      <a:pt x="536977" y="33873"/>
                    </a:lnTo>
                    <a:lnTo>
                      <a:pt x="490399" y="50422"/>
                    </a:lnTo>
                    <a:lnTo>
                      <a:pt x="445353" y="69499"/>
                    </a:lnTo>
                    <a:lnTo>
                      <a:pt x="401908" y="91040"/>
                    </a:lnTo>
                    <a:lnTo>
                      <a:pt x="360131" y="114986"/>
                    </a:lnTo>
                    <a:lnTo>
                      <a:pt x="320091" y="141273"/>
                    </a:lnTo>
                    <a:lnTo>
                      <a:pt x="281856" y="169840"/>
                    </a:lnTo>
                    <a:lnTo>
                      <a:pt x="245495" y="200626"/>
                    </a:lnTo>
                    <a:lnTo>
                      <a:pt x="211077" y="233569"/>
                    </a:lnTo>
                    <a:lnTo>
                      <a:pt x="178669" y="268608"/>
                    </a:lnTo>
                    <a:lnTo>
                      <a:pt x="148340" y="305681"/>
                    </a:lnTo>
                    <a:lnTo>
                      <a:pt x="120159" y="344726"/>
                    </a:lnTo>
                    <a:lnTo>
                      <a:pt x="94193" y="385682"/>
                    </a:lnTo>
                    <a:lnTo>
                      <a:pt x="70512" y="428487"/>
                    </a:lnTo>
                    <a:lnTo>
                      <a:pt x="49184" y="473079"/>
                    </a:lnTo>
                    <a:lnTo>
                      <a:pt x="30277" y="519397"/>
                    </a:lnTo>
                    <a:lnTo>
                      <a:pt x="13859" y="567380"/>
                    </a:lnTo>
                    <a:lnTo>
                      <a:pt x="0" y="616965"/>
                    </a:lnTo>
                    <a:lnTo>
                      <a:pt x="799960" y="816419"/>
                    </a:lnTo>
                    <a:lnTo>
                      <a:pt x="685215" y="0"/>
                    </a:lnTo>
                    <a:close/>
                  </a:path>
                </a:pathLst>
              </a:custGeom>
              <a:solidFill>
                <a:srgbClr val="8787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1" name="object 105">
                <a:extLst>
                  <a:ext uri="{FF2B5EF4-FFF2-40B4-BE49-F238E27FC236}">
                    <a16:creationId xmlns:a16="http://schemas.microsoft.com/office/drawing/2014/main" id="{26324597-D5A0-4DDF-B7FF-09B98984CC6C}"/>
                  </a:ext>
                </a:extLst>
              </p:cNvPr>
              <p:cNvSpPr/>
              <p:nvPr/>
            </p:nvSpPr>
            <p:spPr>
              <a:xfrm>
                <a:off x="1172304" y="2126622"/>
                <a:ext cx="826135" cy="413384"/>
              </a:xfrm>
              <a:custGeom>
                <a:avLst/>
                <a:gdLst/>
                <a:ahLst/>
                <a:cxnLst/>
                <a:rect l="l" t="t" r="r" b="b"/>
                <a:pathLst>
                  <a:path w="826135" h="413385">
                    <a:moveTo>
                      <a:pt x="25552" y="0"/>
                    </a:moveTo>
                    <a:lnTo>
                      <a:pt x="14042" y="52557"/>
                    </a:lnTo>
                    <a:lnTo>
                      <a:pt x="5945" y="104357"/>
                    </a:lnTo>
                    <a:lnTo>
                      <a:pt x="1264" y="155643"/>
                    </a:lnTo>
                    <a:lnTo>
                      <a:pt x="0" y="206657"/>
                    </a:lnTo>
                    <a:lnTo>
                      <a:pt x="2155" y="257641"/>
                    </a:lnTo>
                    <a:lnTo>
                      <a:pt x="7732" y="308838"/>
                    </a:lnTo>
                    <a:lnTo>
                      <a:pt x="16732" y="360490"/>
                    </a:lnTo>
                    <a:lnTo>
                      <a:pt x="29159" y="412838"/>
                    </a:lnTo>
                    <a:lnTo>
                      <a:pt x="825512" y="199453"/>
                    </a:lnTo>
                    <a:lnTo>
                      <a:pt x="25552" y="0"/>
                    </a:lnTo>
                    <a:close/>
                  </a:path>
                </a:pathLst>
              </a:custGeom>
              <a:solidFill>
                <a:srgbClr val="B3B2B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2" name="object 106">
                <a:extLst>
                  <a:ext uri="{FF2B5EF4-FFF2-40B4-BE49-F238E27FC236}">
                    <a16:creationId xmlns:a16="http://schemas.microsoft.com/office/drawing/2014/main" id="{A3AA061D-AACF-473F-B689-0FFA98A5E474}"/>
                  </a:ext>
                </a:extLst>
              </p:cNvPr>
              <p:cNvSpPr/>
              <p:nvPr/>
            </p:nvSpPr>
            <p:spPr>
              <a:xfrm>
                <a:off x="1201463" y="2326076"/>
                <a:ext cx="796925" cy="572770"/>
              </a:xfrm>
              <a:custGeom>
                <a:avLst/>
                <a:gdLst/>
                <a:ahLst/>
                <a:cxnLst/>
                <a:rect l="l" t="t" r="r" b="b"/>
                <a:pathLst>
                  <a:path w="796925" h="572769">
                    <a:moveTo>
                      <a:pt x="796353" y="0"/>
                    </a:moveTo>
                    <a:lnTo>
                      <a:pt x="0" y="213385"/>
                    </a:lnTo>
                    <a:lnTo>
                      <a:pt x="15409" y="264934"/>
                    </a:lnTo>
                    <a:lnTo>
                      <a:pt x="33439" y="314165"/>
                    </a:lnTo>
                    <a:lnTo>
                      <a:pt x="54207" y="361289"/>
                    </a:lnTo>
                    <a:lnTo>
                      <a:pt x="77833" y="406519"/>
                    </a:lnTo>
                    <a:lnTo>
                      <a:pt x="104436" y="450064"/>
                    </a:lnTo>
                    <a:lnTo>
                      <a:pt x="134136" y="492136"/>
                    </a:lnTo>
                    <a:lnTo>
                      <a:pt x="167051" y="532946"/>
                    </a:lnTo>
                    <a:lnTo>
                      <a:pt x="203301" y="572706"/>
                    </a:lnTo>
                    <a:lnTo>
                      <a:pt x="796353" y="0"/>
                    </a:lnTo>
                    <a:close/>
                  </a:path>
                </a:pathLst>
              </a:custGeom>
              <a:solidFill>
                <a:srgbClr val="E3E3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object 107">
                <a:extLst>
                  <a:ext uri="{FF2B5EF4-FFF2-40B4-BE49-F238E27FC236}">
                    <a16:creationId xmlns:a16="http://schemas.microsoft.com/office/drawing/2014/main" id="{EF4786DC-CB2E-48AE-8A31-64B372B4C06A}"/>
                  </a:ext>
                </a:extLst>
              </p:cNvPr>
              <p:cNvSpPr/>
              <p:nvPr/>
            </p:nvSpPr>
            <p:spPr>
              <a:xfrm>
                <a:off x="1404764" y="2326076"/>
                <a:ext cx="593090" cy="770255"/>
              </a:xfrm>
              <a:custGeom>
                <a:avLst/>
                <a:gdLst/>
                <a:ahLst/>
                <a:cxnLst/>
                <a:rect l="l" t="t" r="r" b="b"/>
                <a:pathLst>
                  <a:path w="593089" h="770255">
                    <a:moveTo>
                      <a:pt x="593051" y="0"/>
                    </a:moveTo>
                    <a:lnTo>
                      <a:pt x="0" y="572706"/>
                    </a:lnTo>
                    <a:lnTo>
                      <a:pt x="38122" y="610096"/>
                    </a:lnTo>
                    <a:lnTo>
                      <a:pt x="76906" y="643871"/>
                    </a:lnTo>
                    <a:lnTo>
                      <a:pt x="116832" y="674350"/>
                    </a:lnTo>
                    <a:lnTo>
                      <a:pt x="158382" y="701853"/>
                    </a:lnTo>
                    <a:lnTo>
                      <a:pt x="202039" y="726697"/>
                    </a:lnTo>
                    <a:lnTo>
                      <a:pt x="248284" y="749201"/>
                    </a:lnTo>
                    <a:lnTo>
                      <a:pt x="297599" y="769683"/>
                    </a:lnTo>
                    <a:lnTo>
                      <a:pt x="593051" y="0"/>
                    </a:lnTo>
                    <a:close/>
                  </a:path>
                </a:pathLst>
              </a:custGeom>
              <a:solidFill>
                <a:srgbClr val="E9F5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object 108">
                <a:extLst>
                  <a:ext uri="{FF2B5EF4-FFF2-40B4-BE49-F238E27FC236}">
                    <a16:creationId xmlns:a16="http://schemas.microsoft.com/office/drawing/2014/main" id="{CF4415C4-09BE-48A9-957F-AC38DE510D55}"/>
                  </a:ext>
                </a:extLst>
              </p:cNvPr>
              <p:cNvSpPr/>
              <p:nvPr/>
            </p:nvSpPr>
            <p:spPr>
              <a:xfrm>
                <a:off x="1702363" y="2326076"/>
                <a:ext cx="1065530" cy="824865"/>
              </a:xfrm>
              <a:custGeom>
                <a:avLst/>
                <a:gdLst/>
                <a:ahLst/>
                <a:cxnLst/>
                <a:rect l="l" t="t" r="r" b="b"/>
                <a:pathLst>
                  <a:path w="1065530" h="824864">
                    <a:moveTo>
                      <a:pt x="295452" y="0"/>
                    </a:moveTo>
                    <a:lnTo>
                      <a:pt x="0" y="769683"/>
                    </a:lnTo>
                    <a:lnTo>
                      <a:pt x="45726" y="785737"/>
                    </a:lnTo>
                    <a:lnTo>
                      <a:pt x="91748" y="798962"/>
                    </a:lnTo>
                    <a:lnTo>
                      <a:pt x="137967" y="809403"/>
                    </a:lnTo>
                    <a:lnTo>
                      <a:pt x="184283" y="817103"/>
                    </a:lnTo>
                    <a:lnTo>
                      <a:pt x="230596" y="822107"/>
                    </a:lnTo>
                    <a:lnTo>
                      <a:pt x="276806" y="824460"/>
                    </a:lnTo>
                    <a:lnTo>
                      <a:pt x="322813" y="824206"/>
                    </a:lnTo>
                    <a:lnTo>
                      <a:pt x="368517" y="821389"/>
                    </a:lnTo>
                    <a:lnTo>
                      <a:pt x="413818" y="816055"/>
                    </a:lnTo>
                    <a:lnTo>
                      <a:pt x="458616" y="808247"/>
                    </a:lnTo>
                    <a:lnTo>
                      <a:pt x="502812" y="798011"/>
                    </a:lnTo>
                    <a:lnTo>
                      <a:pt x="546305" y="785389"/>
                    </a:lnTo>
                    <a:lnTo>
                      <a:pt x="588996" y="770428"/>
                    </a:lnTo>
                    <a:lnTo>
                      <a:pt x="630785" y="753171"/>
                    </a:lnTo>
                    <a:lnTo>
                      <a:pt x="671571" y="733664"/>
                    </a:lnTo>
                    <a:lnTo>
                      <a:pt x="711255" y="711949"/>
                    </a:lnTo>
                    <a:lnTo>
                      <a:pt x="749738" y="688073"/>
                    </a:lnTo>
                    <a:lnTo>
                      <a:pt x="786918" y="662079"/>
                    </a:lnTo>
                    <a:lnTo>
                      <a:pt x="822696" y="634011"/>
                    </a:lnTo>
                    <a:lnTo>
                      <a:pt x="856973" y="603915"/>
                    </a:lnTo>
                    <a:lnTo>
                      <a:pt x="889648" y="571835"/>
                    </a:lnTo>
                    <a:lnTo>
                      <a:pt x="920622" y="537815"/>
                    </a:lnTo>
                    <a:lnTo>
                      <a:pt x="949794" y="501900"/>
                    </a:lnTo>
                    <a:lnTo>
                      <a:pt x="977065" y="464134"/>
                    </a:lnTo>
                    <a:lnTo>
                      <a:pt x="1002334" y="424562"/>
                    </a:lnTo>
                    <a:lnTo>
                      <a:pt x="1025502" y="383228"/>
                    </a:lnTo>
                    <a:lnTo>
                      <a:pt x="1046470" y="340177"/>
                    </a:lnTo>
                    <a:lnTo>
                      <a:pt x="1065136" y="295452"/>
                    </a:lnTo>
                    <a:lnTo>
                      <a:pt x="295452" y="0"/>
                    </a:lnTo>
                    <a:close/>
                  </a:path>
                </a:pathLst>
              </a:custGeom>
              <a:solidFill>
                <a:srgbClr val="D2EA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object 109">
                <a:extLst>
                  <a:ext uri="{FF2B5EF4-FFF2-40B4-BE49-F238E27FC236}">
                    <a16:creationId xmlns:a16="http://schemas.microsoft.com/office/drawing/2014/main" id="{037D04DB-C558-48CA-8B63-74A65349FA94}"/>
                  </a:ext>
                </a:extLst>
              </p:cNvPr>
              <p:cNvSpPr/>
              <p:nvPr/>
            </p:nvSpPr>
            <p:spPr>
              <a:xfrm>
                <a:off x="1997816" y="1526116"/>
                <a:ext cx="824865" cy="1096010"/>
              </a:xfrm>
              <a:custGeom>
                <a:avLst/>
                <a:gdLst/>
                <a:ahLst/>
                <a:cxnLst/>
                <a:rect l="l" t="t" r="r" b="b"/>
                <a:pathLst>
                  <a:path w="824864" h="1096010">
                    <a:moveTo>
                      <a:pt x="199453" y="0"/>
                    </a:moveTo>
                    <a:lnTo>
                      <a:pt x="0" y="799960"/>
                    </a:lnTo>
                    <a:lnTo>
                      <a:pt x="769683" y="1095413"/>
                    </a:lnTo>
                    <a:lnTo>
                      <a:pt x="778682" y="1071035"/>
                    </a:lnTo>
                    <a:lnTo>
                      <a:pt x="793347" y="1024541"/>
                    </a:lnTo>
                    <a:lnTo>
                      <a:pt x="810320" y="952071"/>
                    </a:lnTo>
                    <a:lnTo>
                      <a:pt x="817837" y="904779"/>
                    </a:lnTo>
                    <a:lnTo>
                      <a:pt x="822566" y="857631"/>
                    </a:lnTo>
                    <a:lnTo>
                      <a:pt x="824563" y="810722"/>
                    </a:lnTo>
                    <a:lnTo>
                      <a:pt x="823885" y="764144"/>
                    </a:lnTo>
                    <a:lnTo>
                      <a:pt x="820588" y="717992"/>
                    </a:lnTo>
                    <a:lnTo>
                      <a:pt x="814728" y="672359"/>
                    </a:lnTo>
                    <a:lnTo>
                      <a:pt x="806362" y="627338"/>
                    </a:lnTo>
                    <a:lnTo>
                      <a:pt x="795547" y="583025"/>
                    </a:lnTo>
                    <a:lnTo>
                      <a:pt x="782337" y="539512"/>
                    </a:lnTo>
                    <a:lnTo>
                      <a:pt x="766790" y="496893"/>
                    </a:lnTo>
                    <a:lnTo>
                      <a:pt x="748963" y="455262"/>
                    </a:lnTo>
                    <a:lnTo>
                      <a:pt x="728910" y="414713"/>
                    </a:lnTo>
                    <a:lnTo>
                      <a:pt x="706689" y="375338"/>
                    </a:lnTo>
                    <a:lnTo>
                      <a:pt x="682357" y="337233"/>
                    </a:lnTo>
                    <a:lnTo>
                      <a:pt x="655968" y="300491"/>
                    </a:lnTo>
                    <a:lnTo>
                      <a:pt x="627580" y="265205"/>
                    </a:lnTo>
                    <a:lnTo>
                      <a:pt x="597249" y="231470"/>
                    </a:lnTo>
                    <a:lnTo>
                      <a:pt x="565030" y="199379"/>
                    </a:lnTo>
                    <a:lnTo>
                      <a:pt x="530982" y="169025"/>
                    </a:lnTo>
                    <a:lnTo>
                      <a:pt x="495159" y="140502"/>
                    </a:lnTo>
                    <a:lnTo>
                      <a:pt x="457619" y="113905"/>
                    </a:lnTo>
                    <a:lnTo>
                      <a:pt x="418416" y="89327"/>
                    </a:lnTo>
                    <a:lnTo>
                      <a:pt x="377609" y="66861"/>
                    </a:lnTo>
                    <a:lnTo>
                      <a:pt x="335253" y="46602"/>
                    </a:lnTo>
                    <a:lnTo>
                      <a:pt x="291404" y="28643"/>
                    </a:lnTo>
                    <a:lnTo>
                      <a:pt x="246118" y="13077"/>
                    </a:lnTo>
                    <a:lnTo>
                      <a:pt x="199453" y="0"/>
                    </a:lnTo>
                    <a:close/>
                  </a:path>
                </a:pathLst>
              </a:custGeom>
              <a:solidFill>
                <a:srgbClr val="ABD9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object 110">
                <a:extLst>
                  <a:ext uri="{FF2B5EF4-FFF2-40B4-BE49-F238E27FC236}">
                    <a16:creationId xmlns:a16="http://schemas.microsoft.com/office/drawing/2014/main" id="{9B227BC6-9A97-4F6F-9C38-4D909199F9E6}"/>
                  </a:ext>
                </a:extLst>
              </p:cNvPr>
              <p:cNvSpPr/>
              <p:nvPr/>
            </p:nvSpPr>
            <p:spPr>
              <a:xfrm>
                <a:off x="1997816" y="1501630"/>
                <a:ext cx="200025" cy="824865"/>
              </a:xfrm>
              <a:custGeom>
                <a:avLst/>
                <a:gdLst/>
                <a:ahLst/>
                <a:cxnLst/>
                <a:rect l="l" t="t" r="r" b="b"/>
                <a:pathLst>
                  <a:path w="200025" h="824864">
                    <a:moveTo>
                      <a:pt x="0" y="0"/>
                    </a:moveTo>
                    <a:lnTo>
                      <a:pt x="0" y="824445"/>
                    </a:lnTo>
                    <a:lnTo>
                      <a:pt x="199453" y="24485"/>
                    </a:lnTo>
                    <a:lnTo>
                      <a:pt x="148711" y="13228"/>
                    </a:lnTo>
                    <a:lnTo>
                      <a:pt x="100536" y="5637"/>
                    </a:lnTo>
                    <a:lnTo>
                      <a:pt x="51956" y="1348"/>
                    </a:lnTo>
                    <a:lnTo>
                      <a:pt x="0" y="0"/>
                    </a:lnTo>
                    <a:close/>
                  </a:path>
                </a:pathLst>
              </a:custGeom>
              <a:solidFill>
                <a:srgbClr val="7DC7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58" name="object 111">
              <a:extLst>
                <a:ext uri="{FF2B5EF4-FFF2-40B4-BE49-F238E27FC236}">
                  <a16:creationId xmlns:a16="http://schemas.microsoft.com/office/drawing/2014/main" id="{670D3C69-36E8-43E8-BE0D-DA110D38C69B}"/>
                </a:ext>
              </a:extLst>
            </p:cNvPr>
            <p:cNvSpPr/>
            <p:nvPr/>
          </p:nvSpPr>
          <p:spPr>
            <a:xfrm>
              <a:off x="2820208" y="3404083"/>
              <a:ext cx="964565" cy="964565"/>
            </a:xfrm>
            <a:custGeom>
              <a:avLst/>
              <a:gdLst/>
              <a:ahLst/>
              <a:cxnLst/>
              <a:rect l="l" t="t" r="r" b="b"/>
              <a:pathLst>
                <a:path w="964564" h="964564">
                  <a:moveTo>
                    <a:pt x="482092" y="0"/>
                  </a:moveTo>
                  <a:lnTo>
                    <a:pt x="432800" y="2488"/>
                  </a:lnTo>
                  <a:lnTo>
                    <a:pt x="384932" y="9794"/>
                  </a:lnTo>
                  <a:lnTo>
                    <a:pt x="338731" y="21673"/>
                  </a:lnTo>
                  <a:lnTo>
                    <a:pt x="294438" y="37884"/>
                  </a:lnTo>
                  <a:lnTo>
                    <a:pt x="252296" y="58185"/>
                  </a:lnTo>
                  <a:lnTo>
                    <a:pt x="212548" y="82332"/>
                  </a:lnTo>
                  <a:lnTo>
                    <a:pt x="175435" y="110085"/>
                  </a:lnTo>
                  <a:lnTo>
                    <a:pt x="141200" y="141200"/>
                  </a:lnTo>
                  <a:lnTo>
                    <a:pt x="110085" y="175435"/>
                  </a:lnTo>
                  <a:lnTo>
                    <a:pt x="82332" y="212548"/>
                  </a:lnTo>
                  <a:lnTo>
                    <a:pt x="58185" y="252296"/>
                  </a:lnTo>
                  <a:lnTo>
                    <a:pt x="37884" y="294438"/>
                  </a:lnTo>
                  <a:lnTo>
                    <a:pt x="21673" y="338731"/>
                  </a:lnTo>
                  <a:lnTo>
                    <a:pt x="9794" y="384932"/>
                  </a:lnTo>
                  <a:lnTo>
                    <a:pt x="2488" y="432800"/>
                  </a:lnTo>
                  <a:lnTo>
                    <a:pt x="0" y="482091"/>
                  </a:lnTo>
                  <a:lnTo>
                    <a:pt x="2488" y="531383"/>
                  </a:lnTo>
                  <a:lnTo>
                    <a:pt x="9794" y="579251"/>
                  </a:lnTo>
                  <a:lnTo>
                    <a:pt x="21673" y="625452"/>
                  </a:lnTo>
                  <a:lnTo>
                    <a:pt x="37884" y="669745"/>
                  </a:lnTo>
                  <a:lnTo>
                    <a:pt x="58185" y="711887"/>
                  </a:lnTo>
                  <a:lnTo>
                    <a:pt x="82332" y="751635"/>
                  </a:lnTo>
                  <a:lnTo>
                    <a:pt x="110085" y="788748"/>
                  </a:lnTo>
                  <a:lnTo>
                    <a:pt x="141200" y="822983"/>
                  </a:lnTo>
                  <a:lnTo>
                    <a:pt x="175435" y="854098"/>
                  </a:lnTo>
                  <a:lnTo>
                    <a:pt x="212548" y="881851"/>
                  </a:lnTo>
                  <a:lnTo>
                    <a:pt x="252296" y="905998"/>
                  </a:lnTo>
                  <a:lnTo>
                    <a:pt x="294438" y="926299"/>
                  </a:lnTo>
                  <a:lnTo>
                    <a:pt x="338731" y="942510"/>
                  </a:lnTo>
                  <a:lnTo>
                    <a:pt x="384932" y="954389"/>
                  </a:lnTo>
                  <a:lnTo>
                    <a:pt x="432800" y="961695"/>
                  </a:lnTo>
                  <a:lnTo>
                    <a:pt x="482092" y="964183"/>
                  </a:lnTo>
                  <a:lnTo>
                    <a:pt x="531383" y="961695"/>
                  </a:lnTo>
                  <a:lnTo>
                    <a:pt x="579251" y="954389"/>
                  </a:lnTo>
                  <a:lnTo>
                    <a:pt x="625452" y="942510"/>
                  </a:lnTo>
                  <a:lnTo>
                    <a:pt x="669745" y="926299"/>
                  </a:lnTo>
                  <a:lnTo>
                    <a:pt x="711887" y="905998"/>
                  </a:lnTo>
                  <a:lnTo>
                    <a:pt x="751635" y="881851"/>
                  </a:lnTo>
                  <a:lnTo>
                    <a:pt x="788748" y="854098"/>
                  </a:lnTo>
                  <a:lnTo>
                    <a:pt x="822983" y="822983"/>
                  </a:lnTo>
                  <a:lnTo>
                    <a:pt x="854098" y="788748"/>
                  </a:lnTo>
                  <a:lnTo>
                    <a:pt x="881851" y="751635"/>
                  </a:lnTo>
                  <a:lnTo>
                    <a:pt x="905998" y="711887"/>
                  </a:lnTo>
                  <a:lnTo>
                    <a:pt x="926299" y="669745"/>
                  </a:lnTo>
                  <a:lnTo>
                    <a:pt x="942510" y="625452"/>
                  </a:lnTo>
                  <a:lnTo>
                    <a:pt x="954389" y="579251"/>
                  </a:lnTo>
                  <a:lnTo>
                    <a:pt x="961695" y="531383"/>
                  </a:lnTo>
                  <a:lnTo>
                    <a:pt x="964184" y="482091"/>
                  </a:lnTo>
                  <a:lnTo>
                    <a:pt x="961695" y="432800"/>
                  </a:lnTo>
                  <a:lnTo>
                    <a:pt x="954389" y="384932"/>
                  </a:lnTo>
                  <a:lnTo>
                    <a:pt x="942510" y="338731"/>
                  </a:lnTo>
                  <a:lnTo>
                    <a:pt x="926299" y="294438"/>
                  </a:lnTo>
                  <a:lnTo>
                    <a:pt x="905998" y="252296"/>
                  </a:lnTo>
                  <a:lnTo>
                    <a:pt x="881851" y="212548"/>
                  </a:lnTo>
                  <a:lnTo>
                    <a:pt x="854098" y="175435"/>
                  </a:lnTo>
                  <a:lnTo>
                    <a:pt x="822983" y="141200"/>
                  </a:lnTo>
                  <a:lnTo>
                    <a:pt x="788748" y="110085"/>
                  </a:lnTo>
                  <a:lnTo>
                    <a:pt x="751635" y="82332"/>
                  </a:lnTo>
                  <a:lnTo>
                    <a:pt x="711887" y="58185"/>
                  </a:lnTo>
                  <a:lnTo>
                    <a:pt x="669745" y="37884"/>
                  </a:lnTo>
                  <a:lnTo>
                    <a:pt x="625452" y="21673"/>
                  </a:lnTo>
                  <a:lnTo>
                    <a:pt x="579251" y="9794"/>
                  </a:lnTo>
                  <a:lnTo>
                    <a:pt x="531383" y="2488"/>
                  </a:lnTo>
                  <a:lnTo>
                    <a:pt x="48209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object 28">
              <a:extLst>
                <a:ext uri="{FF2B5EF4-FFF2-40B4-BE49-F238E27FC236}">
                  <a16:creationId xmlns:a16="http://schemas.microsoft.com/office/drawing/2014/main" id="{95DF2542-7A42-45AD-A955-CA500A509737}"/>
                </a:ext>
              </a:extLst>
            </p:cNvPr>
            <p:cNvSpPr txBox="1"/>
            <p:nvPr/>
          </p:nvSpPr>
          <p:spPr>
            <a:xfrm>
              <a:off x="2899308" y="2884171"/>
              <a:ext cx="223779" cy="197490"/>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40" normalizeH="0" baseline="0" noProof="0" dirty="0">
                  <a:ln>
                    <a:noFill/>
                  </a:ln>
                  <a:solidFill>
                    <a:prstClr val="black"/>
                  </a:solidFill>
                  <a:effectLst/>
                  <a:uLnTx/>
                  <a:uFillTx/>
                  <a:latin typeface="Arial"/>
                  <a:ea typeface="+mn-ea"/>
                  <a:cs typeface="Arial"/>
                </a:rPr>
                <a:t>2</a:t>
              </a:r>
              <a:r>
                <a:rPr kumimoji="0" sz="1200" b="0" i="0" u="none" strike="noStrike" kern="1200" cap="none" spc="-40" normalizeH="0" baseline="0" noProof="0" dirty="0">
                  <a:ln>
                    <a:noFill/>
                  </a:ln>
                  <a:solidFill>
                    <a:prstClr val="black"/>
                  </a:solidFill>
                  <a:effectLst/>
                  <a:uLnTx/>
                  <a:uFillTx/>
                  <a:latin typeface="Arial"/>
                  <a:ea typeface="+mn-ea"/>
                  <a:cs typeface="Arial"/>
                </a:rPr>
                <a:t>%</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01" name="object 28">
              <a:extLst>
                <a:ext uri="{FF2B5EF4-FFF2-40B4-BE49-F238E27FC236}">
                  <a16:creationId xmlns:a16="http://schemas.microsoft.com/office/drawing/2014/main" id="{47A53C25-6931-4058-80F0-B96F1D1CB412}"/>
                </a:ext>
              </a:extLst>
            </p:cNvPr>
            <p:cNvSpPr txBox="1"/>
            <p:nvPr/>
          </p:nvSpPr>
          <p:spPr>
            <a:xfrm>
              <a:off x="3544014" y="2880360"/>
              <a:ext cx="223779" cy="197490"/>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40" normalizeH="0" baseline="0" noProof="0" dirty="0">
                  <a:ln>
                    <a:noFill/>
                  </a:ln>
                  <a:solidFill>
                    <a:prstClr val="black"/>
                  </a:solidFill>
                  <a:effectLst/>
                  <a:uLnTx/>
                  <a:uFillTx/>
                  <a:latin typeface="Arial"/>
                  <a:ea typeface="+mn-ea"/>
                  <a:cs typeface="Arial"/>
                </a:rPr>
                <a:t>4</a:t>
              </a:r>
              <a:r>
                <a:rPr kumimoji="0" sz="1200" b="0" i="0" u="none" strike="noStrike" kern="1200" cap="none" spc="-40" normalizeH="0" baseline="0" noProof="0" dirty="0">
                  <a:ln>
                    <a:noFill/>
                  </a:ln>
                  <a:solidFill>
                    <a:prstClr val="black"/>
                  </a:solidFill>
                  <a:effectLst/>
                  <a:uLnTx/>
                  <a:uFillTx/>
                  <a:latin typeface="Arial"/>
                  <a:ea typeface="+mn-ea"/>
                  <a:cs typeface="Arial"/>
                </a:rPr>
                <a:t>%</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object 4">
              <a:extLst>
                <a:ext uri="{FF2B5EF4-FFF2-40B4-BE49-F238E27FC236}">
                  <a16:creationId xmlns:a16="http://schemas.microsoft.com/office/drawing/2014/main" id="{B1072F8E-BF22-450D-926D-1D80AB305171}"/>
                </a:ext>
              </a:extLst>
            </p:cNvPr>
            <p:cNvSpPr/>
            <p:nvPr/>
          </p:nvSpPr>
          <p:spPr>
            <a:xfrm>
              <a:off x="8175641" y="2980642"/>
              <a:ext cx="105410" cy="136525"/>
            </a:xfrm>
            <a:custGeom>
              <a:avLst/>
              <a:gdLst/>
              <a:ahLst/>
              <a:cxnLst/>
              <a:rect l="l" t="t" r="r" b="b"/>
              <a:pathLst>
                <a:path w="105410" h="136525">
                  <a:moveTo>
                    <a:pt x="0" y="136334"/>
                  </a:moveTo>
                  <a:lnTo>
                    <a:pt x="0" y="0"/>
                  </a:lnTo>
                  <a:lnTo>
                    <a:pt x="10530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object 5">
              <a:extLst>
                <a:ext uri="{FF2B5EF4-FFF2-40B4-BE49-F238E27FC236}">
                  <a16:creationId xmlns:a16="http://schemas.microsoft.com/office/drawing/2014/main" id="{E998760F-DC0C-4C35-BCF4-F7B716737DEA}"/>
                </a:ext>
              </a:extLst>
            </p:cNvPr>
            <p:cNvSpPr/>
            <p:nvPr/>
          </p:nvSpPr>
          <p:spPr>
            <a:xfrm>
              <a:off x="7807898" y="2980642"/>
              <a:ext cx="105410" cy="136525"/>
            </a:xfrm>
            <a:custGeom>
              <a:avLst/>
              <a:gdLst/>
              <a:ahLst/>
              <a:cxnLst/>
              <a:rect l="l" t="t" r="r" b="b"/>
              <a:pathLst>
                <a:path w="105410" h="136525">
                  <a:moveTo>
                    <a:pt x="105308" y="136334"/>
                  </a:moveTo>
                  <a:lnTo>
                    <a:pt x="105308" y="0"/>
                  </a:lnTo>
                  <a:lnTo>
                    <a:pt x="0"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object 8">
              <a:extLst>
                <a:ext uri="{FF2B5EF4-FFF2-40B4-BE49-F238E27FC236}">
                  <a16:creationId xmlns:a16="http://schemas.microsoft.com/office/drawing/2014/main" id="{E56BEB9D-0990-443A-95E9-F1B11BB7A3E2}"/>
                </a:ext>
              </a:extLst>
            </p:cNvPr>
            <p:cNvSpPr/>
            <p:nvPr/>
          </p:nvSpPr>
          <p:spPr>
            <a:xfrm>
              <a:off x="8579700" y="3305480"/>
              <a:ext cx="166370" cy="0"/>
            </a:xfrm>
            <a:custGeom>
              <a:avLst/>
              <a:gdLst/>
              <a:ahLst/>
              <a:cxnLst/>
              <a:rect l="l" t="t" r="r" b="b"/>
              <a:pathLst>
                <a:path w="166370">
                  <a:moveTo>
                    <a:pt x="0" y="0"/>
                  </a:moveTo>
                  <a:lnTo>
                    <a:pt x="166090"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object 9">
              <a:extLst>
                <a:ext uri="{FF2B5EF4-FFF2-40B4-BE49-F238E27FC236}">
                  <a16:creationId xmlns:a16="http://schemas.microsoft.com/office/drawing/2014/main" id="{C86A8AC5-A7C4-45E7-B3E2-C067A1864CEB}"/>
                </a:ext>
              </a:extLst>
            </p:cNvPr>
            <p:cNvSpPr/>
            <p:nvPr/>
          </p:nvSpPr>
          <p:spPr>
            <a:xfrm>
              <a:off x="7343045" y="3305480"/>
              <a:ext cx="166370" cy="0"/>
            </a:xfrm>
            <a:custGeom>
              <a:avLst/>
              <a:gdLst/>
              <a:ahLst/>
              <a:cxnLst/>
              <a:rect l="l" t="t" r="r" b="b"/>
              <a:pathLst>
                <a:path w="166370">
                  <a:moveTo>
                    <a:pt x="166103" y="0"/>
                  </a:moveTo>
                  <a:lnTo>
                    <a:pt x="0"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object 10">
              <a:extLst>
                <a:ext uri="{FF2B5EF4-FFF2-40B4-BE49-F238E27FC236}">
                  <a16:creationId xmlns:a16="http://schemas.microsoft.com/office/drawing/2014/main" id="{577B445D-8ECA-4F8C-9EA3-CC180957F2E6}"/>
                </a:ext>
              </a:extLst>
            </p:cNvPr>
            <p:cNvSpPr/>
            <p:nvPr/>
          </p:nvSpPr>
          <p:spPr>
            <a:xfrm>
              <a:off x="8545942" y="4505841"/>
              <a:ext cx="166370" cy="0"/>
            </a:xfrm>
            <a:custGeom>
              <a:avLst/>
              <a:gdLst/>
              <a:ahLst/>
              <a:cxnLst/>
              <a:rect l="l" t="t" r="r" b="b"/>
              <a:pathLst>
                <a:path w="166370">
                  <a:moveTo>
                    <a:pt x="0" y="0"/>
                  </a:moveTo>
                  <a:lnTo>
                    <a:pt x="166103"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object 11">
              <a:extLst>
                <a:ext uri="{FF2B5EF4-FFF2-40B4-BE49-F238E27FC236}">
                  <a16:creationId xmlns:a16="http://schemas.microsoft.com/office/drawing/2014/main" id="{BB3EB829-C23E-434A-9511-E40F4834DAE0}"/>
                </a:ext>
              </a:extLst>
            </p:cNvPr>
            <p:cNvSpPr/>
            <p:nvPr/>
          </p:nvSpPr>
          <p:spPr>
            <a:xfrm>
              <a:off x="7376802" y="4505841"/>
              <a:ext cx="166370" cy="0"/>
            </a:xfrm>
            <a:custGeom>
              <a:avLst/>
              <a:gdLst/>
              <a:ahLst/>
              <a:cxnLst/>
              <a:rect l="l" t="t" r="r" b="b"/>
              <a:pathLst>
                <a:path w="166370">
                  <a:moveTo>
                    <a:pt x="166103" y="0"/>
                  </a:moveTo>
                  <a:lnTo>
                    <a:pt x="0"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object 12">
              <a:extLst>
                <a:ext uri="{FF2B5EF4-FFF2-40B4-BE49-F238E27FC236}">
                  <a16:creationId xmlns:a16="http://schemas.microsoft.com/office/drawing/2014/main" id="{C54599B2-6510-461E-BC8E-CDCAEA130F6F}"/>
                </a:ext>
              </a:extLst>
            </p:cNvPr>
            <p:cNvSpPr/>
            <p:nvPr/>
          </p:nvSpPr>
          <p:spPr>
            <a:xfrm>
              <a:off x="8815995" y="3890561"/>
              <a:ext cx="166370" cy="0"/>
            </a:xfrm>
            <a:custGeom>
              <a:avLst/>
              <a:gdLst/>
              <a:ahLst/>
              <a:cxnLst/>
              <a:rect l="l" t="t" r="r" b="b"/>
              <a:pathLst>
                <a:path w="166370">
                  <a:moveTo>
                    <a:pt x="0" y="0"/>
                  </a:moveTo>
                  <a:lnTo>
                    <a:pt x="166103"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object 13">
              <a:extLst>
                <a:ext uri="{FF2B5EF4-FFF2-40B4-BE49-F238E27FC236}">
                  <a16:creationId xmlns:a16="http://schemas.microsoft.com/office/drawing/2014/main" id="{54E5F20E-66BE-43CA-8119-C6BC1221111B}"/>
                </a:ext>
              </a:extLst>
            </p:cNvPr>
            <p:cNvSpPr/>
            <p:nvPr/>
          </p:nvSpPr>
          <p:spPr>
            <a:xfrm>
              <a:off x="7091679" y="3890561"/>
              <a:ext cx="166370" cy="0"/>
            </a:xfrm>
            <a:custGeom>
              <a:avLst/>
              <a:gdLst/>
              <a:ahLst/>
              <a:cxnLst/>
              <a:rect l="l" t="t" r="r" b="b"/>
              <a:pathLst>
                <a:path w="166370">
                  <a:moveTo>
                    <a:pt x="0" y="0"/>
                  </a:moveTo>
                  <a:lnTo>
                    <a:pt x="166103"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object 20">
              <a:extLst>
                <a:ext uri="{FF2B5EF4-FFF2-40B4-BE49-F238E27FC236}">
                  <a16:creationId xmlns:a16="http://schemas.microsoft.com/office/drawing/2014/main" id="{DE6E90D6-6EBE-44DD-816A-A6620C269748}"/>
                </a:ext>
              </a:extLst>
            </p:cNvPr>
            <p:cNvSpPr txBox="1"/>
            <p:nvPr/>
          </p:nvSpPr>
          <p:spPr>
            <a:xfrm>
              <a:off x="8740273" y="4406382"/>
              <a:ext cx="303609" cy="197490"/>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40" normalizeH="0" baseline="0" noProof="0" dirty="0">
                  <a:ln>
                    <a:noFill/>
                  </a:ln>
                  <a:solidFill>
                    <a:prstClr val="black"/>
                  </a:solidFill>
                  <a:effectLst/>
                  <a:uLnTx/>
                  <a:uFillTx/>
                  <a:latin typeface="Arial"/>
                  <a:ea typeface="+mn-ea"/>
                  <a:cs typeface="Arial"/>
                </a:rPr>
                <a:t>21%</a:t>
              </a:r>
            </a:p>
          </p:txBody>
        </p:sp>
        <p:sp>
          <p:nvSpPr>
            <p:cNvPr id="24" name="object 21">
              <a:extLst>
                <a:ext uri="{FF2B5EF4-FFF2-40B4-BE49-F238E27FC236}">
                  <a16:creationId xmlns:a16="http://schemas.microsoft.com/office/drawing/2014/main" id="{1B33BE70-7231-466D-AC1E-CC815417FD59}"/>
                </a:ext>
              </a:extLst>
            </p:cNvPr>
            <p:cNvSpPr txBox="1"/>
            <p:nvPr/>
          </p:nvSpPr>
          <p:spPr>
            <a:xfrm>
              <a:off x="9010326" y="3793537"/>
              <a:ext cx="303890" cy="197490"/>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40" normalizeH="0" baseline="0" noProof="0" dirty="0">
                  <a:ln>
                    <a:noFill/>
                  </a:ln>
                  <a:solidFill>
                    <a:prstClr val="black"/>
                  </a:solidFill>
                  <a:effectLst/>
                  <a:uLnTx/>
                  <a:uFillTx/>
                  <a:latin typeface="Arial"/>
                  <a:ea typeface="+mn-ea"/>
                  <a:cs typeface="Arial"/>
                </a:rPr>
                <a:t>10%</a:t>
              </a:r>
            </a:p>
          </p:txBody>
        </p:sp>
        <p:sp>
          <p:nvSpPr>
            <p:cNvPr id="26" name="object 23">
              <a:extLst>
                <a:ext uri="{FF2B5EF4-FFF2-40B4-BE49-F238E27FC236}">
                  <a16:creationId xmlns:a16="http://schemas.microsoft.com/office/drawing/2014/main" id="{2AB3B53F-8ED7-4C30-A51D-0F0F6931EF24}"/>
                </a:ext>
              </a:extLst>
            </p:cNvPr>
            <p:cNvSpPr txBox="1"/>
            <p:nvPr/>
          </p:nvSpPr>
          <p:spPr>
            <a:xfrm>
              <a:off x="7049398" y="4409531"/>
              <a:ext cx="303609" cy="197490"/>
            </a:xfrm>
            <a:prstGeom prst="rect">
              <a:avLst/>
            </a:prstGeom>
          </p:spPr>
          <p:txBody>
            <a:bodyPr vert="horz" wrap="none" lIns="0" tIns="12700" rIns="0" bIns="0" rtlCol="0">
              <a:spAutoFit/>
            </a:bodyPr>
            <a:lstStyle>
              <a:defPPr>
                <a:defRPr lang="LID4096"/>
              </a:defPPr>
              <a:lvl1pPr marL="12700">
                <a:lnSpc>
                  <a:spcPct val="100000"/>
                </a:lnSpc>
                <a:spcBef>
                  <a:spcPts val="100"/>
                </a:spcBef>
                <a:defRPr sz="1200" spc="-40">
                  <a:latin typeface="Arial"/>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40" normalizeH="0" baseline="0" noProof="0" dirty="0">
                  <a:ln>
                    <a:noFill/>
                  </a:ln>
                  <a:solidFill>
                    <a:prstClr val="black"/>
                  </a:solidFill>
                  <a:effectLst/>
                  <a:uLnTx/>
                  <a:uFillTx/>
                  <a:latin typeface="Arial"/>
                  <a:ea typeface="+mn-ea"/>
                  <a:cs typeface="Arial"/>
                </a:rPr>
                <a:t>21%</a:t>
              </a:r>
            </a:p>
          </p:txBody>
        </p:sp>
        <p:sp>
          <p:nvSpPr>
            <p:cNvPr id="28" name="object 25">
              <a:extLst>
                <a:ext uri="{FF2B5EF4-FFF2-40B4-BE49-F238E27FC236}">
                  <a16:creationId xmlns:a16="http://schemas.microsoft.com/office/drawing/2014/main" id="{4CA1EF47-4C14-41FC-B8E8-BC60967A88B2}"/>
                </a:ext>
              </a:extLst>
            </p:cNvPr>
            <p:cNvSpPr txBox="1"/>
            <p:nvPr/>
          </p:nvSpPr>
          <p:spPr>
            <a:xfrm>
              <a:off x="6766560" y="3792412"/>
              <a:ext cx="303609" cy="197490"/>
            </a:xfrm>
            <a:prstGeom prst="rect">
              <a:avLst/>
            </a:prstGeom>
          </p:spPr>
          <p:txBody>
            <a:bodyPr vert="horz" wrap="none" lIns="0" tIns="12700" rIns="0" bIns="0" rtlCol="0">
              <a:spAutoFit/>
            </a:bodyPr>
            <a:lstStyle>
              <a:defPPr>
                <a:defRPr lang="LID4096"/>
              </a:defPPr>
              <a:lvl1pPr marL="12700">
                <a:lnSpc>
                  <a:spcPct val="100000"/>
                </a:lnSpc>
                <a:spcBef>
                  <a:spcPts val="100"/>
                </a:spcBef>
                <a:defRPr sz="1200" spc="-40">
                  <a:latin typeface="Arial"/>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40" normalizeH="0" baseline="0" noProof="0" dirty="0">
                  <a:ln>
                    <a:noFill/>
                  </a:ln>
                  <a:solidFill>
                    <a:prstClr val="black"/>
                  </a:solidFill>
                  <a:effectLst/>
                  <a:uLnTx/>
                  <a:uFillTx/>
                  <a:latin typeface="Arial"/>
                  <a:ea typeface="+mn-ea"/>
                  <a:cs typeface="Arial"/>
                </a:rPr>
                <a:t>10%</a:t>
              </a:r>
            </a:p>
          </p:txBody>
        </p:sp>
        <p:grpSp>
          <p:nvGrpSpPr>
            <p:cNvPr id="59" name="object 112">
              <a:extLst>
                <a:ext uri="{FF2B5EF4-FFF2-40B4-BE49-F238E27FC236}">
                  <a16:creationId xmlns:a16="http://schemas.microsoft.com/office/drawing/2014/main" id="{9308ED5C-7BE6-487B-BC7D-D2F0EB427147}"/>
                </a:ext>
              </a:extLst>
            </p:cNvPr>
            <p:cNvGrpSpPr/>
            <p:nvPr/>
          </p:nvGrpSpPr>
          <p:grpSpPr>
            <a:xfrm>
              <a:off x="7210317" y="3068863"/>
              <a:ext cx="1648460" cy="1645285"/>
              <a:chOff x="4717719" y="1504490"/>
              <a:chExt cx="1648460" cy="1645285"/>
            </a:xfrm>
          </p:grpSpPr>
          <p:sp>
            <p:nvSpPr>
              <p:cNvPr id="60" name="object 113">
                <a:extLst>
                  <a:ext uri="{FF2B5EF4-FFF2-40B4-BE49-F238E27FC236}">
                    <a16:creationId xmlns:a16="http://schemas.microsoft.com/office/drawing/2014/main" id="{47E5C7DA-45C8-48ED-B407-5EE9B422FDFB}"/>
                  </a:ext>
                </a:extLst>
              </p:cNvPr>
              <p:cNvSpPr/>
              <p:nvPr/>
            </p:nvSpPr>
            <p:spPr>
              <a:xfrm>
                <a:off x="5287669" y="1504490"/>
                <a:ext cx="254635" cy="822960"/>
              </a:xfrm>
              <a:custGeom>
                <a:avLst/>
                <a:gdLst/>
                <a:ahLst/>
                <a:cxnLst/>
                <a:rect l="l" t="t" r="r" b="b"/>
                <a:pathLst>
                  <a:path w="254635" h="822960">
                    <a:moveTo>
                      <a:pt x="254139" y="0"/>
                    </a:moveTo>
                    <a:lnTo>
                      <a:pt x="201119" y="1491"/>
                    </a:lnTo>
                    <a:lnTo>
                      <a:pt x="150320" y="6084"/>
                    </a:lnTo>
                    <a:lnTo>
                      <a:pt x="100618" y="13957"/>
                    </a:lnTo>
                    <a:lnTo>
                      <a:pt x="50886" y="25289"/>
                    </a:lnTo>
                    <a:lnTo>
                      <a:pt x="0" y="40259"/>
                    </a:lnTo>
                    <a:lnTo>
                      <a:pt x="254139" y="822413"/>
                    </a:lnTo>
                    <a:lnTo>
                      <a:pt x="254139"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object 114">
                <a:extLst>
                  <a:ext uri="{FF2B5EF4-FFF2-40B4-BE49-F238E27FC236}">
                    <a16:creationId xmlns:a16="http://schemas.microsoft.com/office/drawing/2014/main" id="{9E65C5EA-6E9B-413A-860E-C7B7E862873F}"/>
                  </a:ext>
                </a:extLst>
              </p:cNvPr>
              <p:cNvSpPr/>
              <p:nvPr/>
            </p:nvSpPr>
            <p:spPr>
              <a:xfrm>
                <a:off x="4774017" y="1544749"/>
                <a:ext cx="768350" cy="782320"/>
              </a:xfrm>
              <a:custGeom>
                <a:avLst/>
                <a:gdLst/>
                <a:ahLst/>
                <a:cxnLst/>
                <a:rect l="l" t="t" r="r" b="b"/>
                <a:pathLst>
                  <a:path w="768350" h="782319">
                    <a:moveTo>
                      <a:pt x="513651" y="0"/>
                    </a:moveTo>
                    <a:lnTo>
                      <a:pt x="466095" y="16949"/>
                    </a:lnTo>
                    <a:lnTo>
                      <a:pt x="420225" y="36324"/>
                    </a:lnTo>
                    <a:lnTo>
                      <a:pt x="376089" y="58079"/>
                    </a:lnTo>
                    <a:lnTo>
                      <a:pt x="333739" y="82165"/>
                    </a:lnTo>
                    <a:lnTo>
                      <a:pt x="293225" y="108536"/>
                    </a:lnTo>
                    <a:lnTo>
                      <a:pt x="254595" y="137143"/>
                    </a:lnTo>
                    <a:lnTo>
                      <a:pt x="217900" y="167939"/>
                    </a:lnTo>
                    <a:lnTo>
                      <a:pt x="183191" y="200877"/>
                    </a:lnTo>
                    <a:lnTo>
                      <a:pt x="150516" y="235909"/>
                    </a:lnTo>
                    <a:lnTo>
                      <a:pt x="119927" y="272988"/>
                    </a:lnTo>
                    <a:lnTo>
                      <a:pt x="91472" y="312067"/>
                    </a:lnTo>
                    <a:lnTo>
                      <a:pt x="65202" y="353097"/>
                    </a:lnTo>
                    <a:lnTo>
                      <a:pt x="41166" y="396032"/>
                    </a:lnTo>
                    <a:lnTo>
                      <a:pt x="19416" y="440824"/>
                    </a:lnTo>
                    <a:lnTo>
                      <a:pt x="0" y="487425"/>
                    </a:lnTo>
                    <a:lnTo>
                      <a:pt x="767791" y="782154"/>
                    </a:lnTo>
                    <a:lnTo>
                      <a:pt x="513651" y="0"/>
                    </a:lnTo>
                    <a:close/>
                  </a:path>
                </a:pathLst>
              </a:custGeom>
              <a:solidFill>
                <a:srgbClr val="8787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object 115">
                <a:extLst>
                  <a:ext uri="{FF2B5EF4-FFF2-40B4-BE49-F238E27FC236}">
                    <a16:creationId xmlns:a16="http://schemas.microsoft.com/office/drawing/2014/main" id="{2CB30CA4-57C8-42BB-B6D1-48B813FCA78A}"/>
                  </a:ext>
                </a:extLst>
              </p:cNvPr>
              <p:cNvSpPr/>
              <p:nvPr/>
            </p:nvSpPr>
            <p:spPr>
              <a:xfrm>
                <a:off x="4717719" y="2032175"/>
                <a:ext cx="824230" cy="508000"/>
              </a:xfrm>
              <a:custGeom>
                <a:avLst/>
                <a:gdLst/>
                <a:ahLst/>
                <a:cxnLst/>
                <a:rect l="l" t="t" r="r" b="b"/>
                <a:pathLst>
                  <a:path w="824229" h="508000">
                    <a:moveTo>
                      <a:pt x="56297" y="0"/>
                    </a:moveTo>
                    <a:lnTo>
                      <a:pt x="38464" y="50692"/>
                    </a:lnTo>
                    <a:lnTo>
                      <a:pt x="24018" y="101076"/>
                    </a:lnTo>
                    <a:lnTo>
                      <a:pt x="12956" y="151273"/>
                    </a:lnTo>
                    <a:lnTo>
                      <a:pt x="5269" y="201404"/>
                    </a:lnTo>
                    <a:lnTo>
                      <a:pt x="952" y="251590"/>
                    </a:lnTo>
                    <a:lnTo>
                      <a:pt x="0" y="301952"/>
                    </a:lnTo>
                    <a:lnTo>
                      <a:pt x="2404" y="352611"/>
                    </a:lnTo>
                    <a:lnTo>
                      <a:pt x="8161" y="403688"/>
                    </a:lnTo>
                    <a:lnTo>
                      <a:pt x="17263" y="455304"/>
                    </a:lnTo>
                    <a:lnTo>
                      <a:pt x="29703" y="507580"/>
                    </a:lnTo>
                    <a:lnTo>
                      <a:pt x="824088" y="294728"/>
                    </a:lnTo>
                    <a:lnTo>
                      <a:pt x="56297" y="0"/>
                    </a:lnTo>
                    <a:close/>
                  </a:path>
                </a:pathLst>
              </a:custGeom>
              <a:solidFill>
                <a:srgbClr val="B3B2B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object 116">
                <a:extLst>
                  <a:ext uri="{FF2B5EF4-FFF2-40B4-BE49-F238E27FC236}">
                    <a16:creationId xmlns:a16="http://schemas.microsoft.com/office/drawing/2014/main" id="{432DB8D9-C614-443B-BD56-8C0A354356B8}"/>
                  </a:ext>
                </a:extLst>
              </p:cNvPr>
              <p:cNvSpPr/>
              <p:nvPr/>
            </p:nvSpPr>
            <p:spPr>
              <a:xfrm>
                <a:off x="4747423" y="2326904"/>
                <a:ext cx="794385" cy="822960"/>
              </a:xfrm>
              <a:custGeom>
                <a:avLst/>
                <a:gdLst/>
                <a:ahLst/>
                <a:cxnLst/>
                <a:rect l="l" t="t" r="r" b="b"/>
                <a:pathLst>
                  <a:path w="794385" h="822960">
                    <a:moveTo>
                      <a:pt x="794385" y="0"/>
                    </a:moveTo>
                    <a:lnTo>
                      <a:pt x="0" y="212852"/>
                    </a:lnTo>
                    <a:lnTo>
                      <a:pt x="14088" y="260190"/>
                    </a:lnTo>
                    <a:lnTo>
                      <a:pt x="30547" y="306025"/>
                    </a:lnTo>
                    <a:lnTo>
                      <a:pt x="49302" y="350303"/>
                    </a:lnTo>
                    <a:lnTo>
                      <a:pt x="70281" y="392966"/>
                    </a:lnTo>
                    <a:lnTo>
                      <a:pt x="93411" y="433959"/>
                    </a:lnTo>
                    <a:lnTo>
                      <a:pt x="118619" y="473226"/>
                    </a:lnTo>
                    <a:lnTo>
                      <a:pt x="145832" y="510710"/>
                    </a:lnTo>
                    <a:lnTo>
                      <a:pt x="174977" y="546357"/>
                    </a:lnTo>
                    <a:lnTo>
                      <a:pt x="205981" y="580109"/>
                    </a:lnTo>
                    <a:lnTo>
                      <a:pt x="238771" y="611911"/>
                    </a:lnTo>
                    <a:lnTo>
                      <a:pt x="273274" y="641707"/>
                    </a:lnTo>
                    <a:lnTo>
                      <a:pt x="309418" y="669441"/>
                    </a:lnTo>
                    <a:lnTo>
                      <a:pt x="347128" y="695057"/>
                    </a:lnTo>
                    <a:lnTo>
                      <a:pt x="386333" y="718499"/>
                    </a:lnTo>
                    <a:lnTo>
                      <a:pt x="426960" y="739711"/>
                    </a:lnTo>
                    <a:lnTo>
                      <a:pt x="468935" y="758638"/>
                    </a:lnTo>
                    <a:lnTo>
                      <a:pt x="512185" y="775222"/>
                    </a:lnTo>
                    <a:lnTo>
                      <a:pt x="556637" y="789408"/>
                    </a:lnTo>
                    <a:lnTo>
                      <a:pt x="602220" y="801141"/>
                    </a:lnTo>
                    <a:lnTo>
                      <a:pt x="648858" y="810364"/>
                    </a:lnTo>
                    <a:lnTo>
                      <a:pt x="696481" y="817021"/>
                    </a:lnTo>
                    <a:lnTo>
                      <a:pt x="745014" y="821056"/>
                    </a:lnTo>
                    <a:lnTo>
                      <a:pt x="794385" y="822413"/>
                    </a:lnTo>
                    <a:lnTo>
                      <a:pt x="794385" y="0"/>
                    </a:lnTo>
                    <a:close/>
                  </a:path>
                </a:pathLst>
              </a:custGeom>
              <a:solidFill>
                <a:srgbClr val="E3E3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object 117">
                <a:extLst>
                  <a:ext uri="{FF2B5EF4-FFF2-40B4-BE49-F238E27FC236}">
                    <a16:creationId xmlns:a16="http://schemas.microsoft.com/office/drawing/2014/main" id="{4A6A774B-FA7F-4621-972D-47B766BAD737}"/>
                  </a:ext>
                </a:extLst>
              </p:cNvPr>
              <p:cNvSpPr/>
              <p:nvPr/>
            </p:nvSpPr>
            <p:spPr>
              <a:xfrm>
                <a:off x="5541808" y="2326904"/>
                <a:ext cx="798195" cy="822960"/>
              </a:xfrm>
              <a:custGeom>
                <a:avLst/>
                <a:gdLst/>
                <a:ahLst/>
                <a:cxnLst/>
                <a:rect l="l" t="t" r="r" b="b"/>
                <a:pathLst>
                  <a:path w="798195" h="822960">
                    <a:moveTo>
                      <a:pt x="0" y="0"/>
                    </a:moveTo>
                    <a:lnTo>
                      <a:pt x="0" y="822413"/>
                    </a:lnTo>
                    <a:lnTo>
                      <a:pt x="49425" y="820988"/>
                    </a:lnTo>
                    <a:lnTo>
                      <a:pt x="98113" y="816758"/>
                    </a:lnTo>
                    <a:lnTo>
                      <a:pt x="145979" y="809790"/>
                    </a:lnTo>
                    <a:lnTo>
                      <a:pt x="192935" y="800151"/>
                    </a:lnTo>
                    <a:lnTo>
                      <a:pt x="238897" y="787909"/>
                    </a:lnTo>
                    <a:lnTo>
                      <a:pt x="283777" y="773130"/>
                    </a:lnTo>
                    <a:lnTo>
                      <a:pt x="327490" y="755882"/>
                    </a:lnTo>
                    <a:lnTo>
                      <a:pt x="369950" y="736232"/>
                    </a:lnTo>
                    <a:lnTo>
                      <a:pt x="411071" y="714247"/>
                    </a:lnTo>
                    <a:lnTo>
                      <a:pt x="450767" y="689995"/>
                    </a:lnTo>
                    <a:lnTo>
                      <a:pt x="488952" y="663543"/>
                    </a:lnTo>
                    <a:lnTo>
                      <a:pt x="525539" y="634957"/>
                    </a:lnTo>
                    <a:lnTo>
                      <a:pt x="560443" y="604306"/>
                    </a:lnTo>
                    <a:lnTo>
                      <a:pt x="593578" y="571656"/>
                    </a:lnTo>
                    <a:lnTo>
                      <a:pt x="624857" y="537075"/>
                    </a:lnTo>
                    <a:lnTo>
                      <a:pt x="654195" y="500629"/>
                    </a:lnTo>
                    <a:lnTo>
                      <a:pt x="681506" y="462386"/>
                    </a:lnTo>
                    <a:lnTo>
                      <a:pt x="706703" y="422414"/>
                    </a:lnTo>
                    <a:lnTo>
                      <a:pt x="729701" y="380779"/>
                    </a:lnTo>
                    <a:lnTo>
                      <a:pt x="750414" y="337549"/>
                    </a:lnTo>
                    <a:lnTo>
                      <a:pt x="768755" y="292790"/>
                    </a:lnTo>
                    <a:lnTo>
                      <a:pt x="784639" y="246571"/>
                    </a:lnTo>
                    <a:lnTo>
                      <a:pt x="797979" y="198958"/>
                    </a:lnTo>
                    <a:lnTo>
                      <a:pt x="0" y="0"/>
                    </a:lnTo>
                    <a:close/>
                  </a:path>
                </a:pathLst>
              </a:custGeom>
              <a:solidFill>
                <a:srgbClr val="E9F5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object 118">
                <a:extLst>
                  <a:ext uri="{FF2B5EF4-FFF2-40B4-BE49-F238E27FC236}">
                    <a16:creationId xmlns:a16="http://schemas.microsoft.com/office/drawing/2014/main" id="{1BE9AB4C-51BE-45C4-8FED-715BD823A656}"/>
                  </a:ext>
                </a:extLst>
              </p:cNvPr>
              <p:cNvSpPr/>
              <p:nvPr/>
            </p:nvSpPr>
            <p:spPr>
              <a:xfrm>
                <a:off x="5541808" y="2018827"/>
                <a:ext cx="824230" cy="507365"/>
              </a:xfrm>
              <a:custGeom>
                <a:avLst/>
                <a:gdLst/>
                <a:ahLst/>
                <a:cxnLst/>
                <a:rect l="l" t="t" r="r" b="b"/>
                <a:pathLst>
                  <a:path w="824229" h="507364">
                    <a:moveTo>
                      <a:pt x="762533" y="0"/>
                    </a:moveTo>
                    <a:lnTo>
                      <a:pt x="0" y="308076"/>
                    </a:lnTo>
                    <a:lnTo>
                      <a:pt x="797979" y="507034"/>
                    </a:lnTo>
                    <a:lnTo>
                      <a:pt x="809504" y="454547"/>
                    </a:lnTo>
                    <a:lnTo>
                      <a:pt x="817703" y="402779"/>
                    </a:lnTo>
                    <a:lnTo>
                      <a:pt x="822567" y="351609"/>
                    </a:lnTo>
                    <a:lnTo>
                      <a:pt x="824088" y="300916"/>
                    </a:lnTo>
                    <a:lnTo>
                      <a:pt x="822256" y="250578"/>
                    </a:lnTo>
                    <a:lnTo>
                      <a:pt x="817065" y="200476"/>
                    </a:lnTo>
                    <a:lnTo>
                      <a:pt x="808505" y="150488"/>
                    </a:lnTo>
                    <a:lnTo>
                      <a:pt x="796569" y="100493"/>
                    </a:lnTo>
                    <a:lnTo>
                      <a:pt x="781247" y="50371"/>
                    </a:lnTo>
                    <a:lnTo>
                      <a:pt x="762533" y="0"/>
                    </a:lnTo>
                    <a:close/>
                  </a:path>
                </a:pathLst>
              </a:custGeom>
              <a:solidFill>
                <a:srgbClr val="D2EA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object 119">
                <a:extLst>
                  <a:ext uri="{FF2B5EF4-FFF2-40B4-BE49-F238E27FC236}">
                    <a16:creationId xmlns:a16="http://schemas.microsoft.com/office/drawing/2014/main" id="{CA87F858-5563-45D8-9FE3-ED4E18E47CDD}"/>
                  </a:ext>
                </a:extLst>
              </p:cNvPr>
              <p:cNvSpPr/>
              <p:nvPr/>
            </p:nvSpPr>
            <p:spPr>
              <a:xfrm>
                <a:off x="5541808" y="1544749"/>
                <a:ext cx="762635" cy="782320"/>
              </a:xfrm>
              <a:custGeom>
                <a:avLst/>
                <a:gdLst/>
                <a:ahLst/>
                <a:cxnLst/>
                <a:rect l="l" t="t" r="r" b="b"/>
                <a:pathLst>
                  <a:path w="762635" h="782319">
                    <a:moveTo>
                      <a:pt x="254139" y="0"/>
                    </a:moveTo>
                    <a:lnTo>
                      <a:pt x="0" y="782154"/>
                    </a:lnTo>
                    <a:lnTo>
                      <a:pt x="762533" y="474078"/>
                    </a:lnTo>
                    <a:lnTo>
                      <a:pt x="742465" y="427927"/>
                    </a:lnTo>
                    <a:lnTo>
                      <a:pt x="720382" y="383818"/>
                    </a:lnTo>
                    <a:lnTo>
                      <a:pt x="696293" y="341757"/>
                    </a:lnTo>
                    <a:lnTo>
                      <a:pt x="670207" y="301754"/>
                    </a:lnTo>
                    <a:lnTo>
                      <a:pt x="642135" y="263818"/>
                    </a:lnTo>
                    <a:lnTo>
                      <a:pt x="612084" y="227957"/>
                    </a:lnTo>
                    <a:lnTo>
                      <a:pt x="580064" y="194179"/>
                    </a:lnTo>
                    <a:lnTo>
                      <a:pt x="546085" y="162493"/>
                    </a:lnTo>
                    <a:lnTo>
                      <a:pt x="510156" y="132909"/>
                    </a:lnTo>
                    <a:lnTo>
                      <a:pt x="472285" y="105433"/>
                    </a:lnTo>
                    <a:lnTo>
                      <a:pt x="432483" y="80076"/>
                    </a:lnTo>
                    <a:lnTo>
                      <a:pt x="390758" y="56846"/>
                    </a:lnTo>
                    <a:lnTo>
                      <a:pt x="347119" y="35750"/>
                    </a:lnTo>
                    <a:lnTo>
                      <a:pt x="301577" y="16799"/>
                    </a:lnTo>
                    <a:lnTo>
                      <a:pt x="254139" y="0"/>
                    </a:lnTo>
                    <a:close/>
                  </a:path>
                </a:pathLst>
              </a:custGeom>
              <a:solidFill>
                <a:srgbClr val="ABD9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object 120">
                <a:extLst>
                  <a:ext uri="{FF2B5EF4-FFF2-40B4-BE49-F238E27FC236}">
                    <a16:creationId xmlns:a16="http://schemas.microsoft.com/office/drawing/2014/main" id="{716DE244-F314-4519-8A79-4DD3C26666BA}"/>
                  </a:ext>
                </a:extLst>
              </p:cNvPr>
              <p:cNvSpPr/>
              <p:nvPr/>
            </p:nvSpPr>
            <p:spPr>
              <a:xfrm>
                <a:off x="5541808" y="1504490"/>
                <a:ext cx="254635" cy="822960"/>
              </a:xfrm>
              <a:custGeom>
                <a:avLst/>
                <a:gdLst/>
                <a:ahLst/>
                <a:cxnLst/>
                <a:rect l="l" t="t" r="r" b="b"/>
                <a:pathLst>
                  <a:path w="254635" h="822960">
                    <a:moveTo>
                      <a:pt x="0" y="0"/>
                    </a:moveTo>
                    <a:lnTo>
                      <a:pt x="0" y="822413"/>
                    </a:lnTo>
                    <a:lnTo>
                      <a:pt x="254139" y="40259"/>
                    </a:lnTo>
                    <a:lnTo>
                      <a:pt x="203253" y="25289"/>
                    </a:lnTo>
                    <a:lnTo>
                      <a:pt x="153521" y="13957"/>
                    </a:lnTo>
                    <a:lnTo>
                      <a:pt x="103818" y="6084"/>
                    </a:lnTo>
                    <a:lnTo>
                      <a:pt x="53020" y="1491"/>
                    </a:lnTo>
                    <a:lnTo>
                      <a:pt x="0" y="0"/>
                    </a:lnTo>
                    <a:close/>
                  </a:path>
                </a:pathLst>
              </a:custGeom>
              <a:solidFill>
                <a:srgbClr val="7DC7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68" name="object 121">
              <a:extLst>
                <a:ext uri="{FF2B5EF4-FFF2-40B4-BE49-F238E27FC236}">
                  <a16:creationId xmlns:a16="http://schemas.microsoft.com/office/drawing/2014/main" id="{5B6757A5-004F-4F7C-B8D6-42FC5627069C}"/>
                </a:ext>
              </a:extLst>
            </p:cNvPr>
            <p:cNvSpPr/>
            <p:nvPr/>
          </p:nvSpPr>
          <p:spPr>
            <a:xfrm>
              <a:off x="7550376" y="3408456"/>
              <a:ext cx="964565" cy="964565"/>
            </a:xfrm>
            <a:custGeom>
              <a:avLst/>
              <a:gdLst/>
              <a:ahLst/>
              <a:cxnLst/>
              <a:rect l="l" t="t" r="r" b="b"/>
              <a:pathLst>
                <a:path w="964564" h="964564">
                  <a:moveTo>
                    <a:pt x="482091" y="0"/>
                  </a:moveTo>
                  <a:lnTo>
                    <a:pt x="432800" y="2488"/>
                  </a:lnTo>
                  <a:lnTo>
                    <a:pt x="384932" y="9794"/>
                  </a:lnTo>
                  <a:lnTo>
                    <a:pt x="338731" y="21673"/>
                  </a:lnTo>
                  <a:lnTo>
                    <a:pt x="294438" y="37884"/>
                  </a:lnTo>
                  <a:lnTo>
                    <a:pt x="252296" y="58185"/>
                  </a:lnTo>
                  <a:lnTo>
                    <a:pt x="212548" y="82332"/>
                  </a:lnTo>
                  <a:lnTo>
                    <a:pt x="175435" y="110085"/>
                  </a:lnTo>
                  <a:lnTo>
                    <a:pt x="141200" y="141200"/>
                  </a:lnTo>
                  <a:lnTo>
                    <a:pt x="110085" y="175435"/>
                  </a:lnTo>
                  <a:lnTo>
                    <a:pt x="82332" y="212548"/>
                  </a:lnTo>
                  <a:lnTo>
                    <a:pt x="58185" y="252296"/>
                  </a:lnTo>
                  <a:lnTo>
                    <a:pt x="37884" y="294438"/>
                  </a:lnTo>
                  <a:lnTo>
                    <a:pt x="21673" y="338731"/>
                  </a:lnTo>
                  <a:lnTo>
                    <a:pt x="9794" y="384932"/>
                  </a:lnTo>
                  <a:lnTo>
                    <a:pt x="2488" y="432800"/>
                  </a:lnTo>
                  <a:lnTo>
                    <a:pt x="0" y="482091"/>
                  </a:lnTo>
                  <a:lnTo>
                    <a:pt x="2488" y="531383"/>
                  </a:lnTo>
                  <a:lnTo>
                    <a:pt x="9794" y="579251"/>
                  </a:lnTo>
                  <a:lnTo>
                    <a:pt x="21673" y="625452"/>
                  </a:lnTo>
                  <a:lnTo>
                    <a:pt x="37884" y="669745"/>
                  </a:lnTo>
                  <a:lnTo>
                    <a:pt x="58185" y="711887"/>
                  </a:lnTo>
                  <a:lnTo>
                    <a:pt x="82332" y="751635"/>
                  </a:lnTo>
                  <a:lnTo>
                    <a:pt x="110085" y="788748"/>
                  </a:lnTo>
                  <a:lnTo>
                    <a:pt x="141200" y="822983"/>
                  </a:lnTo>
                  <a:lnTo>
                    <a:pt x="175435" y="854098"/>
                  </a:lnTo>
                  <a:lnTo>
                    <a:pt x="212548" y="881851"/>
                  </a:lnTo>
                  <a:lnTo>
                    <a:pt x="252296" y="905998"/>
                  </a:lnTo>
                  <a:lnTo>
                    <a:pt x="294438" y="926299"/>
                  </a:lnTo>
                  <a:lnTo>
                    <a:pt x="338731" y="942510"/>
                  </a:lnTo>
                  <a:lnTo>
                    <a:pt x="384932" y="954389"/>
                  </a:lnTo>
                  <a:lnTo>
                    <a:pt x="432800" y="961695"/>
                  </a:lnTo>
                  <a:lnTo>
                    <a:pt x="482091" y="964183"/>
                  </a:lnTo>
                  <a:lnTo>
                    <a:pt x="531383" y="961695"/>
                  </a:lnTo>
                  <a:lnTo>
                    <a:pt x="579251" y="954389"/>
                  </a:lnTo>
                  <a:lnTo>
                    <a:pt x="625452" y="942510"/>
                  </a:lnTo>
                  <a:lnTo>
                    <a:pt x="669745" y="926299"/>
                  </a:lnTo>
                  <a:lnTo>
                    <a:pt x="711887" y="905998"/>
                  </a:lnTo>
                  <a:lnTo>
                    <a:pt x="751635" y="881851"/>
                  </a:lnTo>
                  <a:lnTo>
                    <a:pt x="788748" y="854098"/>
                  </a:lnTo>
                  <a:lnTo>
                    <a:pt x="822983" y="822983"/>
                  </a:lnTo>
                  <a:lnTo>
                    <a:pt x="854098" y="788748"/>
                  </a:lnTo>
                  <a:lnTo>
                    <a:pt x="881851" y="751635"/>
                  </a:lnTo>
                  <a:lnTo>
                    <a:pt x="905998" y="711887"/>
                  </a:lnTo>
                  <a:lnTo>
                    <a:pt x="926299" y="669745"/>
                  </a:lnTo>
                  <a:lnTo>
                    <a:pt x="942510" y="625452"/>
                  </a:lnTo>
                  <a:lnTo>
                    <a:pt x="954389" y="579251"/>
                  </a:lnTo>
                  <a:lnTo>
                    <a:pt x="961695" y="531383"/>
                  </a:lnTo>
                  <a:lnTo>
                    <a:pt x="964183" y="482091"/>
                  </a:lnTo>
                  <a:lnTo>
                    <a:pt x="961695" y="432800"/>
                  </a:lnTo>
                  <a:lnTo>
                    <a:pt x="954389" y="384932"/>
                  </a:lnTo>
                  <a:lnTo>
                    <a:pt x="942510" y="338731"/>
                  </a:lnTo>
                  <a:lnTo>
                    <a:pt x="926299" y="294438"/>
                  </a:lnTo>
                  <a:lnTo>
                    <a:pt x="905998" y="252296"/>
                  </a:lnTo>
                  <a:lnTo>
                    <a:pt x="881851" y="212548"/>
                  </a:lnTo>
                  <a:lnTo>
                    <a:pt x="854098" y="175435"/>
                  </a:lnTo>
                  <a:lnTo>
                    <a:pt x="822983" y="141200"/>
                  </a:lnTo>
                  <a:lnTo>
                    <a:pt x="788748" y="110085"/>
                  </a:lnTo>
                  <a:lnTo>
                    <a:pt x="751635" y="82332"/>
                  </a:lnTo>
                  <a:lnTo>
                    <a:pt x="711887" y="58185"/>
                  </a:lnTo>
                  <a:lnTo>
                    <a:pt x="669745" y="37884"/>
                  </a:lnTo>
                  <a:lnTo>
                    <a:pt x="625452" y="21673"/>
                  </a:lnTo>
                  <a:lnTo>
                    <a:pt x="579251" y="9794"/>
                  </a:lnTo>
                  <a:lnTo>
                    <a:pt x="531383" y="2488"/>
                  </a:lnTo>
                  <a:lnTo>
                    <a:pt x="48209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object 21">
              <a:extLst>
                <a:ext uri="{FF2B5EF4-FFF2-40B4-BE49-F238E27FC236}">
                  <a16:creationId xmlns:a16="http://schemas.microsoft.com/office/drawing/2014/main" id="{5D3CEAB1-170D-49C9-A477-70D794C6DF6F}"/>
                </a:ext>
              </a:extLst>
            </p:cNvPr>
            <p:cNvSpPr txBox="1"/>
            <p:nvPr/>
          </p:nvSpPr>
          <p:spPr>
            <a:xfrm>
              <a:off x="7013673" y="3210092"/>
              <a:ext cx="303890" cy="197490"/>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40" normalizeH="0" baseline="0" noProof="0" dirty="0">
                  <a:ln>
                    <a:noFill/>
                  </a:ln>
                  <a:solidFill>
                    <a:prstClr val="black"/>
                  </a:solidFill>
                  <a:effectLst/>
                  <a:uLnTx/>
                  <a:uFillTx/>
                  <a:latin typeface="Arial"/>
                  <a:ea typeface="+mn-ea"/>
                  <a:cs typeface="Arial"/>
                </a:rPr>
                <a:t>1</a:t>
              </a:r>
              <a:r>
                <a:rPr kumimoji="0" lang="en-US" sz="1200" b="0" i="0" u="none" strike="noStrike" kern="1200" cap="none" spc="-40" normalizeH="0" baseline="0" noProof="0" dirty="0">
                  <a:ln>
                    <a:noFill/>
                  </a:ln>
                  <a:solidFill>
                    <a:prstClr val="black"/>
                  </a:solidFill>
                  <a:effectLst/>
                  <a:uLnTx/>
                  <a:uFillTx/>
                  <a:latin typeface="Arial"/>
                  <a:ea typeface="+mn-ea"/>
                  <a:cs typeface="Arial"/>
                </a:rPr>
                <a:t>4</a:t>
              </a:r>
              <a:r>
                <a:rPr kumimoji="0" sz="1200" b="0" i="0" u="none" strike="noStrike" kern="1200" cap="none" spc="-40" normalizeH="0" baseline="0" noProof="0" dirty="0">
                  <a:ln>
                    <a:noFill/>
                  </a:ln>
                  <a:solidFill>
                    <a:prstClr val="black"/>
                  </a:solidFill>
                  <a:effectLst/>
                  <a:uLnTx/>
                  <a:uFillTx/>
                  <a:latin typeface="Arial"/>
                  <a:ea typeface="+mn-ea"/>
                  <a:cs typeface="Arial"/>
                </a:rPr>
                <a:t>%</a:t>
              </a:r>
            </a:p>
          </p:txBody>
        </p:sp>
        <p:sp>
          <p:nvSpPr>
            <p:cNvPr id="109" name="object 21">
              <a:extLst>
                <a:ext uri="{FF2B5EF4-FFF2-40B4-BE49-F238E27FC236}">
                  <a16:creationId xmlns:a16="http://schemas.microsoft.com/office/drawing/2014/main" id="{059B1AB9-2541-407A-8A11-542A7D55C071}"/>
                </a:ext>
              </a:extLst>
            </p:cNvPr>
            <p:cNvSpPr txBox="1"/>
            <p:nvPr/>
          </p:nvSpPr>
          <p:spPr>
            <a:xfrm>
              <a:off x="7557132" y="2881420"/>
              <a:ext cx="223779" cy="197490"/>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40" normalizeH="0" baseline="0" noProof="0" dirty="0">
                  <a:ln>
                    <a:noFill/>
                  </a:ln>
                  <a:solidFill>
                    <a:prstClr val="black"/>
                  </a:solidFill>
                  <a:effectLst/>
                  <a:uLnTx/>
                  <a:uFillTx/>
                  <a:latin typeface="Arial"/>
                  <a:ea typeface="+mn-ea"/>
                  <a:cs typeface="Arial"/>
                </a:rPr>
                <a:t>5</a:t>
              </a:r>
              <a:r>
                <a:rPr kumimoji="0" sz="1200" b="0" i="0" u="none" strike="noStrike" kern="1200" cap="none" spc="-40" normalizeH="0" baseline="0" noProof="0" dirty="0">
                  <a:ln>
                    <a:noFill/>
                  </a:ln>
                  <a:solidFill>
                    <a:prstClr val="black"/>
                  </a:solidFill>
                  <a:effectLst/>
                  <a:uLnTx/>
                  <a:uFillTx/>
                  <a:latin typeface="Arial"/>
                  <a:ea typeface="+mn-ea"/>
                  <a:cs typeface="Arial"/>
                </a:rPr>
                <a:t>%</a:t>
              </a:r>
            </a:p>
          </p:txBody>
        </p:sp>
        <p:sp>
          <p:nvSpPr>
            <p:cNvPr id="110" name="object 21">
              <a:extLst>
                <a:ext uri="{FF2B5EF4-FFF2-40B4-BE49-F238E27FC236}">
                  <a16:creationId xmlns:a16="http://schemas.microsoft.com/office/drawing/2014/main" id="{611DA044-A8BA-41FC-9E40-2CECCA91642E}"/>
                </a:ext>
              </a:extLst>
            </p:cNvPr>
            <p:cNvSpPr txBox="1"/>
            <p:nvPr/>
          </p:nvSpPr>
          <p:spPr>
            <a:xfrm>
              <a:off x="8311943" y="2880360"/>
              <a:ext cx="223779" cy="197490"/>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40" normalizeH="0" baseline="0" noProof="0" dirty="0">
                  <a:ln>
                    <a:noFill/>
                  </a:ln>
                  <a:solidFill>
                    <a:prstClr val="black"/>
                  </a:solidFill>
                  <a:effectLst/>
                  <a:uLnTx/>
                  <a:uFillTx/>
                  <a:latin typeface="Arial"/>
                  <a:ea typeface="+mn-ea"/>
                  <a:cs typeface="Arial"/>
                </a:rPr>
                <a:t>5</a:t>
              </a:r>
              <a:r>
                <a:rPr kumimoji="0" sz="1200" b="0" i="0" u="none" strike="noStrike" kern="1200" cap="none" spc="-40" normalizeH="0" baseline="0" noProof="0" dirty="0">
                  <a:ln>
                    <a:noFill/>
                  </a:ln>
                  <a:solidFill>
                    <a:prstClr val="black"/>
                  </a:solidFill>
                  <a:effectLst/>
                  <a:uLnTx/>
                  <a:uFillTx/>
                  <a:latin typeface="Arial"/>
                  <a:ea typeface="+mn-ea"/>
                  <a:cs typeface="Arial"/>
                </a:rPr>
                <a:t>%</a:t>
              </a:r>
            </a:p>
          </p:txBody>
        </p:sp>
        <p:sp>
          <p:nvSpPr>
            <p:cNvPr id="111" name="object 21">
              <a:extLst>
                <a:ext uri="{FF2B5EF4-FFF2-40B4-BE49-F238E27FC236}">
                  <a16:creationId xmlns:a16="http://schemas.microsoft.com/office/drawing/2014/main" id="{4B7FAD2D-44B3-435B-92DE-A8F71CE8FCDE}"/>
                </a:ext>
              </a:extLst>
            </p:cNvPr>
            <p:cNvSpPr txBox="1"/>
            <p:nvPr/>
          </p:nvSpPr>
          <p:spPr>
            <a:xfrm>
              <a:off x="8775521" y="3207543"/>
              <a:ext cx="303890" cy="197490"/>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40" normalizeH="0" baseline="0" noProof="0" dirty="0">
                  <a:ln>
                    <a:noFill/>
                  </a:ln>
                  <a:solidFill>
                    <a:prstClr val="black"/>
                  </a:solidFill>
                  <a:effectLst/>
                  <a:uLnTx/>
                  <a:uFillTx/>
                  <a:latin typeface="Arial"/>
                  <a:ea typeface="+mn-ea"/>
                  <a:cs typeface="Arial"/>
                </a:rPr>
                <a:t>1</a:t>
              </a:r>
              <a:r>
                <a:rPr kumimoji="0" lang="en-US" sz="1200" b="0" i="0" u="none" strike="noStrike" kern="1200" cap="none" spc="-40" normalizeH="0" baseline="0" noProof="0" dirty="0">
                  <a:ln>
                    <a:noFill/>
                  </a:ln>
                  <a:solidFill>
                    <a:prstClr val="black"/>
                  </a:solidFill>
                  <a:effectLst/>
                  <a:uLnTx/>
                  <a:uFillTx/>
                  <a:latin typeface="Arial"/>
                  <a:ea typeface="+mn-ea"/>
                  <a:cs typeface="Arial"/>
                </a:rPr>
                <a:t>4</a:t>
              </a:r>
              <a:r>
                <a:rPr kumimoji="0" sz="1200" b="0" i="0" u="none" strike="noStrike" kern="1200" cap="none" spc="-40" normalizeH="0" baseline="0" noProof="0" dirty="0">
                  <a:ln>
                    <a:noFill/>
                  </a:ln>
                  <a:solidFill>
                    <a:prstClr val="black"/>
                  </a:solidFill>
                  <a:effectLst/>
                  <a:uLnTx/>
                  <a:uFillTx/>
                  <a:latin typeface="Arial"/>
                  <a:ea typeface="+mn-ea"/>
                  <a:cs typeface="Arial"/>
                </a:rPr>
                <a:t>%</a:t>
              </a:r>
            </a:p>
          </p:txBody>
        </p:sp>
      </p:grpSp>
    </p:spTree>
    <p:extLst>
      <p:ext uri="{BB962C8B-B14F-4D97-AF65-F5344CB8AC3E}">
        <p14:creationId xmlns:p14="http://schemas.microsoft.com/office/powerpoint/2010/main" val="3052750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a:extLst>
              <a:ext uri="{FF2B5EF4-FFF2-40B4-BE49-F238E27FC236}">
                <a16:creationId xmlns:a16="http://schemas.microsoft.com/office/drawing/2014/main" id="{C4325554-85FA-42BF-9648-938FBC837889}"/>
              </a:ext>
            </a:extLst>
          </p:cNvPr>
          <p:cNvSpPr>
            <a:spLocks noGrp="1"/>
          </p:cNvSpPr>
          <p:nvPr>
            <p:ph sz="quarter" idx="12"/>
          </p:nvPr>
        </p:nvSpPr>
        <p:spPr/>
        <p:txBody>
          <a:bodyPr lIns="0" tIns="0" rIns="0" bIns="0" anchor="t" anchorCtr="0"/>
          <a:lstStyle/>
          <a:p>
            <a:pPr>
              <a:lnSpc>
                <a:spcPct val="100000"/>
              </a:lnSpc>
              <a:spcBef>
                <a:spcPts val="0"/>
              </a:spcBef>
            </a:pPr>
            <a:r>
              <a:rPr lang="en-US" dirty="0"/>
              <a:t>HIV testing and treatment cascade, women (15+) compared to men (15+), sub-Saharan Africa, 2020</a:t>
            </a:r>
          </a:p>
        </p:txBody>
      </p:sp>
      <p:sp>
        <p:nvSpPr>
          <p:cNvPr id="3" name="Text Placeholder 2">
            <a:extLst>
              <a:ext uri="{FF2B5EF4-FFF2-40B4-BE49-F238E27FC236}">
                <a16:creationId xmlns:a16="http://schemas.microsoft.com/office/drawing/2014/main" id="{15D88F3D-D5C2-4128-9460-A1A5526EA57E}"/>
              </a:ext>
            </a:extLst>
          </p:cNvPr>
          <p:cNvSpPr>
            <a:spLocks noGrp="1"/>
          </p:cNvSpPr>
          <p:nvPr>
            <p:ph type="body" sz="quarter" idx="10"/>
          </p:nvPr>
        </p:nvSpPr>
        <p:spPr>
          <a:solidFill>
            <a:srgbClr val="7DC7C0"/>
          </a:solidFill>
        </p:spPr>
        <p:txBody>
          <a:bodyPr/>
          <a:lstStyle/>
          <a:p>
            <a:endParaRPr lang="en-US"/>
          </a:p>
        </p:txBody>
      </p:sp>
      <p:grpSp>
        <p:nvGrpSpPr>
          <p:cNvPr id="2" name="Group 1">
            <a:extLst>
              <a:ext uri="{FF2B5EF4-FFF2-40B4-BE49-F238E27FC236}">
                <a16:creationId xmlns:a16="http://schemas.microsoft.com/office/drawing/2014/main" id="{DFBACBF5-8792-4639-9F31-A710DC4B802D}"/>
              </a:ext>
            </a:extLst>
          </p:cNvPr>
          <p:cNvGrpSpPr/>
          <p:nvPr/>
        </p:nvGrpSpPr>
        <p:grpSpPr>
          <a:xfrm>
            <a:off x="457198" y="1920240"/>
            <a:ext cx="10417119" cy="4634448"/>
            <a:chOff x="457198" y="1920240"/>
            <a:chExt cx="10417119" cy="4634448"/>
          </a:xfrm>
        </p:grpSpPr>
        <p:sp>
          <p:nvSpPr>
            <p:cNvPr id="203" name="TextBox 202">
              <a:extLst>
                <a:ext uri="{FF2B5EF4-FFF2-40B4-BE49-F238E27FC236}">
                  <a16:creationId xmlns:a16="http://schemas.microsoft.com/office/drawing/2014/main" id="{E6B18DE7-8CD5-441A-A9E0-6E22E9A25F74}"/>
                </a:ext>
              </a:extLst>
            </p:cNvPr>
            <p:cNvSpPr txBox="1"/>
            <p:nvPr/>
          </p:nvSpPr>
          <p:spPr>
            <a:xfrm>
              <a:off x="457198" y="6400800"/>
              <a:ext cx="2286000" cy="153888"/>
            </a:xfrm>
            <a:prstGeom prst="rect">
              <a:avLst/>
            </a:prstGeom>
          </p:spPr>
          <p:txBody>
            <a:bodyPr vert="horz" wrap="squar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Source: UNAIDS special analysis, 2021.</a:t>
              </a:r>
            </a:p>
          </p:txBody>
        </p:sp>
        <p:grpSp>
          <p:nvGrpSpPr>
            <p:cNvPr id="6" name="Group 5">
              <a:extLst>
                <a:ext uri="{FF2B5EF4-FFF2-40B4-BE49-F238E27FC236}">
                  <a16:creationId xmlns:a16="http://schemas.microsoft.com/office/drawing/2014/main" id="{91ADEA2B-5ECA-47A9-87A6-9E8B5E2586D5}"/>
                </a:ext>
              </a:extLst>
            </p:cNvPr>
            <p:cNvGrpSpPr/>
            <p:nvPr/>
          </p:nvGrpSpPr>
          <p:grpSpPr>
            <a:xfrm>
              <a:off x="548639" y="1920240"/>
              <a:ext cx="10325678" cy="4236897"/>
              <a:chOff x="548639" y="1939647"/>
              <a:chExt cx="10325678" cy="4236897"/>
            </a:xfrm>
          </p:grpSpPr>
          <p:sp>
            <p:nvSpPr>
              <p:cNvPr id="58" name="object 34">
                <a:extLst>
                  <a:ext uri="{FF2B5EF4-FFF2-40B4-BE49-F238E27FC236}">
                    <a16:creationId xmlns:a16="http://schemas.microsoft.com/office/drawing/2014/main" id="{6DDAA98A-BEBF-4082-915B-B63084ABABE1}"/>
                  </a:ext>
                </a:extLst>
              </p:cNvPr>
              <p:cNvSpPr/>
              <p:nvPr/>
            </p:nvSpPr>
            <p:spPr>
              <a:xfrm>
                <a:off x="548639" y="4160520"/>
                <a:ext cx="10287000" cy="0"/>
              </a:xfrm>
              <a:custGeom>
                <a:avLst/>
                <a:gdLst/>
                <a:ahLst/>
                <a:cxnLst/>
                <a:rect l="l" t="t" r="r" b="b"/>
                <a:pathLst>
                  <a:path w="6424295">
                    <a:moveTo>
                      <a:pt x="6424002" y="0"/>
                    </a:moveTo>
                    <a:lnTo>
                      <a:pt x="0"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object 81">
                <a:extLst>
                  <a:ext uri="{FF2B5EF4-FFF2-40B4-BE49-F238E27FC236}">
                    <a16:creationId xmlns:a16="http://schemas.microsoft.com/office/drawing/2014/main" id="{40081F4D-6958-4932-9E21-01BC86F0A4CB}"/>
                  </a:ext>
                </a:extLst>
              </p:cNvPr>
              <p:cNvSpPr txBox="1"/>
              <p:nvPr/>
            </p:nvSpPr>
            <p:spPr>
              <a:xfrm>
                <a:off x="4062963" y="3711716"/>
                <a:ext cx="1362716" cy="307777"/>
              </a:xfrm>
              <a:prstGeom prst="rect">
                <a:avLst/>
              </a:prstGeom>
            </p:spPr>
            <p:txBody>
              <a:bodyPr vert="horz" wrap="square" lIns="0" tIns="0" rIns="0" bIns="0" rtlCol="0">
                <a:spAutoFit/>
              </a:bodyPr>
              <a:lstStyle/>
              <a:p>
                <a:pPr marL="0" marR="508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mn-ea"/>
                    <a:cs typeface="Arial"/>
                  </a:rPr>
                  <a:t>Women living with HIV who know their status</a:t>
                </a:r>
              </a:p>
            </p:txBody>
          </p:sp>
          <p:sp>
            <p:nvSpPr>
              <p:cNvPr id="124" name="object 89">
                <a:extLst>
                  <a:ext uri="{FF2B5EF4-FFF2-40B4-BE49-F238E27FC236}">
                    <a16:creationId xmlns:a16="http://schemas.microsoft.com/office/drawing/2014/main" id="{B2689A25-4E8E-4888-B9D1-6690002460D1}"/>
                  </a:ext>
                </a:extLst>
              </p:cNvPr>
              <p:cNvSpPr txBox="1"/>
              <p:nvPr/>
            </p:nvSpPr>
            <p:spPr>
              <a:xfrm>
                <a:off x="6414601" y="3711716"/>
                <a:ext cx="1347947" cy="307777"/>
              </a:xfrm>
              <a:prstGeom prst="rect">
                <a:avLst/>
              </a:prstGeom>
            </p:spPr>
            <p:txBody>
              <a:bodyPr vert="horz" wrap="square" lIns="0" tIns="0" rIns="0" bIns="0" rtlCol="0">
                <a:spAutoFit/>
              </a:bodyPr>
              <a:lstStyle/>
              <a:p>
                <a:pPr marL="0" marR="508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mn-ea"/>
                    <a:cs typeface="Arial"/>
                  </a:rPr>
                  <a:t>Women living with HIV who are on treatment</a:t>
                </a:r>
              </a:p>
            </p:txBody>
          </p:sp>
          <p:sp>
            <p:nvSpPr>
              <p:cNvPr id="126" name="object 91">
                <a:extLst>
                  <a:ext uri="{FF2B5EF4-FFF2-40B4-BE49-F238E27FC236}">
                    <a16:creationId xmlns:a16="http://schemas.microsoft.com/office/drawing/2014/main" id="{DDCF6D4D-88AC-4F8F-BDA5-568B8A9ED19C}"/>
                  </a:ext>
                </a:extLst>
              </p:cNvPr>
              <p:cNvSpPr txBox="1"/>
              <p:nvPr/>
            </p:nvSpPr>
            <p:spPr>
              <a:xfrm>
                <a:off x="8656228" y="3711716"/>
                <a:ext cx="1514317" cy="307777"/>
              </a:xfrm>
              <a:prstGeom prst="rect">
                <a:avLst/>
              </a:prstGeom>
            </p:spPr>
            <p:txBody>
              <a:bodyPr vert="horz" wrap="square" lIns="0" tIns="0" rIns="0" bIns="0" rtlCol="0">
                <a:spAutoFit/>
              </a:bodyPr>
              <a:lstStyle/>
              <a:p>
                <a:pPr marL="0" marR="508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mn-ea"/>
                    <a:cs typeface="Arial"/>
                  </a:rPr>
                  <a:t>Women living with HIV who are virally suppressed</a:t>
                </a:r>
              </a:p>
            </p:txBody>
          </p:sp>
          <p:sp>
            <p:nvSpPr>
              <p:cNvPr id="100" name="object 34">
                <a:extLst>
                  <a:ext uri="{FF2B5EF4-FFF2-40B4-BE49-F238E27FC236}">
                    <a16:creationId xmlns:a16="http://schemas.microsoft.com/office/drawing/2014/main" id="{65D005B8-01E6-4902-8C47-931EFAB117C0}"/>
                  </a:ext>
                </a:extLst>
              </p:cNvPr>
              <p:cNvSpPr txBox="1"/>
              <p:nvPr/>
            </p:nvSpPr>
            <p:spPr>
              <a:xfrm>
                <a:off x="4381716" y="2410483"/>
                <a:ext cx="731520" cy="1250852"/>
              </a:xfrm>
              <a:prstGeom prst="rect">
                <a:avLst/>
              </a:prstGeom>
              <a:solidFill>
                <a:srgbClr val="7DC7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91</a:t>
                </a:r>
                <a:r>
                  <a:rPr kumimoji="0" sz="1200" b="1" i="0" u="none" strike="noStrike" kern="1200" cap="none" spc="0" normalizeH="0" baseline="0" noProof="0" dirty="0">
                    <a:ln>
                      <a:noFill/>
                    </a:ln>
                    <a:solidFill>
                      <a:srgbClr val="FFFFFF"/>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74</a:t>
                </a: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fr-CH" sz="900" b="0" i="0" u="none" strike="noStrike" kern="1200" cap="none" spc="0" normalizeH="0" baseline="0" noProof="0" dirty="0">
                    <a:ln>
                      <a:noFill/>
                    </a:ln>
                    <a:solidFill>
                      <a:srgbClr val="FFFFFF"/>
                    </a:solidFill>
                    <a:effectLst/>
                    <a:uLnTx/>
                    <a:uFillTx/>
                    <a:latin typeface="Arial" panose="020B0604020202020204"/>
                    <a:ea typeface="+mn-ea"/>
                    <a:cs typeface="+mn-cs"/>
                  </a:rPr>
                  <a:t> &gt;</a:t>
                </a: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98</a:t>
                </a: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101" name="object 34">
                <a:extLst>
                  <a:ext uri="{FF2B5EF4-FFF2-40B4-BE49-F238E27FC236}">
                    <a16:creationId xmlns:a16="http://schemas.microsoft.com/office/drawing/2014/main" id="{E21EDFFB-1F06-469A-BA79-839957889873}"/>
                  </a:ext>
                </a:extLst>
              </p:cNvPr>
              <p:cNvSpPr txBox="1"/>
              <p:nvPr/>
            </p:nvSpPr>
            <p:spPr>
              <a:xfrm>
                <a:off x="4381716" y="2355618"/>
                <a:ext cx="731520" cy="5486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2" name="object 34">
                <a:extLst>
                  <a:ext uri="{FF2B5EF4-FFF2-40B4-BE49-F238E27FC236}">
                    <a16:creationId xmlns:a16="http://schemas.microsoft.com/office/drawing/2014/main" id="{15D88C3C-48FD-414F-90A7-E547CF87B1A3}"/>
                  </a:ext>
                </a:extLst>
              </p:cNvPr>
              <p:cNvSpPr txBox="1"/>
              <p:nvPr/>
            </p:nvSpPr>
            <p:spPr>
              <a:xfrm>
                <a:off x="4381716" y="2279945"/>
                <a:ext cx="731520" cy="73152"/>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2" name="object 34">
                <a:extLst>
                  <a:ext uri="{FF2B5EF4-FFF2-40B4-BE49-F238E27FC236}">
                    <a16:creationId xmlns:a16="http://schemas.microsoft.com/office/drawing/2014/main" id="{CE43C0CD-A840-42A8-8A21-AD42C7545020}"/>
                  </a:ext>
                </a:extLst>
              </p:cNvPr>
              <p:cNvSpPr txBox="1"/>
              <p:nvPr/>
            </p:nvSpPr>
            <p:spPr>
              <a:xfrm>
                <a:off x="6718411" y="2515330"/>
                <a:ext cx="731520" cy="1152144"/>
              </a:xfrm>
              <a:prstGeom prst="rect">
                <a:avLst/>
              </a:prstGeom>
              <a:solidFill>
                <a:srgbClr val="7DC7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83</a:t>
                </a:r>
                <a:r>
                  <a:rPr kumimoji="0" sz="1200" b="1" i="0" u="none" strike="noStrike" kern="1200" cap="none" spc="0" normalizeH="0" baseline="0" noProof="0" dirty="0">
                    <a:ln>
                      <a:noFill/>
                    </a:ln>
                    <a:solidFill>
                      <a:srgbClr val="FFFFFF"/>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65</a:t>
                </a: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99</a:t>
                </a: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113" name="object 34">
                <a:extLst>
                  <a:ext uri="{FF2B5EF4-FFF2-40B4-BE49-F238E27FC236}">
                    <a16:creationId xmlns:a16="http://schemas.microsoft.com/office/drawing/2014/main" id="{83DC574A-12FD-422A-8E47-C371FC6081B3}"/>
                  </a:ext>
                </a:extLst>
              </p:cNvPr>
              <p:cNvSpPr txBox="1"/>
              <p:nvPr/>
            </p:nvSpPr>
            <p:spPr>
              <a:xfrm>
                <a:off x="6718411" y="2423889"/>
                <a:ext cx="731520"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4" name="object 34">
                <a:extLst>
                  <a:ext uri="{FF2B5EF4-FFF2-40B4-BE49-F238E27FC236}">
                    <a16:creationId xmlns:a16="http://schemas.microsoft.com/office/drawing/2014/main" id="{1EC5E145-2FE2-4D47-80C6-E7CD80F9A51C}"/>
                  </a:ext>
                </a:extLst>
              </p:cNvPr>
              <p:cNvSpPr txBox="1"/>
              <p:nvPr/>
            </p:nvSpPr>
            <p:spPr>
              <a:xfrm>
                <a:off x="6718411" y="2279265"/>
                <a:ext cx="731520" cy="146304"/>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6" name="object 34">
                <a:extLst>
                  <a:ext uri="{FF2B5EF4-FFF2-40B4-BE49-F238E27FC236}">
                    <a16:creationId xmlns:a16="http://schemas.microsoft.com/office/drawing/2014/main" id="{164BBE58-138C-40C0-8D42-CC983096D56E}"/>
                  </a:ext>
                </a:extLst>
              </p:cNvPr>
              <p:cNvSpPr txBox="1"/>
              <p:nvPr/>
            </p:nvSpPr>
            <p:spPr>
              <a:xfrm>
                <a:off x="9049004" y="2644053"/>
                <a:ext cx="731520" cy="1024128"/>
              </a:xfrm>
              <a:prstGeom prst="rect">
                <a:avLst/>
              </a:prstGeom>
              <a:solidFill>
                <a:srgbClr val="7DC7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74</a:t>
                </a:r>
                <a:r>
                  <a:rPr kumimoji="0" sz="1200" b="1" i="0" u="none" strike="noStrike" kern="1200" cap="none" spc="0" normalizeH="0" baseline="0" noProof="0" dirty="0">
                    <a:ln>
                      <a:noFill/>
                    </a:ln>
                    <a:solidFill>
                      <a:srgbClr val="FFFFFF"/>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60</a:t>
                </a: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fr-CH" sz="900" b="0" i="0" u="none" strike="noStrike" kern="1200" cap="none" spc="0" normalizeH="0" baseline="0" noProof="0" dirty="0">
                    <a:ln>
                      <a:noFill/>
                    </a:ln>
                    <a:solidFill>
                      <a:srgbClr val="FFFFFF"/>
                    </a:solidFill>
                    <a:effectLst/>
                    <a:uLnTx/>
                    <a:uFillTx/>
                    <a:latin typeface="Arial" panose="020B0604020202020204"/>
                    <a:ea typeface="+mn-ea"/>
                    <a:cs typeface="+mn-cs"/>
                  </a:rPr>
                  <a:t>89</a:t>
                </a: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118" name="object 34">
                <a:extLst>
                  <a:ext uri="{FF2B5EF4-FFF2-40B4-BE49-F238E27FC236}">
                    <a16:creationId xmlns:a16="http://schemas.microsoft.com/office/drawing/2014/main" id="{A3B53655-64B4-4EDA-9B77-3948A55A055A}"/>
                  </a:ext>
                </a:extLst>
              </p:cNvPr>
              <p:cNvSpPr txBox="1"/>
              <p:nvPr/>
            </p:nvSpPr>
            <p:spPr>
              <a:xfrm>
                <a:off x="9049004" y="2274806"/>
                <a:ext cx="731520" cy="210312"/>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5" name="object 82">
                <a:extLst>
                  <a:ext uri="{FF2B5EF4-FFF2-40B4-BE49-F238E27FC236}">
                    <a16:creationId xmlns:a16="http://schemas.microsoft.com/office/drawing/2014/main" id="{12226BFA-695A-4E1E-98C2-2AA839FE6542}"/>
                  </a:ext>
                </a:extLst>
              </p:cNvPr>
              <p:cNvSpPr txBox="1"/>
              <p:nvPr/>
            </p:nvSpPr>
            <p:spPr>
              <a:xfrm>
                <a:off x="3668854" y="2144331"/>
                <a:ext cx="120546"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16</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46" name="object 82">
                <a:extLst>
                  <a:ext uri="{FF2B5EF4-FFF2-40B4-BE49-F238E27FC236}">
                    <a16:creationId xmlns:a16="http://schemas.microsoft.com/office/drawing/2014/main" id="{68284307-084B-45DD-83FA-6DE470B8FF5E}"/>
                  </a:ext>
                </a:extLst>
              </p:cNvPr>
              <p:cNvSpPr txBox="1"/>
              <p:nvPr/>
            </p:nvSpPr>
            <p:spPr>
              <a:xfrm>
                <a:off x="3668853" y="2322927"/>
                <a:ext cx="120547"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14</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47" name="object 82">
                <a:extLst>
                  <a:ext uri="{FF2B5EF4-FFF2-40B4-BE49-F238E27FC236}">
                    <a16:creationId xmlns:a16="http://schemas.microsoft.com/office/drawing/2014/main" id="{01C55367-6626-4D5A-B216-FB02AA258C85}"/>
                  </a:ext>
                </a:extLst>
              </p:cNvPr>
              <p:cNvSpPr txBox="1"/>
              <p:nvPr/>
            </p:nvSpPr>
            <p:spPr>
              <a:xfrm>
                <a:off x="3668853" y="2499137"/>
                <a:ext cx="120547"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12</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48" name="object 82">
                <a:extLst>
                  <a:ext uri="{FF2B5EF4-FFF2-40B4-BE49-F238E27FC236}">
                    <a16:creationId xmlns:a16="http://schemas.microsoft.com/office/drawing/2014/main" id="{C5750BEA-526D-48A1-91AF-55FF509C2BFA}"/>
                  </a:ext>
                </a:extLst>
              </p:cNvPr>
              <p:cNvSpPr txBox="1"/>
              <p:nvPr/>
            </p:nvSpPr>
            <p:spPr>
              <a:xfrm>
                <a:off x="3668853" y="2682495"/>
                <a:ext cx="120547"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10</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49" name="object 82">
                <a:extLst>
                  <a:ext uri="{FF2B5EF4-FFF2-40B4-BE49-F238E27FC236}">
                    <a16:creationId xmlns:a16="http://schemas.microsoft.com/office/drawing/2014/main" id="{947C66ED-6800-4309-BF71-14FD98A68ABF}"/>
                  </a:ext>
                </a:extLst>
              </p:cNvPr>
              <p:cNvSpPr txBox="1"/>
              <p:nvPr/>
            </p:nvSpPr>
            <p:spPr>
              <a:xfrm>
                <a:off x="3726562" y="2863467"/>
                <a:ext cx="62838"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8</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50" name="object 82">
                <a:extLst>
                  <a:ext uri="{FF2B5EF4-FFF2-40B4-BE49-F238E27FC236}">
                    <a16:creationId xmlns:a16="http://schemas.microsoft.com/office/drawing/2014/main" id="{32084545-4035-4DF3-87CE-0329E1A4B709}"/>
                  </a:ext>
                </a:extLst>
              </p:cNvPr>
              <p:cNvSpPr txBox="1"/>
              <p:nvPr/>
            </p:nvSpPr>
            <p:spPr>
              <a:xfrm>
                <a:off x="3726562" y="3039678"/>
                <a:ext cx="62838"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6</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51" name="object 82">
                <a:extLst>
                  <a:ext uri="{FF2B5EF4-FFF2-40B4-BE49-F238E27FC236}">
                    <a16:creationId xmlns:a16="http://schemas.microsoft.com/office/drawing/2014/main" id="{A55BAFF9-D021-40FC-A584-7613EF136C84}"/>
                  </a:ext>
                </a:extLst>
              </p:cNvPr>
              <p:cNvSpPr txBox="1"/>
              <p:nvPr/>
            </p:nvSpPr>
            <p:spPr>
              <a:xfrm>
                <a:off x="3726562" y="3223033"/>
                <a:ext cx="62838"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4</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52" name="object 82">
                <a:extLst>
                  <a:ext uri="{FF2B5EF4-FFF2-40B4-BE49-F238E27FC236}">
                    <a16:creationId xmlns:a16="http://schemas.microsoft.com/office/drawing/2014/main" id="{1DB2C11B-0205-4313-AA44-83DE9EDD2B86}"/>
                  </a:ext>
                </a:extLst>
              </p:cNvPr>
              <p:cNvSpPr txBox="1"/>
              <p:nvPr/>
            </p:nvSpPr>
            <p:spPr>
              <a:xfrm>
                <a:off x="3726562" y="3401635"/>
                <a:ext cx="62838"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2</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53" name="object 82">
                <a:extLst>
                  <a:ext uri="{FF2B5EF4-FFF2-40B4-BE49-F238E27FC236}">
                    <a16:creationId xmlns:a16="http://schemas.microsoft.com/office/drawing/2014/main" id="{069F1057-0613-4042-9BCF-D2B29FD72AE6}"/>
                  </a:ext>
                </a:extLst>
              </p:cNvPr>
              <p:cNvSpPr txBox="1"/>
              <p:nvPr/>
            </p:nvSpPr>
            <p:spPr>
              <a:xfrm>
                <a:off x="3726562" y="3577847"/>
                <a:ext cx="62838"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0</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66" name="object 33">
                <a:extLst>
                  <a:ext uri="{FF2B5EF4-FFF2-40B4-BE49-F238E27FC236}">
                    <a16:creationId xmlns:a16="http://schemas.microsoft.com/office/drawing/2014/main" id="{60832A00-8881-4FFC-984F-C7500E803413}"/>
                  </a:ext>
                </a:extLst>
              </p:cNvPr>
              <p:cNvSpPr/>
              <p:nvPr/>
            </p:nvSpPr>
            <p:spPr>
              <a:xfrm>
                <a:off x="3878174" y="2175346"/>
                <a:ext cx="0" cy="1472184"/>
              </a:xfrm>
              <a:custGeom>
                <a:avLst/>
                <a:gdLst/>
                <a:ahLst/>
                <a:cxnLst/>
                <a:rect l="l" t="t" r="r" b="b"/>
                <a:pathLst>
                  <a:path h="2126615">
                    <a:moveTo>
                      <a:pt x="0" y="0"/>
                    </a:moveTo>
                    <a:lnTo>
                      <a:pt x="0" y="2126526"/>
                    </a:lnTo>
                  </a:path>
                </a:pathLst>
              </a:custGeom>
              <a:ln w="952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object 34">
                <a:extLst>
                  <a:ext uri="{FF2B5EF4-FFF2-40B4-BE49-F238E27FC236}">
                    <a16:creationId xmlns:a16="http://schemas.microsoft.com/office/drawing/2014/main" id="{B9996554-A6D2-4749-8460-411CF0E7C35B}"/>
                  </a:ext>
                </a:extLst>
              </p:cNvPr>
              <p:cNvSpPr txBox="1"/>
              <p:nvPr/>
            </p:nvSpPr>
            <p:spPr>
              <a:xfrm>
                <a:off x="9049004" y="2479461"/>
                <a:ext cx="731520" cy="16459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8" name="object 83">
                <a:extLst>
                  <a:ext uri="{FF2B5EF4-FFF2-40B4-BE49-F238E27FC236}">
                    <a16:creationId xmlns:a16="http://schemas.microsoft.com/office/drawing/2014/main" id="{9C601533-0B42-4F23-B4C2-11F14C344E16}"/>
                  </a:ext>
                </a:extLst>
              </p:cNvPr>
              <p:cNvSpPr txBox="1"/>
              <p:nvPr/>
            </p:nvSpPr>
            <p:spPr>
              <a:xfrm>
                <a:off x="5209651" y="2118276"/>
                <a:ext cx="1001226" cy="50526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mn-ea"/>
                    <a:cs typeface="Arial"/>
                  </a:rPr>
                  <a:t>Gap</a:t>
                </a:r>
                <a:r>
                  <a:rPr kumimoji="0" sz="1000" b="0" i="0" u="none" strike="noStrike" kern="1200" cap="none" spc="-40" normalizeH="0" baseline="0" noProof="0" dirty="0">
                    <a:ln>
                      <a:noFill/>
                    </a:ln>
                    <a:solidFill>
                      <a:prstClr val="black"/>
                    </a:solidFill>
                    <a:effectLst/>
                    <a:uLnTx/>
                    <a:uFillTx/>
                    <a:latin typeface="Arial"/>
                    <a:ea typeface="+mn-ea"/>
                    <a:cs typeface="Arial"/>
                  </a:rPr>
                  <a:t> </a:t>
                </a:r>
                <a:r>
                  <a:rPr kumimoji="0" sz="1000" b="0" i="0" u="none" strike="noStrike" kern="1200" cap="none" spc="35" normalizeH="0" baseline="0" noProof="0" dirty="0">
                    <a:ln>
                      <a:noFill/>
                    </a:ln>
                    <a:solidFill>
                      <a:prstClr val="black"/>
                    </a:solidFill>
                    <a:effectLst/>
                    <a:uLnTx/>
                    <a:uFillTx/>
                    <a:latin typeface="Arial"/>
                    <a:ea typeface="+mn-ea"/>
                    <a:cs typeface="Arial"/>
                  </a:rPr>
                  <a:t>to</a:t>
                </a:r>
                <a:r>
                  <a:rPr kumimoji="0" sz="1000" b="0" i="0" u="none" strike="noStrike" kern="1200" cap="none" spc="-3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reaching </a:t>
                </a:r>
                <a:r>
                  <a:rPr kumimoji="0" sz="1000" b="0" i="0" u="none" strike="noStrike" kern="1200" cap="none" spc="-21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the</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0" normalizeH="0" baseline="0" noProof="0" dirty="0">
                    <a:ln>
                      <a:noFill/>
                    </a:ln>
                    <a:solidFill>
                      <a:prstClr val="black"/>
                    </a:solidFill>
                    <a:effectLst/>
                    <a:uLnTx/>
                    <a:uFillTx/>
                    <a:latin typeface="Arial"/>
                    <a:ea typeface="+mn-ea"/>
                    <a:cs typeface="Arial"/>
                  </a:rPr>
                  <a:t>first</a:t>
                </a:r>
                <a:r>
                  <a:rPr kumimoji="0" sz="1000" b="0" i="0" u="none" strike="noStrike" kern="1200" cap="none" spc="-25" normalizeH="0" baseline="0" noProof="0" dirty="0">
                    <a:ln>
                      <a:noFill/>
                    </a:ln>
                    <a:solidFill>
                      <a:prstClr val="black"/>
                    </a:solidFill>
                    <a:effectLst/>
                    <a:uLnTx/>
                    <a:uFillTx/>
                    <a:latin typeface="Arial"/>
                    <a:ea typeface="+mn-ea"/>
                    <a:cs typeface="Arial"/>
                  </a:rPr>
                  <a:t> 95:</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30" normalizeH="0" baseline="0" noProof="0" dirty="0">
                    <a:ln>
                      <a:noFill/>
                    </a:ln>
                    <a:solidFill>
                      <a:prstClr val="black"/>
                    </a:solidFill>
                    <a:effectLst/>
                    <a:uLnTx/>
                    <a:uFillTx/>
                    <a:latin typeface="Arial"/>
                    <a:ea typeface="+mn-ea"/>
                    <a:cs typeface="Arial"/>
                  </a:rPr>
                  <a:t>630</a:t>
                </a:r>
                <a:r>
                  <a:rPr kumimoji="0" sz="1200" b="1" i="0" u="none" strike="noStrike" kern="1200" cap="none" spc="-15" normalizeH="0" baseline="0" noProof="0" dirty="0">
                    <a:ln>
                      <a:noFill/>
                    </a:ln>
                    <a:solidFill>
                      <a:prstClr val="black"/>
                    </a:solidFill>
                    <a:effectLst/>
                    <a:uLnTx/>
                    <a:uFillTx/>
                    <a:latin typeface="Arial"/>
                    <a:ea typeface="+mn-ea"/>
                    <a:cs typeface="Arial"/>
                  </a:rPr>
                  <a:t> </a:t>
                </a:r>
                <a:r>
                  <a:rPr kumimoji="0" sz="1200" b="1" i="0" u="none" strike="noStrike" kern="1200" cap="none" spc="-30" normalizeH="0" baseline="0" noProof="0" dirty="0">
                    <a:ln>
                      <a:noFill/>
                    </a:ln>
                    <a:solidFill>
                      <a:prstClr val="black"/>
                    </a:solidFill>
                    <a:effectLst/>
                    <a:uLnTx/>
                    <a:uFillTx/>
                    <a:latin typeface="Arial"/>
                    <a:ea typeface="+mn-ea"/>
                    <a:cs typeface="Arial"/>
                  </a:rPr>
                  <a:t>000</a:t>
                </a:r>
                <a:endParaRPr kumimoji="0" sz="1200" b="1" i="0" u="none" strike="noStrike" kern="1200" cap="none" spc="0" normalizeH="0" baseline="0" noProof="0" dirty="0">
                  <a:ln>
                    <a:noFill/>
                  </a:ln>
                  <a:solidFill>
                    <a:prstClr val="black"/>
                  </a:solidFill>
                  <a:effectLst/>
                  <a:uLnTx/>
                  <a:uFillTx/>
                  <a:latin typeface="Arial"/>
                  <a:ea typeface="+mn-ea"/>
                  <a:cs typeface="Arial"/>
                </a:endParaRPr>
              </a:p>
            </p:txBody>
          </p:sp>
          <p:sp>
            <p:nvSpPr>
              <p:cNvPr id="169" name="object 83">
                <a:extLst>
                  <a:ext uri="{FF2B5EF4-FFF2-40B4-BE49-F238E27FC236}">
                    <a16:creationId xmlns:a16="http://schemas.microsoft.com/office/drawing/2014/main" id="{E4ADE81B-C0BE-478A-ABDB-542AE414E89D}"/>
                  </a:ext>
                </a:extLst>
              </p:cNvPr>
              <p:cNvSpPr txBox="1"/>
              <p:nvPr/>
            </p:nvSpPr>
            <p:spPr>
              <a:xfrm>
                <a:off x="9873091" y="2294966"/>
                <a:ext cx="1001226" cy="518091"/>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mn-ea"/>
                    <a:cs typeface="Arial"/>
                  </a:rPr>
                  <a:t>Gap</a:t>
                </a:r>
                <a:r>
                  <a:rPr kumimoji="0" sz="1000" b="0" i="0" u="none" strike="noStrike" kern="1200" cap="none" spc="-40" normalizeH="0" baseline="0" noProof="0" dirty="0">
                    <a:ln>
                      <a:noFill/>
                    </a:ln>
                    <a:solidFill>
                      <a:prstClr val="black"/>
                    </a:solidFill>
                    <a:effectLst/>
                    <a:uLnTx/>
                    <a:uFillTx/>
                    <a:latin typeface="Arial"/>
                    <a:ea typeface="+mn-ea"/>
                    <a:cs typeface="Arial"/>
                  </a:rPr>
                  <a:t> </a:t>
                </a:r>
                <a:r>
                  <a:rPr kumimoji="0" sz="1000" b="0" i="0" u="none" strike="noStrike" kern="1200" cap="none" spc="35" normalizeH="0" baseline="0" noProof="0" dirty="0">
                    <a:ln>
                      <a:noFill/>
                    </a:ln>
                    <a:solidFill>
                      <a:prstClr val="black"/>
                    </a:solidFill>
                    <a:effectLst/>
                    <a:uLnTx/>
                    <a:uFillTx/>
                    <a:latin typeface="Arial"/>
                    <a:ea typeface="+mn-ea"/>
                    <a:cs typeface="Arial"/>
                  </a:rPr>
                  <a:t>to</a:t>
                </a:r>
                <a:r>
                  <a:rPr kumimoji="0" sz="1000" b="0" i="0" u="none" strike="noStrike" kern="1200" cap="none" spc="-3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reaching </a:t>
                </a:r>
                <a:r>
                  <a:rPr kumimoji="0" sz="1000" b="0" i="0" u="none" strike="noStrike" kern="1200" cap="none" spc="-21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the</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lang="en-US" sz="1000" b="0" i="0" u="none" strike="noStrike" kern="1200" cap="none" spc="0" normalizeH="0" baseline="0" noProof="0" dirty="0">
                    <a:ln>
                      <a:noFill/>
                    </a:ln>
                    <a:solidFill>
                      <a:prstClr val="black"/>
                    </a:solidFill>
                    <a:effectLst/>
                    <a:uLnTx/>
                    <a:uFillTx/>
                    <a:latin typeface="Arial"/>
                    <a:ea typeface="+mn-ea"/>
                    <a:cs typeface="Arial"/>
                  </a:rPr>
                  <a:t>three 95s:</a:t>
                </a: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30" normalizeH="0" baseline="0" noProof="0" dirty="0">
                    <a:ln>
                      <a:noFill/>
                    </a:ln>
                    <a:solidFill>
                      <a:prstClr val="black"/>
                    </a:solidFill>
                    <a:effectLst/>
                    <a:uLnTx/>
                    <a:uFillTx/>
                    <a:latin typeface="Arial"/>
                    <a:ea typeface="+mn-ea"/>
                    <a:cs typeface="Arial"/>
                  </a:rPr>
                  <a:t>1.8 million</a:t>
                </a:r>
              </a:p>
            </p:txBody>
          </p:sp>
          <p:sp>
            <p:nvSpPr>
              <p:cNvPr id="170" name="object 83">
                <a:extLst>
                  <a:ext uri="{FF2B5EF4-FFF2-40B4-BE49-F238E27FC236}">
                    <a16:creationId xmlns:a16="http://schemas.microsoft.com/office/drawing/2014/main" id="{0EFDC042-0412-499F-85B6-04EED0186ACA}"/>
                  </a:ext>
                </a:extLst>
              </p:cNvPr>
              <p:cNvSpPr txBox="1"/>
              <p:nvPr/>
            </p:nvSpPr>
            <p:spPr>
              <a:xfrm>
                <a:off x="7541371" y="2132354"/>
                <a:ext cx="1001226" cy="65915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mn-ea"/>
                    <a:cs typeface="Arial"/>
                  </a:rPr>
                  <a:t>Gap</a:t>
                </a:r>
                <a:r>
                  <a:rPr kumimoji="0" sz="1000" b="0" i="0" u="none" strike="noStrike" kern="1200" cap="none" spc="-40" normalizeH="0" baseline="0" noProof="0" dirty="0">
                    <a:ln>
                      <a:noFill/>
                    </a:ln>
                    <a:solidFill>
                      <a:prstClr val="black"/>
                    </a:solidFill>
                    <a:effectLst/>
                    <a:uLnTx/>
                    <a:uFillTx/>
                    <a:latin typeface="Arial"/>
                    <a:ea typeface="+mn-ea"/>
                    <a:cs typeface="Arial"/>
                  </a:rPr>
                  <a:t> </a:t>
                </a:r>
                <a:r>
                  <a:rPr kumimoji="0" sz="1000" b="0" i="0" u="none" strike="noStrike" kern="1200" cap="none" spc="35" normalizeH="0" baseline="0" noProof="0" dirty="0">
                    <a:ln>
                      <a:noFill/>
                    </a:ln>
                    <a:solidFill>
                      <a:prstClr val="black"/>
                    </a:solidFill>
                    <a:effectLst/>
                    <a:uLnTx/>
                    <a:uFillTx/>
                    <a:latin typeface="Arial"/>
                    <a:ea typeface="+mn-ea"/>
                    <a:cs typeface="Arial"/>
                  </a:rPr>
                  <a:t>to</a:t>
                </a:r>
                <a:r>
                  <a:rPr kumimoji="0" sz="1000" b="0" i="0" u="none" strike="noStrike" kern="1200" cap="none" spc="-3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reaching </a:t>
                </a:r>
                <a:r>
                  <a:rPr kumimoji="0" sz="1000" b="0" i="0" u="none" strike="noStrike" kern="1200" cap="none" spc="-21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the</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0" normalizeH="0" baseline="0" noProof="0" dirty="0">
                    <a:ln>
                      <a:noFill/>
                    </a:ln>
                    <a:solidFill>
                      <a:prstClr val="black"/>
                    </a:solidFill>
                    <a:effectLst/>
                    <a:uLnTx/>
                    <a:uFillTx/>
                    <a:latin typeface="Arial"/>
                    <a:ea typeface="+mn-ea"/>
                    <a:cs typeface="Arial"/>
                  </a:rPr>
                  <a:t>first</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lang="en-US" sz="1000" b="0" i="0" u="none" strike="noStrike" kern="1200" cap="none" spc="0" normalizeH="0" baseline="0" noProof="0" dirty="0">
                    <a:ln>
                      <a:noFill/>
                    </a:ln>
                    <a:solidFill>
                      <a:prstClr val="black"/>
                    </a:solidFill>
                    <a:effectLst/>
                    <a:uLnTx/>
                    <a:uFillTx/>
                    <a:latin typeface="Arial"/>
                    <a:ea typeface="+mn-ea"/>
                    <a:cs typeface="Arial"/>
                  </a:rPr>
                  <a:t>and </a:t>
                </a:r>
                <a:r>
                  <a:rPr kumimoji="0" lang="en-US" sz="1000" b="0" i="0" u="none" strike="noStrike" kern="1200" cap="none" spc="5" normalizeH="0" baseline="0" noProof="0" dirty="0">
                    <a:ln>
                      <a:noFill/>
                    </a:ln>
                    <a:solidFill>
                      <a:prstClr val="black"/>
                    </a:solidFill>
                    <a:effectLst/>
                    <a:uLnTx/>
                    <a:uFillTx/>
                    <a:latin typeface="Arial"/>
                    <a:ea typeface="+mn-ea"/>
                    <a:cs typeface="Arial"/>
                  </a:rPr>
                  <a:t> </a:t>
                </a:r>
                <a:r>
                  <a:rPr kumimoji="0" lang="en-US" sz="1000" b="0" i="0" u="none" strike="noStrike" kern="1200" cap="none" spc="-5" normalizeH="0" baseline="0" noProof="0" dirty="0">
                    <a:ln>
                      <a:noFill/>
                    </a:ln>
                    <a:solidFill>
                      <a:prstClr val="black"/>
                    </a:solidFill>
                    <a:effectLst/>
                    <a:uLnTx/>
                    <a:uFillTx/>
                    <a:latin typeface="Arial"/>
                    <a:ea typeface="+mn-ea"/>
                    <a:cs typeface="Arial"/>
                  </a:rPr>
                  <a:t>second</a:t>
                </a:r>
                <a:r>
                  <a:rPr kumimoji="0" lang="en-US" sz="1000" b="0" i="0" u="none" strike="noStrike" kern="1200" cap="none" spc="-25" normalizeH="0" baseline="0" noProof="0" dirty="0">
                    <a:ln>
                      <a:noFill/>
                    </a:ln>
                    <a:solidFill>
                      <a:prstClr val="black"/>
                    </a:solidFill>
                    <a:effectLst/>
                    <a:uLnTx/>
                    <a:uFillTx/>
                    <a:latin typeface="Arial"/>
                    <a:ea typeface="+mn-ea"/>
                    <a:cs typeface="Arial"/>
                  </a:rPr>
                  <a:t> </a:t>
                </a:r>
                <a:r>
                  <a:rPr kumimoji="0" lang="en-US" sz="1000" b="0" i="0" u="none" strike="noStrike" kern="1200" cap="none" spc="-35" normalizeH="0" baseline="0" noProof="0" dirty="0">
                    <a:ln>
                      <a:noFill/>
                    </a:ln>
                    <a:solidFill>
                      <a:prstClr val="black"/>
                    </a:solidFill>
                    <a:effectLst/>
                    <a:uLnTx/>
                    <a:uFillTx/>
                    <a:latin typeface="Arial"/>
                    <a:ea typeface="+mn-ea"/>
                    <a:cs typeface="Arial"/>
                  </a:rPr>
                  <a:t>95s:</a:t>
                </a:r>
                <a:endParaRPr kumimoji="0" lang="en-US" sz="10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 normalizeH="0" baseline="0" noProof="0" dirty="0">
                    <a:ln>
                      <a:noFill/>
                    </a:ln>
                    <a:solidFill>
                      <a:prstClr val="black"/>
                    </a:solidFill>
                    <a:effectLst/>
                    <a:uLnTx/>
                    <a:uFillTx/>
                    <a:latin typeface="Arial"/>
                    <a:ea typeface="+mn-ea"/>
                    <a:cs typeface="Arial"/>
                  </a:rPr>
                  <a:t>1.1 million</a:t>
                </a:r>
              </a:p>
            </p:txBody>
          </p:sp>
          <p:cxnSp>
            <p:nvCxnSpPr>
              <p:cNvPr id="174" name="Straight Connector 173">
                <a:extLst>
                  <a:ext uri="{FF2B5EF4-FFF2-40B4-BE49-F238E27FC236}">
                    <a16:creationId xmlns:a16="http://schemas.microsoft.com/office/drawing/2014/main" id="{09BBABF5-061C-4C41-97EC-6A316D8FFE4D}"/>
                  </a:ext>
                </a:extLst>
              </p:cNvPr>
              <p:cNvCxnSpPr/>
              <p:nvPr/>
            </p:nvCxnSpPr>
            <p:spPr>
              <a:xfrm>
                <a:off x="5113236" y="2370576"/>
                <a:ext cx="7315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56B7F99-B0E1-4C05-90BD-4D840B24479B}"/>
                  </a:ext>
                </a:extLst>
              </p:cNvPr>
              <p:cNvCxnSpPr/>
              <p:nvPr/>
            </p:nvCxnSpPr>
            <p:spPr>
              <a:xfrm>
                <a:off x="9780524" y="2554421"/>
                <a:ext cx="7315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0F358FEF-47B5-4942-9FC3-B14CE2B35F7D}"/>
                  </a:ext>
                </a:extLst>
              </p:cNvPr>
              <p:cNvCxnSpPr/>
              <p:nvPr/>
            </p:nvCxnSpPr>
            <p:spPr>
              <a:xfrm>
                <a:off x="7449931" y="2462080"/>
                <a:ext cx="7315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D7C17DE3-6ED0-423E-84A7-4E3709E22DA7}"/>
                  </a:ext>
                </a:extLst>
              </p:cNvPr>
              <p:cNvSpPr txBox="1"/>
              <p:nvPr/>
            </p:nvSpPr>
            <p:spPr>
              <a:xfrm>
                <a:off x="3154680" y="1939647"/>
                <a:ext cx="441146" cy="1972552"/>
              </a:xfrm>
              <a:prstGeom prst="rect">
                <a:avLst/>
              </a:prstGeom>
              <a:noFill/>
            </p:spPr>
            <p:txBody>
              <a:bodyPr vert="vert270" wrap="square">
                <a:spAutoFit/>
              </a:bodyPr>
              <a:lstStyle/>
              <a:p>
                <a:pPr marL="0" marR="5080" lvl="0" indent="0" algn="ctr" defTabSz="914400" rtl="0" eaLnBrk="1" fontAlgn="auto" latinLnBrk="0" hangingPunct="1">
                  <a:lnSpc>
                    <a:spcPts val="1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lumMod val="65000"/>
                        <a:lumOff val="35000"/>
                      </a:prstClr>
                    </a:solidFill>
                    <a:effectLst/>
                    <a:uLnTx/>
                    <a:uFillTx/>
                    <a:latin typeface="Arial"/>
                    <a:ea typeface="+mn-ea"/>
                    <a:cs typeface="Arial"/>
                  </a:rPr>
                  <a:t>Number of women (aged 15+ </a:t>
                </a:r>
              </a:p>
              <a:p>
                <a:pPr marL="0" marR="5080" lvl="0" indent="0" algn="ctr" defTabSz="914400" rtl="0" eaLnBrk="1" fontAlgn="auto" latinLnBrk="0" hangingPunct="1">
                  <a:lnSpc>
                    <a:spcPts val="1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lumMod val="65000"/>
                        <a:lumOff val="35000"/>
                      </a:prstClr>
                    </a:solidFill>
                    <a:effectLst/>
                    <a:uLnTx/>
                    <a:uFillTx/>
                    <a:latin typeface="Arial"/>
                    <a:ea typeface="+mn-ea"/>
                    <a:cs typeface="Arial"/>
                  </a:rPr>
                  <a:t>years) living with HIV (million)</a:t>
                </a:r>
              </a:p>
            </p:txBody>
          </p:sp>
          <p:sp>
            <p:nvSpPr>
              <p:cNvPr id="185" name="object 60">
                <a:extLst>
                  <a:ext uri="{FF2B5EF4-FFF2-40B4-BE49-F238E27FC236}">
                    <a16:creationId xmlns:a16="http://schemas.microsoft.com/office/drawing/2014/main" id="{E23F017B-A643-4E7E-A725-8240D165FBCF}"/>
                  </a:ext>
                </a:extLst>
              </p:cNvPr>
              <p:cNvSpPr txBox="1"/>
              <p:nvPr/>
            </p:nvSpPr>
            <p:spPr>
              <a:xfrm>
                <a:off x="548640" y="2103120"/>
                <a:ext cx="2520691" cy="47448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Arial"/>
                    <a:ea typeface="+mn-ea"/>
                    <a:cs typeface="Arial"/>
                  </a:rPr>
                  <a:t>Women</a:t>
                </a:r>
                <a:r>
                  <a:rPr kumimoji="0" sz="1500" b="1" i="0" u="none" strike="noStrike" kern="1200" cap="none" spc="5" normalizeH="0" baseline="0" noProof="0" dirty="0">
                    <a:ln>
                      <a:noFill/>
                    </a:ln>
                    <a:solidFill>
                      <a:prstClr val="black"/>
                    </a:solidFill>
                    <a:effectLst/>
                    <a:uLnTx/>
                    <a:uFillTx/>
                    <a:latin typeface="Arial"/>
                    <a:ea typeface="+mn-ea"/>
                    <a:cs typeface="Arial"/>
                  </a:rPr>
                  <a:t> </a:t>
                </a:r>
                <a:r>
                  <a:rPr kumimoji="0" sz="1500" b="1" i="0" u="none" strike="noStrike" kern="1200" cap="none" spc="0" normalizeH="0" baseline="0" noProof="0" dirty="0">
                    <a:ln>
                      <a:noFill/>
                    </a:ln>
                    <a:solidFill>
                      <a:prstClr val="black"/>
                    </a:solidFill>
                    <a:effectLst/>
                    <a:uLnTx/>
                    <a:uFillTx/>
                    <a:latin typeface="Arial"/>
                    <a:ea typeface="+mn-ea"/>
                    <a:cs typeface="Arial"/>
                  </a:rPr>
                  <a:t>(aged</a:t>
                </a:r>
                <a:r>
                  <a:rPr kumimoji="0" sz="1500" b="1" i="0" u="none" strike="noStrike" kern="1200" cap="none" spc="10" normalizeH="0" baseline="0" noProof="0" dirty="0">
                    <a:ln>
                      <a:noFill/>
                    </a:ln>
                    <a:solidFill>
                      <a:prstClr val="black"/>
                    </a:solidFill>
                    <a:effectLst/>
                    <a:uLnTx/>
                    <a:uFillTx/>
                    <a:latin typeface="Arial"/>
                    <a:ea typeface="+mn-ea"/>
                    <a:cs typeface="Arial"/>
                  </a:rPr>
                  <a:t> </a:t>
                </a:r>
                <a:r>
                  <a:rPr kumimoji="0" sz="1500" b="1" i="0" u="none" strike="noStrike" kern="1200" cap="none" spc="40" normalizeH="0" baseline="0" noProof="0" dirty="0">
                    <a:ln>
                      <a:noFill/>
                    </a:ln>
                    <a:solidFill>
                      <a:prstClr val="black"/>
                    </a:solidFill>
                    <a:effectLst/>
                    <a:uLnTx/>
                    <a:uFillTx/>
                    <a:latin typeface="Arial"/>
                    <a:ea typeface="+mn-ea"/>
                    <a:cs typeface="Arial"/>
                  </a:rPr>
                  <a:t>15+</a:t>
                </a:r>
                <a:r>
                  <a:rPr kumimoji="0" sz="1500" b="1" i="0" u="none" strike="noStrike" kern="1200" cap="none" spc="10" normalizeH="0" baseline="0" noProof="0" dirty="0">
                    <a:ln>
                      <a:noFill/>
                    </a:ln>
                    <a:solidFill>
                      <a:prstClr val="black"/>
                    </a:solidFill>
                    <a:effectLst/>
                    <a:uLnTx/>
                    <a:uFillTx/>
                    <a:latin typeface="Arial"/>
                    <a:ea typeface="+mn-ea"/>
                    <a:cs typeface="Arial"/>
                  </a:rPr>
                  <a:t> </a:t>
                </a:r>
                <a:r>
                  <a:rPr kumimoji="0" sz="1500" b="1" i="0" u="none" strike="noStrike" kern="1200" cap="none" spc="-15" normalizeH="0" baseline="0" noProof="0" dirty="0">
                    <a:ln>
                      <a:noFill/>
                    </a:ln>
                    <a:solidFill>
                      <a:prstClr val="black"/>
                    </a:solidFill>
                    <a:effectLst/>
                    <a:uLnTx/>
                    <a:uFillTx/>
                    <a:latin typeface="Arial"/>
                    <a:ea typeface="+mn-ea"/>
                    <a:cs typeface="Arial"/>
                  </a:rPr>
                  <a:t>years)</a:t>
                </a:r>
                <a:r>
                  <a:rPr kumimoji="0" sz="1500" b="1" i="0" u="none" strike="noStrike" kern="1200" cap="none" spc="5" normalizeH="0" baseline="0" noProof="0" dirty="0">
                    <a:ln>
                      <a:noFill/>
                    </a:ln>
                    <a:solidFill>
                      <a:prstClr val="black"/>
                    </a:solidFill>
                    <a:effectLst/>
                    <a:uLnTx/>
                    <a:uFillTx/>
                    <a:latin typeface="Arial"/>
                    <a:ea typeface="+mn-ea"/>
                    <a:cs typeface="Arial"/>
                  </a:rPr>
                  <a:t> </a:t>
                </a:r>
                <a:r>
                  <a:rPr kumimoji="0" sz="1500" b="1" i="0" u="none" strike="noStrike" kern="1200" cap="none" spc="-10" normalizeH="0" baseline="0" noProof="0" dirty="0">
                    <a:ln>
                      <a:noFill/>
                    </a:ln>
                    <a:solidFill>
                      <a:prstClr val="black"/>
                    </a:solidFill>
                    <a:effectLst/>
                    <a:uLnTx/>
                    <a:uFillTx/>
                    <a:latin typeface="Arial"/>
                    <a:ea typeface="+mn-ea"/>
                    <a:cs typeface="Arial"/>
                  </a:rPr>
                  <a:t>living</a:t>
                </a:r>
                <a:r>
                  <a:rPr kumimoji="0" sz="1500" b="1" i="0" u="none" strike="noStrike" kern="1200" cap="none" spc="10" normalizeH="0" baseline="0" noProof="0" dirty="0">
                    <a:ln>
                      <a:noFill/>
                    </a:ln>
                    <a:solidFill>
                      <a:prstClr val="black"/>
                    </a:solidFill>
                    <a:effectLst/>
                    <a:uLnTx/>
                    <a:uFillTx/>
                    <a:latin typeface="Arial"/>
                    <a:ea typeface="+mn-ea"/>
                    <a:cs typeface="Arial"/>
                  </a:rPr>
                  <a:t> with </a:t>
                </a:r>
                <a:r>
                  <a:rPr kumimoji="0" sz="1500" b="1" i="0" u="none" strike="noStrike" kern="1200" cap="none" spc="20" normalizeH="0" baseline="0" noProof="0" dirty="0">
                    <a:ln>
                      <a:noFill/>
                    </a:ln>
                    <a:solidFill>
                      <a:prstClr val="black"/>
                    </a:solidFill>
                    <a:effectLst/>
                    <a:uLnTx/>
                    <a:uFillTx/>
                    <a:latin typeface="Arial"/>
                    <a:ea typeface="+mn-ea"/>
                    <a:cs typeface="Arial"/>
                  </a:rPr>
                  <a:t>HIV</a:t>
                </a:r>
                <a:endParaRPr kumimoji="0" sz="1500" b="1" i="0" u="none" strike="noStrike" kern="1200" cap="none" spc="0" normalizeH="0" baseline="0" noProof="0" dirty="0">
                  <a:ln>
                    <a:noFill/>
                  </a:ln>
                  <a:solidFill>
                    <a:prstClr val="black"/>
                  </a:solidFill>
                  <a:effectLst/>
                  <a:uLnTx/>
                  <a:uFillTx/>
                  <a:latin typeface="Arial"/>
                  <a:ea typeface="+mn-ea"/>
                  <a:cs typeface="Arial"/>
                </a:endParaRPr>
              </a:p>
            </p:txBody>
          </p:sp>
          <p:grpSp>
            <p:nvGrpSpPr>
              <p:cNvPr id="5" name="Group 4">
                <a:extLst>
                  <a:ext uri="{FF2B5EF4-FFF2-40B4-BE49-F238E27FC236}">
                    <a16:creationId xmlns:a16="http://schemas.microsoft.com/office/drawing/2014/main" id="{6C615B38-2A3E-4ACB-B025-97276E2048F6}"/>
                  </a:ext>
                </a:extLst>
              </p:cNvPr>
              <p:cNvGrpSpPr/>
              <p:nvPr/>
            </p:nvGrpSpPr>
            <p:grpSpPr>
              <a:xfrm>
                <a:off x="548640" y="4087368"/>
                <a:ext cx="10325677" cy="2089176"/>
                <a:chOff x="548640" y="3997048"/>
                <a:chExt cx="10325677" cy="2089176"/>
              </a:xfrm>
            </p:grpSpPr>
            <p:sp>
              <p:nvSpPr>
                <p:cNvPr id="93" name="object 82">
                  <a:extLst>
                    <a:ext uri="{FF2B5EF4-FFF2-40B4-BE49-F238E27FC236}">
                      <a16:creationId xmlns:a16="http://schemas.microsoft.com/office/drawing/2014/main" id="{B08F0A64-74CA-4E0B-AE57-44DBB1FB6C8E}"/>
                    </a:ext>
                  </a:extLst>
                </p:cNvPr>
                <p:cNvSpPr txBox="1"/>
                <p:nvPr/>
              </p:nvSpPr>
              <p:spPr>
                <a:xfrm>
                  <a:off x="4110205" y="5778447"/>
                  <a:ext cx="1287482" cy="307777"/>
                </a:xfrm>
                <a:prstGeom prst="rect">
                  <a:avLst/>
                </a:prstGeom>
              </p:spPr>
              <p:txBody>
                <a:bodyPr vert="horz" wrap="square" lIns="0" tIns="0" rIns="0" bIns="0" rtlCol="0">
                  <a:spAutoFit/>
                </a:bodyPr>
                <a:lstStyle/>
                <a:p>
                  <a:pPr marL="0" marR="508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mn-ea"/>
                      <a:cs typeface="Arial"/>
                    </a:rPr>
                    <a:t>Men living with HIV who know their status</a:t>
                  </a:r>
                </a:p>
              </p:txBody>
            </p:sp>
            <p:sp>
              <p:nvSpPr>
                <p:cNvPr id="125" name="object 90">
                  <a:extLst>
                    <a:ext uri="{FF2B5EF4-FFF2-40B4-BE49-F238E27FC236}">
                      <a16:creationId xmlns:a16="http://schemas.microsoft.com/office/drawing/2014/main" id="{CCFC8808-03BA-4177-B102-E76CC3CAF99C}"/>
                    </a:ext>
                  </a:extLst>
                </p:cNvPr>
                <p:cNvSpPr txBox="1"/>
                <p:nvPr/>
              </p:nvSpPr>
              <p:spPr>
                <a:xfrm>
                  <a:off x="6477102" y="5769116"/>
                  <a:ext cx="1213693" cy="307777"/>
                </a:xfrm>
                <a:prstGeom prst="rect">
                  <a:avLst/>
                </a:prstGeom>
              </p:spPr>
              <p:txBody>
                <a:bodyPr vert="horz" wrap="square" lIns="0" tIns="0" rIns="0" bIns="0" rtlCol="0">
                  <a:spAutoFit/>
                </a:bodyPr>
                <a:lstStyle/>
                <a:p>
                  <a:pPr marL="0" marR="508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mn-ea"/>
                      <a:cs typeface="Arial"/>
                    </a:rPr>
                    <a:t>Men living with HIV who are on treatment</a:t>
                  </a:r>
                </a:p>
              </p:txBody>
            </p:sp>
            <p:sp>
              <p:nvSpPr>
                <p:cNvPr id="127" name="object 92">
                  <a:extLst>
                    <a:ext uri="{FF2B5EF4-FFF2-40B4-BE49-F238E27FC236}">
                      <a16:creationId xmlns:a16="http://schemas.microsoft.com/office/drawing/2014/main" id="{AB615471-6DCB-48E3-AC40-F6D7677639D1}"/>
                    </a:ext>
                  </a:extLst>
                </p:cNvPr>
                <p:cNvSpPr txBox="1"/>
                <p:nvPr/>
              </p:nvSpPr>
              <p:spPr>
                <a:xfrm>
                  <a:off x="8611806" y="5769116"/>
                  <a:ext cx="1610580" cy="307777"/>
                </a:xfrm>
                <a:prstGeom prst="rect">
                  <a:avLst/>
                </a:prstGeom>
              </p:spPr>
              <p:txBody>
                <a:bodyPr vert="horz" wrap="square" lIns="0" tIns="0" rIns="0" bIns="0" rtlCol="0">
                  <a:spAutoFit/>
                </a:bodyPr>
                <a:lstStyle/>
                <a:p>
                  <a:pPr marL="0" marR="508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mn-ea"/>
                      <a:cs typeface="Arial"/>
                    </a:rPr>
                    <a:t>Men living with HIV </a:t>
                  </a:r>
                  <a:endParaRPr kumimoji="0" lang="en-US" sz="1000" b="0" i="0" u="none" strike="noStrike" kern="1200" cap="none" spc="0" normalizeH="0" baseline="0" noProof="0" dirty="0">
                    <a:ln>
                      <a:noFill/>
                    </a:ln>
                    <a:solidFill>
                      <a:prstClr val="black"/>
                    </a:solidFill>
                    <a:effectLst/>
                    <a:uLnTx/>
                    <a:uFillTx/>
                    <a:latin typeface="Arial"/>
                    <a:ea typeface="+mn-ea"/>
                    <a:cs typeface="Arial"/>
                  </a:endParaRPr>
                </a:p>
                <a:p>
                  <a:pPr marL="0" marR="508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mn-ea"/>
                      <a:cs typeface="Arial"/>
                    </a:rPr>
                    <a:t>who are virally</a:t>
                  </a:r>
                  <a:r>
                    <a:rPr kumimoji="0" lang="en-US"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0" normalizeH="0" baseline="0" noProof="0" dirty="0">
                      <a:ln>
                        <a:noFill/>
                      </a:ln>
                      <a:solidFill>
                        <a:prstClr val="black"/>
                      </a:solidFill>
                      <a:effectLst/>
                      <a:uLnTx/>
                      <a:uFillTx/>
                      <a:latin typeface="Arial"/>
                      <a:ea typeface="+mn-ea"/>
                      <a:cs typeface="Arial"/>
                    </a:rPr>
                    <a:t>suppressed</a:t>
                  </a:r>
                </a:p>
              </p:txBody>
            </p:sp>
            <p:sp>
              <p:nvSpPr>
                <p:cNvPr id="120" name="object 34">
                  <a:extLst>
                    <a:ext uri="{FF2B5EF4-FFF2-40B4-BE49-F238E27FC236}">
                      <a16:creationId xmlns:a16="http://schemas.microsoft.com/office/drawing/2014/main" id="{F0677F87-F5D9-47F5-87D3-EF8914D66AC9}"/>
                    </a:ext>
                  </a:extLst>
                </p:cNvPr>
                <p:cNvSpPr txBox="1"/>
                <p:nvPr/>
              </p:nvSpPr>
              <p:spPr>
                <a:xfrm>
                  <a:off x="4386691" y="4643438"/>
                  <a:ext cx="731520" cy="1071561"/>
                </a:xfrm>
                <a:prstGeom prst="rect">
                  <a:avLst/>
                </a:prstGeom>
                <a:solidFill>
                  <a:srgbClr val="7DC7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84</a:t>
                  </a:r>
                  <a:r>
                    <a:rPr kumimoji="0" sz="1200" b="1" i="0" u="none" strike="noStrike" kern="1200" cap="none" spc="0" normalizeH="0" baseline="0" noProof="0" dirty="0">
                      <a:ln>
                        <a:noFill/>
                      </a:ln>
                      <a:solidFill>
                        <a:srgbClr val="FFFFFF"/>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69</a:t>
                  </a: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fr-CH" sz="900" b="0" i="0" u="none" strike="noStrike" kern="1200" cap="none" spc="0" normalizeH="0" baseline="0" noProof="0" dirty="0">
                      <a:ln>
                        <a:noFill/>
                      </a:ln>
                      <a:solidFill>
                        <a:srgbClr val="FFFFFF"/>
                      </a:solidFill>
                      <a:effectLst/>
                      <a:uLnTx/>
                      <a:uFillTx/>
                      <a:latin typeface="Arial" panose="020B0604020202020204"/>
                      <a:ea typeface="+mn-ea"/>
                      <a:cs typeface="+mn-cs"/>
                    </a:rPr>
                    <a:t> &gt;</a:t>
                  </a: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98</a:t>
                  </a: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121" name="object 34">
                  <a:extLst>
                    <a:ext uri="{FF2B5EF4-FFF2-40B4-BE49-F238E27FC236}">
                      <a16:creationId xmlns:a16="http://schemas.microsoft.com/office/drawing/2014/main" id="{BDEE36A2-3D5E-4AB7-A8B8-A78D06C0EDC9}"/>
                    </a:ext>
                  </a:extLst>
                </p:cNvPr>
                <p:cNvSpPr txBox="1"/>
                <p:nvPr/>
              </p:nvSpPr>
              <p:spPr>
                <a:xfrm>
                  <a:off x="4386691" y="4501229"/>
                  <a:ext cx="731520" cy="14220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2" name="object 34">
                  <a:extLst>
                    <a:ext uri="{FF2B5EF4-FFF2-40B4-BE49-F238E27FC236}">
                      <a16:creationId xmlns:a16="http://schemas.microsoft.com/office/drawing/2014/main" id="{0CFF152A-02CE-43B3-ADF7-008D3C108CA7}"/>
                    </a:ext>
                  </a:extLst>
                </p:cNvPr>
                <p:cNvSpPr txBox="1"/>
                <p:nvPr/>
              </p:nvSpPr>
              <p:spPr>
                <a:xfrm>
                  <a:off x="4386691" y="4434840"/>
                  <a:ext cx="731520" cy="73152"/>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7" name="object 34">
                  <a:extLst>
                    <a:ext uri="{FF2B5EF4-FFF2-40B4-BE49-F238E27FC236}">
                      <a16:creationId xmlns:a16="http://schemas.microsoft.com/office/drawing/2014/main" id="{7101F729-AE3E-4ECA-A007-72AE1D27A99F}"/>
                    </a:ext>
                  </a:extLst>
                </p:cNvPr>
                <p:cNvSpPr txBox="1"/>
                <p:nvPr/>
              </p:nvSpPr>
              <p:spPr>
                <a:xfrm>
                  <a:off x="6718411" y="4807019"/>
                  <a:ext cx="731520" cy="907980"/>
                </a:xfrm>
                <a:prstGeom prst="rect">
                  <a:avLst/>
                </a:prstGeom>
                <a:solidFill>
                  <a:srgbClr val="7DC7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70</a:t>
                  </a:r>
                  <a:r>
                    <a:rPr kumimoji="0" sz="1200" b="1" i="0" u="none" strike="noStrike" kern="1200" cap="none" spc="0" normalizeH="0" baseline="0" noProof="0" dirty="0">
                      <a:ln>
                        <a:noFill/>
                      </a:ln>
                      <a:solidFill>
                        <a:srgbClr val="FFFFFF"/>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58</a:t>
                  </a: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fr-CH" sz="900" b="0" i="0" u="none" strike="noStrike" kern="1200" cap="none" spc="0" normalizeH="0" baseline="0" noProof="0" dirty="0">
                      <a:ln>
                        <a:noFill/>
                      </a:ln>
                      <a:solidFill>
                        <a:srgbClr val="FFFFFF"/>
                      </a:solidFill>
                      <a:effectLst/>
                      <a:uLnTx/>
                      <a:uFillTx/>
                      <a:latin typeface="Arial" panose="020B0604020202020204"/>
                      <a:ea typeface="+mn-ea"/>
                      <a:cs typeface="+mn-cs"/>
                    </a:rPr>
                    <a:t>84</a:t>
                  </a: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138" name="object 34">
                  <a:extLst>
                    <a:ext uri="{FF2B5EF4-FFF2-40B4-BE49-F238E27FC236}">
                      <a16:creationId xmlns:a16="http://schemas.microsoft.com/office/drawing/2014/main" id="{5A0519A5-C5D4-4C27-B90C-5EF9692FEF0A}"/>
                    </a:ext>
                  </a:extLst>
                </p:cNvPr>
                <p:cNvSpPr txBox="1"/>
                <p:nvPr/>
              </p:nvSpPr>
              <p:spPr>
                <a:xfrm>
                  <a:off x="6718411" y="4562117"/>
                  <a:ext cx="731520" cy="2468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9" name="object 34">
                  <a:extLst>
                    <a:ext uri="{FF2B5EF4-FFF2-40B4-BE49-F238E27FC236}">
                      <a16:creationId xmlns:a16="http://schemas.microsoft.com/office/drawing/2014/main" id="{5EB514E5-587A-429A-B9D2-CC3AC0367B98}"/>
                    </a:ext>
                  </a:extLst>
                </p:cNvPr>
                <p:cNvSpPr txBox="1"/>
                <p:nvPr/>
              </p:nvSpPr>
              <p:spPr>
                <a:xfrm>
                  <a:off x="6718411" y="4440156"/>
                  <a:ext cx="731520" cy="124897"/>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1" name="object 34">
                  <a:extLst>
                    <a:ext uri="{FF2B5EF4-FFF2-40B4-BE49-F238E27FC236}">
                      <a16:creationId xmlns:a16="http://schemas.microsoft.com/office/drawing/2014/main" id="{9CC8E2B7-230A-4332-B0DC-7FA8ACD8A51C}"/>
                    </a:ext>
                  </a:extLst>
                </p:cNvPr>
                <p:cNvSpPr txBox="1"/>
                <p:nvPr/>
              </p:nvSpPr>
              <p:spPr>
                <a:xfrm>
                  <a:off x="9050131" y="4911865"/>
                  <a:ext cx="731520" cy="803133"/>
                </a:xfrm>
                <a:prstGeom prst="rect">
                  <a:avLst/>
                </a:prstGeom>
                <a:solidFill>
                  <a:srgbClr val="7DC7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63</a:t>
                  </a:r>
                  <a:r>
                    <a:rPr kumimoji="0" sz="1200" b="1" i="0" u="none" strike="noStrike" kern="1200" cap="none" spc="0" normalizeH="0" baseline="0" noProof="0" dirty="0">
                      <a:ln>
                        <a:noFill/>
                      </a:ln>
                      <a:solidFill>
                        <a:srgbClr val="FFFFFF"/>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52</a:t>
                  </a: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fr-CH" sz="900" b="0" i="0" u="none" strike="noStrike" kern="1200" cap="none" spc="0" normalizeH="0" baseline="0" noProof="0" dirty="0">
                      <a:ln>
                        <a:noFill/>
                      </a:ln>
                      <a:solidFill>
                        <a:srgbClr val="FFFFFF"/>
                      </a:solidFill>
                      <a:effectLst/>
                      <a:uLnTx/>
                      <a:uFillTx/>
                      <a:latin typeface="Arial" panose="020B0604020202020204"/>
                      <a:ea typeface="+mn-ea"/>
                      <a:cs typeface="+mn-cs"/>
                    </a:rPr>
                    <a:t>75</a:t>
                  </a:r>
                  <a:r>
                    <a:rPr kumimoji="0" sz="9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142" name="object 34">
                  <a:extLst>
                    <a:ext uri="{FF2B5EF4-FFF2-40B4-BE49-F238E27FC236}">
                      <a16:creationId xmlns:a16="http://schemas.microsoft.com/office/drawing/2014/main" id="{A002F3B1-1988-4470-A16D-75EDF1238166}"/>
                    </a:ext>
                  </a:extLst>
                </p:cNvPr>
                <p:cNvSpPr txBox="1"/>
                <p:nvPr/>
              </p:nvSpPr>
              <p:spPr>
                <a:xfrm>
                  <a:off x="9050131" y="4617719"/>
                  <a:ext cx="731520" cy="29414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3" name="object 34">
                  <a:extLst>
                    <a:ext uri="{FF2B5EF4-FFF2-40B4-BE49-F238E27FC236}">
                      <a16:creationId xmlns:a16="http://schemas.microsoft.com/office/drawing/2014/main" id="{B10B2CDA-4162-44ED-9525-91BA2E638368}"/>
                    </a:ext>
                  </a:extLst>
                </p:cNvPr>
                <p:cNvSpPr txBox="1"/>
                <p:nvPr/>
              </p:nvSpPr>
              <p:spPr>
                <a:xfrm>
                  <a:off x="9050131" y="4440156"/>
                  <a:ext cx="731520" cy="18288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LID4096"/>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5" name="object 82">
                  <a:extLst>
                    <a:ext uri="{FF2B5EF4-FFF2-40B4-BE49-F238E27FC236}">
                      <a16:creationId xmlns:a16="http://schemas.microsoft.com/office/drawing/2014/main" id="{836B071D-36F0-4355-AA52-F363FA9FB377}"/>
                    </a:ext>
                  </a:extLst>
                </p:cNvPr>
                <p:cNvSpPr txBox="1"/>
                <p:nvPr/>
              </p:nvSpPr>
              <p:spPr>
                <a:xfrm>
                  <a:off x="3666931" y="4194690"/>
                  <a:ext cx="120547"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10</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56" name="object 82">
                  <a:extLst>
                    <a:ext uri="{FF2B5EF4-FFF2-40B4-BE49-F238E27FC236}">
                      <a16:creationId xmlns:a16="http://schemas.microsoft.com/office/drawing/2014/main" id="{F9693BC8-343D-401E-8AFF-049E02606EF1}"/>
                    </a:ext>
                  </a:extLst>
                </p:cNvPr>
                <p:cNvSpPr txBox="1"/>
                <p:nvPr/>
              </p:nvSpPr>
              <p:spPr>
                <a:xfrm>
                  <a:off x="3724639" y="4485204"/>
                  <a:ext cx="62839"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8</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57" name="object 82">
                  <a:extLst>
                    <a:ext uri="{FF2B5EF4-FFF2-40B4-BE49-F238E27FC236}">
                      <a16:creationId xmlns:a16="http://schemas.microsoft.com/office/drawing/2014/main" id="{63A29D15-35F5-4EDF-87FB-02924112FE97}"/>
                    </a:ext>
                  </a:extLst>
                </p:cNvPr>
                <p:cNvSpPr txBox="1"/>
                <p:nvPr/>
              </p:nvSpPr>
              <p:spPr>
                <a:xfrm>
                  <a:off x="3724639" y="4770955"/>
                  <a:ext cx="62839"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6</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58" name="object 82">
                  <a:extLst>
                    <a:ext uri="{FF2B5EF4-FFF2-40B4-BE49-F238E27FC236}">
                      <a16:creationId xmlns:a16="http://schemas.microsoft.com/office/drawing/2014/main" id="{69E4933C-EABF-4212-BF74-2A9FFC24B432}"/>
                    </a:ext>
                  </a:extLst>
                </p:cNvPr>
                <p:cNvSpPr txBox="1"/>
                <p:nvPr/>
              </p:nvSpPr>
              <p:spPr>
                <a:xfrm>
                  <a:off x="3724639" y="4916213"/>
                  <a:ext cx="62839"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5</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59" name="object 82">
                  <a:extLst>
                    <a:ext uri="{FF2B5EF4-FFF2-40B4-BE49-F238E27FC236}">
                      <a16:creationId xmlns:a16="http://schemas.microsoft.com/office/drawing/2014/main" id="{42B9BAE3-81D2-4D2A-8057-758AC8420B4D}"/>
                    </a:ext>
                  </a:extLst>
                </p:cNvPr>
                <p:cNvSpPr txBox="1"/>
                <p:nvPr/>
              </p:nvSpPr>
              <p:spPr>
                <a:xfrm>
                  <a:off x="3724639" y="5061464"/>
                  <a:ext cx="62839"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4</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60" name="object 82">
                  <a:extLst>
                    <a:ext uri="{FF2B5EF4-FFF2-40B4-BE49-F238E27FC236}">
                      <a16:creationId xmlns:a16="http://schemas.microsoft.com/office/drawing/2014/main" id="{B729C7B9-50BA-4B0E-86F3-EDC3BFD4D175}"/>
                    </a:ext>
                  </a:extLst>
                </p:cNvPr>
                <p:cNvSpPr txBox="1"/>
                <p:nvPr/>
              </p:nvSpPr>
              <p:spPr>
                <a:xfrm>
                  <a:off x="3724639" y="5204338"/>
                  <a:ext cx="62839"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3</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61" name="object 82">
                  <a:extLst>
                    <a:ext uri="{FF2B5EF4-FFF2-40B4-BE49-F238E27FC236}">
                      <a16:creationId xmlns:a16="http://schemas.microsoft.com/office/drawing/2014/main" id="{5BE85712-2F4C-4DA9-B5C2-13AD88BF0845}"/>
                    </a:ext>
                  </a:extLst>
                </p:cNvPr>
                <p:cNvSpPr txBox="1"/>
                <p:nvPr/>
              </p:nvSpPr>
              <p:spPr>
                <a:xfrm>
                  <a:off x="3724639" y="5344827"/>
                  <a:ext cx="62839"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2</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62" name="object 82">
                  <a:extLst>
                    <a:ext uri="{FF2B5EF4-FFF2-40B4-BE49-F238E27FC236}">
                      <a16:creationId xmlns:a16="http://schemas.microsoft.com/office/drawing/2014/main" id="{BA07CDC4-4EA7-40E1-A921-2AB0582F594D}"/>
                    </a:ext>
                  </a:extLst>
                </p:cNvPr>
                <p:cNvSpPr txBox="1"/>
                <p:nvPr/>
              </p:nvSpPr>
              <p:spPr>
                <a:xfrm>
                  <a:off x="3724639" y="5487710"/>
                  <a:ext cx="62839"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1</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63" name="object 82">
                  <a:extLst>
                    <a:ext uri="{FF2B5EF4-FFF2-40B4-BE49-F238E27FC236}">
                      <a16:creationId xmlns:a16="http://schemas.microsoft.com/office/drawing/2014/main" id="{709CC4B0-AE3B-48A0-A365-A1D51FA86DC9}"/>
                    </a:ext>
                  </a:extLst>
                </p:cNvPr>
                <p:cNvSpPr txBox="1"/>
                <p:nvPr/>
              </p:nvSpPr>
              <p:spPr>
                <a:xfrm>
                  <a:off x="3724640" y="5632968"/>
                  <a:ext cx="62838"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0</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64" name="object 82">
                  <a:extLst>
                    <a:ext uri="{FF2B5EF4-FFF2-40B4-BE49-F238E27FC236}">
                      <a16:creationId xmlns:a16="http://schemas.microsoft.com/office/drawing/2014/main" id="{03C16C5F-2AA3-47DA-B66A-70E0C1050C27}"/>
                    </a:ext>
                  </a:extLst>
                </p:cNvPr>
                <p:cNvSpPr txBox="1"/>
                <p:nvPr/>
              </p:nvSpPr>
              <p:spPr>
                <a:xfrm>
                  <a:off x="3721795" y="4339945"/>
                  <a:ext cx="62839"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9</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65" name="object 82">
                  <a:extLst>
                    <a:ext uri="{FF2B5EF4-FFF2-40B4-BE49-F238E27FC236}">
                      <a16:creationId xmlns:a16="http://schemas.microsoft.com/office/drawing/2014/main" id="{CC68D0D4-68DC-4794-98DE-DE1E16A3A326}"/>
                    </a:ext>
                  </a:extLst>
                </p:cNvPr>
                <p:cNvSpPr txBox="1"/>
                <p:nvPr/>
              </p:nvSpPr>
              <p:spPr>
                <a:xfrm>
                  <a:off x="3721795" y="4628079"/>
                  <a:ext cx="62839" cy="123111"/>
                </a:xfrm>
                <a:prstGeom prst="rect">
                  <a:avLst/>
                </a:prstGeom>
              </p:spPr>
              <p:txBody>
                <a:bodyPr vert="horz" wrap="none" lIns="0" tIns="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67" name="object 33">
                  <a:extLst>
                    <a:ext uri="{FF2B5EF4-FFF2-40B4-BE49-F238E27FC236}">
                      <a16:creationId xmlns:a16="http://schemas.microsoft.com/office/drawing/2014/main" id="{B14DED4A-CE61-4BDE-A242-176886B9711F}"/>
                    </a:ext>
                  </a:extLst>
                </p:cNvPr>
                <p:cNvSpPr/>
                <p:nvPr/>
              </p:nvSpPr>
              <p:spPr>
                <a:xfrm>
                  <a:off x="3878174" y="4242814"/>
                  <a:ext cx="0" cy="1472184"/>
                </a:xfrm>
                <a:custGeom>
                  <a:avLst/>
                  <a:gdLst/>
                  <a:ahLst/>
                  <a:cxnLst/>
                  <a:rect l="l" t="t" r="r" b="b"/>
                  <a:pathLst>
                    <a:path h="2126615">
                      <a:moveTo>
                        <a:pt x="0" y="0"/>
                      </a:moveTo>
                      <a:lnTo>
                        <a:pt x="0" y="2126526"/>
                      </a:lnTo>
                    </a:path>
                  </a:pathLst>
                </a:custGeom>
                <a:ln w="952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 name="object 83">
                  <a:extLst>
                    <a:ext uri="{FF2B5EF4-FFF2-40B4-BE49-F238E27FC236}">
                      <a16:creationId xmlns:a16="http://schemas.microsoft.com/office/drawing/2014/main" id="{1F7AA45E-9028-4F62-B1BA-52EBAFE48C54}"/>
                    </a:ext>
                  </a:extLst>
                </p:cNvPr>
                <p:cNvSpPr txBox="1"/>
                <p:nvPr/>
              </p:nvSpPr>
              <p:spPr>
                <a:xfrm>
                  <a:off x="5209651" y="4311208"/>
                  <a:ext cx="1001226" cy="50526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mn-ea"/>
                      <a:cs typeface="Arial"/>
                    </a:rPr>
                    <a:t>Gap</a:t>
                  </a:r>
                  <a:r>
                    <a:rPr kumimoji="0" sz="1000" b="0" i="0" u="none" strike="noStrike" kern="1200" cap="none" spc="-40" normalizeH="0" baseline="0" noProof="0" dirty="0">
                      <a:ln>
                        <a:noFill/>
                      </a:ln>
                      <a:solidFill>
                        <a:prstClr val="black"/>
                      </a:solidFill>
                      <a:effectLst/>
                      <a:uLnTx/>
                      <a:uFillTx/>
                      <a:latin typeface="Arial"/>
                      <a:ea typeface="+mn-ea"/>
                      <a:cs typeface="Arial"/>
                    </a:rPr>
                    <a:t> </a:t>
                  </a:r>
                  <a:r>
                    <a:rPr kumimoji="0" sz="1000" b="0" i="0" u="none" strike="noStrike" kern="1200" cap="none" spc="35" normalizeH="0" baseline="0" noProof="0" dirty="0">
                      <a:ln>
                        <a:noFill/>
                      </a:ln>
                      <a:solidFill>
                        <a:prstClr val="black"/>
                      </a:solidFill>
                      <a:effectLst/>
                      <a:uLnTx/>
                      <a:uFillTx/>
                      <a:latin typeface="Arial"/>
                      <a:ea typeface="+mn-ea"/>
                      <a:cs typeface="Arial"/>
                    </a:rPr>
                    <a:t>to</a:t>
                  </a:r>
                  <a:r>
                    <a:rPr kumimoji="0" sz="1000" b="0" i="0" u="none" strike="noStrike" kern="1200" cap="none" spc="-3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reaching </a:t>
                  </a:r>
                  <a:r>
                    <a:rPr kumimoji="0" sz="1000" b="0" i="0" u="none" strike="noStrike" kern="1200" cap="none" spc="-21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the</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0" normalizeH="0" baseline="0" noProof="0" dirty="0">
                      <a:ln>
                        <a:noFill/>
                      </a:ln>
                      <a:solidFill>
                        <a:prstClr val="black"/>
                      </a:solidFill>
                      <a:effectLst/>
                      <a:uLnTx/>
                      <a:uFillTx/>
                      <a:latin typeface="Arial"/>
                      <a:ea typeface="+mn-ea"/>
                      <a:cs typeface="Arial"/>
                    </a:rPr>
                    <a:t>first</a:t>
                  </a:r>
                  <a:r>
                    <a:rPr kumimoji="0" sz="1000" b="0" i="0" u="none" strike="noStrike" kern="1200" cap="none" spc="-25" normalizeH="0" baseline="0" noProof="0" dirty="0">
                      <a:ln>
                        <a:noFill/>
                      </a:ln>
                      <a:solidFill>
                        <a:prstClr val="black"/>
                      </a:solidFill>
                      <a:effectLst/>
                      <a:uLnTx/>
                      <a:uFillTx/>
                      <a:latin typeface="Arial"/>
                      <a:ea typeface="+mn-ea"/>
                      <a:cs typeface="Arial"/>
                    </a:rPr>
                    <a:t> 95:</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 normalizeH="0" baseline="0" noProof="0" dirty="0">
                      <a:ln>
                        <a:noFill/>
                      </a:ln>
                      <a:solidFill>
                        <a:prstClr val="black"/>
                      </a:solidFill>
                      <a:effectLst/>
                      <a:uLnTx/>
                      <a:uFillTx/>
                      <a:latin typeface="Arial"/>
                      <a:ea typeface="+mn-ea"/>
                      <a:cs typeface="Arial"/>
                    </a:rPr>
                    <a:t>1.</a:t>
                  </a:r>
                  <a:r>
                    <a:rPr kumimoji="0" sz="1200" b="1" i="0" u="none" strike="noStrike" kern="1200" cap="none" spc="-30" normalizeH="0" baseline="0" noProof="0" dirty="0">
                      <a:ln>
                        <a:noFill/>
                      </a:ln>
                      <a:solidFill>
                        <a:prstClr val="black"/>
                      </a:solidFill>
                      <a:effectLst/>
                      <a:uLnTx/>
                      <a:uFillTx/>
                      <a:latin typeface="Arial"/>
                      <a:ea typeface="+mn-ea"/>
                      <a:cs typeface="Arial"/>
                    </a:rPr>
                    <a:t>0</a:t>
                  </a:r>
                  <a:r>
                    <a:rPr kumimoji="0" sz="1200" b="1" i="0" u="none" strike="noStrike" kern="1200" cap="none" spc="-15" normalizeH="0" baseline="0" noProof="0" dirty="0">
                      <a:ln>
                        <a:noFill/>
                      </a:ln>
                      <a:solidFill>
                        <a:prstClr val="black"/>
                      </a:solidFill>
                      <a:effectLst/>
                      <a:uLnTx/>
                      <a:uFillTx/>
                      <a:latin typeface="Arial"/>
                      <a:ea typeface="+mn-ea"/>
                      <a:cs typeface="Arial"/>
                    </a:rPr>
                    <a:t> </a:t>
                  </a:r>
                  <a:r>
                    <a:rPr kumimoji="0" lang="en-US" sz="1200" b="1" i="0" u="none" strike="noStrike" kern="1200" cap="none" spc="-30" normalizeH="0" baseline="0" noProof="0" dirty="0">
                      <a:ln>
                        <a:noFill/>
                      </a:ln>
                      <a:solidFill>
                        <a:prstClr val="black"/>
                      </a:solidFill>
                      <a:effectLst/>
                      <a:uLnTx/>
                      <a:uFillTx/>
                      <a:latin typeface="Arial"/>
                      <a:ea typeface="+mn-ea"/>
                      <a:cs typeface="Arial"/>
                    </a:rPr>
                    <a:t>million</a:t>
                  </a:r>
                  <a:endParaRPr kumimoji="0" sz="1200" b="1" i="0" u="none" strike="noStrike" kern="1200" cap="none" spc="0" normalizeH="0" baseline="0" noProof="0" dirty="0">
                    <a:ln>
                      <a:noFill/>
                    </a:ln>
                    <a:solidFill>
                      <a:prstClr val="black"/>
                    </a:solidFill>
                    <a:effectLst/>
                    <a:uLnTx/>
                    <a:uFillTx/>
                    <a:latin typeface="Arial"/>
                    <a:ea typeface="+mn-ea"/>
                    <a:cs typeface="Arial"/>
                  </a:endParaRPr>
                </a:p>
              </p:txBody>
            </p:sp>
            <p:sp>
              <p:nvSpPr>
                <p:cNvPr id="172" name="object 83">
                  <a:extLst>
                    <a:ext uri="{FF2B5EF4-FFF2-40B4-BE49-F238E27FC236}">
                      <a16:creationId xmlns:a16="http://schemas.microsoft.com/office/drawing/2014/main" id="{606D5660-3A78-4FE7-B3C5-77F587EFEA76}"/>
                    </a:ext>
                  </a:extLst>
                </p:cNvPr>
                <p:cNvSpPr txBox="1"/>
                <p:nvPr/>
              </p:nvSpPr>
              <p:spPr>
                <a:xfrm>
                  <a:off x="9873091" y="4497229"/>
                  <a:ext cx="1001226" cy="518091"/>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mn-ea"/>
                      <a:cs typeface="Arial"/>
                    </a:rPr>
                    <a:t>Gap</a:t>
                  </a:r>
                  <a:r>
                    <a:rPr kumimoji="0" sz="1000" b="0" i="0" u="none" strike="noStrike" kern="1200" cap="none" spc="-40" normalizeH="0" baseline="0" noProof="0" dirty="0">
                      <a:ln>
                        <a:noFill/>
                      </a:ln>
                      <a:solidFill>
                        <a:prstClr val="black"/>
                      </a:solidFill>
                      <a:effectLst/>
                      <a:uLnTx/>
                      <a:uFillTx/>
                      <a:latin typeface="Arial"/>
                      <a:ea typeface="+mn-ea"/>
                      <a:cs typeface="Arial"/>
                    </a:rPr>
                    <a:t> </a:t>
                  </a:r>
                  <a:r>
                    <a:rPr kumimoji="0" sz="1000" b="0" i="0" u="none" strike="noStrike" kern="1200" cap="none" spc="35" normalizeH="0" baseline="0" noProof="0" dirty="0">
                      <a:ln>
                        <a:noFill/>
                      </a:ln>
                      <a:solidFill>
                        <a:prstClr val="black"/>
                      </a:solidFill>
                      <a:effectLst/>
                      <a:uLnTx/>
                      <a:uFillTx/>
                      <a:latin typeface="Arial"/>
                      <a:ea typeface="+mn-ea"/>
                      <a:cs typeface="Arial"/>
                    </a:rPr>
                    <a:t>to</a:t>
                  </a:r>
                  <a:r>
                    <a:rPr kumimoji="0" sz="1000" b="0" i="0" u="none" strike="noStrike" kern="1200" cap="none" spc="-3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reaching </a:t>
                  </a:r>
                  <a:r>
                    <a:rPr kumimoji="0" sz="1000" b="0" i="0" u="none" strike="noStrike" kern="1200" cap="none" spc="-21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the</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lang="en-US" sz="1000" b="0" i="0" u="none" strike="noStrike" kern="1200" cap="none" spc="0" normalizeH="0" baseline="0" noProof="0" dirty="0">
                      <a:ln>
                        <a:noFill/>
                      </a:ln>
                      <a:solidFill>
                        <a:prstClr val="black"/>
                      </a:solidFill>
                      <a:effectLst/>
                      <a:uLnTx/>
                      <a:uFillTx/>
                      <a:latin typeface="Arial"/>
                      <a:ea typeface="+mn-ea"/>
                      <a:cs typeface="Arial"/>
                    </a:rPr>
                    <a:t>three 95s:</a:t>
                  </a: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30" normalizeH="0" baseline="0" noProof="0" dirty="0">
                      <a:ln>
                        <a:noFill/>
                      </a:ln>
                      <a:solidFill>
                        <a:prstClr val="black"/>
                      </a:solidFill>
                      <a:effectLst/>
                      <a:uLnTx/>
                      <a:uFillTx/>
                      <a:latin typeface="Arial"/>
                      <a:ea typeface="+mn-ea"/>
                      <a:cs typeface="Arial"/>
                    </a:rPr>
                    <a:t>2.0 million</a:t>
                  </a:r>
                </a:p>
              </p:txBody>
            </p:sp>
            <p:sp>
              <p:nvSpPr>
                <p:cNvPr id="173" name="object 83">
                  <a:extLst>
                    <a:ext uri="{FF2B5EF4-FFF2-40B4-BE49-F238E27FC236}">
                      <a16:creationId xmlns:a16="http://schemas.microsoft.com/office/drawing/2014/main" id="{138CB983-0D1B-4699-B9CF-7BC68E60CEA3}"/>
                    </a:ext>
                  </a:extLst>
                </p:cNvPr>
                <p:cNvSpPr txBox="1"/>
                <p:nvPr/>
              </p:nvSpPr>
              <p:spPr>
                <a:xfrm>
                  <a:off x="7541371" y="4343946"/>
                  <a:ext cx="1001226" cy="65915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a:ea typeface="+mn-ea"/>
                      <a:cs typeface="Arial"/>
                    </a:rPr>
                    <a:t>Gap</a:t>
                  </a:r>
                  <a:r>
                    <a:rPr kumimoji="0" sz="1000" b="0" i="0" u="none" strike="noStrike" kern="1200" cap="none" spc="-40" normalizeH="0" baseline="0" noProof="0" dirty="0">
                      <a:ln>
                        <a:noFill/>
                      </a:ln>
                      <a:solidFill>
                        <a:prstClr val="black"/>
                      </a:solidFill>
                      <a:effectLst/>
                      <a:uLnTx/>
                      <a:uFillTx/>
                      <a:latin typeface="Arial"/>
                      <a:ea typeface="+mn-ea"/>
                      <a:cs typeface="Arial"/>
                    </a:rPr>
                    <a:t> </a:t>
                  </a:r>
                  <a:r>
                    <a:rPr kumimoji="0" sz="1000" b="0" i="0" u="none" strike="noStrike" kern="1200" cap="none" spc="35" normalizeH="0" baseline="0" noProof="0" dirty="0">
                      <a:ln>
                        <a:noFill/>
                      </a:ln>
                      <a:solidFill>
                        <a:prstClr val="black"/>
                      </a:solidFill>
                      <a:effectLst/>
                      <a:uLnTx/>
                      <a:uFillTx/>
                      <a:latin typeface="Arial"/>
                      <a:ea typeface="+mn-ea"/>
                      <a:cs typeface="Arial"/>
                    </a:rPr>
                    <a:t>to</a:t>
                  </a:r>
                  <a:r>
                    <a:rPr kumimoji="0" sz="1000" b="0" i="0" u="none" strike="noStrike" kern="1200" cap="none" spc="-3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reaching </a:t>
                  </a:r>
                  <a:r>
                    <a:rPr kumimoji="0" sz="1000" b="0" i="0" u="none" strike="noStrike" kern="1200" cap="none" spc="-21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the</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0" normalizeH="0" baseline="0" noProof="0" dirty="0">
                      <a:ln>
                        <a:noFill/>
                      </a:ln>
                      <a:solidFill>
                        <a:prstClr val="black"/>
                      </a:solidFill>
                      <a:effectLst/>
                      <a:uLnTx/>
                      <a:uFillTx/>
                      <a:latin typeface="Arial"/>
                      <a:ea typeface="+mn-ea"/>
                      <a:cs typeface="Arial"/>
                    </a:rPr>
                    <a:t>first</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lang="en-US" sz="1000" b="0" i="0" u="none" strike="noStrike" kern="1200" cap="none" spc="0" normalizeH="0" baseline="0" noProof="0" dirty="0">
                      <a:ln>
                        <a:noFill/>
                      </a:ln>
                      <a:solidFill>
                        <a:prstClr val="black"/>
                      </a:solidFill>
                      <a:effectLst/>
                      <a:uLnTx/>
                      <a:uFillTx/>
                      <a:latin typeface="Arial"/>
                      <a:ea typeface="+mn-ea"/>
                      <a:cs typeface="Arial"/>
                    </a:rPr>
                    <a:t>and </a:t>
                  </a:r>
                  <a:r>
                    <a:rPr kumimoji="0" lang="en-US" sz="1000" b="0" i="0" u="none" strike="noStrike" kern="1200" cap="none" spc="5" normalizeH="0" baseline="0" noProof="0" dirty="0">
                      <a:ln>
                        <a:noFill/>
                      </a:ln>
                      <a:solidFill>
                        <a:prstClr val="black"/>
                      </a:solidFill>
                      <a:effectLst/>
                      <a:uLnTx/>
                      <a:uFillTx/>
                      <a:latin typeface="Arial"/>
                      <a:ea typeface="+mn-ea"/>
                      <a:cs typeface="Arial"/>
                    </a:rPr>
                    <a:t> </a:t>
                  </a:r>
                  <a:r>
                    <a:rPr kumimoji="0" lang="en-US" sz="1000" b="0" i="0" u="none" strike="noStrike" kern="1200" cap="none" spc="-5" normalizeH="0" baseline="0" noProof="0" dirty="0">
                      <a:ln>
                        <a:noFill/>
                      </a:ln>
                      <a:solidFill>
                        <a:prstClr val="black"/>
                      </a:solidFill>
                      <a:effectLst/>
                      <a:uLnTx/>
                      <a:uFillTx/>
                      <a:latin typeface="Arial"/>
                      <a:ea typeface="+mn-ea"/>
                      <a:cs typeface="Arial"/>
                    </a:rPr>
                    <a:t>second</a:t>
                  </a:r>
                  <a:r>
                    <a:rPr kumimoji="0" lang="en-US" sz="1000" b="0" i="0" u="none" strike="noStrike" kern="1200" cap="none" spc="-25" normalizeH="0" baseline="0" noProof="0" dirty="0">
                      <a:ln>
                        <a:noFill/>
                      </a:ln>
                      <a:solidFill>
                        <a:prstClr val="black"/>
                      </a:solidFill>
                      <a:effectLst/>
                      <a:uLnTx/>
                      <a:uFillTx/>
                      <a:latin typeface="Arial"/>
                      <a:ea typeface="+mn-ea"/>
                      <a:cs typeface="Arial"/>
                    </a:rPr>
                    <a:t> </a:t>
                  </a:r>
                  <a:r>
                    <a:rPr kumimoji="0" lang="en-US" sz="1000" b="0" i="0" u="none" strike="noStrike" kern="1200" cap="none" spc="-35" normalizeH="0" baseline="0" noProof="0" dirty="0">
                      <a:ln>
                        <a:noFill/>
                      </a:ln>
                      <a:solidFill>
                        <a:prstClr val="black"/>
                      </a:solidFill>
                      <a:effectLst/>
                      <a:uLnTx/>
                      <a:uFillTx/>
                      <a:latin typeface="Arial"/>
                      <a:ea typeface="+mn-ea"/>
                      <a:cs typeface="Arial"/>
                    </a:rPr>
                    <a:t>95s:</a:t>
                  </a:r>
                  <a:endParaRPr kumimoji="0" lang="en-US" sz="10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 normalizeH="0" baseline="0" noProof="0" dirty="0">
                      <a:ln>
                        <a:noFill/>
                      </a:ln>
                      <a:solidFill>
                        <a:prstClr val="black"/>
                      </a:solidFill>
                      <a:effectLst/>
                      <a:uLnTx/>
                      <a:uFillTx/>
                      <a:latin typeface="Arial"/>
                      <a:ea typeface="+mn-ea"/>
                      <a:cs typeface="Arial"/>
                    </a:rPr>
                    <a:t>1.7 million</a:t>
                  </a:r>
                </a:p>
              </p:txBody>
            </p:sp>
            <p:cxnSp>
              <p:nvCxnSpPr>
                <p:cNvPr id="176" name="Straight Connector 175">
                  <a:extLst>
                    <a:ext uri="{FF2B5EF4-FFF2-40B4-BE49-F238E27FC236}">
                      <a16:creationId xmlns:a16="http://schemas.microsoft.com/office/drawing/2014/main" id="{8DC33FC6-D13C-4D85-826D-9E22089ECE53}"/>
                    </a:ext>
                  </a:extLst>
                </p:cNvPr>
                <p:cNvCxnSpPr/>
                <p:nvPr/>
              </p:nvCxnSpPr>
              <p:spPr>
                <a:xfrm>
                  <a:off x="9781651" y="4745860"/>
                  <a:ext cx="7315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D53D8388-4603-4BC2-8246-BE5CAA2FCC5C}"/>
                    </a:ext>
                  </a:extLst>
                </p:cNvPr>
                <p:cNvCxnSpPr/>
                <p:nvPr/>
              </p:nvCxnSpPr>
              <p:spPr>
                <a:xfrm>
                  <a:off x="7449931" y="4672936"/>
                  <a:ext cx="7315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1E2C3A9-D115-45E7-9D9B-63E7D740210C}"/>
                    </a:ext>
                  </a:extLst>
                </p:cNvPr>
                <p:cNvCxnSpPr/>
                <p:nvPr/>
              </p:nvCxnSpPr>
              <p:spPr>
                <a:xfrm>
                  <a:off x="5113236" y="4562117"/>
                  <a:ext cx="7315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1187A775-11D6-45B8-9D7B-D1603ABDC776}"/>
                    </a:ext>
                  </a:extLst>
                </p:cNvPr>
                <p:cNvSpPr txBox="1"/>
                <p:nvPr/>
              </p:nvSpPr>
              <p:spPr>
                <a:xfrm>
                  <a:off x="3154680" y="3997048"/>
                  <a:ext cx="441146" cy="1972552"/>
                </a:xfrm>
                <a:prstGeom prst="rect">
                  <a:avLst/>
                </a:prstGeom>
                <a:noFill/>
              </p:spPr>
              <p:txBody>
                <a:bodyPr vert="vert270" wrap="square">
                  <a:spAutoFit/>
                </a:bodyPr>
                <a:lstStyle/>
                <a:p>
                  <a:pPr marL="0" marR="5080" lvl="0" indent="0" algn="ctr" defTabSz="914400" rtl="0" eaLnBrk="1" fontAlgn="auto" latinLnBrk="0" hangingPunct="1">
                    <a:lnSpc>
                      <a:spcPts val="1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lumMod val="65000"/>
                          <a:lumOff val="35000"/>
                        </a:prstClr>
                      </a:solidFill>
                      <a:effectLst/>
                      <a:uLnTx/>
                      <a:uFillTx/>
                      <a:latin typeface="Arial"/>
                      <a:ea typeface="+mn-ea"/>
                      <a:cs typeface="Arial"/>
                    </a:rPr>
                    <a:t>Number of men (aged 15+ </a:t>
                  </a:r>
                </a:p>
                <a:p>
                  <a:pPr marL="0" marR="5080" lvl="0" indent="0" algn="ctr" defTabSz="914400" rtl="0" eaLnBrk="1" fontAlgn="auto" latinLnBrk="0" hangingPunct="1">
                    <a:lnSpc>
                      <a:spcPts val="1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lumMod val="65000"/>
                          <a:lumOff val="35000"/>
                        </a:prstClr>
                      </a:solidFill>
                      <a:effectLst/>
                      <a:uLnTx/>
                      <a:uFillTx/>
                      <a:latin typeface="Arial"/>
                      <a:ea typeface="+mn-ea"/>
                      <a:cs typeface="Arial"/>
                    </a:rPr>
                    <a:t>years) living with HIV (million)</a:t>
                  </a:r>
                </a:p>
              </p:txBody>
            </p:sp>
            <p:sp>
              <p:nvSpPr>
                <p:cNvPr id="186" name="object 60">
                  <a:extLst>
                    <a:ext uri="{FF2B5EF4-FFF2-40B4-BE49-F238E27FC236}">
                      <a16:creationId xmlns:a16="http://schemas.microsoft.com/office/drawing/2014/main" id="{532A7D20-9E2C-4AA5-9182-3DD4EA62C2BF}"/>
                    </a:ext>
                  </a:extLst>
                </p:cNvPr>
                <p:cNvSpPr txBox="1"/>
                <p:nvPr/>
              </p:nvSpPr>
              <p:spPr>
                <a:xfrm>
                  <a:off x="548640" y="4160520"/>
                  <a:ext cx="2468880" cy="47448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500" b="1" i="0" u="none" strike="noStrike" kern="1200" cap="none" spc="-5" normalizeH="0" baseline="0" noProof="0" dirty="0">
                      <a:ln>
                        <a:noFill/>
                      </a:ln>
                      <a:solidFill>
                        <a:prstClr val="black"/>
                      </a:solidFill>
                      <a:effectLst/>
                      <a:uLnTx/>
                      <a:uFillTx/>
                      <a:latin typeface="Arial"/>
                      <a:ea typeface="+mn-ea"/>
                      <a:cs typeface="Arial"/>
                    </a:rPr>
                    <a:t>M</a:t>
                  </a:r>
                  <a:r>
                    <a:rPr kumimoji="0" sz="1500" b="1" i="0" u="none" strike="noStrike" kern="1200" cap="none" spc="-5" normalizeH="0" baseline="0" noProof="0" dirty="0">
                      <a:ln>
                        <a:noFill/>
                      </a:ln>
                      <a:solidFill>
                        <a:prstClr val="black"/>
                      </a:solidFill>
                      <a:effectLst/>
                      <a:uLnTx/>
                      <a:uFillTx/>
                      <a:latin typeface="Arial"/>
                      <a:ea typeface="+mn-ea"/>
                      <a:cs typeface="Arial"/>
                    </a:rPr>
                    <a:t>en</a:t>
                  </a:r>
                  <a:r>
                    <a:rPr kumimoji="0" sz="1500" b="1" i="0" u="none" strike="noStrike" kern="1200" cap="none" spc="5" normalizeH="0" baseline="0" noProof="0" dirty="0">
                      <a:ln>
                        <a:noFill/>
                      </a:ln>
                      <a:solidFill>
                        <a:prstClr val="black"/>
                      </a:solidFill>
                      <a:effectLst/>
                      <a:uLnTx/>
                      <a:uFillTx/>
                      <a:latin typeface="Arial"/>
                      <a:ea typeface="+mn-ea"/>
                      <a:cs typeface="Arial"/>
                    </a:rPr>
                    <a:t> </a:t>
                  </a:r>
                  <a:r>
                    <a:rPr kumimoji="0" sz="1500" b="1" i="0" u="none" strike="noStrike" kern="1200" cap="none" spc="0" normalizeH="0" baseline="0" noProof="0" dirty="0">
                      <a:ln>
                        <a:noFill/>
                      </a:ln>
                      <a:solidFill>
                        <a:prstClr val="black"/>
                      </a:solidFill>
                      <a:effectLst/>
                      <a:uLnTx/>
                      <a:uFillTx/>
                      <a:latin typeface="Arial"/>
                      <a:ea typeface="+mn-ea"/>
                      <a:cs typeface="Arial"/>
                    </a:rPr>
                    <a:t>(aged</a:t>
                  </a:r>
                  <a:r>
                    <a:rPr kumimoji="0" sz="1500" b="1" i="0" u="none" strike="noStrike" kern="1200" cap="none" spc="10" normalizeH="0" baseline="0" noProof="0" dirty="0">
                      <a:ln>
                        <a:noFill/>
                      </a:ln>
                      <a:solidFill>
                        <a:prstClr val="black"/>
                      </a:solidFill>
                      <a:effectLst/>
                      <a:uLnTx/>
                      <a:uFillTx/>
                      <a:latin typeface="Arial"/>
                      <a:ea typeface="+mn-ea"/>
                      <a:cs typeface="Arial"/>
                    </a:rPr>
                    <a:t> </a:t>
                  </a:r>
                  <a:r>
                    <a:rPr kumimoji="0" sz="1500" b="1" i="0" u="none" strike="noStrike" kern="1200" cap="none" spc="40" normalizeH="0" baseline="0" noProof="0" dirty="0">
                      <a:ln>
                        <a:noFill/>
                      </a:ln>
                      <a:solidFill>
                        <a:prstClr val="black"/>
                      </a:solidFill>
                      <a:effectLst/>
                      <a:uLnTx/>
                      <a:uFillTx/>
                      <a:latin typeface="Arial"/>
                      <a:ea typeface="+mn-ea"/>
                      <a:cs typeface="Arial"/>
                    </a:rPr>
                    <a:t>15+</a:t>
                  </a:r>
                  <a:r>
                    <a:rPr kumimoji="0" sz="1500" b="1" i="0" u="none" strike="noStrike" kern="1200" cap="none" spc="10" normalizeH="0" baseline="0" noProof="0" dirty="0">
                      <a:ln>
                        <a:noFill/>
                      </a:ln>
                      <a:solidFill>
                        <a:prstClr val="black"/>
                      </a:solidFill>
                      <a:effectLst/>
                      <a:uLnTx/>
                      <a:uFillTx/>
                      <a:latin typeface="Arial"/>
                      <a:ea typeface="+mn-ea"/>
                      <a:cs typeface="Arial"/>
                    </a:rPr>
                    <a:t> </a:t>
                  </a:r>
                  <a:r>
                    <a:rPr kumimoji="0" sz="1500" b="1" i="0" u="none" strike="noStrike" kern="1200" cap="none" spc="-15" normalizeH="0" baseline="0" noProof="0" dirty="0">
                      <a:ln>
                        <a:noFill/>
                      </a:ln>
                      <a:solidFill>
                        <a:prstClr val="black"/>
                      </a:solidFill>
                      <a:effectLst/>
                      <a:uLnTx/>
                      <a:uFillTx/>
                      <a:latin typeface="Arial"/>
                      <a:ea typeface="+mn-ea"/>
                      <a:cs typeface="Arial"/>
                    </a:rPr>
                    <a:t>years)</a:t>
                  </a:r>
                  <a:r>
                    <a:rPr kumimoji="0" sz="1500" b="1" i="0" u="none" strike="noStrike" kern="1200" cap="none" spc="5" normalizeH="0" baseline="0" noProof="0" dirty="0">
                      <a:ln>
                        <a:noFill/>
                      </a:ln>
                      <a:solidFill>
                        <a:prstClr val="black"/>
                      </a:solidFill>
                      <a:effectLst/>
                      <a:uLnTx/>
                      <a:uFillTx/>
                      <a:latin typeface="Arial"/>
                      <a:ea typeface="+mn-ea"/>
                      <a:cs typeface="Arial"/>
                    </a:rPr>
                    <a:t> </a:t>
                  </a:r>
                  <a:r>
                    <a:rPr kumimoji="0" sz="1500" b="1" i="0" u="none" strike="noStrike" kern="1200" cap="none" spc="-10" normalizeH="0" baseline="0" noProof="0" dirty="0">
                      <a:ln>
                        <a:noFill/>
                      </a:ln>
                      <a:solidFill>
                        <a:prstClr val="black"/>
                      </a:solidFill>
                      <a:effectLst/>
                      <a:uLnTx/>
                      <a:uFillTx/>
                      <a:latin typeface="Arial"/>
                      <a:ea typeface="+mn-ea"/>
                      <a:cs typeface="Arial"/>
                    </a:rPr>
                    <a:t>living</a:t>
                  </a:r>
                  <a:r>
                    <a:rPr kumimoji="0" sz="1500" b="1" i="0" u="none" strike="noStrike" kern="1200" cap="none" spc="10" normalizeH="0" baseline="0" noProof="0" dirty="0">
                      <a:ln>
                        <a:noFill/>
                      </a:ln>
                      <a:solidFill>
                        <a:prstClr val="black"/>
                      </a:solidFill>
                      <a:effectLst/>
                      <a:uLnTx/>
                      <a:uFillTx/>
                      <a:latin typeface="Arial"/>
                      <a:ea typeface="+mn-ea"/>
                      <a:cs typeface="Arial"/>
                    </a:rPr>
                    <a:t> with </a:t>
                  </a:r>
                  <a:r>
                    <a:rPr kumimoji="0" sz="1500" b="1" i="0" u="none" strike="noStrike" kern="1200" cap="none" spc="20" normalizeH="0" baseline="0" noProof="0" dirty="0">
                      <a:ln>
                        <a:noFill/>
                      </a:ln>
                      <a:solidFill>
                        <a:prstClr val="black"/>
                      </a:solidFill>
                      <a:effectLst/>
                      <a:uLnTx/>
                      <a:uFillTx/>
                      <a:latin typeface="Arial"/>
                      <a:ea typeface="+mn-ea"/>
                      <a:cs typeface="Arial"/>
                    </a:rPr>
                    <a:t>HIV</a:t>
                  </a:r>
                  <a:endParaRPr kumimoji="0" sz="1500" b="1" i="0" u="none" strike="noStrike" kern="1200" cap="none" spc="0" normalizeH="0" baseline="0" noProof="0" dirty="0">
                    <a:ln>
                      <a:noFill/>
                    </a:ln>
                    <a:solidFill>
                      <a:prstClr val="black"/>
                    </a:solidFill>
                    <a:effectLst/>
                    <a:uLnTx/>
                    <a:uFillTx/>
                    <a:latin typeface="Arial"/>
                    <a:ea typeface="+mn-ea"/>
                    <a:cs typeface="Arial"/>
                  </a:endParaRPr>
                </a:p>
              </p:txBody>
            </p:sp>
          </p:grpSp>
        </p:grpSp>
      </p:grpSp>
    </p:spTree>
    <p:extLst>
      <p:ext uri="{BB962C8B-B14F-4D97-AF65-F5344CB8AC3E}">
        <p14:creationId xmlns:p14="http://schemas.microsoft.com/office/powerpoint/2010/main" val="400680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a:extLst>
              <a:ext uri="{FF2B5EF4-FFF2-40B4-BE49-F238E27FC236}">
                <a16:creationId xmlns:a16="http://schemas.microsoft.com/office/drawing/2014/main" id="{C4325554-85FA-42BF-9648-938FBC837889}"/>
              </a:ext>
            </a:extLst>
          </p:cNvPr>
          <p:cNvSpPr>
            <a:spLocks noGrp="1"/>
          </p:cNvSpPr>
          <p:nvPr>
            <p:ph sz="quarter" idx="12"/>
          </p:nvPr>
        </p:nvSpPr>
        <p:spPr/>
        <p:txBody>
          <a:bodyPr lIns="0" tIns="0" rIns="0" bIns="0" anchor="t" anchorCtr="0"/>
          <a:lstStyle/>
          <a:p>
            <a:pPr>
              <a:lnSpc>
                <a:spcPct val="100000"/>
              </a:lnSpc>
              <a:spcBef>
                <a:spcPts val="0"/>
              </a:spcBef>
            </a:pPr>
            <a:r>
              <a:rPr lang="en-US" dirty="0"/>
              <a:t>Percentage change in the number of people living with HIV on antiretroviral therapy, </a:t>
            </a:r>
          </a:p>
          <a:p>
            <a:pPr>
              <a:lnSpc>
                <a:spcPct val="100000"/>
              </a:lnSpc>
              <a:spcBef>
                <a:spcPts val="0"/>
              </a:spcBef>
            </a:pPr>
            <a:r>
              <a:rPr lang="en-US" dirty="0"/>
              <a:t>global, January 2019–June 2021</a:t>
            </a:r>
          </a:p>
        </p:txBody>
      </p:sp>
      <p:sp>
        <p:nvSpPr>
          <p:cNvPr id="3" name="Text Placeholder 2">
            <a:extLst>
              <a:ext uri="{FF2B5EF4-FFF2-40B4-BE49-F238E27FC236}">
                <a16:creationId xmlns:a16="http://schemas.microsoft.com/office/drawing/2014/main" id="{15D88F3D-D5C2-4128-9460-A1A5526EA57E}"/>
              </a:ext>
            </a:extLst>
          </p:cNvPr>
          <p:cNvSpPr>
            <a:spLocks noGrp="1"/>
          </p:cNvSpPr>
          <p:nvPr>
            <p:ph type="body" sz="quarter" idx="10"/>
          </p:nvPr>
        </p:nvSpPr>
        <p:spPr>
          <a:solidFill>
            <a:srgbClr val="CE6322"/>
          </a:solidFill>
        </p:spPr>
        <p:txBody>
          <a:bodyPr/>
          <a:lstStyle/>
          <a:p>
            <a:endParaRPr lang="en-US" dirty="0"/>
          </a:p>
        </p:txBody>
      </p:sp>
      <p:grpSp>
        <p:nvGrpSpPr>
          <p:cNvPr id="5" name="Group 4">
            <a:extLst>
              <a:ext uri="{FF2B5EF4-FFF2-40B4-BE49-F238E27FC236}">
                <a16:creationId xmlns:a16="http://schemas.microsoft.com/office/drawing/2014/main" id="{462D2F42-168E-4E62-A2A5-C3D0ADDB5AD6}"/>
              </a:ext>
            </a:extLst>
          </p:cNvPr>
          <p:cNvGrpSpPr/>
          <p:nvPr/>
        </p:nvGrpSpPr>
        <p:grpSpPr>
          <a:xfrm>
            <a:off x="457198" y="2560320"/>
            <a:ext cx="9281162" cy="3994368"/>
            <a:chOff x="457198" y="2560320"/>
            <a:chExt cx="9281162" cy="3994368"/>
          </a:xfrm>
        </p:grpSpPr>
        <p:sp>
          <p:nvSpPr>
            <p:cNvPr id="203" name="TextBox 202">
              <a:extLst>
                <a:ext uri="{FF2B5EF4-FFF2-40B4-BE49-F238E27FC236}">
                  <a16:creationId xmlns:a16="http://schemas.microsoft.com/office/drawing/2014/main" id="{E6B18DE7-8CD5-441A-A9E0-6E22E9A25F74}"/>
                </a:ext>
              </a:extLst>
            </p:cNvPr>
            <p:cNvSpPr txBox="1"/>
            <p:nvPr/>
          </p:nvSpPr>
          <p:spPr>
            <a:xfrm>
              <a:off x="457198" y="6400800"/>
              <a:ext cx="2286000" cy="153888"/>
            </a:xfrm>
            <a:prstGeom prst="rect">
              <a:avLst/>
            </a:prstGeom>
          </p:spPr>
          <p:txBody>
            <a:bodyPr vert="horz" wrap="squar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Source: UNAIDS special analysis, 2021.</a:t>
              </a:r>
            </a:p>
          </p:txBody>
        </p:sp>
        <p:sp>
          <p:nvSpPr>
            <p:cNvPr id="15" name="object 13">
              <a:extLst>
                <a:ext uri="{FF2B5EF4-FFF2-40B4-BE49-F238E27FC236}">
                  <a16:creationId xmlns:a16="http://schemas.microsoft.com/office/drawing/2014/main" id="{2D4B037D-EDDD-4C72-B4B9-848DD153256E}"/>
                </a:ext>
              </a:extLst>
            </p:cNvPr>
            <p:cNvSpPr txBox="1"/>
            <p:nvPr/>
          </p:nvSpPr>
          <p:spPr>
            <a:xfrm>
              <a:off x="630936" y="3808138"/>
              <a:ext cx="1748578" cy="382156"/>
            </a:xfrm>
            <a:prstGeom prst="rect">
              <a:avLst/>
            </a:prstGeom>
          </p:spPr>
          <p:txBody>
            <a:bodyPr vert="horz" wrap="square" lIns="0" tIns="0" rIns="0" bIns="0" rtlCol="0">
              <a:spAutoFit/>
            </a:bodyPr>
            <a:lstStyle>
              <a:defPPr>
                <a:defRPr lang="LID4096"/>
              </a:defPPr>
              <a:lvl1pPr marL="12700" algn="ctr">
                <a:lnSpc>
                  <a:spcPct val="100000"/>
                </a:lnSpc>
                <a:spcBef>
                  <a:spcPts val="100"/>
                </a:spcBef>
                <a:defRPr sz="1200">
                  <a:latin typeface="Arial"/>
                  <a:cs typeface="Arial"/>
                </a:defRPr>
              </a:lvl1pPr>
            </a:lstStyle>
            <a:p>
              <a:r>
                <a:rPr b="1" dirty="0"/>
                <a:t>Increase over </a:t>
              </a:r>
              <a:endParaRPr lang="en-US" b="1" dirty="0"/>
            </a:p>
            <a:p>
              <a:r>
                <a:rPr b="1" dirty="0"/>
                <a:t>a six-month period (%)</a:t>
              </a:r>
            </a:p>
          </p:txBody>
        </p:sp>
        <p:grpSp>
          <p:nvGrpSpPr>
            <p:cNvPr id="2" name="Group 1">
              <a:extLst>
                <a:ext uri="{FF2B5EF4-FFF2-40B4-BE49-F238E27FC236}">
                  <a16:creationId xmlns:a16="http://schemas.microsoft.com/office/drawing/2014/main" id="{3CACC255-FAA1-437A-9292-2A06A8567E9E}"/>
                </a:ext>
              </a:extLst>
            </p:cNvPr>
            <p:cNvGrpSpPr/>
            <p:nvPr/>
          </p:nvGrpSpPr>
          <p:grpSpPr>
            <a:xfrm>
              <a:off x="2560320" y="2560320"/>
              <a:ext cx="7178040" cy="3074170"/>
              <a:chOff x="2379515" y="2560320"/>
              <a:chExt cx="7178040" cy="3074170"/>
            </a:xfrm>
          </p:grpSpPr>
          <p:sp>
            <p:nvSpPr>
              <p:cNvPr id="16" name="object 14">
                <a:extLst>
                  <a:ext uri="{FF2B5EF4-FFF2-40B4-BE49-F238E27FC236}">
                    <a16:creationId xmlns:a16="http://schemas.microsoft.com/office/drawing/2014/main" id="{DD08395B-C0C8-499E-B6AC-3D8D75BDBB14}"/>
                  </a:ext>
                </a:extLst>
              </p:cNvPr>
              <p:cNvSpPr txBox="1"/>
              <p:nvPr/>
            </p:nvSpPr>
            <p:spPr>
              <a:xfrm>
                <a:off x="2699555" y="5449824"/>
                <a:ext cx="1371600" cy="184666"/>
              </a:xfrm>
              <a:prstGeom prst="rect">
                <a:avLst/>
              </a:prstGeom>
            </p:spPr>
            <p:txBody>
              <a:bodyPr vert="horz" wrap="square" lIns="0" tIns="0" rIns="0" bIns="0" rtlCol="0">
                <a:spAutoFit/>
              </a:bodyPr>
              <a:lstStyle/>
              <a:p>
                <a:pPr marL="12700" algn="ctr">
                  <a:lnSpc>
                    <a:spcPct val="100000"/>
                  </a:lnSpc>
                  <a:spcBef>
                    <a:spcPts val="100"/>
                  </a:spcBef>
                </a:pPr>
                <a:r>
                  <a:rPr sz="1200" dirty="0">
                    <a:latin typeface="Arial"/>
                    <a:cs typeface="Arial"/>
                  </a:rPr>
                  <a:t>Jan–Jun 2019</a:t>
                </a:r>
              </a:p>
            </p:txBody>
          </p:sp>
          <p:sp>
            <p:nvSpPr>
              <p:cNvPr id="17" name="object 15">
                <a:extLst>
                  <a:ext uri="{FF2B5EF4-FFF2-40B4-BE49-F238E27FC236}">
                    <a16:creationId xmlns:a16="http://schemas.microsoft.com/office/drawing/2014/main" id="{AA4E641F-B6F5-4914-A308-3A95F2F5219F}"/>
                  </a:ext>
                </a:extLst>
              </p:cNvPr>
              <p:cNvSpPr txBox="1"/>
              <p:nvPr/>
            </p:nvSpPr>
            <p:spPr>
              <a:xfrm>
                <a:off x="5442755" y="5449824"/>
                <a:ext cx="1371600" cy="184666"/>
              </a:xfrm>
              <a:prstGeom prst="rect">
                <a:avLst/>
              </a:prstGeom>
            </p:spPr>
            <p:txBody>
              <a:bodyPr vert="horz" wrap="square" lIns="0" tIns="0" rIns="0" bIns="0" rtlCol="0">
                <a:spAutoFit/>
              </a:bodyPr>
              <a:lstStyle/>
              <a:p>
                <a:pPr marL="12700" algn="ctr">
                  <a:lnSpc>
                    <a:spcPct val="100000"/>
                  </a:lnSpc>
                  <a:spcBef>
                    <a:spcPts val="100"/>
                  </a:spcBef>
                </a:pPr>
                <a:r>
                  <a:rPr sz="1200" dirty="0">
                    <a:latin typeface="Arial"/>
                    <a:cs typeface="Arial"/>
                  </a:rPr>
                  <a:t>Jan–Jun 2020</a:t>
                </a:r>
              </a:p>
            </p:txBody>
          </p:sp>
          <p:sp>
            <p:nvSpPr>
              <p:cNvPr id="18" name="object 16">
                <a:extLst>
                  <a:ext uri="{FF2B5EF4-FFF2-40B4-BE49-F238E27FC236}">
                    <a16:creationId xmlns:a16="http://schemas.microsoft.com/office/drawing/2014/main" id="{A51CC842-C914-4F9F-A239-EB5C446B4F90}"/>
                  </a:ext>
                </a:extLst>
              </p:cNvPr>
              <p:cNvSpPr txBox="1"/>
              <p:nvPr/>
            </p:nvSpPr>
            <p:spPr>
              <a:xfrm>
                <a:off x="4071155" y="5449824"/>
                <a:ext cx="1371600" cy="184666"/>
              </a:xfrm>
              <a:prstGeom prst="rect">
                <a:avLst/>
              </a:prstGeom>
            </p:spPr>
            <p:txBody>
              <a:bodyPr vert="horz" wrap="square" lIns="0" tIns="0" rIns="0" bIns="0" rtlCol="0">
                <a:spAutoFit/>
              </a:bodyPr>
              <a:lstStyle/>
              <a:p>
                <a:pPr marL="12700" algn="ctr">
                  <a:lnSpc>
                    <a:spcPct val="100000"/>
                  </a:lnSpc>
                  <a:spcBef>
                    <a:spcPts val="100"/>
                  </a:spcBef>
                </a:pPr>
                <a:r>
                  <a:rPr sz="1200" dirty="0">
                    <a:latin typeface="Arial"/>
                    <a:cs typeface="Arial"/>
                  </a:rPr>
                  <a:t>Jul–Dec 2019</a:t>
                </a:r>
              </a:p>
            </p:txBody>
          </p:sp>
          <p:sp>
            <p:nvSpPr>
              <p:cNvPr id="19" name="object 17">
                <a:extLst>
                  <a:ext uri="{FF2B5EF4-FFF2-40B4-BE49-F238E27FC236}">
                    <a16:creationId xmlns:a16="http://schemas.microsoft.com/office/drawing/2014/main" id="{40BA0961-8171-4F5D-BC86-9B769EAF9321}"/>
                  </a:ext>
                </a:extLst>
              </p:cNvPr>
              <p:cNvSpPr txBox="1"/>
              <p:nvPr/>
            </p:nvSpPr>
            <p:spPr>
              <a:xfrm>
                <a:off x="6814355" y="5449824"/>
                <a:ext cx="1371600" cy="184666"/>
              </a:xfrm>
              <a:prstGeom prst="rect">
                <a:avLst/>
              </a:prstGeom>
            </p:spPr>
            <p:txBody>
              <a:bodyPr vert="horz" wrap="square" lIns="0" tIns="0" rIns="0" bIns="0" rtlCol="0">
                <a:spAutoFit/>
              </a:bodyPr>
              <a:lstStyle/>
              <a:p>
                <a:pPr marL="12700" algn="ctr">
                  <a:lnSpc>
                    <a:spcPct val="100000"/>
                  </a:lnSpc>
                  <a:spcBef>
                    <a:spcPts val="100"/>
                  </a:spcBef>
                </a:pPr>
                <a:r>
                  <a:rPr sz="1200" dirty="0">
                    <a:latin typeface="Arial"/>
                    <a:cs typeface="Arial"/>
                  </a:rPr>
                  <a:t>Jul–Dec 2020</a:t>
                </a:r>
              </a:p>
            </p:txBody>
          </p:sp>
          <p:sp>
            <p:nvSpPr>
              <p:cNvPr id="20" name="object 18">
                <a:extLst>
                  <a:ext uri="{FF2B5EF4-FFF2-40B4-BE49-F238E27FC236}">
                    <a16:creationId xmlns:a16="http://schemas.microsoft.com/office/drawing/2014/main" id="{5B2F316D-C554-4817-860F-A5895ECD7FFF}"/>
                  </a:ext>
                </a:extLst>
              </p:cNvPr>
              <p:cNvSpPr txBox="1"/>
              <p:nvPr/>
            </p:nvSpPr>
            <p:spPr>
              <a:xfrm>
                <a:off x="8185955" y="5449824"/>
                <a:ext cx="1371600" cy="184666"/>
              </a:xfrm>
              <a:prstGeom prst="rect">
                <a:avLst/>
              </a:prstGeom>
            </p:spPr>
            <p:txBody>
              <a:bodyPr vert="horz" wrap="square" lIns="0" tIns="0" rIns="0" bIns="0" rtlCol="0">
                <a:spAutoFit/>
              </a:bodyPr>
              <a:lstStyle/>
              <a:p>
                <a:pPr marL="12700" algn="ctr">
                  <a:lnSpc>
                    <a:spcPct val="100000"/>
                  </a:lnSpc>
                  <a:spcBef>
                    <a:spcPts val="100"/>
                  </a:spcBef>
                </a:pPr>
                <a:r>
                  <a:rPr sz="1200" dirty="0">
                    <a:latin typeface="Arial"/>
                    <a:cs typeface="Arial"/>
                  </a:rPr>
                  <a:t>Jan–Jun 2021</a:t>
                </a:r>
              </a:p>
            </p:txBody>
          </p:sp>
          <p:sp>
            <p:nvSpPr>
              <p:cNvPr id="21" name="object 19">
                <a:extLst>
                  <a:ext uri="{FF2B5EF4-FFF2-40B4-BE49-F238E27FC236}">
                    <a16:creationId xmlns:a16="http://schemas.microsoft.com/office/drawing/2014/main" id="{F4BF8200-9FEF-4784-A91B-F98EBBDB0CD1}"/>
                  </a:ext>
                </a:extLst>
              </p:cNvPr>
              <p:cNvSpPr/>
              <p:nvPr/>
            </p:nvSpPr>
            <p:spPr>
              <a:xfrm>
                <a:off x="3156755" y="2921421"/>
                <a:ext cx="457200" cy="2426970"/>
              </a:xfrm>
              <a:custGeom>
                <a:avLst/>
                <a:gdLst/>
                <a:ahLst/>
                <a:cxnLst/>
                <a:rect l="l" t="t" r="r" b="b"/>
                <a:pathLst>
                  <a:path w="360044" h="2426970">
                    <a:moveTo>
                      <a:pt x="359994" y="0"/>
                    </a:moveTo>
                    <a:lnTo>
                      <a:pt x="0" y="0"/>
                    </a:lnTo>
                    <a:lnTo>
                      <a:pt x="0" y="2426843"/>
                    </a:lnTo>
                    <a:lnTo>
                      <a:pt x="359994" y="2426843"/>
                    </a:lnTo>
                    <a:lnTo>
                      <a:pt x="359994" y="0"/>
                    </a:lnTo>
                    <a:close/>
                  </a:path>
                </a:pathLst>
              </a:custGeom>
              <a:solidFill>
                <a:srgbClr val="CE6322"/>
              </a:solidFill>
            </p:spPr>
            <p:txBody>
              <a:bodyPr wrap="square" lIns="0" tIns="0" rIns="0" bIns="0" rtlCol="0"/>
              <a:lstStyle/>
              <a:p>
                <a:endParaRPr/>
              </a:p>
            </p:txBody>
          </p:sp>
          <p:sp>
            <p:nvSpPr>
              <p:cNvPr id="22" name="object 20">
                <a:extLst>
                  <a:ext uri="{FF2B5EF4-FFF2-40B4-BE49-F238E27FC236}">
                    <a16:creationId xmlns:a16="http://schemas.microsoft.com/office/drawing/2014/main" id="{47B3018E-69BA-47D8-A63C-048DDFCF4785}"/>
                  </a:ext>
                </a:extLst>
              </p:cNvPr>
              <p:cNvSpPr/>
              <p:nvPr/>
            </p:nvSpPr>
            <p:spPr>
              <a:xfrm>
                <a:off x="5899955" y="4616350"/>
                <a:ext cx="457200" cy="732155"/>
              </a:xfrm>
              <a:custGeom>
                <a:avLst/>
                <a:gdLst/>
                <a:ahLst/>
                <a:cxnLst/>
                <a:rect l="l" t="t" r="r" b="b"/>
                <a:pathLst>
                  <a:path w="360045" h="732154">
                    <a:moveTo>
                      <a:pt x="359994" y="0"/>
                    </a:moveTo>
                    <a:lnTo>
                      <a:pt x="0" y="0"/>
                    </a:lnTo>
                    <a:lnTo>
                      <a:pt x="0" y="731901"/>
                    </a:lnTo>
                    <a:lnTo>
                      <a:pt x="359994" y="731901"/>
                    </a:lnTo>
                    <a:lnTo>
                      <a:pt x="359994" y="0"/>
                    </a:lnTo>
                    <a:close/>
                  </a:path>
                </a:pathLst>
              </a:custGeom>
              <a:solidFill>
                <a:srgbClr val="CE6322"/>
              </a:solidFill>
            </p:spPr>
            <p:txBody>
              <a:bodyPr wrap="square" lIns="0" tIns="0" rIns="0" bIns="0" rtlCol="0"/>
              <a:lstStyle/>
              <a:p>
                <a:endParaRPr/>
              </a:p>
            </p:txBody>
          </p:sp>
          <p:sp>
            <p:nvSpPr>
              <p:cNvPr id="23" name="object 21">
                <a:extLst>
                  <a:ext uri="{FF2B5EF4-FFF2-40B4-BE49-F238E27FC236}">
                    <a16:creationId xmlns:a16="http://schemas.microsoft.com/office/drawing/2014/main" id="{7F6D7B64-30BF-48B0-B886-29FAD6254BF3}"/>
                  </a:ext>
                </a:extLst>
              </p:cNvPr>
              <p:cNvSpPr/>
              <p:nvPr/>
            </p:nvSpPr>
            <p:spPr>
              <a:xfrm>
                <a:off x="4528355" y="3845930"/>
                <a:ext cx="457200" cy="1502410"/>
              </a:xfrm>
              <a:custGeom>
                <a:avLst/>
                <a:gdLst/>
                <a:ahLst/>
                <a:cxnLst/>
                <a:rect l="l" t="t" r="r" b="b"/>
                <a:pathLst>
                  <a:path w="360044" h="1502410">
                    <a:moveTo>
                      <a:pt x="359994" y="0"/>
                    </a:moveTo>
                    <a:lnTo>
                      <a:pt x="0" y="0"/>
                    </a:lnTo>
                    <a:lnTo>
                      <a:pt x="0" y="1502333"/>
                    </a:lnTo>
                    <a:lnTo>
                      <a:pt x="359994" y="1502333"/>
                    </a:lnTo>
                    <a:lnTo>
                      <a:pt x="359994" y="0"/>
                    </a:lnTo>
                    <a:close/>
                  </a:path>
                </a:pathLst>
              </a:custGeom>
              <a:solidFill>
                <a:srgbClr val="CE6322"/>
              </a:solidFill>
            </p:spPr>
            <p:txBody>
              <a:bodyPr wrap="square" lIns="0" tIns="0" rIns="0" bIns="0" rtlCol="0"/>
              <a:lstStyle/>
              <a:p>
                <a:endParaRPr/>
              </a:p>
            </p:txBody>
          </p:sp>
          <p:sp>
            <p:nvSpPr>
              <p:cNvPr id="24" name="object 22">
                <a:extLst>
                  <a:ext uri="{FF2B5EF4-FFF2-40B4-BE49-F238E27FC236}">
                    <a16:creationId xmlns:a16="http://schemas.microsoft.com/office/drawing/2014/main" id="{62315058-9990-4173-9A9A-8222EFFA2A35}"/>
                  </a:ext>
                </a:extLst>
              </p:cNvPr>
              <p:cNvSpPr/>
              <p:nvPr/>
            </p:nvSpPr>
            <p:spPr>
              <a:xfrm>
                <a:off x="7271555" y="3460714"/>
                <a:ext cx="457200" cy="1887855"/>
              </a:xfrm>
              <a:custGeom>
                <a:avLst/>
                <a:gdLst/>
                <a:ahLst/>
                <a:cxnLst/>
                <a:rect l="l" t="t" r="r" b="b"/>
                <a:pathLst>
                  <a:path w="360045" h="1887854">
                    <a:moveTo>
                      <a:pt x="359994" y="0"/>
                    </a:moveTo>
                    <a:lnTo>
                      <a:pt x="0" y="0"/>
                    </a:lnTo>
                    <a:lnTo>
                      <a:pt x="0" y="1887537"/>
                    </a:lnTo>
                    <a:lnTo>
                      <a:pt x="359994" y="1887537"/>
                    </a:lnTo>
                    <a:lnTo>
                      <a:pt x="359994" y="0"/>
                    </a:lnTo>
                    <a:close/>
                  </a:path>
                </a:pathLst>
              </a:custGeom>
              <a:solidFill>
                <a:srgbClr val="CE6322"/>
              </a:solidFill>
            </p:spPr>
            <p:txBody>
              <a:bodyPr wrap="square" lIns="0" tIns="0" rIns="0" bIns="0" rtlCol="0"/>
              <a:lstStyle/>
              <a:p>
                <a:endParaRPr/>
              </a:p>
            </p:txBody>
          </p:sp>
          <p:sp>
            <p:nvSpPr>
              <p:cNvPr id="25" name="object 23">
                <a:extLst>
                  <a:ext uri="{FF2B5EF4-FFF2-40B4-BE49-F238E27FC236}">
                    <a16:creationId xmlns:a16="http://schemas.microsoft.com/office/drawing/2014/main" id="{85152499-CF8E-49DC-9A54-7B525E86BEFA}"/>
                  </a:ext>
                </a:extLst>
              </p:cNvPr>
              <p:cNvSpPr/>
              <p:nvPr/>
            </p:nvSpPr>
            <p:spPr>
              <a:xfrm>
                <a:off x="8643155" y="4038539"/>
                <a:ext cx="457200" cy="1310005"/>
              </a:xfrm>
              <a:custGeom>
                <a:avLst/>
                <a:gdLst/>
                <a:ahLst/>
                <a:cxnLst/>
                <a:rect l="l" t="t" r="r" b="b"/>
                <a:pathLst>
                  <a:path w="360045" h="1310004">
                    <a:moveTo>
                      <a:pt x="359994" y="0"/>
                    </a:moveTo>
                    <a:lnTo>
                      <a:pt x="0" y="0"/>
                    </a:lnTo>
                    <a:lnTo>
                      <a:pt x="0" y="1309725"/>
                    </a:lnTo>
                    <a:lnTo>
                      <a:pt x="359994" y="1309725"/>
                    </a:lnTo>
                    <a:lnTo>
                      <a:pt x="359994" y="0"/>
                    </a:lnTo>
                    <a:close/>
                  </a:path>
                </a:pathLst>
              </a:custGeom>
              <a:solidFill>
                <a:srgbClr val="CE6322"/>
              </a:solidFill>
            </p:spPr>
            <p:txBody>
              <a:bodyPr wrap="square" lIns="0" tIns="0" rIns="0" bIns="0" rtlCol="0"/>
              <a:lstStyle/>
              <a:p>
                <a:endParaRPr/>
              </a:p>
            </p:txBody>
          </p:sp>
          <p:grpSp>
            <p:nvGrpSpPr>
              <p:cNvPr id="32" name="Group 31">
                <a:extLst>
                  <a:ext uri="{FF2B5EF4-FFF2-40B4-BE49-F238E27FC236}">
                    <a16:creationId xmlns:a16="http://schemas.microsoft.com/office/drawing/2014/main" id="{0AF5F46B-CC2A-4C85-8731-347E64C849AB}"/>
                  </a:ext>
                </a:extLst>
              </p:cNvPr>
              <p:cNvGrpSpPr/>
              <p:nvPr/>
            </p:nvGrpSpPr>
            <p:grpSpPr>
              <a:xfrm>
                <a:off x="3156755" y="2660904"/>
                <a:ext cx="5943600" cy="1907866"/>
                <a:chOff x="3200400" y="2466701"/>
                <a:chExt cx="5943600" cy="1907866"/>
              </a:xfrm>
            </p:grpSpPr>
            <p:sp>
              <p:nvSpPr>
                <p:cNvPr id="26" name="object 24">
                  <a:extLst>
                    <a:ext uri="{FF2B5EF4-FFF2-40B4-BE49-F238E27FC236}">
                      <a16:creationId xmlns:a16="http://schemas.microsoft.com/office/drawing/2014/main" id="{C44820D5-4EBC-4734-87A9-5774FE5C82D4}"/>
                    </a:ext>
                  </a:extLst>
                </p:cNvPr>
                <p:cNvSpPr txBox="1"/>
                <p:nvPr/>
              </p:nvSpPr>
              <p:spPr>
                <a:xfrm>
                  <a:off x="3200400" y="2466701"/>
                  <a:ext cx="457200" cy="212879"/>
                </a:xfrm>
                <a:prstGeom prst="rect">
                  <a:avLst/>
                </a:prstGeom>
              </p:spPr>
              <p:txBody>
                <a:bodyPr vert="horz" wrap="square" lIns="0" tIns="12700" rIns="0" bIns="0" rtlCol="0">
                  <a:spAutoFit/>
                </a:bodyPr>
                <a:lstStyle/>
                <a:p>
                  <a:pPr marL="12700" algn="ctr">
                    <a:lnSpc>
                      <a:spcPct val="100000"/>
                    </a:lnSpc>
                    <a:spcBef>
                      <a:spcPts val="100"/>
                    </a:spcBef>
                  </a:pPr>
                  <a:r>
                    <a:rPr sz="1300" spc="20" dirty="0">
                      <a:latin typeface="Arial"/>
                      <a:cs typeface="Arial"/>
                    </a:rPr>
                    <a:t>6.3</a:t>
                  </a:r>
                  <a:endParaRPr sz="1300" dirty="0">
                    <a:latin typeface="Arial"/>
                    <a:cs typeface="Arial"/>
                  </a:endParaRPr>
                </a:p>
              </p:txBody>
            </p:sp>
            <p:sp>
              <p:nvSpPr>
                <p:cNvPr id="27" name="object 25">
                  <a:extLst>
                    <a:ext uri="{FF2B5EF4-FFF2-40B4-BE49-F238E27FC236}">
                      <a16:creationId xmlns:a16="http://schemas.microsoft.com/office/drawing/2014/main" id="{FCF970B2-BBB8-4647-BBBB-C727CC9AA6F5}"/>
                    </a:ext>
                  </a:extLst>
                </p:cNvPr>
                <p:cNvSpPr txBox="1"/>
                <p:nvPr/>
              </p:nvSpPr>
              <p:spPr>
                <a:xfrm>
                  <a:off x="4572000" y="3388874"/>
                  <a:ext cx="457200" cy="212879"/>
                </a:xfrm>
                <a:prstGeom prst="rect">
                  <a:avLst/>
                </a:prstGeom>
              </p:spPr>
              <p:txBody>
                <a:bodyPr vert="horz" wrap="square" lIns="0" tIns="12700" rIns="0" bIns="0" rtlCol="0">
                  <a:spAutoFit/>
                </a:bodyPr>
                <a:lstStyle/>
                <a:p>
                  <a:pPr marL="12700" algn="ctr">
                    <a:lnSpc>
                      <a:spcPct val="100000"/>
                    </a:lnSpc>
                    <a:spcBef>
                      <a:spcPts val="100"/>
                    </a:spcBef>
                  </a:pPr>
                  <a:r>
                    <a:rPr sz="1300" spc="20" dirty="0">
                      <a:latin typeface="Arial"/>
                      <a:cs typeface="Arial"/>
                    </a:rPr>
                    <a:t>3.9</a:t>
                  </a:r>
                  <a:endParaRPr sz="1300" dirty="0">
                    <a:latin typeface="Arial"/>
                    <a:cs typeface="Arial"/>
                  </a:endParaRPr>
                </a:p>
              </p:txBody>
            </p:sp>
            <p:sp>
              <p:nvSpPr>
                <p:cNvPr id="28" name="object 26">
                  <a:extLst>
                    <a:ext uri="{FF2B5EF4-FFF2-40B4-BE49-F238E27FC236}">
                      <a16:creationId xmlns:a16="http://schemas.microsoft.com/office/drawing/2014/main" id="{96EDD7DA-1F25-4180-81B4-9A8BFEF77389}"/>
                    </a:ext>
                  </a:extLst>
                </p:cNvPr>
                <p:cNvSpPr txBox="1"/>
                <p:nvPr/>
              </p:nvSpPr>
              <p:spPr>
                <a:xfrm>
                  <a:off x="5943600" y="4161688"/>
                  <a:ext cx="457200" cy="212879"/>
                </a:xfrm>
                <a:prstGeom prst="rect">
                  <a:avLst/>
                </a:prstGeom>
              </p:spPr>
              <p:txBody>
                <a:bodyPr vert="horz" wrap="square" lIns="0" tIns="12700" rIns="0" bIns="0" rtlCol="0">
                  <a:spAutoFit/>
                </a:bodyPr>
                <a:lstStyle/>
                <a:p>
                  <a:pPr marL="12700" algn="ctr">
                    <a:lnSpc>
                      <a:spcPct val="100000"/>
                    </a:lnSpc>
                    <a:spcBef>
                      <a:spcPts val="100"/>
                    </a:spcBef>
                  </a:pPr>
                  <a:r>
                    <a:rPr sz="1300" spc="20" dirty="0">
                      <a:latin typeface="Arial"/>
                      <a:cs typeface="Arial"/>
                    </a:rPr>
                    <a:t>1.9</a:t>
                  </a:r>
                  <a:endParaRPr sz="1300" dirty="0">
                    <a:latin typeface="Arial"/>
                    <a:cs typeface="Arial"/>
                  </a:endParaRPr>
                </a:p>
              </p:txBody>
            </p:sp>
            <p:sp>
              <p:nvSpPr>
                <p:cNvPr id="29" name="object 27">
                  <a:extLst>
                    <a:ext uri="{FF2B5EF4-FFF2-40B4-BE49-F238E27FC236}">
                      <a16:creationId xmlns:a16="http://schemas.microsoft.com/office/drawing/2014/main" id="{FA2CF918-E8E5-4D34-B085-5E8BE4B334F2}"/>
                    </a:ext>
                  </a:extLst>
                </p:cNvPr>
                <p:cNvSpPr txBox="1"/>
                <p:nvPr/>
              </p:nvSpPr>
              <p:spPr>
                <a:xfrm>
                  <a:off x="7315200" y="3003713"/>
                  <a:ext cx="457200" cy="212879"/>
                </a:xfrm>
                <a:prstGeom prst="rect">
                  <a:avLst/>
                </a:prstGeom>
              </p:spPr>
              <p:txBody>
                <a:bodyPr vert="horz" wrap="square" lIns="0" tIns="12700" rIns="0" bIns="0" rtlCol="0">
                  <a:spAutoFit/>
                </a:bodyPr>
                <a:lstStyle/>
                <a:p>
                  <a:pPr marL="12700" algn="ctr">
                    <a:lnSpc>
                      <a:spcPct val="100000"/>
                    </a:lnSpc>
                    <a:spcBef>
                      <a:spcPts val="100"/>
                    </a:spcBef>
                  </a:pPr>
                  <a:r>
                    <a:rPr sz="1300" spc="20" dirty="0">
                      <a:latin typeface="Arial"/>
                      <a:cs typeface="Arial"/>
                    </a:rPr>
                    <a:t>4.9</a:t>
                  </a:r>
                  <a:endParaRPr sz="1300" dirty="0">
                    <a:latin typeface="Arial"/>
                    <a:cs typeface="Arial"/>
                  </a:endParaRPr>
                </a:p>
              </p:txBody>
            </p:sp>
            <p:sp>
              <p:nvSpPr>
                <p:cNvPr id="30" name="object 28">
                  <a:extLst>
                    <a:ext uri="{FF2B5EF4-FFF2-40B4-BE49-F238E27FC236}">
                      <a16:creationId xmlns:a16="http://schemas.microsoft.com/office/drawing/2014/main" id="{515D0973-EC8D-4B14-9FC5-80E5308963A1}"/>
                    </a:ext>
                  </a:extLst>
                </p:cNvPr>
                <p:cNvSpPr txBox="1"/>
                <p:nvPr/>
              </p:nvSpPr>
              <p:spPr>
                <a:xfrm>
                  <a:off x="8686800" y="3583891"/>
                  <a:ext cx="457200" cy="212879"/>
                </a:xfrm>
                <a:prstGeom prst="rect">
                  <a:avLst/>
                </a:prstGeom>
              </p:spPr>
              <p:txBody>
                <a:bodyPr vert="horz" wrap="square" lIns="0" tIns="12700" rIns="0" bIns="0" rtlCol="0">
                  <a:spAutoFit/>
                </a:bodyPr>
                <a:lstStyle/>
                <a:p>
                  <a:pPr marL="12700" algn="ctr">
                    <a:lnSpc>
                      <a:spcPct val="100000"/>
                    </a:lnSpc>
                    <a:spcBef>
                      <a:spcPts val="100"/>
                    </a:spcBef>
                  </a:pPr>
                  <a:r>
                    <a:rPr sz="1300" spc="20" dirty="0">
                      <a:latin typeface="Arial"/>
                      <a:cs typeface="Arial"/>
                    </a:rPr>
                    <a:t>3.4</a:t>
                  </a:r>
                  <a:endParaRPr sz="1300" dirty="0">
                    <a:latin typeface="Arial"/>
                    <a:cs typeface="Arial"/>
                  </a:endParaRPr>
                </a:p>
              </p:txBody>
            </p:sp>
          </p:grpSp>
          <p:cxnSp>
            <p:nvCxnSpPr>
              <p:cNvPr id="33" name="Straight Connector 32">
                <a:extLst>
                  <a:ext uri="{FF2B5EF4-FFF2-40B4-BE49-F238E27FC236}">
                    <a16:creationId xmlns:a16="http://schemas.microsoft.com/office/drawing/2014/main" id="{1D533E04-84F4-4C40-9485-8498C0CB784B}"/>
                  </a:ext>
                </a:extLst>
              </p:cNvPr>
              <p:cNvCxnSpPr>
                <a:cxnSpLocks/>
              </p:cNvCxnSpPr>
              <p:nvPr/>
            </p:nvCxnSpPr>
            <p:spPr>
              <a:xfrm>
                <a:off x="2699555" y="2642616"/>
                <a:ext cx="0" cy="2706624"/>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8CA91456-B64B-4305-9E5E-C6B0EE682125}"/>
                  </a:ext>
                </a:extLst>
              </p:cNvPr>
              <p:cNvGrpSpPr/>
              <p:nvPr/>
            </p:nvGrpSpPr>
            <p:grpSpPr>
              <a:xfrm>
                <a:off x="2379515" y="2560320"/>
                <a:ext cx="198773" cy="2875901"/>
                <a:chOff x="2350007" y="2322576"/>
                <a:chExt cx="198773" cy="2875901"/>
              </a:xfrm>
            </p:grpSpPr>
            <p:sp>
              <p:nvSpPr>
                <p:cNvPr id="8" name="object 6">
                  <a:extLst>
                    <a:ext uri="{FF2B5EF4-FFF2-40B4-BE49-F238E27FC236}">
                      <a16:creationId xmlns:a16="http://schemas.microsoft.com/office/drawing/2014/main" id="{C618D3FD-A5DE-4995-BC7E-3BF79222C7D4}"/>
                    </a:ext>
                  </a:extLst>
                </p:cNvPr>
                <p:cNvSpPr txBox="1"/>
                <p:nvPr/>
              </p:nvSpPr>
              <p:spPr>
                <a:xfrm>
                  <a:off x="2350008" y="2322576"/>
                  <a:ext cx="198772" cy="169277"/>
                </a:xfrm>
                <a:prstGeom prst="rect">
                  <a:avLst/>
                </a:prstGeom>
              </p:spPr>
              <p:txBody>
                <a:bodyPr vert="horz" wrap="none" lIns="0" tIns="0" rIns="0" bIns="0" rtlCol="0">
                  <a:spAutoFit/>
                </a:bodyPr>
                <a:lstStyle/>
                <a:p>
                  <a:pPr marL="12700" algn="r">
                    <a:lnSpc>
                      <a:spcPct val="100000"/>
                    </a:lnSpc>
                    <a:spcBef>
                      <a:spcPts val="100"/>
                    </a:spcBef>
                  </a:pPr>
                  <a:r>
                    <a:rPr sz="1100" spc="-25" dirty="0">
                      <a:solidFill>
                        <a:schemeClr val="tx1">
                          <a:lumMod val="75000"/>
                          <a:lumOff val="25000"/>
                        </a:schemeClr>
                      </a:solidFill>
                      <a:latin typeface="Arial"/>
                      <a:cs typeface="Arial"/>
                    </a:rPr>
                    <a:t>7.0</a:t>
                  </a:r>
                  <a:endParaRPr sz="1100" dirty="0">
                    <a:solidFill>
                      <a:schemeClr val="tx1">
                        <a:lumMod val="75000"/>
                        <a:lumOff val="25000"/>
                      </a:schemeClr>
                    </a:solidFill>
                    <a:latin typeface="Arial"/>
                    <a:cs typeface="Arial"/>
                  </a:endParaRPr>
                </a:p>
              </p:txBody>
            </p:sp>
            <p:sp>
              <p:nvSpPr>
                <p:cNvPr id="34" name="object 6">
                  <a:extLst>
                    <a:ext uri="{FF2B5EF4-FFF2-40B4-BE49-F238E27FC236}">
                      <a16:creationId xmlns:a16="http://schemas.microsoft.com/office/drawing/2014/main" id="{92F26FA9-69E0-4C9B-AD8F-420F0618DAB5}"/>
                    </a:ext>
                  </a:extLst>
                </p:cNvPr>
                <p:cNvSpPr txBox="1"/>
                <p:nvPr/>
              </p:nvSpPr>
              <p:spPr>
                <a:xfrm>
                  <a:off x="2350007" y="2706624"/>
                  <a:ext cx="198773" cy="169277"/>
                </a:xfrm>
                <a:prstGeom prst="rect">
                  <a:avLst/>
                </a:prstGeom>
              </p:spPr>
              <p:txBody>
                <a:bodyPr vert="horz" wrap="none" lIns="0" tIns="0" rIns="0" bIns="0" rtlCol="0">
                  <a:spAutoFit/>
                </a:bodyPr>
                <a:lstStyle/>
                <a:p>
                  <a:pPr marL="12700" algn="r">
                    <a:lnSpc>
                      <a:spcPct val="100000"/>
                    </a:lnSpc>
                    <a:spcBef>
                      <a:spcPts val="100"/>
                    </a:spcBef>
                  </a:pPr>
                  <a:r>
                    <a:rPr lang="en-US" sz="1100" spc="-25" dirty="0">
                      <a:solidFill>
                        <a:schemeClr val="tx1">
                          <a:lumMod val="75000"/>
                          <a:lumOff val="25000"/>
                        </a:schemeClr>
                      </a:solidFill>
                      <a:latin typeface="Arial"/>
                      <a:cs typeface="Arial"/>
                    </a:rPr>
                    <a:t>6</a:t>
                  </a:r>
                  <a:r>
                    <a:rPr sz="1100" spc="-25" dirty="0">
                      <a:solidFill>
                        <a:schemeClr val="tx1">
                          <a:lumMod val="75000"/>
                          <a:lumOff val="25000"/>
                        </a:schemeClr>
                      </a:solidFill>
                      <a:latin typeface="Arial"/>
                      <a:cs typeface="Arial"/>
                    </a:rPr>
                    <a:t>.0</a:t>
                  </a:r>
                  <a:endParaRPr sz="1100" dirty="0">
                    <a:solidFill>
                      <a:schemeClr val="tx1">
                        <a:lumMod val="75000"/>
                        <a:lumOff val="25000"/>
                      </a:schemeClr>
                    </a:solidFill>
                    <a:latin typeface="Arial"/>
                    <a:cs typeface="Arial"/>
                  </a:endParaRPr>
                </a:p>
              </p:txBody>
            </p:sp>
            <p:sp>
              <p:nvSpPr>
                <p:cNvPr id="35" name="object 6">
                  <a:extLst>
                    <a:ext uri="{FF2B5EF4-FFF2-40B4-BE49-F238E27FC236}">
                      <a16:creationId xmlns:a16="http://schemas.microsoft.com/office/drawing/2014/main" id="{244855B5-8D81-4AA5-8E13-B30D1E80DF74}"/>
                    </a:ext>
                  </a:extLst>
                </p:cNvPr>
                <p:cNvSpPr txBox="1"/>
                <p:nvPr/>
              </p:nvSpPr>
              <p:spPr>
                <a:xfrm>
                  <a:off x="2350007" y="3099816"/>
                  <a:ext cx="198773" cy="169277"/>
                </a:xfrm>
                <a:prstGeom prst="rect">
                  <a:avLst/>
                </a:prstGeom>
              </p:spPr>
              <p:txBody>
                <a:bodyPr vert="horz" wrap="none" lIns="0" tIns="0" rIns="0" bIns="0" rtlCol="0">
                  <a:spAutoFit/>
                </a:bodyPr>
                <a:lstStyle/>
                <a:p>
                  <a:pPr marL="12700" algn="r">
                    <a:lnSpc>
                      <a:spcPct val="100000"/>
                    </a:lnSpc>
                    <a:spcBef>
                      <a:spcPts val="100"/>
                    </a:spcBef>
                  </a:pPr>
                  <a:r>
                    <a:rPr lang="en-US" sz="1100" spc="-25" dirty="0">
                      <a:solidFill>
                        <a:schemeClr val="tx1">
                          <a:lumMod val="75000"/>
                          <a:lumOff val="25000"/>
                        </a:schemeClr>
                      </a:solidFill>
                      <a:latin typeface="Arial"/>
                      <a:cs typeface="Arial"/>
                    </a:rPr>
                    <a:t>5</a:t>
                  </a:r>
                  <a:r>
                    <a:rPr sz="1100" spc="-25" dirty="0">
                      <a:solidFill>
                        <a:schemeClr val="tx1">
                          <a:lumMod val="75000"/>
                          <a:lumOff val="25000"/>
                        </a:schemeClr>
                      </a:solidFill>
                      <a:latin typeface="Arial"/>
                      <a:cs typeface="Arial"/>
                    </a:rPr>
                    <a:t>.0</a:t>
                  </a:r>
                  <a:endParaRPr sz="1100" dirty="0">
                    <a:solidFill>
                      <a:schemeClr val="tx1">
                        <a:lumMod val="75000"/>
                        <a:lumOff val="25000"/>
                      </a:schemeClr>
                    </a:solidFill>
                    <a:latin typeface="Arial"/>
                    <a:cs typeface="Arial"/>
                  </a:endParaRPr>
                </a:p>
              </p:txBody>
            </p:sp>
            <p:sp>
              <p:nvSpPr>
                <p:cNvPr id="36" name="object 6">
                  <a:extLst>
                    <a:ext uri="{FF2B5EF4-FFF2-40B4-BE49-F238E27FC236}">
                      <a16:creationId xmlns:a16="http://schemas.microsoft.com/office/drawing/2014/main" id="{FAC6DDDB-BB13-4163-896B-11EDC6F84438}"/>
                    </a:ext>
                  </a:extLst>
                </p:cNvPr>
                <p:cNvSpPr txBox="1"/>
                <p:nvPr/>
              </p:nvSpPr>
              <p:spPr>
                <a:xfrm>
                  <a:off x="2350007" y="3483864"/>
                  <a:ext cx="198773" cy="169277"/>
                </a:xfrm>
                <a:prstGeom prst="rect">
                  <a:avLst/>
                </a:prstGeom>
              </p:spPr>
              <p:txBody>
                <a:bodyPr vert="horz" wrap="none" lIns="0" tIns="0" rIns="0" bIns="0" rtlCol="0">
                  <a:spAutoFit/>
                </a:bodyPr>
                <a:lstStyle/>
                <a:p>
                  <a:pPr marL="12700" algn="r">
                    <a:lnSpc>
                      <a:spcPct val="100000"/>
                    </a:lnSpc>
                    <a:spcBef>
                      <a:spcPts val="100"/>
                    </a:spcBef>
                  </a:pPr>
                  <a:r>
                    <a:rPr lang="en-US" sz="1100" spc="-25" dirty="0">
                      <a:solidFill>
                        <a:schemeClr val="tx1">
                          <a:lumMod val="75000"/>
                          <a:lumOff val="25000"/>
                        </a:schemeClr>
                      </a:solidFill>
                      <a:latin typeface="Arial"/>
                      <a:cs typeface="Arial"/>
                    </a:rPr>
                    <a:t>4</a:t>
                  </a:r>
                  <a:r>
                    <a:rPr sz="1100" spc="-25" dirty="0">
                      <a:solidFill>
                        <a:schemeClr val="tx1">
                          <a:lumMod val="75000"/>
                          <a:lumOff val="25000"/>
                        </a:schemeClr>
                      </a:solidFill>
                      <a:latin typeface="Arial"/>
                      <a:cs typeface="Arial"/>
                    </a:rPr>
                    <a:t>.0</a:t>
                  </a:r>
                  <a:endParaRPr sz="1100" dirty="0">
                    <a:solidFill>
                      <a:schemeClr val="tx1">
                        <a:lumMod val="75000"/>
                        <a:lumOff val="25000"/>
                      </a:schemeClr>
                    </a:solidFill>
                    <a:latin typeface="Arial"/>
                    <a:cs typeface="Arial"/>
                  </a:endParaRPr>
                </a:p>
              </p:txBody>
            </p:sp>
            <p:sp>
              <p:nvSpPr>
                <p:cNvPr id="37" name="object 6">
                  <a:extLst>
                    <a:ext uri="{FF2B5EF4-FFF2-40B4-BE49-F238E27FC236}">
                      <a16:creationId xmlns:a16="http://schemas.microsoft.com/office/drawing/2014/main" id="{D3566005-BA71-4D75-887E-5AC40E4B0286}"/>
                    </a:ext>
                  </a:extLst>
                </p:cNvPr>
                <p:cNvSpPr txBox="1"/>
                <p:nvPr/>
              </p:nvSpPr>
              <p:spPr>
                <a:xfrm>
                  <a:off x="2350007" y="3867912"/>
                  <a:ext cx="198773" cy="169277"/>
                </a:xfrm>
                <a:prstGeom prst="rect">
                  <a:avLst/>
                </a:prstGeom>
              </p:spPr>
              <p:txBody>
                <a:bodyPr vert="horz" wrap="none" lIns="0" tIns="0" rIns="0" bIns="0" rtlCol="0">
                  <a:spAutoFit/>
                </a:bodyPr>
                <a:lstStyle/>
                <a:p>
                  <a:pPr marL="12700" algn="r">
                    <a:lnSpc>
                      <a:spcPct val="100000"/>
                    </a:lnSpc>
                    <a:spcBef>
                      <a:spcPts val="100"/>
                    </a:spcBef>
                  </a:pPr>
                  <a:r>
                    <a:rPr lang="en-US" sz="1100" spc="-25" dirty="0">
                      <a:solidFill>
                        <a:schemeClr val="tx1">
                          <a:lumMod val="75000"/>
                          <a:lumOff val="25000"/>
                        </a:schemeClr>
                      </a:solidFill>
                      <a:latin typeface="Arial"/>
                      <a:cs typeface="Arial"/>
                    </a:rPr>
                    <a:t>3</a:t>
                  </a:r>
                  <a:r>
                    <a:rPr sz="1100" spc="-25" dirty="0">
                      <a:solidFill>
                        <a:schemeClr val="tx1">
                          <a:lumMod val="75000"/>
                          <a:lumOff val="25000"/>
                        </a:schemeClr>
                      </a:solidFill>
                      <a:latin typeface="Arial"/>
                      <a:cs typeface="Arial"/>
                    </a:rPr>
                    <a:t>.0</a:t>
                  </a:r>
                  <a:endParaRPr sz="1100" dirty="0">
                    <a:solidFill>
                      <a:schemeClr val="tx1">
                        <a:lumMod val="75000"/>
                        <a:lumOff val="25000"/>
                      </a:schemeClr>
                    </a:solidFill>
                    <a:latin typeface="Arial"/>
                    <a:cs typeface="Arial"/>
                  </a:endParaRPr>
                </a:p>
              </p:txBody>
            </p:sp>
            <p:sp>
              <p:nvSpPr>
                <p:cNvPr id="38" name="object 6">
                  <a:extLst>
                    <a:ext uri="{FF2B5EF4-FFF2-40B4-BE49-F238E27FC236}">
                      <a16:creationId xmlns:a16="http://schemas.microsoft.com/office/drawing/2014/main" id="{DBAFE4D7-48A1-4E19-89EA-E2F00E32C42C}"/>
                    </a:ext>
                  </a:extLst>
                </p:cNvPr>
                <p:cNvSpPr txBox="1"/>
                <p:nvPr/>
              </p:nvSpPr>
              <p:spPr>
                <a:xfrm>
                  <a:off x="2350007" y="4251960"/>
                  <a:ext cx="198773" cy="169277"/>
                </a:xfrm>
                <a:prstGeom prst="rect">
                  <a:avLst/>
                </a:prstGeom>
              </p:spPr>
              <p:txBody>
                <a:bodyPr vert="horz" wrap="none" lIns="0" tIns="0" rIns="0" bIns="0" rtlCol="0">
                  <a:spAutoFit/>
                </a:bodyPr>
                <a:lstStyle/>
                <a:p>
                  <a:pPr marL="12700" algn="r">
                    <a:lnSpc>
                      <a:spcPct val="100000"/>
                    </a:lnSpc>
                    <a:spcBef>
                      <a:spcPts val="100"/>
                    </a:spcBef>
                  </a:pPr>
                  <a:r>
                    <a:rPr lang="en-US" sz="1100" spc="-25" dirty="0">
                      <a:solidFill>
                        <a:schemeClr val="tx1">
                          <a:lumMod val="75000"/>
                          <a:lumOff val="25000"/>
                        </a:schemeClr>
                      </a:solidFill>
                      <a:latin typeface="Arial"/>
                      <a:cs typeface="Arial"/>
                    </a:rPr>
                    <a:t>2</a:t>
                  </a:r>
                  <a:r>
                    <a:rPr sz="1100" spc="-25" dirty="0">
                      <a:solidFill>
                        <a:schemeClr val="tx1">
                          <a:lumMod val="75000"/>
                          <a:lumOff val="25000"/>
                        </a:schemeClr>
                      </a:solidFill>
                      <a:latin typeface="Arial"/>
                      <a:cs typeface="Arial"/>
                    </a:rPr>
                    <a:t>.0</a:t>
                  </a:r>
                  <a:endParaRPr sz="1100" dirty="0">
                    <a:solidFill>
                      <a:schemeClr val="tx1">
                        <a:lumMod val="75000"/>
                        <a:lumOff val="25000"/>
                      </a:schemeClr>
                    </a:solidFill>
                    <a:latin typeface="Arial"/>
                    <a:cs typeface="Arial"/>
                  </a:endParaRPr>
                </a:p>
              </p:txBody>
            </p:sp>
            <p:sp>
              <p:nvSpPr>
                <p:cNvPr id="39" name="object 6">
                  <a:extLst>
                    <a:ext uri="{FF2B5EF4-FFF2-40B4-BE49-F238E27FC236}">
                      <a16:creationId xmlns:a16="http://schemas.microsoft.com/office/drawing/2014/main" id="{640A9D09-EC06-41A0-88EB-316BEF5F8FC9}"/>
                    </a:ext>
                  </a:extLst>
                </p:cNvPr>
                <p:cNvSpPr txBox="1"/>
                <p:nvPr/>
              </p:nvSpPr>
              <p:spPr>
                <a:xfrm>
                  <a:off x="2350007" y="4645152"/>
                  <a:ext cx="198773" cy="169277"/>
                </a:xfrm>
                <a:prstGeom prst="rect">
                  <a:avLst/>
                </a:prstGeom>
              </p:spPr>
              <p:txBody>
                <a:bodyPr vert="horz" wrap="none" lIns="0" tIns="0" rIns="0" bIns="0" rtlCol="0">
                  <a:spAutoFit/>
                </a:bodyPr>
                <a:lstStyle/>
                <a:p>
                  <a:pPr marL="12700" algn="r">
                    <a:lnSpc>
                      <a:spcPct val="100000"/>
                    </a:lnSpc>
                    <a:spcBef>
                      <a:spcPts val="100"/>
                    </a:spcBef>
                  </a:pPr>
                  <a:r>
                    <a:rPr lang="en-US" sz="1100" spc="-25" dirty="0">
                      <a:solidFill>
                        <a:schemeClr val="tx1">
                          <a:lumMod val="75000"/>
                          <a:lumOff val="25000"/>
                        </a:schemeClr>
                      </a:solidFill>
                      <a:latin typeface="Arial"/>
                      <a:cs typeface="Arial"/>
                    </a:rPr>
                    <a:t>1</a:t>
                  </a:r>
                  <a:r>
                    <a:rPr sz="1100" spc="-25" dirty="0">
                      <a:solidFill>
                        <a:schemeClr val="tx1">
                          <a:lumMod val="75000"/>
                          <a:lumOff val="25000"/>
                        </a:schemeClr>
                      </a:solidFill>
                      <a:latin typeface="Arial"/>
                      <a:cs typeface="Arial"/>
                    </a:rPr>
                    <a:t>.0</a:t>
                  </a:r>
                  <a:endParaRPr sz="1100" dirty="0">
                    <a:solidFill>
                      <a:schemeClr val="tx1">
                        <a:lumMod val="75000"/>
                        <a:lumOff val="25000"/>
                      </a:schemeClr>
                    </a:solidFill>
                    <a:latin typeface="Arial"/>
                    <a:cs typeface="Arial"/>
                  </a:endParaRPr>
                </a:p>
              </p:txBody>
            </p:sp>
            <p:sp>
              <p:nvSpPr>
                <p:cNvPr id="40" name="object 6">
                  <a:extLst>
                    <a:ext uri="{FF2B5EF4-FFF2-40B4-BE49-F238E27FC236}">
                      <a16:creationId xmlns:a16="http://schemas.microsoft.com/office/drawing/2014/main" id="{468282A1-02DB-412A-86D3-95F07F075452}"/>
                    </a:ext>
                  </a:extLst>
                </p:cNvPr>
                <p:cNvSpPr txBox="1"/>
                <p:nvPr/>
              </p:nvSpPr>
              <p:spPr>
                <a:xfrm>
                  <a:off x="2350007" y="5029200"/>
                  <a:ext cx="198773" cy="169277"/>
                </a:xfrm>
                <a:prstGeom prst="rect">
                  <a:avLst/>
                </a:prstGeom>
              </p:spPr>
              <p:txBody>
                <a:bodyPr vert="horz" wrap="none" lIns="0" tIns="0" rIns="0" bIns="0" rtlCol="0">
                  <a:spAutoFit/>
                </a:bodyPr>
                <a:lstStyle/>
                <a:p>
                  <a:pPr marL="12700" algn="r">
                    <a:lnSpc>
                      <a:spcPct val="100000"/>
                    </a:lnSpc>
                    <a:spcBef>
                      <a:spcPts val="100"/>
                    </a:spcBef>
                  </a:pPr>
                  <a:r>
                    <a:rPr lang="en-US" sz="1100" spc="-25" dirty="0">
                      <a:solidFill>
                        <a:schemeClr val="tx1">
                          <a:lumMod val="75000"/>
                          <a:lumOff val="25000"/>
                        </a:schemeClr>
                      </a:solidFill>
                      <a:latin typeface="Arial"/>
                      <a:cs typeface="Arial"/>
                    </a:rPr>
                    <a:t>0</a:t>
                  </a:r>
                  <a:r>
                    <a:rPr sz="1100" spc="-25" dirty="0">
                      <a:solidFill>
                        <a:schemeClr val="tx1">
                          <a:lumMod val="75000"/>
                          <a:lumOff val="25000"/>
                        </a:schemeClr>
                      </a:solidFill>
                      <a:latin typeface="Arial"/>
                      <a:cs typeface="Arial"/>
                    </a:rPr>
                    <a:t>.0</a:t>
                  </a:r>
                  <a:endParaRPr sz="1100" dirty="0">
                    <a:solidFill>
                      <a:schemeClr val="tx1">
                        <a:lumMod val="75000"/>
                        <a:lumOff val="25000"/>
                      </a:schemeClr>
                    </a:solidFill>
                    <a:latin typeface="Arial"/>
                    <a:cs typeface="Arial"/>
                  </a:endParaRPr>
                </a:p>
              </p:txBody>
            </p:sp>
          </p:grpSp>
        </p:grpSp>
      </p:grpSp>
    </p:spTree>
    <p:extLst>
      <p:ext uri="{BB962C8B-B14F-4D97-AF65-F5344CB8AC3E}">
        <p14:creationId xmlns:p14="http://schemas.microsoft.com/office/powerpoint/2010/main" val="427493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a:extLst>
              <a:ext uri="{FF2B5EF4-FFF2-40B4-BE49-F238E27FC236}">
                <a16:creationId xmlns:a16="http://schemas.microsoft.com/office/drawing/2014/main" id="{C4325554-85FA-42BF-9648-938FBC837889}"/>
              </a:ext>
            </a:extLst>
          </p:cNvPr>
          <p:cNvSpPr>
            <a:spLocks noGrp="1"/>
          </p:cNvSpPr>
          <p:nvPr>
            <p:ph sz="quarter" idx="12"/>
          </p:nvPr>
        </p:nvSpPr>
        <p:spPr/>
        <p:txBody>
          <a:bodyPr lIns="0" tIns="0" rIns="0" bIns="0" anchor="t" anchorCtr="0"/>
          <a:lstStyle/>
          <a:p>
            <a:pPr>
              <a:lnSpc>
                <a:spcPct val="100000"/>
              </a:lnSpc>
              <a:spcBef>
                <a:spcPts val="0"/>
              </a:spcBef>
            </a:pPr>
            <a:r>
              <a:rPr lang="en-US" dirty="0"/>
              <a:t>Number of newly identified people living with HIV who initiated antiretroviral therapy, </a:t>
            </a:r>
          </a:p>
          <a:p>
            <a:pPr>
              <a:lnSpc>
                <a:spcPct val="100000"/>
              </a:lnSpc>
              <a:spcBef>
                <a:spcPts val="0"/>
              </a:spcBef>
            </a:pPr>
            <a:r>
              <a:rPr lang="en-US" dirty="0"/>
              <a:t>by week, 10 Nigerian states and territories participating in the Antiretroviral Therapy Surge initiative, </a:t>
            </a:r>
          </a:p>
          <a:p>
            <a:pPr>
              <a:lnSpc>
                <a:spcPct val="100000"/>
              </a:lnSpc>
              <a:spcBef>
                <a:spcPts val="0"/>
              </a:spcBef>
            </a:pPr>
            <a:r>
              <a:rPr lang="en-US" dirty="0"/>
              <a:t>4 May 2019–26 September 2020</a:t>
            </a:r>
          </a:p>
        </p:txBody>
      </p:sp>
      <p:sp>
        <p:nvSpPr>
          <p:cNvPr id="3" name="Text Placeholder 2">
            <a:extLst>
              <a:ext uri="{FF2B5EF4-FFF2-40B4-BE49-F238E27FC236}">
                <a16:creationId xmlns:a16="http://schemas.microsoft.com/office/drawing/2014/main" id="{15D88F3D-D5C2-4128-9460-A1A5526EA57E}"/>
              </a:ext>
            </a:extLst>
          </p:cNvPr>
          <p:cNvSpPr>
            <a:spLocks noGrp="1"/>
          </p:cNvSpPr>
          <p:nvPr>
            <p:ph type="body" sz="quarter" idx="10"/>
          </p:nvPr>
        </p:nvSpPr>
        <p:spPr>
          <a:solidFill>
            <a:srgbClr val="CE6322"/>
          </a:solidFill>
        </p:spPr>
        <p:txBody>
          <a:bodyPr/>
          <a:lstStyle/>
          <a:p>
            <a:endParaRPr lang="en-US" dirty="0"/>
          </a:p>
        </p:txBody>
      </p:sp>
      <p:grpSp>
        <p:nvGrpSpPr>
          <p:cNvPr id="9" name="Group 8">
            <a:extLst>
              <a:ext uri="{FF2B5EF4-FFF2-40B4-BE49-F238E27FC236}">
                <a16:creationId xmlns:a16="http://schemas.microsoft.com/office/drawing/2014/main" id="{2E7D4DC9-010C-4670-9070-77B25B647DD2}"/>
              </a:ext>
            </a:extLst>
          </p:cNvPr>
          <p:cNvGrpSpPr/>
          <p:nvPr/>
        </p:nvGrpSpPr>
        <p:grpSpPr>
          <a:xfrm>
            <a:off x="457197" y="2459736"/>
            <a:ext cx="11585451" cy="4093393"/>
            <a:chOff x="457197" y="2459736"/>
            <a:chExt cx="11585451" cy="4093393"/>
          </a:xfrm>
        </p:grpSpPr>
        <p:sp>
          <p:nvSpPr>
            <p:cNvPr id="203" name="TextBox 202">
              <a:extLst>
                <a:ext uri="{FF2B5EF4-FFF2-40B4-BE49-F238E27FC236}">
                  <a16:creationId xmlns:a16="http://schemas.microsoft.com/office/drawing/2014/main" id="{E6B18DE7-8CD5-441A-A9E0-6E22E9A25F74}"/>
                </a:ext>
              </a:extLst>
            </p:cNvPr>
            <p:cNvSpPr txBox="1"/>
            <p:nvPr/>
          </p:nvSpPr>
          <p:spPr>
            <a:xfrm>
              <a:off x="457197" y="6245352"/>
              <a:ext cx="11257890" cy="307777"/>
            </a:xfrm>
            <a:prstGeom prst="rect">
              <a:avLst/>
            </a:prstGeom>
          </p:spPr>
          <p:txBody>
            <a:bodyPr vert="horz" wrap="non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Source: </a:t>
              </a:r>
              <a:r>
                <a:rPr kumimoji="0" lang="en-US" sz="1000" b="0" i="0" u="none" strike="noStrike" kern="1200" cap="none" spc="0" normalizeH="0" baseline="0" noProof="0" dirty="0" err="1">
                  <a:ln>
                    <a:noFill/>
                  </a:ln>
                  <a:solidFill>
                    <a:prstClr val="black"/>
                  </a:solidFill>
                  <a:effectLst/>
                  <a:uLnTx/>
                  <a:uFillTx/>
                  <a:latin typeface="Arial" panose="020B0604020202020204"/>
                  <a:ea typeface="+mn-ea"/>
                  <a:cs typeface="+mn-cs"/>
                </a:rPr>
                <a:t>Dirlikov</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 E, </a:t>
              </a:r>
              <a:r>
                <a:rPr kumimoji="0" lang="en-US" sz="1000" b="0" i="0" u="none" strike="noStrike" kern="1200" cap="none" spc="0" normalizeH="0" baseline="0" noProof="0" dirty="0" err="1">
                  <a:ln>
                    <a:noFill/>
                  </a:ln>
                  <a:solidFill>
                    <a:prstClr val="black"/>
                  </a:solidFill>
                  <a:effectLst/>
                  <a:uLnTx/>
                  <a:uFillTx/>
                  <a:latin typeface="Arial" panose="020B0604020202020204"/>
                  <a:ea typeface="+mn-ea"/>
                  <a:cs typeface="+mn-cs"/>
                </a:rPr>
                <a:t>Jahun</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 I, </a:t>
              </a:r>
              <a:r>
                <a:rPr kumimoji="0" lang="en-US" sz="1000" b="0" i="0" u="none" strike="noStrike" kern="1200" cap="none" spc="0" normalizeH="0" baseline="0" noProof="0" dirty="0" err="1">
                  <a:ln>
                    <a:noFill/>
                  </a:ln>
                  <a:solidFill>
                    <a:prstClr val="black"/>
                  </a:solidFill>
                  <a:effectLst/>
                  <a:uLnTx/>
                  <a:uFillTx/>
                  <a:latin typeface="Arial" panose="020B0604020202020204"/>
                  <a:ea typeface="+mn-ea"/>
                  <a:cs typeface="+mn-cs"/>
                </a:rPr>
                <a:t>Odafe</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 SF, Obinna O, </a:t>
              </a:r>
              <a:r>
                <a:rPr kumimoji="0" lang="en-US" sz="1000" b="0" i="0" u="none" strike="noStrike" kern="1200" cap="none" spc="0" normalizeH="0" baseline="0" noProof="0" dirty="0" err="1">
                  <a:ln>
                    <a:noFill/>
                  </a:ln>
                  <a:solidFill>
                    <a:prstClr val="black"/>
                  </a:solidFill>
                  <a:effectLst/>
                  <a:uLnTx/>
                  <a:uFillTx/>
                  <a:latin typeface="Arial" panose="020B0604020202020204"/>
                  <a:ea typeface="+mn-ea"/>
                  <a:cs typeface="+mn-cs"/>
                </a:rPr>
                <a:t>Onyenuobi</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 C, </a:t>
              </a:r>
              <a:r>
                <a:rPr kumimoji="0" lang="en-US" sz="1000" b="0" i="0" u="none" strike="noStrike" kern="1200" cap="none" spc="0" normalizeH="0" baseline="0" noProof="0" dirty="0" err="1">
                  <a:ln>
                    <a:noFill/>
                  </a:ln>
                  <a:solidFill>
                    <a:prstClr val="black"/>
                  </a:solidFill>
                  <a:effectLst/>
                  <a:uLnTx/>
                  <a:uFillTx/>
                  <a:latin typeface="Arial" panose="020B0604020202020204"/>
                  <a:ea typeface="+mn-ea"/>
                  <a:cs typeface="+mn-cs"/>
                </a:rPr>
                <a:t>Ifunanya</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 M et al. Rapid scale-up of an antiretroviral therapy program before and during the  COVID-19 pandemic—nine states, Nigeria,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March 31, 2019–September 30, 2020. MMWR </a:t>
              </a:r>
              <a:r>
                <a:rPr kumimoji="0" lang="en-US" sz="1000" b="0" i="0" u="none" strike="noStrike" kern="1200" cap="none" spc="0" normalizeH="0" baseline="0" noProof="0" dirty="0" err="1">
                  <a:ln>
                    <a:noFill/>
                  </a:ln>
                  <a:solidFill>
                    <a:prstClr val="black"/>
                  </a:solidFill>
                  <a:effectLst/>
                  <a:uLnTx/>
                  <a:uFillTx/>
                  <a:latin typeface="Arial" panose="020B0604020202020204"/>
                  <a:ea typeface="+mn-ea"/>
                  <a:cs typeface="+mn-cs"/>
                </a:rPr>
                <a:t>Morb</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 Mortal </a:t>
              </a:r>
              <a:r>
                <a:rPr kumimoji="0" lang="en-US" sz="1000" b="0" i="0" u="none" strike="noStrike" kern="1200" cap="none" spc="0" normalizeH="0" baseline="0" noProof="0" dirty="0" err="1">
                  <a:ln>
                    <a:noFill/>
                  </a:ln>
                  <a:solidFill>
                    <a:prstClr val="black"/>
                  </a:solidFill>
                  <a:effectLst/>
                  <a:uLnTx/>
                  <a:uFillTx/>
                  <a:latin typeface="Arial" panose="020B0604020202020204"/>
                  <a:ea typeface="+mn-ea"/>
                  <a:cs typeface="+mn-cs"/>
                </a:rPr>
                <a:t>Wkly</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 Rep. 2021;70(12):421–6.</a:t>
              </a:r>
            </a:p>
          </p:txBody>
        </p:sp>
        <p:grpSp>
          <p:nvGrpSpPr>
            <p:cNvPr id="125" name="Group 124">
              <a:extLst>
                <a:ext uri="{FF2B5EF4-FFF2-40B4-BE49-F238E27FC236}">
                  <a16:creationId xmlns:a16="http://schemas.microsoft.com/office/drawing/2014/main" id="{50FD5AA2-9E5A-47AB-9A00-EDA0F48D92EF}"/>
                </a:ext>
              </a:extLst>
            </p:cNvPr>
            <p:cNvGrpSpPr/>
            <p:nvPr/>
          </p:nvGrpSpPr>
          <p:grpSpPr>
            <a:xfrm>
              <a:off x="567474" y="5852160"/>
              <a:ext cx="4700616" cy="166777"/>
              <a:chOff x="961186" y="5760720"/>
              <a:chExt cx="4700616" cy="166777"/>
            </a:xfrm>
          </p:grpSpPr>
          <p:sp>
            <p:nvSpPr>
              <p:cNvPr id="238" name="TextBox 237">
                <a:extLst>
                  <a:ext uri="{FF2B5EF4-FFF2-40B4-BE49-F238E27FC236}">
                    <a16:creationId xmlns:a16="http://schemas.microsoft.com/office/drawing/2014/main" id="{C1C62A90-E5B9-4AA1-A151-0FB600574E31}"/>
                  </a:ext>
                </a:extLst>
              </p:cNvPr>
              <p:cNvSpPr txBox="1"/>
              <p:nvPr/>
            </p:nvSpPr>
            <p:spPr>
              <a:xfrm>
                <a:off x="1134922" y="5760720"/>
                <a:ext cx="4526880"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Newly identified people living with HIV who initiated antiretroviral therapy</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9" name="object 85">
                <a:extLst>
                  <a:ext uri="{FF2B5EF4-FFF2-40B4-BE49-F238E27FC236}">
                    <a16:creationId xmlns:a16="http://schemas.microsoft.com/office/drawing/2014/main" id="{9BBF2F7A-B818-4AA8-B81B-60018F7C4823}"/>
                  </a:ext>
                </a:extLst>
              </p:cNvPr>
              <p:cNvSpPr/>
              <p:nvPr/>
            </p:nvSpPr>
            <p:spPr>
              <a:xfrm>
                <a:off x="961186" y="5779008"/>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CE632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cxnSp>
          <p:nvCxnSpPr>
            <p:cNvPr id="105" name="Straight Connector 104">
              <a:extLst>
                <a:ext uri="{FF2B5EF4-FFF2-40B4-BE49-F238E27FC236}">
                  <a16:creationId xmlns:a16="http://schemas.microsoft.com/office/drawing/2014/main" id="{27D85134-CBD1-4945-BC91-8384AC0D4251}"/>
                </a:ext>
              </a:extLst>
            </p:cNvPr>
            <p:cNvCxnSpPr>
              <a:cxnSpLocks/>
            </p:cNvCxnSpPr>
            <p:nvPr/>
          </p:nvCxnSpPr>
          <p:spPr>
            <a:xfrm>
              <a:off x="1323116" y="2607100"/>
              <a:ext cx="0" cy="18288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64A8C367-D479-4EB2-B020-4327D566AB0B}"/>
                </a:ext>
              </a:extLst>
            </p:cNvPr>
            <p:cNvGrpSpPr/>
            <p:nvPr/>
          </p:nvGrpSpPr>
          <p:grpSpPr>
            <a:xfrm>
              <a:off x="960120" y="2459736"/>
              <a:ext cx="9875520" cy="3166670"/>
              <a:chOff x="916862" y="2459736"/>
              <a:chExt cx="9875520" cy="3166670"/>
            </a:xfrm>
          </p:grpSpPr>
          <p:pic>
            <p:nvPicPr>
              <p:cNvPr id="244" name="Picture 243">
                <a:extLst>
                  <a:ext uri="{FF2B5EF4-FFF2-40B4-BE49-F238E27FC236}">
                    <a16:creationId xmlns:a16="http://schemas.microsoft.com/office/drawing/2014/main" id="{3F095DE9-8DB3-471E-B4A2-06515F35E941}"/>
                  </a:ext>
                </a:extLst>
              </p:cNvPr>
              <p:cNvPicPr>
                <a:picLocks noChangeAspect="1"/>
              </p:cNvPicPr>
              <p:nvPr/>
            </p:nvPicPr>
            <p:blipFill>
              <a:blip r:embed="rId2"/>
              <a:stretch>
                <a:fillRect/>
              </a:stretch>
            </p:blipFill>
            <p:spPr>
              <a:xfrm>
                <a:off x="916862" y="2459736"/>
                <a:ext cx="9875520" cy="2116183"/>
              </a:xfrm>
              <a:prstGeom prst="rect">
                <a:avLst/>
              </a:prstGeom>
            </p:spPr>
          </p:pic>
          <p:cxnSp>
            <p:nvCxnSpPr>
              <p:cNvPr id="113" name="Straight Connector 112">
                <a:extLst>
                  <a:ext uri="{FF2B5EF4-FFF2-40B4-BE49-F238E27FC236}">
                    <a16:creationId xmlns:a16="http://schemas.microsoft.com/office/drawing/2014/main" id="{37E22EAE-1E6E-44F1-BDE5-C209F8C7D8CC}"/>
                  </a:ext>
                </a:extLst>
              </p:cNvPr>
              <p:cNvCxnSpPr>
                <a:cxnSpLocks/>
              </p:cNvCxnSpPr>
              <p:nvPr/>
            </p:nvCxnSpPr>
            <p:spPr>
              <a:xfrm>
                <a:off x="5740235" y="2607100"/>
                <a:ext cx="0" cy="274320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5" name="object 6">
                <a:extLst>
                  <a:ext uri="{FF2B5EF4-FFF2-40B4-BE49-F238E27FC236}">
                    <a16:creationId xmlns:a16="http://schemas.microsoft.com/office/drawing/2014/main" id="{8C55D832-84B4-4FD4-A745-C6252C4CCF04}"/>
                  </a:ext>
                </a:extLst>
              </p:cNvPr>
              <p:cNvSpPr txBox="1"/>
              <p:nvPr/>
            </p:nvSpPr>
            <p:spPr>
              <a:xfrm>
                <a:off x="1353312" y="5258860"/>
                <a:ext cx="4389120" cy="169277"/>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100" b="1" i="0" u="none" strike="noStrike" kern="1200" cap="none" spc="-30" normalizeH="0" baseline="0" noProof="0" dirty="0">
                    <a:ln>
                      <a:noFill/>
                    </a:ln>
                    <a:solidFill>
                      <a:prstClr val="black">
                        <a:lumMod val="75000"/>
                        <a:lumOff val="25000"/>
                      </a:prstClr>
                    </a:solidFill>
                    <a:effectLst/>
                    <a:uLnTx/>
                    <a:uFillTx/>
                    <a:latin typeface="Arial"/>
                    <a:ea typeface="+mn-ea"/>
                    <a:cs typeface="Arial"/>
                  </a:rPr>
                  <a:t>2019</a:t>
                </a:r>
                <a:endParaRPr kumimoji="0" sz="1100" b="1"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236" name="object 6">
                <a:extLst>
                  <a:ext uri="{FF2B5EF4-FFF2-40B4-BE49-F238E27FC236}">
                    <a16:creationId xmlns:a16="http://schemas.microsoft.com/office/drawing/2014/main" id="{61581F99-4CFC-42BC-8C1F-355E3EEBA19A}"/>
                  </a:ext>
                </a:extLst>
              </p:cNvPr>
              <p:cNvSpPr txBox="1"/>
              <p:nvPr/>
            </p:nvSpPr>
            <p:spPr>
              <a:xfrm>
                <a:off x="5742432" y="5258860"/>
                <a:ext cx="4937760" cy="169277"/>
              </a:xfrm>
              <a:prstGeom prst="rect">
                <a:avLst/>
              </a:prstGeom>
            </p:spPr>
            <p:txBody>
              <a:bodyPr vert="horz" wrap="square" lIns="0" tIns="0" rIns="0" bIns="0" rtlCol="0">
                <a:spAutoFit/>
              </a:bodyPr>
              <a:lstStyle>
                <a:defPPr>
                  <a:defRPr lang="LID4096"/>
                </a:defPPr>
                <a:lvl1pPr marL="12700" marR="0" lvl="0" indent="0" algn="ctr" fontAlgn="auto">
                  <a:lnSpc>
                    <a:spcPct val="100000"/>
                  </a:lnSpc>
                  <a:spcBef>
                    <a:spcPts val="100"/>
                  </a:spcBef>
                  <a:spcAft>
                    <a:spcPts val="0"/>
                  </a:spcAft>
                  <a:buClrTx/>
                  <a:buSzTx/>
                  <a:buFontTx/>
                  <a:buNone/>
                  <a:tabLst/>
                  <a:defRPr kumimoji="0" sz="1200" b="1" i="0" u="none" strike="noStrike" cap="none" spc="-30" normalizeH="0" baseline="0">
                    <a:ln>
                      <a:noFill/>
                    </a:ln>
                    <a:solidFill>
                      <a:schemeClr val="tx1">
                        <a:lumMod val="75000"/>
                        <a:lumOff val="25000"/>
                      </a:schemeClr>
                    </a:solidFill>
                    <a:effectLst/>
                    <a:uLnTx/>
                    <a:uFillTx/>
                    <a:latin typeface="Arial"/>
                    <a:cs typeface="Arial"/>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100" b="1" i="0" u="none" strike="noStrike" kern="1200" cap="none" spc="-30" normalizeH="0" baseline="0" noProof="0" dirty="0">
                    <a:ln>
                      <a:noFill/>
                    </a:ln>
                    <a:solidFill>
                      <a:prstClr val="black">
                        <a:lumMod val="75000"/>
                        <a:lumOff val="25000"/>
                      </a:prstClr>
                    </a:solidFill>
                    <a:effectLst/>
                    <a:uLnTx/>
                    <a:uFillTx/>
                    <a:latin typeface="Arial"/>
                    <a:ea typeface="+mn-ea"/>
                    <a:cs typeface="Arial"/>
                  </a:rPr>
                  <a:t>202</a:t>
                </a:r>
                <a:r>
                  <a:rPr kumimoji="0" sz="1100" b="1"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p>
            </p:txBody>
          </p:sp>
          <p:sp>
            <p:nvSpPr>
              <p:cNvPr id="237" name="object 6">
                <a:extLst>
                  <a:ext uri="{FF2B5EF4-FFF2-40B4-BE49-F238E27FC236}">
                    <a16:creationId xmlns:a16="http://schemas.microsoft.com/office/drawing/2014/main" id="{3F9E1B19-E4DB-4482-96AA-1113691B2F61}"/>
                  </a:ext>
                </a:extLst>
              </p:cNvPr>
              <p:cNvSpPr txBox="1"/>
              <p:nvPr/>
            </p:nvSpPr>
            <p:spPr>
              <a:xfrm>
                <a:off x="1323116" y="5441740"/>
                <a:ext cx="9326880" cy="184666"/>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30" normalizeH="0" baseline="0" noProof="0" dirty="0">
                    <a:ln>
                      <a:noFill/>
                    </a:ln>
                    <a:solidFill>
                      <a:prstClr val="black">
                        <a:lumMod val="75000"/>
                        <a:lumOff val="25000"/>
                      </a:prstClr>
                    </a:solidFill>
                    <a:effectLst/>
                    <a:uLnTx/>
                    <a:uFillTx/>
                    <a:latin typeface="Arial"/>
                    <a:ea typeface="+mn-ea"/>
                    <a:cs typeface="Arial"/>
                  </a:rPr>
                  <a:t>Week of antiretroviral therapy initiation</a:t>
                </a:r>
                <a:endParaRPr kumimoji="0" sz="1200" b="1"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cxnSp>
            <p:nvCxnSpPr>
              <p:cNvPr id="106" name="Straight Connector 105">
                <a:extLst>
                  <a:ext uri="{FF2B5EF4-FFF2-40B4-BE49-F238E27FC236}">
                    <a16:creationId xmlns:a16="http://schemas.microsoft.com/office/drawing/2014/main" id="{5DC367E3-1F5F-4D19-BD3B-0F592A27EC88}"/>
                  </a:ext>
                </a:extLst>
              </p:cNvPr>
              <p:cNvCxnSpPr>
                <a:cxnSpLocks/>
              </p:cNvCxnSpPr>
              <p:nvPr/>
            </p:nvCxnSpPr>
            <p:spPr>
              <a:xfrm>
                <a:off x="1825101" y="2607100"/>
                <a:ext cx="0" cy="256032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402F25B-F252-44F3-9B9A-E9B966D8192F}"/>
                  </a:ext>
                </a:extLst>
              </p:cNvPr>
              <p:cNvCxnSpPr>
                <a:cxnSpLocks/>
              </p:cNvCxnSpPr>
              <p:nvPr/>
            </p:nvCxnSpPr>
            <p:spPr>
              <a:xfrm>
                <a:off x="2457723" y="2607100"/>
                <a:ext cx="0" cy="256032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7087B5F-3F45-4226-9F0C-5E41A27B7AA3}"/>
                  </a:ext>
                </a:extLst>
              </p:cNvPr>
              <p:cNvCxnSpPr>
                <a:cxnSpLocks/>
              </p:cNvCxnSpPr>
              <p:nvPr/>
            </p:nvCxnSpPr>
            <p:spPr>
              <a:xfrm>
                <a:off x="2969036" y="2607100"/>
                <a:ext cx="0" cy="256032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3AFBE7A-8500-4120-A821-B821AF8DDA80}"/>
                  </a:ext>
                </a:extLst>
              </p:cNvPr>
              <p:cNvCxnSpPr>
                <a:cxnSpLocks/>
              </p:cNvCxnSpPr>
              <p:nvPr/>
            </p:nvCxnSpPr>
            <p:spPr>
              <a:xfrm>
                <a:off x="3592320" y="2607100"/>
                <a:ext cx="0" cy="256032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36DCAFA-2DD6-4489-B6AD-507666D78835}"/>
                  </a:ext>
                </a:extLst>
              </p:cNvPr>
              <p:cNvCxnSpPr>
                <a:cxnSpLocks/>
              </p:cNvCxnSpPr>
              <p:nvPr/>
            </p:nvCxnSpPr>
            <p:spPr>
              <a:xfrm>
                <a:off x="4094309" y="2607100"/>
                <a:ext cx="0" cy="256032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B45C447-60E1-46B9-B5C3-158B89B59DD9}"/>
                  </a:ext>
                </a:extLst>
              </p:cNvPr>
              <p:cNvCxnSpPr>
                <a:cxnSpLocks/>
              </p:cNvCxnSpPr>
              <p:nvPr/>
            </p:nvCxnSpPr>
            <p:spPr>
              <a:xfrm>
                <a:off x="4605631" y="2607100"/>
                <a:ext cx="0" cy="256032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E6C0604-AAFE-424A-B586-0A1A1D200E45}"/>
                  </a:ext>
                </a:extLst>
              </p:cNvPr>
              <p:cNvCxnSpPr>
                <a:cxnSpLocks/>
              </p:cNvCxnSpPr>
              <p:nvPr/>
            </p:nvCxnSpPr>
            <p:spPr>
              <a:xfrm>
                <a:off x="5228912" y="2607100"/>
                <a:ext cx="0" cy="256032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6C2A884-7AC4-4583-B431-C02C9968EE03}"/>
                  </a:ext>
                </a:extLst>
              </p:cNvPr>
              <p:cNvCxnSpPr>
                <a:cxnSpLocks/>
              </p:cNvCxnSpPr>
              <p:nvPr/>
            </p:nvCxnSpPr>
            <p:spPr>
              <a:xfrm>
                <a:off x="6242210" y="2607100"/>
                <a:ext cx="0" cy="256032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EF2160F-CDCA-4588-8D00-5FE5CB32D223}"/>
                  </a:ext>
                </a:extLst>
              </p:cNvPr>
              <p:cNvCxnSpPr>
                <a:cxnSpLocks/>
              </p:cNvCxnSpPr>
              <p:nvPr/>
            </p:nvCxnSpPr>
            <p:spPr>
              <a:xfrm>
                <a:off x="6874835" y="2607100"/>
                <a:ext cx="0" cy="256032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BCF6D47-3086-4AF5-9C5A-902F7D938E75}"/>
                  </a:ext>
                </a:extLst>
              </p:cNvPr>
              <p:cNvCxnSpPr>
                <a:cxnSpLocks/>
              </p:cNvCxnSpPr>
              <p:nvPr/>
            </p:nvCxnSpPr>
            <p:spPr>
              <a:xfrm>
                <a:off x="7376822" y="2607100"/>
                <a:ext cx="0" cy="256032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E7B9DC7-7614-448F-86C0-E80EFB3019D6}"/>
                  </a:ext>
                </a:extLst>
              </p:cNvPr>
              <p:cNvCxnSpPr>
                <a:cxnSpLocks/>
              </p:cNvCxnSpPr>
              <p:nvPr/>
            </p:nvCxnSpPr>
            <p:spPr>
              <a:xfrm>
                <a:off x="7878802" y="2607100"/>
                <a:ext cx="0" cy="256032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4119DC8-A034-43DC-954D-A9F62089F744}"/>
                  </a:ext>
                </a:extLst>
              </p:cNvPr>
              <p:cNvCxnSpPr>
                <a:cxnSpLocks/>
              </p:cNvCxnSpPr>
              <p:nvPr/>
            </p:nvCxnSpPr>
            <p:spPr>
              <a:xfrm>
                <a:off x="8511424" y="2607100"/>
                <a:ext cx="0" cy="256032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B548206-35CB-45F8-AE55-6C219CFA5CC5}"/>
                  </a:ext>
                </a:extLst>
              </p:cNvPr>
              <p:cNvCxnSpPr>
                <a:cxnSpLocks/>
              </p:cNvCxnSpPr>
              <p:nvPr/>
            </p:nvCxnSpPr>
            <p:spPr>
              <a:xfrm>
                <a:off x="9013395" y="2607100"/>
                <a:ext cx="0" cy="256032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BDE13BE-C28E-43B0-89C7-9BE284A0FB06}"/>
                  </a:ext>
                </a:extLst>
              </p:cNvPr>
              <p:cNvCxnSpPr>
                <a:cxnSpLocks/>
              </p:cNvCxnSpPr>
              <p:nvPr/>
            </p:nvCxnSpPr>
            <p:spPr>
              <a:xfrm>
                <a:off x="9524726" y="2607100"/>
                <a:ext cx="0" cy="256032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797CB14-1CF1-440F-9294-45ABB1EC4A5C}"/>
                  </a:ext>
                </a:extLst>
              </p:cNvPr>
              <p:cNvCxnSpPr>
                <a:cxnSpLocks/>
              </p:cNvCxnSpPr>
              <p:nvPr/>
            </p:nvCxnSpPr>
            <p:spPr>
              <a:xfrm>
                <a:off x="10148008" y="2607100"/>
                <a:ext cx="0" cy="256032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7" name="object 15">
                <a:extLst>
                  <a:ext uri="{FF2B5EF4-FFF2-40B4-BE49-F238E27FC236}">
                    <a16:creationId xmlns:a16="http://schemas.microsoft.com/office/drawing/2014/main" id="{31A76ABD-1050-421B-8C79-40B6EFA58EB8}"/>
                  </a:ext>
                </a:extLst>
              </p:cNvPr>
              <p:cNvSpPr txBox="1"/>
              <p:nvPr/>
            </p:nvSpPr>
            <p:spPr>
              <a:xfrm>
                <a:off x="1501269" y="4527340"/>
                <a:ext cx="153888" cy="320905"/>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May</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08" name="object 15">
                <a:extLst>
                  <a:ext uri="{FF2B5EF4-FFF2-40B4-BE49-F238E27FC236}">
                    <a16:creationId xmlns:a16="http://schemas.microsoft.com/office/drawing/2014/main" id="{6FF6DC62-5AA4-41D9-8FB5-E095FA271418}"/>
                  </a:ext>
                </a:extLst>
              </p:cNvPr>
              <p:cNvSpPr txBox="1"/>
              <p:nvPr/>
            </p:nvSpPr>
            <p:spPr>
              <a:xfrm>
                <a:off x="2082255" y="4527340"/>
                <a:ext cx="153888" cy="320905"/>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June</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09" name="object 15">
                <a:extLst>
                  <a:ext uri="{FF2B5EF4-FFF2-40B4-BE49-F238E27FC236}">
                    <a16:creationId xmlns:a16="http://schemas.microsoft.com/office/drawing/2014/main" id="{EF9CA68B-71F8-4808-A311-49DBB8D88ECE}"/>
                  </a:ext>
                </a:extLst>
              </p:cNvPr>
              <p:cNvSpPr txBox="1"/>
              <p:nvPr/>
            </p:nvSpPr>
            <p:spPr>
              <a:xfrm>
                <a:off x="2640226" y="4527340"/>
                <a:ext cx="153888" cy="320905"/>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July</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10" name="object 15">
                <a:extLst>
                  <a:ext uri="{FF2B5EF4-FFF2-40B4-BE49-F238E27FC236}">
                    <a16:creationId xmlns:a16="http://schemas.microsoft.com/office/drawing/2014/main" id="{CD077E44-1938-446F-AFBC-EAE3A33DE179}"/>
                  </a:ext>
                </a:extLst>
              </p:cNvPr>
              <p:cNvSpPr txBox="1"/>
              <p:nvPr/>
            </p:nvSpPr>
            <p:spPr>
              <a:xfrm>
                <a:off x="3207528" y="4527340"/>
                <a:ext cx="153888" cy="427672"/>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August</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11" name="object 15">
                <a:extLst>
                  <a:ext uri="{FF2B5EF4-FFF2-40B4-BE49-F238E27FC236}">
                    <a16:creationId xmlns:a16="http://schemas.microsoft.com/office/drawing/2014/main" id="{22AA10D8-EA41-40C2-88CE-D7A49A4215B0}"/>
                  </a:ext>
                </a:extLst>
              </p:cNvPr>
              <p:cNvSpPr txBox="1"/>
              <p:nvPr/>
            </p:nvSpPr>
            <p:spPr>
              <a:xfrm>
                <a:off x="3774830" y="4527340"/>
                <a:ext cx="153888" cy="670559"/>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September</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12" name="object 15">
                <a:extLst>
                  <a:ext uri="{FF2B5EF4-FFF2-40B4-BE49-F238E27FC236}">
                    <a16:creationId xmlns:a16="http://schemas.microsoft.com/office/drawing/2014/main" id="{5E4551E2-4156-4EF0-BA0D-C94567329927}"/>
                  </a:ext>
                </a:extLst>
              </p:cNvPr>
              <p:cNvSpPr txBox="1"/>
              <p:nvPr/>
            </p:nvSpPr>
            <p:spPr>
              <a:xfrm>
                <a:off x="4286146" y="4527340"/>
                <a:ext cx="153888" cy="480059"/>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October</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13" name="object 15">
                <a:extLst>
                  <a:ext uri="{FF2B5EF4-FFF2-40B4-BE49-F238E27FC236}">
                    <a16:creationId xmlns:a16="http://schemas.microsoft.com/office/drawing/2014/main" id="{CE1E34B1-8D18-4543-909D-0DDFDB1A34D0}"/>
                  </a:ext>
                </a:extLst>
              </p:cNvPr>
              <p:cNvSpPr txBox="1"/>
              <p:nvPr/>
            </p:nvSpPr>
            <p:spPr>
              <a:xfrm>
                <a:off x="4853448" y="4527340"/>
                <a:ext cx="153888" cy="622933"/>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November</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14" name="object 15">
                <a:extLst>
                  <a:ext uri="{FF2B5EF4-FFF2-40B4-BE49-F238E27FC236}">
                    <a16:creationId xmlns:a16="http://schemas.microsoft.com/office/drawing/2014/main" id="{B88C4F5B-D5AC-4A88-99D3-5AF6E7C32F57}"/>
                  </a:ext>
                </a:extLst>
              </p:cNvPr>
              <p:cNvSpPr txBox="1"/>
              <p:nvPr/>
            </p:nvSpPr>
            <p:spPr>
              <a:xfrm>
                <a:off x="5411419" y="4527340"/>
                <a:ext cx="153888" cy="622934"/>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December</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15" name="object 15">
                <a:extLst>
                  <a:ext uri="{FF2B5EF4-FFF2-40B4-BE49-F238E27FC236}">
                    <a16:creationId xmlns:a16="http://schemas.microsoft.com/office/drawing/2014/main" id="{9811E479-4ACF-4AE6-82F9-2A51CA635055}"/>
                  </a:ext>
                </a:extLst>
              </p:cNvPr>
              <p:cNvSpPr txBox="1"/>
              <p:nvPr/>
            </p:nvSpPr>
            <p:spPr>
              <a:xfrm>
                <a:off x="5913404" y="4527340"/>
                <a:ext cx="153888" cy="480060"/>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January</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16" name="object 15">
                <a:extLst>
                  <a:ext uri="{FF2B5EF4-FFF2-40B4-BE49-F238E27FC236}">
                    <a16:creationId xmlns:a16="http://schemas.microsoft.com/office/drawing/2014/main" id="{174AB285-779D-4005-B75F-412FDC904C4C}"/>
                  </a:ext>
                </a:extLst>
              </p:cNvPr>
              <p:cNvSpPr txBox="1"/>
              <p:nvPr/>
            </p:nvSpPr>
            <p:spPr>
              <a:xfrm>
                <a:off x="6490037" y="4527340"/>
                <a:ext cx="153888" cy="551495"/>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February</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17" name="object 15">
                <a:extLst>
                  <a:ext uri="{FF2B5EF4-FFF2-40B4-BE49-F238E27FC236}">
                    <a16:creationId xmlns:a16="http://schemas.microsoft.com/office/drawing/2014/main" id="{A95C9688-4A8C-425E-A9F1-054CD00C17AA}"/>
                  </a:ext>
                </a:extLst>
              </p:cNvPr>
              <p:cNvSpPr txBox="1"/>
              <p:nvPr/>
            </p:nvSpPr>
            <p:spPr>
              <a:xfrm>
                <a:off x="7048008" y="4527340"/>
                <a:ext cx="153888" cy="393192"/>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March</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18" name="object 15">
                <a:extLst>
                  <a:ext uri="{FF2B5EF4-FFF2-40B4-BE49-F238E27FC236}">
                    <a16:creationId xmlns:a16="http://schemas.microsoft.com/office/drawing/2014/main" id="{2E6AFBB3-782A-4AE0-B16D-7E15C8AA919F}"/>
                  </a:ext>
                </a:extLst>
              </p:cNvPr>
              <p:cNvSpPr txBox="1"/>
              <p:nvPr/>
            </p:nvSpPr>
            <p:spPr>
              <a:xfrm>
                <a:off x="7559324" y="4527340"/>
                <a:ext cx="153888" cy="320905"/>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April</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19" name="object 15">
                <a:extLst>
                  <a:ext uri="{FF2B5EF4-FFF2-40B4-BE49-F238E27FC236}">
                    <a16:creationId xmlns:a16="http://schemas.microsoft.com/office/drawing/2014/main" id="{03328C06-254E-4F42-AC86-671DCBCB088E}"/>
                  </a:ext>
                </a:extLst>
              </p:cNvPr>
              <p:cNvSpPr txBox="1"/>
              <p:nvPr/>
            </p:nvSpPr>
            <p:spPr>
              <a:xfrm>
                <a:off x="8126626" y="4527340"/>
                <a:ext cx="153888" cy="320905"/>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May</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20" name="object 15">
                <a:extLst>
                  <a:ext uri="{FF2B5EF4-FFF2-40B4-BE49-F238E27FC236}">
                    <a16:creationId xmlns:a16="http://schemas.microsoft.com/office/drawing/2014/main" id="{448E9C8C-4078-4896-8EFF-17FED703165D}"/>
                  </a:ext>
                </a:extLst>
              </p:cNvPr>
              <p:cNvSpPr txBox="1"/>
              <p:nvPr/>
            </p:nvSpPr>
            <p:spPr>
              <a:xfrm>
                <a:off x="8684597" y="4527340"/>
                <a:ext cx="153888" cy="320905"/>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June</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21" name="object 15">
                <a:extLst>
                  <a:ext uri="{FF2B5EF4-FFF2-40B4-BE49-F238E27FC236}">
                    <a16:creationId xmlns:a16="http://schemas.microsoft.com/office/drawing/2014/main" id="{337D01C5-DD51-4B9D-89C1-555FD22F578B}"/>
                  </a:ext>
                </a:extLst>
              </p:cNvPr>
              <p:cNvSpPr txBox="1"/>
              <p:nvPr/>
            </p:nvSpPr>
            <p:spPr>
              <a:xfrm>
                <a:off x="9186582" y="4527340"/>
                <a:ext cx="153888" cy="320905"/>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July</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22" name="object 15">
                <a:extLst>
                  <a:ext uri="{FF2B5EF4-FFF2-40B4-BE49-F238E27FC236}">
                    <a16:creationId xmlns:a16="http://schemas.microsoft.com/office/drawing/2014/main" id="{F0F9AF37-2B5D-4D4A-89E4-802670C7AB5D}"/>
                  </a:ext>
                </a:extLst>
              </p:cNvPr>
              <p:cNvSpPr txBox="1"/>
              <p:nvPr/>
            </p:nvSpPr>
            <p:spPr>
              <a:xfrm>
                <a:off x="9772546" y="4527340"/>
                <a:ext cx="153888" cy="427671"/>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August</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23" name="object 15">
                <a:extLst>
                  <a:ext uri="{FF2B5EF4-FFF2-40B4-BE49-F238E27FC236}">
                    <a16:creationId xmlns:a16="http://schemas.microsoft.com/office/drawing/2014/main" id="{3173DDAB-13CE-457F-94AE-0968A62EE7B0}"/>
                  </a:ext>
                </a:extLst>
              </p:cNvPr>
              <p:cNvSpPr txBox="1"/>
              <p:nvPr/>
            </p:nvSpPr>
            <p:spPr>
              <a:xfrm>
                <a:off x="10331138" y="4527340"/>
                <a:ext cx="153888" cy="670559"/>
              </a:xfrm>
              <a:prstGeom prst="rect">
                <a:avLst/>
              </a:prstGeom>
            </p:spPr>
            <p:txBody>
              <a:bodyPr vert="vert270"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pPr marL="12700" marR="5080" lvl="0" indent="-635"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a:rPr>
                  <a:t>September</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grpSp>
        <p:sp>
          <p:nvSpPr>
            <p:cNvPr id="225" name="object 6">
              <a:extLst>
                <a:ext uri="{FF2B5EF4-FFF2-40B4-BE49-F238E27FC236}">
                  <a16:creationId xmlns:a16="http://schemas.microsoft.com/office/drawing/2014/main" id="{4F0A6298-8980-475E-ABF6-02EF8D25FFBF}"/>
                </a:ext>
              </a:extLst>
            </p:cNvPr>
            <p:cNvSpPr txBox="1"/>
            <p:nvPr/>
          </p:nvSpPr>
          <p:spPr>
            <a:xfrm>
              <a:off x="911636" y="2523744"/>
              <a:ext cx="334036" cy="153888"/>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900</a:t>
              </a: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226" name="object 6">
              <a:extLst>
                <a:ext uri="{FF2B5EF4-FFF2-40B4-BE49-F238E27FC236}">
                  <a16:creationId xmlns:a16="http://schemas.microsoft.com/office/drawing/2014/main" id="{64348D92-5474-4762-A097-1460943696B5}"/>
                </a:ext>
              </a:extLst>
            </p:cNvPr>
            <p:cNvSpPr txBox="1"/>
            <p:nvPr/>
          </p:nvSpPr>
          <p:spPr>
            <a:xfrm>
              <a:off x="911636" y="2725972"/>
              <a:ext cx="334036" cy="153888"/>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800</a:t>
              </a: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227" name="object 6">
              <a:extLst>
                <a:ext uri="{FF2B5EF4-FFF2-40B4-BE49-F238E27FC236}">
                  <a16:creationId xmlns:a16="http://schemas.microsoft.com/office/drawing/2014/main" id="{BCD95A88-85D2-4C28-B13D-2FAB342A4147}"/>
                </a:ext>
              </a:extLst>
            </p:cNvPr>
            <p:cNvSpPr txBox="1"/>
            <p:nvPr/>
          </p:nvSpPr>
          <p:spPr>
            <a:xfrm>
              <a:off x="911636" y="2927140"/>
              <a:ext cx="334036" cy="153888"/>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700</a:t>
              </a: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228" name="object 6">
              <a:extLst>
                <a:ext uri="{FF2B5EF4-FFF2-40B4-BE49-F238E27FC236}">
                  <a16:creationId xmlns:a16="http://schemas.microsoft.com/office/drawing/2014/main" id="{1C13B318-989E-4FE4-9B18-86882F032292}"/>
                </a:ext>
              </a:extLst>
            </p:cNvPr>
            <p:cNvSpPr txBox="1"/>
            <p:nvPr/>
          </p:nvSpPr>
          <p:spPr>
            <a:xfrm>
              <a:off x="911636" y="3137452"/>
              <a:ext cx="334036" cy="153888"/>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600</a:t>
              </a: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229" name="object 6">
              <a:extLst>
                <a:ext uri="{FF2B5EF4-FFF2-40B4-BE49-F238E27FC236}">
                  <a16:creationId xmlns:a16="http://schemas.microsoft.com/office/drawing/2014/main" id="{57E17381-1F21-4522-878D-6EF1B54F2DB1}"/>
                </a:ext>
              </a:extLst>
            </p:cNvPr>
            <p:cNvSpPr txBox="1"/>
            <p:nvPr/>
          </p:nvSpPr>
          <p:spPr>
            <a:xfrm>
              <a:off x="911636" y="3338620"/>
              <a:ext cx="334036" cy="153888"/>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500</a:t>
              </a: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230" name="object 6">
              <a:extLst>
                <a:ext uri="{FF2B5EF4-FFF2-40B4-BE49-F238E27FC236}">
                  <a16:creationId xmlns:a16="http://schemas.microsoft.com/office/drawing/2014/main" id="{27A730CD-C236-4E6A-8A95-BD6C4777C8AE}"/>
                </a:ext>
              </a:extLst>
            </p:cNvPr>
            <p:cNvSpPr txBox="1"/>
            <p:nvPr/>
          </p:nvSpPr>
          <p:spPr>
            <a:xfrm>
              <a:off x="911636" y="3539788"/>
              <a:ext cx="334036" cy="153888"/>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400</a:t>
              </a: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231" name="object 6">
              <a:extLst>
                <a:ext uri="{FF2B5EF4-FFF2-40B4-BE49-F238E27FC236}">
                  <a16:creationId xmlns:a16="http://schemas.microsoft.com/office/drawing/2014/main" id="{930640F4-9AD2-4FB2-884E-75C39987D98A}"/>
                </a:ext>
              </a:extLst>
            </p:cNvPr>
            <p:cNvSpPr txBox="1"/>
            <p:nvPr/>
          </p:nvSpPr>
          <p:spPr>
            <a:xfrm>
              <a:off x="911636" y="3740956"/>
              <a:ext cx="334036" cy="153888"/>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300</a:t>
              </a: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232" name="object 6">
              <a:extLst>
                <a:ext uri="{FF2B5EF4-FFF2-40B4-BE49-F238E27FC236}">
                  <a16:creationId xmlns:a16="http://schemas.microsoft.com/office/drawing/2014/main" id="{DEE979FC-0B2E-4A57-A6DF-3B9583FD9099}"/>
                </a:ext>
              </a:extLst>
            </p:cNvPr>
            <p:cNvSpPr txBox="1"/>
            <p:nvPr/>
          </p:nvSpPr>
          <p:spPr>
            <a:xfrm>
              <a:off x="911636" y="3951268"/>
              <a:ext cx="334036" cy="153888"/>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200</a:t>
              </a: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233" name="object 6">
              <a:extLst>
                <a:ext uri="{FF2B5EF4-FFF2-40B4-BE49-F238E27FC236}">
                  <a16:creationId xmlns:a16="http://schemas.microsoft.com/office/drawing/2014/main" id="{EED75CB3-CB3E-43AC-94D8-31837FAD7700}"/>
                </a:ext>
              </a:extLst>
            </p:cNvPr>
            <p:cNvSpPr txBox="1"/>
            <p:nvPr/>
          </p:nvSpPr>
          <p:spPr>
            <a:xfrm>
              <a:off x="911636" y="4152436"/>
              <a:ext cx="334036" cy="153888"/>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100</a:t>
              </a: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234" name="object 6">
              <a:extLst>
                <a:ext uri="{FF2B5EF4-FFF2-40B4-BE49-F238E27FC236}">
                  <a16:creationId xmlns:a16="http://schemas.microsoft.com/office/drawing/2014/main" id="{99448435-78E4-4337-8CEC-07A5B58232F5}"/>
                </a:ext>
              </a:extLst>
            </p:cNvPr>
            <p:cNvSpPr txBox="1"/>
            <p:nvPr/>
          </p:nvSpPr>
          <p:spPr>
            <a:xfrm>
              <a:off x="911636" y="4353604"/>
              <a:ext cx="334036" cy="153888"/>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240" name="object 14">
              <a:extLst>
                <a:ext uri="{FF2B5EF4-FFF2-40B4-BE49-F238E27FC236}">
                  <a16:creationId xmlns:a16="http://schemas.microsoft.com/office/drawing/2014/main" id="{3ECF6DDF-205E-44F3-80C9-B512E01A58B2}"/>
                </a:ext>
              </a:extLst>
            </p:cNvPr>
            <p:cNvSpPr txBox="1"/>
            <p:nvPr/>
          </p:nvSpPr>
          <p:spPr>
            <a:xfrm>
              <a:off x="548640" y="2780649"/>
              <a:ext cx="307777" cy="1463040"/>
            </a:xfrm>
            <a:prstGeom prst="rect">
              <a:avLst/>
            </a:prstGeom>
          </p:spPr>
          <p:txBody>
            <a:bodyPr vert="vert270" wrap="square" lIns="0" tIns="0" rIns="0" bIns="0" rtlCol="0">
              <a:spAutoFit/>
            </a:bodyPr>
            <a:lstStyle>
              <a:defPPr>
                <a:defRPr lang="LID4096"/>
              </a:defPPr>
              <a:lvl1pPr marL="172720" marR="5080" lvl="0" indent="-140335" algn="r" fontAlgn="auto">
                <a:lnSpc>
                  <a:spcPts val="1500"/>
                </a:lnSpc>
                <a:spcAft>
                  <a:spcPts val="0"/>
                </a:spcAft>
                <a:buClrTx/>
                <a:buSzTx/>
                <a:buFontTx/>
                <a:buNone/>
                <a:tabLst/>
                <a:defRPr kumimoji="0" sz="1200" b="0" i="0" u="none" strike="noStrike" cap="none" spc="-15" normalizeH="0" baseline="0">
                  <a:ln>
                    <a:noFill/>
                  </a:ln>
                  <a:solidFill>
                    <a:prstClr val="black"/>
                  </a:solidFill>
                  <a:effectLst/>
                  <a:uLnTx/>
                  <a:uFillTx/>
                  <a:latin typeface="Arial"/>
                  <a:cs typeface="Arial"/>
                </a:defRPr>
              </a:lvl1pPr>
            </a:lstStyle>
            <a:p>
              <a:pPr marL="0" marR="5080" lvl="0" indent="-91440" algn="ctr" defTabSz="914400" rtl="0" eaLnBrk="1" fontAlgn="auto" latinLnBrk="0" hangingPunct="1">
                <a:lnSpc>
                  <a:spcPts val="1200"/>
                </a:lnSpc>
                <a:spcBef>
                  <a:spcPts val="0"/>
                </a:spcBef>
                <a:spcAft>
                  <a:spcPts val="0"/>
                </a:spcAft>
                <a:buClrTx/>
                <a:buSzTx/>
                <a:buFontTx/>
                <a:buNone/>
                <a:tabLst/>
                <a:defRPr/>
              </a:pPr>
              <a:r>
                <a:rPr kumimoji="0" lang="en-US" sz="1100" b="1" i="0" u="none" strike="noStrike" kern="1200" cap="none" spc="-15" normalizeH="0" baseline="0" noProof="0" dirty="0">
                  <a:ln>
                    <a:noFill/>
                  </a:ln>
                  <a:solidFill>
                    <a:prstClr val="black">
                      <a:lumMod val="75000"/>
                      <a:lumOff val="25000"/>
                    </a:prstClr>
                  </a:solidFill>
                  <a:effectLst/>
                  <a:uLnTx/>
                  <a:uFillTx/>
                  <a:latin typeface="Arial"/>
                  <a:ea typeface="+mn-ea"/>
                  <a:cs typeface="Arial"/>
                </a:rPr>
                <a:t>Number of persons initiating treatment</a:t>
              </a:r>
              <a:endParaRPr kumimoji="0" sz="1100" b="1" i="0" u="none" strike="noStrike" kern="1200" cap="none" spc="-15" normalizeH="0" baseline="0" noProof="0" dirty="0">
                <a:ln>
                  <a:noFill/>
                </a:ln>
                <a:solidFill>
                  <a:prstClr val="black">
                    <a:lumMod val="75000"/>
                    <a:lumOff val="25000"/>
                  </a:prstClr>
                </a:solidFill>
                <a:effectLst/>
                <a:uLnTx/>
                <a:uFillTx/>
                <a:latin typeface="Arial"/>
                <a:ea typeface="+mn-ea"/>
                <a:cs typeface="Arial"/>
              </a:endParaRPr>
            </a:p>
          </p:txBody>
        </p:sp>
        <p:sp>
          <p:nvSpPr>
            <p:cNvPr id="61" name="TextBox 60">
              <a:extLst>
                <a:ext uri="{FF2B5EF4-FFF2-40B4-BE49-F238E27FC236}">
                  <a16:creationId xmlns:a16="http://schemas.microsoft.com/office/drawing/2014/main" id="{A00716CA-4EC9-4E73-AE77-87BFA5D84A60}"/>
                </a:ext>
              </a:extLst>
            </p:cNvPr>
            <p:cNvSpPr txBox="1"/>
            <p:nvPr/>
          </p:nvSpPr>
          <p:spPr>
            <a:xfrm>
              <a:off x="10853928" y="3657600"/>
              <a:ext cx="1188720" cy="731520"/>
            </a:xfrm>
            <a:prstGeom prst="rect">
              <a:avLst/>
            </a:prstGeom>
            <a:noFill/>
          </p:spPr>
          <p:txBody>
            <a:bodyPr wrap="square" lIns="0" tIns="0" rIns="0" bIns="0">
              <a:spAutoFit/>
            </a:bodyPr>
            <a:lstStyle/>
            <a:p>
              <a:r>
                <a:rPr lang="en-US" sz="600" dirty="0"/>
                <a:t>Note: Nine Nigerian states participated in the Antiretroviral Therapy Surge Initiative: </a:t>
              </a:r>
              <a:r>
                <a:rPr lang="en-US" sz="600" dirty="0" err="1"/>
                <a:t>Akwa</a:t>
              </a:r>
              <a:r>
                <a:rPr lang="en-US" sz="600" dirty="0"/>
                <a:t> Ibom, Benue, Delta, Enugu, Gombe, Imo, Lagos, Nasarawa and Rivers. One territory also participated: the Federal Capital Territory.</a:t>
              </a:r>
            </a:p>
          </p:txBody>
        </p:sp>
        <p:sp>
          <p:nvSpPr>
            <p:cNvPr id="63" name="TextBox 62">
              <a:extLst>
                <a:ext uri="{FF2B5EF4-FFF2-40B4-BE49-F238E27FC236}">
                  <a16:creationId xmlns:a16="http://schemas.microsoft.com/office/drawing/2014/main" id="{119EC6C2-E63F-4FF8-8DB9-9D5E7933AF25}"/>
                </a:ext>
              </a:extLst>
            </p:cNvPr>
            <p:cNvSpPr txBox="1"/>
            <p:nvPr/>
          </p:nvSpPr>
          <p:spPr>
            <a:xfrm>
              <a:off x="10853928" y="4498848"/>
              <a:ext cx="1188720" cy="1280160"/>
            </a:xfrm>
            <a:prstGeom prst="rect">
              <a:avLst/>
            </a:prstGeom>
            <a:noFill/>
          </p:spPr>
          <p:txBody>
            <a:bodyPr wrap="square" lIns="0" tIns="0" rIns="0" bIns="0">
              <a:spAutoFit/>
            </a:bodyPr>
            <a:lstStyle/>
            <a:p>
              <a:pPr>
                <a:spcBef>
                  <a:spcPts val="600"/>
                </a:spcBef>
              </a:pPr>
              <a:r>
                <a:rPr lang="en-US" sz="600" dirty="0"/>
                <a:t>Note: On 27 February 2020, </a:t>
              </a:r>
            </a:p>
            <a:p>
              <a:r>
                <a:rPr lang="en-US" sz="600" dirty="0"/>
                <a:t>the Nigeria Centre for Disease Control confirmed the first confirmed COVID-19 case. </a:t>
              </a:r>
            </a:p>
            <a:p>
              <a:r>
                <a:rPr lang="en-US" sz="600" dirty="0"/>
                <a:t>It activated an Emergency Operations Center on 28 February. Following that, the Government of Nigeria implemented COVID-19 mitigation efforts, including school closures (beginning 19 March), international travel bans (beginning 23 March) and statewide stay-at-home orders (beginning 30 March).</a:t>
              </a:r>
            </a:p>
          </p:txBody>
        </p:sp>
      </p:grpSp>
    </p:spTree>
    <p:extLst>
      <p:ext uri="{BB962C8B-B14F-4D97-AF65-F5344CB8AC3E}">
        <p14:creationId xmlns:p14="http://schemas.microsoft.com/office/powerpoint/2010/main" val="271604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a:extLst>
              <a:ext uri="{FF2B5EF4-FFF2-40B4-BE49-F238E27FC236}">
                <a16:creationId xmlns:a16="http://schemas.microsoft.com/office/drawing/2014/main" id="{C4325554-85FA-42BF-9648-938FBC837889}"/>
              </a:ext>
            </a:extLst>
          </p:cNvPr>
          <p:cNvSpPr>
            <a:spLocks noGrp="1"/>
          </p:cNvSpPr>
          <p:nvPr>
            <p:ph sz="quarter" idx="12"/>
          </p:nvPr>
        </p:nvSpPr>
        <p:spPr/>
        <p:txBody>
          <a:bodyPr lIns="0" tIns="0" rIns="0" bIns="0" anchor="t" anchorCtr="0"/>
          <a:lstStyle/>
          <a:p>
            <a:pPr>
              <a:lnSpc>
                <a:spcPct val="100000"/>
              </a:lnSpc>
              <a:spcBef>
                <a:spcPts val="0"/>
              </a:spcBef>
            </a:pPr>
            <a:r>
              <a:rPr lang="en-US" dirty="0"/>
              <a:t>Countries reporting participation of key populations in developing national policies, guidelines </a:t>
            </a:r>
          </a:p>
          <a:p>
            <a:pPr>
              <a:lnSpc>
                <a:spcPct val="100000"/>
              </a:lnSpc>
              <a:spcBef>
                <a:spcPts val="0"/>
              </a:spcBef>
            </a:pPr>
            <a:r>
              <a:rPr lang="en-US" dirty="0"/>
              <a:t>and/or strategies relating to their health, global, 2017–2021</a:t>
            </a:r>
          </a:p>
        </p:txBody>
      </p:sp>
      <p:sp>
        <p:nvSpPr>
          <p:cNvPr id="3" name="Text Placeholder 2">
            <a:extLst>
              <a:ext uri="{FF2B5EF4-FFF2-40B4-BE49-F238E27FC236}">
                <a16:creationId xmlns:a16="http://schemas.microsoft.com/office/drawing/2014/main" id="{15D88F3D-D5C2-4128-9460-A1A5526EA57E}"/>
              </a:ext>
            </a:extLst>
          </p:cNvPr>
          <p:cNvSpPr>
            <a:spLocks noGrp="1"/>
          </p:cNvSpPr>
          <p:nvPr>
            <p:ph type="body" sz="quarter" idx="10"/>
          </p:nvPr>
        </p:nvSpPr>
        <p:spPr>
          <a:solidFill>
            <a:srgbClr val="E5C738"/>
          </a:solidFill>
        </p:spPr>
        <p:txBody>
          <a:bodyPr/>
          <a:lstStyle/>
          <a:p>
            <a:endParaRPr lang="en-US" dirty="0"/>
          </a:p>
        </p:txBody>
      </p:sp>
      <p:grpSp>
        <p:nvGrpSpPr>
          <p:cNvPr id="120" name="Group 119">
            <a:extLst>
              <a:ext uri="{FF2B5EF4-FFF2-40B4-BE49-F238E27FC236}">
                <a16:creationId xmlns:a16="http://schemas.microsoft.com/office/drawing/2014/main" id="{CAD8C320-E1CC-4729-BE33-0AF4FF1EF5E0}"/>
              </a:ext>
            </a:extLst>
          </p:cNvPr>
          <p:cNvGrpSpPr/>
          <p:nvPr/>
        </p:nvGrpSpPr>
        <p:grpSpPr>
          <a:xfrm>
            <a:off x="457198" y="2340864"/>
            <a:ext cx="10241282" cy="4213824"/>
            <a:chOff x="457198" y="2340864"/>
            <a:chExt cx="10241282" cy="4213824"/>
          </a:xfrm>
        </p:grpSpPr>
        <p:sp>
          <p:nvSpPr>
            <p:cNvPr id="203" name="TextBox 202">
              <a:extLst>
                <a:ext uri="{FF2B5EF4-FFF2-40B4-BE49-F238E27FC236}">
                  <a16:creationId xmlns:a16="http://schemas.microsoft.com/office/drawing/2014/main" id="{E6B18DE7-8CD5-441A-A9E0-6E22E9A25F74}"/>
                </a:ext>
              </a:extLst>
            </p:cNvPr>
            <p:cNvSpPr txBox="1"/>
            <p:nvPr/>
          </p:nvSpPr>
          <p:spPr>
            <a:xfrm>
              <a:off x="457198" y="6400800"/>
              <a:ext cx="3770263" cy="153888"/>
            </a:xfrm>
            <a:prstGeom prst="rect">
              <a:avLst/>
            </a:prstGeom>
          </p:spPr>
          <p:txBody>
            <a:bodyPr vert="horz" wrap="non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Source: National Commitments and Policy Instrument, 2017–2021.</a:t>
              </a:r>
            </a:p>
          </p:txBody>
        </p:sp>
        <p:grpSp>
          <p:nvGrpSpPr>
            <p:cNvPr id="119" name="Group 118">
              <a:extLst>
                <a:ext uri="{FF2B5EF4-FFF2-40B4-BE49-F238E27FC236}">
                  <a16:creationId xmlns:a16="http://schemas.microsoft.com/office/drawing/2014/main" id="{AA83D511-4815-4377-94B3-7780BAE949F1}"/>
                </a:ext>
              </a:extLst>
            </p:cNvPr>
            <p:cNvGrpSpPr/>
            <p:nvPr/>
          </p:nvGrpSpPr>
          <p:grpSpPr>
            <a:xfrm>
              <a:off x="961186" y="5760720"/>
              <a:ext cx="9305569" cy="166777"/>
              <a:chOff x="914400" y="5852160"/>
              <a:chExt cx="9305569" cy="166777"/>
            </a:xfrm>
          </p:grpSpPr>
          <p:grpSp>
            <p:nvGrpSpPr>
              <p:cNvPr id="5" name="Group 4">
                <a:extLst>
                  <a:ext uri="{FF2B5EF4-FFF2-40B4-BE49-F238E27FC236}">
                    <a16:creationId xmlns:a16="http://schemas.microsoft.com/office/drawing/2014/main" id="{2E2C7512-EB7F-414B-A509-C824C23656F3}"/>
                  </a:ext>
                </a:extLst>
              </p:cNvPr>
              <p:cNvGrpSpPr/>
              <p:nvPr/>
            </p:nvGrpSpPr>
            <p:grpSpPr>
              <a:xfrm>
                <a:off x="914400" y="5852160"/>
                <a:ext cx="2257640" cy="166777"/>
                <a:chOff x="978430" y="5852160"/>
                <a:chExt cx="2257640" cy="166777"/>
              </a:xfrm>
            </p:grpSpPr>
            <p:sp>
              <p:nvSpPr>
                <p:cNvPr id="67" name="TextBox 66">
                  <a:extLst>
                    <a:ext uri="{FF2B5EF4-FFF2-40B4-BE49-F238E27FC236}">
                      <a16:creationId xmlns:a16="http://schemas.microsoft.com/office/drawing/2014/main" id="{768486F0-70ED-4C4B-82BD-709251145C46}"/>
                    </a:ext>
                  </a:extLst>
                </p:cNvPr>
                <p:cNvSpPr txBox="1"/>
                <p:nvPr/>
              </p:nvSpPr>
              <p:spPr>
                <a:xfrm>
                  <a:off x="1152166" y="5852160"/>
                  <a:ext cx="2083904"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Yes - National authority response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8" name="object 85">
                  <a:extLst>
                    <a:ext uri="{FF2B5EF4-FFF2-40B4-BE49-F238E27FC236}">
                      <a16:creationId xmlns:a16="http://schemas.microsoft.com/office/drawing/2014/main" id="{572D2B7C-C0CE-4D50-B45D-8F8F2B464214}"/>
                    </a:ext>
                  </a:extLst>
                </p:cNvPr>
                <p:cNvSpPr/>
                <p:nvPr/>
              </p:nvSpPr>
              <p:spPr>
                <a:xfrm>
                  <a:off x="978430" y="5870448"/>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E5C73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78" name="Group 77">
                <a:extLst>
                  <a:ext uri="{FF2B5EF4-FFF2-40B4-BE49-F238E27FC236}">
                    <a16:creationId xmlns:a16="http://schemas.microsoft.com/office/drawing/2014/main" id="{1BAC169E-4E59-4742-88CE-32726AE53DB0}"/>
                  </a:ext>
                </a:extLst>
              </p:cNvPr>
              <p:cNvGrpSpPr/>
              <p:nvPr/>
            </p:nvGrpSpPr>
            <p:grpSpPr>
              <a:xfrm>
                <a:off x="3538728" y="5852160"/>
                <a:ext cx="2195123" cy="166777"/>
                <a:chOff x="3575304" y="5852160"/>
                <a:chExt cx="2195123" cy="166777"/>
              </a:xfrm>
            </p:grpSpPr>
            <p:sp>
              <p:nvSpPr>
                <p:cNvPr id="69" name="TextBox 68">
                  <a:extLst>
                    <a:ext uri="{FF2B5EF4-FFF2-40B4-BE49-F238E27FC236}">
                      <a16:creationId xmlns:a16="http://schemas.microsoft.com/office/drawing/2014/main" id="{4FFD27A3-DDD7-4E97-8124-D2F3E201DF86}"/>
                    </a:ext>
                  </a:extLst>
                </p:cNvPr>
                <p:cNvSpPr txBox="1"/>
                <p:nvPr/>
              </p:nvSpPr>
              <p:spPr>
                <a:xfrm>
                  <a:off x="3749040" y="5852160"/>
                  <a:ext cx="2021387"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No - National authority response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0" name="object 85">
                  <a:extLst>
                    <a:ext uri="{FF2B5EF4-FFF2-40B4-BE49-F238E27FC236}">
                      <a16:creationId xmlns:a16="http://schemas.microsoft.com/office/drawing/2014/main" id="{F356209F-FB4E-4E3E-AB92-3013C4876BB4}"/>
                    </a:ext>
                  </a:extLst>
                </p:cNvPr>
                <p:cNvSpPr/>
                <p:nvPr/>
              </p:nvSpPr>
              <p:spPr>
                <a:xfrm>
                  <a:off x="3575304" y="5870448"/>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F3E2A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76" name="Group 75">
                <a:extLst>
                  <a:ext uri="{FF2B5EF4-FFF2-40B4-BE49-F238E27FC236}">
                    <a16:creationId xmlns:a16="http://schemas.microsoft.com/office/drawing/2014/main" id="{ED1AAF4A-4CE9-48F1-88C9-5ADF6FD6FFAD}"/>
                  </a:ext>
                </a:extLst>
              </p:cNvPr>
              <p:cNvGrpSpPr/>
              <p:nvPr/>
            </p:nvGrpSpPr>
            <p:grpSpPr>
              <a:xfrm>
                <a:off x="6099048" y="5852160"/>
                <a:ext cx="1906583" cy="166777"/>
                <a:chOff x="5576482" y="5852160"/>
                <a:chExt cx="1906583" cy="166777"/>
              </a:xfrm>
            </p:grpSpPr>
            <p:sp>
              <p:nvSpPr>
                <p:cNvPr id="72" name="TextBox 71">
                  <a:extLst>
                    <a:ext uri="{FF2B5EF4-FFF2-40B4-BE49-F238E27FC236}">
                      <a16:creationId xmlns:a16="http://schemas.microsoft.com/office/drawing/2014/main" id="{0736B01A-4B18-464D-9BFD-C204D22FFF30}"/>
                    </a:ext>
                  </a:extLst>
                </p:cNvPr>
                <p:cNvSpPr txBox="1"/>
                <p:nvPr/>
              </p:nvSpPr>
              <p:spPr>
                <a:xfrm>
                  <a:off x="5750218" y="5852160"/>
                  <a:ext cx="1732847"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Yes - Civil society response</a:t>
                  </a:r>
                </a:p>
              </p:txBody>
            </p:sp>
            <p:sp>
              <p:nvSpPr>
                <p:cNvPr id="73" name="object 85">
                  <a:extLst>
                    <a:ext uri="{FF2B5EF4-FFF2-40B4-BE49-F238E27FC236}">
                      <a16:creationId xmlns:a16="http://schemas.microsoft.com/office/drawing/2014/main" id="{48F05CC7-2A33-4B90-934D-79BF354D5533}"/>
                    </a:ext>
                  </a:extLst>
                </p:cNvPr>
                <p:cNvSpPr/>
                <p:nvPr/>
              </p:nvSpPr>
              <p:spPr>
                <a:xfrm>
                  <a:off x="5576482" y="5870448"/>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77" name="Group 76">
                <a:extLst>
                  <a:ext uri="{FF2B5EF4-FFF2-40B4-BE49-F238E27FC236}">
                    <a16:creationId xmlns:a16="http://schemas.microsoft.com/office/drawing/2014/main" id="{CEA4ADB9-5170-4F1C-954A-FFDCADAA337C}"/>
                  </a:ext>
                </a:extLst>
              </p:cNvPr>
              <p:cNvGrpSpPr/>
              <p:nvPr/>
            </p:nvGrpSpPr>
            <p:grpSpPr>
              <a:xfrm>
                <a:off x="8375904" y="5852160"/>
                <a:ext cx="1844065" cy="166777"/>
                <a:chOff x="8173356" y="5852160"/>
                <a:chExt cx="1844065" cy="166777"/>
              </a:xfrm>
            </p:grpSpPr>
            <p:sp>
              <p:nvSpPr>
                <p:cNvPr id="74" name="TextBox 73">
                  <a:extLst>
                    <a:ext uri="{FF2B5EF4-FFF2-40B4-BE49-F238E27FC236}">
                      <a16:creationId xmlns:a16="http://schemas.microsoft.com/office/drawing/2014/main" id="{CA00ED9D-D03F-435F-9042-085F2D68C6BB}"/>
                    </a:ext>
                  </a:extLst>
                </p:cNvPr>
                <p:cNvSpPr txBox="1"/>
                <p:nvPr/>
              </p:nvSpPr>
              <p:spPr>
                <a:xfrm>
                  <a:off x="8347092" y="5852160"/>
                  <a:ext cx="1670329"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No - Civil society response</a:t>
                  </a:r>
                </a:p>
              </p:txBody>
            </p:sp>
            <p:sp>
              <p:nvSpPr>
                <p:cNvPr id="75" name="object 85">
                  <a:extLst>
                    <a:ext uri="{FF2B5EF4-FFF2-40B4-BE49-F238E27FC236}">
                      <a16:creationId xmlns:a16="http://schemas.microsoft.com/office/drawing/2014/main" id="{8F335562-FF42-4CFB-91B9-7F0A5042C998}"/>
                    </a:ext>
                  </a:extLst>
                </p:cNvPr>
                <p:cNvSpPr/>
                <p:nvPr/>
              </p:nvSpPr>
              <p:spPr>
                <a:xfrm>
                  <a:off x="8173356" y="5870448"/>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17" name="object 15">
              <a:extLst>
                <a:ext uri="{FF2B5EF4-FFF2-40B4-BE49-F238E27FC236}">
                  <a16:creationId xmlns:a16="http://schemas.microsoft.com/office/drawing/2014/main" id="{E09663B8-8995-492A-AEE7-0459C9E012CD}"/>
                </a:ext>
              </a:extLst>
            </p:cNvPr>
            <p:cNvSpPr txBox="1"/>
            <p:nvPr/>
          </p:nvSpPr>
          <p:spPr>
            <a:xfrm>
              <a:off x="1554480" y="5074920"/>
              <a:ext cx="1828800" cy="307777"/>
            </a:xfrm>
            <a:prstGeom prst="rect">
              <a:avLst/>
            </a:prstGeom>
          </p:spPr>
          <p:txBody>
            <a:bodyPr vert="horz"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r>
                <a:rPr spc="0" dirty="0"/>
                <a:t>Gay men and other men who have sex with men</a:t>
              </a:r>
            </a:p>
          </p:txBody>
        </p:sp>
        <p:sp>
          <p:nvSpPr>
            <p:cNvPr id="18" name="object 16">
              <a:extLst>
                <a:ext uri="{FF2B5EF4-FFF2-40B4-BE49-F238E27FC236}">
                  <a16:creationId xmlns:a16="http://schemas.microsoft.com/office/drawing/2014/main" id="{E9398F7C-22B4-4E81-BC1E-BC9F10D7DCCA}"/>
                </a:ext>
              </a:extLst>
            </p:cNvPr>
            <p:cNvSpPr txBox="1"/>
            <p:nvPr/>
          </p:nvSpPr>
          <p:spPr>
            <a:xfrm>
              <a:off x="3383280" y="5074920"/>
              <a:ext cx="1828800" cy="153888"/>
            </a:xfrm>
            <a:prstGeom prst="rect">
              <a:avLst/>
            </a:prstGeom>
          </p:spPr>
          <p:txBody>
            <a:bodyPr vert="horz" wrap="square" lIns="0" tIns="0" rIns="0" bIns="0" rtlCol="0">
              <a:spAutoFit/>
            </a:bodyPr>
            <a:lstStyle>
              <a:defPPr>
                <a:defRPr lang="LID4096"/>
              </a:defPPr>
              <a:lvl1pPr marL="12700" marR="5080" lvl="0" indent="-635" algn="ctr" fontAlgn="auto">
                <a:lnSpc>
                  <a:spcPct val="100000"/>
                </a:lnSpc>
                <a:spcBef>
                  <a:spcPts val="100"/>
                </a:spcBef>
                <a:spcAft>
                  <a:spcPts val="0"/>
                </a:spcAft>
                <a:buClrTx/>
                <a:buSzTx/>
                <a:buFontTx/>
                <a:buNone/>
                <a:tabLst/>
                <a:defRPr kumimoji="0" sz="1000" b="0" i="0" u="none" strike="noStrike" cap="none" spc="-15" normalizeH="0" baseline="0">
                  <a:ln>
                    <a:noFill/>
                  </a:ln>
                  <a:solidFill>
                    <a:prstClr val="black"/>
                  </a:solidFill>
                  <a:effectLst/>
                  <a:uLnTx/>
                  <a:uFillTx/>
                  <a:latin typeface="Arial"/>
                  <a:cs typeface="Arial"/>
                </a:defRPr>
              </a:lvl1pPr>
            </a:lstStyle>
            <a:p>
              <a:r>
                <a:rPr spc="0" dirty="0"/>
                <a:t>Sex worker</a:t>
              </a:r>
              <a:r>
                <a:rPr lang="en-US" spc="0" dirty="0"/>
                <a:t>s</a:t>
              </a:r>
              <a:endParaRPr spc="0" dirty="0"/>
            </a:p>
          </p:txBody>
        </p:sp>
        <p:sp>
          <p:nvSpPr>
            <p:cNvPr id="19" name="object 17">
              <a:extLst>
                <a:ext uri="{FF2B5EF4-FFF2-40B4-BE49-F238E27FC236}">
                  <a16:creationId xmlns:a16="http://schemas.microsoft.com/office/drawing/2014/main" id="{BDE0B82F-0757-41EB-AAE1-77FEA8BE2E98}"/>
                </a:ext>
              </a:extLst>
            </p:cNvPr>
            <p:cNvSpPr txBox="1"/>
            <p:nvPr/>
          </p:nvSpPr>
          <p:spPr>
            <a:xfrm>
              <a:off x="5212080" y="5074920"/>
              <a:ext cx="1828800" cy="153888"/>
            </a:xfrm>
            <a:prstGeom prst="rect">
              <a:avLst/>
            </a:prstGeom>
          </p:spPr>
          <p:txBody>
            <a:bodyPr vert="horz" wrap="square" lIns="0" tIns="0" rIns="0" bIns="0" rtlCol="0">
              <a:spAutoFit/>
            </a:bodyPr>
            <a:lstStyle/>
            <a:p>
              <a:pPr marL="14604" marR="5080" lvl="0" indent="-2540" algn="ctr" defTabSz="914400" rtl="0" eaLnBrk="1" fontAlgn="auto" latinLnBrk="0" hangingPunct="1">
                <a:lnSpc>
                  <a:spcPct val="100000"/>
                </a:lnSpc>
                <a:spcBef>
                  <a:spcPts val="100"/>
                </a:spcBef>
                <a:spcAft>
                  <a:spcPts val="0"/>
                </a:spcAft>
                <a:buClrTx/>
                <a:buSzTx/>
                <a:buFontTx/>
                <a:buNone/>
                <a:tabLst/>
                <a:defRPr/>
              </a:pPr>
              <a:r>
                <a:rPr sz="1000" dirty="0">
                  <a:solidFill>
                    <a:prstClr val="black"/>
                  </a:solidFill>
                  <a:latin typeface="Arial"/>
                  <a:cs typeface="Arial"/>
                </a:rPr>
                <a:t>People who inject drugs</a:t>
              </a:r>
            </a:p>
          </p:txBody>
        </p:sp>
        <p:sp>
          <p:nvSpPr>
            <p:cNvPr id="20" name="object 18">
              <a:extLst>
                <a:ext uri="{FF2B5EF4-FFF2-40B4-BE49-F238E27FC236}">
                  <a16:creationId xmlns:a16="http://schemas.microsoft.com/office/drawing/2014/main" id="{5D20199E-1583-44F2-AA71-3D75E8C324F5}"/>
                </a:ext>
              </a:extLst>
            </p:cNvPr>
            <p:cNvSpPr txBox="1"/>
            <p:nvPr/>
          </p:nvSpPr>
          <p:spPr>
            <a:xfrm>
              <a:off x="7040880" y="5074920"/>
              <a:ext cx="1828800" cy="153888"/>
            </a:xfrm>
            <a:prstGeom prst="rect">
              <a:avLst/>
            </a:prstGeom>
          </p:spPr>
          <p:txBody>
            <a:bodyPr vert="horz" wrap="square" lIns="0" tIns="0" rIns="0" bIns="0" rtlCol="0">
              <a:spAutoFit/>
            </a:bodyPr>
            <a:lstStyle>
              <a:defPPr>
                <a:defRPr lang="LID4096"/>
              </a:defPPr>
              <a:lvl1pPr marL="14604" marR="5080" lvl="0" indent="-2540" fontAlgn="auto">
                <a:lnSpc>
                  <a:spcPct val="100000"/>
                </a:lnSpc>
                <a:spcBef>
                  <a:spcPts val="100"/>
                </a:spcBef>
                <a:spcAft>
                  <a:spcPts val="0"/>
                </a:spcAft>
                <a:buClrTx/>
                <a:buSzTx/>
                <a:buFontTx/>
                <a:buNone/>
                <a:tabLst/>
                <a:defRPr sz="1000" spc="-15">
                  <a:solidFill>
                    <a:prstClr val="black"/>
                  </a:solidFill>
                  <a:latin typeface="Arial"/>
                  <a:cs typeface="Arial"/>
                </a:defRPr>
              </a:lvl1pPr>
            </a:lstStyle>
            <a:p>
              <a:pPr algn="ctr"/>
              <a:r>
                <a:rPr spc="0" dirty="0"/>
                <a:t>Transgender people</a:t>
              </a:r>
            </a:p>
          </p:txBody>
        </p:sp>
        <p:sp>
          <p:nvSpPr>
            <p:cNvPr id="21" name="object 19">
              <a:extLst>
                <a:ext uri="{FF2B5EF4-FFF2-40B4-BE49-F238E27FC236}">
                  <a16:creationId xmlns:a16="http://schemas.microsoft.com/office/drawing/2014/main" id="{C24D7E6C-CED8-48BE-88B3-B948BA94773E}"/>
                </a:ext>
              </a:extLst>
            </p:cNvPr>
            <p:cNvSpPr txBox="1"/>
            <p:nvPr/>
          </p:nvSpPr>
          <p:spPr>
            <a:xfrm>
              <a:off x="8869680" y="5074920"/>
              <a:ext cx="1828800" cy="307777"/>
            </a:xfrm>
            <a:prstGeom prst="rect">
              <a:avLst/>
            </a:prstGeom>
          </p:spPr>
          <p:txBody>
            <a:bodyPr vert="horz" wrap="square" lIns="0" tIns="0" rIns="0" bIns="0" rtlCol="0">
              <a:spAutoFit/>
            </a:bodyPr>
            <a:lstStyle>
              <a:defPPr>
                <a:defRPr lang="LID4096"/>
              </a:defPPr>
              <a:lvl1pPr marL="14604" marR="5080" lvl="0" indent="-2540" fontAlgn="auto">
                <a:lnSpc>
                  <a:spcPct val="100000"/>
                </a:lnSpc>
                <a:spcBef>
                  <a:spcPts val="100"/>
                </a:spcBef>
                <a:spcAft>
                  <a:spcPts val="0"/>
                </a:spcAft>
                <a:buClrTx/>
                <a:buSzTx/>
                <a:buFontTx/>
                <a:buNone/>
                <a:tabLst/>
                <a:defRPr sz="1000" spc="-15">
                  <a:solidFill>
                    <a:prstClr val="black"/>
                  </a:solidFill>
                  <a:latin typeface="Arial"/>
                  <a:cs typeface="Arial"/>
                </a:defRPr>
              </a:lvl1pPr>
            </a:lstStyle>
            <a:p>
              <a:pPr algn="ctr"/>
              <a:r>
                <a:rPr spc="0" dirty="0"/>
                <a:t>Former and/or current prisoners</a:t>
              </a:r>
            </a:p>
          </p:txBody>
        </p:sp>
        <p:cxnSp>
          <p:nvCxnSpPr>
            <p:cNvPr id="50" name="Straight Connector 49">
              <a:extLst>
                <a:ext uri="{FF2B5EF4-FFF2-40B4-BE49-F238E27FC236}">
                  <a16:creationId xmlns:a16="http://schemas.microsoft.com/office/drawing/2014/main" id="{AFB6A9BE-34C2-4091-9879-A830A9CB4007}"/>
                </a:ext>
              </a:extLst>
            </p:cNvPr>
            <p:cNvCxnSpPr>
              <a:cxnSpLocks/>
            </p:cNvCxnSpPr>
            <p:nvPr/>
          </p:nvCxnSpPr>
          <p:spPr>
            <a:xfrm>
              <a:off x="1554480" y="2424220"/>
              <a:ext cx="0" cy="256032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object 6">
              <a:extLst>
                <a:ext uri="{FF2B5EF4-FFF2-40B4-BE49-F238E27FC236}">
                  <a16:creationId xmlns:a16="http://schemas.microsoft.com/office/drawing/2014/main" id="{34FF93BC-5EBC-43BA-91B5-B131F9A1435A}"/>
                </a:ext>
              </a:extLst>
            </p:cNvPr>
            <p:cNvSpPr txBox="1"/>
            <p:nvPr/>
          </p:nvSpPr>
          <p:spPr>
            <a:xfrm>
              <a:off x="1188720" y="2340864"/>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lang="en-US" sz="1000" spc="-30" dirty="0">
                  <a:solidFill>
                    <a:schemeClr val="tx1">
                      <a:lumMod val="75000"/>
                      <a:lumOff val="25000"/>
                    </a:schemeClr>
                  </a:solidFill>
                  <a:latin typeface="Arial"/>
                  <a:cs typeface="Arial"/>
                </a:rPr>
                <a:t>16</a:t>
              </a:r>
              <a:r>
                <a:rPr kumimoji="0" sz="1000" b="0" i="0" u="none" strike="noStrike" kern="1200" cap="none" spc="-30" normalizeH="0" baseline="0" noProof="0" dirty="0">
                  <a:ln>
                    <a:noFill/>
                  </a:ln>
                  <a:solidFill>
                    <a:schemeClr val="tx1">
                      <a:lumMod val="75000"/>
                      <a:lumOff val="25000"/>
                    </a:schemeClr>
                  </a:solidFill>
                  <a:effectLst/>
                  <a:uLnTx/>
                  <a:uFillTx/>
                  <a:latin typeface="Arial"/>
                  <a:ea typeface="+mn-ea"/>
                  <a:cs typeface="Arial"/>
                </a:rPr>
                <a:t>0</a:t>
              </a:r>
              <a:endParaRPr kumimoji="0" sz="1000" b="0" i="0" u="none" strike="noStrike" kern="1200" cap="none" spc="0" normalizeH="0" baseline="0" noProof="0" dirty="0">
                <a:ln>
                  <a:noFill/>
                </a:ln>
                <a:solidFill>
                  <a:schemeClr val="tx1">
                    <a:lumMod val="75000"/>
                    <a:lumOff val="25000"/>
                  </a:schemeClr>
                </a:solidFill>
                <a:effectLst/>
                <a:uLnTx/>
                <a:uFillTx/>
                <a:latin typeface="Arial"/>
                <a:ea typeface="+mn-ea"/>
                <a:cs typeface="Arial"/>
              </a:endParaRPr>
            </a:p>
          </p:txBody>
        </p:sp>
        <p:sp>
          <p:nvSpPr>
            <p:cNvPr id="59" name="object 6">
              <a:extLst>
                <a:ext uri="{FF2B5EF4-FFF2-40B4-BE49-F238E27FC236}">
                  <a16:creationId xmlns:a16="http://schemas.microsoft.com/office/drawing/2014/main" id="{890E8AB9-AB94-4F7F-8CDD-7103B97458E8}"/>
                </a:ext>
              </a:extLst>
            </p:cNvPr>
            <p:cNvSpPr txBox="1"/>
            <p:nvPr/>
          </p:nvSpPr>
          <p:spPr>
            <a:xfrm>
              <a:off x="1188720" y="2661964"/>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lang="en-US" sz="1000" spc="-30" dirty="0">
                  <a:solidFill>
                    <a:schemeClr val="tx1">
                      <a:lumMod val="75000"/>
                      <a:lumOff val="25000"/>
                    </a:schemeClr>
                  </a:solidFill>
                  <a:latin typeface="Arial"/>
                  <a:cs typeface="Arial"/>
                </a:rPr>
                <a:t>14</a:t>
              </a:r>
              <a:r>
                <a:rPr kumimoji="0" sz="1000" b="0" i="0" u="none" strike="noStrike" kern="1200" cap="none" spc="-30" normalizeH="0" baseline="0" noProof="0" dirty="0">
                  <a:ln>
                    <a:noFill/>
                  </a:ln>
                  <a:solidFill>
                    <a:schemeClr val="tx1">
                      <a:lumMod val="75000"/>
                      <a:lumOff val="25000"/>
                    </a:schemeClr>
                  </a:solidFill>
                  <a:effectLst/>
                  <a:uLnTx/>
                  <a:uFillTx/>
                  <a:latin typeface="Arial"/>
                  <a:ea typeface="+mn-ea"/>
                  <a:cs typeface="Arial"/>
                </a:rPr>
                <a:t>0</a:t>
              </a:r>
              <a:endParaRPr kumimoji="0" sz="1000" b="0" i="0" u="none" strike="noStrike" kern="1200" cap="none" spc="0" normalizeH="0" baseline="0" noProof="0" dirty="0">
                <a:ln>
                  <a:noFill/>
                </a:ln>
                <a:solidFill>
                  <a:schemeClr val="tx1">
                    <a:lumMod val="75000"/>
                    <a:lumOff val="25000"/>
                  </a:schemeClr>
                </a:solidFill>
                <a:effectLst/>
                <a:uLnTx/>
                <a:uFillTx/>
                <a:latin typeface="Arial"/>
                <a:ea typeface="+mn-ea"/>
                <a:cs typeface="Arial"/>
              </a:endParaRPr>
            </a:p>
          </p:txBody>
        </p:sp>
        <p:sp>
          <p:nvSpPr>
            <p:cNvPr id="60" name="object 6">
              <a:extLst>
                <a:ext uri="{FF2B5EF4-FFF2-40B4-BE49-F238E27FC236}">
                  <a16:creationId xmlns:a16="http://schemas.microsoft.com/office/drawing/2014/main" id="{D55FFD20-23FB-40DF-9A38-7A09759B40F7}"/>
                </a:ext>
              </a:extLst>
            </p:cNvPr>
            <p:cNvSpPr txBox="1"/>
            <p:nvPr/>
          </p:nvSpPr>
          <p:spPr>
            <a:xfrm>
              <a:off x="1188720" y="2982004"/>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lang="en-US" sz="1000" spc="-30" dirty="0">
                  <a:solidFill>
                    <a:schemeClr val="tx1">
                      <a:lumMod val="75000"/>
                      <a:lumOff val="25000"/>
                    </a:schemeClr>
                  </a:solidFill>
                  <a:latin typeface="Arial"/>
                  <a:cs typeface="Arial"/>
                </a:rPr>
                <a:t>12</a:t>
              </a:r>
              <a:r>
                <a:rPr kumimoji="0" sz="1000" b="0" i="0" u="none" strike="noStrike" kern="1200" cap="none" spc="-30" normalizeH="0" baseline="0" noProof="0" dirty="0">
                  <a:ln>
                    <a:noFill/>
                  </a:ln>
                  <a:solidFill>
                    <a:schemeClr val="tx1">
                      <a:lumMod val="75000"/>
                      <a:lumOff val="25000"/>
                    </a:schemeClr>
                  </a:solidFill>
                  <a:effectLst/>
                  <a:uLnTx/>
                  <a:uFillTx/>
                  <a:latin typeface="Arial"/>
                  <a:ea typeface="+mn-ea"/>
                  <a:cs typeface="Arial"/>
                </a:rPr>
                <a:t>0</a:t>
              </a:r>
              <a:endParaRPr kumimoji="0" sz="1000" b="0" i="0" u="none" strike="noStrike" kern="1200" cap="none" spc="0" normalizeH="0" baseline="0" noProof="0" dirty="0">
                <a:ln>
                  <a:noFill/>
                </a:ln>
                <a:solidFill>
                  <a:schemeClr val="tx1">
                    <a:lumMod val="75000"/>
                    <a:lumOff val="25000"/>
                  </a:schemeClr>
                </a:solidFill>
                <a:effectLst/>
                <a:uLnTx/>
                <a:uFillTx/>
                <a:latin typeface="Arial"/>
                <a:ea typeface="+mn-ea"/>
                <a:cs typeface="Arial"/>
              </a:endParaRPr>
            </a:p>
          </p:txBody>
        </p:sp>
        <p:sp>
          <p:nvSpPr>
            <p:cNvPr id="61" name="object 6">
              <a:extLst>
                <a:ext uri="{FF2B5EF4-FFF2-40B4-BE49-F238E27FC236}">
                  <a16:creationId xmlns:a16="http://schemas.microsoft.com/office/drawing/2014/main" id="{FE59F258-E38E-4056-ACD4-11BA87C63E04}"/>
                </a:ext>
              </a:extLst>
            </p:cNvPr>
            <p:cNvSpPr txBox="1"/>
            <p:nvPr/>
          </p:nvSpPr>
          <p:spPr>
            <a:xfrm>
              <a:off x="1188720" y="3302044"/>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lang="en-US" sz="1000" spc="-30" dirty="0">
                  <a:solidFill>
                    <a:schemeClr val="tx1">
                      <a:lumMod val="75000"/>
                      <a:lumOff val="25000"/>
                    </a:schemeClr>
                  </a:solidFill>
                  <a:latin typeface="Arial"/>
                  <a:cs typeface="Arial"/>
                </a:rPr>
                <a:t>10</a:t>
              </a:r>
              <a:r>
                <a:rPr kumimoji="0" sz="1000" b="0" i="0" u="none" strike="noStrike" kern="1200" cap="none" spc="-30" normalizeH="0" baseline="0" noProof="0" dirty="0">
                  <a:ln>
                    <a:noFill/>
                  </a:ln>
                  <a:solidFill>
                    <a:schemeClr val="tx1">
                      <a:lumMod val="75000"/>
                      <a:lumOff val="25000"/>
                    </a:schemeClr>
                  </a:solidFill>
                  <a:effectLst/>
                  <a:uLnTx/>
                  <a:uFillTx/>
                  <a:latin typeface="Arial"/>
                  <a:ea typeface="+mn-ea"/>
                  <a:cs typeface="Arial"/>
                </a:rPr>
                <a:t>0</a:t>
              </a:r>
              <a:endParaRPr kumimoji="0" sz="1000" b="0" i="0" u="none" strike="noStrike" kern="1200" cap="none" spc="0" normalizeH="0" baseline="0" noProof="0" dirty="0">
                <a:ln>
                  <a:noFill/>
                </a:ln>
                <a:solidFill>
                  <a:schemeClr val="tx1">
                    <a:lumMod val="75000"/>
                    <a:lumOff val="25000"/>
                  </a:schemeClr>
                </a:solidFill>
                <a:effectLst/>
                <a:uLnTx/>
                <a:uFillTx/>
                <a:latin typeface="Arial"/>
                <a:ea typeface="+mn-ea"/>
                <a:cs typeface="Arial"/>
              </a:endParaRPr>
            </a:p>
          </p:txBody>
        </p:sp>
        <p:sp>
          <p:nvSpPr>
            <p:cNvPr id="62" name="object 6">
              <a:extLst>
                <a:ext uri="{FF2B5EF4-FFF2-40B4-BE49-F238E27FC236}">
                  <a16:creationId xmlns:a16="http://schemas.microsoft.com/office/drawing/2014/main" id="{7F530777-3A4D-4B4A-AF22-7F8BA0B0FD18}"/>
                </a:ext>
              </a:extLst>
            </p:cNvPr>
            <p:cNvSpPr txBox="1"/>
            <p:nvPr/>
          </p:nvSpPr>
          <p:spPr>
            <a:xfrm>
              <a:off x="1188720" y="3622084"/>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lang="en-US" sz="1000" spc="-30" dirty="0">
                  <a:solidFill>
                    <a:schemeClr val="tx1">
                      <a:lumMod val="75000"/>
                      <a:lumOff val="25000"/>
                    </a:schemeClr>
                  </a:solidFill>
                  <a:latin typeface="Arial"/>
                  <a:cs typeface="Arial"/>
                </a:rPr>
                <a:t>8</a:t>
              </a:r>
              <a:r>
                <a:rPr kumimoji="0" sz="1000" b="0" i="0" u="none" strike="noStrike" kern="1200" cap="none" spc="-30" normalizeH="0" baseline="0" noProof="0" dirty="0">
                  <a:ln>
                    <a:noFill/>
                  </a:ln>
                  <a:solidFill>
                    <a:schemeClr val="tx1">
                      <a:lumMod val="75000"/>
                      <a:lumOff val="25000"/>
                    </a:schemeClr>
                  </a:solidFill>
                  <a:effectLst/>
                  <a:uLnTx/>
                  <a:uFillTx/>
                  <a:latin typeface="Arial"/>
                  <a:ea typeface="+mn-ea"/>
                  <a:cs typeface="Arial"/>
                </a:rPr>
                <a:t>0</a:t>
              </a:r>
              <a:endParaRPr kumimoji="0" sz="1000" b="0" i="0" u="none" strike="noStrike" kern="1200" cap="none" spc="0" normalizeH="0" baseline="0" noProof="0" dirty="0">
                <a:ln>
                  <a:noFill/>
                </a:ln>
                <a:solidFill>
                  <a:schemeClr val="tx1">
                    <a:lumMod val="75000"/>
                    <a:lumOff val="25000"/>
                  </a:schemeClr>
                </a:solidFill>
                <a:effectLst/>
                <a:uLnTx/>
                <a:uFillTx/>
                <a:latin typeface="Arial"/>
                <a:ea typeface="+mn-ea"/>
                <a:cs typeface="Arial"/>
              </a:endParaRPr>
            </a:p>
          </p:txBody>
        </p:sp>
        <p:sp>
          <p:nvSpPr>
            <p:cNvPr id="63" name="object 6">
              <a:extLst>
                <a:ext uri="{FF2B5EF4-FFF2-40B4-BE49-F238E27FC236}">
                  <a16:creationId xmlns:a16="http://schemas.microsoft.com/office/drawing/2014/main" id="{4E464B17-1CEB-4463-BA1B-7DC34F10FDF7}"/>
                </a:ext>
              </a:extLst>
            </p:cNvPr>
            <p:cNvSpPr txBox="1"/>
            <p:nvPr/>
          </p:nvSpPr>
          <p:spPr>
            <a:xfrm>
              <a:off x="1188720" y="3942124"/>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lang="en-US" sz="1000" spc="-30" dirty="0">
                  <a:solidFill>
                    <a:schemeClr val="tx1">
                      <a:lumMod val="75000"/>
                      <a:lumOff val="25000"/>
                    </a:schemeClr>
                  </a:solidFill>
                  <a:latin typeface="Arial"/>
                  <a:cs typeface="Arial"/>
                </a:rPr>
                <a:t>6</a:t>
              </a:r>
              <a:r>
                <a:rPr kumimoji="0" sz="1000" b="0" i="0" u="none" strike="noStrike" kern="1200" cap="none" spc="-30" normalizeH="0" baseline="0" noProof="0" dirty="0">
                  <a:ln>
                    <a:noFill/>
                  </a:ln>
                  <a:solidFill>
                    <a:schemeClr val="tx1">
                      <a:lumMod val="75000"/>
                      <a:lumOff val="25000"/>
                    </a:schemeClr>
                  </a:solidFill>
                  <a:effectLst/>
                  <a:uLnTx/>
                  <a:uFillTx/>
                  <a:latin typeface="Arial"/>
                  <a:ea typeface="+mn-ea"/>
                  <a:cs typeface="Arial"/>
                </a:rPr>
                <a:t>0</a:t>
              </a:r>
              <a:endParaRPr kumimoji="0" sz="1000" b="0" i="0" u="none" strike="noStrike" kern="1200" cap="none" spc="0" normalizeH="0" baseline="0" noProof="0" dirty="0">
                <a:ln>
                  <a:noFill/>
                </a:ln>
                <a:solidFill>
                  <a:schemeClr val="tx1">
                    <a:lumMod val="75000"/>
                    <a:lumOff val="25000"/>
                  </a:schemeClr>
                </a:solidFill>
                <a:effectLst/>
                <a:uLnTx/>
                <a:uFillTx/>
                <a:latin typeface="Arial"/>
                <a:ea typeface="+mn-ea"/>
                <a:cs typeface="Arial"/>
              </a:endParaRPr>
            </a:p>
          </p:txBody>
        </p:sp>
        <p:sp>
          <p:nvSpPr>
            <p:cNvPr id="64" name="object 6">
              <a:extLst>
                <a:ext uri="{FF2B5EF4-FFF2-40B4-BE49-F238E27FC236}">
                  <a16:creationId xmlns:a16="http://schemas.microsoft.com/office/drawing/2014/main" id="{2ABFC592-CCE1-41B2-8D85-368333B96FB6}"/>
                </a:ext>
              </a:extLst>
            </p:cNvPr>
            <p:cNvSpPr txBox="1"/>
            <p:nvPr/>
          </p:nvSpPr>
          <p:spPr>
            <a:xfrm>
              <a:off x="1188720" y="4262164"/>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lang="en-US" sz="1000" spc="-30" dirty="0">
                  <a:solidFill>
                    <a:schemeClr val="tx1">
                      <a:lumMod val="75000"/>
                      <a:lumOff val="25000"/>
                    </a:schemeClr>
                  </a:solidFill>
                  <a:latin typeface="Arial"/>
                  <a:cs typeface="Arial"/>
                </a:rPr>
                <a:t>4</a:t>
              </a:r>
              <a:r>
                <a:rPr kumimoji="0" sz="1000" b="0" i="0" u="none" strike="noStrike" kern="1200" cap="none" spc="-30" normalizeH="0" baseline="0" noProof="0" dirty="0">
                  <a:ln>
                    <a:noFill/>
                  </a:ln>
                  <a:solidFill>
                    <a:schemeClr val="tx1">
                      <a:lumMod val="75000"/>
                      <a:lumOff val="25000"/>
                    </a:schemeClr>
                  </a:solidFill>
                  <a:effectLst/>
                  <a:uLnTx/>
                  <a:uFillTx/>
                  <a:latin typeface="Arial"/>
                  <a:ea typeface="+mn-ea"/>
                  <a:cs typeface="Arial"/>
                </a:rPr>
                <a:t>0</a:t>
              </a:r>
              <a:endParaRPr kumimoji="0" sz="1000" b="0" i="0" u="none" strike="noStrike" kern="1200" cap="none" spc="0" normalizeH="0" baseline="0" noProof="0" dirty="0">
                <a:ln>
                  <a:noFill/>
                </a:ln>
                <a:solidFill>
                  <a:schemeClr val="tx1">
                    <a:lumMod val="75000"/>
                    <a:lumOff val="25000"/>
                  </a:schemeClr>
                </a:solidFill>
                <a:effectLst/>
                <a:uLnTx/>
                <a:uFillTx/>
                <a:latin typeface="Arial"/>
                <a:ea typeface="+mn-ea"/>
                <a:cs typeface="Arial"/>
              </a:endParaRPr>
            </a:p>
          </p:txBody>
        </p:sp>
        <p:sp>
          <p:nvSpPr>
            <p:cNvPr id="65" name="object 6">
              <a:extLst>
                <a:ext uri="{FF2B5EF4-FFF2-40B4-BE49-F238E27FC236}">
                  <a16:creationId xmlns:a16="http://schemas.microsoft.com/office/drawing/2014/main" id="{D9AEB3C3-FE30-436C-BF75-00FC3A5F62A4}"/>
                </a:ext>
              </a:extLst>
            </p:cNvPr>
            <p:cNvSpPr txBox="1"/>
            <p:nvPr/>
          </p:nvSpPr>
          <p:spPr>
            <a:xfrm>
              <a:off x="1188720" y="4582204"/>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lang="en-US" sz="1000" spc="-30" dirty="0">
                  <a:solidFill>
                    <a:schemeClr val="tx1">
                      <a:lumMod val="75000"/>
                      <a:lumOff val="25000"/>
                    </a:schemeClr>
                  </a:solidFill>
                  <a:latin typeface="Arial"/>
                  <a:cs typeface="Arial"/>
                </a:rPr>
                <a:t>2</a:t>
              </a:r>
              <a:r>
                <a:rPr kumimoji="0" sz="1000" b="0" i="0" u="none" strike="noStrike" kern="1200" cap="none" spc="-30" normalizeH="0" baseline="0" noProof="0" dirty="0">
                  <a:ln>
                    <a:noFill/>
                  </a:ln>
                  <a:solidFill>
                    <a:schemeClr val="tx1">
                      <a:lumMod val="75000"/>
                      <a:lumOff val="25000"/>
                    </a:schemeClr>
                  </a:solidFill>
                  <a:effectLst/>
                  <a:uLnTx/>
                  <a:uFillTx/>
                  <a:latin typeface="Arial"/>
                  <a:ea typeface="+mn-ea"/>
                  <a:cs typeface="Arial"/>
                </a:rPr>
                <a:t>0</a:t>
              </a:r>
              <a:endParaRPr kumimoji="0" sz="1000" b="0" i="0" u="none" strike="noStrike" kern="1200" cap="none" spc="0" normalizeH="0" baseline="0" noProof="0" dirty="0">
                <a:ln>
                  <a:noFill/>
                </a:ln>
                <a:solidFill>
                  <a:schemeClr val="tx1">
                    <a:lumMod val="75000"/>
                    <a:lumOff val="25000"/>
                  </a:schemeClr>
                </a:solidFill>
                <a:effectLst/>
                <a:uLnTx/>
                <a:uFillTx/>
                <a:latin typeface="Arial"/>
                <a:ea typeface="+mn-ea"/>
                <a:cs typeface="Arial"/>
              </a:endParaRPr>
            </a:p>
          </p:txBody>
        </p:sp>
        <p:sp>
          <p:nvSpPr>
            <p:cNvPr id="66" name="object 6">
              <a:extLst>
                <a:ext uri="{FF2B5EF4-FFF2-40B4-BE49-F238E27FC236}">
                  <a16:creationId xmlns:a16="http://schemas.microsoft.com/office/drawing/2014/main" id="{3AE73937-A042-4163-A6FF-FDA5B450C227}"/>
                </a:ext>
              </a:extLst>
            </p:cNvPr>
            <p:cNvSpPr txBox="1"/>
            <p:nvPr/>
          </p:nvSpPr>
          <p:spPr>
            <a:xfrm>
              <a:off x="1188720" y="4902244"/>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30" normalizeH="0" baseline="0" noProof="0" dirty="0">
                  <a:ln>
                    <a:noFill/>
                  </a:ln>
                  <a:solidFill>
                    <a:schemeClr val="tx1">
                      <a:lumMod val="75000"/>
                      <a:lumOff val="25000"/>
                    </a:schemeClr>
                  </a:solidFill>
                  <a:effectLst/>
                  <a:uLnTx/>
                  <a:uFillTx/>
                  <a:latin typeface="Arial"/>
                  <a:ea typeface="+mn-ea"/>
                  <a:cs typeface="Arial"/>
                </a:rPr>
                <a:t>0</a:t>
              </a:r>
              <a:endParaRPr kumimoji="0" sz="1000" b="0" i="0" u="none" strike="noStrike" kern="1200" cap="none" spc="0" normalizeH="0" baseline="0" noProof="0" dirty="0">
                <a:ln>
                  <a:noFill/>
                </a:ln>
                <a:solidFill>
                  <a:schemeClr val="tx1">
                    <a:lumMod val="75000"/>
                    <a:lumOff val="25000"/>
                  </a:schemeClr>
                </a:solidFill>
                <a:effectLst/>
                <a:uLnTx/>
                <a:uFillTx/>
                <a:latin typeface="Arial"/>
                <a:ea typeface="+mn-ea"/>
                <a:cs typeface="Arial"/>
              </a:endParaRPr>
            </a:p>
          </p:txBody>
        </p:sp>
        <p:sp>
          <p:nvSpPr>
            <p:cNvPr id="83" name="object 28">
              <a:extLst>
                <a:ext uri="{FF2B5EF4-FFF2-40B4-BE49-F238E27FC236}">
                  <a16:creationId xmlns:a16="http://schemas.microsoft.com/office/drawing/2014/main" id="{BC24632B-E4AA-4345-8120-3734491BA694}"/>
                </a:ext>
              </a:extLst>
            </p:cNvPr>
            <p:cNvSpPr/>
            <p:nvPr/>
          </p:nvSpPr>
          <p:spPr>
            <a:xfrm>
              <a:off x="2002536" y="3125260"/>
              <a:ext cx="457200" cy="1858220"/>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E5C738"/>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a:rPr>
                <a:t>118</a:t>
              </a:r>
              <a:endParaRPr kumimoji="0" sz="12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84" name="object 28">
              <a:extLst>
                <a:ext uri="{FF2B5EF4-FFF2-40B4-BE49-F238E27FC236}">
                  <a16:creationId xmlns:a16="http://schemas.microsoft.com/office/drawing/2014/main" id="{6DE4CC22-A4D3-424C-B1E4-45B49B9B9499}"/>
                </a:ext>
              </a:extLst>
            </p:cNvPr>
            <p:cNvSpPr/>
            <p:nvPr/>
          </p:nvSpPr>
          <p:spPr>
            <a:xfrm>
              <a:off x="2002536" y="2695492"/>
              <a:ext cx="457200" cy="429768"/>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F3E2A7"/>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a:rPr>
                <a:t>26</a:t>
              </a:r>
              <a:endParaRPr kumimoji="0" sz="1200" b="0" i="0" u="none" strike="noStrike" kern="1200" cap="none" spc="0" normalizeH="0" baseline="0" noProof="0" dirty="0">
                <a:ln>
                  <a:noFill/>
                </a:ln>
                <a:effectLst/>
                <a:uLnTx/>
                <a:uFillTx/>
                <a:latin typeface="Arial" panose="020B0604020202020204"/>
                <a:ea typeface="+mn-ea"/>
                <a:cs typeface="+mn-cs"/>
              </a:endParaRPr>
            </a:p>
          </p:txBody>
        </p:sp>
        <p:sp>
          <p:nvSpPr>
            <p:cNvPr id="85" name="object 28">
              <a:extLst>
                <a:ext uri="{FF2B5EF4-FFF2-40B4-BE49-F238E27FC236}">
                  <a16:creationId xmlns:a16="http://schemas.microsoft.com/office/drawing/2014/main" id="{B7444869-5FCD-41D7-9F6A-4CB9C30938D7}"/>
                </a:ext>
              </a:extLst>
            </p:cNvPr>
            <p:cNvSpPr/>
            <p:nvPr/>
          </p:nvSpPr>
          <p:spPr>
            <a:xfrm>
              <a:off x="2478024" y="3259635"/>
              <a:ext cx="457200" cy="1723845"/>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000000"/>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a:rPr>
                <a:t>109</a:t>
              </a:r>
              <a:endParaRPr kumimoji="0" sz="12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86" name="object 28">
              <a:extLst>
                <a:ext uri="{FF2B5EF4-FFF2-40B4-BE49-F238E27FC236}">
                  <a16:creationId xmlns:a16="http://schemas.microsoft.com/office/drawing/2014/main" id="{394A07CF-39BD-4EC9-A7CD-2C0758D09D10}"/>
                </a:ext>
              </a:extLst>
            </p:cNvPr>
            <p:cNvSpPr/>
            <p:nvPr/>
          </p:nvSpPr>
          <p:spPr>
            <a:xfrm>
              <a:off x="2478024" y="2866443"/>
              <a:ext cx="457200" cy="393192"/>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DADADA"/>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a:rPr>
                <a:t>24</a:t>
              </a:r>
              <a:endParaRPr kumimoji="0" sz="1200" b="0" i="0" u="none" strike="noStrike" kern="1200" cap="none" spc="0" normalizeH="0" baseline="0" noProof="0" dirty="0">
                <a:ln>
                  <a:noFill/>
                </a:ln>
                <a:effectLst/>
                <a:uLnTx/>
                <a:uFillTx/>
                <a:latin typeface="Arial" panose="020B0604020202020204"/>
                <a:ea typeface="+mn-ea"/>
                <a:cs typeface="+mn-cs"/>
              </a:endParaRPr>
            </a:p>
          </p:txBody>
        </p:sp>
        <p:sp>
          <p:nvSpPr>
            <p:cNvPr id="95" name="object 28">
              <a:extLst>
                <a:ext uri="{FF2B5EF4-FFF2-40B4-BE49-F238E27FC236}">
                  <a16:creationId xmlns:a16="http://schemas.microsoft.com/office/drawing/2014/main" id="{0B8510BF-4F96-45B6-875D-06576F017947}"/>
                </a:ext>
              </a:extLst>
            </p:cNvPr>
            <p:cNvSpPr/>
            <p:nvPr/>
          </p:nvSpPr>
          <p:spPr>
            <a:xfrm>
              <a:off x="3831336" y="3280707"/>
              <a:ext cx="457200" cy="1702773"/>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E5C738"/>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a:rPr>
                <a:t>108</a:t>
              </a:r>
              <a:endParaRPr kumimoji="0" sz="12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96" name="object 28">
              <a:extLst>
                <a:ext uri="{FF2B5EF4-FFF2-40B4-BE49-F238E27FC236}">
                  <a16:creationId xmlns:a16="http://schemas.microsoft.com/office/drawing/2014/main" id="{BCD401A4-A9C3-4F38-B77A-7C0D16A1954D}"/>
                </a:ext>
              </a:extLst>
            </p:cNvPr>
            <p:cNvSpPr/>
            <p:nvPr/>
          </p:nvSpPr>
          <p:spPr>
            <a:xfrm>
              <a:off x="3831336" y="2695491"/>
              <a:ext cx="457200" cy="585216"/>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F3E2A7"/>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a:ea typeface="+mn-ea"/>
                  <a:cs typeface="+mn-cs"/>
                </a:rPr>
                <a:t>36</a:t>
              </a:r>
              <a:endParaRPr kumimoji="0" sz="1200" b="0" i="0" u="none" strike="noStrike" kern="1200" cap="none" spc="0" normalizeH="0" baseline="0" noProof="0" dirty="0">
                <a:ln>
                  <a:noFill/>
                </a:ln>
                <a:effectLst/>
                <a:uLnTx/>
                <a:uFillTx/>
                <a:latin typeface="Arial" panose="020B0604020202020204"/>
                <a:ea typeface="+mn-ea"/>
                <a:cs typeface="+mn-cs"/>
              </a:endParaRPr>
            </a:p>
          </p:txBody>
        </p:sp>
        <p:sp>
          <p:nvSpPr>
            <p:cNvPr id="93" name="object 28">
              <a:extLst>
                <a:ext uri="{FF2B5EF4-FFF2-40B4-BE49-F238E27FC236}">
                  <a16:creationId xmlns:a16="http://schemas.microsoft.com/office/drawing/2014/main" id="{60337551-1EAD-44DF-9C14-3F6C54A83D7A}"/>
                </a:ext>
              </a:extLst>
            </p:cNvPr>
            <p:cNvSpPr/>
            <p:nvPr/>
          </p:nvSpPr>
          <p:spPr>
            <a:xfrm>
              <a:off x="4306824" y="3399873"/>
              <a:ext cx="457200" cy="1583607"/>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000000"/>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a:rPr>
                <a:t>10</a:t>
              </a:r>
              <a:r>
                <a:rPr kumimoji="0" lang="en-US" sz="1200" b="0" i="0" u="none" strike="noStrike" kern="1200" cap="none" spc="0" normalizeH="0" baseline="0" noProof="0" dirty="0">
                  <a:ln>
                    <a:noFill/>
                  </a:ln>
                  <a:solidFill>
                    <a:schemeClr val="bg1"/>
                  </a:solidFill>
                  <a:effectLst/>
                  <a:uLnTx/>
                  <a:uFillTx/>
                  <a:latin typeface="Arial" panose="020B0604020202020204"/>
                  <a:ea typeface="+mn-ea"/>
                  <a:cs typeface="+mn-cs"/>
                </a:rPr>
                <a:t>0</a:t>
              </a:r>
              <a:endParaRPr kumimoji="0" sz="12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94" name="object 28">
              <a:extLst>
                <a:ext uri="{FF2B5EF4-FFF2-40B4-BE49-F238E27FC236}">
                  <a16:creationId xmlns:a16="http://schemas.microsoft.com/office/drawing/2014/main" id="{3265CBC7-14FC-4AA0-9589-9F40F0784E28}"/>
                </a:ext>
              </a:extLst>
            </p:cNvPr>
            <p:cNvSpPr/>
            <p:nvPr/>
          </p:nvSpPr>
          <p:spPr>
            <a:xfrm>
              <a:off x="4306824" y="2866442"/>
              <a:ext cx="457200" cy="533431"/>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DADADA"/>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a:ea typeface="+mn-ea"/>
                  <a:cs typeface="+mn-cs"/>
                </a:rPr>
                <a:t>33</a:t>
              </a:r>
              <a:endParaRPr kumimoji="0" sz="1200" b="0" i="0" u="none" strike="noStrike" kern="1200" cap="none" spc="0" normalizeH="0" baseline="0" noProof="0" dirty="0">
                <a:ln>
                  <a:noFill/>
                </a:ln>
                <a:effectLst/>
                <a:uLnTx/>
                <a:uFillTx/>
                <a:latin typeface="Arial" panose="020B0604020202020204"/>
                <a:ea typeface="+mn-ea"/>
                <a:cs typeface="+mn-cs"/>
              </a:endParaRPr>
            </a:p>
          </p:txBody>
        </p:sp>
        <p:sp>
          <p:nvSpPr>
            <p:cNvPr id="102" name="object 28">
              <a:extLst>
                <a:ext uri="{FF2B5EF4-FFF2-40B4-BE49-F238E27FC236}">
                  <a16:creationId xmlns:a16="http://schemas.microsoft.com/office/drawing/2014/main" id="{5DAE8D9E-A9A1-4A0E-81CB-89F6A1BD6FA4}"/>
                </a:ext>
              </a:extLst>
            </p:cNvPr>
            <p:cNvSpPr/>
            <p:nvPr/>
          </p:nvSpPr>
          <p:spPr>
            <a:xfrm>
              <a:off x="5660136" y="3931378"/>
              <a:ext cx="457200" cy="1052101"/>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E5C738"/>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a:rPr>
                <a:t>67</a:t>
              </a:r>
              <a:endParaRPr kumimoji="0" sz="12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103" name="object 28">
              <a:extLst>
                <a:ext uri="{FF2B5EF4-FFF2-40B4-BE49-F238E27FC236}">
                  <a16:creationId xmlns:a16="http://schemas.microsoft.com/office/drawing/2014/main" id="{E5E59639-A4C6-45CF-9DD6-1533B16E87B7}"/>
                </a:ext>
              </a:extLst>
            </p:cNvPr>
            <p:cNvSpPr/>
            <p:nvPr/>
          </p:nvSpPr>
          <p:spPr>
            <a:xfrm>
              <a:off x="5660136" y="2706083"/>
              <a:ext cx="457200" cy="1225296"/>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F3E2A7"/>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a:rPr>
                <a:t>76</a:t>
              </a:r>
              <a:endParaRPr kumimoji="0" sz="1200" b="0" i="0" u="none" strike="noStrike" kern="1200" cap="none" spc="0" normalizeH="0" baseline="0" noProof="0" dirty="0">
                <a:ln>
                  <a:noFill/>
                </a:ln>
                <a:effectLst/>
                <a:uLnTx/>
                <a:uFillTx/>
                <a:latin typeface="Arial" panose="020B0604020202020204"/>
                <a:ea typeface="+mn-ea"/>
                <a:cs typeface="+mn-cs"/>
              </a:endParaRPr>
            </a:p>
          </p:txBody>
        </p:sp>
        <p:sp>
          <p:nvSpPr>
            <p:cNvPr id="100" name="object 28">
              <a:extLst>
                <a:ext uri="{FF2B5EF4-FFF2-40B4-BE49-F238E27FC236}">
                  <a16:creationId xmlns:a16="http://schemas.microsoft.com/office/drawing/2014/main" id="{F8D3ED64-350C-4FC3-9FBC-4EB5C61C078A}"/>
                </a:ext>
              </a:extLst>
            </p:cNvPr>
            <p:cNvSpPr/>
            <p:nvPr/>
          </p:nvSpPr>
          <p:spPr>
            <a:xfrm>
              <a:off x="6135624" y="4121754"/>
              <a:ext cx="457200" cy="861726"/>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000000"/>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a:rPr>
                <a:t>55</a:t>
              </a:r>
              <a:endParaRPr kumimoji="0" sz="12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101" name="object 28">
              <a:extLst>
                <a:ext uri="{FF2B5EF4-FFF2-40B4-BE49-F238E27FC236}">
                  <a16:creationId xmlns:a16="http://schemas.microsoft.com/office/drawing/2014/main" id="{29FD02F9-2F2C-4B02-A726-A4108A5EB047}"/>
                </a:ext>
              </a:extLst>
            </p:cNvPr>
            <p:cNvSpPr/>
            <p:nvPr/>
          </p:nvSpPr>
          <p:spPr>
            <a:xfrm>
              <a:off x="6135624" y="2905602"/>
              <a:ext cx="457200" cy="1216152"/>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DADADA"/>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a:rPr>
                <a:t>76</a:t>
              </a:r>
              <a:endParaRPr kumimoji="0" sz="1200" b="0" i="0" u="none" strike="noStrike" kern="1200" cap="none" spc="0" normalizeH="0" baseline="0" noProof="0" dirty="0">
                <a:ln>
                  <a:noFill/>
                </a:ln>
                <a:effectLst/>
                <a:uLnTx/>
                <a:uFillTx/>
                <a:latin typeface="Arial" panose="020B0604020202020204"/>
                <a:ea typeface="+mn-ea"/>
                <a:cs typeface="+mn-cs"/>
              </a:endParaRPr>
            </a:p>
          </p:txBody>
        </p:sp>
        <p:sp>
          <p:nvSpPr>
            <p:cNvPr id="109" name="object 28">
              <a:extLst>
                <a:ext uri="{FF2B5EF4-FFF2-40B4-BE49-F238E27FC236}">
                  <a16:creationId xmlns:a16="http://schemas.microsoft.com/office/drawing/2014/main" id="{E5A9612B-39CD-48FE-83EB-75F256EDAFC4}"/>
                </a:ext>
              </a:extLst>
            </p:cNvPr>
            <p:cNvSpPr/>
            <p:nvPr/>
          </p:nvSpPr>
          <p:spPr>
            <a:xfrm>
              <a:off x="7488936" y="3564169"/>
              <a:ext cx="457200" cy="1419311"/>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E5C738"/>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a:rPr>
                <a:t>9</a:t>
              </a:r>
              <a:r>
                <a:rPr kumimoji="0" lang="en-US" sz="1200" b="0" i="0" u="none" strike="noStrike" kern="1200" cap="none" spc="0" normalizeH="0" baseline="0" noProof="0" dirty="0">
                  <a:ln>
                    <a:noFill/>
                  </a:ln>
                  <a:solidFill>
                    <a:schemeClr val="bg1"/>
                  </a:solidFill>
                  <a:effectLst/>
                  <a:uLnTx/>
                  <a:uFillTx/>
                  <a:latin typeface="Arial" panose="020B0604020202020204"/>
                  <a:ea typeface="+mn-ea"/>
                  <a:cs typeface="+mn-cs"/>
                </a:rPr>
                <a:t>0</a:t>
              </a:r>
              <a:endParaRPr kumimoji="0" sz="12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110" name="object 28">
              <a:extLst>
                <a:ext uri="{FF2B5EF4-FFF2-40B4-BE49-F238E27FC236}">
                  <a16:creationId xmlns:a16="http://schemas.microsoft.com/office/drawing/2014/main" id="{F3DA2B9E-71C5-4361-A336-DC5F9BDA23D2}"/>
                </a:ext>
              </a:extLst>
            </p:cNvPr>
            <p:cNvSpPr/>
            <p:nvPr/>
          </p:nvSpPr>
          <p:spPr>
            <a:xfrm>
              <a:off x="7488936" y="2695489"/>
              <a:ext cx="457200" cy="868680"/>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F3E2A7"/>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a:rPr>
                <a:t>54</a:t>
              </a:r>
              <a:endParaRPr kumimoji="0" sz="1200" b="0" i="0" u="none" strike="noStrike" kern="1200" cap="none" spc="0" normalizeH="0" baseline="0" noProof="0" dirty="0">
                <a:ln>
                  <a:noFill/>
                </a:ln>
                <a:effectLst/>
                <a:uLnTx/>
                <a:uFillTx/>
                <a:latin typeface="Arial" panose="020B0604020202020204"/>
                <a:ea typeface="+mn-ea"/>
                <a:cs typeface="+mn-cs"/>
              </a:endParaRPr>
            </a:p>
          </p:txBody>
        </p:sp>
        <p:sp>
          <p:nvSpPr>
            <p:cNvPr id="107" name="object 28">
              <a:extLst>
                <a:ext uri="{FF2B5EF4-FFF2-40B4-BE49-F238E27FC236}">
                  <a16:creationId xmlns:a16="http://schemas.microsoft.com/office/drawing/2014/main" id="{7BC80A9F-8857-4B0B-BA3F-E17015411CC5}"/>
                </a:ext>
              </a:extLst>
            </p:cNvPr>
            <p:cNvSpPr/>
            <p:nvPr/>
          </p:nvSpPr>
          <p:spPr>
            <a:xfrm>
              <a:off x="7964424" y="3689402"/>
              <a:ext cx="457200" cy="1294078"/>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000000"/>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a:rPr>
                <a:t>82</a:t>
              </a:r>
              <a:endParaRPr kumimoji="0" sz="12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108" name="object 28">
              <a:extLst>
                <a:ext uri="{FF2B5EF4-FFF2-40B4-BE49-F238E27FC236}">
                  <a16:creationId xmlns:a16="http://schemas.microsoft.com/office/drawing/2014/main" id="{13473A7C-925E-4BE1-B5AA-556701271655}"/>
                </a:ext>
              </a:extLst>
            </p:cNvPr>
            <p:cNvSpPr/>
            <p:nvPr/>
          </p:nvSpPr>
          <p:spPr>
            <a:xfrm>
              <a:off x="7964424" y="2866442"/>
              <a:ext cx="457200" cy="822960"/>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DADADA"/>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a:rPr>
                <a:t>51</a:t>
              </a:r>
              <a:endParaRPr kumimoji="0" sz="1200" b="0" i="0" u="none" strike="noStrike" kern="1200" cap="none" spc="0" normalizeH="0" baseline="0" noProof="0" dirty="0">
                <a:ln>
                  <a:noFill/>
                </a:ln>
                <a:effectLst/>
                <a:uLnTx/>
                <a:uFillTx/>
                <a:latin typeface="Arial" panose="020B0604020202020204"/>
                <a:ea typeface="+mn-ea"/>
                <a:cs typeface="+mn-cs"/>
              </a:endParaRPr>
            </a:p>
          </p:txBody>
        </p:sp>
        <p:sp>
          <p:nvSpPr>
            <p:cNvPr id="116" name="object 28">
              <a:extLst>
                <a:ext uri="{FF2B5EF4-FFF2-40B4-BE49-F238E27FC236}">
                  <a16:creationId xmlns:a16="http://schemas.microsoft.com/office/drawing/2014/main" id="{FF883978-81A5-48BB-84BA-63994293CC30}"/>
                </a:ext>
              </a:extLst>
            </p:cNvPr>
            <p:cNvSpPr/>
            <p:nvPr/>
          </p:nvSpPr>
          <p:spPr>
            <a:xfrm>
              <a:off x="9317736" y="4460190"/>
              <a:ext cx="457200" cy="524457"/>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E5C738"/>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a:rPr>
                <a:t>34</a:t>
              </a:r>
              <a:endParaRPr kumimoji="0" sz="12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117" name="object 28">
              <a:extLst>
                <a:ext uri="{FF2B5EF4-FFF2-40B4-BE49-F238E27FC236}">
                  <a16:creationId xmlns:a16="http://schemas.microsoft.com/office/drawing/2014/main" id="{4931C5A1-E5DA-4FF6-8CDA-361C288B8AB7}"/>
                </a:ext>
              </a:extLst>
            </p:cNvPr>
            <p:cNvSpPr/>
            <p:nvPr/>
          </p:nvSpPr>
          <p:spPr>
            <a:xfrm>
              <a:off x="9317736" y="2672556"/>
              <a:ext cx="457200" cy="1786467"/>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F3E2A7"/>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a:rPr>
                <a:t>111</a:t>
              </a:r>
              <a:endParaRPr kumimoji="0" sz="1200" b="0" i="0" u="none" strike="noStrike" kern="1200" cap="none" spc="0" normalizeH="0" baseline="0" noProof="0" dirty="0">
                <a:ln>
                  <a:noFill/>
                </a:ln>
                <a:effectLst/>
                <a:uLnTx/>
                <a:uFillTx/>
                <a:latin typeface="Arial" panose="020B0604020202020204"/>
                <a:ea typeface="+mn-ea"/>
                <a:cs typeface="+mn-cs"/>
              </a:endParaRPr>
            </a:p>
          </p:txBody>
        </p:sp>
        <p:sp>
          <p:nvSpPr>
            <p:cNvPr id="114" name="object 28">
              <a:extLst>
                <a:ext uri="{FF2B5EF4-FFF2-40B4-BE49-F238E27FC236}">
                  <a16:creationId xmlns:a16="http://schemas.microsoft.com/office/drawing/2014/main" id="{3E3F127E-0232-4162-84C9-A6018DB07EC9}"/>
                </a:ext>
              </a:extLst>
            </p:cNvPr>
            <p:cNvSpPr/>
            <p:nvPr/>
          </p:nvSpPr>
          <p:spPr>
            <a:xfrm>
              <a:off x="9793224" y="4488962"/>
              <a:ext cx="457200" cy="494517"/>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000000"/>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a:rPr>
                <a:t>32</a:t>
              </a:r>
              <a:endParaRPr kumimoji="0" sz="12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115" name="object 28">
              <a:extLst>
                <a:ext uri="{FF2B5EF4-FFF2-40B4-BE49-F238E27FC236}">
                  <a16:creationId xmlns:a16="http://schemas.microsoft.com/office/drawing/2014/main" id="{96F11764-F3E5-43F7-A3E6-6D8E3231D850}"/>
                </a:ext>
              </a:extLst>
            </p:cNvPr>
            <p:cNvSpPr/>
            <p:nvPr/>
          </p:nvSpPr>
          <p:spPr>
            <a:xfrm>
              <a:off x="9793224" y="2916195"/>
              <a:ext cx="457200" cy="1572768"/>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DADADA"/>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a:rPr>
                <a:t>98</a:t>
              </a:r>
              <a:endParaRPr kumimoji="0" sz="1200" b="0" i="0" u="none" strike="noStrike" kern="1200" cap="none" spc="0" normalizeH="0" baseline="0" noProof="0" dirty="0">
                <a:ln>
                  <a:noFill/>
                </a:ln>
                <a:effectLst/>
                <a:uLnTx/>
                <a:uFillTx/>
                <a:latin typeface="Arial" panose="020B0604020202020204"/>
                <a:ea typeface="+mn-ea"/>
                <a:cs typeface="+mn-cs"/>
              </a:endParaRPr>
            </a:p>
          </p:txBody>
        </p:sp>
        <p:sp>
          <p:nvSpPr>
            <p:cNvPr id="118" name="object 14">
              <a:extLst>
                <a:ext uri="{FF2B5EF4-FFF2-40B4-BE49-F238E27FC236}">
                  <a16:creationId xmlns:a16="http://schemas.microsoft.com/office/drawing/2014/main" id="{A533EA21-5322-4234-B3E2-689E5ACAA2EC}"/>
                </a:ext>
              </a:extLst>
            </p:cNvPr>
            <p:cNvSpPr txBox="1"/>
            <p:nvPr/>
          </p:nvSpPr>
          <p:spPr>
            <a:xfrm>
              <a:off x="914400" y="2807817"/>
              <a:ext cx="173445" cy="1821223"/>
            </a:xfrm>
            <a:prstGeom prst="rect">
              <a:avLst/>
            </a:prstGeom>
          </p:spPr>
          <p:txBody>
            <a:bodyPr vert="vert270" wrap="square" lIns="0" tIns="0" rIns="0" bIns="0" rtlCol="0">
              <a:spAutoFit/>
            </a:bodyPr>
            <a:lstStyle>
              <a:defPPr>
                <a:defRPr lang="LID4096"/>
              </a:defPPr>
              <a:lvl1pPr marL="172720" marR="5080" lvl="0" indent="-140335" algn="r" fontAlgn="auto">
                <a:lnSpc>
                  <a:spcPts val="1500"/>
                </a:lnSpc>
                <a:spcAft>
                  <a:spcPts val="0"/>
                </a:spcAft>
                <a:buClrTx/>
                <a:buSzTx/>
                <a:buFontTx/>
                <a:buNone/>
                <a:tabLst/>
                <a:defRPr kumimoji="0" sz="1200" b="0" i="0" u="none" strike="noStrike" cap="none" spc="-15" normalizeH="0" baseline="0">
                  <a:ln>
                    <a:noFill/>
                  </a:ln>
                  <a:solidFill>
                    <a:prstClr val="black"/>
                  </a:solidFill>
                  <a:effectLst/>
                  <a:uLnTx/>
                  <a:uFillTx/>
                  <a:latin typeface="Arial"/>
                  <a:cs typeface="Arial"/>
                </a:defRPr>
              </a:lvl1pPr>
            </a:lstStyle>
            <a:p>
              <a:pPr marL="172720" marR="5080" lvl="0" indent="-140335" algn="ctr" defTabSz="914400" rtl="0" eaLnBrk="1" fontAlgn="auto" latinLnBrk="0" hangingPunct="1">
                <a:lnSpc>
                  <a:spcPts val="1500"/>
                </a:lnSpc>
                <a:spcBef>
                  <a:spcPts val="0"/>
                </a:spcBef>
                <a:spcAft>
                  <a:spcPts val="0"/>
                </a:spcAft>
                <a:buClrTx/>
                <a:buSzTx/>
                <a:buFontTx/>
                <a:buNone/>
                <a:tabLst/>
                <a:defRPr/>
              </a:pPr>
              <a:r>
                <a:rPr kumimoji="0" lang="en-US" sz="1000" b="1" i="0" u="none" strike="noStrike" kern="1200" cap="none" spc="-15" normalizeH="0" baseline="0" noProof="0" dirty="0">
                  <a:ln>
                    <a:noFill/>
                  </a:ln>
                  <a:solidFill>
                    <a:prstClr val="black">
                      <a:lumMod val="75000"/>
                      <a:lumOff val="25000"/>
                    </a:prstClr>
                  </a:solidFill>
                  <a:effectLst/>
                  <a:uLnTx/>
                  <a:uFillTx/>
                  <a:latin typeface="Arial"/>
                  <a:ea typeface="+mn-ea"/>
                  <a:cs typeface="Arial"/>
                </a:rPr>
                <a:t>Number of reporting countries</a:t>
              </a:r>
              <a:endParaRPr kumimoji="0" sz="1000" b="1" i="0" u="none" strike="noStrike" kern="1200" cap="none" spc="-15" normalizeH="0" baseline="0" noProof="0" dirty="0">
                <a:ln>
                  <a:noFill/>
                </a:ln>
                <a:solidFill>
                  <a:prstClr val="black">
                    <a:lumMod val="75000"/>
                    <a:lumOff val="25000"/>
                  </a:prstClr>
                </a:solidFill>
                <a:effectLst/>
                <a:uLnTx/>
                <a:uFillTx/>
                <a:latin typeface="Arial"/>
                <a:ea typeface="+mn-ea"/>
                <a:cs typeface="Arial"/>
              </a:endParaRPr>
            </a:p>
          </p:txBody>
        </p:sp>
      </p:grpSp>
    </p:spTree>
    <p:extLst>
      <p:ext uri="{BB962C8B-B14F-4D97-AF65-F5344CB8AC3E}">
        <p14:creationId xmlns:p14="http://schemas.microsoft.com/office/powerpoint/2010/main" val="275170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a:extLst>
              <a:ext uri="{FF2B5EF4-FFF2-40B4-BE49-F238E27FC236}">
                <a16:creationId xmlns:a16="http://schemas.microsoft.com/office/drawing/2014/main" id="{C4325554-85FA-42BF-9648-938FBC837889}"/>
              </a:ext>
            </a:extLst>
          </p:cNvPr>
          <p:cNvSpPr>
            <a:spLocks noGrp="1"/>
          </p:cNvSpPr>
          <p:nvPr>
            <p:ph sz="quarter" idx="12"/>
          </p:nvPr>
        </p:nvSpPr>
        <p:spPr>
          <a:xfrm>
            <a:off x="457200" y="1371600"/>
            <a:ext cx="11612880" cy="4389120"/>
          </a:xfrm>
        </p:spPr>
        <p:txBody>
          <a:bodyPr lIns="0" tIns="0" rIns="0" bIns="0" anchor="t" anchorCtr="0"/>
          <a:lstStyle/>
          <a:p>
            <a:pPr>
              <a:lnSpc>
                <a:spcPct val="100000"/>
              </a:lnSpc>
              <a:spcBef>
                <a:spcPts val="0"/>
              </a:spcBef>
            </a:pPr>
            <a:r>
              <a:rPr lang="en-US" dirty="0"/>
              <a:t>Average unit prices of antiretroviral medicine procurements, 2020, and percentage change, 2016–2020</a:t>
            </a:r>
          </a:p>
        </p:txBody>
      </p:sp>
      <p:sp>
        <p:nvSpPr>
          <p:cNvPr id="3" name="Text Placeholder 2">
            <a:extLst>
              <a:ext uri="{FF2B5EF4-FFF2-40B4-BE49-F238E27FC236}">
                <a16:creationId xmlns:a16="http://schemas.microsoft.com/office/drawing/2014/main" id="{15D88F3D-D5C2-4128-9460-A1A5526EA57E}"/>
              </a:ext>
            </a:extLst>
          </p:cNvPr>
          <p:cNvSpPr>
            <a:spLocks noGrp="1"/>
          </p:cNvSpPr>
          <p:nvPr>
            <p:ph type="body" sz="quarter" idx="10"/>
          </p:nvPr>
        </p:nvSpPr>
        <p:spPr>
          <a:solidFill>
            <a:srgbClr val="63AAD8"/>
          </a:solidFill>
        </p:spPr>
        <p:txBody>
          <a:bodyPr/>
          <a:lstStyle/>
          <a:p>
            <a:endParaRPr lang="en-US" dirty="0"/>
          </a:p>
        </p:txBody>
      </p:sp>
      <p:grpSp>
        <p:nvGrpSpPr>
          <p:cNvPr id="8" name="Group 7">
            <a:extLst>
              <a:ext uri="{FF2B5EF4-FFF2-40B4-BE49-F238E27FC236}">
                <a16:creationId xmlns:a16="http://schemas.microsoft.com/office/drawing/2014/main" id="{52D64A40-F63D-4A6F-A9D2-088E2E776439}"/>
              </a:ext>
            </a:extLst>
          </p:cNvPr>
          <p:cNvGrpSpPr/>
          <p:nvPr/>
        </p:nvGrpSpPr>
        <p:grpSpPr>
          <a:xfrm>
            <a:off x="457197" y="2057400"/>
            <a:ext cx="10607043" cy="4497288"/>
            <a:chOff x="457197" y="2057400"/>
            <a:chExt cx="10607043" cy="4497288"/>
          </a:xfrm>
        </p:grpSpPr>
        <p:sp>
          <p:nvSpPr>
            <p:cNvPr id="203" name="TextBox 202">
              <a:extLst>
                <a:ext uri="{FF2B5EF4-FFF2-40B4-BE49-F238E27FC236}">
                  <a16:creationId xmlns:a16="http://schemas.microsoft.com/office/drawing/2014/main" id="{E6B18DE7-8CD5-441A-A9E0-6E22E9A25F74}"/>
                </a:ext>
              </a:extLst>
            </p:cNvPr>
            <p:cNvSpPr txBox="1"/>
            <p:nvPr/>
          </p:nvSpPr>
          <p:spPr>
            <a:xfrm>
              <a:off x="457197" y="6400800"/>
              <a:ext cx="9965870" cy="153888"/>
            </a:xfrm>
            <a:prstGeom prst="rect">
              <a:avLst/>
            </a:prstGeom>
          </p:spPr>
          <p:txBody>
            <a:bodyPr vert="horz" wrap="non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Source: UNAIDS estimates, based on the country reports to Global AIDS Monitoring 2021 and export data from government customs from 69 low- and  middle-income countries.</a:t>
              </a:r>
            </a:p>
          </p:txBody>
        </p:sp>
        <p:grpSp>
          <p:nvGrpSpPr>
            <p:cNvPr id="6" name="Group 5">
              <a:extLst>
                <a:ext uri="{FF2B5EF4-FFF2-40B4-BE49-F238E27FC236}">
                  <a16:creationId xmlns:a16="http://schemas.microsoft.com/office/drawing/2014/main" id="{3D3C3EE0-82D6-4BAB-8010-2DD8C2C872EF}"/>
                </a:ext>
              </a:extLst>
            </p:cNvPr>
            <p:cNvGrpSpPr/>
            <p:nvPr/>
          </p:nvGrpSpPr>
          <p:grpSpPr>
            <a:xfrm>
              <a:off x="548640" y="2057400"/>
              <a:ext cx="10515600" cy="3973752"/>
              <a:chOff x="548640" y="2084832"/>
              <a:chExt cx="10515600" cy="3973752"/>
            </a:xfrm>
          </p:grpSpPr>
          <p:sp>
            <p:nvSpPr>
              <p:cNvPr id="14" name="object 13">
                <a:extLst>
                  <a:ext uri="{FF2B5EF4-FFF2-40B4-BE49-F238E27FC236}">
                    <a16:creationId xmlns:a16="http://schemas.microsoft.com/office/drawing/2014/main" id="{FBB9907C-F211-4989-8076-E63AF850D136}"/>
                  </a:ext>
                </a:extLst>
              </p:cNvPr>
              <p:cNvSpPr txBox="1"/>
              <p:nvPr/>
            </p:nvSpPr>
            <p:spPr>
              <a:xfrm>
                <a:off x="548640" y="2084832"/>
                <a:ext cx="2377440" cy="384721"/>
              </a:xfrm>
              <a:prstGeom prst="rect">
                <a:avLst/>
              </a:prstGeom>
            </p:spPr>
            <p:txBody>
              <a:bodyPr vert="horz" wrap="square" lIns="0" tIns="0" rIns="0" bIns="0" rtlCol="0">
                <a:spAutoFit/>
              </a:bodyPr>
              <a:lstStyle/>
              <a:p>
                <a:pPr marL="172720" marR="5080" lvl="0" indent="-140335" algn="r" defTabSz="914400" rtl="0" eaLnBrk="1" fontAlgn="auto" latinLnBrk="0" hangingPunct="1">
                  <a:lnSpc>
                    <a:spcPts val="1500"/>
                  </a:lnSpc>
                  <a:spcBef>
                    <a:spcPts val="0"/>
                  </a:spcBef>
                  <a:spcAft>
                    <a:spcPts val="0"/>
                  </a:spcAft>
                  <a:buClrTx/>
                  <a:buSzTx/>
                  <a:buFontTx/>
                  <a:buNone/>
                  <a:tabLst/>
                  <a:defRPr/>
                </a:pPr>
                <a:r>
                  <a:rPr kumimoji="0" sz="1200" b="0" i="0" u="none" strike="noStrike" kern="1200" cap="none" spc="-15" normalizeH="0" baseline="0" noProof="0" dirty="0">
                    <a:ln>
                      <a:noFill/>
                    </a:ln>
                    <a:solidFill>
                      <a:prstClr val="black"/>
                    </a:solidFill>
                    <a:effectLst/>
                    <a:uLnTx/>
                    <a:uFillTx/>
                    <a:latin typeface="Arial"/>
                    <a:ea typeface="+mn-ea"/>
                    <a:cs typeface="Arial"/>
                  </a:rPr>
                  <a:t>Averag</a:t>
                </a:r>
                <a:r>
                  <a:rPr kumimoji="0" sz="1200" b="0" i="0" u="none" strike="noStrike" kern="1200" cap="none" spc="-5" normalizeH="0" baseline="0" noProof="0" dirty="0">
                    <a:ln>
                      <a:noFill/>
                    </a:ln>
                    <a:solidFill>
                      <a:prstClr val="black"/>
                    </a:solidFill>
                    <a:effectLst/>
                    <a:uLnTx/>
                    <a:uFillTx/>
                    <a:latin typeface="Arial"/>
                    <a:ea typeface="+mn-ea"/>
                    <a:cs typeface="Arial"/>
                  </a:rPr>
                  <a:t>e</a:t>
                </a:r>
                <a:r>
                  <a:rPr kumimoji="0" sz="1200" b="0" i="0" u="none" strike="noStrike" kern="1200" cap="none" spc="-35" normalizeH="0" baseline="0" noProof="0" dirty="0">
                    <a:ln>
                      <a:noFill/>
                    </a:ln>
                    <a:solidFill>
                      <a:prstClr val="black"/>
                    </a:solidFill>
                    <a:effectLst/>
                    <a:uLnTx/>
                    <a:uFillTx/>
                    <a:latin typeface="Arial"/>
                    <a:ea typeface="+mn-ea"/>
                    <a:cs typeface="Arial"/>
                  </a:rPr>
                  <a:t> </a:t>
                </a:r>
                <a:r>
                  <a:rPr kumimoji="0" sz="1200" b="0" i="0" u="none" strike="noStrike" kern="1200" cap="none" spc="5" normalizeH="0" baseline="0" noProof="0" dirty="0">
                    <a:ln>
                      <a:noFill/>
                    </a:ln>
                    <a:solidFill>
                      <a:prstClr val="black"/>
                    </a:solidFill>
                    <a:effectLst/>
                    <a:uLnTx/>
                    <a:uFillTx/>
                    <a:latin typeface="Arial"/>
                    <a:ea typeface="+mn-ea"/>
                    <a:cs typeface="Arial"/>
                  </a:rPr>
                  <a:t>uni</a:t>
                </a:r>
                <a:r>
                  <a:rPr kumimoji="0" sz="1200" b="0" i="0" u="none" strike="noStrike" kern="1200" cap="none" spc="10" normalizeH="0" baseline="0" noProof="0" dirty="0">
                    <a:ln>
                      <a:noFill/>
                    </a:ln>
                    <a:solidFill>
                      <a:prstClr val="black"/>
                    </a:solidFill>
                    <a:effectLst/>
                    <a:uLnTx/>
                    <a:uFillTx/>
                    <a:latin typeface="Arial"/>
                    <a:ea typeface="+mn-ea"/>
                    <a:cs typeface="Arial"/>
                  </a:rPr>
                  <a:t>t</a:t>
                </a:r>
                <a:r>
                  <a:rPr kumimoji="0" sz="1200" b="0" i="0" u="none" strike="noStrike" kern="1200" cap="none" spc="-35" normalizeH="0" baseline="0" noProof="0" dirty="0">
                    <a:ln>
                      <a:noFill/>
                    </a:ln>
                    <a:solidFill>
                      <a:prstClr val="black"/>
                    </a:solidFill>
                    <a:effectLst/>
                    <a:uLnTx/>
                    <a:uFillTx/>
                    <a:latin typeface="Arial"/>
                    <a:ea typeface="+mn-ea"/>
                    <a:cs typeface="Arial"/>
                  </a:rPr>
                  <a:t> </a:t>
                </a:r>
                <a:r>
                  <a:rPr kumimoji="0" sz="1200" b="0" i="0" u="none" strike="noStrike" kern="1200" cap="none" spc="-5" normalizeH="0" baseline="0" noProof="0" dirty="0">
                    <a:ln>
                      <a:noFill/>
                    </a:ln>
                    <a:solidFill>
                      <a:prstClr val="black"/>
                    </a:solidFill>
                    <a:effectLst/>
                    <a:uLnTx/>
                    <a:uFillTx/>
                    <a:latin typeface="Arial"/>
                    <a:ea typeface="+mn-ea"/>
                    <a:cs typeface="Arial"/>
                  </a:rPr>
                  <a:t>price </a:t>
                </a:r>
                <a:r>
                  <a:rPr kumimoji="0" sz="1200" b="0" i="0" u="none" strike="noStrike" kern="1200" cap="none" spc="5" normalizeH="0" baseline="0" noProof="0" dirty="0">
                    <a:ln>
                      <a:noFill/>
                    </a:ln>
                    <a:solidFill>
                      <a:prstClr val="black"/>
                    </a:solidFill>
                    <a:effectLst/>
                    <a:uLnTx/>
                    <a:uFillTx/>
                    <a:latin typeface="Arial"/>
                    <a:ea typeface="+mn-ea"/>
                    <a:cs typeface="Arial"/>
                  </a:rPr>
                  <a:t>o</a:t>
                </a:r>
                <a:r>
                  <a:rPr kumimoji="0" lang="en-US" sz="1200" b="0" i="0" u="none" strike="noStrike" kern="1200" cap="none" spc="10" normalizeH="0" baseline="0" noProof="0" dirty="0">
                    <a:ln>
                      <a:noFill/>
                    </a:ln>
                    <a:solidFill>
                      <a:prstClr val="black"/>
                    </a:solidFill>
                    <a:effectLst/>
                    <a:uLnTx/>
                    <a:uFillTx/>
                    <a:latin typeface="Arial"/>
                    <a:ea typeface="+mn-ea"/>
                    <a:cs typeface="Arial"/>
                  </a:rPr>
                  <a:t>f</a:t>
                </a:r>
                <a:r>
                  <a:rPr kumimoji="0" sz="1200" b="0" i="0" u="none" strike="noStrike" kern="1200" cap="none" spc="-35" normalizeH="0" baseline="0" noProof="0" dirty="0">
                    <a:ln>
                      <a:noFill/>
                    </a:ln>
                    <a:solidFill>
                      <a:prstClr val="black"/>
                    </a:solidFill>
                    <a:effectLst/>
                    <a:uLnTx/>
                    <a:uFillTx/>
                    <a:latin typeface="Arial"/>
                    <a:ea typeface="+mn-ea"/>
                    <a:cs typeface="Arial"/>
                  </a:rPr>
                  <a:t> </a:t>
                </a:r>
                <a:r>
                  <a:rPr kumimoji="0" sz="1200" b="0" i="0" u="none" strike="noStrike" kern="1200" cap="none" spc="-10" normalizeH="0" baseline="0" noProof="0" dirty="0">
                    <a:ln>
                      <a:noFill/>
                    </a:ln>
                    <a:solidFill>
                      <a:prstClr val="black"/>
                    </a:solidFill>
                    <a:effectLst/>
                    <a:uLnTx/>
                    <a:uFillTx/>
                    <a:latin typeface="Arial"/>
                    <a:ea typeface="+mn-ea"/>
                    <a:cs typeface="Arial"/>
                  </a:rPr>
                  <a:t>ant</a:t>
                </a:r>
                <a:r>
                  <a:rPr kumimoji="0" sz="1200" b="0" i="0" u="none" strike="noStrike" kern="1200" cap="none" spc="-5" normalizeH="0" baseline="0" noProof="0" dirty="0">
                    <a:ln>
                      <a:noFill/>
                    </a:ln>
                    <a:solidFill>
                      <a:prstClr val="black"/>
                    </a:solidFill>
                    <a:effectLst/>
                    <a:uLnTx/>
                    <a:uFillTx/>
                    <a:latin typeface="Arial"/>
                    <a:ea typeface="+mn-ea"/>
                    <a:cs typeface="Arial"/>
                  </a:rPr>
                  <a:t>i</a:t>
                </a:r>
                <a:r>
                  <a:rPr kumimoji="0" sz="1200" b="0" i="0" u="none" strike="noStrike" kern="1200" cap="none" spc="-20" normalizeH="0" baseline="0" noProof="0" dirty="0">
                    <a:ln>
                      <a:noFill/>
                    </a:ln>
                    <a:solidFill>
                      <a:prstClr val="black"/>
                    </a:solidFill>
                    <a:effectLst/>
                    <a:uLnTx/>
                    <a:uFillTx/>
                    <a:latin typeface="Arial"/>
                    <a:ea typeface="+mn-ea"/>
                    <a:cs typeface="Arial"/>
                  </a:rPr>
                  <a:t>r</a:t>
                </a:r>
                <a:r>
                  <a:rPr kumimoji="0" sz="1200" b="0" i="0" u="none" strike="noStrike" kern="1200" cap="none" spc="5" normalizeH="0" baseline="0" noProof="0" dirty="0">
                    <a:ln>
                      <a:noFill/>
                    </a:ln>
                    <a:solidFill>
                      <a:prstClr val="black"/>
                    </a:solidFill>
                    <a:effectLst/>
                    <a:uLnTx/>
                    <a:uFillTx/>
                    <a:latin typeface="Arial"/>
                    <a:ea typeface="+mn-ea"/>
                    <a:cs typeface="Arial"/>
                  </a:rPr>
                  <a:t>et</a:t>
                </a:r>
                <a:r>
                  <a:rPr kumimoji="0" sz="1200" b="0" i="0" u="none" strike="noStrike" kern="1200" cap="none" spc="-15" normalizeH="0" baseline="0" noProof="0" dirty="0">
                    <a:ln>
                      <a:noFill/>
                    </a:ln>
                    <a:solidFill>
                      <a:prstClr val="black"/>
                    </a:solidFill>
                    <a:effectLst/>
                    <a:uLnTx/>
                    <a:uFillTx/>
                    <a:latin typeface="Arial"/>
                    <a:ea typeface="+mn-ea"/>
                    <a:cs typeface="Arial"/>
                  </a:rPr>
                  <a:t>roviral</a:t>
                </a:r>
                <a:endParaRPr kumimoji="0" sz="12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420370" algn="r" defTabSz="914400" rtl="0" eaLnBrk="1" fontAlgn="auto" latinLnBrk="0" hangingPunct="1">
                  <a:lnSpc>
                    <a:spcPts val="15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Arial"/>
                    <a:ea typeface="+mn-ea"/>
                    <a:cs typeface="Arial"/>
                  </a:rPr>
                  <a:t>med</a:t>
                </a:r>
                <a:r>
                  <a:rPr kumimoji="0" sz="1200" b="0" i="0" u="none" strike="noStrike" kern="1200" cap="none" spc="-10" normalizeH="0" baseline="0" noProof="0" dirty="0">
                    <a:ln>
                      <a:noFill/>
                    </a:ln>
                    <a:solidFill>
                      <a:prstClr val="black"/>
                    </a:solidFill>
                    <a:effectLst/>
                    <a:uLnTx/>
                    <a:uFillTx/>
                    <a:latin typeface="Arial"/>
                    <a:ea typeface="+mn-ea"/>
                    <a:cs typeface="Arial"/>
                  </a:rPr>
                  <a:t>icine </a:t>
                </a:r>
                <a:r>
                  <a:rPr kumimoji="0" sz="1200" b="0" i="0" u="none" strike="noStrike" kern="1200" cap="none" spc="15" normalizeH="0" baseline="0" noProof="0" dirty="0">
                    <a:ln>
                      <a:noFill/>
                    </a:ln>
                    <a:solidFill>
                      <a:prstClr val="black"/>
                    </a:solidFill>
                    <a:effectLst/>
                    <a:uLnTx/>
                    <a:uFillTx/>
                    <a:latin typeface="Arial"/>
                    <a:ea typeface="+mn-ea"/>
                    <a:cs typeface="Arial"/>
                  </a:rPr>
                  <a:t>p</a:t>
                </a:r>
                <a:r>
                  <a:rPr kumimoji="0" sz="1200" b="0" i="0" u="none" strike="noStrike" kern="1200" cap="none" spc="-10" normalizeH="0" baseline="0" noProof="0" dirty="0">
                    <a:ln>
                      <a:noFill/>
                    </a:ln>
                    <a:solidFill>
                      <a:prstClr val="black"/>
                    </a:solidFill>
                    <a:effectLst/>
                    <a:uLnTx/>
                    <a:uFillTx/>
                    <a:latin typeface="Arial"/>
                    <a:ea typeface="+mn-ea"/>
                    <a:cs typeface="Arial"/>
                  </a:rPr>
                  <a:t>rocu</a:t>
                </a:r>
                <a:r>
                  <a:rPr kumimoji="0" sz="1200" b="0" i="0" u="none" strike="noStrike" kern="1200" cap="none" spc="-25" normalizeH="0" baseline="0" noProof="0" dirty="0">
                    <a:ln>
                      <a:noFill/>
                    </a:ln>
                    <a:solidFill>
                      <a:prstClr val="black"/>
                    </a:solidFill>
                    <a:effectLst/>
                    <a:uLnTx/>
                    <a:uFillTx/>
                    <a:latin typeface="Arial"/>
                    <a:ea typeface="+mn-ea"/>
                    <a:cs typeface="Arial"/>
                  </a:rPr>
                  <a:t>r</a:t>
                </a:r>
                <a:r>
                  <a:rPr kumimoji="0" sz="1200" b="0" i="0" u="none" strike="noStrike" kern="1200" cap="none" spc="-5" normalizeH="0" baseline="0" noProof="0" dirty="0">
                    <a:ln>
                      <a:noFill/>
                    </a:ln>
                    <a:solidFill>
                      <a:prstClr val="black"/>
                    </a:solidFill>
                    <a:effectLst/>
                    <a:uLnTx/>
                    <a:uFillTx/>
                    <a:latin typeface="Arial"/>
                    <a:ea typeface="+mn-ea"/>
                    <a:cs typeface="Arial"/>
                  </a:rPr>
                  <a:t>ement</a:t>
                </a:r>
                <a:r>
                  <a:rPr kumimoji="0" sz="1200" b="0" i="0" u="none" strike="noStrike" kern="1200" cap="none" spc="0" normalizeH="0" baseline="0" noProof="0" dirty="0">
                    <a:ln>
                      <a:noFill/>
                    </a:ln>
                    <a:solidFill>
                      <a:prstClr val="black"/>
                    </a:solidFill>
                    <a:effectLst/>
                    <a:uLnTx/>
                    <a:uFillTx/>
                    <a:latin typeface="Arial"/>
                    <a:ea typeface="+mn-ea"/>
                    <a:cs typeface="Arial"/>
                  </a:rPr>
                  <a:t>,</a:t>
                </a:r>
                <a:r>
                  <a:rPr kumimoji="0" sz="1200" b="0" i="0" u="none" strike="noStrike" kern="1200" cap="none" spc="-35" normalizeH="0" baseline="0" noProof="0" dirty="0">
                    <a:ln>
                      <a:noFill/>
                    </a:ln>
                    <a:solidFill>
                      <a:prstClr val="black"/>
                    </a:solidFill>
                    <a:effectLst/>
                    <a:uLnTx/>
                    <a:uFillTx/>
                    <a:latin typeface="Arial"/>
                    <a:ea typeface="+mn-ea"/>
                    <a:cs typeface="Arial"/>
                  </a:rPr>
                  <a:t> </a:t>
                </a:r>
                <a:r>
                  <a:rPr kumimoji="0" sz="1200" b="0" i="0" u="none" strike="noStrike" kern="1200" cap="none" spc="-40" normalizeH="0" baseline="0" noProof="0" dirty="0">
                    <a:ln>
                      <a:noFill/>
                    </a:ln>
                    <a:solidFill>
                      <a:prstClr val="black"/>
                    </a:solidFill>
                    <a:effectLst/>
                    <a:uLnTx/>
                    <a:uFillTx/>
                    <a:latin typeface="Arial"/>
                    <a:ea typeface="+mn-ea"/>
                    <a:cs typeface="Arial"/>
                  </a:rPr>
                  <a:t>2020</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6" name="object 15">
                <a:extLst>
                  <a:ext uri="{FF2B5EF4-FFF2-40B4-BE49-F238E27FC236}">
                    <a16:creationId xmlns:a16="http://schemas.microsoft.com/office/drawing/2014/main" id="{4E6F9B22-FCE6-4D3E-8BD2-E36730644251}"/>
                  </a:ext>
                </a:extLst>
              </p:cNvPr>
              <p:cNvSpPr txBox="1"/>
              <p:nvPr/>
            </p:nvSpPr>
            <p:spPr>
              <a:xfrm>
                <a:off x="3063240" y="2527680"/>
                <a:ext cx="1143000" cy="474489"/>
              </a:xfrm>
              <a:prstGeom prst="rect">
                <a:avLst/>
              </a:prstGeom>
            </p:spPr>
            <p:txBody>
              <a:bodyPr vert="horz" wrap="square" lIns="0" tIns="12700" rIns="0" bIns="0" rtlCol="0">
                <a:spAutoFit/>
              </a:bodyPr>
              <a:lstStyle/>
              <a:p>
                <a:pPr marL="12700" marR="5080" lvl="0" indent="-635"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5" normalizeH="0" baseline="0" noProof="0" dirty="0">
                    <a:ln>
                      <a:noFill/>
                    </a:ln>
                    <a:solidFill>
                      <a:prstClr val="black"/>
                    </a:solidFill>
                    <a:effectLst/>
                    <a:uLnTx/>
                    <a:uFillTx/>
                    <a:latin typeface="Arial"/>
                    <a:ea typeface="+mn-ea"/>
                    <a:cs typeface="Arial"/>
                  </a:rPr>
                  <a:t>LAMIVUDINE </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30" normalizeH="0" baseline="0" noProof="0" dirty="0">
                    <a:ln>
                      <a:noFill/>
                    </a:ln>
                    <a:solidFill>
                      <a:prstClr val="black"/>
                    </a:solidFill>
                    <a:effectLst/>
                    <a:uLnTx/>
                    <a:uFillTx/>
                    <a:latin typeface="Arial"/>
                    <a:ea typeface="+mn-ea"/>
                    <a:cs typeface="Arial"/>
                  </a:rPr>
                  <a:t>ABACAVIR </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150MG/300MG</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17" name="object 16">
                <a:extLst>
                  <a:ext uri="{FF2B5EF4-FFF2-40B4-BE49-F238E27FC236}">
                    <a16:creationId xmlns:a16="http://schemas.microsoft.com/office/drawing/2014/main" id="{DF199C1E-F016-4996-BE3B-EEEB44256865}"/>
                  </a:ext>
                </a:extLst>
              </p:cNvPr>
              <p:cNvSpPr txBox="1"/>
              <p:nvPr/>
            </p:nvSpPr>
            <p:spPr>
              <a:xfrm>
                <a:off x="3063240" y="2205385"/>
                <a:ext cx="1097280" cy="169277"/>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0" normalizeH="0" baseline="0" noProof="0" dirty="0">
                    <a:ln>
                      <a:noFill/>
                    </a:ln>
                    <a:solidFill>
                      <a:prstClr val="black"/>
                    </a:solidFill>
                    <a:effectLst/>
                    <a:uLnTx/>
                    <a:uFillTx/>
                    <a:latin typeface="Arial"/>
                    <a:ea typeface="+mn-ea"/>
                    <a:cs typeface="Arial"/>
                  </a:rPr>
                  <a:t>US$</a:t>
                </a:r>
                <a:r>
                  <a:rPr kumimoji="0" sz="1100" b="0" i="0" u="none" strike="noStrike" kern="1200" cap="none" spc="-15" normalizeH="0" baseline="0" noProof="0" dirty="0">
                    <a:ln>
                      <a:noFill/>
                    </a:ln>
                    <a:solidFill>
                      <a:prstClr val="black"/>
                    </a:solidFill>
                    <a:effectLst/>
                    <a:uLnTx/>
                    <a:uFillTx/>
                    <a:latin typeface="Arial"/>
                    <a:ea typeface="+mn-ea"/>
                    <a:cs typeface="Arial"/>
                  </a:rPr>
                  <a:t> </a:t>
                </a:r>
                <a:r>
                  <a:rPr kumimoji="0" sz="1100" b="0" i="0" u="none" strike="noStrike" kern="1200" cap="none" spc="-30" normalizeH="0" baseline="0" noProof="0" dirty="0">
                    <a:ln>
                      <a:noFill/>
                    </a:ln>
                    <a:solidFill>
                      <a:prstClr val="black"/>
                    </a:solidFill>
                    <a:effectLst/>
                    <a:uLnTx/>
                    <a:uFillTx/>
                    <a:latin typeface="Arial"/>
                    <a:ea typeface="+mn-ea"/>
                    <a:cs typeface="Arial"/>
                  </a:rPr>
                  <a:t>236</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object 17">
                <a:extLst>
                  <a:ext uri="{FF2B5EF4-FFF2-40B4-BE49-F238E27FC236}">
                    <a16:creationId xmlns:a16="http://schemas.microsoft.com/office/drawing/2014/main" id="{49AF6C8A-DD35-4AD8-B31E-DA206FAFC2CF}"/>
                  </a:ext>
                </a:extLst>
              </p:cNvPr>
              <p:cNvSpPr txBox="1"/>
              <p:nvPr/>
            </p:nvSpPr>
            <p:spPr>
              <a:xfrm>
                <a:off x="4206240" y="2205385"/>
                <a:ext cx="1097280" cy="169277"/>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0" normalizeH="0" baseline="0" noProof="0" dirty="0">
                    <a:ln>
                      <a:noFill/>
                    </a:ln>
                    <a:solidFill>
                      <a:prstClr val="black"/>
                    </a:solidFill>
                    <a:effectLst/>
                    <a:uLnTx/>
                    <a:uFillTx/>
                    <a:latin typeface="Arial"/>
                    <a:ea typeface="+mn-ea"/>
                    <a:cs typeface="Arial"/>
                  </a:rPr>
                  <a:t>US$</a:t>
                </a:r>
                <a:r>
                  <a:rPr kumimoji="0" sz="1100" b="0" i="0" u="none" strike="noStrike" kern="1200" cap="none" spc="-15" normalizeH="0" baseline="0" noProof="0" dirty="0">
                    <a:ln>
                      <a:noFill/>
                    </a:ln>
                    <a:solidFill>
                      <a:prstClr val="black"/>
                    </a:solidFill>
                    <a:effectLst/>
                    <a:uLnTx/>
                    <a:uFillTx/>
                    <a:latin typeface="Arial"/>
                    <a:ea typeface="+mn-ea"/>
                    <a:cs typeface="Arial"/>
                  </a:rPr>
                  <a:t> </a:t>
                </a:r>
                <a:r>
                  <a:rPr kumimoji="0" sz="1100" b="0" i="0" u="none" strike="noStrike" kern="1200" cap="none" spc="-30" normalizeH="0" baseline="0" noProof="0" dirty="0">
                    <a:ln>
                      <a:noFill/>
                    </a:ln>
                    <a:solidFill>
                      <a:prstClr val="black"/>
                    </a:solidFill>
                    <a:effectLst/>
                    <a:uLnTx/>
                    <a:uFillTx/>
                    <a:latin typeface="Arial"/>
                    <a:ea typeface="+mn-ea"/>
                    <a:cs typeface="Arial"/>
                  </a:rPr>
                  <a:t>195</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object 18">
                <a:extLst>
                  <a:ext uri="{FF2B5EF4-FFF2-40B4-BE49-F238E27FC236}">
                    <a16:creationId xmlns:a16="http://schemas.microsoft.com/office/drawing/2014/main" id="{730C04FD-0590-4085-BC6D-03C33D55DD7C}"/>
                  </a:ext>
                </a:extLst>
              </p:cNvPr>
              <p:cNvSpPr txBox="1"/>
              <p:nvPr/>
            </p:nvSpPr>
            <p:spPr>
              <a:xfrm>
                <a:off x="6492240" y="2205385"/>
                <a:ext cx="1097280" cy="169277"/>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0" normalizeH="0" baseline="0" noProof="0" dirty="0">
                    <a:ln>
                      <a:noFill/>
                    </a:ln>
                    <a:solidFill>
                      <a:prstClr val="black"/>
                    </a:solidFill>
                    <a:effectLst/>
                    <a:uLnTx/>
                    <a:uFillTx/>
                    <a:latin typeface="Arial"/>
                    <a:ea typeface="+mn-ea"/>
                    <a:cs typeface="Arial"/>
                  </a:rPr>
                  <a:t>US$</a:t>
                </a:r>
                <a:r>
                  <a:rPr kumimoji="0" sz="1100" b="0" i="0" u="none" strike="noStrike" kern="1200" cap="none" spc="-15" normalizeH="0" baseline="0" noProof="0" dirty="0">
                    <a:ln>
                      <a:noFill/>
                    </a:ln>
                    <a:solidFill>
                      <a:prstClr val="black"/>
                    </a:solidFill>
                    <a:effectLst/>
                    <a:uLnTx/>
                    <a:uFillTx/>
                    <a:latin typeface="Arial"/>
                    <a:ea typeface="+mn-ea"/>
                    <a:cs typeface="Arial"/>
                  </a:rPr>
                  <a:t> </a:t>
                </a:r>
                <a:r>
                  <a:rPr kumimoji="0" sz="1100" b="0" i="0" u="none" strike="noStrike" kern="1200" cap="none" spc="-30" normalizeH="0" baseline="0" noProof="0" dirty="0">
                    <a:ln>
                      <a:noFill/>
                    </a:ln>
                    <a:solidFill>
                      <a:prstClr val="black"/>
                    </a:solidFill>
                    <a:effectLst/>
                    <a:uLnTx/>
                    <a:uFillTx/>
                    <a:latin typeface="Arial"/>
                    <a:ea typeface="+mn-ea"/>
                    <a:cs typeface="Arial"/>
                  </a:rPr>
                  <a:t>83</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20" name="object 19">
                <a:extLst>
                  <a:ext uri="{FF2B5EF4-FFF2-40B4-BE49-F238E27FC236}">
                    <a16:creationId xmlns:a16="http://schemas.microsoft.com/office/drawing/2014/main" id="{D7DF8241-C0EA-4F08-BB44-119269D25EEB}"/>
                  </a:ext>
                </a:extLst>
              </p:cNvPr>
              <p:cNvSpPr txBox="1"/>
              <p:nvPr/>
            </p:nvSpPr>
            <p:spPr>
              <a:xfrm>
                <a:off x="5349240" y="2205385"/>
                <a:ext cx="1097280" cy="169277"/>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0" normalizeH="0" baseline="0" noProof="0" dirty="0">
                    <a:ln>
                      <a:noFill/>
                    </a:ln>
                    <a:solidFill>
                      <a:prstClr val="black"/>
                    </a:solidFill>
                    <a:effectLst/>
                    <a:uLnTx/>
                    <a:uFillTx/>
                    <a:latin typeface="Arial"/>
                    <a:ea typeface="+mn-ea"/>
                    <a:cs typeface="Arial"/>
                  </a:rPr>
                  <a:t>US$</a:t>
                </a:r>
                <a:r>
                  <a:rPr kumimoji="0" sz="1100" b="0" i="0" u="none" strike="noStrike" kern="1200" cap="none" spc="-15" normalizeH="0" baseline="0" noProof="0" dirty="0">
                    <a:ln>
                      <a:noFill/>
                    </a:ln>
                    <a:solidFill>
                      <a:prstClr val="black"/>
                    </a:solidFill>
                    <a:effectLst/>
                    <a:uLnTx/>
                    <a:uFillTx/>
                    <a:latin typeface="Arial"/>
                    <a:ea typeface="+mn-ea"/>
                    <a:cs typeface="Arial"/>
                  </a:rPr>
                  <a:t> </a:t>
                </a:r>
                <a:r>
                  <a:rPr kumimoji="0" sz="1100" b="0" i="0" u="none" strike="noStrike" kern="1200" cap="none" spc="-30" normalizeH="0" baseline="0" noProof="0" dirty="0">
                    <a:ln>
                      <a:noFill/>
                    </a:ln>
                    <a:solidFill>
                      <a:prstClr val="black"/>
                    </a:solidFill>
                    <a:effectLst/>
                    <a:uLnTx/>
                    <a:uFillTx/>
                    <a:latin typeface="Arial"/>
                    <a:ea typeface="+mn-ea"/>
                    <a:cs typeface="Arial"/>
                  </a:rPr>
                  <a:t>97</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21" name="object 20">
                <a:extLst>
                  <a:ext uri="{FF2B5EF4-FFF2-40B4-BE49-F238E27FC236}">
                    <a16:creationId xmlns:a16="http://schemas.microsoft.com/office/drawing/2014/main" id="{EC7E3246-1D4A-4A06-9D05-831F1F731865}"/>
                  </a:ext>
                </a:extLst>
              </p:cNvPr>
              <p:cNvSpPr txBox="1"/>
              <p:nvPr/>
            </p:nvSpPr>
            <p:spPr>
              <a:xfrm>
                <a:off x="7635240" y="2205385"/>
                <a:ext cx="1097280" cy="169277"/>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0" normalizeH="0" baseline="0" noProof="0" dirty="0">
                    <a:ln>
                      <a:noFill/>
                    </a:ln>
                    <a:solidFill>
                      <a:prstClr val="black"/>
                    </a:solidFill>
                    <a:effectLst/>
                    <a:uLnTx/>
                    <a:uFillTx/>
                    <a:latin typeface="Arial"/>
                    <a:ea typeface="+mn-ea"/>
                    <a:cs typeface="Arial"/>
                  </a:rPr>
                  <a:t>US$</a:t>
                </a:r>
                <a:r>
                  <a:rPr kumimoji="0" sz="1100" b="0" i="0" u="none" strike="noStrike" kern="1200" cap="none" spc="-15" normalizeH="0" baseline="0" noProof="0" dirty="0">
                    <a:ln>
                      <a:noFill/>
                    </a:ln>
                    <a:solidFill>
                      <a:prstClr val="black"/>
                    </a:solidFill>
                    <a:effectLst/>
                    <a:uLnTx/>
                    <a:uFillTx/>
                    <a:latin typeface="Arial"/>
                    <a:ea typeface="+mn-ea"/>
                    <a:cs typeface="Arial"/>
                  </a:rPr>
                  <a:t> </a:t>
                </a:r>
                <a:r>
                  <a:rPr kumimoji="0" sz="1100" b="0" i="0" u="none" strike="noStrike" kern="1200" cap="none" spc="-30" normalizeH="0" baseline="0" noProof="0" dirty="0">
                    <a:ln>
                      <a:noFill/>
                    </a:ln>
                    <a:solidFill>
                      <a:prstClr val="black"/>
                    </a:solidFill>
                    <a:effectLst/>
                    <a:uLnTx/>
                    <a:uFillTx/>
                    <a:latin typeface="Arial"/>
                    <a:ea typeface="+mn-ea"/>
                    <a:cs typeface="Arial"/>
                  </a:rPr>
                  <a:t>87</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22" name="object 21">
                <a:extLst>
                  <a:ext uri="{FF2B5EF4-FFF2-40B4-BE49-F238E27FC236}">
                    <a16:creationId xmlns:a16="http://schemas.microsoft.com/office/drawing/2014/main" id="{7BBE3DA8-249F-45EC-B5A5-6B8BE29336D3}"/>
                  </a:ext>
                </a:extLst>
              </p:cNvPr>
              <p:cNvSpPr txBox="1"/>
              <p:nvPr/>
            </p:nvSpPr>
            <p:spPr>
              <a:xfrm>
                <a:off x="8778240" y="2205385"/>
                <a:ext cx="1097280" cy="169277"/>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0" normalizeH="0" baseline="0" noProof="0" dirty="0">
                    <a:ln>
                      <a:noFill/>
                    </a:ln>
                    <a:solidFill>
                      <a:prstClr val="black"/>
                    </a:solidFill>
                    <a:effectLst/>
                    <a:uLnTx/>
                    <a:uFillTx/>
                    <a:latin typeface="Arial"/>
                    <a:ea typeface="+mn-ea"/>
                    <a:cs typeface="Arial"/>
                  </a:rPr>
                  <a:t>US$</a:t>
                </a:r>
                <a:r>
                  <a:rPr kumimoji="0" sz="1100" b="0" i="0" u="none" strike="noStrike" kern="1200" cap="none" spc="-15" normalizeH="0" baseline="0" noProof="0" dirty="0">
                    <a:ln>
                      <a:noFill/>
                    </a:ln>
                    <a:solidFill>
                      <a:prstClr val="black"/>
                    </a:solidFill>
                    <a:effectLst/>
                    <a:uLnTx/>
                    <a:uFillTx/>
                    <a:latin typeface="Arial"/>
                    <a:ea typeface="+mn-ea"/>
                    <a:cs typeface="Arial"/>
                  </a:rPr>
                  <a:t> </a:t>
                </a:r>
                <a:r>
                  <a:rPr kumimoji="0" sz="1100" b="0" i="0" u="none" strike="noStrike" kern="1200" cap="none" spc="-30" normalizeH="0" baseline="0" noProof="0" dirty="0">
                    <a:ln>
                      <a:noFill/>
                    </a:ln>
                    <a:solidFill>
                      <a:prstClr val="black"/>
                    </a:solidFill>
                    <a:effectLst/>
                    <a:uLnTx/>
                    <a:uFillTx/>
                    <a:latin typeface="Arial"/>
                    <a:ea typeface="+mn-ea"/>
                    <a:cs typeface="Arial"/>
                  </a:rPr>
                  <a:t>74</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23" name="object 22">
                <a:extLst>
                  <a:ext uri="{FF2B5EF4-FFF2-40B4-BE49-F238E27FC236}">
                    <a16:creationId xmlns:a16="http://schemas.microsoft.com/office/drawing/2014/main" id="{0EDE13CE-5816-4CC2-AF58-C22687DF947C}"/>
                  </a:ext>
                </a:extLst>
              </p:cNvPr>
              <p:cNvSpPr txBox="1"/>
              <p:nvPr/>
            </p:nvSpPr>
            <p:spPr>
              <a:xfrm>
                <a:off x="9921240" y="2205385"/>
                <a:ext cx="1097280" cy="169277"/>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0" normalizeH="0" baseline="0" noProof="0" dirty="0">
                    <a:ln>
                      <a:noFill/>
                    </a:ln>
                    <a:solidFill>
                      <a:prstClr val="black"/>
                    </a:solidFill>
                    <a:effectLst/>
                    <a:uLnTx/>
                    <a:uFillTx/>
                    <a:latin typeface="Arial"/>
                    <a:ea typeface="+mn-ea"/>
                    <a:cs typeface="Arial"/>
                  </a:rPr>
                  <a:t>US$</a:t>
                </a:r>
                <a:r>
                  <a:rPr kumimoji="0" sz="1100" b="0" i="0" u="none" strike="noStrike" kern="1200" cap="none" spc="-15" normalizeH="0" baseline="0" noProof="0" dirty="0">
                    <a:ln>
                      <a:noFill/>
                    </a:ln>
                    <a:solidFill>
                      <a:prstClr val="black"/>
                    </a:solidFill>
                    <a:effectLst/>
                    <a:uLnTx/>
                    <a:uFillTx/>
                    <a:latin typeface="Arial"/>
                    <a:ea typeface="+mn-ea"/>
                    <a:cs typeface="Arial"/>
                  </a:rPr>
                  <a:t> </a:t>
                </a:r>
                <a:r>
                  <a:rPr kumimoji="0" sz="1100" b="0" i="0" u="none" strike="noStrike" kern="1200" cap="none" spc="-30" normalizeH="0" baseline="0" noProof="0" dirty="0">
                    <a:ln>
                      <a:noFill/>
                    </a:ln>
                    <a:solidFill>
                      <a:prstClr val="black"/>
                    </a:solidFill>
                    <a:effectLst/>
                    <a:uLnTx/>
                    <a:uFillTx/>
                    <a:latin typeface="Arial"/>
                    <a:ea typeface="+mn-ea"/>
                    <a:cs typeface="Arial"/>
                  </a:rPr>
                  <a:t>355</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24" name="object 23">
                <a:extLst>
                  <a:ext uri="{FF2B5EF4-FFF2-40B4-BE49-F238E27FC236}">
                    <a16:creationId xmlns:a16="http://schemas.microsoft.com/office/drawing/2014/main" id="{AECF8D4D-AC88-4962-842F-73AC32023260}"/>
                  </a:ext>
                </a:extLst>
              </p:cNvPr>
              <p:cNvSpPr txBox="1"/>
              <p:nvPr/>
            </p:nvSpPr>
            <p:spPr>
              <a:xfrm>
                <a:off x="5349240" y="2527680"/>
                <a:ext cx="1143000" cy="948978"/>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LAMIVUDINE  ZIDOVUDINE  </a:t>
                </a:r>
                <a:r>
                  <a:rPr kumimoji="0" sz="1000" b="0" i="0" u="none" strike="noStrike" kern="1200" cap="none" spc="-50" normalizeH="0" baseline="0" noProof="0" dirty="0">
                    <a:ln>
                      <a:noFill/>
                    </a:ln>
                    <a:solidFill>
                      <a:prstClr val="black"/>
                    </a:solidFill>
                    <a:effectLst/>
                    <a:uLnTx/>
                    <a:uFillTx/>
                    <a:latin typeface="Arial"/>
                    <a:ea typeface="+mn-ea"/>
                    <a:cs typeface="Arial"/>
                  </a:rPr>
                  <a:t>EFAVIRENZ </a:t>
                </a:r>
                <a:r>
                  <a:rPr kumimoji="0" sz="1000" b="0" i="0" u="none" strike="noStrike" kern="1200" cap="none" spc="-45" normalizeH="0" baseline="0" noProof="0" dirty="0">
                    <a:ln>
                      <a:noFill/>
                    </a:ln>
                    <a:solidFill>
                      <a:prstClr val="black"/>
                    </a:solidFill>
                    <a:effectLst/>
                    <a:uLnTx/>
                    <a:uFillTx/>
                    <a:latin typeface="Arial"/>
                    <a:ea typeface="+mn-ea"/>
                    <a:cs typeface="Arial"/>
                  </a:rPr>
                  <a:t> </a:t>
                </a:r>
                <a:endParaRPr kumimoji="0" lang="en-US" sz="1000" b="0" i="0" u="none" strike="noStrike" kern="1200" cap="none" spc="-45" normalizeH="0" baseline="0" noProof="0" dirty="0">
                  <a:ln>
                    <a:noFill/>
                  </a:ln>
                  <a:solidFill>
                    <a:prstClr val="black"/>
                  </a:solidFill>
                  <a:effectLst/>
                  <a:uLnTx/>
                  <a:uFillTx/>
                  <a:latin typeface="Arial"/>
                  <a:ea typeface="+mn-ea"/>
                  <a:cs typeface="Arial"/>
                </a:endParaRP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150MG</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300MG</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600MG</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5" name="object 24">
                <a:extLst>
                  <a:ext uri="{FF2B5EF4-FFF2-40B4-BE49-F238E27FC236}">
                    <a16:creationId xmlns:a16="http://schemas.microsoft.com/office/drawing/2014/main" id="{7AF8BB3A-142E-46B6-B076-CA85308A3550}"/>
                  </a:ext>
                </a:extLst>
              </p:cNvPr>
              <p:cNvSpPr txBox="1"/>
              <p:nvPr/>
            </p:nvSpPr>
            <p:spPr>
              <a:xfrm>
                <a:off x="7635240" y="2527680"/>
                <a:ext cx="1143000" cy="948978"/>
              </a:xfrm>
              <a:prstGeom prst="rect">
                <a:avLst/>
              </a:prstGeom>
            </p:spPr>
            <p:txBody>
              <a:bodyPr vert="horz" wrap="square" lIns="0" tIns="12700" rIns="0" bIns="0" rtlCol="0">
                <a:spAutoFit/>
              </a:bodyPr>
              <a:lstStyle/>
              <a:p>
                <a:pPr marL="12065" marR="508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LAMIVUDINE  </a:t>
                </a:r>
                <a:r>
                  <a:rPr kumimoji="0" sz="1000" b="0" i="0" u="none" strike="noStrike" kern="1200" cap="none" spc="-20" normalizeH="0" baseline="0" noProof="0" dirty="0">
                    <a:ln>
                      <a:noFill/>
                    </a:ln>
                    <a:solidFill>
                      <a:prstClr val="black"/>
                    </a:solidFill>
                    <a:effectLst/>
                    <a:uLnTx/>
                    <a:uFillTx/>
                    <a:latin typeface="Arial"/>
                    <a:ea typeface="+mn-ea"/>
                    <a:cs typeface="Arial"/>
                  </a:rPr>
                  <a:t>TENOFOVIR </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50" normalizeH="0" baseline="0" noProof="0" dirty="0">
                    <a:ln>
                      <a:noFill/>
                    </a:ln>
                    <a:solidFill>
                      <a:prstClr val="black"/>
                    </a:solidFill>
                    <a:effectLst/>
                    <a:uLnTx/>
                    <a:uFillTx/>
                    <a:latin typeface="Arial"/>
                    <a:ea typeface="+mn-ea"/>
                    <a:cs typeface="Arial"/>
                  </a:rPr>
                  <a:t>EFAVIRENZ </a:t>
                </a:r>
                <a:r>
                  <a:rPr kumimoji="0" sz="1000" b="0" i="0" u="none" strike="noStrike" kern="1200" cap="none" spc="-45" normalizeH="0" baseline="0" noProof="0" dirty="0">
                    <a:ln>
                      <a:noFill/>
                    </a:ln>
                    <a:solidFill>
                      <a:prstClr val="black"/>
                    </a:solidFill>
                    <a:effectLst/>
                    <a:uLnTx/>
                    <a:uFillTx/>
                    <a:latin typeface="Arial"/>
                    <a:ea typeface="+mn-ea"/>
                    <a:cs typeface="Arial"/>
                  </a:rPr>
                  <a:t> </a:t>
                </a:r>
                <a:endParaRPr kumimoji="0" lang="en-US" sz="1000" b="0" i="0" u="none" strike="noStrike" kern="1200" cap="none" spc="-45" normalizeH="0" baseline="0" noProof="0" dirty="0">
                  <a:ln>
                    <a:noFill/>
                  </a:ln>
                  <a:solidFill>
                    <a:prstClr val="black"/>
                  </a:solidFill>
                  <a:effectLst/>
                  <a:uLnTx/>
                  <a:uFillTx/>
                  <a:latin typeface="Arial"/>
                  <a:ea typeface="+mn-ea"/>
                  <a:cs typeface="Arial"/>
                </a:endParaRPr>
              </a:p>
              <a:p>
                <a:pPr marL="12065" marR="508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300MG</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300MG</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600MG</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6" name="object 25">
                <a:extLst>
                  <a:ext uri="{FF2B5EF4-FFF2-40B4-BE49-F238E27FC236}">
                    <a16:creationId xmlns:a16="http://schemas.microsoft.com/office/drawing/2014/main" id="{E708401F-9E53-4F46-88C6-E7A2772A96C9}"/>
                  </a:ext>
                </a:extLst>
              </p:cNvPr>
              <p:cNvSpPr txBox="1"/>
              <p:nvPr/>
            </p:nvSpPr>
            <p:spPr>
              <a:xfrm>
                <a:off x="4206240" y="2527680"/>
                <a:ext cx="1143000" cy="948978"/>
              </a:xfrm>
              <a:prstGeom prst="rect">
                <a:avLst/>
              </a:prstGeom>
            </p:spPr>
            <p:txBody>
              <a:bodyPr vert="horz" wrap="square" lIns="0" tIns="12700" rIns="0" bIns="0" rtlCol="0">
                <a:spAutoFit/>
              </a:bodyPr>
              <a:lstStyle/>
              <a:p>
                <a:pPr marL="12065" marR="508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LAMIVUDINE  ZIDOVUDINE  </a:t>
                </a:r>
                <a:r>
                  <a:rPr kumimoji="0" sz="1000" b="0" i="0" u="none" strike="noStrike" kern="1200" cap="none" spc="-30" normalizeH="0" baseline="0" noProof="0" dirty="0">
                    <a:ln>
                      <a:noFill/>
                    </a:ln>
                    <a:solidFill>
                      <a:prstClr val="black"/>
                    </a:solidFill>
                    <a:effectLst/>
                    <a:uLnTx/>
                    <a:uFillTx/>
                    <a:latin typeface="Arial"/>
                    <a:ea typeface="+mn-ea"/>
                    <a:cs typeface="Arial"/>
                  </a:rPr>
                  <a:t>ABACAVIR </a:t>
                </a:r>
                <a:r>
                  <a:rPr kumimoji="0" sz="1000" b="0" i="0" u="none" strike="noStrike" kern="1200" cap="none" spc="-25" normalizeH="0" baseline="0" noProof="0" dirty="0">
                    <a:ln>
                      <a:noFill/>
                    </a:ln>
                    <a:solidFill>
                      <a:prstClr val="black"/>
                    </a:solidFill>
                    <a:effectLst/>
                    <a:uLnTx/>
                    <a:uFillTx/>
                    <a:latin typeface="Arial"/>
                    <a:ea typeface="+mn-ea"/>
                    <a:cs typeface="Arial"/>
                  </a:rPr>
                  <a:t> </a:t>
                </a:r>
                <a:endParaRPr kumimoji="0" lang="en-US" sz="1000" b="0" i="0" u="none" strike="noStrike" kern="1200" cap="none" spc="-25" normalizeH="0" baseline="0" noProof="0" dirty="0">
                  <a:ln>
                    <a:noFill/>
                  </a:ln>
                  <a:solidFill>
                    <a:prstClr val="black"/>
                  </a:solidFill>
                  <a:effectLst/>
                  <a:uLnTx/>
                  <a:uFillTx/>
                  <a:latin typeface="Arial"/>
                  <a:ea typeface="+mn-ea"/>
                  <a:cs typeface="Arial"/>
                </a:endParaRPr>
              </a:p>
              <a:p>
                <a:pPr marL="12065" marR="508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30" normalizeH="0" baseline="0" noProof="0" dirty="0">
                    <a:ln>
                      <a:noFill/>
                    </a:ln>
                    <a:solidFill>
                      <a:prstClr val="black"/>
                    </a:solidFill>
                    <a:effectLst/>
                    <a:uLnTx/>
                    <a:uFillTx/>
                    <a:latin typeface="Arial"/>
                    <a:ea typeface="+mn-ea"/>
                    <a:cs typeface="Arial"/>
                  </a:rPr>
                  <a:t>150</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20" normalizeH="0" baseline="0" noProof="0" dirty="0">
                    <a:ln>
                      <a:noFill/>
                    </a:ln>
                    <a:solidFill>
                      <a:prstClr val="black"/>
                    </a:solidFill>
                    <a:effectLst/>
                    <a:uLnTx/>
                    <a:uFillTx/>
                    <a:latin typeface="Arial"/>
                    <a:ea typeface="+mn-ea"/>
                    <a:cs typeface="Arial"/>
                  </a:rPr>
                  <a:t>MG</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300MG</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300MG</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7" name="object 26">
                <a:extLst>
                  <a:ext uri="{FF2B5EF4-FFF2-40B4-BE49-F238E27FC236}">
                    <a16:creationId xmlns:a16="http://schemas.microsoft.com/office/drawing/2014/main" id="{72B8786F-F86B-4A2D-98A6-45AEF12AA2A4}"/>
                  </a:ext>
                </a:extLst>
              </p:cNvPr>
              <p:cNvSpPr txBox="1"/>
              <p:nvPr/>
            </p:nvSpPr>
            <p:spPr>
              <a:xfrm>
                <a:off x="6492240" y="2527680"/>
                <a:ext cx="1143000" cy="832023"/>
              </a:xfrm>
              <a:prstGeom prst="rect">
                <a:avLst/>
              </a:prstGeom>
            </p:spPr>
            <p:txBody>
              <a:bodyPr vert="horz" wrap="square" lIns="0" tIns="12700" rIns="0" bIns="0" rtlCol="0">
                <a:spAutoFit/>
              </a:bodyPr>
              <a:lstStyle/>
              <a:p>
                <a:pPr marL="12700" marR="5080" lvl="0" indent="-635" algn="ctr" defTabSz="914400" rtl="0" eaLnBrk="1" fontAlgn="auto" latinLnBrk="0" hangingPunct="1">
                  <a:lnSpc>
                    <a:spcPct val="106000"/>
                  </a:lnSpc>
                  <a:spcBef>
                    <a:spcPts val="100"/>
                  </a:spcBef>
                  <a:spcAft>
                    <a:spcPts val="0"/>
                  </a:spcAft>
                  <a:buClrTx/>
                  <a:buSzTx/>
                  <a:buFontTx/>
                  <a:buNone/>
                  <a:tabLst/>
                  <a:defRPr/>
                </a:pPr>
                <a:r>
                  <a:rPr kumimoji="0" sz="1000" b="0" i="0" u="none" strike="noStrike" kern="1200" cap="none" spc="-15" normalizeH="0" baseline="0" noProof="0" dirty="0">
                    <a:ln>
                      <a:noFill/>
                    </a:ln>
                    <a:solidFill>
                      <a:prstClr val="black"/>
                    </a:solidFill>
                    <a:effectLst/>
                    <a:uLnTx/>
                    <a:uFillTx/>
                    <a:latin typeface="Arial"/>
                    <a:ea typeface="+mn-ea"/>
                    <a:cs typeface="Arial"/>
                  </a:rPr>
                  <a:t>LAMIVUDINE </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20" normalizeH="0" baseline="0" noProof="0" dirty="0">
                    <a:ln>
                      <a:noFill/>
                    </a:ln>
                    <a:solidFill>
                      <a:prstClr val="black"/>
                    </a:solidFill>
                    <a:effectLst/>
                    <a:uLnTx/>
                    <a:uFillTx/>
                    <a:latin typeface="Arial"/>
                    <a:ea typeface="+mn-ea"/>
                    <a:cs typeface="Arial"/>
                  </a:rPr>
                  <a:t>TENOFOVIR </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25" normalizeH="0" baseline="0" noProof="0" dirty="0">
                    <a:ln>
                      <a:noFill/>
                    </a:ln>
                    <a:solidFill>
                      <a:prstClr val="black"/>
                    </a:solidFill>
                    <a:effectLst/>
                    <a:uLnTx/>
                    <a:uFillTx/>
                    <a:latin typeface="Arial"/>
                    <a:ea typeface="+mn-ea"/>
                    <a:cs typeface="Arial"/>
                  </a:rPr>
                  <a:t>DOLUTEGR</a:t>
                </a:r>
                <a:r>
                  <a:rPr kumimoji="0" sz="1000" b="0" i="0" u="none" strike="noStrike" kern="1200" cap="none" spc="-65" normalizeH="0" baseline="0" noProof="0" dirty="0">
                    <a:ln>
                      <a:noFill/>
                    </a:ln>
                    <a:solidFill>
                      <a:prstClr val="black"/>
                    </a:solidFill>
                    <a:effectLst/>
                    <a:uLnTx/>
                    <a:uFillTx/>
                    <a:latin typeface="Arial"/>
                    <a:ea typeface="+mn-ea"/>
                    <a:cs typeface="Arial"/>
                  </a:rPr>
                  <a:t>A</a:t>
                </a:r>
                <a:r>
                  <a:rPr kumimoji="0" sz="1000" b="0" i="0" u="none" strike="noStrike" kern="1200" cap="none" spc="-50" normalizeH="0" baseline="0" noProof="0" dirty="0">
                    <a:ln>
                      <a:noFill/>
                    </a:ln>
                    <a:solidFill>
                      <a:prstClr val="black"/>
                    </a:solidFill>
                    <a:effectLst/>
                    <a:uLnTx/>
                    <a:uFillTx/>
                    <a:latin typeface="Arial"/>
                    <a:ea typeface="+mn-ea"/>
                    <a:cs typeface="Arial"/>
                  </a:rPr>
                  <a:t>VIR  </a:t>
                </a:r>
                <a:r>
                  <a:rPr kumimoji="0" sz="1000" b="0" i="0" u="none" strike="noStrike" kern="1200" cap="none" spc="-10" normalizeH="0" baseline="0" noProof="0" dirty="0">
                    <a:ln>
                      <a:noFill/>
                    </a:ln>
                    <a:solidFill>
                      <a:prstClr val="black"/>
                    </a:solidFill>
                    <a:effectLst/>
                    <a:uLnTx/>
                    <a:uFillTx/>
                    <a:latin typeface="Arial"/>
                    <a:ea typeface="+mn-ea"/>
                    <a:cs typeface="Arial"/>
                  </a:rPr>
                  <a:t>300MG</a:t>
                </a:r>
                <a:r>
                  <a:rPr kumimoji="0" sz="1000" b="0" i="0" u="none" strike="noStrike" kern="1200" cap="none" spc="-4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300MG</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5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Arial"/>
                    <a:ea typeface="+mn-ea"/>
                    <a:cs typeface="Arial"/>
                  </a:rPr>
                  <a:t>50MG</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8" name="object 27">
                <a:extLst>
                  <a:ext uri="{FF2B5EF4-FFF2-40B4-BE49-F238E27FC236}">
                    <a16:creationId xmlns:a16="http://schemas.microsoft.com/office/drawing/2014/main" id="{DA22CF71-BD06-4D2E-8657-75F6B4E50656}"/>
                  </a:ext>
                </a:extLst>
              </p:cNvPr>
              <p:cNvSpPr txBox="1"/>
              <p:nvPr/>
            </p:nvSpPr>
            <p:spPr>
              <a:xfrm>
                <a:off x="8778240" y="2527680"/>
                <a:ext cx="1143000" cy="782265"/>
              </a:xfrm>
              <a:prstGeom prst="rect">
                <a:avLst/>
              </a:prstGeom>
            </p:spPr>
            <p:txBody>
              <a:bodyPr vert="horz" wrap="square" lIns="0" tIns="12700" rIns="0" bIns="0" rtlCol="0">
                <a:spAutoFit/>
              </a:bodyPr>
              <a:lstStyle/>
              <a:p>
                <a:pPr marL="12700" marR="5080" lvl="0" indent="254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LAMIVUDINE  ZIDOVUDINE  </a:t>
                </a:r>
                <a:r>
                  <a:rPr kumimoji="0" sz="1000" b="0" i="0" u="none" strike="noStrike" kern="1200" cap="none" spc="-30" normalizeH="0" baseline="0" noProof="0" dirty="0">
                    <a:ln>
                      <a:noFill/>
                    </a:ln>
                    <a:solidFill>
                      <a:prstClr val="black"/>
                    </a:solidFill>
                    <a:effectLst/>
                    <a:uLnTx/>
                    <a:uFillTx/>
                    <a:latin typeface="Arial"/>
                    <a:ea typeface="+mn-ea"/>
                    <a:cs typeface="Arial"/>
                  </a:rPr>
                  <a:t>NEVIRAPINE </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30MG</a:t>
                </a:r>
                <a:r>
                  <a:rPr kumimoji="0" sz="1000" b="0" i="0" u="none" strike="noStrike" kern="1200" cap="none" spc="-5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60MG</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8161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Arial"/>
                    <a:ea typeface="+mn-ea"/>
                    <a:cs typeface="Arial"/>
                  </a:rPr>
                  <a:t>50MG</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9" name="object 28">
                <a:extLst>
                  <a:ext uri="{FF2B5EF4-FFF2-40B4-BE49-F238E27FC236}">
                    <a16:creationId xmlns:a16="http://schemas.microsoft.com/office/drawing/2014/main" id="{E68B5F7A-8515-4A1F-A1EA-BEB4EBCAE14B}"/>
                  </a:ext>
                </a:extLst>
              </p:cNvPr>
              <p:cNvSpPr txBox="1"/>
              <p:nvPr/>
            </p:nvSpPr>
            <p:spPr>
              <a:xfrm>
                <a:off x="9921240" y="2527680"/>
                <a:ext cx="1143000" cy="320601"/>
              </a:xfrm>
              <a:prstGeom prst="rect">
                <a:avLst/>
              </a:prstGeom>
            </p:spPr>
            <p:txBody>
              <a:bodyPr vert="horz" wrap="square" lIns="0" tIns="12700" rIns="0" bIns="0" rtlCol="0">
                <a:spAutoFit/>
              </a:bodyPr>
              <a:lstStyle/>
              <a:p>
                <a:pPr marL="130810" marR="5080" lvl="0" indent="-118745"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DARUN</a:t>
                </a:r>
                <a:r>
                  <a:rPr kumimoji="0" sz="1000" b="0" i="0" u="none" strike="noStrike" kern="1200" cap="none" spc="-50" normalizeH="0" baseline="0" noProof="0" dirty="0">
                    <a:ln>
                      <a:noFill/>
                    </a:ln>
                    <a:solidFill>
                      <a:prstClr val="black"/>
                    </a:solidFill>
                    <a:effectLst/>
                    <a:uLnTx/>
                    <a:uFillTx/>
                    <a:latin typeface="Arial"/>
                    <a:ea typeface="+mn-ea"/>
                    <a:cs typeface="Arial"/>
                  </a:rPr>
                  <a:t>AVIR  </a:t>
                </a:r>
                <a:r>
                  <a:rPr kumimoji="0" sz="1000" b="0" i="0" u="none" strike="noStrike" kern="1200" cap="none" spc="-10" normalizeH="0" baseline="0" noProof="0" dirty="0">
                    <a:ln>
                      <a:noFill/>
                    </a:ln>
                    <a:solidFill>
                      <a:prstClr val="black"/>
                    </a:solidFill>
                    <a:effectLst/>
                    <a:uLnTx/>
                    <a:uFillTx/>
                    <a:latin typeface="Arial"/>
                    <a:ea typeface="+mn-ea"/>
                    <a:cs typeface="Arial"/>
                  </a:rPr>
                  <a:t>400MG</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cxnSp>
            <p:nvCxnSpPr>
              <p:cNvPr id="54" name="Straight Connector 53">
                <a:extLst>
                  <a:ext uri="{FF2B5EF4-FFF2-40B4-BE49-F238E27FC236}">
                    <a16:creationId xmlns:a16="http://schemas.microsoft.com/office/drawing/2014/main" id="{6697EC63-C8BA-42DA-82D4-DE72DCF19A82}"/>
                  </a:ext>
                </a:extLst>
              </p:cNvPr>
              <p:cNvCxnSpPr/>
              <p:nvPr/>
            </p:nvCxnSpPr>
            <p:spPr>
              <a:xfrm>
                <a:off x="3063240" y="2481960"/>
                <a:ext cx="8001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60E57E7-1510-493B-9E4E-F4CE39A6FC8B}"/>
                  </a:ext>
                </a:extLst>
              </p:cNvPr>
              <p:cNvCxnSpPr>
                <a:cxnSpLocks/>
              </p:cNvCxnSpPr>
              <p:nvPr/>
            </p:nvCxnSpPr>
            <p:spPr>
              <a:xfrm>
                <a:off x="4206240" y="2180208"/>
                <a:ext cx="0" cy="137160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E6E4C13-D74B-46C4-B330-9A32473C5C9D}"/>
                  </a:ext>
                </a:extLst>
              </p:cNvPr>
              <p:cNvCxnSpPr>
                <a:cxnSpLocks/>
              </p:cNvCxnSpPr>
              <p:nvPr/>
            </p:nvCxnSpPr>
            <p:spPr>
              <a:xfrm>
                <a:off x="5349240" y="2180208"/>
                <a:ext cx="0" cy="137160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1F25A1F-31AA-456D-A447-8942ED16F573}"/>
                  </a:ext>
                </a:extLst>
              </p:cNvPr>
              <p:cNvCxnSpPr>
                <a:cxnSpLocks/>
              </p:cNvCxnSpPr>
              <p:nvPr/>
            </p:nvCxnSpPr>
            <p:spPr>
              <a:xfrm>
                <a:off x="6492240" y="2180208"/>
                <a:ext cx="0" cy="137160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0418221-F950-4185-A6FA-555F9FAB9B66}"/>
                  </a:ext>
                </a:extLst>
              </p:cNvPr>
              <p:cNvCxnSpPr>
                <a:cxnSpLocks/>
              </p:cNvCxnSpPr>
              <p:nvPr/>
            </p:nvCxnSpPr>
            <p:spPr>
              <a:xfrm>
                <a:off x="7635240" y="2180208"/>
                <a:ext cx="0" cy="137160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45A012-08F6-4608-90E6-24A34E15FF96}"/>
                  </a:ext>
                </a:extLst>
              </p:cNvPr>
              <p:cNvCxnSpPr>
                <a:cxnSpLocks/>
              </p:cNvCxnSpPr>
              <p:nvPr/>
            </p:nvCxnSpPr>
            <p:spPr>
              <a:xfrm>
                <a:off x="8778240" y="2180208"/>
                <a:ext cx="0" cy="137160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F9388FF-FEF1-43F7-A422-684DADA94897}"/>
                  </a:ext>
                </a:extLst>
              </p:cNvPr>
              <p:cNvCxnSpPr>
                <a:cxnSpLocks/>
              </p:cNvCxnSpPr>
              <p:nvPr/>
            </p:nvCxnSpPr>
            <p:spPr>
              <a:xfrm>
                <a:off x="9921240" y="2180208"/>
                <a:ext cx="0" cy="137160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D67FD3FE-31D2-496B-A3CC-963E221FDE72}"/>
                  </a:ext>
                </a:extLst>
              </p:cNvPr>
              <p:cNvGrpSpPr/>
              <p:nvPr/>
            </p:nvGrpSpPr>
            <p:grpSpPr>
              <a:xfrm>
                <a:off x="704088" y="5891807"/>
                <a:ext cx="5413953" cy="166777"/>
                <a:chOff x="457200" y="6056973"/>
                <a:chExt cx="5413953" cy="166777"/>
              </a:xfrm>
            </p:grpSpPr>
            <p:sp>
              <p:nvSpPr>
                <p:cNvPr id="63" name="TextBox 62">
                  <a:extLst>
                    <a:ext uri="{FF2B5EF4-FFF2-40B4-BE49-F238E27FC236}">
                      <a16:creationId xmlns:a16="http://schemas.microsoft.com/office/drawing/2014/main" id="{4117433C-2A10-4BAC-9C1C-49653562F5DD}"/>
                    </a:ext>
                  </a:extLst>
                </p:cNvPr>
                <p:cNvSpPr txBox="1"/>
                <p:nvPr/>
              </p:nvSpPr>
              <p:spPr>
                <a:xfrm>
                  <a:off x="630936" y="6056973"/>
                  <a:ext cx="5240217"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Percentage change in unit price of antiretroviral medicine procurements, 2016–2020</a:t>
                  </a:r>
                </a:p>
              </p:txBody>
            </p:sp>
            <p:sp>
              <p:nvSpPr>
                <p:cNvPr id="64" name="object 85">
                  <a:extLst>
                    <a:ext uri="{FF2B5EF4-FFF2-40B4-BE49-F238E27FC236}">
                      <a16:creationId xmlns:a16="http://schemas.microsoft.com/office/drawing/2014/main" id="{285F4098-0BE2-483C-9931-D4DF75F5DB87}"/>
                    </a:ext>
                  </a:extLst>
                </p:cNvPr>
                <p:cNvSpPr/>
                <p:nvPr/>
              </p:nvSpPr>
              <p:spPr>
                <a:xfrm>
                  <a:off x="457200" y="6075261"/>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63AAD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5" name="object 14">
                <a:extLst>
                  <a:ext uri="{FF2B5EF4-FFF2-40B4-BE49-F238E27FC236}">
                    <a16:creationId xmlns:a16="http://schemas.microsoft.com/office/drawing/2014/main" id="{583ABC4F-BAB2-457A-8405-99FE7E3A5ADC}"/>
                  </a:ext>
                </a:extLst>
              </p:cNvPr>
              <p:cNvSpPr txBox="1"/>
              <p:nvPr/>
            </p:nvSpPr>
            <p:spPr>
              <a:xfrm>
                <a:off x="2148840" y="3605878"/>
                <a:ext cx="561116" cy="2011680"/>
              </a:xfrm>
              <a:prstGeom prst="rect">
                <a:avLst/>
              </a:prstGeom>
            </p:spPr>
            <p:txBody>
              <a:bodyPr vert="vert270" wrap="square" lIns="0" tIns="0" rIns="0" bIns="0" rtlCol="0">
                <a:spAutoFit/>
              </a:bodyPr>
              <a:lstStyle>
                <a:defPPr>
                  <a:defRPr lang="LID4096"/>
                </a:defPPr>
                <a:lvl1pPr marL="172720" marR="5080" lvl="0" indent="-140335" algn="r" fontAlgn="auto">
                  <a:lnSpc>
                    <a:spcPts val="1500"/>
                  </a:lnSpc>
                  <a:spcAft>
                    <a:spcPts val="0"/>
                  </a:spcAft>
                  <a:buClrTx/>
                  <a:buSzTx/>
                  <a:buFontTx/>
                  <a:buNone/>
                  <a:tabLst/>
                  <a:defRPr kumimoji="0" sz="1200" b="0" i="0" u="none" strike="noStrike" cap="none" spc="-15" normalizeH="0" baseline="0">
                    <a:ln>
                      <a:noFill/>
                    </a:ln>
                    <a:solidFill>
                      <a:prstClr val="black"/>
                    </a:solidFill>
                    <a:effectLst/>
                    <a:uLnTx/>
                    <a:uFillTx/>
                    <a:latin typeface="Arial"/>
                    <a:cs typeface="Arial"/>
                  </a:defRPr>
                </a:lvl1pPr>
              </a:lstStyle>
              <a:p>
                <a:pPr marL="172720" marR="5080" lvl="0" indent="-140335" algn="ctr" defTabSz="914400" rtl="0" eaLnBrk="1" fontAlgn="auto" latinLnBrk="0" hangingPunct="1">
                  <a:lnSpc>
                    <a:spcPts val="1500"/>
                  </a:lnSpc>
                  <a:spcBef>
                    <a:spcPts val="0"/>
                  </a:spcBef>
                  <a:spcAft>
                    <a:spcPts val="0"/>
                  </a:spcAft>
                  <a:buClrTx/>
                  <a:buSzTx/>
                  <a:buFontTx/>
                  <a:buNone/>
                  <a:tabLst/>
                  <a:defRPr/>
                </a:pPr>
                <a:r>
                  <a:rPr kumimoji="0" sz="1100" b="1" i="0" u="none" strike="noStrike" kern="1200" cap="none" spc="-15" normalizeH="0" baseline="0" noProof="0" dirty="0">
                    <a:ln>
                      <a:noFill/>
                    </a:ln>
                    <a:solidFill>
                      <a:prstClr val="black">
                        <a:lumMod val="75000"/>
                        <a:lumOff val="25000"/>
                      </a:prstClr>
                    </a:solidFill>
                    <a:effectLst/>
                    <a:uLnTx/>
                    <a:uFillTx/>
                    <a:latin typeface="Arial"/>
                    <a:ea typeface="+mn-ea"/>
                    <a:cs typeface="Arial"/>
                  </a:rPr>
                  <a:t>Per cent change in unit price, </a:t>
                </a:r>
                <a:endParaRPr kumimoji="0" lang="en-US" sz="1100" b="1" i="0" u="none" strike="noStrike" kern="1200" cap="none" spc="-15" normalizeH="0" baseline="0" noProof="0" dirty="0">
                  <a:ln>
                    <a:noFill/>
                  </a:ln>
                  <a:solidFill>
                    <a:prstClr val="black">
                      <a:lumMod val="75000"/>
                      <a:lumOff val="25000"/>
                    </a:prstClr>
                  </a:solidFill>
                  <a:effectLst/>
                  <a:uLnTx/>
                  <a:uFillTx/>
                  <a:latin typeface="Arial"/>
                  <a:ea typeface="+mn-ea"/>
                  <a:cs typeface="Arial"/>
                </a:endParaRPr>
              </a:p>
              <a:p>
                <a:pPr marL="172720" marR="5080" lvl="0" indent="-140335" algn="ctr" defTabSz="914400" rtl="0" eaLnBrk="1" fontAlgn="auto" latinLnBrk="0" hangingPunct="1">
                  <a:lnSpc>
                    <a:spcPts val="1500"/>
                  </a:lnSpc>
                  <a:spcBef>
                    <a:spcPts val="0"/>
                  </a:spcBef>
                  <a:spcAft>
                    <a:spcPts val="0"/>
                  </a:spcAft>
                  <a:buClrTx/>
                  <a:buSzTx/>
                  <a:buFontTx/>
                  <a:buNone/>
                  <a:tabLst/>
                  <a:defRPr/>
                </a:pPr>
                <a:r>
                  <a:rPr kumimoji="0" sz="1100" b="1" i="0" u="none" strike="noStrike" kern="1200" cap="none" spc="-15" normalizeH="0" baseline="0" noProof="0" dirty="0">
                    <a:ln>
                      <a:noFill/>
                    </a:ln>
                    <a:solidFill>
                      <a:prstClr val="black">
                        <a:lumMod val="75000"/>
                        <a:lumOff val="25000"/>
                      </a:prstClr>
                    </a:solidFill>
                    <a:effectLst/>
                    <a:uLnTx/>
                    <a:uFillTx/>
                    <a:latin typeface="Arial"/>
                    <a:ea typeface="+mn-ea"/>
                    <a:cs typeface="Arial"/>
                  </a:rPr>
                  <a:t>2016–2020</a:t>
                </a:r>
              </a:p>
            </p:txBody>
          </p:sp>
          <p:grpSp>
            <p:nvGrpSpPr>
              <p:cNvPr id="79" name="Group 78">
                <a:extLst>
                  <a:ext uri="{FF2B5EF4-FFF2-40B4-BE49-F238E27FC236}">
                    <a16:creationId xmlns:a16="http://schemas.microsoft.com/office/drawing/2014/main" id="{8D2A6E31-2D54-40DB-A656-BF03C7CA87AE}"/>
                  </a:ext>
                </a:extLst>
              </p:cNvPr>
              <p:cNvGrpSpPr/>
              <p:nvPr/>
            </p:nvGrpSpPr>
            <p:grpSpPr>
              <a:xfrm>
                <a:off x="3429000" y="3576595"/>
                <a:ext cx="7269480" cy="1892809"/>
                <a:chOff x="3794760" y="3657210"/>
                <a:chExt cx="7269480" cy="1892809"/>
              </a:xfrm>
            </p:grpSpPr>
            <p:sp>
              <p:nvSpPr>
                <p:cNvPr id="32" name="object 31">
                  <a:extLst>
                    <a:ext uri="{FF2B5EF4-FFF2-40B4-BE49-F238E27FC236}">
                      <a16:creationId xmlns:a16="http://schemas.microsoft.com/office/drawing/2014/main" id="{326F5A09-F235-4E59-BF66-19900077BF6E}"/>
                    </a:ext>
                  </a:extLst>
                </p:cNvPr>
                <p:cNvSpPr/>
                <p:nvPr/>
              </p:nvSpPr>
              <p:spPr>
                <a:xfrm>
                  <a:off x="3794760" y="3657210"/>
                  <a:ext cx="411480" cy="402336"/>
                </a:xfrm>
                <a:custGeom>
                  <a:avLst/>
                  <a:gdLst/>
                  <a:ahLst/>
                  <a:cxnLst/>
                  <a:rect l="l" t="t" r="r" b="b"/>
                  <a:pathLst>
                    <a:path w="360044" h="528955">
                      <a:moveTo>
                        <a:pt x="359994" y="0"/>
                      </a:moveTo>
                      <a:lnTo>
                        <a:pt x="0" y="0"/>
                      </a:lnTo>
                      <a:lnTo>
                        <a:pt x="0" y="528358"/>
                      </a:lnTo>
                      <a:lnTo>
                        <a:pt x="359994" y="528358"/>
                      </a:lnTo>
                      <a:lnTo>
                        <a:pt x="359994" y="0"/>
                      </a:lnTo>
                      <a:close/>
                    </a:path>
                  </a:pathLst>
                </a:custGeom>
                <a:solidFill>
                  <a:srgbClr val="63AA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 name="object 33">
                  <a:extLst>
                    <a:ext uri="{FF2B5EF4-FFF2-40B4-BE49-F238E27FC236}">
                      <a16:creationId xmlns:a16="http://schemas.microsoft.com/office/drawing/2014/main" id="{41B2FD89-844C-4D2D-A966-718EDE87176F}"/>
                    </a:ext>
                  </a:extLst>
                </p:cNvPr>
                <p:cNvSpPr/>
                <p:nvPr/>
              </p:nvSpPr>
              <p:spPr>
                <a:xfrm>
                  <a:off x="4937760" y="3657211"/>
                  <a:ext cx="411480" cy="1078992"/>
                </a:xfrm>
                <a:custGeom>
                  <a:avLst/>
                  <a:gdLst/>
                  <a:ahLst/>
                  <a:cxnLst/>
                  <a:rect l="l" t="t" r="r" b="b"/>
                  <a:pathLst>
                    <a:path w="360044" h="1439545">
                      <a:moveTo>
                        <a:pt x="359994" y="0"/>
                      </a:moveTo>
                      <a:lnTo>
                        <a:pt x="0" y="0"/>
                      </a:lnTo>
                      <a:lnTo>
                        <a:pt x="0" y="1439405"/>
                      </a:lnTo>
                      <a:lnTo>
                        <a:pt x="359994" y="1439405"/>
                      </a:lnTo>
                      <a:lnTo>
                        <a:pt x="359994" y="0"/>
                      </a:lnTo>
                      <a:close/>
                    </a:path>
                  </a:pathLst>
                </a:custGeom>
                <a:solidFill>
                  <a:srgbClr val="63AA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 name="object 35">
                  <a:extLst>
                    <a:ext uri="{FF2B5EF4-FFF2-40B4-BE49-F238E27FC236}">
                      <a16:creationId xmlns:a16="http://schemas.microsoft.com/office/drawing/2014/main" id="{B9337389-18C4-491C-963A-0DE4A1176901}"/>
                    </a:ext>
                  </a:extLst>
                </p:cNvPr>
                <p:cNvSpPr/>
                <p:nvPr/>
              </p:nvSpPr>
              <p:spPr>
                <a:xfrm>
                  <a:off x="6080760" y="3657211"/>
                  <a:ext cx="411480" cy="1892808"/>
                </a:xfrm>
                <a:custGeom>
                  <a:avLst/>
                  <a:gdLst/>
                  <a:ahLst/>
                  <a:cxnLst/>
                  <a:rect l="l" t="t" r="r" b="b"/>
                  <a:pathLst>
                    <a:path w="360045" h="2551429">
                      <a:moveTo>
                        <a:pt x="359994" y="0"/>
                      </a:moveTo>
                      <a:lnTo>
                        <a:pt x="0" y="0"/>
                      </a:lnTo>
                      <a:lnTo>
                        <a:pt x="0" y="2550998"/>
                      </a:lnTo>
                      <a:lnTo>
                        <a:pt x="359994" y="2550998"/>
                      </a:lnTo>
                      <a:lnTo>
                        <a:pt x="359994" y="0"/>
                      </a:lnTo>
                      <a:close/>
                    </a:path>
                  </a:pathLst>
                </a:custGeom>
                <a:solidFill>
                  <a:srgbClr val="63AA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 name="object 37">
                  <a:extLst>
                    <a:ext uri="{FF2B5EF4-FFF2-40B4-BE49-F238E27FC236}">
                      <a16:creationId xmlns:a16="http://schemas.microsoft.com/office/drawing/2014/main" id="{4D52E7D7-35BC-4C5A-87B3-6F6B437CFDA4}"/>
                    </a:ext>
                  </a:extLst>
                </p:cNvPr>
                <p:cNvSpPr/>
                <p:nvPr/>
              </p:nvSpPr>
              <p:spPr>
                <a:xfrm>
                  <a:off x="7223760" y="3657211"/>
                  <a:ext cx="411480" cy="1581912"/>
                </a:xfrm>
                <a:custGeom>
                  <a:avLst/>
                  <a:gdLst/>
                  <a:ahLst/>
                  <a:cxnLst/>
                  <a:rect l="l" t="t" r="r" b="b"/>
                  <a:pathLst>
                    <a:path w="360045" h="2130425">
                      <a:moveTo>
                        <a:pt x="359994" y="0"/>
                      </a:moveTo>
                      <a:lnTo>
                        <a:pt x="0" y="0"/>
                      </a:lnTo>
                      <a:lnTo>
                        <a:pt x="0" y="2129853"/>
                      </a:lnTo>
                      <a:lnTo>
                        <a:pt x="359994" y="2129853"/>
                      </a:lnTo>
                      <a:lnTo>
                        <a:pt x="359994" y="0"/>
                      </a:lnTo>
                      <a:close/>
                    </a:path>
                  </a:pathLst>
                </a:custGeom>
                <a:solidFill>
                  <a:srgbClr val="63AA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 name="object 39">
                  <a:extLst>
                    <a:ext uri="{FF2B5EF4-FFF2-40B4-BE49-F238E27FC236}">
                      <a16:creationId xmlns:a16="http://schemas.microsoft.com/office/drawing/2014/main" id="{EFC9CDC9-90F0-4D54-A3CE-45EC27DEED66}"/>
                    </a:ext>
                  </a:extLst>
                </p:cNvPr>
                <p:cNvSpPr/>
                <p:nvPr/>
              </p:nvSpPr>
              <p:spPr>
                <a:xfrm>
                  <a:off x="8366760" y="3657211"/>
                  <a:ext cx="411480" cy="365760"/>
                </a:xfrm>
                <a:custGeom>
                  <a:avLst/>
                  <a:gdLst/>
                  <a:ahLst/>
                  <a:cxnLst/>
                  <a:rect l="l" t="t" r="r" b="b"/>
                  <a:pathLst>
                    <a:path w="360045" h="485775">
                      <a:moveTo>
                        <a:pt x="359994" y="0"/>
                      </a:moveTo>
                      <a:lnTo>
                        <a:pt x="0" y="0"/>
                      </a:lnTo>
                      <a:lnTo>
                        <a:pt x="0" y="485381"/>
                      </a:lnTo>
                      <a:lnTo>
                        <a:pt x="359994" y="485381"/>
                      </a:lnTo>
                      <a:lnTo>
                        <a:pt x="359994" y="0"/>
                      </a:lnTo>
                      <a:close/>
                    </a:path>
                  </a:pathLst>
                </a:custGeom>
                <a:solidFill>
                  <a:srgbClr val="63AA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 name="object 41">
                  <a:extLst>
                    <a:ext uri="{FF2B5EF4-FFF2-40B4-BE49-F238E27FC236}">
                      <a16:creationId xmlns:a16="http://schemas.microsoft.com/office/drawing/2014/main" id="{04871E18-CD4F-4E94-9C1A-72BBA9028128}"/>
                    </a:ext>
                  </a:extLst>
                </p:cNvPr>
                <p:cNvSpPr/>
                <p:nvPr/>
              </p:nvSpPr>
              <p:spPr>
                <a:xfrm>
                  <a:off x="9509760" y="3657211"/>
                  <a:ext cx="411480" cy="347472"/>
                </a:xfrm>
                <a:custGeom>
                  <a:avLst/>
                  <a:gdLst/>
                  <a:ahLst/>
                  <a:cxnLst/>
                  <a:rect l="l" t="t" r="r" b="b"/>
                  <a:pathLst>
                    <a:path w="360045" h="452755">
                      <a:moveTo>
                        <a:pt x="359994" y="0"/>
                      </a:moveTo>
                      <a:lnTo>
                        <a:pt x="0" y="0"/>
                      </a:lnTo>
                      <a:lnTo>
                        <a:pt x="0" y="452653"/>
                      </a:lnTo>
                      <a:lnTo>
                        <a:pt x="359994" y="452653"/>
                      </a:lnTo>
                      <a:lnTo>
                        <a:pt x="359994" y="0"/>
                      </a:lnTo>
                      <a:close/>
                    </a:path>
                  </a:pathLst>
                </a:custGeom>
                <a:solidFill>
                  <a:srgbClr val="63AA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 name="object 43">
                  <a:extLst>
                    <a:ext uri="{FF2B5EF4-FFF2-40B4-BE49-F238E27FC236}">
                      <a16:creationId xmlns:a16="http://schemas.microsoft.com/office/drawing/2014/main" id="{08B24F16-314A-4CBB-8665-1951EAF2E723}"/>
                    </a:ext>
                  </a:extLst>
                </p:cNvPr>
                <p:cNvSpPr/>
                <p:nvPr/>
              </p:nvSpPr>
              <p:spPr>
                <a:xfrm>
                  <a:off x="10652760" y="3657211"/>
                  <a:ext cx="411480" cy="1499616"/>
                </a:xfrm>
                <a:custGeom>
                  <a:avLst/>
                  <a:gdLst/>
                  <a:ahLst/>
                  <a:cxnLst/>
                  <a:rect l="l" t="t" r="r" b="b"/>
                  <a:pathLst>
                    <a:path w="360045" h="2030095">
                      <a:moveTo>
                        <a:pt x="359994" y="0"/>
                      </a:moveTo>
                      <a:lnTo>
                        <a:pt x="0" y="0"/>
                      </a:lnTo>
                      <a:lnTo>
                        <a:pt x="0" y="2029574"/>
                      </a:lnTo>
                      <a:lnTo>
                        <a:pt x="359994" y="2029574"/>
                      </a:lnTo>
                      <a:lnTo>
                        <a:pt x="359994" y="0"/>
                      </a:lnTo>
                      <a:close/>
                    </a:path>
                  </a:pathLst>
                </a:custGeom>
                <a:solidFill>
                  <a:srgbClr val="63AA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cxnSp>
            <p:nvCxnSpPr>
              <p:cNvPr id="66" name="Straight Connector 65">
                <a:extLst>
                  <a:ext uri="{FF2B5EF4-FFF2-40B4-BE49-F238E27FC236}">
                    <a16:creationId xmlns:a16="http://schemas.microsoft.com/office/drawing/2014/main" id="{FF6A9AA8-2C69-4B22-8E1E-3F01926679AC}"/>
                  </a:ext>
                </a:extLst>
              </p:cNvPr>
              <p:cNvCxnSpPr>
                <a:cxnSpLocks/>
              </p:cNvCxnSpPr>
              <p:nvPr/>
            </p:nvCxnSpPr>
            <p:spPr>
              <a:xfrm>
                <a:off x="3001972" y="3576596"/>
                <a:ext cx="0" cy="20574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object 6">
                <a:extLst>
                  <a:ext uri="{FF2B5EF4-FFF2-40B4-BE49-F238E27FC236}">
                    <a16:creationId xmlns:a16="http://schemas.microsoft.com/office/drawing/2014/main" id="{8951177E-67B0-4E3A-BE70-AC975D5F48AB}"/>
                  </a:ext>
                </a:extLst>
              </p:cNvPr>
              <p:cNvSpPr txBox="1"/>
              <p:nvPr/>
            </p:nvSpPr>
            <p:spPr>
              <a:xfrm>
                <a:off x="2633472" y="3494689"/>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68" name="object 6">
                <a:extLst>
                  <a:ext uri="{FF2B5EF4-FFF2-40B4-BE49-F238E27FC236}">
                    <a16:creationId xmlns:a16="http://schemas.microsoft.com/office/drawing/2014/main" id="{CC7905D8-7B0E-4DB6-BFA5-7C4967204F1C}"/>
                  </a:ext>
                </a:extLst>
              </p:cNvPr>
              <p:cNvSpPr txBox="1"/>
              <p:nvPr/>
            </p:nvSpPr>
            <p:spPr>
              <a:xfrm>
                <a:off x="2633472" y="3841772"/>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-1</a:t>
                </a: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69" name="object 6">
                <a:extLst>
                  <a:ext uri="{FF2B5EF4-FFF2-40B4-BE49-F238E27FC236}">
                    <a16:creationId xmlns:a16="http://schemas.microsoft.com/office/drawing/2014/main" id="{0021619C-9751-46FD-AA06-EA7DFF2D2878}"/>
                  </a:ext>
                </a:extLst>
              </p:cNvPr>
              <p:cNvSpPr txBox="1"/>
              <p:nvPr/>
            </p:nvSpPr>
            <p:spPr>
              <a:xfrm>
                <a:off x="2633472" y="4180100"/>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-2</a:t>
                </a: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70" name="object 6">
                <a:extLst>
                  <a:ext uri="{FF2B5EF4-FFF2-40B4-BE49-F238E27FC236}">
                    <a16:creationId xmlns:a16="http://schemas.microsoft.com/office/drawing/2014/main" id="{404ACFCD-F0BC-4A6C-B1D0-82C97D54BB7B}"/>
                  </a:ext>
                </a:extLst>
              </p:cNvPr>
              <p:cNvSpPr txBox="1"/>
              <p:nvPr/>
            </p:nvSpPr>
            <p:spPr>
              <a:xfrm>
                <a:off x="2633472" y="4527572"/>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-3</a:t>
                </a: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71" name="object 6">
                <a:extLst>
                  <a:ext uri="{FF2B5EF4-FFF2-40B4-BE49-F238E27FC236}">
                    <a16:creationId xmlns:a16="http://schemas.microsoft.com/office/drawing/2014/main" id="{3721C017-B637-4D26-ACA2-31679B3D6E4D}"/>
                  </a:ext>
                </a:extLst>
              </p:cNvPr>
              <p:cNvSpPr txBox="1"/>
              <p:nvPr/>
            </p:nvSpPr>
            <p:spPr>
              <a:xfrm>
                <a:off x="2633472" y="4865900"/>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-4</a:t>
                </a: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72" name="object 6">
                <a:extLst>
                  <a:ext uri="{FF2B5EF4-FFF2-40B4-BE49-F238E27FC236}">
                    <a16:creationId xmlns:a16="http://schemas.microsoft.com/office/drawing/2014/main" id="{F775B41B-47ED-4C91-8E29-72A9D29D1BB5}"/>
                  </a:ext>
                </a:extLst>
              </p:cNvPr>
              <p:cNvSpPr txBox="1"/>
              <p:nvPr/>
            </p:nvSpPr>
            <p:spPr>
              <a:xfrm>
                <a:off x="2633472" y="5213372"/>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-5</a:t>
                </a: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73" name="object 6">
                <a:extLst>
                  <a:ext uri="{FF2B5EF4-FFF2-40B4-BE49-F238E27FC236}">
                    <a16:creationId xmlns:a16="http://schemas.microsoft.com/office/drawing/2014/main" id="{EF15A511-BE11-4F01-BFFD-AF60AF1A667C}"/>
                  </a:ext>
                </a:extLst>
              </p:cNvPr>
              <p:cNvSpPr txBox="1"/>
              <p:nvPr/>
            </p:nvSpPr>
            <p:spPr>
              <a:xfrm>
                <a:off x="2633472" y="5551700"/>
                <a:ext cx="274320" cy="16671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-6</a:t>
                </a:r>
                <a:r>
                  <a:rPr kumimoji="0" sz="1000" b="0" i="0" u="none" strike="noStrike" kern="1200" cap="none" spc="-30" normalizeH="0" baseline="0" noProof="0" dirty="0">
                    <a:ln>
                      <a:noFill/>
                    </a:ln>
                    <a:solidFill>
                      <a:prstClr val="black">
                        <a:lumMod val="75000"/>
                        <a:lumOff val="25000"/>
                      </a:prstClr>
                    </a:solidFill>
                    <a:effectLst/>
                    <a:uLnTx/>
                    <a:uFillTx/>
                    <a:latin typeface="Arial"/>
                    <a:ea typeface="+mn-ea"/>
                    <a:cs typeface="Arial"/>
                  </a:rPr>
                  <a:t>0</a:t>
                </a:r>
                <a:endParaRPr kumimoji="0"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82" name="object 31">
                <a:extLst>
                  <a:ext uri="{FF2B5EF4-FFF2-40B4-BE49-F238E27FC236}">
                    <a16:creationId xmlns:a16="http://schemas.microsoft.com/office/drawing/2014/main" id="{37C01DE1-4BC6-4C8F-8BC8-00FEF2A2D38A}"/>
                  </a:ext>
                </a:extLst>
              </p:cNvPr>
              <p:cNvSpPr/>
              <p:nvPr/>
            </p:nvSpPr>
            <p:spPr>
              <a:xfrm>
                <a:off x="3429000" y="3997387"/>
                <a:ext cx="411480" cy="274320"/>
              </a:xfrm>
              <a:custGeom>
                <a:avLst/>
                <a:gdLst/>
                <a:ahLst/>
                <a:cxnLst/>
                <a:rect l="l" t="t" r="r" b="b"/>
                <a:pathLst>
                  <a:path w="360044" h="528955">
                    <a:moveTo>
                      <a:pt x="359994" y="0"/>
                    </a:moveTo>
                    <a:lnTo>
                      <a:pt x="0" y="0"/>
                    </a:lnTo>
                    <a:lnTo>
                      <a:pt x="0" y="528358"/>
                    </a:lnTo>
                    <a:lnTo>
                      <a:pt x="359994" y="528358"/>
                    </a:lnTo>
                    <a:lnTo>
                      <a:pt x="359994" y="0"/>
                    </a:lnTo>
                    <a:close/>
                  </a:path>
                </a:pathLst>
              </a:custGeom>
              <a:no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-11</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3" name="object 33">
                <a:extLst>
                  <a:ext uri="{FF2B5EF4-FFF2-40B4-BE49-F238E27FC236}">
                    <a16:creationId xmlns:a16="http://schemas.microsoft.com/office/drawing/2014/main" id="{B60EBC71-3E27-4A1A-B7CD-1580D604255D}"/>
                  </a:ext>
                </a:extLst>
              </p:cNvPr>
              <p:cNvSpPr/>
              <p:nvPr/>
            </p:nvSpPr>
            <p:spPr>
              <a:xfrm>
                <a:off x="4572000" y="4683002"/>
                <a:ext cx="411480" cy="274320"/>
              </a:xfrm>
              <a:custGeom>
                <a:avLst/>
                <a:gdLst/>
                <a:ahLst/>
                <a:cxnLst/>
                <a:rect l="l" t="t" r="r" b="b"/>
                <a:pathLst>
                  <a:path w="360044" h="1439545">
                    <a:moveTo>
                      <a:pt x="359994" y="0"/>
                    </a:moveTo>
                    <a:lnTo>
                      <a:pt x="0" y="0"/>
                    </a:lnTo>
                    <a:lnTo>
                      <a:pt x="0" y="1439405"/>
                    </a:lnTo>
                    <a:lnTo>
                      <a:pt x="359994" y="1439405"/>
                    </a:lnTo>
                    <a:lnTo>
                      <a:pt x="359994" y="0"/>
                    </a:lnTo>
                    <a:close/>
                  </a:path>
                </a:pathLst>
              </a:custGeom>
              <a:no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-31</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4" name="object 35">
                <a:extLst>
                  <a:ext uri="{FF2B5EF4-FFF2-40B4-BE49-F238E27FC236}">
                    <a16:creationId xmlns:a16="http://schemas.microsoft.com/office/drawing/2014/main" id="{EDFDB86B-31B7-4E35-A549-1775449C360E}"/>
                  </a:ext>
                </a:extLst>
              </p:cNvPr>
              <p:cNvSpPr/>
              <p:nvPr/>
            </p:nvSpPr>
            <p:spPr>
              <a:xfrm>
                <a:off x="5715000" y="5497538"/>
                <a:ext cx="411480" cy="274320"/>
              </a:xfrm>
              <a:custGeom>
                <a:avLst/>
                <a:gdLst/>
                <a:ahLst/>
                <a:cxnLst/>
                <a:rect l="l" t="t" r="r" b="b"/>
                <a:pathLst>
                  <a:path w="360045" h="2551429">
                    <a:moveTo>
                      <a:pt x="359994" y="0"/>
                    </a:moveTo>
                    <a:lnTo>
                      <a:pt x="0" y="0"/>
                    </a:lnTo>
                    <a:lnTo>
                      <a:pt x="0" y="2550998"/>
                    </a:lnTo>
                    <a:lnTo>
                      <a:pt x="359994" y="2550998"/>
                    </a:lnTo>
                    <a:lnTo>
                      <a:pt x="359994" y="0"/>
                    </a:lnTo>
                    <a:close/>
                  </a:path>
                </a:pathLst>
              </a:custGeom>
              <a:no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-55</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5" name="object 37">
                <a:extLst>
                  <a:ext uri="{FF2B5EF4-FFF2-40B4-BE49-F238E27FC236}">
                    <a16:creationId xmlns:a16="http://schemas.microsoft.com/office/drawing/2014/main" id="{2ECAE7D7-5F49-4D5A-9435-23FDBDBE6CBE}"/>
                  </a:ext>
                </a:extLst>
              </p:cNvPr>
              <p:cNvSpPr/>
              <p:nvPr/>
            </p:nvSpPr>
            <p:spPr>
              <a:xfrm>
                <a:off x="6858000" y="5176257"/>
                <a:ext cx="411480" cy="274320"/>
              </a:xfrm>
              <a:custGeom>
                <a:avLst/>
                <a:gdLst/>
                <a:ahLst/>
                <a:cxnLst/>
                <a:rect l="l" t="t" r="r" b="b"/>
                <a:pathLst>
                  <a:path w="360045" h="2130425">
                    <a:moveTo>
                      <a:pt x="359994" y="0"/>
                    </a:moveTo>
                    <a:lnTo>
                      <a:pt x="0" y="0"/>
                    </a:lnTo>
                    <a:lnTo>
                      <a:pt x="0" y="2129853"/>
                    </a:lnTo>
                    <a:lnTo>
                      <a:pt x="359994" y="2129853"/>
                    </a:lnTo>
                    <a:lnTo>
                      <a:pt x="359994" y="0"/>
                    </a:lnTo>
                    <a:close/>
                  </a:path>
                </a:pathLst>
              </a:custGeom>
              <a:no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-46</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6" name="object 39">
                <a:extLst>
                  <a:ext uri="{FF2B5EF4-FFF2-40B4-BE49-F238E27FC236}">
                    <a16:creationId xmlns:a16="http://schemas.microsoft.com/office/drawing/2014/main" id="{A0512B52-706A-427E-88BE-BE545B77F464}"/>
                  </a:ext>
                </a:extLst>
              </p:cNvPr>
              <p:cNvSpPr/>
              <p:nvPr/>
            </p:nvSpPr>
            <p:spPr>
              <a:xfrm>
                <a:off x="8001000" y="3959416"/>
                <a:ext cx="411480" cy="274320"/>
              </a:xfrm>
              <a:custGeom>
                <a:avLst/>
                <a:gdLst/>
                <a:ahLst/>
                <a:cxnLst/>
                <a:rect l="l" t="t" r="r" b="b"/>
                <a:pathLst>
                  <a:path w="360045" h="485775">
                    <a:moveTo>
                      <a:pt x="359994" y="0"/>
                    </a:moveTo>
                    <a:lnTo>
                      <a:pt x="0" y="0"/>
                    </a:lnTo>
                    <a:lnTo>
                      <a:pt x="0" y="485381"/>
                    </a:lnTo>
                    <a:lnTo>
                      <a:pt x="359994" y="485381"/>
                    </a:lnTo>
                    <a:lnTo>
                      <a:pt x="359994" y="0"/>
                    </a:lnTo>
                    <a:close/>
                  </a:path>
                </a:pathLst>
              </a:custGeom>
              <a:no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-10</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7" name="object 41">
                <a:extLst>
                  <a:ext uri="{FF2B5EF4-FFF2-40B4-BE49-F238E27FC236}">
                    <a16:creationId xmlns:a16="http://schemas.microsoft.com/office/drawing/2014/main" id="{9803A0E3-036D-4F53-A192-B568E2D63787}"/>
                  </a:ext>
                </a:extLst>
              </p:cNvPr>
              <p:cNvSpPr/>
              <p:nvPr/>
            </p:nvSpPr>
            <p:spPr>
              <a:xfrm>
                <a:off x="9144000" y="3942745"/>
                <a:ext cx="411480" cy="274320"/>
              </a:xfrm>
              <a:custGeom>
                <a:avLst/>
                <a:gdLst/>
                <a:ahLst/>
                <a:cxnLst/>
                <a:rect l="l" t="t" r="r" b="b"/>
                <a:pathLst>
                  <a:path w="360045" h="452755">
                    <a:moveTo>
                      <a:pt x="359994" y="0"/>
                    </a:moveTo>
                    <a:lnTo>
                      <a:pt x="0" y="0"/>
                    </a:lnTo>
                    <a:lnTo>
                      <a:pt x="0" y="452653"/>
                    </a:lnTo>
                    <a:lnTo>
                      <a:pt x="359994" y="452653"/>
                    </a:lnTo>
                    <a:lnTo>
                      <a:pt x="359994" y="0"/>
                    </a:lnTo>
                    <a:close/>
                  </a:path>
                </a:pathLst>
              </a:custGeom>
              <a:no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-10</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8" name="object 43">
                <a:extLst>
                  <a:ext uri="{FF2B5EF4-FFF2-40B4-BE49-F238E27FC236}">
                    <a16:creationId xmlns:a16="http://schemas.microsoft.com/office/drawing/2014/main" id="{01AF35C5-0F81-4669-B861-E5ACDA43D93B}"/>
                  </a:ext>
                </a:extLst>
              </p:cNvPr>
              <p:cNvSpPr/>
              <p:nvPr/>
            </p:nvSpPr>
            <p:spPr>
              <a:xfrm>
                <a:off x="10287000" y="5104627"/>
                <a:ext cx="411480" cy="274320"/>
              </a:xfrm>
              <a:custGeom>
                <a:avLst/>
                <a:gdLst/>
                <a:ahLst/>
                <a:cxnLst/>
                <a:rect l="l" t="t" r="r" b="b"/>
                <a:pathLst>
                  <a:path w="360045" h="2030095">
                    <a:moveTo>
                      <a:pt x="359994" y="0"/>
                    </a:moveTo>
                    <a:lnTo>
                      <a:pt x="0" y="0"/>
                    </a:lnTo>
                    <a:lnTo>
                      <a:pt x="0" y="2029574"/>
                    </a:lnTo>
                    <a:lnTo>
                      <a:pt x="359994" y="2029574"/>
                    </a:lnTo>
                    <a:lnTo>
                      <a:pt x="359994" y="0"/>
                    </a:lnTo>
                    <a:close/>
                  </a:path>
                </a:pathLst>
              </a:custGeom>
              <a:no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-43</a:t>
                </a:r>
                <a:endParaRPr kumimoji="0"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354924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a:extLst>
              <a:ext uri="{FF2B5EF4-FFF2-40B4-BE49-F238E27FC236}">
                <a16:creationId xmlns:a16="http://schemas.microsoft.com/office/drawing/2014/main" id="{C4325554-85FA-42BF-9648-938FBC837889}"/>
              </a:ext>
            </a:extLst>
          </p:cNvPr>
          <p:cNvSpPr>
            <a:spLocks noGrp="1"/>
          </p:cNvSpPr>
          <p:nvPr>
            <p:ph sz="quarter" idx="12"/>
          </p:nvPr>
        </p:nvSpPr>
        <p:spPr/>
        <p:txBody>
          <a:bodyPr lIns="0" tIns="0" rIns="0" bIns="0" anchor="t" anchorCtr="0"/>
          <a:lstStyle/>
          <a:p>
            <a:pPr>
              <a:lnSpc>
                <a:spcPct val="100000"/>
              </a:lnSpc>
              <a:spcBef>
                <a:spcPts val="0"/>
              </a:spcBef>
            </a:pPr>
            <a:r>
              <a:rPr lang="en-US" dirty="0"/>
              <a:t>Density of selected health professionals, per 10 000 population, global and regional, 2013–2019</a:t>
            </a:r>
          </a:p>
        </p:txBody>
      </p:sp>
      <p:sp>
        <p:nvSpPr>
          <p:cNvPr id="3" name="Text Placeholder 2">
            <a:extLst>
              <a:ext uri="{FF2B5EF4-FFF2-40B4-BE49-F238E27FC236}">
                <a16:creationId xmlns:a16="http://schemas.microsoft.com/office/drawing/2014/main" id="{15D88F3D-D5C2-4128-9460-A1A5526EA57E}"/>
              </a:ext>
            </a:extLst>
          </p:cNvPr>
          <p:cNvSpPr>
            <a:spLocks noGrp="1"/>
          </p:cNvSpPr>
          <p:nvPr>
            <p:ph type="body" sz="quarter" idx="10"/>
          </p:nvPr>
        </p:nvSpPr>
        <p:spPr>
          <a:solidFill>
            <a:srgbClr val="DD087B"/>
          </a:solidFill>
        </p:spPr>
        <p:txBody>
          <a:bodyPr/>
          <a:lstStyle/>
          <a:p>
            <a:endParaRPr lang="en-US" dirty="0"/>
          </a:p>
        </p:txBody>
      </p:sp>
      <p:grpSp>
        <p:nvGrpSpPr>
          <p:cNvPr id="5" name="Group 4">
            <a:extLst>
              <a:ext uri="{FF2B5EF4-FFF2-40B4-BE49-F238E27FC236}">
                <a16:creationId xmlns:a16="http://schemas.microsoft.com/office/drawing/2014/main" id="{F8CC79A3-D637-494E-BC95-C0240F2A9B0F}"/>
              </a:ext>
            </a:extLst>
          </p:cNvPr>
          <p:cNvGrpSpPr/>
          <p:nvPr/>
        </p:nvGrpSpPr>
        <p:grpSpPr>
          <a:xfrm>
            <a:off x="457198" y="1965773"/>
            <a:ext cx="10597027" cy="4588915"/>
            <a:chOff x="457198" y="1965773"/>
            <a:chExt cx="10597027" cy="4588915"/>
          </a:xfrm>
        </p:grpSpPr>
        <p:sp>
          <p:nvSpPr>
            <p:cNvPr id="203" name="TextBox 202">
              <a:extLst>
                <a:ext uri="{FF2B5EF4-FFF2-40B4-BE49-F238E27FC236}">
                  <a16:creationId xmlns:a16="http://schemas.microsoft.com/office/drawing/2014/main" id="{E6B18DE7-8CD5-441A-A9E0-6E22E9A25F74}"/>
                </a:ext>
              </a:extLst>
            </p:cNvPr>
            <p:cNvSpPr txBox="1"/>
            <p:nvPr/>
          </p:nvSpPr>
          <p:spPr>
            <a:xfrm>
              <a:off x="457198" y="6400800"/>
              <a:ext cx="8765220" cy="153888"/>
            </a:xfrm>
            <a:prstGeom prst="rect">
              <a:avLst/>
            </a:prstGeom>
          </p:spPr>
          <p:txBody>
            <a:bodyPr vert="horz" wrap="non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Source: Global Health Workforce statistics database [database]. Geneva: WHO; c2021 (https://www.who.int/data/gho/data/themes/topics/health-workforce).</a:t>
              </a:r>
            </a:p>
          </p:txBody>
        </p:sp>
        <p:sp>
          <p:nvSpPr>
            <p:cNvPr id="9" name="TextBox 8">
              <a:extLst>
                <a:ext uri="{FF2B5EF4-FFF2-40B4-BE49-F238E27FC236}">
                  <a16:creationId xmlns:a16="http://schemas.microsoft.com/office/drawing/2014/main" id="{16691C19-C15F-4FD7-A8DB-366D7CE364E6}"/>
                </a:ext>
              </a:extLst>
            </p:cNvPr>
            <p:cNvSpPr txBox="1"/>
            <p:nvPr/>
          </p:nvSpPr>
          <p:spPr>
            <a:xfrm>
              <a:off x="1152166" y="6056973"/>
              <a:ext cx="2055050"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Nursing and midwifery personnel</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object 85">
              <a:extLst>
                <a:ext uri="{FF2B5EF4-FFF2-40B4-BE49-F238E27FC236}">
                  <a16:creationId xmlns:a16="http://schemas.microsoft.com/office/drawing/2014/main" id="{0A97C7FC-9AE3-40B7-AE58-50AE527E1FAA}"/>
                </a:ext>
              </a:extLst>
            </p:cNvPr>
            <p:cNvSpPr/>
            <p:nvPr/>
          </p:nvSpPr>
          <p:spPr>
            <a:xfrm>
              <a:off x="978430" y="6075261"/>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DD08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4B82D64C-E3E4-4952-8A8B-AF798F7F169E}"/>
                </a:ext>
              </a:extLst>
            </p:cNvPr>
            <p:cNvSpPr txBox="1"/>
            <p:nvPr/>
          </p:nvSpPr>
          <p:spPr>
            <a:xfrm>
              <a:off x="3749040" y="6056973"/>
              <a:ext cx="987450"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Medical doctors</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object 85">
              <a:extLst>
                <a:ext uri="{FF2B5EF4-FFF2-40B4-BE49-F238E27FC236}">
                  <a16:creationId xmlns:a16="http://schemas.microsoft.com/office/drawing/2014/main" id="{8C40C2FF-7B8D-4587-A151-C578BE960AA6}"/>
                </a:ext>
              </a:extLst>
            </p:cNvPr>
            <p:cNvSpPr/>
            <p:nvPr/>
          </p:nvSpPr>
          <p:spPr>
            <a:xfrm>
              <a:off x="3575304" y="6075261"/>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682991C7-2E64-46BB-AA69-70CE73BC061C}"/>
                </a:ext>
              </a:extLst>
            </p:cNvPr>
            <p:cNvSpPr txBox="1"/>
            <p:nvPr/>
          </p:nvSpPr>
          <p:spPr>
            <a:xfrm>
              <a:off x="2748428" y="1965960"/>
              <a:ext cx="621965" cy="200055"/>
            </a:xfrm>
            <a:prstGeom prst="rect">
              <a:avLst/>
            </a:prstGeom>
            <a:noFill/>
          </p:spPr>
          <p:txBody>
            <a:bodyPr wrap="none" lIns="0" tIns="0" rIns="0" bIns="0">
              <a:spAutoFit/>
            </a:bodyPr>
            <a:lstStyle/>
            <a:p>
              <a:pPr algn="r"/>
              <a:r>
                <a:rPr lang="en-US" sz="1300" dirty="0"/>
                <a:t>Oceania</a:t>
              </a:r>
            </a:p>
          </p:txBody>
        </p:sp>
        <p:sp>
          <p:nvSpPr>
            <p:cNvPr id="84" name="TextBox 83">
              <a:extLst>
                <a:ext uri="{FF2B5EF4-FFF2-40B4-BE49-F238E27FC236}">
                  <a16:creationId xmlns:a16="http://schemas.microsoft.com/office/drawing/2014/main" id="{A560C473-65CA-401B-ADFA-214A151F0FE5}"/>
                </a:ext>
              </a:extLst>
            </p:cNvPr>
            <p:cNvSpPr txBox="1"/>
            <p:nvPr/>
          </p:nvSpPr>
          <p:spPr>
            <a:xfrm>
              <a:off x="2015407" y="2221992"/>
              <a:ext cx="1354986" cy="200055"/>
            </a:xfrm>
            <a:prstGeom prst="rect">
              <a:avLst/>
            </a:prstGeom>
            <a:noFill/>
          </p:spPr>
          <p:txBody>
            <a:bodyPr wrap="none" lIns="0" tIns="0" rIns="0" bIns="0">
              <a:spAutoFit/>
            </a:bodyPr>
            <a:lstStyle/>
            <a:p>
              <a:pPr algn="r"/>
              <a:r>
                <a:rPr lang="en-US" sz="1300" dirty="0"/>
                <a:t>South-central Asia</a:t>
              </a:r>
            </a:p>
          </p:txBody>
        </p:sp>
        <p:sp>
          <p:nvSpPr>
            <p:cNvPr id="88" name="TextBox 87">
              <a:extLst>
                <a:ext uri="{FF2B5EF4-FFF2-40B4-BE49-F238E27FC236}">
                  <a16:creationId xmlns:a16="http://schemas.microsoft.com/office/drawing/2014/main" id="{5E01D53A-5254-453F-8558-6ED436FEC6CA}"/>
                </a:ext>
              </a:extLst>
            </p:cNvPr>
            <p:cNvSpPr txBox="1"/>
            <p:nvPr/>
          </p:nvSpPr>
          <p:spPr>
            <a:xfrm>
              <a:off x="914400" y="2478024"/>
              <a:ext cx="2455993" cy="200055"/>
            </a:xfrm>
            <a:prstGeom prst="rect">
              <a:avLst/>
            </a:prstGeom>
            <a:noFill/>
          </p:spPr>
          <p:txBody>
            <a:bodyPr wrap="none" lIns="0" tIns="0" rIns="0" bIns="0">
              <a:spAutoFit/>
            </a:bodyPr>
            <a:lstStyle/>
            <a:p>
              <a:pPr algn="r"/>
              <a:r>
                <a:rPr lang="en-US" sz="1300" dirty="0"/>
                <a:t>Latin America and the Caribbean</a:t>
              </a:r>
            </a:p>
          </p:txBody>
        </p:sp>
        <p:sp>
          <p:nvSpPr>
            <p:cNvPr id="92" name="TextBox 91">
              <a:extLst>
                <a:ext uri="{FF2B5EF4-FFF2-40B4-BE49-F238E27FC236}">
                  <a16:creationId xmlns:a16="http://schemas.microsoft.com/office/drawing/2014/main" id="{8D629FDA-3364-456A-8D54-89CB32E98EB6}"/>
                </a:ext>
              </a:extLst>
            </p:cNvPr>
            <p:cNvSpPr txBox="1"/>
            <p:nvPr/>
          </p:nvSpPr>
          <p:spPr>
            <a:xfrm>
              <a:off x="1959301" y="2734056"/>
              <a:ext cx="1411092" cy="200055"/>
            </a:xfrm>
            <a:prstGeom prst="rect">
              <a:avLst/>
            </a:prstGeom>
            <a:noFill/>
          </p:spPr>
          <p:txBody>
            <a:bodyPr wrap="none" lIns="0" tIns="0" rIns="0" bIns="0">
              <a:spAutoFit/>
            </a:bodyPr>
            <a:lstStyle/>
            <a:p>
              <a:pPr algn="r"/>
              <a:r>
                <a:rPr lang="en-US" sz="1300" dirty="0"/>
                <a:t>South-eastern Asia</a:t>
              </a:r>
            </a:p>
          </p:txBody>
        </p:sp>
        <p:sp>
          <p:nvSpPr>
            <p:cNvPr id="96" name="TextBox 95">
              <a:extLst>
                <a:ext uri="{FF2B5EF4-FFF2-40B4-BE49-F238E27FC236}">
                  <a16:creationId xmlns:a16="http://schemas.microsoft.com/office/drawing/2014/main" id="{F8FAE1B2-978C-48B1-A18E-CE831093BC7E}"/>
                </a:ext>
              </a:extLst>
            </p:cNvPr>
            <p:cNvSpPr txBox="1"/>
            <p:nvPr/>
          </p:nvSpPr>
          <p:spPr>
            <a:xfrm>
              <a:off x="2331198" y="2990088"/>
              <a:ext cx="1039195" cy="200055"/>
            </a:xfrm>
            <a:prstGeom prst="rect">
              <a:avLst/>
            </a:prstGeom>
            <a:noFill/>
          </p:spPr>
          <p:txBody>
            <a:bodyPr wrap="none" lIns="0" tIns="0" rIns="0" bIns="0">
              <a:spAutoFit/>
            </a:bodyPr>
            <a:lstStyle/>
            <a:p>
              <a:pPr algn="r"/>
              <a:r>
                <a:rPr lang="en-US" sz="1300" dirty="0"/>
                <a:t>Southern Asia</a:t>
              </a:r>
            </a:p>
          </p:txBody>
        </p:sp>
        <p:sp>
          <p:nvSpPr>
            <p:cNvPr id="100" name="TextBox 99">
              <a:extLst>
                <a:ext uri="{FF2B5EF4-FFF2-40B4-BE49-F238E27FC236}">
                  <a16:creationId xmlns:a16="http://schemas.microsoft.com/office/drawing/2014/main" id="{490C0090-F62A-4120-8522-65BC2CA38908}"/>
                </a:ext>
              </a:extLst>
            </p:cNvPr>
            <p:cNvSpPr txBox="1"/>
            <p:nvPr/>
          </p:nvSpPr>
          <p:spPr>
            <a:xfrm>
              <a:off x="2433790" y="3246120"/>
              <a:ext cx="936603" cy="200055"/>
            </a:xfrm>
            <a:prstGeom prst="rect">
              <a:avLst/>
            </a:prstGeom>
            <a:noFill/>
          </p:spPr>
          <p:txBody>
            <a:bodyPr wrap="none" lIns="0" tIns="0" rIns="0" bIns="0">
              <a:spAutoFit/>
            </a:bodyPr>
            <a:lstStyle/>
            <a:p>
              <a:pPr algn="r"/>
              <a:r>
                <a:rPr lang="en-US" sz="1300" dirty="0"/>
                <a:t>Eastern Asia</a:t>
              </a:r>
            </a:p>
          </p:txBody>
        </p:sp>
        <p:sp>
          <p:nvSpPr>
            <p:cNvPr id="104" name="TextBox 103">
              <a:extLst>
                <a:ext uri="{FF2B5EF4-FFF2-40B4-BE49-F238E27FC236}">
                  <a16:creationId xmlns:a16="http://schemas.microsoft.com/office/drawing/2014/main" id="{B249A650-143E-4505-A926-BC14915A9224}"/>
                </a:ext>
              </a:extLst>
            </p:cNvPr>
            <p:cNvSpPr txBox="1"/>
            <p:nvPr/>
          </p:nvSpPr>
          <p:spPr>
            <a:xfrm>
              <a:off x="2069909" y="3502152"/>
              <a:ext cx="1300484" cy="200055"/>
            </a:xfrm>
            <a:prstGeom prst="rect">
              <a:avLst/>
            </a:prstGeom>
            <a:noFill/>
          </p:spPr>
          <p:txBody>
            <a:bodyPr wrap="none" lIns="0" tIns="0" rIns="0" bIns="0">
              <a:spAutoFit/>
            </a:bodyPr>
            <a:lstStyle/>
            <a:p>
              <a:pPr algn="r"/>
              <a:r>
                <a:rPr lang="en-US" sz="1300" dirty="0"/>
                <a:t>Northern America</a:t>
              </a:r>
            </a:p>
          </p:txBody>
        </p:sp>
        <p:sp>
          <p:nvSpPr>
            <p:cNvPr id="108" name="TextBox 107">
              <a:extLst>
                <a:ext uri="{FF2B5EF4-FFF2-40B4-BE49-F238E27FC236}">
                  <a16:creationId xmlns:a16="http://schemas.microsoft.com/office/drawing/2014/main" id="{DD18C056-101C-481A-983A-0140A376F30C}"/>
                </a:ext>
              </a:extLst>
            </p:cNvPr>
            <p:cNvSpPr txBox="1"/>
            <p:nvPr/>
          </p:nvSpPr>
          <p:spPr>
            <a:xfrm>
              <a:off x="1922433" y="3758184"/>
              <a:ext cx="1447960" cy="200055"/>
            </a:xfrm>
            <a:prstGeom prst="rect">
              <a:avLst/>
            </a:prstGeom>
            <a:noFill/>
          </p:spPr>
          <p:txBody>
            <a:bodyPr wrap="none" lIns="0" tIns="0" rIns="0" bIns="0">
              <a:spAutoFit/>
            </a:bodyPr>
            <a:lstStyle/>
            <a:p>
              <a:pPr algn="r"/>
              <a:r>
                <a:rPr lang="en-US" sz="1300" dirty="0"/>
                <a:t>Sub-Saharan Africa</a:t>
              </a:r>
            </a:p>
          </p:txBody>
        </p:sp>
        <p:sp>
          <p:nvSpPr>
            <p:cNvPr id="112" name="TextBox 111">
              <a:extLst>
                <a:ext uri="{FF2B5EF4-FFF2-40B4-BE49-F238E27FC236}">
                  <a16:creationId xmlns:a16="http://schemas.microsoft.com/office/drawing/2014/main" id="{81A48C01-B74F-4A8F-8DC6-C49DFBB9B35E}"/>
                </a:ext>
              </a:extLst>
            </p:cNvPr>
            <p:cNvSpPr txBox="1"/>
            <p:nvPr/>
          </p:nvSpPr>
          <p:spPr>
            <a:xfrm>
              <a:off x="2831784" y="4014216"/>
              <a:ext cx="538609" cy="200055"/>
            </a:xfrm>
            <a:prstGeom prst="rect">
              <a:avLst/>
            </a:prstGeom>
            <a:noFill/>
          </p:spPr>
          <p:txBody>
            <a:bodyPr wrap="none" lIns="0" tIns="0" rIns="0" bIns="0">
              <a:spAutoFit/>
            </a:bodyPr>
            <a:lstStyle/>
            <a:p>
              <a:pPr algn="r"/>
              <a:r>
                <a:rPr lang="en-US" sz="1300" dirty="0"/>
                <a:t>Europe</a:t>
              </a:r>
            </a:p>
          </p:txBody>
        </p:sp>
        <p:sp>
          <p:nvSpPr>
            <p:cNvPr id="116" name="TextBox 115">
              <a:extLst>
                <a:ext uri="{FF2B5EF4-FFF2-40B4-BE49-F238E27FC236}">
                  <a16:creationId xmlns:a16="http://schemas.microsoft.com/office/drawing/2014/main" id="{BEBCAB1F-ED50-4AAB-9514-D10577229DF0}"/>
                </a:ext>
              </a:extLst>
            </p:cNvPr>
            <p:cNvSpPr txBox="1"/>
            <p:nvPr/>
          </p:nvSpPr>
          <p:spPr>
            <a:xfrm>
              <a:off x="2255857" y="4270248"/>
              <a:ext cx="1114536" cy="200055"/>
            </a:xfrm>
            <a:prstGeom prst="rect">
              <a:avLst/>
            </a:prstGeom>
            <a:noFill/>
          </p:spPr>
          <p:txBody>
            <a:bodyPr wrap="none" lIns="0" tIns="0" rIns="0" bIns="0">
              <a:spAutoFit/>
            </a:bodyPr>
            <a:lstStyle/>
            <a:p>
              <a:pPr algn="r"/>
              <a:r>
                <a:rPr lang="en-US" sz="1300" dirty="0"/>
                <a:t>Northern Africa</a:t>
              </a:r>
            </a:p>
          </p:txBody>
        </p:sp>
        <p:sp>
          <p:nvSpPr>
            <p:cNvPr id="120" name="TextBox 119">
              <a:extLst>
                <a:ext uri="{FF2B5EF4-FFF2-40B4-BE49-F238E27FC236}">
                  <a16:creationId xmlns:a16="http://schemas.microsoft.com/office/drawing/2014/main" id="{E11C2153-BE0D-4A1A-BA30-26272A2C5305}"/>
                </a:ext>
              </a:extLst>
            </p:cNvPr>
            <p:cNvSpPr txBox="1"/>
            <p:nvPr/>
          </p:nvSpPr>
          <p:spPr>
            <a:xfrm>
              <a:off x="2390317" y="4535424"/>
              <a:ext cx="980076" cy="200055"/>
            </a:xfrm>
            <a:prstGeom prst="rect">
              <a:avLst/>
            </a:prstGeom>
            <a:noFill/>
          </p:spPr>
          <p:txBody>
            <a:bodyPr wrap="none" lIns="0" tIns="0" rIns="0" bIns="0">
              <a:spAutoFit/>
            </a:bodyPr>
            <a:lstStyle/>
            <a:p>
              <a:pPr algn="r"/>
              <a:r>
                <a:rPr lang="en-US" sz="1300" dirty="0"/>
                <a:t>Western Asia</a:t>
              </a:r>
            </a:p>
          </p:txBody>
        </p:sp>
        <p:sp>
          <p:nvSpPr>
            <p:cNvPr id="124" name="TextBox 123">
              <a:extLst>
                <a:ext uri="{FF2B5EF4-FFF2-40B4-BE49-F238E27FC236}">
                  <a16:creationId xmlns:a16="http://schemas.microsoft.com/office/drawing/2014/main" id="{1D0C7FDE-0DC3-4B84-9AC3-DD54D4309358}"/>
                </a:ext>
              </a:extLst>
            </p:cNvPr>
            <p:cNvSpPr txBox="1"/>
            <p:nvPr/>
          </p:nvSpPr>
          <p:spPr>
            <a:xfrm>
              <a:off x="2470660" y="4782312"/>
              <a:ext cx="899733" cy="200055"/>
            </a:xfrm>
            <a:prstGeom prst="rect">
              <a:avLst/>
            </a:prstGeom>
            <a:noFill/>
          </p:spPr>
          <p:txBody>
            <a:bodyPr wrap="none" lIns="0" tIns="0" rIns="0" bIns="0">
              <a:spAutoFit/>
            </a:bodyPr>
            <a:lstStyle/>
            <a:p>
              <a:pPr algn="r"/>
              <a:r>
                <a:rPr lang="en-US" sz="1300" dirty="0"/>
                <a:t>Central Asia</a:t>
              </a:r>
            </a:p>
          </p:txBody>
        </p:sp>
        <p:sp>
          <p:nvSpPr>
            <p:cNvPr id="16" name="Rectangle 15">
              <a:extLst>
                <a:ext uri="{FF2B5EF4-FFF2-40B4-BE49-F238E27FC236}">
                  <a16:creationId xmlns:a16="http://schemas.microsoft.com/office/drawing/2014/main" id="{4F987B61-A481-4D72-845F-022E644022A3}"/>
                </a:ext>
              </a:extLst>
            </p:cNvPr>
            <p:cNvSpPr/>
            <p:nvPr/>
          </p:nvSpPr>
          <p:spPr>
            <a:xfrm>
              <a:off x="3566160" y="1975104"/>
              <a:ext cx="3886200" cy="91440"/>
            </a:xfrm>
            <a:prstGeom prst="rect">
              <a:avLst/>
            </a:prstGeom>
            <a:solidFill>
              <a:srgbClr val="DD08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1F67603D-56E8-488E-A7BE-08173BF3BF68}"/>
                </a:ext>
              </a:extLst>
            </p:cNvPr>
            <p:cNvSpPr/>
            <p:nvPr/>
          </p:nvSpPr>
          <p:spPr>
            <a:xfrm>
              <a:off x="3566159" y="2066544"/>
              <a:ext cx="1280160"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2" name="Rectangle 81">
              <a:extLst>
                <a:ext uri="{FF2B5EF4-FFF2-40B4-BE49-F238E27FC236}">
                  <a16:creationId xmlns:a16="http://schemas.microsoft.com/office/drawing/2014/main" id="{D7804810-E1EB-48BC-A94D-890AED461E2B}"/>
                </a:ext>
              </a:extLst>
            </p:cNvPr>
            <p:cNvSpPr/>
            <p:nvPr/>
          </p:nvSpPr>
          <p:spPr>
            <a:xfrm>
              <a:off x="3566160" y="2231136"/>
              <a:ext cx="859536" cy="91440"/>
            </a:xfrm>
            <a:prstGeom prst="rect">
              <a:avLst/>
            </a:prstGeom>
            <a:solidFill>
              <a:srgbClr val="DD08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3" name="Rectangle 82">
              <a:extLst>
                <a:ext uri="{FF2B5EF4-FFF2-40B4-BE49-F238E27FC236}">
                  <a16:creationId xmlns:a16="http://schemas.microsoft.com/office/drawing/2014/main" id="{1F65133E-33A8-4FC0-B3F2-7D804AD3AEEE}"/>
                </a:ext>
              </a:extLst>
            </p:cNvPr>
            <p:cNvSpPr/>
            <p:nvPr/>
          </p:nvSpPr>
          <p:spPr>
            <a:xfrm>
              <a:off x="3566159" y="2322576"/>
              <a:ext cx="237744"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6" name="Rectangle 85">
              <a:extLst>
                <a:ext uri="{FF2B5EF4-FFF2-40B4-BE49-F238E27FC236}">
                  <a16:creationId xmlns:a16="http://schemas.microsoft.com/office/drawing/2014/main" id="{F893DC43-7452-4C71-82E5-7BBB4A4E6446}"/>
                </a:ext>
              </a:extLst>
            </p:cNvPr>
            <p:cNvSpPr/>
            <p:nvPr/>
          </p:nvSpPr>
          <p:spPr>
            <a:xfrm>
              <a:off x="3566160" y="2487168"/>
              <a:ext cx="1993392" cy="91440"/>
            </a:xfrm>
            <a:prstGeom prst="rect">
              <a:avLst/>
            </a:prstGeom>
            <a:solidFill>
              <a:srgbClr val="DD08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7" name="Rectangle 86">
              <a:extLst>
                <a:ext uri="{FF2B5EF4-FFF2-40B4-BE49-F238E27FC236}">
                  <a16:creationId xmlns:a16="http://schemas.microsoft.com/office/drawing/2014/main" id="{C0750F43-8255-4CD1-93DC-E9C67843A232}"/>
                </a:ext>
              </a:extLst>
            </p:cNvPr>
            <p:cNvSpPr/>
            <p:nvPr/>
          </p:nvSpPr>
          <p:spPr>
            <a:xfrm>
              <a:off x="3566159" y="2578608"/>
              <a:ext cx="1389888"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0" name="Rectangle 89">
              <a:extLst>
                <a:ext uri="{FF2B5EF4-FFF2-40B4-BE49-F238E27FC236}">
                  <a16:creationId xmlns:a16="http://schemas.microsoft.com/office/drawing/2014/main" id="{393AEDC4-9E1E-441D-8FC1-7B5D54FD3842}"/>
                </a:ext>
              </a:extLst>
            </p:cNvPr>
            <p:cNvSpPr/>
            <p:nvPr/>
          </p:nvSpPr>
          <p:spPr>
            <a:xfrm>
              <a:off x="3566160" y="2743200"/>
              <a:ext cx="1554480" cy="91440"/>
            </a:xfrm>
            <a:prstGeom prst="rect">
              <a:avLst/>
            </a:prstGeom>
            <a:solidFill>
              <a:srgbClr val="DD08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1" name="Rectangle 90">
              <a:extLst>
                <a:ext uri="{FF2B5EF4-FFF2-40B4-BE49-F238E27FC236}">
                  <a16:creationId xmlns:a16="http://schemas.microsoft.com/office/drawing/2014/main" id="{DA7CA93F-0203-4EF2-AD09-72561B259E7F}"/>
                </a:ext>
              </a:extLst>
            </p:cNvPr>
            <p:cNvSpPr/>
            <p:nvPr/>
          </p:nvSpPr>
          <p:spPr>
            <a:xfrm>
              <a:off x="3566159" y="2834640"/>
              <a:ext cx="329184"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4" name="Rectangle 93">
              <a:extLst>
                <a:ext uri="{FF2B5EF4-FFF2-40B4-BE49-F238E27FC236}">
                  <a16:creationId xmlns:a16="http://schemas.microsoft.com/office/drawing/2014/main" id="{049FDF75-4631-4CFF-A351-F549BE33DBAD}"/>
                </a:ext>
              </a:extLst>
            </p:cNvPr>
            <p:cNvSpPr/>
            <p:nvPr/>
          </p:nvSpPr>
          <p:spPr>
            <a:xfrm>
              <a:off x="3566160" y="2999232"/>
              <a:ext cx="923544" cy="91440"/>
            </a:xfrm>
            <a:prstGeom prst="rect">
              <a:avLst/>
            </a:prstGeom>
            <a:solidFill>
              <a:srgbClr val="DD08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5" name="Rectangle 94">
              <a:extLst>
                <a:ext uri="{FF2B5EF4-FFF2-40B4-BE49-F238E27FC236}">
                  <a16:creationId xmlns:a16="http://schemas.microsoft.com/office/drawing/2014/main" id="{2EBFAFBD-8A18-4EE1-B128-F567F4A9868F}"/>
                </a:ext>
              </a:extLst>
            </p:cNvPr>
            <p:cNvSpPr/>
            <p:nvPr/>
          </p:nvSpPr>
          <p:spPr>
            <a:xfrm>
              <a:off x="3566159" y="3090672"/>
              <a:ext cx="457200"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8" name="Rectangle 97">
              <a:extLst>
                <a:ext uri="{FF2B5EF4-FFF2-40B4-BE49-F238E27FC236}">
                  <a16:creationId xmlns:a16="http://schemas.microsoft.com/office/drawing/2014/main" id="{8B8F4BFF-B39C-476A-A471-CD81642547C7}"/>
                </a:ext>
              </a:extLst>
            </p:cNvPr>
            <p:cNvSpPr/>
            <p:nvPr/>
          </p:nvSpPr>
          <p:spPr>
            <a:xfrm>
              <a:off x="3566160" y="3255264"/>
              <a:ext cx="1691640" cy="91440"/>
            </a:xfrm>
            <a:prstGeom prst="rect">
              <a:avLst/>
            </a:prstGeom>
            <a:solidFill>
              <a:srgbClr val="DD08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9" name="Rectangle 98">
              <a:extLst>
                <a:ext uri="{FF2B5EF4-FFF2-40B4-BE49-F238E27FC236}">
                  <a16:creationId xmlns:a16="http://schemas.microsoft.com/office/drawing/2014/main" id="{AA13FE10-A99D-4960-B6E5-D9FFACB9E0C9}"/>
                </a:ext>
              </a:extLst>
            </p:cNvPr>
            <p:cNvSpPr/>
            <p:nvPr/>
          </p:nvSpPr>
          <p:spPr>
            <a:xfrm>
              <a:off x="3566159" y="3346704"/>
              <a:ext cx="978408"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2" name="Rectangle 101">
              <a:extLst>
                <a:ext uri="{FF2B5EF4-FFF2-40B4-BE49-F238E27FC236}">
                  <a16:creationId xmlns:a16="http://schemas.microsoft.com/office/drawing/2014/main" id="{21507AFC-6370-4097-8DDA-E49A4D573CFD}"/>
                </a:ext>
              </a:extLst>
            </p:cNvPr>
            <p:cNvSpPr/>
            <p:nvPr/>
          </p:nvSpPr>
          <p:spPr>
            <a:xfrm>
              <a:off x="3566160" y="3511296"/>
              <a:ext cx="7013448" cy="91440"/>
            </a:xfrm>
            <a:prstGeom prst="rect">
              <a:avLst/>
            </a:prstGeom>
            <a:solidFill>
              <a:srgbClr val="DD08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3" name="Rectangle 102">
              <a:extLst>
                <a:ext uri="{FF2B5EF4-FFF2-40B4-BE49-F238E27FC236}">
                  <a16:creationId xmlns:a16="http://schemas.microsoft.com/office/drawing/2014/main" id="{41B0EFA6-D384-44E2-8A12-15D31631A8C9}"/>
                </a:ext>
              </a:extLst>
            </p:cNvPr>
            <p:cNvSpPr/>
            <p:nvPr/>
          </p:nvSpPr>
          <p:spPr>
            <a:xfrm>
              <a:off x="3566159" y="3602736"/>
              <a:ext cx="1197864"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6" name="Rectangle 105">
              <a:extLst>
                <a:ext uri="{FF2B5EF4-FFF2-40B4-BE49-F238E27FC236}">
                  <a16:creationId xmlns:a16="http://schemas.microsoft.com/office/drawing/2014/main" id="{D9F25910-3027-426B-A167-62F4BBBFD1A2}"/>
                </a:ext>
              </a:extLst>
            </p:cNvPr>
            <p:cNvSpPr/>
            <p:nvPr/>
          </p:nvSpPr>
          <p:spPr>
            <a:xfrm>
              <a:off x="3566160" y="3767328"/>
              <a:ext cx="493776" cy="91440"/>
            </a:xfrm>
            <a:prstGeom prst="rect">
              <a:avLst/>
            </a:prstGeom>
            <a:solidFill>
              <a:srgbClr val="DD08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7" name="Rectangle 106">
              <a:extLst>
                <a:ext uri="{FF2B5EF4-FFF2-40B4-BE49-F238E27FC236}">
                  <a16:creationId xmlns:a16="http://schemas.microsoft.com/office/drawing/2014/main" id="{6B3F2540-5B6D-48A1-8BC4-AFAFFE0F4EB2}"/>
                </a:ext>
              </a:extLst>
            </p:cNvPr>
            <p:cNvSpPr/>
            <p:nvPr/>
          </p:nvSpPr>
          <p:spPr>
            <a:xfrm>
              <a:off x="3566159" y="3858768"/>
              <a:ext cx="128016"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0" name="Rectangle 109">
              <a:extLst>
                <a:ext uri="{FF2B5EF4-FFF2-40B4-BE49-F238E27FC236}">
                  <a16:creationId xmlns:a16="http://schemas.microsoft.com/office/drawing/2014/main" id="{3CA02F35-DEE8-46A6-82EB-87CFE5AAB481}"/>
                </a:ext>
              </a:extLst>
            </p:cNvPr>
            <p:cNvSpPr/>
            <p:nvPr/>
          </p:nvSpPr>
          <p:spPr>
            <a:xfrm>
              <a:off x="3566160" y="4023360"/>
              <a:ext cx="3822192" cy="91440"/>
            </a:xfrm>
            <a:prstGeom prst="rect">
              <a:avLst/>
            </a:prstGeom>
            <a:solidFill>
              <a:srgbClr val="DD08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1" name="Rectangle 110">
              <a:extLst>
                <a:ext uri="{FF2B5EF4-FFF2-40B4-BE49-F238E27FC236}">
                  <a16:creationId xmlns:a16="http://schemas.microsoft.com/office/drawing/2014/main" id="{DF75BA2C-B07A-409A-816F-6E2094B4C544}"/>
                </a:ext>
              </a:extLst>
            </p:cNvPr>
            <p:cNvSpPr/>
            <p:nvPr/>
          </p:nvSpPr>
          <p:spPr>
            <a:xfrm>
              <a:off x="3566159" y="4114800"/>
              <a:ext cx="2185416"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4" name="Rectangle 113">
              <a:extLst>
                <a:ext uri="{FF2B5EF4-FFF2-40B4-BE49-F238E27FC236}">
                  <a16:creationId xmlns:a16="http://schemas.microsoft.com/office/drawing/2014/main" id="{2BE592E3-EAA8-40FD-9E67-73F56FBA32D4}"/>
                </a:ext>
              </a:extLst>
            </p:cNvPr>
            <p:cNvSpPr/>
            <p:nvPr/>
          </p:nvSpPr>
          <p:spPr>
            <a:xfrm>
              <a:off x="3566160" y="4279392"/>
              <a:ext cx="850392" cy="91440"/>
            </a:xfrm>
            <a:prstGeom prst="rect">
              <a:avLst/>
            </a:prstGeom>
            <a:solidFill>
              <a:srgbClr val="DD08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5" name="Rectangle 114">
              <a:extLst>
                <a:ext uri="{FF2B5EF4-FFF2-40B4-BE49-F238E27FC236}">
                  <a16:creationId xmlns:a16="http://schemas.microsoft.com/office/drawing/2014/main" id="{879BFC13-C447-4C93-9334-627149071F1A}"/>
                </a:ext>
              </a:extLst>
            </p:cNvPr>
            <p:cNvSpPr/>
            <p:nvPr/>
          </p:nvSpPr>
          <p:spPr>
            <a:xfrm>
              <a:off x="3566159" y="4370832"/>
              <a:ext cx="438912"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8" name="Rectangle 117">
              <a:extLst>
                <a:ext uri="{FF2B5EF4-FFF2-40B4-BE49-F238E27FC236}">
                  <a16:creationId xmlns:a16="http://schemas.microsoft.com/office/drawing/2014/main" id="{EBA66CD9-6DDC-4160-B91C-09B5D2827426}"/>
                </a:ext>
              </a:extLst>
            </p:cNvPr>
            <p:cNvSpPr/>
            <p:nvPr/>
          </p:nvSpPr>
          <p:spPr>
            <a:xfrm>
              <a:off x="3566160" y="4544568"/>
              <a:ext cx="1572768" cy="91440"/>
            </a:xfrm>
            <a:prstGeom prst="rect">
              <a:avLst/>
            </a:prstGeom>
            <a:solidFill>
              <a:srgbClr val="DD08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9" name="Rectangle 118">
              <a:extLst>
                <a:ext uri="{FF2B5EF4-FFF2-40B4-BE49-F238E27FC236}">
                  <a16:creationId xmlns:a16="http://schemas.microsoft.com/office/drawing/2014/main" id="{0EA9BB6E-788C-4432-AD83-A84AFFE6F1B3}"/>
                </a:ext>
              </a:extLst>
            </p:cNvPr>
            <p:cNvSpPr/>
            <p:nvPr/>
          </p:nvSpPr>
          <p:spPr>
            <a:xfrm>
              <a:off x="3566159" y="4636008"/>
              <a:ext cx="914400"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2" name="Rectangle 121">
              <a:extLst>
                <a:ext uri="{FF2B5EF4-FFF2-40B4-BE49-F238E27FC236}">
                  <a16:creationId xmlns:a16="http://schemas.microsoft.com/office/drawing/2014/main" id="{AAF0E000-0693-420E-A9BE-9AAC502FC61F}"/>
                </a:ext>
              </a:extLst>
            </p:cNvPr>
            <p:cNvSpPr/>
            <p:nvPr/>
          </p:nvSpPr>
          <p:spPr>
            <a:xfrm>
              <a:off x="3566160" y="4791456"/>
              <a:ext cx="3858768" cy="91440"/>
            </a:xfrm>
            <a:prstGeom prst="rect">
              <a:avLst/>
            </a:prstGeom>
            <a:solidFill>
              <a:srgbClr val="DD08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3" name="Rectangle 122">
              <a:extLst>
                <a:ext uri="{FF2B5EF4-FFF2-40B4-BE49-F238E27FC236}">
                  <a16:creationId xmlns:a16="http://schemas.microsoft.com/office/drawing/2014/main" id="{AC9D33D5-223D-47A0-92B6-3752C0BEE4B2}"/>
                </a:ext>
              </a:extLst>
            </p:cNvPr>
            <p:cNvSpPr/>
            <p:nvPr/>
          </p:nvSpPr>
          <p:spPr>
            <a:xfrm>
              <a:off x="3566159" y="4882896"/>
              <a:ext cx="1252728"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6" name="Rectangle 125">
              <a:extLst>
                <a:ext uri="{FF2B5EF4-FFF2-40B4-BE49-F238E27FC236}">
                  <a16:creationId xmlns:a16="http://schemas.microsoft.com/office/drawing/2014/main" id="{1F6D4F56-A549-4F7D-AFA5-4BEF49D63467}"/>
                </a:ext>
              </a:extLst>
            </p:cNvPr>
            <p:cNvSpPr/>
            <p:nvPr/>
          </p:nvSpPr>
          <p:spPr>
            <a:xfrm>
              <a:off x="3566160" y="5047488"/>
              <a:ext cx="1819656" cy="91440"/>
            </a:xfrm>
            <a:prstGeom prst="rect">
              <a:avLst/>
            </a:prstGeom>
            <a:solidFill>
              <a:srgbClr val="DD08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7" name="Rectangle 126">
              <a:extLst>
                <a:ext uri="{FF2B5EF4-FFF2-40B4-BE49-F238E27FC236}">
                  <a16:creationId xmlns:a16="http://schemas.microsoft.com/office/drawing/2014/main" id="{E19459BE-DC53-403B-A80D-1961BF9201BA}"/>
                </a:ext>
              </a:extLst>
            </p:cNvPr>
            <p:cNvSpPr/>
            <p:nvPr/>
          </p:nvSpPr>
          <p:spPr>
            <a:xfrm>
              <a:off x="3566159" y="5138928"/>
              <a:ext cx="822960" cy="914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H"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8" name="TextBox 127">
              <a:extLst>
                <a:ext uri="{FF2B5EF4-FFF2-40B4-BE49-F238E27FC236}">
                  <a16:creationId xmlns:a16="http://schemas.microsoft.com/office/drawing/2014/main" id="{CC201D1C-076C-41E7-A2C0-100466C52D26}"/>
                </a:ext>
              </a:extLst>
            </p:cNvPr>
            <p:cNvSpPr txBox="1"/>
            <p:nvPr/>
          </p:nvSpPr>
          <p:spPr>
            <a:xfrm>
              <a:off x="2887889" y="5038344"/>
              <a:ext cx="482504" cy="200055"/>
            </a:xfrm>
            <a:prstGeom prst="rect">
              <a:avLst/>
            </a:prstGeom>
            <a:noFill/>
          </p:spPr>
          <p:txBody>
            <a:bodyPr wrap="none" lIns="0" tIns="0" rIns="0" bIns="0">
              <a:spAutoFit/>
            </a:bodyPr>
            <a:lstStyle/>
            <a:p>
              <a:pPr algn="r"/>
              <a:r>
                <a:rPr lang="en-US" sz="1300" dirty="0"/>
                <a:t>Global</a:t>
              </a:r>
            </a:p>
          </p:txBody>
        </p:sp>
        <p:cxnSp>
          <p:nvCxnSpPr>
            <p:cNvPr id="46" name="Straight Connector 45">
              <a:extLst>
                <a:ext uri="{FF2B5EF4-FFF2-40B4-BE49-F238E27FC236}">
                  <a16:creationId xmlns:a16="http://schemas.microsoft.com/office/drawing/2014/main" id="{05E464C6-9BAD-4782-BE47-CB434798C8C6}"/>
                </a:ext>
              </a:extLst>
            </p:cNvPr>
            <p:cNvCxnSpPr/>
            <p:nvPr/>
          </p:nvCxnSpPr>
          <p:spPr>
            <a:xfrm>
              <a:off x="3566160" y="5330952"/>
              <a:ext cx="7315200" cy="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object 71">
              <a:extLst>
                <a:ext uri="{FF2B5EF4-FFF2-40B4-BE49-F238E27FC236}">
                  <a16:creationId xmlns:a16="http://schemas.microsoft.com/office/drawing/2014/main" id="{C7CE1265-322A-426B-B115-C30F263A7A5E}"/>
                </a:ext>
              </a:extLst>
            </p:cNvPr>
            <p:cNvSpPr txBox="1"/>
            <p:nvPr/>
          </p:nvSpPr>
          <p:spPr>
            <a:xfrm>
              <a:off x="3524246" y="5394960"/>
              <a:ext cx="78548"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48" name="object 71">
              <a:extLst>
                <a:ext uri="{FF2B5EF4-FFF2-40B4-BE49-F238E27FC236}">
                  <a16:creationId xmlns:a16="http://schemas.microsoft.com/office/drawing/2014/main" id="{A7CCE62A-2223-4AFF-9BD2-A93D4A212A8B}"/>
                </a:ext>
              </a:extLst>
            </p:cNvPr>
            <p:cNvSpPr txBox="1"/>
            <p:nvPr/>
          </p:nvSpPr>
          <p:spPr>
            <a:xfrm>
              <a:off x="4398264" y="5394960"/>
              <a:ext cx="157094" cy="282129"/>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lang="en-GB" sz="1100" dirty="0">
                  <a:solidFill>
                    <a:prstClr val="black">
                      <a:lumMod val="65000"/>
                      <a:lumOff val="35000"/>
                    </a:prstClr>
                  </a:solidFill>
                  <a:latin typeface="Arial"/>
                  <a:ea typeface="ＭＳ Ｐゴシック" pitchFamily="34" charset="-128"/>
                  <a:cs typeface="Arial"/>
                </a:rPr>
                <a:t>20</a:t>
              </a: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50" name="object 71">
              <a:extLst>
                <a:ext uri="{FF2B5EF4-FFF2-40B4-BE49-F238E27FC236}">
                  <a16:creationId xmlns:a16="http://schemas.microsoft.com/office/drawing/2014/main" id="{816B8F09-20F9-44AC-AC2B-8CD6EF96D25A}"/>
                </a:ext>
              </a:extLst>
            </p:cNvPr>
            <p:cNvSpPr txBox="1"/>
            <p:nvPr/>
          </p:nvSpPr>
          <p:spPr>
            <a:xfrm>
              <a:off x="5312664" y="5394960"/>
              <a:ext cx="157094"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lang="en-GB" sz="1100" dirty="0">
                  <a:solidFill>
                    <a:prstClr val="black">
                      <a:lumMod val="65000"/>
                      <a:lumOff val="35000"/>
                    </a:prstClr>
                  </a:solidFill>
                  <a:latin typeface="Arial"/>
                  <a:ea typeface="ＭＳ Ｐゴシック" pitchFamily="34" charset="-128"/>
                  <a:cs typeface="Arial"/>
                </a:rPr>
                <a:t>40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52" name="object 71">
              <a:extLst>
                <a:ext uri="{FF2B5EF4-FFF2-40B4-BE49-F238E27FC236}">
                  <a16:creationId xmlns:a16="http://schemas.microsoft.com/office/drawing/2014/main" id="{9BF14AE9-E185-4CC8-9EBE-A1C87936AE65}"/>
                </a:ext>
              </a:extLst>
            </p:cNvPr>
            <p:cNvSpPr txBox="1"/>
            <p:nvPr/>
          </p:nvSpPr>
          <p:spPr>
            <a:xfrm>
              <a:off x="6227064" y="5394960"/>
              <a:ext cx="157094"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lang="en-GB" sz="1100" dirty="0">
                  <a:solidFill>
                    <a:prstClr val="black">
                      <a:lumMod val="65000"/>
                      <a:lumOff val="35000"/>
                    </a:prstClr>
                  </a:solidFill>
                  <a:latin typeface="Arial"/>
                  <a:ea typeface="ＭＳ Ｐゴシック" pitchFamily="34" charset="-128"/>
                  <a:cs typeface="Arial"/>
                </a:rPr>
                <a:t>60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54" name="object 71">
              <a:extLst>
                <a:ext uri="{FF2B5EF4-FFF2-40B4-BE49-F238E27FC236}">
                  <a16:creationId xmlns:a16="http://schemas.microsoft.com/office/drawing/2014/main" id="{284D2436-22CA-4E5E-8131-D89FA09EBF28}"/>
                </a:ext>
              </a:extLst>
            </p:cNvPr>
            <p:cNvSpPr txBox="1"/>
            <p:nvPr/>
          </p:nvSpPr>
          <p:spPr>
            <a:xfrm>
              <a:off x="7141464" y="5394960"/>
              <a:ext cx="157094"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lang="en-GB" sz="1100" dirty="0">
                  <a:solidFill>
                    <a:prstClr val="black">
                      <a:lumMod val="65000"/>
                      <a:lumOff val="35000"/>
                    </a:prstClr>
                  </a:solidFill>
                  <a:latin typeface="Arial"/>
                  <a:ea typeface="ＭＳ Ｐゴシック" pitchFamily="34" charset="-128"/>
                  <a:cs typeface="Arial"/>
                </a:rPr>
                <a:t>80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57" name="object 71">
              <a:extLst>
                <a:ext uri="{FF2B5EF4-FFF2-40B4-BE49-F238E27FC236}">
                  <a16:creationId xmlns:a16="http://schemas.microsoft.com/office/drawing/2014/main" id="{0A5BE589-1A74-4B75-8C1E-DA018842C5F2}"/>
                </a:ext>
              </a:extLst>
            </p:cNvPr>
            <p:cNvSpPr txBox="1"/>
            <p:nvPr/>
          </p:nvSpPr>
          <p:spPr>
            <a:xfrm>
              <a:off x="8016590" y="5394960"/>
              <a:ext cx="235642"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100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59" name="TextBox 58">
              <a:extLst>
                <a:ext uri="{FF2B5EF4-FFF2-40B4-BE49-F238E27FC236}">
                  <a16:creationId xmlns:a16="http://schemas.microsoft.com/office/drawing/2014/main" id="{3E58435B-9B48-46F4-A65C-4C18A2C00DDA}"/>
                </a:ext>
              </a:extLst>
            </p:cNvPr>
            <p:cNvSpPr txBox="1"/>
            <p:nvPr/>
          </p:nvSpPr>
          <p:spPr>
            <a:xfrm>
              <a:off x="5275527" y="5605272"/>
              <a:ext cx="3936975" cy="184666"/>
            </a:xfrm>
            <a:prstGeom prst="rect">
              <a:avLst/>
            </a:prstGeom>
            <a:noFill/>
          </p:spPr>
          <p:txBody>
            <a:bodyPr wrap="none" lIns="0" tIns="0" rIns="0" bIns="0">
              <a:spAutoFit/>
            </a:bodyPr>
            <a:lstStyle/>
            <a:p>
              <a:pPr algn="ctr"/>
              <a:r>
                <a:rPr lang="en-US" sz="1200" b="1" dirty="0"/>
                <a:t>Number of health professionals per 10 000 population</a:t>
              </a:r>
            </a:p>
          </p:txBody>
        </p:sp>
        <p:sp>
          <p:nvSpPr>
            <p:cNvPr id="148" name="object 71">
              <a:extLst>
                <a:ext uri="{FF2B5EF4-FFF2-40B4-BE49-F238E27FC236}">
                  <a16:creationId xmlns:a16="http://schemas.microsoft.com/office/drawing/2014/main" id="{F700BAA2-536D-4515-AE5C-03B5E8DD2E74}"/>
                </a:ext>
              </a:extLst>
            </p:cNvPr>
            <p:cNvSpPr txBox="1"/>
            <p:nvPr/>
          </p:nvSpPr>
          <p:spPr>
            <a:xfrm>
              <a:off x="8930990" y="5394960"/>
              <a:ext cx="235642"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120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50" name="object 71">
              <a:extLst>
                <a:ext uri="{FF2B5EF4-FFF2-40B4-BE49-F238E27FC236}">
                  <a16:creationId xmlns:a16="http://schemas.microsoft.com/office/drawing/2014/main" id="{87FBD3BD-179B-41A8-912A-305046596824}"/>
                </a:ext>
              </a:extLst>
            </p:cNvPr>
            <p:cNvSpPr txBox="1"/>
            <p:nvPr/>
          </p:nvSpPr>
          <p:spPr>
            <a:xfrm>
              <a:off x="9845390" y="5394960"/>
              <a:ext cx="235642"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140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152" name="object 71">
              <a:extLst>
                <a:ext uri="{FF2B5EF4-FFF2-40B4-BE49-F238E27FC236}">
                  <a16:creationId xmlns:a16="http://schemas.microsoft.com/office/drawing/2014/main" id="{33458ED6-0ED8-45FA-9465-868C81B190B7}"/>
                </a:ext>
              </a:extLst>
            </p:cNvPr>
            <p:cNvSpPr txBox="1"/>
            <p:nvPr/>
          </p:nvSpPr>
          <p:spPr>
            <a:xfrm>
              <a:off x="10759790" y="5394960"/>
              <a:ext cx="235642"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160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65" name="Rectangle 64">
              <a:extLst>
                <a:ext uri="{FF2B5EF4-FFF2-40B4-BE49-F238E27FC236}">
                  <a16:creationId xmlns:a16="http://schemas.microsoft.com/office/drawing/2014/main" id="{85C00ED8-0EB1-4961-9951-9F43C617B2E3}"/>
                </a:ext>
              </a:extLst>
            </p:cNvPr>
            <p:cNvSpPr/>
            <p:nvPr/>
          </p:nvSpPr>
          <p:spPr>
            <a:xfrm>
              <a:off x="7500298" y="1965773"/>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84.55</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67" name="Rectangle 66">
              <a:extLst>
                <a:ext uri="{FF2B5EF4-FFF2-40B4-BE49-F238E27FC236}">
                  <a16:creationId xmlns:a16="http://schemas.microsoft.com/office/drawing/2014/main" id="{B8B76D88-CAAC-4CD2-B7BC-44B19E7166EC}"/>
                </a:ext>
              </a:extLst>
            </p:cNvPr>
            <p:cNvSpPr/>
            <p:nvPr/>
          </p:nvSpPr>
          <p:spPr>
            <a:xfrm>
              <a:off x="4478178" y="2221805"/>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18.29</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69" name="Rectangle 68">
              <a:extLst>
                <a:ext uri="{FF2B5EF4-FFF2-40B4-BE49-F238E27FC236}">
                  <a16:creationId xmlns:a16="http://schemas.microsoft.com/office/drawing/2014/main" id="{C43883FD-DF40-434D-81AB-099B0BF003C1}"/>
                </a:ext>
              </a:extLst>
            </p:cNvPr>
            <p:cNvSpPr/>
            <p:nvPr/>
          </p:nvSpPr>
          <p:spPr>
            <a:xfrm>
              <a:off x="5611474" y="2477837"/>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42.79</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71" name="Rectangle 70">
              <a:extLst>
                <a:ext uri="{FF2B5EF4-FFF2-40B4-BE49-F238E27FC236}">
                  <a16:creationId xmlns:a16="http://schemas.microsoft.com/office/drawing/2014/main" id="{DEC74B62-6640-45D6-994D-2911D4AE9771}"/>
                </a:ext>
              </a:extLst>
            </p:cNvPr>
            <p:cNvSpPr/>
            <p:nvPr/>
          </p:nvSpPr>
          <p:spPr>
            <a:xfrm>
              <a:off x="5170163" y="2733869"/>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33.47</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73" name="Rectangle 72">
              <a:extLst>
                <a:ext uri="{FF2B5EF4-FFF2-40B4-BE49-F238E27FC236}">
                  <a16:creationId xmlns:a16="http://schemas.microsoft.com/office/drawing/2014/main" id="{90799D4A-2D52-4D91-A275-F44D65B582C8}"/>
                </a:ext>
              </a:extLst>
            </p:cNvPr>
            <p:cNvSpPr/>
            <p:nvPr/>
          </p:nvSpPr>
          <p:spPr>
            <a:xfrm>
              <a:off x="4538199" y="2989901"/>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19.65</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CE633A6F-0681-432C-AEB5-BE3393C173B7}"/>
                </a:ext>
              </a:extLst>
            </p:cNvPr>
            <p:cNvSpPr/>
            <p:nvPr/>
          </p:nvSpPr>
          <p:spPr>
            <a:xfrm>
              <a:off x="5307847" y="3245933"/>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36.23</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77" name="Rectangle 76">
              <a:extLst>
                <a:ext uri="{FF2B5EF4-FFF2-40B4-BE49-F238E27FC236}">
                  <a16:creationId xmlns:a16="http://schemas.microsoft.com/office/drawing/2014/main" id="{213FE0E0-5797-4854-983D-E054074FC11F}"/>
                </a:ext>
              </a:extLst>
            </p:cNvPr>
            <p:cNvSpPr/>
            <p:nvPr/>
          </p:nvSpPr>
          <p:spPr>
            <a:xfrm>
              <a:off x="10628341" y="3501965"/>
              <a:ext cx="36576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152.90</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79" name="Rectangle 78">
              <a:extLst>
                <a:ext uri="{FF2B5EF4-FFF2-40B4-BE49-F238E27FC236}">
                  <a16:creationId xmlns:a16="http://schemas.microsoft.com/office/drawing/2014/main" id="{E999649F-FF34-4864-AF69-5765DF233592}"/>
                </a:ext>
              </a:extLst>
            </p:cNvPr>
            <p:cNvSpPr/>
            <p:nvPr/>
          </p:nvSpPr>
          <p:spPr>
            <a:xfrm>
              <a:off x="4111012" y="3757997"/>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9.94</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81" name="Rectangle 80">
              <a:extLst>
                <a:ext uri="{FF2B5EF4-FFF2-40B4-BE49-F238E27FC236}">
                  <a16:creationId xmlns:a16="http://schemas.microsoft.com/office/drawing/2014/main" id="{C24487B4-515C-4063-B5A0-9921B85657C8}"/>
                </a:ext>
              </a:extLst>
            </p:cNvPr>
            <p:cNvSpPr/>
            <p:nvPr/>
          </p:nvSpPr>
          <p:spPr>
            <a:xfrm>
              <a:off x="7440279" y="4014029"/>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83.21</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89" name="Rectangle 88">
              <a:extLst>
                <a:ext uri="{FF2B5EF4-FFF2-40B4-BE49-F238E27FC236}">
                  <a16:creationId xmlns:a16="http://schemas.microsoft.com/office/drawing/2014/main" id="{4419B800-A0B2-4815-A2E0-1635D1C2D87F}"/>
                </a:ext>
              </a:extLst>
            </p:cNvPr>
            <p:cNvSpPr/>
            <p:nvPr/>
          </p:nvSpPr>
          <p:spPr>
            <a:xfrm>
              <a:off x="4467582" y="4270061"/>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17.96</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97" name="Rectangle 96">
              <a:extLst>
                <a:ext uri="{FF2B5EF4-FFF2-40B4-BE49-F238E27FC236}">
                  <a16:creationId xmlns:a16="http://schemas.microsoft.com/office/drawing/2014/main" id="{68EC2B43-862D-40D3-82DB-B8E90B5CF765}"/>
                </a:ext>
              </a:extLst>
            </p:cNvPr>
            <p:cNvSpPr/>
            <p:nvPr/>
          </p:nvSpPr>
          <p:spPr>
            <a:xfrm>
              <a:off x="5191328" y="4535237"/>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33.74</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105" name="Rectangle 104">
              <a:extLst>
                <a:ext uri="{FF2B5EF4-FFF2-40B4-BE49-F238E27FC236}">
                  <a16:creationId xmlns:a16="http://schemas.microsoft.com/office/drawing/2014/main" id="{7E9511F7-1D9E-4788-A70A-03E72D3984E4}"/>
                </a:ext>
              </a:extLst>
            </p:cNvPr>
            <p:cNvSpPr/>
            <p:nvPr/>
          </p:nvSpPr>
          <p:spPr>
            <a:xfrm>
              <a:off x="7475583" y="4782125"/>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83.77</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113" name="Rectangle 112">
              <a:extLst>
                <a:ext uri="{FF2B5EF4-FFF2-40B4-BE49-F238E27FC236}">
                  <a16:creationId xmlns:a16="http://schemas.microsoft.com/office/drawing/2014/main" id="{A3C1C5BD-6BA1-41D7-BC2F-F2D369CE8C28}"/>
                </a:ext>
              </a:extLst>
            </p:cNvPr>
            <p:cNvSpPr/>
            <p:nvPr/>
          </p:nvSpPr>
          <p:spPr>
            <a:xfrm>
              <a:off x="5438472" y="5038157"/>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39.05</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F11437AB-07CD-4704-968B-12F6F52311F3}"/>
                </a:ext>
              </a:extLst>
            </p:cNvPr>
            <p:cNvSpPr/>
            <p:nvPr/>
          </p:nvSpPr>
          <p:spPr>
            <a:xfrm>
              <a:off x="4898308" y="2066544"/>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27.44</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68" name="Rectangle 67">
              <a:extLst>
                <a:ext uri="{FF2B5EF4-FFF2-40B4-BE49-F238E27FC236}">
                  <a16:creationId xmlns:a16="http://schemas.microsoft.com/office/drawing/2014/main" id="{93613DE8-854F-4F3F-B4A6-2744DA561BA2}"/>
                </a:ext>
              </a:extLst>
            </p:cNvPr>
            <p:cNvSpPr/>
            <p:nvPr/>
          </p:nvSpPr>
          <p:spPr>
            <a:xfrm>
              <a:off x="3853279" y="2322576"/>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4.60</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70" name="Rectangle 69">
              <a:extLst>
                <a:ext uri="{FF2B5EF4-FFF2-40B4-BE49-F238E27FC236}">
                  <a16:creationId xmlns:a16="http://schemas.microsoft.com/office/drawing/2014/main" id="{4A564773-1D67-4F1C-AD02-3D5568A9676F}"/>
                </a:ext>
              </a:extLst>
            </p:cNvPr>
            <p:cNvSpPr/>
            <p:nvPr/>
          </p:nvSpPr>
          <p:spPr>
            <a:xfrm>
              <a:off x="5007753" y="2578608"/>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29.76</a:t>
              </a:r>
            </a:p>
          </p:txBody>
        </p:sp>
        <p:sp>
          <p:nvSpPr>
            <p:cNvPr id="72" name="Rectangle 71">
              <a:extLst>
                <a:ext uri="{FF2B5EF4-FFF2-40B4-BE49-F238E27FC236}">
                  <a16:creationId xmlns:a16="http://schemas.microsoft.com/office/drawing/2014/main" id="{4F4EE970-3995-44BE-B0EE-FEEAB61B3E19}"/>
                </a:ext>
              </a:extLst>
            </p:cNvPr>
            <p:cNvSpPr/>
            <p:nvPr/>
          </p:nvSpPr>
          <p:spPr>
            <a:xfrm>
              <a:off x="3945080" y="2834640"/>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6.69</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74" name="Rectangle 73">
              <a:extLst>
                <a:ext uri="{FF2B5EF4-FFF2-40B4-BE49-F238E27FC236}">
                  <a16:creationId xmlns:a16="http://schemas.microsoft.com/office/drawing/2014/main" id="{772BC60E-209C-4D3B-98A9-F51AC4DF19D4}"/>
                </a:ext>
              </a:extLst>
            </p:cNvPr>
            <p:cNvSpPr/>
            <p:nvPr/>
          </p:nvSpPr>
          <p:spPr>
            <a:xfrm>
              <a:off x="4075702" y="3090672"/>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9.42</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76" name="Rectangle 75">
              <a:extLst>
                <a:ext uri="{FF2B5EF4-FFF2-40B4-BE49-F238E27FC236}">
                  <a16:creationId xmlns:a16="http://schemas.microsoft.com/office/drawing/2014/main" id="{6FFB05E3-3FE0-400D-A6DA-4B1BB751D782}"/>
                </a:ext>
              </a:extLst>
            </p:cNvPr>
            <p:cNvSpPr/>
            <p:nvPr/>
          </p:nvSpPr>
          <p:spPr>
            <a:xfrm>
              <a:off x="4594686" y="3346704"/>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20.62</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78" name="Rectangle 77">
              <a:extLst>
                <a:ext uri="{FF2B5EF4-FFF2-40B4-BE49-F238E27FC236}">
                  <a16:creationId xmlns:a16="http://schemas.microsoft.com/office/drawing/2014/main" id="{4ADBEC74-440D-410B-B9CD-E02CB2434CC5}"/>
                </a:ext>
              </a:extLst>
            </p:cNvPr>
            <p:cNvSpPr/>
            <p:nvPr/>
          </p:nvSpPr>
          <p:spPr>
            <a:xfrm>
              <a:off x="4813587" y="3602736"/>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25.87</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80" name="Rectangle 79">
              <a:extLst>
                <a:ext uri="{FF2B5EF4-FFF2-40B4-BE49-F238E27FC236}">
                  <a16:creationId xmlns:a16="http://schemas.microsoft.com/office/drawing/2014/main" id="{B4C05322-DA4A-4CDC-B0A8-3D4B8432467B}"/>
                </a:ext>
              </a:extLst>
            </p:cNvPr>
            <p:cNvSpPr/>
            <p:nvPr/>
          </p:nvSpPr>
          <p:spPr>
            <a:xfrm>
              <a:off x="3743834" y="3858768"/>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2.10</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85" name="Rectangle 84">
              <a:extLst>
                <a:ext uri="{FF2B5EF4-FFF2-40B4-BE49-F238E27FC236}">
                  <a16:creationId xmlns:a16="http://schemas.microsoft.com/office/drawing/2014/main" id="{97C3A56A-D85D-4BD4-A7A4-BA9FB6F54DC5}"/>
                </a:ext>
              </a:extLst>
            </p:cNvPr>
            <p:cNvSpPr/>
            <p:nvPr/>
          </p:nvSpPr>
          <p:spPr>
            <a:xfrm>
              <a:off x="5802119" y="4114800"/>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47.24</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93" name="Rectangle 92">
              <a:extLst>
                <a:ext uri="{FF2B5EF4-FFF2-40B4-BE49-F238E27FC236}">
                  <a16:creationId xmlns:a16="http://schemas.microsoft.com/office/drawing/2014/main" id="{2A9A5CF2-53AD-4209-90ED-17D639830039}"/>
                </a:ext>
              </a:extLst>
            </p:cNvPr>
            <p:cNvSpPr/>
            <p:nvPr/>
          </p:nvSpPr>
          <p:spPr>
            <a:xfrm>
              <a:off x="4054521" y="4370832"/>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8.98</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101" name="Rectangle 100">
              <a:extLst>
                <a:ext uri="{FF2B5EF4-FFF2-40B4-BE49-F238E27FC236}">
                  <a16:creationId xmlns:a16="http://schemas.microsoft.com/office/drawing/2014/main" id="{C779FB0A-1FF2-48F2-B0E5-5E2A0A19F17F}"/>
                </a:ext>
              </a:extLst>
            </p:cNvPr>
            <p:cNvSpPr/>
            <p:nvPr/>
          </p:nvSpPr>
          <p:spPr>
            <a:xfrm>
              <a:off x="4531117" y="4636008"/>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19.47</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109" name="Rectangle 108">
              <a:extLst>
                <a:ext uri="{FF2B5EF4-FFF2-40B4-BE49-F238E27FC236}">
                  <a16:creationId xmlns:a16="http://schemas.microsoft.com/office/drawing/2014/main" id="{99B66A9C-855F-44FA-BC6F-CDA63EE91AED}"/>
                </a:ext>
              </a:extLst>
            </p:cNvPr>
            <p:cNvSpPr/>
            <p:nvPr/>
          </p:nvSpPr>
          <p:spPr>
            <a:xfrm>
              <a:off x="4870045" y="4882896"/>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26.81</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117" name="Rectangle 116">
              <a:extLst>
                <a:ext uri="{FF2B5EF4-FFF2-40B4-BE49-F238E27FC236}">
                  <a16:creationId xmlns:a16="http://schemas.microsoft.com/office/drawing/2014/main" id="{384EB603-644B-4057-8BF9-24CA3B122302}"/>
                </a:ext>
              </a:extLst>
            </p:cNvPr>
            <p:cNvSpPr/>
            <p:nvPr/>
          </p:nvSpPr>
          <p:spPr>
            <a:xfrm>
              <a:off x="4439321" y="5138928"/>
              <a:ext cx="27432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17.54</a:t>
              </a:r>
              <a:endParaRPr kumimoji="0" lang="en-CH" sz="8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endParaRPr>
            </a:p>
          </p:txBody>
        </p:sp>
        <p:sp>
          <p:nvSpPr>
            <p:cNvPr id="121" name="TextBox 120">
              <a:extLst>
                <a:ext uri="{FF2B5EF4-FFF2-40B4-BE49-F238E27FC236}">
                  <a16:creationId xmlns:a16="http://schemas.microsoft.com/office/drawing/2014/main" id="{BD820213-6976-4E98-87A8-D11FCE6A9842}"/>
                </a:ext>
              </a:extLst>
            </p:cNvPr>
            <p:cNvSpPr txBox="1"/>
            <p:nvPr/>
          </p:nvSpPr>
          <p:spPr>
            <a:xfrm>
              <a:off x="8755519" y="6053328"/>
              <a:ext cx="2298706" cy="163827"/>
            </a:xfrm>
            <a:prstGeom prst="rect">
              <a:avLst/>
            </a:prstGeom>
            <a:noFill/>
          </p:spPr>
          <p:txBody>
            <a:bodyPr wrap="none" lIns="0" tIns="0" rIns="0" bIns="0" rtlCol="0">
              <a:spAutoFit/>
            </a:bodyPr>
            <a:lstStyle>
              <a:defPPr>
                <a:defRPr lang="LID4096"/>
              </a:defPPr>
              <a:lvl1pPr marR="0" lvl="0" indent="0" fontAlgn="auto">
                <a:lnSpc>
                  <a:spcPts val="1400"/>
                </a:lnSpc>
                <a:spcBef>
                  <a:spcPts val="0"/>
                </a:spcBef>
                <a:spcAft>
                  <a:spcPts val="0"/>
                </a:spcAft>
                <a:buClrTx/>
                <a:buSzTx/>
                <a:buFontTx/>
                <a:buNone/>
                <a:tabLst/>
                <a:defRPr kumimoji="0" sz="1100" b="0" i="0" u="none" strike="noStrike" cap="none" spc="0" normalizeH="0" baseline="0">
                  <a:ln>
                    <a:noFill/>
                  </a:ln>
                  <a:solidFill>
                    <a:prstClr val="black"/>
                  </a:solidFill>
                  <a:effectLst/>
                  <a:uLnTx/>
                  <a:uFillTx/>
                  <a:latin typeface="Arial" panose="020B0604020202020204"/>
                </a:defRPr>
              </a:lvl1pPr>
            </a:lstStyle>
            <a:p>
              <a:r>
                <a:rPr lang="en-US" sz="1000" dirty="0"/>
                <a:t>Note: Latest data available (2013–2019).</a:t>
              </a:r>
            </a:p>
          </p:txBody>
        </p:sp>
      </p:grpSp>
    </p:spTree>
    <p:extLst>
      <p:ext uri="{BB962C8B-B14F-4D97-AF65-F5344CB8AC3E}">
        <p14:creationId xmlns:p14="http://schemas.microsoft.com/office/powerpoint/2010/main" val="4070005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a:extLst>
              <a:ext uri="{FF2B5EF4-FFF2-40B4-BE49-F238E27FC236}">
                <a16:creationId xmlns:a16="http://schemas.microsoft.com/office/drawing/2014/main" id="{C4325554-85FA-42BF-9648-938FBC837889}"/>
              </a:ext>
            </a:extLst>
          </p:cNvPr>
          <p:cNvSpPr>
            <a:spLocks noGrp="1"/>
          </p:cNvSpPr>
          <p:nvPr>
            <p:ph sz="quarter" idx="12"/>
          </p:nvPr>
        </p:nvSpPr>
        <p:spPr/>
        <p:txBody>
          <a:bodyPr lIns="0" tIns="0" rIns="0" bIns="0" anchor="t" anchorCtr="0"/>
          <a:lstStyle/>
          <a:p>
            <a:pPr>
              <a:lnSpc>
                <a:spcPct val="100000"/>
              </a:lnSpc>
              <a:spcBef>
                <a:spcPts val="0"/>
              </a:spcBef>
            </a:pPr>
            <a:r>
              <a:rPr lang="en-US" dirty="0"/>
              <a:t>Percentage of countries reporting that mechanisms exist to record and address individual complaints of HIV-related discrimination, global, 2017–2021</a:t>
            </a:r>
          </a:p>
        </p:txBody>
      </p:sp>
      <p:sp>
        <p:nvSpPr>
          <p:cNvPr id="3" name="Text Placeholder 2">
            <a:extLst>
              <a:ext uri="{FF2B5EF4-FFF2-40B4-BE49-F238E27FC236}">
                <a16:creationId xmlns:a16="http://schemas.microsoft.com/office/drawing/2014/main" id="{15D88F3D-D5C2-4128-9460-A1A5526EA57E}"/>
              </a:ext>
            </a:extLst>
          </p:cNvPr>
          <p:cNvSpPr>
            <a:spLocks noGrp="1"/>
          </p:cNvSpPr>
          <p:nvPr>
            <p:ph type="body" sz="quarter" idx="10"/>
          </p:nvPr>
        </p:nvSpPr>
        <p:spPr>
          <a:solidFill>
            <a:srgbClr val="5B793B"/>
          </a:solidFill>
        </p:spPr>
        <p:txBody>
          <a:bodyPr/>
          <a:lstStyle/>
          <a:p>
            <a:endParaRPr lang="en-US" dirty="0"/>
          </a:p>
        </p:txBody>
      </p:sp>
      <p:grpSp>
        <p:nvGrpSpPr>
          <p:cNvPr id="15" name="Group 14">
            <a:extLst>
              <a:ext uri="{FF2B5EF4-FFF2-40B4-BE49-F238E27FC236}">
                <a16:creationId xmlns:a16="http://schemas.microsoft.com/office/drawing/2014/main" id="{88FE5B29-07B1-420C-B506-56EF117E815F}"/>
              </a:ext>
            </a:extLst>
          </p:cNvPr>
          <p:cNvGrpSpPr/>
          <p:nvPr/>
        </p:nvGrpSpPr>
        <p:grpSpPr>
          <a:xfrm>
            <a:off x="457198" y="2331720"/>
            <a:ext cx="7594352" cy="4222968"/>
            <a:chOff x="457198" y="2331720"/>
            <a:chExt cx="7594352" cy="4222968"/>
          </a:xfrm>
        </p:grpSpPr>
        <p:sp>
          <p:nvSpPr>
            <p:cNvPr id="203" name="TextBox 202">
              <a:extLst>
                <a:ext uri="{FF2B5EF4-FFF2-40B4-BE49-F238E27FC236}">
                  <a16:creationId xmlns:a16="http://schemas.microsoft.com/office/drawing/2014/main" id="{E6B18DE7-8CD5-441A-A9E0-6E22E9A25F74}"/>
                </a:ext>
              </a:extLst>
            </p:cNvPr>
            <p:cNvSpPr txBox="1"/>
            <p:nvPr/>
          </p:nvSpPr>
          <p:spPr>
            <a:xfrm>
              <a:off x="457198" y="6400800"/>
              <a:ext cx="3770263" cy="153888"/>
            </a:xfrm>
            <a:prstGeom prst="rect">
              <a:avLst/>
            </a:prstGeom>
          </p:spPr>
          <p:txBody>
            <a:bodyPr vert="horz" wrap="non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Source: National Commitments and Policy Instrument, 2017–2021.</a:t>
              </a:r>
            </a:p>
          </p:txBody>
        </p:sp>
        <p:grpSp>
          <p:nvGrpSpPr>
            <p:cNvPr id="62" name="Group 61">
              <a:extLst>
                <a:ext uri="{FF2B5EF4-FFF2-40B4-BE49-F238E27FC236}">
                  <a16:creationId xmlns:a16="http://schemas.microsoft.com/office/drawing/2014/main" id="{3B6B2BAE-9E70-46E2-AE3C-10AEC38FC686}"/>
                </a:ext>
              </a:extLst>
            </p:cNvPr>
            <p:cNvGrpSpPr/>
            <p:nvPr/>
          </p:nvGrpSpPr>
          <p:grpSpPr>
            <a:xfrm>
              <a:off x="1946363" y="5943600"/>
              <a:ext cx="1230927" cy="166777"/>
              <a:chOff x="2059173" y="5852160"/>
              <a:chExt cx="1230927" cy="166777"/>
            </a:xfrm>
          </p:grpSpPr>
          <p:grpSp>
            <p:nvGrpSpPr>
              <p:cNvPr id="2" name="Group 1">
                <a:extLst>
                  <a:ext uri="{FF2B5EF4-FFF2-40B4-BE49-F238E27FC236}">
                    <a16:creationId xmlns:a16="http://schemas.microsoft.com/office/drawing/2014/main" id="{DD4F1797-0FCB-4B54-BC25-8AE96B88827F}"/>
                  </a:ext>
                </a:extLst>
              </p:cNvPr>
              <p:cNvGrpSpPr/>
              <p:nvPr/>
            </p:nvGrpSpPr>
            <p:grpSpPr>
              <a:xfrm>
                <a:off x="2059173" y="5852160"/>
                <a:ext cx="417392" cy="166777"/>
                <a:chOff x="2059173" y="5294376"/>
                <a:chExt cx="417392" cy="166777"/>
              </a:xfrm>
            </p:grpSpPr>
            <p:sp>
              <p:nvSpPr>
                <p:cNvPr id="36" name="TextBox 35">
                  <a:extLst>
                    <a:ext uri="{FF2B5EF4-FFF2-40B4-BE49-F238E27FC236}">
                      <a16:creationId xmlns:a16="http://schemas.microsoft.com/office/drawing/2014/main" id="{633BA6D2-F95D-43E8-A865-4687D452A1B6}"/>
                    </a:ext>
                  </a:extLst>
                </p:cNvPr>
                <p:cNvSpPr txBox="1"/>
                <p:nvPr/>
              </p:nvSpPr>
              <p:spPr>
                <a:xfrm>
                  <a:off x="2232909" y="5294376"/>
                  <a:ext cx="243656"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en-US" sz="1100" dirty="0">
                      <a:solidFill>
                        <a:prstClr val="black"/>
                      </a:solidFill>
                      <a:latin typeface="Arial" panose="020B0604020202020204"/>
                    </a:rPr>
                    <a:t>Yes</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 name="object 85">
                  <a:extLst>
                    <a:ext uri="{FF2B5EF4-FFF2-40B4-BE49-F238E27FC236}">
                      <a16:creationId xmlns:a16="http://schemas.microsoft.com/office/drawing/2014/main" id="{6AB3CDC4-C8A1-47F6-86BE-AC0DA3FA8BCA}"/>
                    </a:ext>
                  </a:extLst>
                </p:cNvPr>
                <p:cNvSpPr/>
                <p:nvPr/>
              </p:nvSpPr>
              <p:spPr>
                <a:xfrm>
                  <a:off x="2059173" y="5312664"/>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5B79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5" name="Group 4">
                <a:extLst>
                  <a:ext uri="{FF2B5EF4-FFF2-40B4-BE49-F238E27FC236}">
                    <a16:creationId xmlns:a16="http://schemas.microsoft.com/office/drawing/2014/main" id="{9662897B-3677-4379-AE0A-2B154264BA9A}"/>
                  </a:ext>
                </a:extLst>
              </p:cNvPr>
              <p:cNvGrpSpPr/>
              <p:nvPr/>
            </p:nvGrpSpPr>
            <p:grpSpPr>
              <a:xfrm>
                <a:off x="2935224" y="5852160"/>
                <a:ext cx="354876" cy="166777"/>
                <a:chOff x="2999232" y="5294376"/>
                <a:chExt cx="354876" cy="166777"/>
              </a:xfrm>
            </p:grpSpPr>
            <p:sp>
              <p:nvSpPr>
                <p:cNvPr id="39" name="TextBox 38">
                  <a:extLst>
                    <a:ext uri="{FF2B5EF4-FFF2-40B4-BE49-F238E27FC236}">
                      <a16:creationId xmlns:a16="http://schemas.microsoft.com/office/drawing/2014/main" id="{2715D261-70E1-444F-9AE0-BD5D43B5FA78}"/>
                    </a:ext>
                  </a:extLst>
                </p:cNvPr>
                <p:cNvSpPr txBox="1"/>
                <p:nvPr/>
              </p:nvSpPr>
              <p:spPr>
                <a:xfrm>
                  <a:off x="3172968" y="5294376"/>
                  <a:ext cx="181140"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No</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 name="object 85">
                  <a:extLst>
                    <a:ext uri="{FF2B5EF4-FFF2-40B4-BE49-F238E27FC236}">
                      <a16:creationId xmlns:a16="http://schemas.microsoft.com/office/drawing/2014/main" id="{6F69ED74-1D92-4EDF-B23F-CDDBF41F1B0B}"/>
                    </a:ext>
                  </a:extLst>
                </p:cNvPr>
                <p:cNvSpPr/>
                <p:nvPr/>
              </p:nvSpPr>
              <p:spPr>
                <a:xfrm>
                  <a:off x="2999232" y="5312664"/>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nvGrpSpPr>
            <p:cNvPr id="6" name="Group 5">
              <a:extLst>
                <a:ext uri="{FF2B5EF4-FFF2-40B4-BE49-F238E27FC236}">
                  <a16:creationId xmlns:a16="http://schemas.microsoft.com/office/drawing/2014/main" id="{52CA7BAD-100B-41A4-A670-89691CAF2B67}"/>
                </a:ext>
              </a:extLst>
            </p:cNvPr>
            <p:cNvGrpSpPr/>
            <p:nvPr/>
          </p:nvGrpSpPr>
          <p:grpSpPr>
            <a:xfrm>
              <a:off x="1920240" y="2331720"/>
              <a:ext cx="6131310" cy="3349916"/>
              <a:chOff x="1920240" y="2386584"/>
              <a:chExt cx="6131310" cy="3349916"/>
            </a:xfrm>
          </p:grpSpPr>
          <p:sp>
            <p:nvSpPr>
              <p:cNvPr id="7" name="object 10">
                <a:extLst>
                  <a:ext uri="{FF2B5EF4-FFF2-40B4-BE49-F238E27FC236}">
                    <a16:creationId xmlns:a16="http://schemas.microsoft.com/office/drawing/2014/main" id="{AFBF7028-2897-478B-B9B6-159F3D8B361F}"/>
                  </a:ext>
                </a:extLst>
              </p:cNvPr>
              <p:cNvSpPr txBox="1"/>
              <p:nvPr/>
            </p:nvSpPr>
            <p:spPr>
              <a:xfrm>
                <a:off x="1920240" y="2800517"/>
                <a:ext cx="166777" cy="2103120"/>
              </a:xfrm>
              <a:prstGeom prst="rect">
                <a:avLst/>
              </a:prstGeom>
              <a:noFill/>
            </p:spPr>
            <p:txBody>
              <a:bodyPr vert="vert270" wrap="square" lIns="0" tIns="0" rIns="0" bIns="0" rtlCol="0" anchor="ctr">
                <a:spAutoFit/>
              </a:bodyPr>
              <a:lstStyle>
                <a:defPPr>
                  <a:defRPr lang="LID4096"/>
                </a:defPPr>
                <a:lvl1pPr algn="r">
                  <a:lnSpc>
                    <a:spcPts val="1400"/>
                  </a:lnSpc>
                  <a:defRPr sz="1200"/>
                </a:lvl1p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1" i="0" u="none" strike="noStrike" kern="1200" cap="none" spc="0" normalizeH="0" noProof="0" dirty="0">
                    <a:ln>
                      <a:noFill/>
                    </a:ln>
                    <a:effectLst/>
                    <a:uLnTx/>
                    <a:uFillTx/>
                    <a:latin typeface="Arial" panose="020B0604020202020204"/>
                    <a:ea typeface="+mn-ea"/>
                    <a:cs typeface="+mn-cs"/>
                  </a:rPr>
                  <a:t>Per cent of reporting countries</a:t>
                </a:r>
              </a:p>
            </p:txBody>
          </p:sp>
          <p:sp>
            <p:nvSpPr>
              <p:cNvPr id="8" name="TextBox 7">
                <a:extLst>
                  <a:ext uri="{FF2B5EF4-FFF2-40B4-BE49-F238E27FC236}">
                    <a16:creationId xmlns:a16="http://schemas.microsoft.com/office/drawing/2014/main" id="{79D9EF23-A22F-4BBF-81E9-D7FE997EFE9D}"/>
                  </a:ext>
                </a:extLst>
              </p:cNvPr>
              <p:cNvSpPr txBox="1"/>
              <p:nvPr/>
            </p:nvSpPr>
            <p:spPr>
              <a:xfrm>
                <a:off x="2473710" y="5397946"/>
                <a:ext cx="2743200" cy="338554"/>
              </a:xfrm>
              <a:prstGeom prst="rect">
                <a:avLst/>
              </a:prstGeom>
              <a:noFill/>
            </p:spPr>
            <p:txBody>
              <a:bodyPr wrap="square" lIns="0" tIns="0" rIns="0" bIns="0"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100" b="0" i="0" u="none" strike="noStrike" kern="1200" cap="none" normalizeH="0" noProof="0" dirty="0">
                    <a:ln>
                      <a:noFill/>
                    </a:ln>
                    <a:solidFill>
                      <a:prstClr val="black"/>
                    </a:solidFill>
                    <a:effectLst/>
                    <a:uLnTx/>
                    <a:uFillTx/>
                    <a:latin typeface="Arial" panose="020B0604020202020204"/>
                    <a:ea typeface="+mn-ea"/>
                    <a:cs typeface="+mn-cs"/>
                  </a:rPr>
                  <a:t>Mechanisms established by</a:t>
                </a:r>
              </a:p>
              <a:p>
                <a:pPr marL="0" marR="0" lvl="0" indent="0" algn="ctr" defTabSz="914400" rtl="0" eaLnBrk="1" fontAlgn="auto" latinLnBrk="0" hangingPunct="1">
                  <a:spcBef>
                    <a:spcPts val="0"/>
                  </a:spcBef>
                  <a:spcAft>
                    <a:spcPts val="0"/>
                  </a:spcAft>
                  <a:buClrTx/>
                  <a:buSzTx/>
                  <a:buFontTx/>
                  <a:buNone/>
                  <a:tabLst/>
                  <a:defRPr/>
                </a:pPr>
                <a:r>
                  <a:rPr kumimoji="0" lang="en-US" sz="1100" b="0" i="0" u="none" strike="noStrike" kern="1200" cap="none" normalizeH="0" noProof="0" dirty="0">
                    <a:ln>
                      <a:noFill/>
                    </a:ln>
                    <a:solidFill>
                      <a:prstClr val="black"/>
                    </a:solidFill>
                    <a:effectLst/>
                    <a:uLnTx/>
                    <a:uFillTx/>
                    <a:latin typeface="Arial" panose="020B0604020202020204"/>
                    <a:ea typeface="+mn-ea"/>
                    <a:cs typeface="+mn-cs"/>
                  </a:rPr>
                  <a:t>the government </a:t>
                </a:r>
                <a:r>
                  <a:rPr kumimoji="0" lang="en-US" sz="1100" b="0" i="1" u="none" strike="noStrike" kern="1200" cap="none" normalizeH="0" noProof="0" dirty="0">
                    <a:ln>
                      <a:noFill/>
                    </a:ln>
                    <a:solidFill>
                      <a:prstClr val="black"/>
                    </a:solidFill>
                    <a:effectLst/>
                    <a:uLnTx/>
                    <a:uFillTx/>
                    <a:latin typeface="Arial" panose="020B0604020202020204"/>
                    <a:ea typeface="+mn-ea"/>
                    <a:cs typeface="+mn-cs"/>
                  </a:rPr>
                  <a:t>(n = 130)</a:t>
                </a:r>
                <a:endParaRPr kumimoji="0" lang="en-GB" sz="1100" b="0" i="1" u="none" strike="noStrike" kern="1200" cap="none" normalizeH="0" noProof="0" dirty="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BBFC4A14-32C4-4532-9C9E-27C016EE103E}"/>
                  </a:ext>
                </a:extLst>
              </p:cNvPr>
              <p:cNvSpPr txBox="1"/>
              <p:nvPr/>
            </p:nvSpPr>
            <p:spPr>
              <a:xfrm>
                <a:off x="2215580" y="2935224"/>
                <a:ext cx="157095" cy="166777"/>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dirty="0">
                    <a:latin typeface="Arial" panose="020B0604020202020204"/>
                  </a:rPr>
                  <a:t>8</a:t>
                </a:r>
                <a:r>
                  <a:rPr kumimoji="0" lang="en-US" sz="1100" b="0" i="0" u="none" strike="noStrike" kern="1200" cap="none" spc="0" normalizeH="0" baseline="0" noProof="0" dirty="0">
                    <a:ln>
                      <a:noFill/>
                    </a:ln>
                    <a:effectLst/>
                    <a:uLnTx/>
                    <a:uFillTx/>
                    <a:latin typeface="Arial" panose="020B0604020202020204"/>
                    <a:ea typeface="+mn-ea"/>
                    <a:cs typeface="+mn-cs"/>
                  </a:rPr>
                  <a:t>0</a:t>
                </a:r>
                <a:endParaRPr kumimoji="0" lang="en-GB" sz="1100" b="0" i="0" u="none" strike="noStrike" kern="1200" cap="none" spc="0" normalizeH="0" baseline="0" noProof="0" dirty="0">
                  <a:ln>
                    <a:noFill/>
                  </a:ln>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9A080C5F-C820-4F04-B784-807625846535}"/>
                  </a:ext>
                </a:extLst>
              </p:cNvPr>
              <p:cNvSpPr txBox="1"/>
              <p:nvPr/>
            </p:nvSpPr>
            <p:spPr>
              <a:xfrm>
                <a:off x="2294127" y="5129784"/>
                <a:ext cx="78548" cy="166777"/>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mn-ea"/>
                    <a:cs typeface="+mn-cs"/>
                  </a:rPr>
                  <a:t>0</a:t>
                </a:r>
                <a:endParaRPr kumimoji="0" lang="en-GB" sz="1100" b="0" i="0" u="none" strike="noStrike" kern="1200" cap="none" spc="0" normalizeH="0" baseline="0" noProof="0" dirty="0">
                  <a:ln>
                    <a:noFill/>
                  </a:ln>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53ED2A80-2781-42A9-8CA3-37A3DD582E15}"/>
                  </a:ext>
                </a:extLst>
              </p:cNvPr>
              <p:cNvSpPr txBox="1"/>
              <p:nvPr/>
            </p:nvSpPr>
            <p:spPr>
              <a:xfrm>
                <a:off x="2218243" y="3483864"/>
                <a:ext cx="157095" cy="166777"/>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dirty="0">
                    <a:latin typeface="Arial" panose="020B0604020202020204"/>
                  </a:rPr>
                  <a:t>60</a:t>
                </a:r>
                <a:endParaRPr kumimoji="0" lang="en-GB" sz="1100" b="0" i="0" u="none" strike="noStrike" kern="1200" cap="none" spc="0" normalizeH="0" baseline="0" noProof="0" dirty="0">
                  <a:ln>
                    <a:noFill/>
                  </a:ln>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9EAC8778-E197-4320-AB46-4B976680B3DF}"/>
                  </a:ext>
                </a:extLst>
              </p:cNvPr>
              <p:cNvSpPr txBox="1"/>
              <p:nvPr/>
            </p:nvSpPr>
            <p:spPr>
              <a:xfrm>
                <a:off x="2218243" y="4032504"/>
                <a:ext cx="157095" cy="166777"/>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dirty="0">
                    <a:latin typeface="Arial" panose="020B0604020202020204"/>
                  </a:rPr>
                  <a:t>4</a:t>
                </a:r>
                <a:r>
                  <a:rPr kumimoji="0" lang="en-US" sz="1100" b="0" i="0" u="none" strike="noStrike" kern="1200" cap="none" spc="0" normalizeH="0" baseline="0" noProof="0" dirty="0">
                    <a:ln>
                      <a:noFill/>
                    </a:ln>
                    <a:effectLst/>
                    <a:uLnTx/>
                    <a:uFillTx/>
                    <a:latin typeface="Arial" panose="020B0604020202020204"/>
                    <a:ea typeface="+mn-ea"/>
                    <a:cs typeface="+mn-cs"/>
                  </a:rPr>
                  <a:t>0</a:t>
                </a:r>
                <a:endParaRPr kumimoji="0" lang="en-GB" sz="1100" b="0" i="0" u="none" strike="noStrike" kern="1200" cap="none" spc="0" normalizeH="0" baseline="0" noProof="0" dirty="0">
                  <a:ln>
                    <a:noFill/>
                  </a:ln>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8A1CC314-847B-446D-8310-3D48327D8DB4}"/>
                  </a:ext>
                </a:extLst>
              </p:cNvPr>
              <p:cNvSpPr txBox="1"/>
              <p:nvPr/>
            </p:nvSpPr>
            <p:spPr>
              <a:xfrm>
                <a:off x="2218243" y="4581144"/>
                <a:ext cx="157095" cy="166777"/>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dirty="0">
                    <a:latin typeface="Arial" panose="020B0604020202020204"/>
                  </a:rPr>
                  <a:t>20</a:t>
                </a:r>
                <a:endParaRPr kumimoji="0" lang="en-GB" sz="1100" b="0" i="0" u="none" strike="noStrike" kern="1200" cap="none" spc="0" normalizeH="0" baseline="0" noProof="0" dirty="0">
                  <a:ln>
                    <a:noFill/>
                  </a:ln>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C6DC45B3-C61B-402F-804F-69F4B8E1DC87}"/>
                  </a:ext>
                </a:extLst>
              </p:cNvPr>
              <p:cNvSpPr txBox="1"/>
              <p:nvPr/>
            </p:nvSpPr>
            <p:spPr>
              <a:xfrm>
                <a:off x="2139696" y="2386584"/>
                <a:ext cx="235642" cy="166777"/>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dirty="0">
                    <a:latin typeface="Arial" panose="020B0604020202020204"/>
                  </a:rPr>
                  <a:t>100</a:t>
                </a:r>
                <a:endParaRPr kumimoji="0" lang="en-GB" sz="1100" b="0" i="0" u="none" strike="noStrike" kern="1200" cap="none" spc="0" normalizeH="0" baseline="0" noProof="0" dirty="0">
                  <a:ln>
                    <a:noFill/>
                  </a:ln>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F3E1CC81-0F4A-4D14-BE09-2E811A6F3E9D}"/>
                  </a:ext>
                </a:extLst>
              </p:cNvPr>
              <p:cNvSpPr txBox="1"/>
              <p:nvPr/>
            </p:nvSpPr>
            <p:spPr>
              <a:xfrm>
                <a:off x="5125470" y="5394960"/>
                <a:ext cx="2926080" cy="338554"/>
              </a:xfrm>
              <a:prstGeom prst="rect">
                <a:avLst/>
              </a:prstGeom>
              <a:noFill/>
            </p:spPr>
            <p:txBody>
              <a:bodyPr wrap="square" lIns="0" tIns="0" rIns="0" bIns="0"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100" b="0" i="0" u="none" strike="noStrike" kern="1200" cap="none" normalizeH="0" noProof="0" dirty="0">
                    <a:ln>
                      <a:noFill/>
                    </a:ln>
                    <a:solidFill>
                      <a:prstClr val="black"/>
                    </a:solidFill>
                    <a:effectLst/>
                    <a:uLnTx/>
                    <a:uFillTx/>
                    <a:latin typeface="Arial" panose="020B0604020202020204"/>
                    <a:ea typeface="+mn-ea"/>
                    <a:cs typeface="+mn-cs"/>
                  </a:rPr>
                  <a:t>Mechanisms established by the community</a:t>
                </a:r>
              </a:p>
              <a:p>
                <a:pPr marL="0" marR="0" lvl="0" indent="0" algn="ctr" defTabSz="914400" rtl="0" eaLnBrk="1" fontAlgn="auto" latinLnBrk="0" hangingPunct="1">
                  <a:spcBef>
                    <a:spcPts val="0"/>
                  </a:spcBef>
                  <a:spcAft>
                    <a:spcPts val="0"/>
                  </a:spcAft>
                  <a:buClrTx/>
                  <a:buSzTx/>
                  <a:buFontTx/>
                  <a:buNone/>
                  <a:tabLst/>
                  <a:defRPr/>
                </a:pPr>
                <a:r>
                  <a:rPr kumimoji="0" lang="en-US" sz="1100" b="0" i="0" u="none" strike="noStrike" kern="1200" cap="none" normalizeH="0" noProof="0" dirty="0">
                    <a:ln>
                      <a:noFill/>
                    </a:ln>
                    <a:solidFill>
                      <a:prstClr val="black"/>
                    </a:solidFill>
                    <a:effectLst/>
                    <a:uLnTx/>
                    <a:uFillTx/>
                    <a:latin typeface="Arial" panose="020B0604020202020204"/>
                    <a:ea typeface="+mn-ea"/>
                    <a:cs typeface="+mn-cs"/>
                  </a:rPr>
                  <a:t>and/or nongovernmental organizations </a:t>
                </a:r>
                <a:r>
                  <a:rPr kumimoji="0" lang="en-US" sz="1100" b="0" i="1" u="none" strike="noStrike" kern="1200" cap="none" normalizeH="0" noProof="0" dirty="0">
                    <a:ln>
                      <a:noFill/>
                    </a:ln>
                    <a:solidFill>
                      <a:prstClr val="black"/>
                    </a:solidFill>
                    <a:effectLst/>
                    <a:uLnTx/>
                    <a:uFillTx/>
                    <a:latin typeface="Arial" panose="020B0604020202020204"/>
                    <a:ea typeface="+mn-ea"/>
                    <a:cs typeface="+mn-cs"/>
                  </a:rPr>
                  <a:t>(n = 70)</a:t>
                </a:r>
                <a:endParaRPr kumimoji="0" lang="en-GB" sz="1100" b="0" i="1" u="none" strike="noStrike" kern="1200" cap="none" normalizeH="0" noProof="0" dirty="0">
                  <a:ln>
                    <a:noFill/>
                  </a:ln>
                  <a:solidFill>
                    <a:prstClr val="black"/>
                  </a:solidFill>
                  <a:effectLst/>
                  <a:uLnTx/>
                  <a:uFillTx/>
                  <a:latin typeface="Arial" panose="020B0604020202020204"/>
                  <a:ea typeface="+mn-ea"/>
                  <a:cs typeface="+mn-cs"/>
                </a:endParaRPr>
              </a:p>
            </p:txBody>
          </p:sp>
          <p:sp>
            <p:nvSpPr>
              <p:cNvPr id="21" name="object 28">
                <a:extLst>
                  <a:ext uri="{FF2B5EF4-FFF2-40B4-BE49-F238E27FC236}">
                    <a16:creationId xmlns:a16="http://schemas.microsoft.com/office/drawing/2014/main" id="{24D439B5-A98E-4A08-BC8D-AF66D1C16311}"/>
                  </a:ext>
                </a:extLst>
              </p:cNvPr>
              <p:cNvSpPr/>
              <p:nvPr/>
            </p:nvSpPr>
            <p:spPr>
              <a:xfrm>
                <a:off x="3388110" y="3273552"/>
                <a:ext cx="914400" cy="1938528"/>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5B793B"/>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Arial" panose="020B0604020202020204"/>
                    <a:ea typeface="+mn-ea"/>
                    <a:cs typeface="+mn-cs"/>
                  </a:rPr>
                  <a:t>70</a:t>
                </a:r>
                <a:endParaRPr kumimoji="0" sz="13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22" name="object 28">
                <a:extLst>
                  <a:ext uri="{FF2B5EF4-FFF2-40B4-BE49-F238E27FC236}">
                    <a16:creationId xmlns:a16="http://schemas.microsoft.com/office/drawing/2014/main" id="{7EB07956-9CF6-4865-89F1-5D95D0F5C147}"/>
                  </a:ext>
                </a:extLst>
              </p:cNvPr>
              <p:cNvSpPr/>
              <p:nvPr/>
            </p:nvSpPr>
            <p:spPr>
              <a:xfrm>
                <a:off x="6131310" y="3054095"/>
                <a:ext cx="914400" cy="2157984"/>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5B793B"/>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Arial" panose="020B0604020202020204"/>
                    <a:ea typeface="+mn-ea"/>
                    <a:cs typeface="+mn-cs"/>
                  </a:rPr>
                  <a:t>78</a:t>
                </a:r>
                <a:endParaRPr kumimoji="0" sz="13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cxnSp>
            <p:nvCxnSpPr>
              <p:cNvPr id="41" name="Straight Connector 40">
                <a:extLst>
                  <a:ext uri="{FF2B5EF4-FFF2-40B4-BE49-F238E27FC236}">
                    <a16:creationId xmlns:a16="http://schemas.microsoft.com/office/drawing/2014/main" id="{01AF631C-E55F-4AF8-9B2A-B6264421E821}"/>
                  </a:ext>
                </a:extLst>
              </p:cNvPr>
              <p:cNvCxnSpPr>
                <a:cxnSpLocks/>
              </p:cNvCxnSpPr>
              <p:nvPr/>
            </p:nvCxnSpPr>
            <p:spPr>
              <a:xfrm>
                <a:off x="2473710" y="2468880"/>
                <a:ext cx="0" cy="27432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0" name="object 28">
                <a:extLst>
                  <a:ext uri="{FF2B5EF4-FFF2-40B4-BE49-F238E27FC236}">
                    <a16:creationId xmlns:a16="http://schemas.microsoft.com/office/drawing/2014/main" id="{4B4808D5-B775-4200-B8B1-627967DAC398}"/>
                  </a:ext>
                </a:extLst>
              </p:cNvPr>
              <p:cNvSpPr/>
              <p:nvPr/>
            </p:nvSpPr>
            <p:spPr>
              <a:xfrm>
                <a:off x="3388110" y="2468880"/>
                <a:ext cx="914400" cy="804672"/>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000000"/>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Arial" panose="020B0604020202020204"/>
                    <a:ea typeface="+mn-ea"/>
                    <a:cs typeface="+mn-cs"/>
                  </a:rPr>
                  <a:t>30</a:t>
                </a:r>
                <a:endParaRPr kumimoji="0" sz="13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61" name="object 28">
                <a:extLst>
                  <a:ext uri="{FF2B5EF4-FFF2-40B4-BE49-F238E27FC236}">
                    <a16:creationId xmlns:a16="http://schemas.microsoft.com/office/drawing/2014/main" id="{EC9B60BC-4399-4ADE-931C-DF67A42DA312}"/>
                  </a:ext>
                </a:extLst>
              </p:cNvPr>
              <p:cNvSpPr/>
              <p:nvPr/>
            </p:nvSpPr>
            <p:spPr>
              <a:xfrm>
                <a:off x="6131310" y="2468880"/>
                <a:ext cx="914400" cy="585216"/>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000000"/>
              </a:solid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Arial" panose="020B0604020202020204"/>
                    <a:ea typeface="+mn-ea"/>
                    <a:cs typeface="+mn-cs"/>
                  </a:rPr>
                  <a:t>22</a:t>
                </a:r>
                <a:endParaRPr kumimoji="0" sz="13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162913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a:extLst>
              <a:ext uri="{FF2B5EF4-FFF2-40B4-BE49-F238E27FC236}">
                <a16:creationId xmlns:a16="http://schemas.microsoft.com/office/drawing/2014/main" id="{C4325554-85FA-42BF-9648-938FBC837889}"/>
              </a:ext>
            </a:extLst>
          </p:cNvPr>
          <p:cNvSpPr>
            <a:spLocks noGrp="1"/>
          </p:cNvSpPr>
          <p:nvPr>
            <p:ph sz="quarter" idx="12"/>
          </p:nvPr>
        </p:nvSpPr>
        <p:spPr/>
        <p:txBody>
          <a:bodyPr lIns="0" tIns="0" rIns="0" bIns="0" anchor="t" anchorCtr="0"/>
          <a:lstStyle/>
          <a:p>
            <a:pPr>
              <a:lnSpc>
                <a:spcPct val="100000"/>
              </a:lnSpc>
              <a:spcBef>
                <a:spcPts val="0"/>
              </a:spcBef>
            </a:pPr>
            <a:r>
              <a:rPr lang="en-US" dirty="0"/>
              <a:t>Number of countries with discriminatory and punitive laws, global, 2021</a:t>
            </a:r>
          </a:p>
        </p:txBody>
      </p:sp>
      <p:sp>
        <p:nvSpPr>
          <p:cNvPr id="3" name="Text Placeholder 2">
            <a:extLst>
              <a:ext uri="{FF2B5EF4-FFF2-40B4-BE49-F238E27FC236}">
                <a16:creationId xmlns:a16="http://schemas.microsoft.com/office/drawing/2014/main" id="{15D88F3D-D5C2-4128-9460-A1A5526EA57E}"/>
              </a:ext>
            </a:extLst>
          </p:cNvPr>
          <p:cNvSpPr>
            <a:spLocks noGrp="1"/>
          </p:cNvSpPr>
          <p:nvPr>
            <p:ph type="body" sz="quarter" idx="10"/>
          </p:nvPr>
        </p:nvSpPr>
        <p:spPr>
          <a:solidFill>
            <a:srgbClr val="5B793B"/>
          </a:solidFill>
        </p:spPr>
        <p:txBody>
          <a:bodyPr/>
          <a:lstStyle/>
          <a:p>
            <a:endParaRPr lang="en-US" dirty="0"/>
          </a:p>
        </p:txBody>
      </p:sp>
      <p:grpSp>
        <p:nvGrpSpPr>
          <p:cNvPr id="8" name="Group 7">
            <a:extLst>
              <a:ext uri="{FF2B5EF4-FFF2-40B4-BE49-F238E27FC236}">
                <a16:creationId xmlns:a16="http://schemas.microsoft.com/office/drawing/2014/main" id="{85BFA2DA-40F6-49EB-BB16-BCC064E76DF7}"/>
              </a:ext>
            </a:extLst>
          </p:cNvPr>
          <p:cNvGrpSpPr/>
          <p:nvPr/>
        </p:nvGrpSpPr>
        <p:grpSpPr>
          <a:xfrm>
            <a:off x="457197" y="2286000"/>
            <a:ext cx="9720613" cy="4268688"/>
            <a:chOff x="457197" y="2286000"/>
            <a:chExt cx="9720613" cy="4268688"/>
          </a:xfrm>
        </p:grpSpPr>
        <p:sp>
          <p:nvSpPr>
            <p:cNvPr id="203" name="TextBox 202">
              <a:extLst>
                <a:ext uri="{FF2B5EF4-FFF2-40B4-BE49-F238E27FC236}">
                  <a16:creationId xmlns:a16="http://schemas.microsoft.com/office/drawing/2014/main" id="{E6B18DE7-8CD5-441A-A9E0-6E22E9A25F74}"/>
                </a:ext>
              </a:extLst>
            </p:cNvPr>
            <p:cNvSpPr txBox="1"/>
            <p:nvPr/>
          </p:nvSpPr>
          <p:spPr>
            <a:xfrm>
              <a:off x="457197" y="6400800"/>
              <a:ext cx="8356455" cy="153888"/>
            </a:xfrm>
            <a:prstGeom prst="rect">
              <a:avLst/>
            </a:prstGeom>
          </p:spPr>
          <p:txBody>
            <a:bodyPr vert="horz" wrap="non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Source: UNAIDS National Commitments and Policy Instrument 2017–2021 (http://lawsandpolicies.unaids.org/); supplemented by additional sources.</a:t>
              </a:r>
            </a:p>
          </p:txBody>
        </p:sp>
        <p:grpSp>
          <p:nvGrpSpPr>
            <p:cNvPr id="6" name="Group 5">
              <a:extLst>
                <a:ext uri="{FF2B5EF4-FFF2-40B4-BE49-F238E27FC236}">
                  <a16:creationId xmlns:a16="http://schemas.microsoft.com/office/drawing/2014/main" id="{9FAD54A5-3CDE-4B4A-97C9-3F5E8B49C2FF}"/>
                </a:ext>
              </a:extLst>
            </p:cNvPr>
            <p:cNvGrpSpPr/>
            <p:nvPr/>
          </p:nvGrpSpPr>
          <p:grpSpPr>
            <a:xfrm>
              <a:off x="731520" y="2286000"/>
              <a:ext cx="9446290" cy="3504337"/>
              <a:chOff x="731520" y="2331720"/>
              <a:chExt cx="9446290" cy="3504337"/>
            </a:xfrm>
          </p:grpSpPr>
          <p:grpSp>
            <p:nvGrpSpPr>
              <p:cNvPr id="7" name="Group 6">
                <a:extLst>
                  <a:ext uri="{FF2B5EF4-FFF2-40B4-BE49-F238E27FC236}">
                    <a16:creationId xmlns:a16="http://schemas.microsoft.com/office/drawing/2014/main" id="{97197C89-7AB4-4661-8531-165FD39B9C2D}"/>
                  </a:ext>
                </a:extLst>
              </p:cNvPr>
              <p:cNvGrpSpPr/>
              <p:nvPr/>
            </p:nvGrpSpPr>
            <p:grpSpPr>
              <a:xfrm>
                <a:off x="824830" y="5669280"/>
                <a:ext cx="2995494" cy="166777"/>
                <a:chOff x="2377440" y="5760720"/>
                <a:chExt cx="2995494" cy="166777"/>
              </a:xfrm>
            </p:grpSpPr>
            <p:grpSp>
              <p:nvGrpSpPr>
                <p:cNvPr id="81" name="Group 80">
                  <a:extLst>
                    <a:ext uri="{FF2B5EF4-FFF2-40B4-BE49-F238E27FC236}">
                      <a16:creationId xmlns:a16="http://schemas.microsoft.com/office/drawing/2014/main" id="{C17CB3CD-BF21-4A23-BD66-9E9EF36C0A51}"/>
                    </a:ext>
                  </a:extLst>
                </p:cNvPr>
                <p:cNvGrpSpPr/>
                <p:nvPr/>
              </p:nvGrpSpPr>
              <p:grpSpPr>
                <a:xfrm>
                  <a:off x="2377440" y="5760720"/>
                  <a:ext cx="354876" cy="166777"/>
                  <a:chOff x="2560320" y="5760720"/>
                  <a:chExt cx="354876" cy="166777"/>
                </a:xfrm>
              </p:grpSpPr>
              <p:sp>
                <p:nvSpPr>
                  <p:cNvPr id="9" name="TextBox 8">
                    <a:extLst>
                      <a:ext uri="{FF2B5EF4-FFF2-40B4-BE49-F238E27FC236}">
                        <a16:creationId xmlns:a16="http://schemas.microsoft.com/office/drawing/2014/main" id="{6687E878-DC7C-4705-BD6C-4E09EAB6D4B0}"/>
                      </a:ext>
                    </a:extLst>
                  </p:cNvPr>
                  <p:cNvSpPr txBox="1"/>
                  <p:nvPr/>
                </p:nvSpPr>
                <p:spPr>
                  <a:xfrm>
                    <a:off x="2734056" y="5760720"/>
                    <a:ext cx="181140"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No</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object 85">
                    <a:extLst>
                      <a:ext uri="{FF2B5EF4-FFF2-40B4-BE49-F238E27FC236}">
                        <a16:creationId xmlns:a16="http://schemas.microsoft.com/office/drawing/2014/main" id="{8F6B435B-8C00-4A2E-8E64-35D1B6CED273}"/>
                      </a:ext>
                    </a:extLst>
                  </p:cNvPr>
                  <p:cNvSpPr/>
                  <p:nvPr/>
                </p:nvSpPr>
                <p:spPr>
                  <a:xfrm>
                    <a:off x="2560320" y="5779008"/>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5B79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86" name="Group 85">
                  <a:extLst>
                    <a:ext uri="{FF2B5EF4-FFF2-40B4-BE49-F238E27FC236}">
                      <a16:creationId xmlns:a16="http://schemas.microsoft.com/office/drawing/2014/main" id="{79293AB7-24D5-4C04-BD11-C99DA963A213}"/>
                    </a:ext>
                  </a:extLst>
                </p:cNvPr>
                <p:cNvGrpSpPr/>
                <p:nvPr/>
              </p:nvGrpSpPr>
              <p:grpSpPr>
                <a:xfrm>
                  <a:off x="3191256" y="5760720"/>
                  <a:ext cx="417392" cy="166777"/>
                  <a:chOff x="3721608" y="5760720"/>
                  <a:chExt cx="417392" cy="166777"/>
                </a:xfrm>
              </p:grpSpPr>
              <p:sp>
                <p:nvSpPr>
                  <p:cNvPr id="11" name="TextBox 10">
                    <a:extLst>
                      <a:ext uri="{FF2B5EF4-FFF2-40B4-BE49-F238E27FC236}">
                        <a16:creationId xmlns:a16="http://schemas.microsoft.com/office/drawing/2014/main" id="{134BF37F-E84E-41BD-B7C5-F86ADEC1791F}"/>
                      </a:ext>
                    </a:extLst>
                  </p:cNvPr>
                  <p:cNvSpPr txBox="1"/>
                  <p:nvPr/>
                </p:nvSpPr>
                <p:spPr>
                  <a:xfrm>
                    <a:off x="3895344" y="5760720"/>
                    <a:ext cx="243656"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Yes</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object 85">
                    <a:extLst>
                      <a:ext uri="{FF2B5EF4-FFF2-40B4-BE49-F238E27FC236}">
                        <a16:creationId xmlns:a16="http://schemas.microsoft.com/office/drawing/2014/main" id="{BAE766E1-00DA-467B-8C94-1BDC34DA297B}"/>
                      </a:ext>
                    </a:extLst>
                  </p:cNvPr>
                  <p:cNvSpPr/>
                  <p:nvPr/>
                </p:nvSpPr>
                <p:spPr>
                  <a:xfrm>
                    <a:off x="3721608" y="5779008"/>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87" name="Group 86">
                  <a:extLst>
                    <a:ext uri="{FF2B5EF4-FFF2-40B4-BE49-F238E27FC236}">
                      <a16:creationId xmlns:a16="http://schemas.microsoft.com/office/drawing/2014/main" id="{2F2DACE7-22D3-4B6A-9C16-994439C4AF8F}"/>
                    </a:ext>
                  </a:extLst>
                </p:cNvPr>
                <p:cNvGrpSpPr/>
                <p:nvPr/>
              </p:nvGrpSpPr>
              <p:grpSpPr>
                <a:xfrm>
                  <a:off x="4069080" y="5760720"/>
                  <a:ext cx="1303854" cy="166777"/>
                  <a:chOff x="4882896" y="5760720"/>
                  <a:chExt cx="1303854" cy="166777"/>
                </a:xfrm>
              </p:grpSpPr>
              <p:sp>
                <p:nvSpPr>
                  <p:cNvPr id="13" name="TextBox 12">
                    <a:extLst>
                      <a:ext uri="{FF2B5EF4-FFF2-40B4-BE49-F238E27FC236}">
                        <a16:creationId xmlns:a16="http://schemas.microsoft.com/office/drawing/2014/main" id="{AE07D10A-B49F-49DF-9A40-7032E27273D9}"/>
                      </a:ext>
                    </a:extLst>
                  </p:cNvPr>
                  <p:cNvSpPr txBox="1"/>
                  <p:nvPr/>
                </p:nvSpPr>
                <p:spPr>
                  <a:xfrm>
                    <a:off x="5056632" y="5760720"/>
                    <a:ext cx="1130118"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Data not available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object 85">
                    <a:extLst>
                      <a:ext uri="{FF2B5EF4-FFF2-40B4-BE49-F238E27FC236}">
                        <a16:creationId xmlns:a16="http://schemas.microsoft.com/office/drawing/2014/main" id="{DE246553-9BAD-4806-94CB-B9D37400DAE0}"/>
                      </a:ext>
                    </a:extLst>
                  </p:cNvPr>
                  <p:cNvSpPr/>
                  <p:nvPr/>
                </p:nvSpPr>
                <p:spPr>
                  <a:xfrm>
                    <a:off x="4882896" y="5779008"/>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nvGrpSpPr>
              <p:cNvPr id="5" name="Group 4">
                <a:extLst>
                  <a:ext uri="{FF2B5EF4-FFF2-40B4-BE49-F238E27FC236}">
                    <a16:creationId xmlns:a16="http://schemas.microsoft.com/office/drawing/2014/main" id="{38B89B0B-EBBC-40F3-9936-3F1A40E603A5}"/>
                  </a:ext>
                </a:extLst>
              </p:cNvPr>
              <p:cNvGrpSpPr/>
              <p:nvPr/>
            </p:nvGrpSpPr>
            <p:grpSpPr>
              <a:xfrm>
                <a:off x="731520" y="2331720"/>
                <a:ext cx="9446290" cy="3202186"/>
                <a:chOff x="731520" y="2240280"/>
                <a:chExt cx="9446290" cy="3202186"/>
              </a:xfrm>
            </p:grpSpPr>
            <p:sp>
              <p:nvSpPr>
                <p:cNvPr id="30" name="TextBox 29">
                  <a:extLst>
                    <a:ext uri="{FF2B5EF4-FFF2-40B4-BE49-F238E27FC236}">
                      <a16:creationId xmlns:a16="http://schemas.microsoft.com/office/drawing/2014/main" id="{3F38D4CF-FB0A-4D92-AE84-C0136086A92E}"/>
                    </a:ext>
                  </a:extLst>
                </p:cNvPr>
                <p:cNvSpPr txBox="1"/>
                <p:nvPr/>
              </p:nvSpPr>
              <p:spPr>
                <a:xfrm>
                  <a:off x="731521" y="2240280"/>
                  <a:ext cx="4542424" cy="430887"/>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Criminalization or prosecution based on general criminal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laws of HIV transmission, nondisclosure or exposure</a:t>
                  </a:r>
                </a:p>
              </p:txBody>
            </p:sp>
            <p:sp>
              <p:nvSpPr>
                <p:cNvPr id="31" name="TextBox 30">
                  <a:extLst>
                    <a:ext uri="{FF2B5EF4-FFF2-40B4-BE49-F238E27FC236}">
                      <a16:creationId xmlns:a16="http://schemas.microsoft.com/office/drawing/2014/main" id="{3617A3B6-A2B5-4A7B-A33D-CD05F2BE8B05}"/>
                    </a:ext>
                  </a:extLst>
                </p:cNvPr>
                <p:cNvSpPr txBox="1"/>
                <p:nvPr/>
              </p:nvSpPr>
              <p:spPr>
                <a:xfrm>
                  <a:off x="731520" y="2880360"/>
                  <a:ext cx="4542424" cy="215444"/>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Criminalization and/or prosecution of transgender people</a:t>
                  </a:r>
                </a:p>
              </p:txBody>
            </p:sp>
            <p:sp>
              <p:nvSpPr>
                <p:cNvPr id="41" name="TextBox 40">
                  <a:extLst>
                    <a:ext uri="{FF2B5EF4-FFF2-40B4-BE49-F238E27FC236}">
                      <a16:creationId xmlns:a16="http://schemas.microsoft.com/office/drawing/2014/main" id="{2861DCAC-3EFF-4251-B1BF-4BBC802DB251}"/>
                    </a:ext>
                  </a:extLst>
                </p:cNvPr>
                <p:cNvSpPr txBox="1"/>
                <p:nvPr/>
              </p:nvSpPr>
              <p:spPr>
                <a:xfrm>
                  <a:off x="1353151" y="3429000"/>
                  <a:ext cx="3920793" cy="215444"/>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Criminalization of any aspect of sex work</a:t>
                  </a:r>
                </a:p>
              </p:txBody>
            </p:sp>
            <p:sp>
              <p:nvSpPr>
                <p:cNvPr id="42" name="TextBox 41">
                  <a:extLst>
                    <a:ext uri="{FF2B5EF4-FFF2-40B4-BE49-F238E27FC236}">
                      <a16:creationId xmlns:a16="http://schemas.microsoft.com/office/drawing/2014/main" id="{513286DB-851C-43B2-92F7-E7DFCF126AAF}"/>
                    </a:ext>
                  </a:extLst>
                </p:cNvPr>
                <p:cNvSpPr txBox="1"/>
                <p:nvPr/>
              </p:nvSpPr>
              <p:spPr>
                <a:xfrm>
                  <a:off x="1353151" y="3977640"/>
                  <a:ext cx="3920793" cy="215444"/>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Criminalization of same-sex sexual relations</a:t>
                  </a:r>
                </a:p>
              </p:txBody>
            </p:sp>
            <p:sp>
              <p:nvSpPr>
                <p:cNvPr id="43" name="TextBox 42">
                  <a:extLst>
                    <a:ext uri="{FF2B5EF4-FFF2-40B4-BE49-F238E27FC236}">
                      <a16:creationId xmlns:a16="http://schemas.microsoft.com/office/drawing/2014/main" id="{4A485C37-DF04-43EC-992F-6C6085117BDF}"/>
                    </a:ext>
                  </a:extLst>
                </p:cNvPr>
                <p:cNvSpPr txBox="1"/>
                <p:nvPr/>
              </p:nvSpPr>
              <p:spPr>
                <a:xfrm>
                  <a:off x="824827" y="4434840"/>
                  <a:ext cx="4449118" cy="430887"/>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Possession of a certain limited amount of drugs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for personal use not permitted</a:t>
                  </a:r>
                </a:p>
              </p:txBody>
            </p:sp>
            <p:sp>
              <p:nvSpPr>
                <p:cNvPr id="22" name="Rectangle 21">
                  <a:extLst>
                    <a:ext uri="{FF2B5EF4-FFF2-40B4-BE49-F238E27FC236}">
                      <a16:creationId xmlns:a16="http://schemas.microsoft.com/office/drawing/2014/main" id="{4A63B4C1-31A7-4F20-AE0B-16F805282567}"/>
                    </a:ext>
                  </a:extLst>
                </p:cNvPr>
                <p:cNvSpPr/>
                <p:nvPr/>
              </p:nvSpPr>
              <p:spPr>
                <a:xfrm>
                  <a:off x="5489977" y="2258568"/>
                  <a:ext cx="1024128" cy="365760"/>
                </a:xfrm>
                <a:prstGeom prst="rect">
                  <a:avLst/>
                </a:prstGeom>
                <a:solidFill>
                  <a:srgbClr val="5B79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45</a:t>
                  </a:r>
                  <a:endParaRPr kumimoji="0" lang="en-CH"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010AAFFD-65E1-49CA-AE18-97273EA23774}"/>
                    </a:ext>
                  </a:extLst>
                </p:cNvPr>
                <p:cNvSpPr/>
                <p:nvPr/>
              </p:nvSpPr>
              <p:spPr>
                <a:xfrm>
                  <a:off x="5489977" y="2807208"/>
                  <a:ext cx="3287305" cy="365760"/>
                </a:xfrm>
                <a:prstGeom prst="rect">
                  <a:avLst/>
                </a:prstGeom>
                <a:solidFill>
                  <a:srgbClr val="5B79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135</a:t>
                  </a:r>
                  <a:endParaRPr kumimoji="0" lang="en-CH"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FEDCCB6A-76F4-45B7-8F41-C89AB8D1E98C}"/>
                    </a:ext>
                  </a:extLst>
                </p:cNvPr>
                <p:cNvSpPr/>
                <p:nvPr/>
              </p:nvSpPr>
              <p:spPr>
                <a:xfrm>
                  <a:off x="5489978" y="3355848"/>
                  <a:ext cx="319419" cy="365760"/>
                </a:xfrm>
                <a:prstGeom prst="rect">
                  <a:avLst/>
                </a:prstGeom>
                <a:solidFill>
                  <a:srgbClr val="5B79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14</a:t>
                  </a:r>
                  <a:endParaRPr kumimoji="0" lang="en-CH"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1350138B-91D9-4748-9732-C5F123C36E2A}"/>
                    </a:ext>
                  </a:extLst>
                </p:cNvPr>
                <p:cNvSpPr/>
                <p:nvPr/>
              </p:nvSpPr>
              <p:spPr>
                <a:xfrm>
                  <a:off x="5489978" y="3904488"/>
                  <a:ext cx="2776016" cy="365760"/>
                </a:xfrm>
                <a:prstGeom prst="rect">
                  <a:avLst/>
                </a:prstGeom>
                <a:solidFill>
                  <a:srgbClr val="5B79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122</a:t>
                  </a:r>
                  <a:endParaRPr kumimoji="0" lang="en-CH"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D118C16A-1B5C-4908-9A4B-0EC1D6C38D62}"/>
                    </a:ext>
                  </a:extLst>
                </p:cNvPr>
                <p:cNvSpPr/>
                <p:nvPr/>
              </p:nvSpPr>
              <p:spPr>
                <a:xfrm>
                  <a:off x="5489977" y="4453128"/>
                  <a:ext cx="512064" cy="365760"/>
                </a:xfrm>
                <a:prstGeom prst="rect">
                  <a:avLst/>
                </a:prstGeom>
                <a:solidFill>
                  <a:srgbClr val="5B79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22</a:t>
                  </a:r>
                  <a:endParaRPr kumimoji="0" lang="en-CH"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46" name="Straight Connector 45">
                  <a:extLst>
                    <a:ext uri="{FF2B5EF4-FFF2-40B4-BE49-F238E27FC236}">
                      <a16:creationId xmlns:a16="http://schemas.microsoft.com/office/drawing/2014/main" id="{78E736DE-173F-48C9-B4EB-09968A9D7ECD}"/>
                    </a:ext>
                  </a:extLst>
                </p:cNvPr>
                <p:cNvCxnSpPr/>
                <p:nvPr/>
              </p:nvCxnSpPr>
              <p:spPr>
                <a:xfrm>
                  <a:off x="5491738" y="5001768"/>
                  <a:ext cx="4572000" cy="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object 71">
                  <a:extLst>
                    <a:ext uri="{FF2B5EF4-FFF2-40B4-BE49-F238E27FC236}">
                      <a16:creationId xmlns:a16="http://schemas.microsoft.com/office/drawing/2014/main" id="{D2FA266A-8ACE-4D86-B029-F236878D3612}"/>
                    </a:ext>
                  </a:extLst>
                </p:cNvPr>
                <p:cNvSpPr txBox="1"/>
                <p:nvPr/>
              </p:nvSpPr>
              <p:spPr>
                <a:xfrm>
                  <a:off x="5449824" y="5065776"/>
                  <a:ext cx="78548"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48" name="object 71">
                  <a:extLst>
                    <a:ext uri="{FF2B5EF4-FFF2-40B4-BE49-F238E27FC236}">
                      <a16:creationId xmlns:a16="http://schemas.microsoft.com/office/drawing/2014/main" id="{26A9D322-AF8F-4642-9638-BEE2AC44F8CF}"/>
                    </a:ext>
                  </a:extLst>
                </p:cNvPr>
                <p:cNvSpPr txBox="1"/>
                <p:nvPr/>
              </p:nvSpPr>
              <p:spPr>
                <a:xfrm>
                  <a:off x="6323842" y="5065776"/>
                  <a:ext cx="157094" cy="282129"/>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40</a:t>
                  </a:r>
                </a:p>
                <a:p>
                  <a:pPr marL="0" marR="0" lvl="0" indent="0" algn="ctr" defTabSz="914400" rtl="0" eaLnBrk="1" fontAlgn="base" latinLnBrk="0" hangingPunct="1">
                    <a:lnSpc>
                      <a:spcPts val="1100"/>
                    </a:lnSpc>
                    <a:spcBef>
                      <a:spcPct val="0"/>
                    </a:spcBef>
                    <a:spcAft>
                      <a:spcPct val="0"/>
                    </a:spcAft>
                    <a:buClrTx/>
                    <a:buSzTx/>
                    <a:buFontTx/>
                    <a:buNone/>
                    <a:tabLst/>
                    <a:defRPr/>
                  </a:pP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49" name="object 71">
                  <a:extLst>
                    <a:ext uri="{FF2B5EF4-FFF2-40B4-BE49-F238E27FC236}">
                      <a16:creationId xmlns:a16="http://schemas.microsoft.com/office/drawing/2014/main" id="{0D7C6BF0-6626-429B-AFD7-78A47AFFE6E7}"/>
                    </a:ext>
                  </a:extLst>
                </p:cNvPr>
                <p:cNvSpPr txBox="1"/>
                <p:nvPr/>
              </p:nvSpPr>
              <p:spPr>
                <a:xfrm>
                  <a:off x="6781042" y="5065776"/>
                  <a:ext cx="157094"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60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50" name="object 71">
                  <a:extLst>
                    <a:ext uri="{FF2B5EF4-FFF2-40B4-BE49-F238E27FC236}">
                      <a16:creationId xmlns:a16="http://schemas.microsoft.com/office/drawing/2014/main" id="{7C0F69BF-36FD-46E8-9FB9-13D9D2E01A1D}"/>
                    </a:ext>
                  </a:extLst>
                </p:cNvPr>
                <p:cNvSpPr txBox="1"/>
                <p:nvPr/>
              </p:nvSpPr>
              <p:spPr>
                <a:xfrm>
                  <a:off x="7238242" y="5065776"/>
                  <a:ext cx="157094"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80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51" name="object 71">
                  <a:extLst>
                    <a:ext uri="{FF2B5EF4-FFF2-40B4-BE49-F238E27FC236}">
                      <a16:creationId xmlns:a16="http://schemas.microsoft.com/office/drawing/2014/main" id="{AD129B57-3FCF-485D-9425-ABF37A245314}"/>
                    </a:ext>
                  </a:extLst>
                </p:cNvPr>
                <p:cNvSpPr txBox="1"/>
                <p:nvPr/>
              </p:nvSpPr>
              <p:spPr>
                <a:xfrm>
                  <a:off x="7656168" y="5065776"/>
                  <a:ext cx="235642"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100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52" name="object 71">
                  <a:extLst>
                    <a:ext uri="{FF2B5EF4-FFF2-40B4-BE49-F238E27FC236}">
                      <a16:creationId xmlns:a16="http://schemas.microsoft.com/office/drawing/2014/main" id="{4019D1D4-FBD8-490F-AC93-305B92602E18}"/>
                    </a:ext>
                  </a:extLst>
                </p:cNvPr>
                <p:cNvSpPr txBox="1"/>
                <p:nvPr/>
              </p:nvSpPr>
              <p:spPr>
                <a:xfrm>
                  <a:off x="8113368" y="5065776"/>
                  <a:ext cx="235642"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120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53" name="object 71">
                  <a:extLst>
                    <a:ext uri="{FF2B5EF4-FFF2-40B4-BE49-F238E27FC236}">
                      <a16:creationId xmlns:a16="http://schemas.microsoft.com/office/drawing/2014/main" id="{AF497F2B-1A74-4628-87B4-5CD218BFBF5C}"/>
                    </a:ext>
                  </a:extLst>
                </p:cNvPr>
                <p:cNvSpPr txBox="1"/>
                <p:nvPr/>
              </p:nvSpPr>
              <p:spPr>
                <a:xfrm>
                  <a:off x="8570568" y="5065776"/>
                  <a:ext cx="235642"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140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54" name="object 71">
                  <a:extLst>
                    <a:ext uri="{FF2B5EF4-FFF2-40B4-BE49-F238E27FC236}">
                      <a16:creationId xmlns:a16="http://schemas.microsoft.com/office/drawing/2014/main" id="{706A47C6-0173-46D5-94C8-EA5329A6E82C}"/>
                    </a:ext>
                  </a:extLst>
                </p:cNvPr>
                <p:cNvSpPr txBox="1"/>
                <p:nvPr/>
              </p:nvSpPr>
              <p:spPr>
                <a:xfrm>
                  <a:off x="9027768" y="5065776"/>
                  <a:ext cx="235642"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160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56" name="object 71">
                  <a:extLst>
                    <a:ext uri="{FF2B5EF4-FFF2-40B4-BE49-F238E27FC236}">
                      <a16:creationId xmlns:a16="http://schemas.microsoft.com/office/drawing/2014/main" id="{7C128C3E-A86A-4296-9B08-B3BAC3BD941B}"/>
                    </a:ext>
                  </a:extLst>
                </p:cNvPr>
                <p:cNvSpPr txBox="1"/>
                <p:nvPr/>
              </p:nvSpPr>
              <p:spPr>
                <a:xfrm>
                  <a:off x="9484968" y="5065776"/>
                  <a:ext cx="235642"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180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57" name="object 71">
                  <a:extLst>
                    <a:ext uri="{FF2B5EF4-FFF2-40B4-BE49-F238E27FC236}">
                      <a16:creationId xmlns:a16="http://schemas.microsoft.com/office/drawing/2014/main" id="{A695E6BD-BECB-464D-93DE-6B0963FED1CC}"/>
                    </a:ext>
                  </a:extLst>
                </p:cNvPr>
                <p:cNvSpPr txBox="1"/>
                <p:nvPr/>
              </p:nvSpPr>
              <p:spPr>
                <a:xfrm>
                  <a:off x="9942168" y="5065776"/>
                  <a:ext cx="235642"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200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58" name="object 71">
                  <a:extLst>
                    <a:ext uri="{FF2B5EF4-FFF2-40B4-BE49-F238E27FC236}">
                      <a16:creationId xmlns:a16="http://schemas.microsoft.com/office/drawing/2014/main" id="{9974CEFD-66B1-4EAE-90BC-32F6CBADBA02}"/>
                    </a:ext>
                  </a:extLst>
                </p:cNvPr>
                <p:cNvSpPr txBox="1"/>
                <p:nvPr/>
              </p:nvSpPr>
              <p:spPr>
                <a:xfrm>
                  <a:off x="5866642" y="5065776"/>
                  <a:ext cx="157094" cy="141064"/>
                </a:xfrm>
                <a:prstGeom prst="rect">
                  <a:avLst/>
                </a:prstGeom>
              </p:spPr>
              <p:txBody>
                <a:bodyPr vert="horz" wrap="none" lIns="0" tIns="0" rIns="0" bIns="0"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rPr>
                    <a:t>20</a:t>
                  </a:r>
                  <a:endParaRPr kumimoji="0" sz="1100" b="0" i="0" u="none" strike="noStrike" kern="1200" cap="none" spc="0" normalizeH="0" baseline="0" noProof="0" dirty="0">
                    <a:ln>
                      <a:noFill/>
                    </a:ln>
                    <a:solidFill>
                      <a:prstClr val="black">
                        <a:lumMod val="65000"/>
                        <a:lumOff val="35000"/>
                      </a:prstClr>
                    </a:solidFill>
                    <a:effectLst/>
                    <a:uLnTx/>
                    <a:uFillTx/>
                    <a:latin typeface="Arial"/>
                    <a:ea typeface="ＭＳ Ｐゴシック" pitchFamily="34" charset="-128"/>
                    <a:cs typeface="Arial"/>
                  </a:endParaRPr>
                </a:p>
              </p:txBody>
            </p:sp>
            <p:sp>
              <p:nvSpPr>
                <p:cNvPr id="59" name="TextBox 58">
                  <a:extLst>
                    <a:ext uri="{FF2B5EF4-FFF2-40B4-BE49-F238E27FC236}">
                      <a16:creationId xmlns:a16="http://schemas.microsoft.com/office/drawing/2014/main" id="{F01A130A-65DC-4FA2-BCCC-FE4FC53A54FB}"/>
                    </a:ext>
                  </a:extLst>
                </p:cNvPr>
                <p:cNvSpPr txBox="1"/>
                <p:nvPr/>
              </p:nvSpPr>
              <p:spPr>
                <a:xfrm>
                  <a:off x="7418842" y="5257800"/>
                  <a:ext cx="718146" cy="184666"/>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Countries</a:t>
                  </a:r>
                </a:p>
              </p:txBody>
            </p:sp>
            <p:sp>
              <p:nvSpPr>
                <p:cNvPr id="90" name="Rectangle 89">
                  <a:extLst>
                    <a:ext uri="{FF2B5EF4-FFF2-40B4-BE49-F238E27FC236}">
                      <a16:creationId xmlns:a16="http://schemas.microsoft.com/office/drawing/2014/main" id="{BD28C65F-EC7B-48F3-A4A6-D2B20D154EA1}"/>
                    </a:ext>
                  </a:extLst>
                </p:cNvPr>
                <p:cNvSpPr/>
                <p:nvPr/>
              </p:nvSpPr>
              <p:spPr>
                <a:xfrm>
                  <a:off x="6513105" y="2258568"/>
                  <a:ext cx="3094917" cy="3657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135</a:t>
                  </a:r>
                  <a:endParaRPr kumimoji="0" lang="en-CH"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1" name="Rectangle 90">
                  <a:extLst>
                    <a:ext uri="{FF2B5EF4-FFF2-40B4-BE49-F238E27FC236}">
                      <a16:creationId xmlns:a16="http://schemas.microsoft.com/office/drawing/2014/main" id="{3769C5A6-522B-4FEB-A7A3-9F5928E49FFA}"/>
                    </a:ext>
                  </a:extLst>
                </p:cNvPr>
                <p:cNvSpPr/>
                <p:nvPr/>
              </p:nvSpPr>
              <p:spPr>
                <a:xfrm>
                  <a:off x="8777285" y="2807208"/>
                  <a:ext cx="557784" cy="3657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24</a:t>
                  </a:r>
                  <a:endParaRPr kumimoji="0" lang="en-CH"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2" name="Rectangle 91">
                  <a:extLst>
                    <a:ext uri="{FF2B5EF4-FFF2-40B4-BE49-F238E27FC236}">
                      <a16:creationId xmlns:a16="http://schemas.microsoft.com/office/drawing/2014/main" id="{ECB6B127-FA37-4DE6-895C-D0C85207F606}"/>
                    </a:ext>
                  </a:extLst>
                </p:cNvPr>
                <p:cNvSpPr/>
                <p:nvPr/>
              </p:nvSpPr>
              <p:spPr>
                <a:xfrm>
                  <a:off x="5809397" y="3355848"/>
                  <a:ext cx="3038901" cy="3657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133</a:t>
                  </a:r>
                  <a:endParaRPr kumimoji="0" lang="en-CH"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3" name="Rectangle 92">
                  <a:extLst>
                    <a:ext uri="{FF2B5EF4-FFF2-40B4-BE49-F238E27FC236}">
                      <a16:creationId xmlns:a16="http://schemas.microsoft.com/office/drawing/2014/main" id="{5F900282-EF4A-446A-B5EE-EA195B595422}"/>
                    </a:ext>
                  </a:extLst>
                </p:cNvPr>
                <p:cNvSpPr/>
                <p:nvPr/>
              </p:nvSpPr>
              <p:spPr>
                <a:xfrm>
                  <a:off x="8265994" y="3904488"/>
                  <a:ext cx="1644782" cy="3657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4" name="Rectangle 93">
                  <a:extLst>
                    <a:ext uri="{FF2B5EF4-FFF2-40B4-BE49-F238E27FC236}">
                      <a16:creationId xmlns:a16="http://schemas.microsoft.com/office/drawing/2014/main" id="{E2A15D9E-18AC-4F3F-9193-4984DDB1132B}"/>
                    </a:ext>
                  </a:extLst>
                </p:cNvPr>
                <p:cNvSpPr/>
                <p:nvPr/>
              </p:nvSpPr>
              <p:spPr>
                <a:xfrm>
                  <a:off x="5997271" y="4453128"/>
                  <a:ext cx="1481328"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65</a:t>
                  </a:r>
                  <a:endParaRPr kumimoji="0" lang="en-CH"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5" name="Rectangle 94">
                  <a:extLst>
                    <a:ext uri="{FF2B5EF4-FFF2-40B4-BE49-F238E27FC236}">
                      <a16:creationId xmlns:a16="http://schemas.microsoft.com/office/drawing/2014/main" id="{6B4A41F2-9A02-4A4F-B97E-4E137CBE369F}"/>
                    </a:ext>
                  </a:extLst>
                </p:cNvPr>
                <p:cNvSpPr/>
                <p:nvPr/>
              </p:nvSpPr>
              <p:spPr>
                <a:xfrm>
                  <a:off x="9602393" y="2258568"/>
                  <a:ext cx="293929" cy="36576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6" name="Rectangle 95">
                  <a:extLst>
                    <a:ext uri="{FF2B5EF4-FFF2-40B4-BE49-F238E27FC236}">
                      <a16:creationId xmlns:a16="http://schemas.microsoft.com/office/drawing/2014/main" id="{0A77AAFC-E65B-4A0D-A388-45423CEF7D7F}"/>
                    </a:ext>
                  </a:extLst>
                </p:cNvPr>
                <p:cNvSpPr/>
                <p:nvPr/>
              </p:nvSpPr>
              <p:spPr>
                <a:xfrm>
                  <a:off x="9335069" y="2807208"/>
                  <a:ext cx="557784" cy="36576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7" name="Rectangle 96">
                  <a:extLst>
                    <a:ext uri="{FF2B5EF4-FFF2-40B4-BE49-F238E27FC236}">
                      <a16:creationId xmlns:a16="http://schemas.microsoft.com/office/drawing/2014/main" id="{68CACCC2-C14F-4578-86B5-E8BD76CF888F}"/>
                    </a:ext>
                  </a:extLst>
                </p:cNvPr>
                <p:cNvSpPr/>
                <p:nvPr/>
              </p:nvSpPr>
              <p:spPr>
                <a:xfrm>
                  <a:off x="8848298" y="3355848"/>
                  <a:ext cx="1062477" cy="36576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8" name="Rectangle 97">
                  <a:extLst>
                    <a:ext uri="{FF2B5EF4-FFF2-40B4-BE49-F238E27FC236}">
                      <a16:creationId xmlns:a16="http://schemas.microsoft.com/office/drawing/2014/main" id="{FB6AB1DC-B31B-4586-8248-6F1BC8FE266E}"/>
                    </a:ext>
                  </a:extLst>
                </p:cNvPr>
                <p:cNvSpPr/>
                <p:nvPr/>
              </p:nvSpPr>
              <p:spPr>
                <a:xfrm>
                  <a:off x="8265994" y="3904488"/>
                  <a:ext cx="1644782"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71</a:t>
                  </a:r>
                  <a:endParaRPr kumimoji="0" lang="en-CH"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9" name="Rectangle 98">
                  <a:extLst>
                    <a:ext uri="{FF2B5EF4-FFF2-40B4-BE49-F238E27FC236}">
                      <a16:creationId xmlns:a16="http://schemas.microsoft.com/office/drawing/2014/main" id="{FA2223D8-008D-4471-AECC-F68728666DD3}"/>
                    </a:ext>
                  </a:extLst>
                </p:cNvPr>
                <p:cNvSpPr/>
                <p:nvPr/>
              </p:nvSpPr>
              <p:spPr>
                <a:xfrm>
                  <a:off x="7478553" y="4453128"/>
                  <a:ext cx="2432304" cy="36576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spTree>
    <p:extLst>
      <p:ext uri="{BB962C8B-B14F-4D97-AF65-F5344CB8AC3E}">
        <p14:creationId xmlns:p14="http://schemas.microsoft.com/office/powerpoint/2010/main" val="38008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a:extLst>
              <a:ext uri="{FF2B5EF4-FFF2-40B4-BE49-F238E27FC236}">
                <a16:creationId xmlns:a16="http://schemas.microsoft.com/office/drawing/2014/main" id="{C4325554-85FA-42BF-9648-938FBC837889}"/>
              </a:ext>
            </a:extLst>
          </p:cNvPr>
          <p:cNvSpPr>
            <a:spLocks noGrp="1"/>
          </p:cNvSpPr>
          <p:nvPr>
            <p:ph sz="quarter" idx="12"/>
          </p:nvPr>
        </p:nvSpPr>
        <p:spPr/>
        <p:txBody>
          <a:bodyPr lIns="0" tIns="0" rIns="0" bIns="0" anchor="t" anchorCtr="0"/>
          <a:lstStyle/>
          <a:p>
            <a:pPr>
              <a:lnSpc>
                <a:spcPct val="100000"/>
              </a:lnSpc>
              <a:spcBef>
                <a:spcPts val="0"/>
              </a:spcBef>
            </a:pPr>
            <a:r>
              <a:rPr lang="en-US" dirty="0"/>
              <a:t>Gender differences along the COVID-19 clinical pathway, available global data, as of October 2021</a:t>
            </a:r>
          </a:p>
        </p:txBody>
      </p:sp>
      <p:sp>
        <p:nvSpPr>
          <p:cNvPr id="3" name="Text Placeholder 2">
            <a:extLst>
              <a:ext uri="{FF2B5EF4-FFF2-40B4-BE49-F238E27FC236}">
                <a16:creationId xmlns:a16="http://schemas.microsoft.com/office/drawing/2014/main" id="{15D88F3D-D5C2-4128-9460-A1A5526EA57E}"/>
              </a:ext>
            </a:extLst>
          </p:cNvPr>
          <p:cNvSpPr>
            <a:spLocks noGrp="1"/>
          </p:cNvSpPr>
          <p:nvPr>
            <p:ph type="body" sz="quarter" idx="10"/>
          </p:nvPr>
        </p:nvSpPr>
        <p:spPr>
          <a:solidFill>
            <a:srgbClr val="5B793B"/>
          </a:solidFill>
        </p:spPr>
        <p:txBody>
          <a:bodyPr/>
          <a:lstStyle/>
          <a:p>
            <a:endParaRPr lang="en-US"/>
          </a:p>
        </p:txBody>
      </p:sp>
      <p:grpSp>
        <p:nvGrpSpPr>
          <p:cNvPr id="5" name="Group 4">
            <a:extLst>
              <a:ext uri="{FF2B5EF4-FFF2-40B4-BE49-F238E27FC236}">
                <a16:creationId xmlns:a16="http://schemas.microsoft.com/office/drawing/2014/main" id="{1176D8A9-4C01-49CB-9BAD-46882C363ABA}"/>
              </a:ext>
            </a:extLst>
          </p:cNvPr>
          <p:cNvGrpSpPr/>
          <p:nvPr/>
        </p:nvGrpSpPr>
        <p:grpSpPr>
          <a:xfrm>
            <a:off x="457198" y="2148840"/>
            <a:ext cx="11059118" cy="4405848"/>
            <a:chOff x="457198" y="2148840"/>
            <a:chExt cx="11059118" cy="4405848"/>
          </a:xfrm>
        </p:grpSpPr>
        <p:sp>
          <p:nvSpPr>
            <p:cNvPr id="203" name="TextBox 202">
              <a:extLst>
                <a:ext uri="{FF2B5EF4-FFF2-40B4-BE49-F238E27FC236}">
                  <a16:creationId xmlns:a16="http://schemas.microsoft.com/office/drawing/2014/main" id="{E6B18DE7-8CD5-441A-A9E0-6E22E9A25F74}"/>
                </a:ext>
              </a:extLst>
            </p:cNvPr>
            <p:cNvSpPr txBox="1"/>
            <p:nvPr/>
          </p:nvSpPr>
          <p:spPr>
            <a:xfrm>
              <a:off x="457198" y="6400800"/>
              <a:ext cx="11059118" cy="153888"/>
            </a:xfrm>
            <a:prstGeom prst="rect">
              <a:avLst/>
            </a:prstGeom>
          </p:spPr>
          <p:txBody>
            <a:bodyPr vert="horz" wrap="non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Source: The COVID-19 sex-disaggregated data tracker. October update report. Global Health 5050; 2021 (https://globalhealth5050.org/wp-content/  uploads/October-2021-data-tracker-update.pdf).</a:t>
              </a:r>
            </a:p>
          </p:txBody>
        </p:sp>
        <p:sp>
          <p:nvSpPr>
            <p:cNvPr id="57" name="TextBox 56">
              <a:extLst>
                <a:ext uri="{FF2B5EF4-FFF2-40B4-BE49-F238E27FC236}">
                  <a16:creationId xmlns:a16="http://schemas.microsoft.com/office/drawing/2014/main" id="{C56150E1-8CBE-4F8F-BEA3-59A39745648F}"/>
                </a:ext>
              </a:extLst>
            </p:cNvPr>
            <p:cNvSpPr txBox="1"/>
            <p:nvPr/>
          </p:nvSpPr>
          <p:spPr>
            <a:xfrm>
              <a:off x="1858359" y="5852160"/>
              <a:ext cx="5059077" cy="307777"/>
            </a:xfrm>
            <a:prstGeom prst="rect">
              <a:avLst/>
            </a:prstGeom>
            <a:noFill/>
          </p:spPr>
          <p:txBody>
            <a:bodyPr wrap="none" lIns="0" tIns="0" rIns="0" bIns="0">
              <a:spAutoFit/>
            </a:bodyPr>
            <a:lstStyle/>
            <a:p>
              <a:pPr algn="l"/>
              <a:r>
                <a:rPr lang="en-US" sz="1000" b="0" i="0" u="none" strike="noStrike" baseline="0" dirty="0"/>
                <a:t>Note: </a:t>
              </a:r>
              <a:r>
                <a:rPr lang="en-US" sz="1000" b="0" i="1" u="none" strike="noStrike" baseline="0" dirty="0"/>
                <a:t>n </a:t>
              </a:r>
              <a:r>
                <a:rPr lang="en-US" sz="1000" b="0" i="0" u="none" strike="noStrike" baseline="0" dirty="0"/>
                <a:t>= number of countries that reported sex-disaggregated data.</a:t>
              </a:r>
            </a:p>
            <a:p>
              <a:pPr algn="l"/>
              <a:r>
                <a:rPr lang="en-US" sz="1000" b="0" i="0" u="none" strike="noStrike" baseline="0" dirty="0"/>
                <a:t>Note: Just two countries (Austria and India) report vaccinations among non-binary people.</a:t>
              </a:r>
              <a:endParaRPr lang="en-US" sz="1000" dirty="0"/>
            </a:p>
          </p:txBody>
        </p:sp>
        <p:sp>
          <p:nvSpPr>
            <p:cNvPr id="6" name="object 10">
              <a:extLst>
                <a:ext uri="{FF2B5EF4-FFF2-40B4-BE49-F238E27FC236}">
                  <a16:creationId xmlns:a16="http://schemas.microsoft.com/office/drawing/2014/main" id="{D885CBB1-62C6-409A-9F8F-923F426FC1F2}"/>
                </a:ext>
              </a:extLst>
            </p:cNvPr>
            <p:cNvSpPr txBox="1"/>
            <p:nvPr/>
          </p:nvSpPr>
          <p:spPr>
            <a:xfrm>
              <a:off x="1003075" y="3051760"/>
              <a:ext cx="351443" cy="648575"/>
            </a:xfrm>
            <a:prstGeom prst="rect">
              <a:avLst/>
            </a:prstGeom>
            <a:noFill/>
          </p:spPr>
          <p:txBody>
            <a:bodyPr vert="vert270" wrap="none" rtlCol="0" anchor="ctr">
              <a:spAutoFit/>
            </a:bodyPr>
            <a:lstStyle>
              <a:defPPr>
                <a:defRPr lang="LID4096"/>
              </a:defPPr>
              <a:lvl1pPr algn="r">
                <a:lnSpc>
                  <a:spcPts val="1400"/>
                </a:lnSpc>
                <a:defRPr sz="1200"/>
              </a:lvl1p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panose="020B0604020202020204"/>
                  <a:ea typeface="+mn-ea"/>
                  <a:cs typeface="+mn-cs"/>
                </a:rPr>
                <a:t>Per cent</a:t>
              </a:r>
            </a:p>
          </p:txBody>
        </p:sp>
        <p:sp>
          <p:nvSpPr>
            <p:cNvPr id="7" name="TextBox 6">
              <a:extLst>
                <a:ext uri="{FF2B5EF4-FFF2-40B4-BE49-F238E27FC236}">
                  <a16:creationId xmlns:a16="http://schemas.microsoft.com/office/drawing/2014/main" id="{55527E09-7A2C-457B-9CA2-1E725989D6BB}"/>
                </a:ext>
              </a:extLst>
            </p:cNvPr>
            <p:cNvSpPr txBox="1"/>
            <p:nvPr/>
          </p:nvSpPr>
          <p:spPr>
            <a:xfrm>
              <a:off x="1737360" y="4608576"/>
              <a:ext cx="1188720" cy="461665"/>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20" normalizeH="0" baseline="0" noProof="0" dirty="0">
                  <a:ln>
                    <a:noFill/>
                  </a:ln>
                  <a:solidFill>
                    <a:prstClr val="black"/>
                  </a:solidFill>
                  <a:effectLst/>
                  <a:uLnTx/>
                  <a:uFillTx/>
                  <a:latin typeface="Arial" panose="020B0604020202020204"/>
                  <a:ea typeface="+mn-ea"/>
                  <a:cs typeface="+mn-cs"/>
                </a:rPr>
                <a:t>Vaccinated with</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20" normalizeH="0" baseline="0" noProof="0" dirty="0">
                  <a:ln>
                    <a:noFill/>
                  </a:ln>
                  <a:solidFill>
                    <a:prstClr val="black"/>
                  </a:solidFill>
                  <a:effectLst/>
                  <a:uLnTx/>
                  <a:uFillTx/>
                  <a:latin typeface="Arial" panose="020B0604020202020204"/>
                  <a:ea typeface="+mn-ea"/>
                  <a:cs typeface="+mn-cs"/>
                </a:rPr>
                <a:t>at least one</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20" normalizeH="0" baseline="0" noProof="0" dirty="0">
                  <a:ln>
                    <a:noFill/>
                  </a:ln>
                  <a:solidFill>
                    <a:prstClr val="black"/>
                  </a:solidFill>
                  <a:effectLst/>
                  <a:uLnTx/>
                  <a:uFillTx/>
                  <a:latin typeface="Arial" panose="020B0604020202020204"/>
                  <a:ea typeface="+mn-ea"/>
                  <a:cs typeface="+mn-cs"/>
                </a:rPr>
                <a:t>dose </a:t>
              </a:r>
              <a:r>
                <a:rPr kumimoji="0" lang="en-US" sz="1100" b="0" i="1" u="none" strike="noStrike" kern="1200" cap="none" spc="-20" normalizeH="0" baseline="0" noProof="0" dirty="0">
                  <a:ln>
                    <a:noFill/>
                  </a:ln>
                  <a:solidFill>
                    <a:prstClr val="black"/>
                  </a:solidFill>
                  <a:effectLst/>
                  <a:uLnTx/>
                  <a:uFillTx/>
                  <a:latin typeface="Arial" panose="020B0604020202020204"/>
                  <a:ea typeface="+mn-ea"/>
                  <a:cs typeface="+mn-cs"/>
                </a:rPr>
                <a:t>(n = 40)</a:t>
              </a:r>
              <a:endParaRPr kumimoji="0" lang="en-GB" sz="1100" b="0" i="1" u="none" strike="noStrike" kern="1200" cap="none" spc="-20" normalizeH="0" baseline="0" noProof="0" dirty="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96A51559-3EC1-4887-AD09-B5713BB3E258}"/>
                </a:ext>
              </a:extLst>
            </p:cNvPr>
            <p:cNvSpPr txBox="1"/>
            <p:nvPr/>
          </p:nvSpPr>
          <p:spPr>
            <a:xfrm>
              <a:off x="1402712" y="2606040"/>
              <a:ext cx="157095" cy="166777"/>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dirty="0">
                  <a:latin typeface="Arial" panose="020B0604020202020204"/>
                </a:rPr>
                <a:t>8</a:t>
              </a:r>
              <a:r>
                <a:rPr kumimoji="0" lang="en-US" sz="1100" b="0" i="0" u="none" strike="noStrike" kern="1200" cap="none" spc="0" normalizeH="0" baseline="0" noProof="0" dirty="0">
                  <a:ln>
                    <a:noFill/>
                  </a:ln>
                  <a:effectLst/>
                  <a:uLnTx/>
                  <a:uFillTx/>
                  <a:latin typeface="Arial" panose="020B0604020202020204"/>
                  <a:ea typeface="+mn-ea"/>
                  <a:cs typeface="+mn-cs"/>
                </a:rPr>
                <a:t>0</a:t>
              </a:r>
              <a:endParaRPr kumimoji="0" lang="en-GB" sz="1100" b="0" i="0" u="none" strike="noStrike" kern="1200" cap="none" spc="0" normalizeH="0" baseline="0" noProof="0" dirty="0">
                <a:ln>
                  <a:noFill/>
                </a:ln>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C173926F-855B-4A74-ACCD-8636F57789AB}"/>
                </a:ext>
              </a:extLst>
            </p:cNvPr>
            <p:cNvSpPr txBox="1"/>
            <p:nvPr/>
          </p:nvSpPr>
          <p:spPr>
            <a:xfrm>
              <a:off x="1481259" y="4434840"/>
              <a:ext cx="78548" cy="166777"/>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mn-ea"/>
                  <a:cs typeface="+mn-cs"/>
                </a:rPr>
                <a:t>0</a:t>
              </a:r>
              <a:endParaRPr kumimoji="0" lang="en-GB" sz="1100" b="0" i="0" u="none" strike="noStrike" kern="1200" cap="none" spc="0" normalizeH="0" baseline="0" noProof="0" dirty="0">
                <a:ln>
                  <a:noFill/>
                </a:ln>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C996ECD7-C962-4BA3-9188-E144A98871C9}"/>
                </a:ext>
              </a:extLst>
            </p:cNvPr>
            <p:cNvSpPr txBox="1"/>
            <p:nvPr/>
          </p:nvSpPr>
          <p:spPr>
            <a:xfrm>
              <a:off x="1405375" y="3063240"/>
              <a:ext cx="157095" cy="166777"/>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dirty="0">
                  <a:latin typeface="Arial" panose="020B0604020202020204"/>
                </a:rPr>
                <a:t>60</a:t>
              </a:r>
              <a:endParaRPr kumimoji="0" lang="en-GB" sz="1100" b="0" i="0" u="none" strike="noStrike" kern="1200" cap="none" spc="0" normalizeH="0" baseline="0" noProof="0" dirty="0">
                <a:ln>
                  <a:noFill/>
                </a:ln>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5A4F47CC-7C1A-40C9-8645-9AA0F7A636D7}"/>
                </a:ext>
              </a:extLst>
            </p:cNvPr>
            <p:cNvSpPr txBox="1"/>
            <p:nvPr/>
          </p:nvSpPr>
          <p:spPr>
            <a:xfrm>
              <a:off x="1405375" y="3520440"/>
              <a:ext cx="157095" cy="166777"/>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dirty="0">
                  <a:latin typeface="Arial" panose="020B0604020202020204"/>
                </a:rPr>
                <a:t>4</a:t>
              </a:r>
              <a:r>
                <a:rPr kumimoji="0" lang="en-US" sz="1100" b="0" i="0" u="none" strike="noStrike" kern="1200" cap="none" spc="0" normalizeH="0" baseline="0" noProof="0" dirty="0">
                  <a:ln>
                    <a:noFill/>
                  </a:ln>
                  <a:effectLst/>
                  <a:uLnTx/>
                  <a:uFillTx/>
                  <a:latin typeface="Arial" panose="020B0604020202020204"/>
                  <a:ea typeface="+mn-ea"/>
                  <a:cs typeface="+mn-cs"/>
                </a:rPr>
                <a:t>0</a:t>
              </a:r>
              <a:endParaRPr kumimoji="0" lang="en-GB" sz="1100" b="0" i="0" u="none" strike="noStrike" kern="1200" cap="none" spc="0" normalizeH="0" baseline="0" noProof="0" dirty="0">
                <a:ln>
                  <a:noFill/>
                </a:ln>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7C7B79CE-353A-42BD-B02C-A2D69F63AC86}"/>
                </a:ext>
              </a:extLst>
            </p:cNvPr>
            <p:cNvSpPr txBox="1"/>
            <p:nvPr/>
          </p:nvSpPr>
          <p:spPr>
            <a:xfrm>
              <a:off x="1405375" y="3977640"/>
              <a:ext cx="157095" cy="166777"/>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dirty="0">
                  <a:latin typeface="Arial" panose="020B0604020202020204"/>
                </a:rPr>
                <a:t>20</a:t>
              </a:r>
              <a:endParaRPr kumimoji="0" lang="en-GB" sz="1100" b="0" i="0" u="none" strike="noStrike" kern="1200" cap="none" spc="0" normalizeH="0" baseline="0" noProof="0" dirty="0">
                <a:ln>
                  <a:noFill/>
                </a:ln>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A1E92A06-375C-46DE-97EA-1FE4D9174299}"/>
                </a:ext>
              </a:extLst>
            </p:cNvPr>
            <p:cNvSpPr txBox="1"/>
            <p:nvPr/>
          </p:nvSpPr>
          <p:spPr>
            <a:xfrm>
              <a:off x="1326828" y="2148840"/>
              <a:ext cx="235642" cy="166777"/>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dirty="0">
                  <a:latin typeface="Arial" panose="020B0604020202020204"/>
                </a:rPr>
                <a:t>100</a:t>
              </a:r>
              <a:endParaRPr kumimoji="0" lang="en-GB" sz="1100" b="0" i="0" u="none" strike="noStrike" kern="1200" cap="none" spc="0" normalizeH="0" baseline="0" noProof="0" dirty="0">
                <a:ln>
                  <a:noFill/>
                </a:ln>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44637EE7-0969-4C6F-BD63-C91A0F472506}"/>
                </a:ext>
              </a:extLst>
            </p:cNvPr>
            <p:cNvSpPr txBox="1"/>
            <p:nvPr/>
          </p:nvSpPr>
          <p:spPr>
            <a:xfrm>
              <a:off x="4114800" y="4608576"/>
              <a:ext cx="1188720" cy="461665"/>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20" normalizeH="0" baseline="0" noProof="0" dirty="0">
                  <a:ln>
                    <a:noFill/>
                  </a:ln>
                  <a:solidFill>
                    <a:prstClr val="black"/>
                  </a:solidFill>
                  <a:effectLst/>
                  <a:uLnTx/>
                  <a:uFillTx/>
                  <a:latin typeface="Arial" panose="020B0604020202020204"/>
                  <a:ea typeface="+mn-ea"/>
                  <a:cs typeface="+mn-cs"/>
                </a:rPr>
                <a:t>Tested for</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20" normalizeH="0" baseline="0" noProof="0" dirty="0">
                  <a:ln>
                    <a:noFill/>
                  </a:ln>
                  <a:solidFill>
                    <a:prstClr val="black"/>
                  </a:solidFill>
                  <a:effectLst/>
                  <a:uLnTx/>
                  <a:uFillTx/>
                  <a:latin typeface="Arial" panose="020B0604020202020204"/>
                  <a:ea typeface="+mn-ea"/>
                  <a:cs typeface="+mn-cs"/>
                </a:rPr>
                <a:t>COVID-19</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1" u="none" strike="noStrike" kern="1200" cap="none" spc="-20" normalizeH="0" baseline="0" noProof="0" dirty="0">
                  <a:ln>
                    <a:noFill/>
                  </a:ln>
                  <a:solidFill>
                    <a:prstClr val="black"/>
                  </a:solidFill>
                  <a:effectLst/>
                  <a:uLnTx/>
                  <a:uFillTx/>
                  <a:latin typeface="Arial" panose="020B0604020202020204"/>
                  <a:ea typeface="+mn-ea"/>
                  <a:cs typeface="+mn-cs"/>
                </a:rPr>
                <a:t>(n = 12)</a:t>
              </a:r>
              <a:endParaRPr kumimoji="0" lang="en-GB" sz="1100" b="0" i="1" u="none" strike="noStrike" kern="1200" cap="none" spc="-20" normalizeH="0" baseline="0" noProof="0" dirty="0">
                <a:ln>
                  <a:noFill/>
                </a:ln>
                <a:solidFill>
                  <a:prstClr val="black"/>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2EE9F991-F1F0-47D8-AC41-2B2CFED67311}"/>
                </a:ext>
              </a:extLst>
            </p:cNvPr>
            <p:cNvSpPr txBox="1"/>
            <p:nvPr/>
          </p:nvSpPr>
          <p:spPr>
            <a:xfrm>
              <a:off x="6492240" y="4608576"/>
              <a:ext cx="1188720" cy="307777"/>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20" normalizeH="0" baseline="0" noProof="0" dirty="0">
                  <a:ln>
                    <a:noFill/>
                  </a:ln>
                  <a:solidFill>
                    <a:prstClr val="black"/>
                  </a:solidFill>
                  <a:effectLst/>
                  <a:uLnTx/>
                  <a:uFillTx/>
                  <a:latin typeface="Arial" panose="020B0604020202020204"/>
                  <a:ea typeface="+mn-ea"/>
                  <a:cs typeface="+mn-cs"/>
                </a:rPr>
                <a:t>Hospitalizations</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1" u="none" strike="noStrike" kern="1200" cap="none" spc="-20" normalizeH="0" baseline="0" noProof="0" dirty="0">
                  <a:ln>
                    <a:noFill/>
                  </a:ln>
                  <a:solidFill>
                    <a:prstClr val="black"/>
                  </a:solidFill>
                  <a:effectLst/>
                  <a:uLnTx/>
                  <a:uFillTx/>
                  <a:latin typeface="Arial" panose="020B0604020202020204"/>
                  <a:ea typeface="+mn-ea"/>
                  <a:cs typeface="+mn-cs"/>
                </a:rPr>
                <a:t>(n = 16)</a:t>
              </a:r>
              <a:endParaRPr kumimoji="0" lang="en-GB" sz="1100" b="0" i="1" u="none" strike="noStrike" kern="1200" cap="none" spc="-20" normalizeH="0" baseline="0" noProof="0" dirty="0">
                <a:ln>
                  <a:noFill/>
                </a:ln>
                <a:solidFill>
                  <a:prstClr val="black"/>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05462BF7-069B-4F55-B379-F5762A51BF47}"/>
                </a:ext>
              </a:extLst>
            </p:cNvPr>
            <p:cNvSpPr txBox="1"/>
            <p:nvPr/>
          </p:nvSpPr>
          <p:spPr>
            <a:xfrm>
              <a:off x="8869680" y="4608576"/>
              <a:ext cx="1188720" cy="307777"/>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20" normalizeH="0" baseline="0" noProof="0" dirty="0">
                  <a:ln>
                    <a:noFill/>
                  </a:ln>
                  <a:solidFill>
                    <a:prstClr val="black"/>
                  </a:solidFill>
                  <a:effectLst/>
                  <a:uLnTx/>
                  <a:uFillTx/>
                  <a:latin typeface="Arial" panose="020B0604020202020204"/>
                  <a:ea typeface="+mn-ea"/>
                  <a:cs typeface="+mn-cs"/>
                </a:rPr>
                <a:t>Deaths</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1" u="none" strike="noStrike" kern="1200" cap="none" spc="-20" normalizeH="0" baseline="0" noProof="0" dirty="0">
                  <a:ln>
                    <a:noFill/>
                  </a:ln>
                  <a:solidFill>
                    <a:prstClr val="black"/>
                  </a:solidFill>
                  <a:effectLst/>
                  <a:uLnTx/>
                  <a:uFillTx/>
                  <a:latin typeface="Arial" panose="020B0604020202020204"/>
                  <a:ea typeface="+mn-ea"/>
                  <a:cs typeface="+mn-cs"/>
                </a:rPr>
                <a:t>(n = 65)</a:t>
              </a:r>
              <a:endParaRPr kumimoji="0" lang="en-GB" sz="1100" b="0" i="1" u="none" strike="noStrike" kern="1200" cap="none" spc="-20" normalizeH="0" baseline="0" noProof="0" dirty="0">
                <a:ln>
                  <a:noFill/>
                </a:ln>
                <a:solidFill>
                  <a:prstClr val="black"/>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0C1D07C3-BAF4-4103-A4CD-64AF0EF176E0}"/>
                </a:ext>
              </a:extLst>
            </p:cNvPr>
            <p:cNvSpPr txBox="1"/>
            <p:nvPr/>
          </p:nvSpPr>
          <p:spPr>
            <a:xfrm>
              <a:off x="2926080" y="4608576"/>
              <a:ext cx="1188720" cy="307777"/>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20" normalizeH="0" baseline="0" noProof="0" dirty="0">
                  <a:ln>
                    <a:noFill/>
                  </a:ln>
                  <a:solidFill>
                    <a:prstClr val="black"/>
                  </a:solidFill>
                  <a:effectLst/>
                  <a:uLnTx/>
                  <a:uFillTx/>
                  <a:latin typeface="Arial" panose="020B0604020202020204"/>
                  <a:ea typeface="+mn-ea"/>
                  <a:cs typeface="+mn-cs"/>
                </a:rPr>
                <a:t>Fully vaccinated</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1" u="none" strike="noStrike" kern="1200" cap="none" spc="-20" normalizeH="0" baseline="0" noProof="0" dirty="0">
                  <a:ln>
                    <a:noFill/>
                  </a:ln>
                  <a:solidFill>
                    <a:prstClr val="black"/>
                  </a:solidFill>
                  <a:effectLst/>
                  <a:uLnTx/>
                  <a:uFillTx/>
                  <a:latin typeface="Arial" panose="020B0604020202020204"/>
                  <a:ea typeface="+mn-ea"/>
                  <a:cs typeface="+mn-cs"/>
                </a:rPr>
                <a:t>(n = 24)</a:t>
              </a:r>
              <a:endParaRPr kumimoji="0" lang="en-GB" sz="1100" b="0" i="1" u="none" strike="noStrike" kern="1200" cap="none" spc="-20" normalizeH="0" baseline="0" noProof="0" dirty="0">
                <a:ln>
                  <a:noFill/>
                </a:ln>
                <a:solidFill>
                  <a:prstClr val="black"/>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2898483C-AE3C-40DF-9DE3-E6F43677F5CF}"/>
                </a:ext>
              </a:extLst>
            </p:cNvPr>
            <p:cNvSpPr txBox="1"/>
            <p:nvPr/>
          </p:nvSpPr>
          <p:spPr>
            <a:xfrm>
              <a:off x="5303520" y="4608576"/>
              <a:ext cx="1188720" cy="307777"/>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20" normalizeH="0" baseline="0" noProof="0" dirty="0">
                  <a:ln>
                    <a:noFill/>
                  </a:ln>
                  <a:solidFill>
                    <a:prstClr val="black"/>
                  </a:solidFill>
                  <a:effectLst/>
                  <a:uLnTx/>
                  <a:uFillTx/>
                  <a:latin typeface="Arial" panose="020B0604020202020204"/>
                  <a:ea typeface="+mn-ea"/>
                  <a:cs typeface="+mn-cs"/>
                </a:rPr>
                <a:t>Confirmed</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20" normalizeH="0" baseline="0" noProof="0" dirty="0">
                  <a:ln>
                    <a:noFill/>
                  </a:ln>
                  <a:solidFill>
                    <a:prstClr val="black"/>
                  </a:solidFill>
                  <a:effectLst/>
                  <a:uLnTx/>
                  <a:uFillTx/>
                  <a:latin typeface="Arial" panose="020B0604020202020204"/>
                  <a:ea typeface="+mn-ea"/>
                  <a:cs typeface="+mn-cs"/>
                </a:rPr>
                <a:t>cases </a:t>
              </a:r>
              <a:r>
                <a:rPr kumimoji="0" lang="en-US" sz="1100" b="0" i="1" u="none" strike="noStrike" kern="1200" cap="none" spc="-20" normalizeH="0" baseline="0" noProof="0" dirty="0">
                  <a:ln>
                    <a:noFill/>
                  </a:ln>
                  <a:solidFill>
                    <a:prstClr val="black"/>
                  </a:solidFill>
                  <a:effectLst/>
                  <a:uLnTx/>
                  <a:uFillTx/>
                  <a:latin typeface="Arial" panose="020B0604020202020204"/>
                  <a:ea typeface="+mn-ea"/>
                  <a:cs typeface="+mn-cs"/>
                </a:rPr>
                <a:t>(n = 92)</a:t>
              </a:r>
              <a:endParaRPr kumimoji="0" lang="en-GB" sz="1100" b="0" i="1" u="none" strike="noStrike" kern="1200" cap="none" spc="-20" normalizeH="0" baseline="0" noProof="0" dirty="0">
                <a:ln>
                  <a:noFill/>
                </a:ln>
                <a:solidFill>
                  <a:prstClr val="black"/>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EF89E49D-B242-49BE-825B-B627A2E68C73}"/>
                </a:ext>
              </a:extLst>
            </p:cNvPr>
            <p:cNvSpPr txBox="1"/>
            <p:nvPr/>
          </p:nvSpPr>
          <p:spPr>
            <a:xfrm>
              <a:off x="7680960" y="4608576"/>
              <a:ext cx="1188720" cy="307777"/>
            </a:xfrm>
            <a:prstGeom prst="rect">
              <a:avLst/>
            </a:prstGeom>
            <a:noFill/>
          </p:spPr>
          <p:txBody>
            <a:bodyPr wrap="square" lIns="0" tIns="0" rIns="0" bIns="0"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20" normalizeH="0" baseline="0" noProof="0" dirty="0">
                  <a:ln>
                    <a:noFill/>
                  </a:ln>
                  <a:solidFill>
                    <a:prstClr val="black"/>
                  </a:solidFill>
                  <a:effectLst/>
                  <a:uLnTx/>
                  <a:uFillTx/>
                  <a:latin typeface="Arial" panose="020B0604020202020204"/>
                  <a:ea typeface="+mn-ea"/>
                  <a:cs typeface="+mn-cs"/>
                </a:rPr>
                <a:t>ICU admissions</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100" b="0" i="1" u="none" strike="noStrike" kern="1200" cap="none" spc="-20" normalizeH="0" baseline="0" noProof="0" dirty="0">
                  <a:ln>
                    <a:noFill/>
                  </a:ln>
                  <a:solidFill>
                    <a:prstClr val="black"/>
                  </a:solidFill>
                  <a:effectLst/>
                  <a:uLnTx/>
                  <a:uFillTx/>
                  <a:latin typeface="Arial" panose="020B0604020202020204"/>
                  <a:ea typeface="+mn-ea"/>
                  <a:cs typeface="+mn-cs"/>
                </a:rPr>
                <a:t>(n = 10)</a:t>
              </a:r>
              <a:endParaRPr kumimoji="0" lang="en-GB" sz="1100" b="0" i="1" u="none" strike="noStrike" kern="1200" cap="none" spc="-20" normalizeH="0" baseline="0" noProof="0" dirty="0">
                <a:ln>
                  <a:noFill/>
                </a:ln>
                <a:solidFill>
                  <a:prstClr val="black"/>
                </a:solidFill>
                <a:effectLst/>
                <a:uLnTx/>
                <a:uFillTx/>
                <a:latin typeface="Arial" panose="020B0604020202020204"/>
                <a:ea typeface="+mn-ea"/>
                <a:cs typeface="+mn-cs"/>
              </a:endParaRPr>
            </a:p>
          </p:txBody>
        </p:sp>
        <p:sp>
          <p:nvSpPr>
            <p:cNvPr id="25" name="object 28">
              <a:extLst>
                <a:ext uri="{FF2B5EF4-FFF2-40B4-BE49-F238E27FC236}">
                  <a16:creationId xmlns:a16="http://schemas.microsoft.com/office/drawing/2014/main" id="{25CC621F-2B1B-4B28-9CE6-9FA15CDA300B}"/>
                </a:ext>
              </a:extLst>
            </p:cNvPr>
            <p:cNvSpPr/>
            <p:nvPr/>
          </p:nvSpPr>
          <p:spPr>
            <a:xfrm>
              <a:off x="2048256" y="3374136"/>
              <a:ext cx="228600" cy="1143000"/>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5B793B"/>
            </a:solidFill>
            <a:ln w="317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object 28">
              <a:extLst>
                <a:ext uri="{FF2B5EF4-FFF2-40B4-BE49-F238E27FC236}">
                  <a16:creationId xmlns:a16="http://schemas.microsoft.com/office/drawing/2014/main" id="{9C2D4F94-017B-4F3E-917A-7CEA60752290}"/>
                </a:ext>
              </a:extLst>
            </p:cNvPr>
            <p:cNvSpPr/>
            <p:nvPr/>
          </p:nvSpPr>
          <p:spPr>
            <a:xfrm>
              <a:off x="3236976" y="3419856"/>
              <a:ext cx="228600" cy="1097280"/>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5B793B"/>
            </a:solidFill>
            <a:ln w="317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 name="object 28">
              <a:extLst>
                <a:ext uri="{FF2B5EF4-FFF2-40B4-BE49-F238E27FC236}">
                  <a16:creationId xmlns:a16="http://schemas.microsoft.com/office/drawing/2014/main" id="{1B12E0E0-8544-4693-982F-3665FEB4F55F}"/>
                </a:ext>
              </a:extLst>
            </p:cNvPr>
            <p:cNvSpPr/>
            <p:nvPr/>
          </p:nvSpPr>
          <p:spPr>
            <a:xfrm>
              <a:off x="4425696" y="3512044"/>
              <a:ext cx="228600" cy="1005092"/>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5B793B"/>
            </a:solidFill>
            <a:ln w="317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object 28">
              <a:extLst>
                <a:ext uri="{FF2B5EF4-FFF2-40B4-BE49-F238E27FC236}">
                  <a16:creationId xmlns:a16="http://schemas.microsoft.com/office/drawing/2014/main" id="{1C34BAF3-0910-4BE1-84C6-403389DC26CE}"/>
                </a:ext>
              </a:extLst>
            </p:cNvPr>
            <p:cNvSpPr/>
            <p:nvPr/>
          </p:nvSpPr>
          <p:spPr>
            <a:xfrm>
              <a:off x="5614416" y="3397948"/>
              <a:ext cx="228600" cy="1119187"/>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5B793B"/>
            </a:solidFill>
            <a:ln w="317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 name="object 28">
              <a:extLst>
                <a:ext uri="{FF2B5EF4-FFF2-40B4-BE49-F238E27FC236}">
                  <a16:creationId xmlns:a16="http://schemas.microsoft.com/office/drawing/2014/main" id="{3BE27857-1835-49EF-907B-815C45A7A4F3}"/>
                </a:ext>
              </a:extLst>
            </p:cNvPr>
            <p:cNvSpPr/>
            <p:nvPr/>
          </p:nvSpPr>
          <p:spPr>
            <a:xfrm>
              <a:off x="6803136" y="3283649"/>
              <a:ext cx="228600" cy="1233487"/>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5B793B"/>
            </a:solidFill>
            <a:ln w="317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 name="object 28">
              <a:extLst>
                <a:ext uri="{FF2B5EF4-FFF2-40B4-BE49-F238E27FC236}">
                  <a16:creationId xmlns:a16="http://schemas.microsoft.com/office/drawing/2014/main" id="{5B41B600-89B1-47DB-88DD-B14FF1A4ABEF}"/>
                </a:ext>
              </a:extLst>
            </p:cNvPr>
            <p:cNvSpPr/>
            <p:nvPr/>
          </p:nvSpPr>
          <p:spPr>
            <a:xfrm>
              <a:off x="7991856" y="3081242"/>
              <a:ext cx="228600" cy="1435894"/>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5B793B"/>
            </a:solidFill>
            <a:ln w="317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 name="object 28">
              <a:extLst>
                <a:ext uri="{FF2B5EF4-FFF2-40B4-BE49-F238E27FC236}">
                  <a16:creationId xmlns:a16="http://schemas.microsoft.com/office/drawing/2014/main" id="{867B368B-8332-4B2E-A1FC-19096CC60837}"/>
                </a:ext>
              </a:extLst>
            </p:cNvPr>
            <p:cNvSpPr/>
            <p:nvPr/>
          </p:nvSpPr>
          <p:spPr>
            <a:xfrm>
              <a:off x="9180576" y="3218688"/>
              <a:ext cx="228600" cy="1298448"/>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5B793B"/>
            </a:solidFill>
            <a:ln w="317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 name="object 28">
              <a:extLst>
                <a:ext uri="{FF2B5EF4-FFF2-40B4-BE49-F238E27FC236}">
                  <a16:creationId xmlns:a16="http://schemas.microsoft.com/office/drawing/2014/main" id="{279C2B76-E368-4F39-9093-C0B56EBC457C}"/>
                </a:ext>
              </a:extLst>
            </p:cNvPr>
            <p:cNvSpPr/>
            <p:nvPr/>
          </p:nvSpPr>
          <p:spPr>
            <a:xfrm>
              <a:off x="2295144" y="3374136"/>
              <a:ext cx="228600" cy="1143000"/>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000000"/>
            </a:solidFill>
            <a:ln w="317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 name="object 28">
              <a:extLst>
                <a:ext uri="{FF2B5EF4-FFF2-40B4-BE49-F238E27FC236}">
                  <a16:creationId xmlns:a16="http://schemas.microsoft.com/office/drawing/2014/main" id="{514F2AC4-D6D8-409A-B2F4-6DA82401EB70}"/>
                </a:ext>
              </a:extLst>
            </p:cNvPr>
            <p:cNvSpPr/>
            <p:nvPr/>
          </p:nvSpPr>
          <p:spPr>
            <a:xfrm>
              <a:off x="3483864" y="3328416"/>
              <a:ext cx="228600" cy="1188720"/>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000000"/>
            </a:solidFill>
            <a:ln w="317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 name="object 28">
              <a:extLst>
                <a:ext uri="{FF2B5EF4-FFF2-40B4-BE49-F238E27FC236}">
                  <a16:creationId xmlns:a16="http://schemas.microsoft.com/office/drawing/2014/main" id="{C055B0F9-5236-4649-AE0D-657F34E976E7}"/>
                </a:ext>
              </a:extLst>
            </p:cNvPr>
            <p:cNvSpPr/>
            <p:nvPr/>
          </p:nvSpPr>
          <p:spPr>
            <a:xfrm>
              <a:off x="4672584" y="3232820"/>
              <a:ext cx="228600" cy="1284316"/>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000000"/>
            </a:solidFill>
            <a:ln w="317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 name="object 28">
              <a:extLst>
                <a:ext uri="{FF2B5EF4-FFF2-40B4-BE49-F238E27FC236}">
                  <a16:creationId xmlns:a16="http://schemas.microsoft.com/office/drawing/2014/main" id="{3E081762-12BD-4EA2-8BA5-79FC9925082D}"/>
                </a:ext>
              </a:extLst>
            </p:cNvPr>
            <p:cNvSpPr/>
            <p:nvPr/>
          </p:nvSpPr>
          <p:spPr>
            <a:xfrm>
              <a:off x="5861304" y="3350324"/>
              <a:ext cx="228600" cy="1166812"/>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000000"/>
            </a:solidFill>
            <a:ln w="317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 name="object 28">
              <a:extLst>
                <a:ext uri="{FF2B5EF4-FFF2-40B4-BE49-F238E27FC236}">
                  <a16:creationId xmlns:a16="http://schemas.microsoft.com/office/drawing/2014/main" id="{8B5D37EF-CDA0-42BB-A83A-0FBBECEA7D50}"/>
                </a:ext>
              </a:extLst>
            </p:cNvPr>
            <p:cNvSpPr/>
            <p:nvPr/>
          </p:nvSpPr>
          <p:spPr>
            <a:xfrm>
              <a:off x="7050024" y="3464624"/>
              <a:ext cx="228600" cy="1052512"/>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000000"/>
            </a:solidFill>
            <a:ln w="317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 name="object 28">
              <a:extLst>
                <a:ext uri="{FF2B5EF4-FFF2-40B4-BE49-F238E27FC236}">
                  <a16:creationId xmlns:a16="http://schemas.microsoft.com/office/drawing/2014/main" id="{9C5DB970-54AE-47AD-97D0-13687E92D34E}"/>
                </a:ext>
              </a:extLst>
            </p:cNvPr>
            <p:cNvSpPr/>
            <p:nvPr/>
          </p:nvSpPr>
          <p:spPr>
            <a:xfrm>
              <a:off x="8238744" y="3675888"/>
              <a:ext cx="228600" cy="841248"/>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000000"/>
            </a:solidFill>
            <a:ln w="317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 name="object 28">
              <a:extLst>
                <a:ext uri="{FF2B5EF4-FFF2-40B4-BE49-F238E27FC236}">
                  <a16:creationId xmlns:a16="http://schemas.microsoft.com/office/drawing/2014/main" id="{0A795A83-0911-486F-92CF-47F56139C422}"/>
                </a:ext>
              </a:extLst>
            </p:cNvPr>
            <p:cNvSpPr/>
            <p:nvPr/>
          </p:nvSpPr>
          <p:spPr>
            <a:xfrm>
              <a:off x="9427464" y="3529584"/>
              <a:ext cx="228600" cy="987552"/>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000000"/>
            </a:solidFill>
            <a:ln w="317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2CE10AA4-996A-4BE3-BC57-C04F7D0203C4}"/>
                </a:ext>
              </a:extLst>
            </p:cNvPr>
            <p:cNvGrpSpPr/>
            <p:nvPr/>
          </p:nvGrpSpPr>
          <p:grpSpPr>
            <a:xfrm>
              <a:off x="1116781" y="5294376"/>
              <a:ext cx="1585078" cy="166777"/>
              <a:chOff x="2059173" y="5294376"/>
              <a:chExt cx="1585078" cy="166777"/>
            </a:xfrm>
          </p:grpSpPr>
          <p:grpSp>
            <p:nvGrpSpPr>
              <p:cNvPr id="95" name="Group 94">
                <a:extLst>
                  <a:ext uri="{FF2B5EF4-FFF2-40B4-BE49-F238E27FC236}">
                    <a16:creationId xmlns:a16="http://schemas.microsoft.com/office/drawing/2014/main" id="{C8D6BA65-9499-463C-B907-1B6C72EE02BB}"/>
                  </a:ext>
                </a:extLst>
              </p:cNvPr>
              <p:cNvGrpSpPr/>
              <p:nvPr/>
            </p:nvGrpSpPr>
            <p:grpSpPr>
              <a:xfrm>
                <a:off x="2059173" y="5294376"/>
                <a:ext cx="479910" cy="166777"/>
                <a:chOff x="2059173" y="5294376"/>
                <a:chExt cx="479910" cy="166777"/>
              </a:xfrm>
            </p:grpSpPr>
            <p:sp>
              <p:nvSpPr>
                <p:cNvPr id="46" name="TextBox 45">
                  <a:extLst>
                    <a:ext uri="{FF2B5EF4-FFF2-40B4-BE49-F238E27FC236}">
                      <a16:creationId xmlns:a16="http://schemas.microsoft.com/office/drawing/2014/main" id="{516CAFB4-B5CD-4B0F-A85F-85026B2DFB07}"/>
                    </a:ext>
                  </a:extLst>
                </p:cNvPr>
                <p:cNvSpPr txBox="1"/>
                <p:nvPr/>
              </p:nvSpPr>
              <p:spPr>
                <a:xfrm>
                  <a:off x="2232909" y="5294376"/>
                  <a:ext cx="306174"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Male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 name="object 85">
                  <a:extLst>
                    <a:ext uri="{FF2B5EF4-FFF2-40B4-BE49-F238E27FC236}">
                      <a16:creationId xmlns:a16="http://schemas.microsoft.com/office/drawing/2014/main" id="{13650770-0F83-41E4-A1F5-F1DE2E3FDACC}"/>
                    </a:ext>
                  </a:extLst>
                </p:cNvPr>
                <p:cNvSpPr/>
                <p:nvPr/>
              </p:nvSpPr>
              <p:spPr>
                <a:xfrm>
                  <a:off x="2059173" y="5312664"/>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5B79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96" name="Group 95">
                <a:extLst>
                  <a:ext uri="{FF2B5EF4-FFF2-40B4-BE49-F238E27FC236}">
                    <a16:creationId xmlns:a16="http://schemas.microsoft.com/office/drawing/2014/main" id="{7A8C4F81-9BC5-470B-B0C0-62CF949EC167}"/>
                  </a:ext>
                </a:extLst>
              </p:cNvPr>
              <p:cNvGrpSpPr/>
              <p:nvPr/>
            </p:nvGrpSpPr>
            <p:grpSpPr>
              <a:xfrm>
                <a:off x="2999232" y="5294376"/>
                <a:ext cx="645019" cy="166777"/>
                <a:chOff x="3302757" y="5294376"/>
                <a:chExt cx="645019" cy="166777"/>
              </a:xfrm>
            </p:grpSpPr>
            <p:sp>
              <p:nvSpPr>
                <p:cNvPr id="48" name="TextBox 47">
                  <a:extLst>
                    <a:ext uri="{FF2B5EF4-FFF2-40B4-BE49-F238E27FC236}">
                      <a16:creationId xmlns:a16="http://schemas.microsoft.com/office/drawing/2014/main" id="{6497AEEA-6286-493F-8816-DDC2547CA630}"/>
                    </a:ext>
                  </a:extLst>
                </p:cNvPr>
                <p:cNvSpPr txBox="1"/>
                <p:nvPr/>
              </p:nvSpPr>
              <p:spPr>
                <a:xfrm>
                  <a:off x="3476493" y="5294376"/>
                  <a:ext cx="471283" cy="166777"/>
                </a:xfrm>
                <a:prstGeom prst="rect">
                  <a:avLst/>
                </a:prstGeom>
                <a:noFill/>
              </p:spPr>
              <p:txBody>
                <a:bodyPr wrap="non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en-US" sz="1100" dirty="0">
                      <a:solidFill>
                        <a:prstClr val="black"/>
                      </a:solidFill>
                      <a:latin typeface="Arial" panose="020B0604020202020204"/>
                    </a:rPr>
                    <a:t>Female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9" name="object 85">
                  <a:extLst>
                    <a:ext uri="{FF2B5EF4-FFF2-40B4-BE49-F238E27FC236}">
                      <a16:creationId xmlns:a16="http://schemas.microsoft.com/office/drawing/2014/main" id="{490DBA74-48CA-4C9E-A63E-98AF8C5B587B}"/>
                    </a:ext>
                  </a:extLst>
                </p:cNvPr>
                <p:cNvSpPr/>
                <p:nvPr/>
              </p:nvSpPr>
              <p:spPr>
                <a:xfrm>
                  <a:off x="3302757" y="5312664"/>
                  <a:ext cx="128016" cy="128016"/>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cxnSp>
          <p:nvCxnSpPr>
            <p:cNvPr id="53" name="Straight Connector 52">
              <a:extLst>
                <a:ext uri="{FF2B5EF4-FFF2-40B4-BE49-F238E27FC236}">
                  <a16:creationId xmlns:a16="http://schemas.microsoft.com/office/drawing/2014/main" id="{AD03AB45-3B05-4EFE-AE50-9F6A0B25B04B}"/>
                </a:ext>
              </a:extLst>
            </p:cNvPr>
            <p:cNvCxnSpPr>
              <a:cxnSpLocks/>
            </p:cNvCxnSpPr>
            <p:nvPr/>
          </p:nvCxnSpPr>
          <p:spPr>
            <a:xfrm>
              <a:off x="1645920" y="2228100"/>
              <a:ext cx="0" cy="228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5" name="object 28">
              <a:extLst>
                <a:ext uri="{FF2B5EF4-FFF2-40B4-BE49-F238E27FC236}">
                  <a16:creationId xmlns:a16="http://schemas.microsoft.com/office/drawing/2014/main" id="{13C8E92B-44DD-4E5D-B9DF-98A2CEEFC3EF}"/>
                </a:ext>
              </a:extLst>
            </p:cNvPr>
            <p:cNvSpPr/>
            <p:nvPr/>
          </p:nvSpPr>
          <p:spPr>
            <a:xfrm>
              <a:off x="2048256" y="3182398"/>
              <a:ext cx="228600" cy="182880"/>
            </a:xfrm>
            <a:custGeom>
              <a:avLst/>
              <a:gdLst/>
              <a:ahLst/>
              <a:cxnLst/>
              <a:rect l="l" t="t" r="r" b="b"/>
              <a:pathLst>
                <a:path w="97155" h="264795">
                  <a:moveTo>
                    <a:pt x="96964" y="0"/>
                  </a:moveTo>
                  <a:lnTo>
                    <a:pt x="0" y="0"/>
                  </a:lnTo>
                  <a:lnTo>
                    <a:pt x="0" y="264794"/>
                  </a:lnTo>
                  <a:lnTo>
                    <a:pt x="96964" y="264794"/>
                  </a:lnTo>
                  <a:lnTo>
                    <a:pt x="96964" y="0"/>
                  </a:lnTo>
                  <a:close/>
                </a:path>
              </a:pathLst>
            </a:custGeom>
            <a:no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a:rPr>
                <a:t>5</a:t>
              </a:r>
              <a:r>
                <a:rPr kumimoji="0" lang="en-US" sz="1000" b="0" i="0" u="none" strike="noStrike" kern="1200" cap="none" spc="0" normalizeH="0" baseline="0" noProof="0" dirty="0">
                  <a:ln>
                    <a:noFill/>
                  </a:ln>
                  <a:effectLst/>
                  <a:uLnTx/>
                  <a:uFillTx/>
                  <a:latin typeface="Arial" panose="020B0604020202020204"/>
                  <a:ea typeface="+mn-ea"/>
                  <a:cs typeface="+mn-cs"/>
                </a:rPr>
                <a:t>0</a:t>
              </a:r>
              <a:endParaRPr kumimoji="0" sz="1000" b="0" i="0" u="none" strike="noStrike" kern="1200" cap="none" spc="0" normalizeH="0" baseline="0" noProof="0" dirty="0">
                <a:ln>
                  <a:noFill/>
                </a:ln>
                <a:effectLst/>
                <a:uLnTx/>
                <a:uFillTx/>
                <a:latin typeface="Arial" panose="020B0604020202020204"/>
                <a:ea typeface="+mn-ea"/>
                <a:cs typeface="+mn-cs"/>
              </a:endParaRPr>
            </a:p>
          </p:txBody>
        </p:sp>
        <p:sp>
          <p:nvSpPr>
            <p:cNvPr id="76" name="object 28">
              <a:extLst>
                <a:ext uri="{FF2B5EF4-FFF2-40B4-BE49-F238E27FC236}">
                  <a16:creationId xmlns:a16="http://schemas.microsoft.com/office/drawing/2014/main" id="{5A768274-EA40-42C5-BA03-4694E1589670}"/>
                </a:ext>
              </a:extLst>
            </p:cNvPr>
            <p:cNvSpPr/>
            <p:nvPr/>
          </p:nvSpPr>
          <p:spPr>
            <a:xfrm>
              <a:off x="3236976" y="3228118"/>
              <a:ext cx="228600" cy="182880"/>
            </a:xfrm>
            <a:custGeom>
              <a:avLst/>
              <a:gdLst/>
              <a:ahLst/>
              <a:cxnLst/>
              <a:rect l="l" t="t" r="r" b="b"/>
              <a:pathLst>
                <a:path w="97155" h="264795">
                  <a:moveTo>
                    <a:pt x="96964" y="0"/>
                  </a:moveTo>
                  <a:lnTo>
                    <a:pt x="0" y="0"/>
                  </a:lnTo>
                  <a:lnTo>
                    <a:pt x="0" y="264794"/>
                  </a:lnTo>
                  <a:lnTo>
                    <a:pt x="96964" y="264794"/>
                  </a:lnTo>
                  <a:lnTo>
                    <a:pt x="96964" y="0"/>
                  </a:lnTo>
                  <a:close/>
                </a:path>
              </a:pathLst>
            </a:custGeom>
            <a:no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48</a:t>
              </a:r>
              <a:endParaRPr kumimoji="0" sz="1000" b="0" i="0" u="none" strike="noStrike" kern="1200" cap="none" spc="0" normalizeH="0" baseline="0" noProof="0" dirty="0">
                <a:ln>
                  <a:noFill/>
                </a:ln>
                <a:effectLst/>
                <a:uLnTx/>
                <a:uFillTx/>
                <a:latin typeface="Arial" panose="020B0604020202020204"/>
                <a:ea typeface="+mn-ea"/>
                <a:cs typeface="+mn-cs"/>
              </a:endParaRPr>
            </a:p>
          </p:txBody>
        </p:sp>
        <p:sp>
          <p:nvSpPr>
            <p:cNvPr id="77" name="object 28">
              <a:extLst>
                <a:ext uri="{FF2B5EF4-FFF2-40B4-BE49-F238E27FC236}">
                  <a16:creationId xmlns:a16="http://schemas.microsoft.com/office/drawing/2014/main" id="{FCB5171C-BD75-4AE4-B8FE-2E05C4FD57AA}"/>
                </a:ext>
              </a:extLst>
            </p:cNvPr>
            <p:cNvSpPr/>
            <p:nvPr/>
          </p:nvSpPr>
          <p:spPr>
            <a:xfrm>
              <a:off x="4425696" y="3320306"/>
              <a:ext cx="228600" cy="182880"/>
            </a:xfrm>
            <a:custGeom>
              <a:avLst/>
              <a:gdLst/>
              <a:ahLst/>
              <a:cxnLst/>
              <a:rect l="l" t="t" r="r" b="b"/>
              <a:pathLst>
                <a:path w="97155" h="264795">
                  <a:moveTo>
                    <a:pt x="96964" y="0"/>
                  </a:moveTo>
                  <a:lnTo>
                    <a:pt x="0" y="0"/>
                  </a:lnTo>
                  <a:lnTo>
                    <a:pt x="0" y="264794"/>
                  </a:lnTo>
                  <a:lnTo>
                    <a:pt x="96964" y="264794"/>
                  </a:lnTo>
                  <a:lnTo>
                    <a:pt x="96964" y="0"/>
                  </a:lnTo>
                  <a:close/>
                </a:path>
              </a:pathLst>
            </a:custGeom>
            <a:no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44</a:t>
              </a:r>
              <a:endParaRPr kumimoji="0" sz="1000" b="0" i="0" u="none" strike="noStrike" kern="1200" cap="none" spc="0" normalizeH="0" baseline="0" noProof="0" dirty="0">
                <a:ln>
                  <a:noFill/>
                </a:ln>
                <a:effectLst/>
                <a:uLnTx/>
                <a:uFillTx/>
                <a:latin typeface="Arial" panose="020B0604020202020204"/>
                <a:ea typeface="+mn-ea"/>
                <a:cs typeface="+mn-cs"/>
              </a:endParaRPr>
            </a:p>
          </p:txBody>
        </p:sp>
        <p:sp>
          <p:nvSpPr>
            <p:cNvPr id="78" name="object 28">
              <a:extLst>
                <a:ext uri="{FF2B5EF4-FFF2-40B4-BE49-F238E27FC236}">
                  <a16:creationId xmlns:a16="http://schemas.microsoft.com/office/drawing/2014/main" id="{F020FFB0-20CC-407C-AA83-8A37DA47FCB9}"/>
                </a:ext>
              </a:extLst>
            </p:cNvPr>
            <p:cNvSpPr/>
            <p:nvPr/>
          </p:nvSpPr>
          <p:spPr>
            <a:xfrm>
              <a:off x="5614416" y="3206210"/>
              <a:ext cx="228600" cy="182880"/>
            </a:xfrm>
            <a:custGeom>
              <a:avLst/>
              <a:gdLst/>
              <a:ahLst/>
              <a:cxnLst/>
              <a:rect l="l" t="t" r="r" b="b"/>
              <a:pathLst>
                <a:path w="97155" h="264795">
                  <a:moveTo>
                    <a:pt x="96964" y="0"/>
                  </a:moveTo>
                  <a:lnTo>
                    <a:pt x="0" y="0"/>
                  </a:lnTo>
                  <a:lnTo>
                    <a:pt x="0" y="264794"/>
                  </a:lnTo>
                  <a:lnTo>
                    <a:pt x="96964" y="264794"/>
                  </a:lnTo>
                  <a:lnTo>
                    <a:pt x="96964" y="0"/>
                  </a:lnTo>
                  <a:close/>
                </a:path>
              </a:pathLst>
            </a:custGeom>
            <a:no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49</a:t>
              </a:r>
              <a:endParaRPr kumimoji="0" sz="1000" b="0" i="0" u="none" strike="noStrike" kern="1200" cap="none" spc="0" normalizeH="0" baseline="0" noProof="0" dirty="0">
                <a:ln>
                  <a:noFill/>
                </a:ln>
                <a:effectLst/>
                <a:uLnTx/>
                <a:uFillTx/>
                <a:latin typeface="Arial" panose="020B0604020202020204"/>
                <a:ea typeface="+mn-ea"/>
                <a:cs typeface="+mn-cs"/>
              </a:endParaRPr>
            </a:p>
          </p:txBody>
        </p:sp>
        <p:sp>
          <p:nvSpPr>
            <p:cNvPr id="79" name="object 28">
              <a:extLst>
                <a:ext uri="{FF2B5EF4-FFF2-40B4-BE49-F238E27FC236}">
                  <a16:creationId xmlns:a16="http://schemas.microsoft.com/office/drawing/2014/main" id="{D0F5327C-6E41-46D0-AEAD-39AFCD616389}"/>
                </a:ext>
              </a:extLst>
            </p:cNvPr>
            <p:cNvSpPr/>
            <p:nvPr/>
          </p:nvSpPr>
          <p:spPr>
            <a:xfrm>
              <a:off x="6803136" y="3091911"/>
              <a:ext cx="228600" cy="182880"/>
            </a:xfrm>
            <a:custGeom>
              <a:avLst/>
              <a:gdLst/>
              <a:ahLst/>
              <a:cxnLst/>
              <a:rect l="l" t="t" r="r" b="b"/>
              <a:pathLst>
                <a:path w="97155" h="264795">
                  <a:moveTo>
                    <a:pt x="96964" y="0"/>
                  </a:moveTo>
                  <a:lnTo>
                    <a:pt x="0" y="0"/>
                  </a:lnTo>
                  <a:lnTo>
                    <a:pt x="0" y="264794"/>
                  </a:lnTo>
                  <a:lnTo>
                    <a:pt x="96964" y="264794"/>
                  </a:lnTo>
                  <a:lnTo>
                    <a:pt x="96964" y="0"/>
                  </a:lnTo>
                  <a:close/>
                </a:path>
              </a:pathLst>
            </a:custGeom>
            <a:no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54</a:t>
              </a:r>
              <a:endParaRPr kumimoji="0" sz="1000" b="0" i="0" u="none" strike="noStrike" kern="1200" cap="none" spc="0" normalizeH="0" baseline="0" noProof="0" dirty="0">
                <a:ln>
                  <a:noFill/>
                </a:ln>
                <a:effectLst/>
                <a:uLnTx/>
                <a:uFillTx/>
                <a:latin typeface="Arial" panose="020B0604020202020204"/>
                <a:ea typeface="+mn-ea"/>
                <a:cs typeface="+mn-cs"/>
              </a:endParaRPr>
            </a:p>
          </p:txBody>
        </p:sp>
        <p:sp>
          <p:nvSpPr>
            <p:cNvPr id="80" name="object 28">
              <a:extLst>
                <a:ext uri="{FF2B5EF4-FFF2-40B4-BE49-F238E27FC236}">
                  <a16:creationId xmlns:a16="http://schemas.microsoft.com/office/drawing/2014/main" id="{3966552A-DDE2-4F08-B980-26000195DFBB}"/>
                </a:ext>
              </a:extLst>
            </p:cNvPr>
            <p:cNvSpPr/>
            <p:nvPr/>
          </p:nvSpPr>
          <p:spPr>
            <a:xfrm>
              <a:off x="7991856" y="2889504"/>
              <a:ext cx="228600" cy="182880"/>
            </a:xfrm>
            <a:custGeom>
              <a:avLst/>
              <a:gdLst/>
              <a:ahLst/>
              <a:cxnLst/>
              <a:rect l="l" t="t" r="r" b="b"/>
              <a:pathLst>
                <a:path w="97155" h="264795">
                  <a:moveTo>
                    <a:pt x="96964" y="0"/>
                  </a:moveTo>
                  <a:lnTo>
                    <a:pt x="0" y="0"/>
                  </a:lnTo>
                  <a:lnTo>
                    <a:pt x="0" y="264794"/>
                  </a:lnTo>
                  <a:lnTo>
                    <a:pt x="96964" y="264794"/>
                  </a:lnTo>
                  <a:lnTo>
                    <a:pt x="96964" y="0"/>
                  </a:lnTo>
                  <a:close/>
                </a:path>
              </a:pathLst>
            </a:custGeom>
            <a:no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63</a:t>
              </a:r>
              <a:endParaRPr kumimoji="0" sz="1000" b="0" i="0" u="none" strike="noStrike" kern="1200" cap="none" spc="0" normalizeH="0" baseline="0" noProof="0" dirty="0">
                <a:ln>
                  <a:noFill/>
                </a:ln>
                <a:effectLst/>
                <a:uLnTx/>
                <a:uFillTx/>
                <a:latin typeface="Arial" panose="020B0604020202020204"/>
                <a:ea typeface="+mn-ea"/>
                <a:cs typeface="+mn-cs"/>
              </a:endParaRPr>
            </a:p>
          </p:txBody>
        </p:sp>
        <p:sp>
          <p:nvSpPr>
            <p:cNvPr id="81" name="object 28">
              <a:extLst>
                <a:ext uri="{FF2B5EF4-FFF2-40B4-BE49-F238E27FC236}">
                  <a16:creationId xmlns:a16="http://schemas.microsoft.com/office/drawing/2014/main" id="{202363DB-862E-4447-A3B2-1909614237E6}"/>
                </a:ext>
              </a:extLst>
            </p:cNvPr>
            <p:cNvSpPr/>
            <p:nvPr/>
          </p:nvSpPr>
          <p:spPr>
            <a:xfrm>
              <a:off x="9180576" y="3026950"/>
              <a:ext cx="228600" cy="182880"/>
            </a:xfrm>
            <a:custGeom>
              <a:avLst/>
              <a:gdLst/>
              <a:ahLst/>
              <a:cxnLst/>
              <a:rect l="l" t="t" r="r" b="b"/>
              <a:pathLst>
                <a:path w="97155" h="264795">
                  <a:moveTo>
                    <a:pt x="96964" y="0"/>
                  </a:moveTo>
                  <a:lnTo>
                    <a:pt x="0" y="0"/>
                  </a:lnTo>
                  <a:lnTo>
                    <a:pt x="0" y="264794"/>
                  </a:lnTo>
                  <a:lnTo>
                    <a:pt x="96964" y="264794"/>
                  </a:lnTo>
                  <a:lnTo>
                    <a:pt x="96964" y="0"/>
                  </a:lnTo>
                  <a:close/>
                </a:path>
              </a:pathLst>
            </a:custGeom>
            <a:no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57</a:t>
              </a:r>
              <a:endParaRPr kumimoji="0" sz="1000" b="0" i="0" u="none" strike="noStrike" kern="1200" cap="none" spc="0" normalizeH="0" baseline="0" noProof="0" dirty="0">
                <a:ln>
                  <a:noFill/>
                </a:ln>
                <a:effectLst/>
                <a:uLnTx/>
                <a:uFillTx/>
                <a:latin typeface="Arial" panose="020B0604020202020204"/>
                <a:ea typeface="+mn-ea"/>
                <a:cs typeface="+mn-cs"/>
              </a:endParaRPr>
            </a:p>
          </p:txBody>
        </p:sp>
        <p:sp>
          <p:nvSpPr>
            <p:cNvPr id="82" name="object 28">
              <a:extLst>
                <a:ext uri="{FF2B5EF4-FFF2-40B4-BE49-F238E27FC236}">
                  <a16:creationId xmlns:a16="http://schemas.microsoft.com/office/drawing/2014/main" id="{A9895EC5-EF4C-4BD3-B3D2-1C1715FFD4DF}"/>
                </a:ext>
              </a:extLst>
            </p:cNvPr>
            <p:cNvSpPr/>
            <p:nvPr/>
          </p:nvSpPr>
          <p:spPr>
            <a:xfrm>
              <a:off x="2295144" y="3182398"/>
              <a:ext cx="228600" cy="182880"/>
            </a:xfrm>
            <a:custGeom>
              <a:avLst/>
              <a:gdLst/>
              <a:ahLst/>
              <a:cxnLst/>
              <a:rect l="l" t="t" r="r" b="b"/>
              <a:pathLst>
                <a:path w="97155" h="264795">
                  <a:moveTo>
                    <a:pt x="96964" y="0"/>
                  </a:moveTo>
                  <a:lnTo>
                    <a:pt x="0" y="0"/>
                  </a:lnTo>
                  <a:lnTo>
                    <a:pt x="0" y="264794"/>
                  </a:lnTo>
                  <a:lnTo>
                    <a:pt x="96964" y="264794"/>
                  </a:lnTo>
                  <a:lnTo>
                    <a:pt x="96964" y="0"/>
                  </a:lnTo>
                  <a:close/>
                </a:path>
              </a:pathLst>
            </a:custGeom>
            <a:no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50</a:t>
              </a:r>
              <a:endParaRPr kumimoji="0" sz="1000" b="0" i="0" u="none" strike="noStrike" kern="1200" cap="none" spc="0" normalizeH="0" baseline="0" noProof="0" dirty="0">
                <a:ln>
                  <a:noFill/>
                </a:ln>
                <a:effectLst/>
                <a:uLnTx/>
                <a:uFillTx/>
                <a:latin typeface="Arial" panose="020B0604020202020204"/>
                <a:ea typeface="+mn-ea"/>
                <a:cs typeface="+mn-cs"/>
              </a:endParaRPr>
            </a:p>
          </p:txBody>
        </p:sp>
        <p:sp>
          <p:nvSpPr>
            <p:cNvPr id="83" name="object 28">
              <a:extLst>
                <a:ext uri="{FF2B5EF4-FFF2-40B4-BE49-F238E27FC236}">
                  <a16:creationId xmlns:a16="http://schemas.microsoft.com/office/drawing/2014/main" id="{D8868D21-5117-462F-B791-D44D4EFA86EC}"/>
                </a:ext>
              </a:extLst>
            </p:cNvPr>
            <p:cNvSpPr/>
            <p:nvPr/>
          </p:nvSpPr>
          <p:spPr>
            <a:xfrm>
              <a:off x="3483864" y="3136678"/>
              <a:ext cx="228600" cy="182880"/>
            </a:xfrm>
            <a:custGeom>
              <a:avLst/>
              <a:gdLst/>
              <a:ahLst/>
              <a:cxnLst/>
              <a:rect l="l" t="t" r="r" b="b"/>
              <a:pathLst>
                <a:path w="97155" h="264795">
                  <a:moveTo>
                    <a:pt x="96964" y="0"/>
                  </a:moveTo>
                  <a:lnTo>
                    <a:pt x="0" y="0"/>
                  </a:lnTo>
                  <a:lnTo>
                    <a:pt x="0" y="264794"/>
                  </a:lnTo>
                  <a:lnTo>
                    <a:pt x="96964" y="264794"/>
                  </a:lnTo>
                  <a:lnTo>
                    <a:pt x="96964" y="0"/>
                  </a:lnTo>
                  <a:close/>
                </a:path>
              </a:pathLst>
            </a:custGeom>
            <a:no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52</a:t>
              </a:r>
              <a:endParaRPr kumimoji="0" sz="1000" b="0" i="0" u="none" strike="noStrike" kern="1200" cap="none" spc="0" normalizeH="0" baseline="0" noProof="0" dirty="0">
                <a:ln>
                  <a:noFill/>
                </a:ln>
                <a:effectLst/>
                <a:uLnTx/>
                <a:uFillTx/>
                <a:latin typeface="Arial" panose="020B0604020202020204"/>
                <a:ea typeface="+mn-ea"/>
                <a:cs typeface="+mn-cs"/>
              </a:endParaRPr>
            </a:p>
          </p:txBody>
        </p:sp>
        <p:sp>
          <p:nvSpPr>
            <p:cNvPr id="84" name="object 28">
              <a:extLst>
                <a:ext uri="{FF2B5EF4-FFF2-40B4-BE49-F238E27FC236}">
                  <a16:creationId xmlns:a16="http://schemas.microsoft.com/office/drawing/2014/main" id="{A68DEF89-DD9F-42D3-B2B7-EFBD0E6B9DD4}"/>
                </a:ext>
              </a:extLst>
            </p:cNvPr>
            <p:cNvSpPr/>
            <p:nvPr/>
          </p:nvSpPr>
          <p:spPr>
            <a:xfrm>
              <a:off x="4672584" y="3041082"/>
              <a:ext cx="228600" cy="182880"/>
            </a:xfrm>
            <a:custGeom>
              <a:avLst/>
              <a:gdLst/>
              <a:ahLst/>
              <a:cxnLst/>
              <a:rect l="l" t="t" r="r" b="b"/>
              <a:pathLst>
                <a:path w="97155" h="264795">
                  <a:moveTo>
                    <a:pt x="96964" y="0"/>
                  </a:moveTo>
                  <a:lnTo>
                    <a:pt x="0" y="0"/>
                  </a:lnTo>
                  <a:lnTo>
                    <a:pt x="0" y="264794"/>
                  </a:lnTo>
                  <a:lnTo>
                    <a:pt x="96964" y="264794"/>
                  </a:lnTo>
                  <a:lnTo>
                    <a:pt x="96964" y="0"/>
                  </a:lnTo>
                  <a:close/>
                </a:path>
              </a:pathLst>
            </a:custGeom>
            <a:no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56</a:t>
              </a:r>
              <a:endParaRPr kumimoji="0" sz="1000" b="0" i="0" u="none" strike="noStrike" kern="1200" cap="none" spc="0" normalizeH="0" baseline="0" noProof="0" dirty="0">
                <a:ln>
                  <a:noFill/>
                </a:ln>
                <a:effectLst/>
                <a:uLnTx/>
                <a:uFillTx/>
                <a:latin typeface="Arial" panose="020B0604020202020204"/>
                <a:ea typeface="+mn-ea"/>
                <a:cs typeface="+mn-cs"/>
              </a:endParaRPr>
            </a:p>
          </p:txBody>
        </p:sp>
        <p:sp>
          <p:nvSpPr>
            <p:cNvPr id="85" name="object 28">
              <a:extLst>
                <a:ext uri="{FF2B5EF4-FFF2-40B4-BE49-F238E27FC236}">
                  <a16:creationId xmlns:a16="http://schemas.microsoft.com/office/drawing/2014/main" id="{E8BCFDA6-F614-4C5C-8AAB-295954E306EC}"/>
                </a:ext>
              </a:extLst>
            </p:cNvPr>
            <p:cNvSpPr/>
            <p:nvPr/>
          </p:nvSpPr>
          <p:spPr>
            <a:xfrm>
              <a:off x="5861304" y="3158586"/>
              <a:ext cx="228600" cy="182880"/>
            </a:xfrm>
            <a:custGeom>
              <a:avLst/>
              <a:gdLst/>
              <a:ahLst/>
              <a:cxnLst/>
              <a:rect l="l" t="t" r="r" b="b"/>
              <a:pathLst>
                <a:path w="97155" h="264795">
                  <a:moveTo>
                    <a:pt x="96964" y="0"/>
                  </a:moveTo>
                  <a:lnTo>
                    <a:pt x="0" y="0"/>
                  </a:lnTo>
                  <a:lnTo>
                    <a:pt x="0" y="264794"/>
                  </a:lnTo>
                  <a:lnTo>
                    <a:pt x="96964" y="264794"/>
                  </a:lnTo>
                  <a:lnTo>
                    <a:pt x="96964" y="0"/>
                  </a:lnTo>
                  <a:close/>
                </a:path>
              </a:pathLst>
            </a:custGeom>
            <a:no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51</a:t>
              </a:r>
              <a:endParaRPr kumimoji="0" sz="1000" b="0" i="0" u="none" strike="noStrike" kern="1200" cap="none" spc="0" normalizeH="0" baseline="0" noProof="0" dirty="0">
                <a:ln>
                  <a:noFill/>
                </a:ln>
                <a:effectLst/>
                <a:uLnTx/>
                <a:uFillTx/>
                <a:latin typeface="Arial" panose="020B0604020202020204"/>
                <a:ea typeface="+mn-ea"/>
                <a:cs typeface="+mn-cs"/>
              </a:endParaRPr>
            </a:p>
          </p:txBody>
        </p:sp>
        <p:sp>
          <p:nvSpPr>
            <p:cNvPr id="86" name="object 28">
              <a:extLst>
                <a:ext uri="{FF2B5EF4-FFF2-40B4-BE49-F238E27FC236}">
                  <a16:creationId xmlns:a16="http://schemas.microsoft.com/office/drawing/2014/main" id="{A3CB3446-DE06-4694-A78C-8FAF7283F316}"/>
                </a:ext>
              </a:extLst>
            </p:cNvPr>
            <p:cNvSpPr/>
            <p:nvPr/>
          </p:nvSpPr>
          <p:spPr>
            <a:xfrm>
              <a:off x="7050024" y="3272886"/>
              <a:ext cx="228600" cy="182880"/>
            </a:xfrm>
            <a:custGeom>
              <a:avLst/>
              <a:gdLst/>
              <a:ahLst/>
              <a:cxnLst/>
              <a:rect l="l" t="t" r="r" b="b"/>
              <a:pathLst>
                <a:path w="97155" h="264795">
                  <a:moveTo>
                    <a:pt x="96964" y="0"/>
                  </a:moveTo>
                  <a:lnTo>
                    <a:pt x="0" y="0"/>
                  </a:lnTo>
                  <a:lnTo>
                    <a:pt x="0" y="264794"/>
                  </a:lnTo>
                  <a:lnTo>
                    <a:pt x="96964" y="264794"/>
                  </a:lnTo>
                  <a:lnTo>
                    <a:pt x="96964" y="0"/>
                  </a:lnTo>
                  <a:close/>
                </a:path>
              </a:pathLst>
            </a:custGeom>
            <a:no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46</a:t>
              </a:r>
              <a:endParaRPr kumimoji="0" sz="1000" b="0" i="0" u="none" strike="noStrike" kern="1200" cap="none" spc="0" normalizeH="0" baseline="0" noProof="0" dirty="0">
                <a:ln>
                  <a:noFill/>
                </a:ln>
                <a:effectLst/>
                <a:uLnTx/>
                <a:uFillTx/>
                <a:latin typeface="Arial" panose="020B0604020202020204"/>
                <a:ea typeface="+mn-ea"/>
                <a:cs typeface="+mn-cs"/>
              </a:endParaRPr>
            </a:p>
          </p:txBody>
        </p:sp>
        <p:sp>
          <p:nvSpPr>
            <p:cNvPr id="87" name="object 28">
              <a:extLst>
                <a:ext uri="{FF2B5EF4-FFF2-40B4-BE49-F238E27FC236}">
                  <a16:creationId xmlns:a16="http://schemas.microsoft.com/office/drawing/2014/main" id="{79D4E92B-2C1F-439F-9A8E-9CBB5F7148FA}"/>
                </a:ext>
              </a:extLst>
            </p:cNvPr>
            <p:cNvSpPr/>
            <p:nvPr/>
          </p:nvSpPr>
          <p:spPr>
            <a:xfrm>
              <a:off x="8238744" y="3484150"/>
              <a:ext cx="228600" cy="182880"/>
            </a:xfrm>
            <a:custGeom>
              <a:avLst/>
              <a:gdLst/>
              <a:ahLst/>
              <a:cxnLst/>
              <a:rect l="l" t="t" r="r" b="b"/>
              <a:pathLst>
                <a:path w="97155" h="264795">
                  <a:moveTo>
                    <a:pt x="96964" y="0"/>
                  </a:moveTo>
                  <a:lnTo>
                    <a:pt x="0" y="0"/>
                  </a:lnTo>
                  <a:lnTo>
                    <a:pt x="0" y="264794"/>
                  </a:lnTo>
                  <a:lnTo>
                    <a:pt x="96964" y="264794"/>
                  </a:lnTo>
                  <a:lnTo>
                    <a:pt x="96964" y="0"/>
                  </a:lnTo>
                  <a:close/>
                </a:path>
              </a:pathLst>
            </a:custGeom>
            <a:no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37</a:t>
              </a:r>
              <a:endParaRPr kumimoji="0" sz="1000" b="0" i="0" u="none" strike="noStrike" kern="1200" cap="none" spc="0" normalizeH="0" baseline="0" noProof="0" dirty="0">
                <a:ln>
                  <a:noFill/>
                </a:ln>
                <a:effectLst/>
                <a:uLnTx/>
                <a:uFillTx/>
                <a:latin typeface="Arial" panose="020B0604020202020204"/>
                <a:ea typeface="+mn-ea"/>
                <a:cs typeface="+mn-cs"/>
              </a:endParaRPr>
            </a:p>
          </p:txBody>
        </p:sp>
        <p:sp>
          <p:nvSpPr>
            <p:cNvPr id="88" name="object 28">
              <a:extLst>
                <a:ext uri="{FF2B5EF4-FFF2-40B4-BE49-F238E27FC236}">
                  <a16:creationId xmlns:a16="http://schemas.microsoft.com/office/drawing/2014/main" id="{96BE5F64-A0EF-4CBD-8205-555D69F1CBC0}"/>
                </a:ext>
              </a:extLst>
            </p:cNvPr>
            <p:cNvSpPr/>
            <p:nvPr/>
          </p:nvSpPr>
          <p:spPr>
            <a:xfrm>
              <a:off x="9427464" y="3337846"/>
              <a:ext cx="228600" cy="182880"/>
            </a:xfrm>
            <a:custGeom>
              <a:avLst/>
              <a:gdLst/>
              <a:ahLst/>
              <a:cxnLst/>
              <a:rect l="l" t="t" r="r" b="b"/>
              <a:pathLst>
                <a:path w="97155" h="264795">
                  <a:moveTo>
                    <a:pt x="96964" y="0"/>
                  </a:moveTo>
                  <a:lnTo>
                    <a:pt x="0" y="0"/>
                  </a:lnTo>
                  <a:lnTo>
                    <a:pt x="0" y="264794"/>
                  </a:lnTo>
                  <a:lnTo>
                    <a:pt x="96964" y="264794"/>
                  </a:lnTo>
                  <a:lnTo>
                    <a:pt x="96964" y="0"/>
                  </a:lnTo>
                  <a:close/>
                </a:path>
              </a:pathLst>
            </a:custGeom>
            <a:noFill/>
            <a:ln w="3175">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43</a:t>
              </a:r>
              <a:endParaRPr kumimoji="0" sz="1000" b="0" i="0" u="none" strike="noStrike" kern="1200" cap="none" spc="0" normalizeH="0" baseline="0" noProof="0" dirty="0">
                <a:ln>
                  <a:noFill/>
                </a:ln>
                <a:effectLst/>
                <a:uLnTx/>
                <a:uFillTx/>
                <a:latin typeface="Arial" panose="020B0604020202020204"/>
                <a:ea typeface="+mn-ea"/>
                <a:cs typeface="+mn-cs"/>
              </a:endParaRPr>
            </a:p>
          </p:txBody>
        </p:sp>
      </p:grpSp>
    </p:spTree>
    <p:extLst>
      <p:ext uri="{BB962C8B-B14F-4D97-AF65-F5344CB8AC3E}">
        <p14:creationId xmlns:p14="http://schemas.microsoft.com/office/powerpoint/2010/main" val="2215638276"/>
      </p:ext>
    </p:extLst>
  </p:cSld>
  <p:clrMapOvr>
    <a:masterClrMapping/>
  </p:clrMapOvr>
</p:sld>
</file>

<file path=ppt/theme/theme1.xml><?xml version="1.0" encoding="utf-8"?>
<a:theme xmlns:a="http://schemas.openxmlformats.org/drawingml/2006/main" name="5_Office Theme">
  <a:themeElements>
    <a:clrScheme name="2020 Reflective">
      <a:dk1>
        <a:sysClr val="windowText" lastClr="000000"/>
      </a:dk1>
      <a:lt1>
        <a:srgbClr val="FFFFFF"/>
      </a:lt1>
      <a:dk2>
        <a:srgbClr val="00A99A"/>
      </a:dk2>
      <a:lt2>
        <a:srgbClr val="B8E1DD"/>
      </a:lt2>
      <a:accent1>
        <a:srgbClr val="70C8BE"/>
      </a:accent1>
      <a:accent2>
        <a:srgbClr val="E07E55"/>
      </a:accent2>
      <a:accent3>
        <a:srgbClr val="CDC884"/>
      </a:accent3>
      <a:accent4>
        <a:srgbClr val="B6AEA7"/>
      </a:accent4>
      <a:accent5>
        <a:srgbClr val="63CDF6"/>
      </a:accent5>
      <a:accent6>
        <a:srgbClr val="F26B73"/>
      </a:accent6>
      <a:hlink>
        <a:srgbClr val="0066FF"/>
      </a:hlink>
      <a:folHlink>
        <a:srgbClr val="08BC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HLM 2021">
      <a:dk1>
        <a:sysClr val="windowText" lastClr="000000"/>
      </a:dk1>
      <a:lt1>
        <a:sysClr val="window" lastClr="FFFFFF"/>
      </a:lt1>
      <a:dk2>
        <a:srgbClr val="067EBA"/>
      </a:dk2>
      <a:lt2>
        <a:srgbClr val="01ADD8"/>
      </a:lt2>
      <a:accent1>
        <a:srgbClr val="901939"/>
      </a:accent1>
      <a:accent2>
        <a:srgbClr val="E31837"/>
      </a:accent2>
      <a:accent3>
        <a:srgbClr val="F0C736"/>
      </a:accent3>
      <a:accent4>
        <a:srgbClr val="46793D"/>
      </a:accent4>
      <a:accent5>
        <a:srgbClr val="E01A85"/>
      </a:accent5>
      <a:accent6>
        <a:srgbClr val="F36E25"/>
      </a:accent6>
      <a:hlink>
        <a:srgbClr val="067EBA"/>
      </a:hlink>
      <a:folHlink>
        <a:srgbClr val="CD8B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2" ma:contentTypeDescription="Create a new document." ma:contentTypeScope="" ma:versionID="67c322b5bfab068b489e730f846bc278">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f68485d466c2b082b7cc05bd77c25e6f"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88EBB4-9627-4CE7-B2EC-F9E5F06D2A6B}">
  <ds:schemaRefs>
    <ds:schemaRef ds:uri="http://schemas.microsoft.com/sharepoint/v3/contenttype/forms"/>
  </ds:schemaRefs>
</ds:datastoreItem>
</file>

<file path=customXml/itemProps2.xml><?xml version="1.0" encoding="utf-8"?>
<ds:datastoreItem xmlns:ds="http://schemas.openxmlformats.org/officeDocument/2006/customXml" ds:itemID="{FCFE1DFD-82D4-4106-9E06-65C56C7C078B}">
  <ds:schemaRefs>
    <ds:schemaRef ds:uri="288ef829-98c5-46d1-83dc-c2ef7c814da2"/>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16DC40-2FAC-4BB1-8A3E-70653678CD8F}">
  <ds:schemaRefs>
    <ds:schemaRef ds:uri="288ef829-98c5-46d1-83dc-c2ef7c814da2"/>
    <ds:schemaRef ds:uri="http://schemas.microsoft.com/office/2006/metadata/properties"/>
    <ds:schemaRef ds:uri="2ddeef39-65d3-4660-94f2-f063f949c57e"/>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32204</TotalTime>
  <Words>2429</Words>
  <Application>Microsoft Office PowerPoint</Application>
  <PresentationFormat>Widescreen</PresentationFormat>
  <Paragraphs>622</Paragraphs>
  <Slides>15</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5_Office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FADRIQUELA, Efren Estacio</dc:creator>
  <cp:lastModifiedBy>FADRIQUELA, Efren Estacio</cp:lastModifiedBy>
  <cp:revision>1148</cp:revision>
  <dcterms:created xsi:type="dcterms:W3CDTF">2020-06-11T08:51:01Z</dcterms:created>
  <dcterms:modified xsi:type="dcterms:W3CDTF">2021-12-16T14:46:47Z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ies>
</file>