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Lst>
  <p:notesMasterIdLst>
    <p:notesMasterId r:id="rId28"/>
  </p:notesMasterIdLst>
  <p:handoutMasterIdLst>
    <p:handoutMasterId r:id="rId29"/>
  </p:handoutMasterIdLst>
  <p:sldIdLst>
    <p:sldId id="2147482458" r:id="rId6"/>
    <p:sldId id="2147482482" r:id="rId7"/>
    <p:sldId id="2147482486" r:id="rId8"/>
    <p:sldId id="2147482485" r:id="rId9"/>
    <p:sldId id="2147482470" r:id="rId10"/>
    <p:sldId id="2147482463" r:id="rId11"/>
    <p:sldId id="2147482465" r:id="rId12"/>
    <p:sldId id="2147482464" r:id="rId13"/>
    <p:sldId id="2147482462" r:id="rId14"/>
    <p:sldId id="2147482489" r:id="rId15"/>
    <p:sldId id="2147482488" r:id="rId16"/>
    <p:sldId id="2147482467" r:id="rId17"/>
    <p:sldId id="2147482468" r:id="rId18"/>
    <p:sldId id="2147482479" r:id="rId19"/>
    <p:sldId id="2147482459" r:id="rId20"/>
    <p:sldId id="2147482491" r:id="rId21"/>
    <p:sldId id="2147482492" r:id="rId22"/>
    <p:sldId id="298" r:id="rId23"/>
    <p:sldId id="2147482471" r:id="rId24"/>
    <p:sldId id="2147482478" r:id="rId25"/>
    <p:sldId id="2147482472" r:id="rId26"/>
    <p:sldId id="2147482475"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94BB6A-4833-451F-BB6F-0DDD92F8C718}">
          <p14:sldIdLst>
            <p14:sldId id="2147482458"/>
            <p14:sldId id="2147482482"/>
            <p14:sldId id="2147482486"/>
            <p14:sldId id="2147482485"/>
            <p14:sldId id="2147482470"/>
            <p14:sldId id="2147482463"/>
            <p14:sldId id="2147482465"/>
            <p14:sldId id="2147482464"/>
            <p14:sldId id="2147482462"/>
            <p14:sldId id="2147482489"/>
            <p14:sldId id="2147482488"/>
            <p14:sldId id="2147482467"/>
            <p14:sldId id="2147482468"/>
            <p14:sldId id="2147482479"/>
            <p14:sldId id="2147482459"/>
            <p14:sldId id="2147482491"/>
            <p14:sldId id="2147482492"/>
            <p14:sldId id="298"/>
            <p14:sldId id="2147482471"/>
            <p14:sldId id="2147482478"/>
            <p14:sldId id="2147482472"/>
            <p14:sldId id="21474824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DCA30C-4D28-09C7-7F12-08C285B327C6}" name="RWODZI, Desire Tarwireyi" initials="RD" userId="S::rwodzid@unaids.org::f2e414da-657a-4eae-9cb2-9d4947cf517c" providerId="AD"/>
  <p188:author id="{9755BD30-721F-AC39-FE86-1D58CFECFC6B}" name="ARIAS GARCIA, Sonia" initials="SA" userId="S::ariasgarcias@unaids.org::ce580737-332e-4021-ad6d-036fe5643c41" providerId="AD"/>
  <p188:author id="{7F8ED046-3824-2236-DBBE-78BCFC16FF8B}" name="MAHY, Mary" initials="MM" userId="S::mahym@unaids.org::0afd4db8-d624-4195-ad74-d950010a3c7a" providerId="AD"/>
  <p188:author id="{FB2DF955-31C9-9B7B-3DBA-51F114EEE9FF}" name="RWODZI, Desire Tarwireyi" initials="DR" userId="S::RwodziD@unaids.org::f2e414da-657a-4eae-9cb2-9d4947cf517c" providerId="AD"/>
  <p188:author id="{533D5B5E-1278-6B2C-13BA-851F61012729}" name="MATTUR, Deepak" initials="MD" userId="S::matturd@unaids.org::3f1dba35-eaff-4230-bc91-4bcc08e19e69" providerId="AD"/>
  <p188:author id="{C2C4626D-7D6E-E0FC-057A-68D5396DE56D}" name="GUICHARD, Anne-Claire" initials="AG" userId="S::guicharda@unaids.org::6a67ce40-d804-4301-812d-1993e1a653c8" providerId="AD"/>
  <p188:author id="{BAE79FFB-33D5-6289-3ECD-32DAB0A0F1BD}" name="SHARMA, Ankita" initials="SA" userId="S::sharmaa@unaids.org::54a0ee82-64aa-439f-aed1-5ef19b34bf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1E4"/>
    <a:srgbClr val="E1F2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0CEB18-812A-4008-BE26-DB8DD0782E2F}" v="194" dt="2025-11-24T13:41:50.909"/>
    <p1510:client id="{96C14E26-A2C5-412C-B56A-B69A9F1D8A6E}" v="1433" dt="2025-11-25T10:34:03.536"/>
    <p1510:client id="{C70176AF-3958-44B7-9617-008137BE6A05}" v="13" dt="2025-11-24T11:18:50.370"/>
    <p1510:client id="{CD155358-473F-4288-85C0-7465B2F20775}" v="16" dt="2025-11-24T11:32:33.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wodziD\Downloads\EDITED_CAH_20Nov2025_Figure%201.5.%20PreP%20numbe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wodziD\Downloads\EDITED_CAH_20Nov2025_Figure%201.5.%20PreP%20number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Uganda</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KE"/>
        </a:p>
      </c:txPr>
    </c:title>
    <c:autoTitleDeleted val="0"/>
    <c:plotArea>
      <c:layout/>
      <c:barChart>
        <c:barDir val="col"/>
        <c:grouping val="clustered"/>
        <c:varyColors val="0"/>
        <c:ser>
          <c:idx val="0"/>
          <c:order val="0"/>
          <c:tx>
            <c:strRef>
              <c:f>'UGA and VNM'!$B$3</c:f>
              <c:strCache>
                <c:ptCount val="1"/>
                <c:pt idx="0">
                  <c:v># receiving PrEP</c:v>
                </c:pt>
              </c:strCache>
            </c:strRef>
          </c:tx>
          <c:spPr>
            <a:solidFill>
              <a:schemeClr val="accent1"/>
            </a:solidFill>
            <a:ln>
              <a:noFill/>
            </a:ln>
            <a:effectLst/>
          </c:spPr>
          <c:invertIfNegative val="0"/>
          <c:cat>
            <c:strRef>
              <c:f>'UGA and VNM'!$A$4:$A$16</c:f>
              <c:strCache>
                <c:ptCount val="13"/>
                <c:pt idx="0">
                  <c:v>October 2024</c:v>
                </c:pt>
                <c:pt idx="1">
                  <c:v>November 2024</c:v>
                </c:pt>
                <c:pt idx="2">
                  <c:v>December 2024</c:v>
                </c:pt>
                <c:pt idx="3">
                  <c:v>January 2025</c:v>
                </c:pt>
                <c:pt idx="4">
                  <c:v>February 2025</c:v>
                </c:pt>
                <c:pt idx="5">
                  <c:v>March 2025</c:v>
                </c:pt>
                <c:pt idx="6">
                  <c:v>April 2025</c:v>
                </c:pt>
                <c:pt idx="7">
                  <c:v>May 2025</c:v>
                </c:pt>
                <c:pt idx="8">
                  <c:v>June 2025</c:v>
                </c:pt>
                <c:pt idx="9">
                  <c:v>July 2025</c:v>
                </c:pt>
                <c:pt idx="10">
                  <c:v>August 2025</c:v>
                </c:pt>
                <c:pt idx="11">
                  <c:v>September 2025</c:v>
                </c:pt>
                <c:pt idx="12">
                  <c:v>October 2025</c:v>
                </c:pt>
              </c:strCache>
            </c:strRef>
          </c:cat>
          <c:val>
            <c:numRef>
              <c:f>'UGA and VNM'!$B$4:$B$16</c:f>
              <c:numCache>
                <c:formatCode>General</c:formatCode>
                <c:ptCount val="13"/>
                <c:pt idx="2">
                  <c:v>49013</c:v>
                </c:pt>
                <c:pt idx="5" formatCode="_(* #,##0_);_(* \(#,##0\);_(* &quot;-&quot;??_);_(@_)">
                  <c:v>27909</c:v>
                </c:pt>
                <c:pt idx="8">
                  <c:v>29314</c:v>
                </c:pt>
                <c:pt idx="11">
                  <c:v>33576</c:v>
                </c:pt>
              </c:numCache>
            </c:numRef>
          </c:val>
          <c:extLst>
            <c:ext xmlns:c16="http://schemas.microsoft.com/office/drawing/2014/chart" uri="{C3380CC4-5D6E-409C-BE32-E72D297353CC}">
              <c16:uniqueId val="{00000000-391C-4089-871D-31AF848F8B52}"/>
            </c:ext>
          </c:extLst>
        </c:ser>
        <c:dLbls>
          <c:showLegendKey val="0"/>
          <c:showVal val="0"/>
          <c:showCatName val="0"/>
          <c:showSerName val="0"/>
          <c:showPercent val="0"/>
          <c:showBubbleSize val="0"/>
        </c:dLbls>
        <c:gapWidth val="219"/>
        <c:overlap val="-27"/>
        <c:axId val="1910248672"/>
        <c:axId val="1910249152"/>
      </c:barChart>
      <c:catAx>
        <c:axId val="191024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KE"/>
          </a:p>
        </c:txPr>
        <c:crossAx val="1910249152"/>
        <c:crosses val="autoZero"/>
        <c:auto val="1"/>
        <c:lblAlgn val="ctr"/>
        <c:lblOffset val="100"/>
        <c:noMultiLvlLbl val="0"/>
      </c:catAx>
      <c:valAx>
        <c:axId val="1910249152"/>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Number of people who received PrEP</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KE"/>
            </a:p>
          </c:txPr>
        </c:title>
        <c:numFmt formatCode="#\ ##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KE"/>
          </a:p>
        </c:txPr>
        <c:crossAx val="19102486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K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Viet Nam</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KE"/>
        </a:p>
      </c:txPr>
    </c:title>
    <c:autoTitleDeleted val="0"/>
    <c:plotArea>
      <c:layout/>
      <c:barChart>
        <c:barDir val="col"/>
        <c:grouping val="clustered"/>
        <c:varyColors val="0"/>
        <c:ser>
          <c:idx val="0"/>
          <c:order val="0"/>
          <c:tx>
            <c:strRef>
              <c:f>'UGA and VNM'!$B$20</c:f>
              <c:strCache>
                <c:ptCount val="1"/>
                <c:pt idx="0">
                  <c:v># receiving PrEP</c:v>
                </c:pt>
              </c:strCache>
            </c:strRef>
          </c:tx>
          <c:spPr>
            <a:solidFill>
              <a:schemeClr val="accent1"/>
            </a:solidFill>
            <a:ln>
              <a:noFill/>
            </a:ln>
            <a:effectLst/>
          </c:spPr>
          <c:invertIfNegative val="0"/>
          <c:cat>
            <c:strRef>
              <c:f>'UGA and VNM'!$A$21:$A$33</c:f>
              <c:strCache>
                <c:ptCount val="13"/>
                <c:pt idx="0">
                  <c:v>October 2024</c:v>
                </c:pt>
                <c:pt idx="1">
                  <c:v>November 2024</c:v>
                </c:pt>
                <c:pt idx="2">
                  <c:v>December 2024</c:v>
                </c:pt>
                <c:pt idx="3">
                  <c:v>January 2025</c:v>
                </c:pt>
                <c:pt idx="4">
                  <c:v>February 2025</c:v>
                </c:pt>
                <c:pt idx="5">
                  <c:v>March 2025</c:v>
                </c:pt>
                <c:pt idx="6">
                  <c:v>April 2025</c:v>
                </c:pt>
                <c:pt idx="7">
                  <c:v>May 2025</c:v>
                </c:pt>
                <c:pt idx="8">
                  <c:v>June 2025</c:v>
                </c:pt>
                <c:pt idx="9">
                  <c:v>July 2025</c:v>
                </c:pt>
                <c:pt idx="10">
                  <c:v>August 2025</c:v>
                </c:pt>
                <c:pt idx="11">
                  <c:v>September 2025</c:v>
                </c:pt>
                <c:pt idx="12">
                  <c:v>October 2025</c:v>
                </c:pt>
              </c:strCache>
            </c:strRef>
          </c:cat>
          <c:val>
            <c:numRef>
              <c:f>'UGA and VNM'!$B$21:$B$33</c:f>
              <c:numCache>
                <c:formatCode>General</c:formatCode>
                <c:ptCount val="13"/>
                <c:pt idx="2">
                  <c:v>56137</c:v>
                </c:pt>
                <c:pt idx="5">
                  <c:v>52791</c:v>
                </c:pt>
                <c:pt idx="8">
                  <c:v>46917</c:v>
                </c:pt>
              </c:numCache>
            </c:numRef>
          </c:val>
          <c:extLst>
            <c:ext xmlns:c16="http://schemas.microsoft.com/office/drawing/2014/chart" uri="{C3380CC4-5D6E-409C-BE32-E72D297353CC}">
              <c16:uniqueId val="{00000000-3B1A-454C-9990-5549359F7DA5}"/>
            </c:ext>
          </c:extLst>
        </c:ser>
        <c:dLbls>
          <c:showLegendKey val="0"/>
          <c:showVal val="0"/>
          <c:showCatName val="0"/>
          <c:showSerName val="0"/>
          <c:showPercent val="0"/>
          <c:showBubbleSize val="0"/>
        </c:dLbls>
        <c:gapWidth val="219"/>
        <c:overlap val="-27"/>
        <c:axId val="1910248672"/>
        <c:axId val="1910249152"/>
      </c:barChart>
      <c:catAx>
        <c:axId val="191024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KE"/>
          </a:p>
        </c:txPr>
        <c:crossAx val="1910249152"/>
        <c:crosses val="autoZero"/>
        <c:auto val="1"/>
        <c:lblAlgn val="ctr"/>
        <c:lblOffset val="100"/>
        <c:noMultiLvlLbl val="0"/>
      </c:catAx>
      <c:valAx>
        <c:axId val="1910249152"/>
        <c:scaling>
          <c:orientation val="minMax"/>
          <c:min val="0"/>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Number of people who received PrEP</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KE"/>
            </a:p>
          </c:txPr>
        </c:title>
        <c:numFmt formatCode="#\ ##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KE"/>
          </a:p>
        </c:txPr>
        <c:crossAx val="19102486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K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B9DCC9-7208-49AF-A0D3-E6EABE5675D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24FA391-15EA-4814-B4BB-2DC2A67BCFFD}">
      <dgm:prSet/>
      <dgm:spPr/>
      <dgm:t>
        <a:bodyPr/>
        <a:lstStyle/>
        <a:p>
          <a:pPr>
            <a:lnSpc>
              <a:spcPct val="100000"/>
            </a:lnSpc>
          </a:pPr>
          <a:r>
            <a:rPr lang="en-US" b="1"/>
            <a:t>Domestic budget increases</a:t>
          </a:r>
          <a:endParaRPr lang="en-US"/>
        </a:p>
      </dgm:t>
    </dgm:pt>
    <dgm:pt modelId="{C10D305A-24CE-48FD-89C5-B6AE1E360C01}" type="parTrans" cxnId="{712225FF-615B-45A4-817C-3CBE3F557275}">
      <dgm:prSet/>
      <dgm:spPr/>
      <dgm:t>
        <a:bodyPr/>
        <a:lstStyle/>
        <a:p>
          <a:endParaRPr lang="en-US"/>
        </a:p>
      </dgm:t>
    </dgm:pt>
    <dgm:pt modelId="{5CF72728-BBA7-4EC4-A723-B684881A76CA}" type="sibTrans" cxnId="{712225FF-615B-45A4-817C-3CBE3F557275}">
      <dgm:prSet/>
      <dgm:spPr/>
      <dgm:t>
        <a:bodyPr/>
        <a:lstStyle/>
        <a:p>
          <a:endParaRPr lang="en-US"/>
        </a:p>
      </dgm:t>
    </dgm:pt>
    <dgm:pt modelId="{40AFA340-9145-4AC1-8552-B47D16630707}">
      <dgm:prSet/>
      <dgm:spPr/>
      <dgm:t>
        <a:bodyPr/>
        <a:lstStyle/>
        <a:p>
          <a:pPr>
            <a:lnSpc>
              <a:spcPct val="100000"/>
            </a:lnSpc>
          </a:pPr>
          <a:r>
            <a:rPr lang="en-US" b="1"/>
            <a:t>Significant national commitments</a:t>
          </a:r>
          <a:endParaRPr lang="en-US"/>
        </a:p>
      </dgm:t>
    </dgm:pt>
    <dgm:pt modelId="{C3657AA1-DCE3-4D5D-BA68-4FC0D1380B86}" type="parTrans" cxnId="{9924B086-736D-49D4-9041-F763CF0863DA}">
      <dgm:prSet/>
      <dgm:spPr/>
      <dgm:t>
        <a:bodyPr/>
        <a:lstStyle/>
        <a:p>
          <a:endParaRPr lang="en-US"/>
        </a:p>
      </dgm:t>
    </dgm:pt>
    <dgm:pt modelId="{59EF76D3-33B8-4931-9E5A-BE4DD1DF0D7B}" type="sibTrans" cxnId="{9924B086-736D-49D4-9041-F763CF0863DA}">
      <dgm:prSet/>
      <dgm:spPr/>
      <dgm:t>
        <a:bodyPr/>
        <a:lstStyle/>
        <a:p>
          <a:endParaRPr lang="en-US"/>
        </a:p>
      </dgm:t>
    </dgm:pt>
    <dgm:pt modelId="{7C2CE612-F56A-42B7-996C-D04ECC73012D}">
      <dgm:prSet/>
      <dgm:spPr/>
      <dgm:t>
        <a:bodyPr/>
        <a:lstStyle/>
        <a:p>
          <a:pPr>
            <a:lnSpc>
              <a:spcPct val="100000"/>
            </a:lnSpc>
          </a:pPr>
          <a:r>
            <a:rPr lang="en-US" b="1"/>
            <a:t>Innovative financing strategies</a:t>
          </a:r>
          <a:r>
            <a:rPr lang="en-US"/>
            <a:t>: </a:t>
          </a:r>
        </a:p>
      </dgm:t>
    </dgm:pt>
    <dgm:pt modelId="{15708311-2387-464B-898D-18D379755C4B}" type="parTrans" cxnId="{8028E995-7CC1-471B-AFF3-6EF25520D564}">
      <dgm:prSet/>
      <dgm:spPr/>
      <dgm:t>
        <a:bodyPr/>
        <a:lstStyle/>
        <a:p>
          <a:endParaRPr lang="en-US"/>
        </a:p>
      </dgm:t>
    </dgm:pt>
    <dgm:pt modelId="{28AAC924-97B1-4936-9715-D2DD94A70CAC}" type="sibTrans" cxnId="{8028E995-7CC1-471B-AFF3-6EF25520D564}">
      <dgm:prSet/>
      <dgm:spPr/>
      <dgm:t>
        <a:bodyPr/>
        <a:lstStyle/>
        <a:p>
          <a:endParaRPr lang="en-US"/>
        </a:p>
      </dgm:t>
    </dgm:pt>
    <dgm:pt modelId="{6FBEA899-5FAA-4436-9C34-143C3D33471A}">
      <dgm:prSet/>
      <dgm:spPr/>
      <dgm:t>
        <a:bodyPr/>
        <a:lstStyle/>
        <a:p>
          <a:pPr>
            <a:lnSpc>
              <a:spcPct val="100000"/>
            </a:lnSpc>
          </a:pPr>
          <a:r>
            <a:rPr lang="en-US" b="1"/>
            <a:t>Long-term sustainability roadmaps</a:t>
          </a:r>
          <a:endParaRPr lang="en-US"/>
        </a:p>
      </dgm:t>
    </dgm:pt>
    <dgm:pt modelId="{7420919B-ECF4-42C4-B444-7DD139F941D8}" type="parTrans" cxnId="{79C80B33-EFB5-4627-9FC4-01C09DD4D9B9}">
      <dgm:prSet/>
      <dgm:spPr/>
      <dgm:t>
        <a:bodyPr/>
        <a:lstStyle/>
        <a:p>
          <a:endParaRPr lang="en-US"/>
        </a:p>
      </dgm:t>
    </dgm:pt>
    <dgm:pt modelId="{08144E56-F4F7-4654-9890-D318788DE483}" type="sibTrans" cxnId="{79C80B33-EFB5-4627-9FC4-01C09DD4D9B9}">
      <dgm:prSet/>
      <dgm:spPr/>
      <dgm:t>
        <a:bodyPr/>
        <a:lstStyle/>
        <a:p>
          <a:endParaRPr lang="en-US"/>
        </a:p>
      </dgm:t>
    </dgm:pt>
    <dgm:pt modelId="{5420E8AD-2E3E-42FB-8232-D28BBAA020C4}" type="pres">
      <dgm:prSet presAssocID="{DCB9DCC9-7208-49AF-A0D3-E6EABE5675D1}" presName="root" presStyleCnt="0">
        <dgm:presLayoutVars>
          <dgm:dir/>
          <dgm:resizeHandles val="exact"/>
        </dgm:presLayoutVars>
      </dgm:prSet>
      <dgm:spPr/>
    </dgm:pt>
    <dgm:pt modelId="{9DE1151E-6262-4C78-9405-18361F49D166}" type="pres">
      <dgm:prSet presAssocID="{C24FA391-15EA-4814-B4BB-2DC2A67BCFFD}" presName="compNode" presStyleCnt="0"/>
      <dgm:spPr/>
    </dgm:pt>
    <dgm:pt modelId="{326F36E4-9A58-4AF9-91A8-8050C7B793CF}" type="pres">
      <dgm:prSet presAssocID="{C24FA391-15EA-4814-B4BB-2DC2A67BCFFD}" presName="bgRect" presStyleLbl="bgShp" presStyleIdx="0" presStyleCnt="4"/>
      <dgm:spPr/>
    </dgm:pt>
    <dgm:pt modelId="{27F3BC96-11C6-4167-88BF-2A8111CF2F06}" type="pres">
      <dgm:prSet presAssocID="{C24FA391-15EA-4814-B4BB-2DC2A67BCFF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346DDD92-BA7F-4050-8078-F45C19654F56}" type="pres">
      <dgm:prSet presAssocID="{C24FA391-15EA-4814-B4BB-2DC2A67BCFFD}" presName="spaceRect" presStyleCnt="0"/>
      <dgm:spPr/>
    </dgm:pt>
    <dgm:pt modelId="{5301EC33-4CB5-4DAC-93AE-F88CD62F0194}" type="pres">
      <dgm:prSet presAssocID="{C24FA391-15EA-4814-B4BB-2DC2A67BCFFD}" presName="parTx" presStyleLbl="revTx" presStyleIdx="0" presStyleCnt="4">
        <dgm:presLayoutVars>
          <dgm:chMax val="0"/>
          <dgm:chPref val="0"/>
        </dgm:presLayoutVars>
      </dgm:prSet>
      <dgm:spPr/>
    </dgm:pt>
    <dgm:pt modelId="{88ED74C4-ED83-4E97-871C-4D49E57A08F5}" type="pres">
      <dgm:prSet presAssocID="{5CF72728-BBA7-4EC4-A723-B684881A76CA}" presName="sibTrans" presStyleCnt="0"/>
      <dgm:spPr/>
    </dgm:pt>
    <dgm:pt modelId="{2E3AEFDC-78CD-42BE-8C55-4F9517C1CDA0}" type="pres">
      <dgm:prSet presAssocID="{40AFA340-9145-4AC1-8552-B47D16630707}" presName="compNode" presStyleCnt="0"/>
      <dgm:spPr/>
    </dgm:pt>
    <dgm:pt modelId="{5F177785-E532-4C65-9094-42D5AC03B103}" type="pres">
      <dgm:prSet presAssocID="{40AFA340-9145-4AC1-8552-B47D16630707}" presName="bgRect" presStyleLbl="bgShp" presStyleIdx="1" presStyleCnt="4"/>
      <dgm:spPr/>
    </dgm:pt>
    <dgm:pt modelId="{1D189202-B55C-4D74-942B-F012896FF9F5}" type="pres">
      <dgm:prSet presAssocID="{40AFA340-9145-4AC1-8552-B47D1663070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9067E9E0-8143-4AE9-8AF2-F737A1B4DBB2}" type="pres">
      <dgm:prSet presAssocID="{40AFA340-9145-4AC1-8552-B47D16630707}" presName="spaceRect" presStyleCnt="0"/>
      <dgm:spPr/>
    </dgm:pt>
    <dgm:pt modelId="{6EE73DBA-F630-44CF-97FB-C58EACD4EBA3}" type="pres">
      <dgm:prSet presAssocID="{40AFA340-9145-4AC1-8552-B47D16630707}" presName="parTx" presStyleLbl="revTx" presStyleIdx="1" presStyleCnt="4">
        <dgm:presLayoutVars>
          <dgm:chMax val="0"/>
          <dgm:chPref val="0"/>
        </dgm:presLayoutVars>
      </dgm:prSet>
      <dgm:spPr/>
    </dgm:pt>
    <dgm:pt modelId="{DCA27500-798D-44DF-9F2A-69DC63B6A832}" type="pres">
      <dgm:prSet presAssocID="{59EF76D3-33B8-4931-9E5A-BE4DD1DF0D7B}" presName="sibTrans" presStyleCnt="0"/>
      <dgm:spPr/>
    </dgm:pt>
    <dgm:pt modelId="{A4E5FB1A-AE16-4A31-A53C-033558D8FA8B}" type="pres">
      <dgm:prSet presAssocID="{7C2CE612-F56A-42B7-996C-D04ECC73012D}" presName="compNode" presStyleCnt="0"/>
      <dgm:spPr/>
    </dgm:pt>
    <dgm:pt modelId="{2576A48C-96D5-489E-9A2A-7663DD8932BB}" type="pres">
      <dgm:prSet presAssocID="{7C2CE612-F56A-42B7-996C-D04ECC73012D}" presName="bgRect" presStyleLbl="bgShp" presStyleIdx="2" presStyleCnt="4"/>
      <dgm:spPr/>
    </dgm:pt>
    <dgm:pt modelId="{DA2C66C5-7D04-4D89-81AF-F2EB2DFED2BA}" type="pres">
      <dgm:prSet presAssocID="{7C2CE612-F56A-42B7-996C-D04ECC73012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9A56F380-EF16-4265-8292-3C8929C61284}" type="pres">
      <dgm:prSet presAssocID="{7C2CE612-F56A-42B7-996C-D04ECC73012D}" presName="spaceRect" presStyleCnt="0"/>
      <dgm:spPr/>
    </dgm:pt>
    <dgm:pt modelId="{891F72EB-814B-47CB-BDBA-16B7A607BE34}" type="pres">
      <dgm:prSet presAssocID="{7C2CE612-F56A-42B7-996C-D04ECC73012D}" presName="parTx" presStyleLbl="revTx" presStyleIdx="2" presStyleCnt="4">
        <dgm:presLayoutVars>
          <dgm:chMax val="0"/>
          <dgm:chPref val="0"/>
        </dgm:presLayoutVars>
      </dgm:prSet>
      <dgm:spPr/>
    </dgm:pt>
    <dgm:pt modelId="{37C90598-BF00-4810-86CE-75847ED46B8D}" type="pres">
      <dgm:prSet presAssocID="{28AAC924-97B1-4936-9715-D2DD94A70CAC}" presName="sibTrans" presStyleCnt="0"/>
      <dgm:spPr/>
    </dgm:pt>
    <dgm:pt modelId="{2A560B04-C65F-4640-8936-763C706CD5BD}" type="pres">
      <dgm:prSet presAssocID="{6FBEA899-5FAA-4436-9C34-143C3D33471A}" presName="compNode" presStyleCnt="0"/>
      <dgm:spPr/>
    </dgm:pt>
    <dgm:pt modelId="{DA876D94-CFEC-42AC-9618-EE45CA5BC970}" type="pres">
      <dgm:prSet presAssocID="{6FBEA899-5FAA-4436-9C34-143C3D33471A}" presName="bgRect" presStyleLbl="bgShp" presStyleIdx="3" presStyleCnt="4"/>
      <dgm:spPr/>
    </dgm:pt>
    <dgm:pt modelId="{44E2048C-1443-4126-AB29-AA56F8B31E8C}" type="pres">
      <dgm:prSet presAssocID="{6FBEA899-5FAA-4436-9C34-143C3D33471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ignpost"/>
        </a:ext>
      </dgm:extLst>
    </dgm:pt>
    <dgm:pt modelId="{406BE0DA-7E7B-46BA-80D5-86C83FEC038C}" type="pres">
      <dgm:prSet presAssocID="{6FBEA899-5FAA-4436-9C34-143C3D33471A}" presName="spaceRect" presStyleCnt="0"/>
      <dgm:spPr/>
    </dgm:pt>
    <dgm:pt modelId="{527E88B6-1CF0-4EC0-8D67-696712965685}" type="pres">
      <dgm:prSet presAssocID="{6FBEA899-5FAA-4436-9C34-143C3D33471A}" presName="parTx" presStyleLbl="revTx" presStyleIdx="3" presStyleCnt="4">
        <dgm:presLayoutVars>
          <dgm:chMax val="0"/>
          <dgm:chPref val="0"/>
        </dgm:presLayoutVars>
      </dgm:prSet>
      <dgm:spPr/>
    </dgm:pt>
  </dgm:ptLst>
  <dgm:cxnLst>
    <dgm:cxn modelId="{79C80B33-EFB5-4627-9FC4-01C09DD4D9B9}" srcId="{DCB9DCC9-7208-49AF-A0D3-E6EABE5675D1}" destId="{6FBEA899-5FAA-4436-9C34-143C3D33471A}" srcOrd="3" destOrd="0" parTransId="{7420919B-ECF4-42C4-B444-7DD139F941D8}" sibTransId="{08144E56-F4F7-4654-9890-D318788DE483}"/>
    <dgm:cxn modelId="{D061A377-F2FB-47ED-854C-44D6AD8E9780}" type="presOf" srcId="{7C2CE612-F56A-42B7-996C-D04ECC73012D}" destId="{891F72EB-814B-47CB-BDBA-16B7A607BE34}" srcOrd="0" destOrd="0" presId="urn:microsoft.com/office/officeart/2018/2/layout/IconVerticalSolidList"/>
    <dgm:cxn modelId="{FF6C9C85-A8AE-4BBA-A531-A736C859909E}" type="presOf" srcId="{6FBEA899-5FAA-4436-9C34-143C3D33471A}" destId="{527E88B6-1CF0-4EC0-8D67-696712965685}" srcOrd="0" destOrd="0" presId="urn:microsoft.com/office/officeart/2018/2/layout/IconVerticalSolidList"/>
    <dgm:cxn modelId="{9924B086-736D-49D4-9041-F763CF0863DA}" srcId="{DCB9DCC9-7208-49AF-A0D3-E6EABE5675D1}" destId="{40AFA340-9145-4AC1-8552-B47D16630707}" srcOrd="1" destOrd="0" parTransId="{C3657AA1-DCE3-4D5D-BA68-4FC0D1380B86}" sibTransId="{59EF76D3-33B8-4931-9E5A-BE4DD1DF0D7B}"/>
    <dgm:cxn modelId="{4400C28B-20DE-483F-840C-A9541971CFCC}" type="presOf" srcId="{40AFA340-9145-4AC1-8552-B47D16630707}" destId="{6EE73DBA-F630-44CF-97FB-C58EACD4EBA3}" srcOrd="0" destOrd="0" presId="urn:microsoft.com/office/officeart/2018/2/layout/IconVerticalSolidList"/>
    <dgm:cxn modelId="{9A610B95-7DCE-498D-8775-CBC3085B466E}" type="presOf" srcId="{DCB9DCC9-7208-49AF-A0D3-E6EABE5675D1}" destId="{5420E8AD-2E3E-42FB-8232-D28BBAA020C4}" srcOrd="0" destOrd="0" presId="urn:microsoft.com/office/officeart/2018/2/layout/IconVerticalSolidList"/>
    <dgm:cxn modelId="{8028E995-7CC1-471B-AFF3-6EF25520D564}" srcId="{DCB9DCC9-7208-49AF-A0D3-E6EABE5675D1}" destId="{7C2CE612-F56A-42B7-996C-D04ECC73012D}" srcOrd="2" destOrd="0" parTransId="{15708311-2387-464B-898D-18D379755C4B}" sibTransId="{28AAC924-97B1-4936-9715-D2DD94A70CAC}"/>
    <dgm:cxn modelId="{24D3CEC1-8D90-48A0-9DB6-C66C27BDC06D}" type="presOf" srcId="{C24FA391-15EA-4814-B4BB-2DC2A67BCFFD}" destId="{5301EC33-4CB5-4DAC-93AE-F88CD62F0194}" srcOrd="0" destOrd="0" presId="urn:microsoft.com/office/officeart/2018/2/layout/IconVerticalSolidList"/>
    <dgm:cxn modelId="{712225FF-615B-45A4-817C-3CBE3F557275}" srcId="{DCB9DCC9-7208-49AF-A0D3-E6EABE5675D1}" destId="{C24FA391-15EA-4814-B4BB-2DC2A67BCFFD}" srcOrd="0" destOrd="0" parTransId="{C10D305A-24CE-48FD-89C5-B6AE1E360C01}" sibTransId="{5CF72728-BBA7-4EC4-A723-B684881A76CA}"/>
    <dgm:cxn modelId="{655D7F22-37D0-45AF-9B5C-8516D369E46D}" type="presParOf" srcId="{5420E8AD-2E3E-42FB-8232-D28BBAA020C4}" destId="{9DE1151E-6262-4C78-9405-18361F49D166}" srcOrd="0" destOrd="0" presId="urn:microsoft.com/office/officeart/2018/2/layout/IconVerticalSolidList"/>
    <dgm:cxn modelId="{A60A0CE6-5C36-47F1-8AFF-B7DA509D8D93}" type="presParOf" srcId="{9DE1151E-6262-4C78-9405-18361F49D166}" destId="{326F36E4-9A58-4AF9-91A8-8050C7B793CF}" srcOrd="0" destOrd="0" presId="urn:microsoft.com/office/officeart/2018/2/layout/IconVerticalSolidList"/>
    <dgm:cxn modelId="{05176114-CEB1-4555-BF78-49523A21B06F}" type="presParOf" srcId="{9DE1151E-6262-4C78-9405-18361F49D166}" destId="{27F3BC96-11C6-4167-88BF-2A8111CF2F06}" srcOrd="1" destOrd="0" presId="urn:microsoft.com/office/officeart/2018/2/layout/IconVerticalSolidList"/>
    <dgm:cxn modelId="{E4F88DA8-7797-4298-BAE1-8B217A68FE4A}" type="presParOf" srcId="{9DE1151E-6262-4C78-9405-18361F49D166}" destId="{346DDD92-BA7F-4050-8078-F45C19654F56}" srcOrd="2" destOrd="0" presId="urn:microsoft.com/office/officeart/2018/2/layout/IconVerticalSolidList"/>
    <dgm:cxn modelId="{1D4FC59B-20E0-4129-B6E4-3A065D3F25A5}" type="presParOf" srcId="{9DE1151E-6262-4C78-9405-18361F49D166}" destId="{5301EC33-4CB5-4DAC-93AE-F88CD62F0194}" srcOrd="3" destOrd="0" presId="urn:microsoft.com/office/officeart/2018/2/layout/IconVerticalSolidList"/>
    <dgm:cxn modelId="{645086D6-CE38-41FD-B513-B94B78B15049}" type="presParOf" srcId="{5420E8AD-2E3E-42FB-8232-D28BBAA020C4}" destId="{88ED74C4-ED83-4E97-871C-4D49E57A08F5}" srcOrd="1" destOrd="0" presId="urn:microsoft.com/office/officeart/2018/2/layout/IconVerticalSolidList"/>
    <dgm:cxn modelId="{589CB279-7274-4D2D-A327-67D2B919CD0C}" type="presParOf" srcId="{5420E8AD-2E3E-42FB-8232-D28BBAA020C4}" destId="{2E3AEFDC-78CD-42BE-8C55-4F9517C1CDA0}" srcOrd="2" destOrd="0" presId="urn:microsoft.com/office/officeart/2018/2/layout/IconVerticalSolidList"/>
    <dgm:cxn modelId="{A95240EA-20C2-4EE0-9315-23F994E33F28}" type="presParOf" srcId="{2E3AEFDC-78CD-42BE-8C55-4F9517C1CDA0}" destId="{5F177785-E532-4C65-9094-42D5AC03B103}" srcOrd="0" destOrd="0" presId="urn:microsoft.com/office/officeart/2018/2/layout/IconVerticalSolidList"/>
    <dgm:cxn modelId="{3E78A0C0-00CE-4ABB-A11D-E1160C2A6DA0}" type="presParOf" srcId="{2E3AEFDC-78CD-42BE-8C55-4F9517C1CDA0}" destId="{1D189202-B55C-4D74-942B-F012896FF9F5}" srcOrd="1" destOrd="0" presId="urn:microsoft.com/office/officeart/2018/2/layout/IconVerticalSolidList"/>
    <dgm:cxn modelId="{B2598CA7-FB50-4F06-A5A6-A90D3AAC323E}" type="presParOf" srcId="{2E3AEFDC-78CD-42BE-8C55-4F9517C1CDA0}" destId="{9067E9E0-8143-4AE9-8AF2-F737A1B4DBB2}" srcOrd="2" destOrd="0" presId="urn:microsoft.com/office/officeart/2018/2/layout/IconVerticalSolidList"/>
    <dgm:cxn modelId="{65CE41B3-D75C-4A7A-B4AA-9A05A4195F5E}" type="presParOf" srcId="{2E3AEFDC-78CD-42BE-8C55-4F9517C1CDA0}" destId="{6EE73DBA-F630-44CF-97FB-C58EACD4EBA3}" srcOrd="3" destOrd="0" presId="urn:microsoft.com/office/officeart/2018/2/layout/IconVerticalSolidList"/>
    <dgm:cxn modelId="{BD38BF17-475B-4A02-B301-1F0565677F56}" type="presParOf" srcId="{5420E8AD-2E3E-42FB-8232-D28BBAA020C4}" destId="{DCA27500-798D-44DF-9F2A-69DC63B6A832}" srcOrd="3" destOrd="0" presId="urn:microsoft.com/office/officeart/2018/2/layout/IconVerticalSolidList"/>
    <dgm:cxn modelId="{7CC6E267-70E3-4633-8F00-501D9B5785C0}" type="presParOf" srcId="{5420E8AD-2E3E-42FB-8232-D28BBAA020C4}" destId="{A4E5FB1A-AE16-4A31-A53C-033558D8FA8B}" srcOrd="4" destOrd="0" presId="urn:microsoft.com/office/officeart/2018/2/layout/IconVerticalSolidList"/>
    <dgm:cxn modelId="{D4F8FA4B-98D0-456A-8FDC-74AFA5516702}" type="presParOf" srcId="{A4E5FB1A-AE16-4A31-A53C-033558D8FA8B}" destId="{2576A48C-96D5-489E-9A2A-7663DD8932BB}" srcOrd="0" destOrd="0" presId="urn:microsoft.com/office/officeart/2018/2/layout/IconVerticalSolidList"/>
    <dgm:cxn modelId="{653D253B-0FA2-4DE3-A418-28C40B14BD15}" type="presParOf" srcId="{A4E5FB1A-AE16-4A31-A53C-033558D8FA8B}" destId="{DA2C66C5-7D04-4D89-81AF-F2EB2DFED2BA}" srcOrd="1" destOrd="0" presId="urn:microsoft.com/office/officeart/2018/2/layout/IconVerticalSolidList"/>
    <dgm:cxn modelId="{AD9092C4-DB74-4617-BCC2-DFE9F8F0B250}" type="presParOf" srcId="{A4E5FB1A-AE16-4A31-A53C-033558D8FA8B}" destId="{9A56F380-EF16-4265-8292-3C8929C61284}" srcOrd="2" destOrd="0" presId="urn:microsoft.com/office/officeart/2018/2/layout/IconVerticalSolidList"/>
    <dgm:cxn modelId="{711E41FC-F6CF-4847-B6E9-C4886D240EF9}" type="presParOf" srcId="{A4E5FB1A-AE16-4A31-A53C-033558D8FA8B}" destId="{891F72EB-814B-47CB-BDBA-16B7A607BE34}" srcOrd="3" destOrd="0" presId="urn:microsoft.com/office/officeart/2018/2/layout/IconVerticalSolidList"/>
    <dgm:cxn modelId="{53621416-EBD6-4D79-8715-350676EDCE57}" type="presParOf" srcId="{5420E8AD-2E3E-42FB-8232-D28BBAA020C4}" destId="{37C90598-BF00-4810-86CE-75847ED46B8D}" srcOrd="5" destOrd="0" presId="urn:microsoft.com/office/officeart/2018/2/layout/IconVerticalSolidList"/>
    <dgm:cxn modelId="{D6D6947C-09C4-4541-8EB3-5D0F8907F6AA}" type="presParOf" srcId="{5420E8AD-2E3E-42FB-8232-D28BBAA020C4}" destId="{2A560B04-C65F-4640-8936-763C706CD5BD}" srcOrd="6" destOrd="0" presId="urn:microsoft.com/office/officeart/2018/2/layout/IconVerticalSolidList"/>
    <dgm:cxn modelId="{10DFA509-6A18-4BF0-8332-1CFDAF88D8E2}" type="presParOf" srcId="{2A560B04-C65F-4640-8936-763C706CD5BD}" destId="{DA876D94-CFEC-42AC-9618-EE45CA5BC970}" srcOrd="0" destOrd="0" presId="urn:microsoft.com/office/officeart/2018/2/layout/IconVerticalSolidList"/>
    <dgm:cxn modelId="{6DAC5177-B33A-4515-B937-37522B99CF27}" type="presParOf" srcId="{2A560B04-C65F-4640-8936-763C706CD5BD}" destId="{44E2048C-1443-4126-AB29-AA56F8B31E8C}" srcOrd="1" destOrd="0" presId="urn:microsoft.com/office/officeart/2018/2/layout/IconVerticalSolidList"/>
    <dgm:cxn modelId="{984D147F-5818-45C9-A173-1BBCC26CD8E4}" type="presParOf" srcId="{2A560B04-C65F-4640-8936-763C706CD5BD}" destId="{406BE0DA-7E7B-46BA-80D5-86C83FEC038C}" srcOrd="2" destOrd="0" presId="urn:microsoft.com/office/officeart/2018/2/layout/IconVerticalSolidList"/>
    <dgm:cxn modelId="{1897232F-1DAC-4531-8377-4CBC60736E3D}" type="presParOf" srcId="{2A560B04-C65F-4640-8936-763C706CD5BD}" destId="{527E88B6-1CF0-4EC0-8D67-69671296568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F36E4-9A58-4AF9-91A8-8050C7B793CF}">
      <dsp:nvSpPr>
        <dsp:cNvPr id="0" name=""/>
        <dsp:cNvSpPr/>
      </dsp:nvSpPr>
      <dsp:spPr>
        <a:xfrm>
          <a:off x="0" y="1517"/>
          <a:ext cx="11260865" cy="7691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F3BC96-11C6-4167-88BF-2A8111CF2F06}">
      <dsp:nvSpPr>
        <dsp:cNvPr id="0" name=""/>
        <dsp:cNvSpPr/>
      </dsp:nvSpPr>
      <dsp:spPr>
        <a:xfrm>
          <a:off x="232672" y="174579"/>
          <a:ext cx="423041" cy="423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01EC33-4CB5-4DAC-93AE-F88CD62F0194}">
      <dsp:nvSpPr>
        <dsp:cNvPr id="0" name=""/>
        <dsp:cNvSpPr/>
      </dsp:nvSpPr>
      <dsp:spPr>
        <a:xfrm>
          <a:off x="888386" y="1517"/>
          <a:ext cx="10372478" cy="769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403" tIns="81403" rIns="81403" bIns="81403" numCol="1" spcCol="1270" anchor="ctr" anchorCtr="0">
          <a:noAutofit/>
        </a:bodyPr>
        <a:lstStyle/>
        <a:p>
          <a:pPr marL="0" lvl="0" indent="0" algn="l" defTabSz="977900">
            <a:lnSpc>
              <a:spcPct val="100000"/>
            </a:lnSpc>
            <a:spcBef>
              <a:spcPct val="0"/>
            </a:spcBef>
            <a:spcAft>
              <a:spcPct val="35000"/>
            </a:spcAft>
            <a:buNone/>
          </a:pPr>
          <a:r>
            <a:rPr lang="en-US" sz="2200" b="1" kern="1200"/>
            <a:t>Domestic budget increases</a:t>
          </a:r>
          <a:endParaRPr lang="en-US" sz="2200" kern="1200"/>
        </a:p>
      </dsp:txBody>
      <dsp:txXfrm>
        <a:off x="888386" y="1517"/>
        <a:ext cx="10372478" cy="769166"/>
      </dsp:txXfrm>
    </dsp:sp>
    <dsp:sp modelId="{5F177785-E532-4C65-9094-42D5AC03B103}">
      <dsp:nvSpPr>
        <dsp:cNvPr id="0" name=""/>
        <dsp:cNvSpPr/>
      </dsp:nvSpPr>
      <dsp:spPr>
        <a:xfrm>
          <a:off x="0" y="962975"/>
          <a:ext cx="11260865" cy="7691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189202-B55C-4D74-942B-F012896FF9F5}">
      <dsp:nvSpPr>
        <dsp:cNvPr id="0" name=""/>
        <dsp:cNvSpPr/>
      </dsp:nvSpPr>
      <dsp:spPr>
        <a:xfrm>
          <a:off x="232672" y="1136037"/>
          <a:ext cx="423041" cy="423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E73DBA-F630-44CF-97FB-C58EACD4EBA3}">
      <dsp:nvSpPr>
        <dsp:cNvPr id="0" name=""/>
        <dsp:cNvSpPr/>
      </dsp:nvSpPr>
      <dsp:spPr>
        <a:xfrm>
          <a:off x="888386" y="962975"/>
          <a:ext cx="10372478" cy="769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403" tIns="81403" rIns="81403" bIns="81403" numCol="1" spcCol="1270" anchor="ctr" anchorCtr="0">
          <a:noAutofit/>
        </a:bodyPr>
        <a:lstStyle/>
        <a:p>
          <a:pPr marL="0" lvl="0" indent="0" algn="l" defTabSz="977900">
            <a:lnSpc>
              <a:spcPct val="100000"/>
            </a:lnSpc>
            <a:spcBef>
              <a:spcPct val="0"/>
            </a:spcBef>
            <a:spcAft>
              <a:spcPct val="35000"/>
            </a:spcAft>
            <a:buNone/>
          </a:pPr>
          <a:r>
            <a:rPr lang="en-US" sz="2200" b="1" kern="1200"/>
            <a:t>Significant national commitments</a:t>
          </a:r>
          <a:endParaRPr lang="en-US" sz="2200" kern="1200"/>
        </a:p>
      </dsp:txBody>
      <dsp:txXfrm>
        <a:off x="888386" y="962975"/>
        <a:ext cx="10372478" cy="769166"/>
      </dsp:txXfrm>
    </dsp:sp>
    <dsp:sp modelId="{2576A48C-96D5-489E-9A2A-7663DD8932BB}">
      <dsp:nvSpPr>
        <dsp:cNvPr id="0" name=""/>
        <dsp:cNvSpPr/>
      </dsp:nvSpPr>
      <dsp:spPr>
        <a:xfrm>
          <a:off x="0" y="1924432"/>
          <a:ext cx="11260865" cy="7691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2C66C5-7D04-4D89-81AF-F2EB2DFED2BA}">
      <dsp:nvSpPr>
        <dsp:cNvPr id="0" name=""/>
        <dsp:cNvSpPr/>
      </dsp:nvSpPr>
      <dsp:spPr>
        <a:xfrm>
          <a:off x="232672" y="2097495"/>
          <a:ext cx="423041" cy="423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1F72EB-814B-47CB-BDBA-16B7A607BE34}">
      <dsp:nvSpPr>
        <dsp:cNvPr id="0" name=""/>
        <dsp:cNvSpPr/>
      </dsp:nvSpPr>
      <dsp:spPr>
        <a:xfrm>
          <a:off x="888386" y="1924432"/>
          <a:ext cx="10372478" cy="769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403" tIns="81403" rIns="81403" bIns="81403" numCol="1" spcCol="1270" anchor="ctr" anchorCtr="0">
          <a:noAutofit/>
        </a:bodyPr>
        <a:lstStyle/>
        <a:p>
          <a:pPr marL="0" lvl="0" indent="0" algn="l" defTabSz="977900">
            <a:lnSpc>
              <a:spcPct val="100000"/>
            </a:lnSpc>
            <a:spcBef>
              <a:spcPct val="0"/>
            </a:spcBef>
            <a:spcAft>
              <a:spcPct val="35000"/>
            </a:spcAft>
            <a:buNone/>
          </a:pPr>
          <a:r>
            <a:rPr lang="en-US" sz="2200" b="1" kern="1200"/>
            <a:t>Innovative financing strategies</a:t>
          </a:r>
          <a:r>
            <a:rPr lang="en-US" sz="2200" kern="1200"/>
            <a:t>: </a:t>
          </a:r>
        </a:p>
      </dsp:txBody>
      <dsp:txXfrm>
        <a:off x="888386" y="1924432"/>
        <a:ext cx="10372478" cy="769166"/>
      </dsp:txXfrm>
    </dsp:sp>
    <dsp:sp modelId="{DA876D94-CFEC-42AC-9618-EE45CA5BC970}">
      <dsp:nvSpPr>
        <dsp:cNvPr id="0" name=""/>
        <dsp:cNvSpPr/>
      </dsp:nvSpPr>
      <dsp:spPr>
        <a:xfrm>
          <a:off x="0" y="2885890"/>
          <a:ext cx="11260865" cy="7691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E2048C-1443-4126-AB29-AA56F8B31E8C}">
      <dsp:nvSpPr>
        <dsp:cNvPr id="0" name=""/>
        <dsp:cNvSpPr/>
      </dsp:nvSpPr>
      <dsp:spPr>
        <a:xfrm>
          <a:off x="232672" y="3058952"/>
          <a:ext cx="423041" cy="423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7E88B6-1CF0-4EC0-8D67-696712965685}">
      <dsp:nvSpPr>
        <dsp:cNvPr id="0" name=""/>
        <dsp:cNvSpPr/>
      </dsp:nvSpPr>
      <dsp:spPr>
        <a:xfrm>
          <a:off x="888386" y="2885890"/>
          <a:ext cx="10372478" cy="769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403" tIns="81403" rIns="81403" bIns="81403" numCol="1" spcCol="1270" anchor="ctr" anchorCtr="0">
          <a:noAutofit/>
        </a:bodyPr>
        <a:lstStyle/>
        <a:p>
          <a:pPr marL="0" lvl="0" indent="0" algn="l" defTabSz="977900">
            <a:lnSpc>
              <a:spcPct val="100000"/>
            </a:lnSpc>
            <a:spcBef>
              <a:spcPct val="0"/>
            </a:spcBef>
            <a:spcAft>
              <a:spcPct val="35000"/>
            </a:spcAft>
            <a:buNone/>
          </a:pPr>
          <a:r>
            <a:rPr lang="en-US" sz="2200" b="1" kern="1200"/>
            <a:t>Long-term sustainability roadmaps</a:t>
          </a:r>
          <a:endParaRPr lang="en-US" sz="2200" kern="1200"/>
        </a:p>
      </dsp:txBody>
      <dsp:txXfrm>
        <a:off x="888386" y="2885890"/>
        <a:ext cx="10372478" cy="7691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4AEC6A-B949-01A4-AF2F-0483BA8892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a:extLst>
              <a:ext uri="{FF2B5EF4-FFF2-40B4-BE49-F238E27FC236}">
                <a16:creationId xmlns:a16="http://schemas.microsoft.com/office/drawing/2014/main" id="{06379B92-3129-ACBC-D032-834BA700C6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5F1666-9A6C-4CD1-BA80-CB988D174BDA}" type="datetimeFigureOut">
              <a:rPr lang="en-KE" smtClean="0"/>
              <a:t>11/25/2025</a:t>
            </a:fld>
            <a:endParaRPr lang="en-KE"/>
          </a:p>
        </p:txBody>
      </p:sp>
      <p:sp>
        <p:nvSpPr>
          <p:cNvPr id="4" name="Footer Placeholder 3">
            <a:extLst>
              <a:ext uri="{FF2B5EF4-FFF2-40B4-BE49-F238E27FC236}">
                <a16:creationId xmlns:a16="http://schemas.microsoft.com/office/drawing/2014/main" id="{DA353682-5129-D5F3-3B79-13F4C5DABE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5" name="Slide Number Placeholder 4">
            <a:extLst>
              <a:ext uri="{FF2B5EF4-FFF2-40B4-BE49-F238E27FC236}">
                <a16:creationId xmlns:a16="http://schemas.microsoft.com/office/drawing/2014/main" id="{D40AEC99-98A7-1199-76CF-52F7CBBC7F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B1C58B-8EB2-4644-A4E4-D7E632F4519E}" type="slidenum">
              <a:rPr lang="en-KE" smtClean="0"/>
              <a:t>‹#›</a:t>
            </a:fld>
            <a:endParaRPr lang="en-KE"/>
          </a:p>
        </p:txBody>
      </p:sp>
    </p:spTree>
    <p:extLst>
      <p:ext uri="{BB962C8B-B14F-4D97-AF65-F5344CB8AC3E}">
        <p14:creationId xmlns:p14="http://schemas.microsoft.com/office/powerpoint/2010/main" val="183304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EF70B-33EC-BC49-833E-FCF6C50894EA}" type="datetimeFigureOut">
              <a:rPr lang="en-GB" smtClean="0"/>
              <a:t>25/11/2025</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9C66B-9B29-5D4B-AFFF-BA48895B8E47}" type="slidenum">
              <a:rPr lang="en-GB" smtClean="0"/>
              <a:t>‹#›</a:t>
            </a:fld>
            <a:endParaRPr lang="en-GB"/>
          </a:p>
        </p:txBody>
      </p:sp>
    </p:spTree>
    <p:extLst>
      <p:ext uri="{BB962C8B-B14F-4D97-AF65-F5344CB8AC3E}">
        <p14:creationId xmlns:p14="http://schemas.microsoft.com/office/powerpoint/2010/main" val="3515295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3899C66B-9B29-5D4B-AFFF-BA48895B8E47}" type="slidenum">
              <a:rPr lang="en-GB" smtClean="0"/>
              <a:t>4</a:t>
            </a:fld>
            <a:endParaRPr lang="en-GB"/>
          </a:p>
        </p:txBody>
      </p:sp>
    </p:spTree>
    <p:extLst>
      <p:ext uri="{BB962C8B-B14F-4D97-AF65-F5344CB8AC3E}">
        <p14:creationId xmlns:p14="http://schemas.microsoft.com/office/powerpoint/2010/main" val="153719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AFA3B-1557-2D48-2EF1-F6CA9D6556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61A354-0015-380D-25F9-BA7207C83B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2B87A4-4422-1EC7-B2FD-E456CF38C447}"/>
              </a:ext>
            </a:extLst>
          </p:cNvPr>
          <p:cNvSpPr>
            <a:spLocks noGrp="1"/>
          </p:cNvSpPr>
          <p:nvPr>
            <p:ph type="body" idx="1"/>
          </p:nvPr>
        </p:nvSpPr>
        <p:spPr/>
        <p:txBody>
          <a:bodyPr/>
          <a:lstStyle/>
          <a:p>
            <a:pPr marL="285750" indent="-285750">
              <a:buFont typeface="Arial"/>
              <a:buChar char="•"/>
              <a:defRPr/>
            </a:pPr>
            <a:r>
              <a:rPr lang="en-US" b="0">
                <a:solidFill>
                  <a:srgbClr val="EE0000"/>
                </a:solidFill>
              </a:rPr>
              <a:t>For </a:t>
            </a:r>
            <a:r>
              <a:rPr lang="en-US">
                <a:solidFill>
                  <a:srgbClr val="EE0000"/>
                </a:solidFill>
              </a:rPr>
              <a:t>the first time since UNAIDS began tracking punitive laws in 2008, the number of countries criminalizing same-sex sexual activity and gender expression has increased.</a:t>
            </a:r>
            <a:endParaRPr lang="en-US"/>
          </a:p>
          <a:p>
            <a:pPr marL="285750" indent="-285750">
              <a:buFont typeface="Arial"/>
              <a:buChar char="•"/>
              <a:defRPr/>
            </a:pPr>
            <a:r>
              <a:rPr lang="en-US"/>
              <a:t>In 2025, 168 countries criminalize some aspect of sex work, 152 criminalize drug possession for personal use, 64 criminalize same-sex relations</a:t>
            </a:r>
            <a:r>
              <a:rPr lang="en-US" b="0"/>
              <a:t>, </a:t>
            </a:r>
            <a:r>
              <a:rPr lang="en-US"/>
              <a:t>and 14 criminalize transgender people</a:t>
            </a:r>
            <a:endParaRPr lang="en-US">
              <a:ea typeface="Calibri"/>
              <a:cs typeface="Calibri"/>
            </a:endParaRPr>
          </a:p>
          <a:p>
            <a:pPr marL="285750" indent="-285750">
              <a:buFont typeface="Arial"/>
              <a:buChar char="•"/>
              <a:defRPr/>
            </a:pPr>
            <a:r>
              <a:rPr lang="en-US"/>
              <a:t>And </a:t>
            </a:r>
            <a:r>
              <a:rPr lang="en-US" b="0"/>
              <a:t>people living with HIV </a:t>
            </a:r>
            <a:r>
              <a:rPr lang="en-US"/>
              <a:t>remain </a:t>
            </a:r>
            <a:r>
              <a:rPr lang="en-US" b="0"/>
              <a:t>vulnerable to criminal prosecution in 156 countries</a:t>
            </a:r>
            <a:r>
              <a:rPr lang="en-US"/>
              <a:t>  despite </a:t>
            </a:r>
            <a:r>
              <a:rPr lang="en-US" b="0"/>
              <a:t>experts </a:t>
            </a:r>
            <a:r>
              <a:rPr lang="en-US"/>
              <a:t>agreeing </a:t>
            </a:r>
            <a:r>
              <a:rPr lang="en-US" b="0"/>
              <a:t>these laws are ineffective </a:t>
            </a:r>
            <a:r>
              <a:rPr lang="en-US"/>
              <a:t>and not grounded </a:t>
            </a:r>
            <a:r>
              <a:rPr lang="en-US" b="0"/>
              <a:t>in </a:t>
            </a:r>
            <a:r>
              <a:rPr lang="en-US"/>
              <a:t>science</a:t>
            </a:r>
            <a:r>
              <a:rPr lang="en-US" b="0"/>
              <a:t>.</a:t>
            </a:r>
            <a:endParaRPr lang="en-KE">
              <a:solidFill>
                <a:srgbClr val="000000"/>
              </a:solidFill>
            </a:endParaRPr>
          </a:p>
          <a:p>
            <a:pPr marL="285750" indent="-285750">
              <a:buFont typeface="Arial"/>
              <a:buChar char="•"/>
              <a:defRPr/>
            </a:pPr>
            <a:r>
              <a:rPr lang="en-US">
                <a:solidFill>
                  <a:srgbClr val="151413"/>
                </a:solidFill>
              </a:rPr>
              <a:t> </a:t>
            </a:r>
            <a:r>
              <a:rPr lang="en-US" b="0">
                <a:solidFill>
                  <a:srgbClr val="151413"/>
                </a:solidFill>
              </a:rPr>
              <a:t>The report indicates how anti-gender and anti-rights movements are growing in influence and geographic reach, jeopardizing gains on the rights of women and girls, people living with HIV and LGBTIQ+ people</a:t>
            </a:r>
            <a:r>
              <a:rPr lang="en-US">
                <a:solidFill>
                  <a:srgbClr val="151413"/>
                </a:solidFill>
              </a:rPr>
              <a:t>, further compounded</a:t>
            </a:r>
            <a:r>
              <a:rPr lang="en-US">
                <a:solidFill>
                  <a:srgbClr val="000000"/>
                </a:solidFill>
              </a:rPr>
              <a:t> by the harms caused by HIV funding cuts </a:t>
            </a:r>
            <a:endParaRPr lang="en-KE">
              <a:ea typeface="Calibri"/>
              <a:cs typeface="Calibri"/>
            </a:endParaRPr>
          </a:p>
        </p:txBody>
      </p:sp>
      <p:sp>
        <p:nvSpPr>
          <p:cNvPr id="4" name="Slide Number Placeholder 3">
            <a:extLst>
              <a:ext uri="{FF2B5EF4-FFF2-40B4-BE49-F238E27FC236}">
                <a16:creationId xmlns:a16="http://schemas.microsoft.com/office/drawing/2014/main" id="{FE30EB25-32A4-3367-5B2F-515739DEA6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99C66B-9B29-5D4B-AFFF-BA48895B8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056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a:buChar char="•"/>
            </a:pPr>
            <a:r>
              <a:rPr lang="en-US"/>
              <a:t>While community-led responses are reeling from the loss of essential funding, we are also seeing powerful examples of resilience from our partners</a:t>
            </a:r>
          </a:p>
          <a:p>
            <a:pPr marL="171450" indent="-171450" algn="just">
              <a:buFont typeface="Arial"/>
              <a:buChar char="•"/>
            </a:pPr>
            <a:r>
              <a:rPr lang="en-US"/>
              <a:t>In Kenya, NEPHAK — the national network of people living with and affected by HIV — has been pushing back against exclusions created by recent health financing reforms. They mobilized communities, organized public protests, and submitted a formal petition urging the government to include HIV and TB services in the national insurance package. </a:t>
            </a:r>
            <a:endParaRPr lang="en-GB">
              <a:solidFill>
                <a:srgbClr val="000000"/>
              </a:solidFill>
            </a:endParaRPr>
          </a:p>
          <a:p>
            <a:pPr marL="171450" indent="-171450" algn="just">
              <a:buFont typeface="Arial"/>
              <a:buChar char="•"/>
            </a:pPr>
            <a:r>
              <a:rPr lang="en-US"/>
              <a:t>These are inspiring examples of community resilience  but they also highlight the harsh environments in which community-led groups are operating, with funding rapidly disappearing and punitive policies increasing. </a:t>
            </a:r>
            <a:endParaRPr lang="en-GB">
              <a:ea typeface="Calibri" panose="020F0502020204030204"/>
              <a:cs typeface="Calibri" panose="020F0502020204030204"/>
            </a:endParaRPr>
          </a:p>
          <a:p>
            <a:pPr marL="171450" indent="-17145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3899C66B-9B29-5D4B-AFFF-BA48895B8E47}" type="slidenum">
              <a:rPr lang="en-GB" smtClean="0"/>
              <a:t>14</a:t>
            </a:fld>
            <a:endParaRPr lang="en-GB"/>
          </a:p>
        </p:txBody>
      </p:sp>
    </p:spTree>
    <p:extLst>
      <p:ext uri="{BB962C8B-B14F-4D97-AF65-F5344CB8AC3E}">
        <p14:creationId xmlns:p14="http://schemas.microsoft.com/office/powerpoint/2010/main" val="2296743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37BCA-40AC-AB19-4CE2-82FF245497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6208BA-31DF-E2EC-90BC-35E00FCE02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7170C6-41D8-4ADB-E380-20CF24F298A5}"/>
              </a:ext>
            </a:extLst>
          </p:cNvPr>
          <p:cNvSpPr>
            <a:spLocks noGrp="1"/>
          </p:cNvSpPr>
          <p:nvPr>
            <p:ph type="body" idx="1"/>
          </p:nvPr>
        </p:nvSpPr>
        <p:spPr/>
        <p:txBody>
          <a:bodyPr/>
          <a:lstStyle/>
          <a:p>
            <a:endParaRPr lang="en-KE"/>
          </a:p>
        </p:txBody>
      </p:sp>
      <p:sp>
        <p:nvSpPr>
          <p:cNvPr id="4" name="Slide Number Placeholder 3">
            <a:extLst>
              <a:ext uri="{FF2B5EF4-FFF2-40B4-BE49-F238E27FC236}">
                <a16:creationId xmlns:a16="http://schemas.microsoft.com/office/drawing/2014/main" id="{7F0E2D00-F179-4677-421C-93EA461C7487}"/>
              </a:ext>
            </a:extLst>
          </p:cNvPr>
          <p:cNvSpPr>
            <a:spLocks noGrp="1"/>
          </p:cNvSpPr>
          <p:nvPr>
            <p:ph type="sldNum" sz="quarter" idx="5"/>
          </p:nvPr>
        </p:nvSpPr>
        <p:spPr/>
        <p:txBody>
          <a:bodyPr/>
          <a:lstStyle/>
          <a:p>
            <a:fld id="{3899C66B-9B29-5D4B-AFFF-BA48895B8E47}" type="slidenum">
              <a:rPr lang="en-GB" smtClean="0"/>
              <a:t>15</a:t>
            </a:fld>
            <a:endParaRPr lang="en-GB"/>
          </a:p>
        </p:txBody>
      </p:sp>
    </p:spTree>
    <p:extLst>
      <p:ext uri="{BB962C8B-B14F-4D97-AF65-F5344CB8AC3E}">
        <p14:creationId xmlns:p14="http://schemas.microsoft.com/office/powerpoint/2010/main" val="4088587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E2F21-E269-9805-6B0B-328FF00F86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96DD31-FC4F-99B4-378A-B7243C4E55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97AA0-D456-4F07-3009-41317179CCE0}"/>
              </a:ext>
            </a:extLst>
          </p:cNvPr>
          <p:cNvSpPr>
            <a:spLocks noGrp="1"/>
          </p:cNvSpPr>
          <p:nvPr>
            <p:ph type="body" idx="1"/>
          </p:nvPr>
        </p:nvSpPr>
        <p:spPr/>
        <p:txBody>
          <a:bodyPr/>
          <a:lstStyle/>
          <a:p>
            <a:endParaRPr lang="en-KE"/>
          </a:p>
        </p:txBody>
      </p:sp>
      <p:sp>
        <p:nvSpPr>
          <p:cNvPr id="4" name="Slide Number Placeholder 3">
            <a:extLst>
              <a:ext uri="{FF2B5EF4-FFF2-40B4-BE49-F238E27FC236}">
                <a16:creationId xmlns:a16="http://schemas.microsoft.com/office/drawing/2014/main" id="{B9E21637-D9BD-F73D-8F1E-356EE6F6DDEF}"/>
              </a:ext>
            </a:extLst>
          </p:cNvPr>
          <p:cNvSpPr>
            <a:spLocks noGrp="1"/>
          </p:cNvSpPr>
          <p:nvPr>
            <p:ph type="sldNum" sz="quarter" idx="5"/>
          </p:nvPr>
        </p:nvSpPr>
        <p:spPr/>
        <p:txBody>
          <a:bodyPr/>
          <a:lstStyle/>
          <a:p>
            <a:fld id="{3899C66B-9B29-5D4B-AFFF-BA48895B8E47}" type="slidenum">
              <a:rPr lang="en-GB" smtClean="0"/>
              <a:t>16</a:t>
            </a:fld>
            <a:endParaRPr lang="en-GB"/>
          </a:p>
        </p:txBody>
      </p:sp>
    </p:spTree>
    <p:extLst>
      <p:ext uri="{BB962C8B-B14F-4D97-AF65-F5344CB8AC3E}">
        <p14:creationId xmlns:p14="http://schemas.microsoft.com/office/powerpoint/2010/main" val="2806032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9B06B-3289-3149-E883-3109178932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562B0-6D46-BB6F-D2B9-110970F4D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0DA032-24DA-3613-B6D0-8790DFB09F3D}"/>
              </a:ext>
            </a:extLst>
          </p:cNvPr>
          <p:cNvSpPr>
            <a:spLocks noGrp="1"/>
          </p:cNvSpPr>
          <p:nvPr>
            <p:ph type="body" idx="1"/>
          </p:nvPr>
        </p:nvSpPr>
        <p:spPr/>
        <p:txBody>
          <a:bodyPr/>
          <a:lstStyle/>
          <a:p>
            <a:endParaRPr lang="en-KE"/>
          </a:p>
        </p:txBody>
      </p:sp>
      <p:sp>
        <p:nvSpPr>
          <p:cNvPr id="4" name="Slide Number Placeholder 3">
            <a:extLst>
              <a:ext uri="{FF2B5EF4-FFF2-40B4-BE49-F238E27FC236}">
                <a16:creationId xmlns:a16="http://schemas.microsoft.com/office/drawing/2014/main" id="{AAC3450E-BD7D-C5E2-CF92-7C357E5A1DD7}"/>
              </a:ext>
            </a:extLst>
          </p:cNvPr>
          <p:cNvSpPr>
            <a:spLocks noGrp="1"/>
          </p:cNvSpPr>
          <p:nvPr>
            <p:ph type="sldNum" sz="quarter" idx="5"/>
          </p:nvPr>
        </p:nvSpPr>
        <p:spPr/>
        <p:txBody>
          <a:bodyPr/>
          <a:lstStyle/>
          <a:p>
            <a:fld id="{3899C66B-9B29-5D4B-AFFF-BA48895B8E47}" type="slidenum">
              <a:rPr lang="en-GB" smtClean="0"/>
              <a:t>17</a:t>
            </a:fld>
            <a:endParaRPr lang="en-GB"/>
          </a:p>
        </p:txBody>
      </p:sp>
    </p:spTree>
    <p:extLst>
      <p:ext uri="{BB962C8B-B14F-4D97-AF65-F5344CB8AC3E}">
        <p14:creationId xmlns:p14="http://schemas.microsoft.com/office/powerpoint/2010/main" val="1480894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12D9F-9872-4E1E-1149-9833581C2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097204-B740-BC70-BEAB-305A4E2D44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9210C7-0D73-0555-86D4-BFA3964A83C9}"/>
              </a:ext>
            </a:extLst>
          </p:cNvPr>
          <p:cNvSpPr>
            <a:spLocks noGrp="1"/>
          </p:cNvSpPr>
          <p:nvPr>
            <p:ph type="body" idx="1"/>
          </p:nvPr>
        </p:nvSpPr>
        <p:spPr/>
        <p:txBody>
          <a:bodyPr/>
          <a:lstStyle/>
          <a:p>
            <a:endParaRPr lang="en-KE"/>
          </a:p>
        </p:txBody>
      </p:sp>
      <p:sp>
        <p:nvSpPr>
          <p:cNvPr id="4" name="Slide Number Placeholder 3">
            <a:extLst>
              <a:ext uri="{FF2B5EF4-FFF2-40B4-BE49-F238E27FC236}">
                <a16:creationId xmlns:a16="http://schemas.microsoft.com/office/drawing/2014/main" id="{8B39BD24-CDB9-3B30-BAB9-CA1FBBAF8787}"/>
              </a:ext>
            </a:extLst>
          </p:cNvPr>
          <p:cNvSpPr>
            <a:spLocks noGrp="1"/>
          </p:cNvSpPr>
          <p:nvPr>
            <p:ph type="sldNum" sz="quarter" idx="5"/>
          </p:nvPr>
        </p:nvSpPr>
        <p:spPr/>
        <p:txBody>
          <a:bodyPr/>
          <a:lstStyle/>
          <a:p>
            <a:fld id="{3899C66B-9B29-5D4B-AFFF-BA48895B8E47}" type="slidenum">
              <a:rPr lang="en-GB" smtClean="0"/>
              <a:t>18</a:t>
            </a:fld>
            <a:endParaRPr lang="en-GB"/>
          </a:p>
        </p:txBody>
      </p:sp>
    </p:spTree>
    <p:extLst>
      <p:ext uri="{BB962C8B-B14F-4D97-AF65-F5344CB8AC3E}">
        <p14:creationId xmlns:p14="http://schemas.microsoft.com/office/powerpoint/2010/main" val="3966780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22DDF-DBB4-A040-14FC-807B30FC0E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3EA7B-AA86-5B03-184D-294C12384E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B6EAC-BF9A-D73F-4FDE-8C97B81D5218}"/>
              </a:ext>
            </a:extLst>
          </p:cNvPr>
          <p:cNvSpPr>
            <a:spLocks noGrp="1"/>
          </p:cNvSpPr>
          <p:nvPr>
            <p:ph type="body" idx="1"/>
          </p:nvPr>
        </p:nvSpPr>
        <p:spPr/>
        <p:txBody>
          <a:bodyPr/>
          <a:lstStyle/>
          <a:p>
            <a:endParaRPr lang="en-KE"/>
          </a:p>
        </p:txBody>
      </p:sp>
      <p:sp>
        <p:nvSpPr>
          <p:cNvPr id="4" name="Slide Number Placeholder 3">
            <a:extLst>
              <a:ext uri="{FF2B5EF4-FFF2-40B4-BE49-F238E27FC236}">
                <a16:creationId xmlns:a16="http://schemas.microsoft.com/office/drawing/2014/main" id="{4D53EF89-088A-46C4-928C-50360884B7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99C66B-9B29-5D4B-AFFF-BA48895B8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117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3899C66B-9B29-5D4B-AFFF-BA48895B8E47}" type="slidenum">
              <a:rPr lang="en-GB" smtClean="0"/>
              <a:t>20</a:t>
            </a:fld>
            <a:endParaRPr lang="en-GB"/>
          </a:p>
        </p:txBody>
      </p:sp>
    </p:spTree>
    <p:extLst>
      <p:ext uri="{BB962C8B-B14F-4D97-AF65-F5344CB8AC3E}">
        <p14:creationId xmlns:p14="http://schemas.microsoft.com/office/powerpoint/2010/main" val="3199075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0B425-93E7-62D2-33C1-8E387237E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8BBA59-A9FA-AA51-1810-D7F5111B95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E79474-1A83-541F-A5F7-92EFFAA21A1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Building on the new Global AIDS Strategy 2026-2031</a:t>
            </a:r>
            <a:r>
              <a:rPr lang="en-GB" sz="1200" kern="1200">
                <a:solidFill>
                  <a:schemeClr val="tx1"/>
                </a:solidFill>
                <a:effectLst/>
                <a:latin typeface="+mn-lt"/>
                <a:ea typeface="+mn-ea"/>
                <a:cs typeface="+mn-cs"/>
              </a:rPr>
              <a:t>, we can end AIDS by 2030 and build a sustainable response</a:t>
            </a:r>
            <a:r>
              <a:rPr lang="en-US" sz="1200" kern="1200">
                <a:solidFill>
                  <a:schemeClr val="tx1"/>
                </a:solidFill>
                <a:effectLst/>
                <a:latin typeface="+mn-lt"/>
                <a:ea typeface="+mn-ea"/>
                <a:cs typeface="+mn-cs"/>
              </a:rPr>
              <a:t>. </a:t>
            </a:r>
            <a:r>
              <a:rPr lang="en-GB" sz="1200" kern="1200">
                <a:solidFill>
                  <a:schemeClr val="tx1"/>
                </a:solidFill>
                <a:effectLst/>
                <a:latin typeface="+mn-lt"/>
                <a:ea typeface="+mn-ea"/>
                <a:cs typeface="+mn-cs"/>
              </a:rPr>
              <a:t>If countries scale up HIV services to reach the 2030 HIV targets, 3.3 million additional new HIV infections could be averted compared to maintaining HIV treatment and HIV prevention services at 2024 coverage levels.</a:t>
            </a:r>
            <a:endParaRPr lang="en-CH" sz="1200" kern="1200">
              <a:solidFill>
                <a:schemeClr val="tx1"/>
              </a:solidFill>
              <a:effectLst/>
              <a:latin typeface="+mn-lt"/>
              <a:ea typeface="+mn-ea"/>
              <a:cs typeface="+mn-cs"/>
            </a:endParaRPr>
          </a:p>
          <a:p>
            <a:endParaRPr lang="en-KE"/>
          </a:p>
        </p:txBody>
      </p:sp>
      <p:sp>
        <p:nvSpPr>
          <p:cNvPr id="4" name="Slide Number Placeholder 3">
            <a:extLst>
              <a:ext uri="{FF2B5EF4-FFF2-40B4-BE49-F238E27FC236}">
                <a16:creationId xmlns:a16="http://schemas.microsoft.com/office/drawing/2014/main" id="{06FE19FF-30A8-FDF3-2CFC-3720966959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99C66B-9B29-5D4B-AFFF-BA48895B8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277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CFD7E-DAFC-76BF-31A0-79BB79F9C5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2A6BE1-8E2C-057A-183E-48FF30B983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7AB608-C57B-040E-06B3-0524ADA9B55A}"/>
              </a:ext>
            </a:extLst>
          </p:cNvPr>
          <p:cNvSpPr>
            <a:spLocks noGrp="1"/>
          </p:cNvSpPr>
          <p:nvPr>
            <p:ph type="body" idx="1"/>
          </p:nvPr>
        </p:nvSpPr>
        <p:spPr/>
        <p:txBody>
          <a:bodyPr/>
          <a:lstStyle/>
          <a:p>
            <a:endParaRPr lang="en-CH"/>
          </a:p>
        </p:txBody>
      </p:sp>
      <p:sp>
        <p:nvSpPr>
          <p:cNvPr id="4" name="Slide Number Placeholder 3">
            <a:extLst>
              <a:ext uri="{FF2B5EF4-FFF2-40B4-BE49-F238E27FC236}">
                <a16:creationId xmlns:a16="http://schemas.microsoft.com/office/drawing/2014/main" id="{42BC27CC-EC48-6268-8D86-270EF1EBD28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CA2527-F4A6-438F-8DF8-3DE7983A818E}" type="slidenum">
              <a:rPr kumimoji="0" lang="en-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CH"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95794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3CDD7-A878-DB38-A330-FABB3964A8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0A5AE-46A8-9C64-9B24-A60ACDE529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7D4FB3-27B7-EC4C-C29A-74FA6429F79C}"/>
              </a:ext>
            </a:extLst>
          </p:cNvPr>
          <p:cNvSpPr>
            <a:spLocks noGrp="1"/>
          </p:cNvSpPr>
          <p:nvPr>
            <p:ph type="body" idx="1"/>
          </p:nvPr>
        </p:nvSpPr>
        <p:spPr/>
        <p:txBody>
          <a:bodyPr/>
          <a:lstStyle/>
          <a:p>
            <a:endParaRPr lang="en-KE"/>
          </a:p>
        </p:txBody>
      </p:sp>
      <p:sp>
        <p:nvSpPr>
          <p:cNvPr id="4" name="Slide Number Placeholder 3">
            <a:extLst>
              <a:ext uri="{FF2B5EF4-FFF2-40B4-BE49-F238E27FC236}">
                <a16:creationId xmlns:a16="http://schemas.microsoft.com/office/drawing/2014/main" id="{94BB8B27-17ED-BA2C-D802-97480BA047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99C66B-9B29-5D4B-AFFF-BA48895B8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6287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9B2DB-D053-698A-4F7D-2ACB7E1E3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65C7B-E554-E923-A947-2697CE2A33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6C488A-C56E-7346-417B-84B2C46AFA8E}"/>
              </a:ext>
            </a:extLst>
          </p:cNvPr>
          <p:cNvSpPr>
            <a:spLocks noGrp="1"/>
          </p:cNvSpPr>
          <p:nvPr>
            <p:ph type="body" idx="1"/>
          </p:nvPr>
        </p:nvSpPr>
        <p:spPr/>
        <p:txBody>
          <a:bodyPr/>
          <a:lstStyle/>
          <a:p>
            <a:endParaRPr lang="en-KE"/>
          </a:p>
        </p:txBody>
      </p:sp>
      <p:sp>
        <p:nvSpPr>
          <p:cNvPr id="4" name="Slide Number Placeholder 3">
            <a:extLst>
              <a:ext uri="{FF2B5EF4-FFF2-40B4-BE49-F238E27FC236}">
                <a16:creationId xmlns:a16="http://schemas.microsoft.com/office/drawing/2014/main" id="{21C5E23D-CE53-105A-5838-18BF62CAF2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99C66B-9B29-5D4B-AFFF-BA48895B8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70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5E870-3F85-2FCF-AC5D-A4B9C5FFDE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3866C-C628-2C0F-0DB6-B72324D723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6F9BE9-99D1-A43A-6B8C-8C6A3221D22E}"/>
              </a:ext>
            </a:extLst>
          </p:cNvPr>
          <p:cNvSpPr>
            <a:spLocks noGrp="1"/>
          </p:cNvSpPr>
          <p:nvPr>
            <p:ph type="body" idx="1"/>
          </p:nvPr>
        </p:nvSpPr>
        <p:spPr/>
        <p:txBody>
          <a:bodyPr/>
          <a:lstStyle/>
          <a:p>
            <a:endParaRPr lang="en-KE"/>
          </a:p>
        </p:txBody>
      </p:sp>
      <p:sp>
        <p:nvSpPr>
          <p:cNvPr id="4" name="Slide Number Placeholder 3">
            <a:extLst>
              <a:ext uri="{FF2B5EF4-FFF2-40B4-BE49-F238E27FC236}">
                <a16:creationId xmlns:a16="http://schemas.microsoft.com/office/drawing/2014/main" id="{54720B56-6212-C172-4687-9AED0B96C9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99C66B-9B29-5D4B-AFFF-BA48895B8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923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24A16-4BDA-4743-95C4-9AC0F7F1C6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D9FC1-B7E4-673C-E560-40543BC300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8F6633-9FFF-EC8E-7D2D-EE05B14510F8}"/>
              </a:ext>
            </a:extLst>
          </p:cNvPr>
          <p:cNvSpPr>
            <a:spLocks noGrp="1"/>
          </p:cNvSpPr>
          <p:nvPr>
            <p:ph type="body" idx="1"/>
          </p:nvPr>
        </p:nvSpPr>
        <p:spPr/>
        <p:txBody>
          <a:bodyPr/>
          <a:lstStyle/>
          <a:p>
            <a:endParaRPr lang="en-KE"/>
          </a:p>
        </p:txBody>
      </p:sp>
      <p:sp>
        <p:nvSpPr>
          <p:cNvPr id="4" name="Slide Number Placeholder 3">
            <a:extLst>
              <a:ext uri="{FF2B5EF4-FFF2-40B4-BE49-F238E27FC236}">
                <a16:creationId xmlns:a16="http://schemas.microsoft.com/office/drawing/2014/main" id="{C5FA6658-AC98-1FB8-ACA4-459C98257B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99C66B-9B29-5D4B-AFFF-BA48895B8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43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F2D1C-CB50-6EAF-E387-D0542199F7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C8F768-2F97-8F10-9865-508FBC131C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720F8F-8E25-45A0-A469-660522256508}"/>
              </a:ext>
            </a:extLst>
          </p:cNvPr>
          <p:cNvSpPr>
            <a:spLocks noGrp="1"/>
          </p:cNvSpPr>
          <p:nvPr>
            <p:ph type="body" idx="1"/>
          </p:nvPr>
        </p:nvSpPr>
        <p:spPr/>
        <p:txBody>
          <a:bodyPr/>
          <a:lstStyle/>
          <a:p>
            <a:endParaRPr lang="en-KE"/>
          </a:p>
        </p:txBody>
      </p:sp>
      <p:sp>
        <p:nvSpPr>
          <p:cNvPr id="4" name="Slide Number Placeholder 3">
            <a:extLst>
              <a:ext uri="{FF2B5EF4-FFF2-40B4-BE49-F238E27FC236}">
                <a16:creationId xmlns:a16="http://schemas.microsoft.com/office/drawing/2014/main" id="{1B808F13-24B3-04F8-2D5C-7FAEF4BBE2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99C66B-9B29-5D4B-AFFF-BA48895B8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993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45940-FF0E-714C-A296-5597FFCF7C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2631C-2B03-1F83-F776-28E015075F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53CD38-0E1D-3215-1564-4C2FD53A3E92}"/>
              </a:ext>
            </a:extLst>
          </p:cNvPr>
          <p:cNvSpPr>
            <a:spLocks noGrp="1"/>
          </p:cNvSpPr>
          <p:nvPr>
            <p:ph type="body" idx="1"/>
          </p:nvPr>
        </p:nvSpPr>
        <p:spPr/>
        <p:txBody>
          <a:bodyPr/>
          <a:lstStyle/>
          <a:p>
            <a:endParaRPr lang="en-KE"/>
          </a:p>
        </p:txBody>
      </p:sp>
      <p:sp>
        <p:nvSpPr>
          <p:cNvPr id="4" name="Slide Number Placeholder 3">
            <a:extLst>
              <a:ext uri="{FF2B5EF4-FFF2-40B4-BE49-F238E27FC236}">
                <a16:creationId xmlns:a16="http://schemas.microsoft.com/office/drawing/2014/main" id="{C2CB78CE-7183-8902-C866-3EC6A0A06A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99C66B-9B29-5D4B-AFFF-BA48895B8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757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2E0D8-AAD7-93AA-0F32-FB8A9C953D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14E5FC-A3C3-DC5D-C819-9138FE1EA6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15C301-9F0A-EE57-E352-5393C54304A3}"/>
              </a:ext>
            </a:extLst>
          </p:cNvPr>
          <p:cNvSpPr>
            <a:spLocks noGrp="1"/>
          </p:cNvSpPr>
          <p:nvPr>
            <p:ph type="body" idx="1"/>
          </p:nvPr>
        </p:nvSpPr>
        <p:spPr/>
        <p:txBody>
          <a:bodyPr/>
          <a:lstStyle/>
          <a:p>
            <a:endParaRPr lang="en-KE"/>
          </a:p>
        </p:txBody>
      </p:sp>
      <p:sp>
        <p:nvSpPr>
          <p:cNvPr id="4" name="Slide Number Placeholder 3">
            <a:extLst>
              <a:ext uri="{FF2B5EF4-FFF2-40B4-BE49-F238E27FC236}">
                <a16:creationId xmlns:a16="http://schemas.microsoft.com/office/drawing/2014/main" id="{64DDAFAB-CBBD-3D30-EF8A-430633CF77D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99C66B-9B29-5D4B-AFFF-BA48895B8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263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85007-21B7-8117-94EF-8757EAE456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4A6C6-CA6A-8303-B588-9C71B8559E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4F4FFC-C575-3328-C742-81AFA60F687B}"/>
              </a:ext>
            </a:extLst>
          </p:cNvPr>
          <p:cNvSpPr>
            <a:spLocks noGrp="1"/>
          </p:cNvSpPr>
          <p:nvPr>
            <p:ph type="body" idx="1"/>
          </p:nvPr>
        </p:nvSpPr>
        <p:spPr/>
        <p:txBody>
          <a:bodyPr/>
          <a:lstStyle/>
          <a:p>
            <a:pPr marL="171450" indent="-171450">
              <a:buFont typeface="Arial"/>
              <a:buChar char="•"/>
            </a:pPr>
            <a:r>
              <a:rPr lang="en-US"/>
              <a:t>Across countries, key populations rely on nongovernmental and community-led organizations for HIV services. In 2024, 80% of key populations at risk of HIV relied on NGOs and key-population led </a:t>
            </a:r>
            <a:r>
              <a:rPr lang="en-US" err="1"/>
              <a:t>organisations</a:t>
            </a:r>
            <a:r>
              <a:rPr lang="en-US"/>
              <a:t>.</a:t>
            </a:r>
            <a:endParaRPr lang="en-US">
              <a:ea typeface="Calibri"/>
              <a:cs typeface="Calibri"/>
            </a:endParaRPr>
          </a:p>
          <a:p>
            <a:pPr marL="171450" indent="-171450">
              <a:buFont typeface="Arial"/>
              <a:buChar char="•"/>
            </a:pPr>
            <a:r>
              <a:rPr lang="en-US"/>
              <a:t>For the countries that reported data to UNAIDS, more than 80% of sex workers, gay men and other men who have sex with men, and transgender people receive condoms and lubricants from NGOs, including groups led by key populations themselves. And over 70% of all needles and syringes are distributed by NGOs.</a:t>
            </a:r>
            <a:endParaRPr lang="en-KE">
              <a:ea typeface="Calibri"/>
              <a:cs typeface="Calibri"/>
            </a:endParaRPr>
          </a:p>
          <a:p>
            <a:pPr marL="171450" indent="-171450">
              <a:buFont typeface="Arial"/>
              <a:buChar char="•"/>
            </a:pPr>
            <a:r>
              <a:rPr lang="en-US"/>
              <a:t>When we look at financing, the picture becomes even clearer. Recent data from  e</a:t>
            </a:r>
            <a:r>
              <a:rPr lang="en-GB" err="1"/>
              <a:t>ight</a:t>
            </a:r>
            <a:r>
              <a:rPr lang="en-GB"/>
              <a:t> countries that have undertaken national AIDS spending </a:t>
            </a:r>
            <a:r>
              <a:rPr lang="en-US" err="1"/>
              <a:t>assesment</a:t>
            </a:r>
            <a:r>
              <a:rPr lang="en-US"/>
              <a:t> show that community-led organizations rely almost entirely on external donors: 89% of their funding comes from bilateral partners, 10.9% from multilaterals, and </a:t>
            </a:r>
            <a:r>
              <a:rPr lang="en-GB"/>
              <a:t>less than 0.1% of operating support coming from domestic sources</a:t>
            </a:r>
            <a:endParaRPr lang="en-KE">
              <a:ea typeface="Calibri"/>
              <a:cs typeface="Calibri"/>
            </a:endParaRPr>
          </a:p>
          <a:p>
            <a:pPr marL="171450" indent="-171450">
              <a:buFont typeface="Arial"/>
              <a:buChar char="•"/>
            </a:pPr>
            <a:r>
              <a:rPr lang="en-US"/>
              <a:t> Therefore the cuts in international HIV assistance are having such severe and immediate consequences for community-led services.”</a:t>
            </a:r>
            <a:endParaRPr lang="en-KE">
              <a:ea typeface="Calibri"/>
              <a:cs typeface="Calibri"/>
            </a:endParaRPr>
          </a:p>
          <a:p>
            <a:pPr marL="171450" indent="-171450">
              <a:buFont typeface="Arial"/>
              <a:buChar char="•"/>
            </a:pPr>
            <a:r>
              <a:rPr lang="en-US"/>
              <a:t>More than 60% of women-led HIV organizations have already lost funding or been forced to suspend essential </a:t>
            </a:r>
            <a:r>
              <a:rPr lang="en-US" err="1"/>
              <a:t>programmes</a:t>
            </a:r>
            <a:r>
              <a:rPr lang="en-US"/>
              <a:t>.</a:t>
            </a:r>
            <a:endParaRPr lang="en-KE">
              <a:ea typeface="Calibri"/>
              <a:cs typeface="Calibri"/>
            </a:endParaRPr>
          </a:p>
          <a:p>
            <a:pPr marL="171450" indent="-171450">
              <a:buFont typeface="Arial"/>
              <a:buChar char="•"/>
            </a:pPr>
            <a:r>
              <a:rPr lang="en-US"/>
              <a:t> </a:t>
            </a:r>
            <a:r>
              <a:rPr lang="en-GB"/>
              <a:t>An </a:t>
            </a:r>
            <a:r>
              <a:rPr lang="en-US"/>
              <a:t>online survey found that 77% of harm reduction </a:t>
            </a:r>
            <a:r>
              <a:rPr lang="en-US" err="1"/>
              <a:t>programmes</a:t>
            </a:r>
            <a:r>
              <a:rPr lang="en-US"/>
              <a:t> and other HIV services for people who inject drugs had been severely disrupted by funding cuts </a:t>
            </a:r>
            <a:endParaRPr lang="en-KE">
              <a:ea typeface="Calibri"/>
              <a:cs typeface="Calibri"/>
            </a:endParaRPr>
          </a:p>
          <a:p>
            <a:pPr marL="171450" indent="-171450">
              <a:buFont typeface="Arial"/>
              <a:buChar char="•"/>
            </a:pPr>
            <a:r>
              <a:rPr lang="en-US"/>
              <a:t>And in a survey of 45 youth-led and youth-serving groups, 60% reported a sudden and significant loss of resources. </a:t>
            </a:r>
            <a:endParaRPr lang="en-KE">
              <a:ea typeface="Calibri"/>
              <a:cs typeface="Calibri"/>
            </a:endParaRPr>
          </a:p>
          <a:p>
            <a:endParaRPr lang="en-KE">
              <a:ea typeface="Calibri"/>
              <a:cs typeface="Calibri"/>
            </a:endParaRPr>
          </a:p>
        </p:txBody>
      </p:sp>
      <p:sp>
        <p:nvSpPr>
          <p:cNvPr id="4" name="Slide Number Placeholder 3">
            <a:extLst>
              <a:ext uri="{FF2B5EF4-FFF2-40B4-BE49-F238E27FC236}">
                <a16:creationId xmlns:a16="http://schemas.microsoft.com/office/drawing/2014/main" id="{75FDCC4E-8332-162E-C612-3B0405F80C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99C66B-9B29-5D4B-AFFF-BA48895B8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418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3" name="Immagine 2" descr="Immagine che contiene arte, Elementi grafici, Arte frattale, cartone animato&#10;&#10;Descrizione generata automaticamente">
            <a:extLst>
              <a:ext uri="{FF2B5EF4-FFF2-40B4-BE49-F238E27FC236}">
                <a16:creationId xmlns:a16="http://schemas.microsoft.com/office/drawing/2014/main" id="{D77C83B7-4E60-6B50-4E01-61BA2F24680B}"/>
              </a:ext>
            </a:extLst>
          </p:cNvPr>
          <p:cNvPicPr>
            <a:picLocks noChangeAspect="1"/>
          </p:cNvPicPr>
          <p:nvPr userDrawn="1"/>
        </p:nvPicPr>
        <p:blipFill rotWithShape="1">
          <a:blip r:embed="rId2"/>
          <a:srcRect r="2043"/>
          <a:stretch/>
        </p:blipFill>
        <p:spPr>
          <a:xfrm>
            <a:off x="294028" y="0"/>
            <a:ext cx="11943692" cy="6857585"/>
          </a:xfrm>
          <a:prstGeom prst="rect">
            <a:avLst/>
          </a:prstGeom>
        </p:spPr>
      </p:pic>
      <p:sp>
        <p:nvSpPr>
          <p:cNvPr id="11" name="Rettangolo 10">
            <a:extLst>
              <a:ext uri="{FF2B5EF4-FFF2-40B4-BE49-F238E27FC236}">
                <a16:creationId xmlns:a16="http://schemas.microsoft.com/office/drawing/2014/main" id="{2E8B42DD-DC21-8A8D-1367-DC832FD53917}"/>
              </a:ext>
            </a:extLst>
          </p:cNvPr>
          <p:cNvSpPr/>
          <p:nvPr userDrawn="1"/>
        </p:nvSpPr>
        <p:spPr>
          <a:xfrm rot="277594">
            <a:off x="4770634" y="2848060"/>
            <a:ext cx="410966" cy="56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asellaDiTesto 9">
            <a:extLst>
              <a:ext uri="{FF2B5EF4-FFF2-40B4-BE49-F238E27FC236}">
                <a16:creationId xmlns:a16="http://schemas.microsoft.com/office/drawing/2014/main" id="{2DFDE135-5D85-D4DB-4628-3CB94B7BD523}"/>
              </a:ext>
            </a:extLst>
          </p:cNvPr>
          <p:cNvSpPr txBox="1"/>
          <p:nvPr userDrawn="1"/>
        </p:nvSpPr>
        <p:spPr>
          <a:xfrm>
            <a:off x="401444" y="434898"/>
            <a:ext cx="5151863" cy="3112390"/>
          </a:xfrm>
          <a:prstGeom prst="rect">
            <a:avLst/>
          </a:prstGeom>
          <a:noFill/>
        </p:spPr>
        <p:txBody>
          <a:bodyPr wrap="square" rtlCol="0">
            <a:spAutoFit/>
          </a:bodyPr>
          <a:lstStyle/>
          <a:p>
            <a:pPr>
              <a:lnSpc>
                <a:spcPts val="5800"/>
              </a:lnSpc>
            </a:pPr>
            <a:r>
              <a:rPr lang="en-GB" sz="6000">
                <a:solidFill>
                  <a:schemeClr val="accent1"/>
                </a:solidFill>
                <a:latin typeface="+mj-lt"/>
              </a:rPr>
              <a:t>AIDS, CRISIS AND THE POWER TO TRANSFORM</a:t>
            </a:r>
          </a:p>
        </p:txBody>
      </p:sp>
      <p:pic>
        <p:nvPicPr>
          <p:cNvPr id="15" name="Immagine 14" descr="Immagine che contiene Elementi grafici, Carattere, grafica, logo&#10;&#10;Descrizione generata automaticamente">
            <a:extLst>
              <a:ext uri="{FF2B5EF4-FFF2-40B4-BE49-F238E27FC236}">
                <a16:creationId xmlns:a16="http://schemas.microsoft.com/office/drawing/2014/main" id="{C5A64158-9124-BD30-9960-1C15B31AD83B}"/>
              </a:ext>
            </a:extLst>
          </p:cNvPr>
          <p:cNvPicPr>
            <a:picLocks noChangeAspect="1"/>
          </p:cNvPicPr>
          <p:nvPr userDrawn="1"/>
        </p:nvPicPr>
        <p:blipFill>
          <a:blip r:embed="rId3"/>
          <a:stretch>
            <a:fillRect/>
          </a:stretch>
        </p:blipFill>
        <p:spPr>
          <a:xfrm>
            <a:off x="483220" y="6171264"/>
            <a:ext cx="1345579" cy="251838"/>
          </a:xfrm>
          <a:prstGeom prst="rect">
            <a:avLst/>
          </a:prstGeom>
        </p:spPr>
      </p:pic>
      <p:sp>
        <p:nvSpPr>
          <p:cNvPr id="16" name="Rettangolo 15">
            <a:extLst>
              <a:ext uri="{FF2B5EF4-FFF2-40B4-BE49-F238E27FC236}">
                <a16:creationId xmlns:a16="http://schemas.microsoft.com/office/drawing/2014/main" id="{D738ED67-B820-015B-040F-8266780F5DBA}"/>
              </a:ext>
            </a:extLst>
          </p:cNvPr>
          <p:cNvSpPr/>
          <p:nvPr userDrawn="1"/>
        </p:nvSpPr>
        <p:spPr>
          <a:xfrm>
            <a:off x="2691323" y="6341165"/>
            <a:ext cx="1151807" cy="516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v</a:t>
            </a:r>
          </a:p>
        </p:txBody>
      </p:sp>
      <p:sp>
        <p:nvSpPr>
          <p:cNvPr id="13" name="CasellaDiTesto 12">
            <a:extLst>
              <a:ext uri="{FF2B5EF4-FFF2-40B4-BE49-F238E27FC236}">
                <a16:creationId xmlns:a16="http://schemas.microsoft.com/office/drawing/2014/main" id="{00CCA425-B16C-EF7C-E414-2EFC74F65D1B}"/>
              </a:ext>
            </a:extLst>
          </p:cNvPr>
          <p:cNvSpPr txBox="1"/>
          <p:nvPr userDrawn="1"/>
        </p:nvSpPr>
        <p:spPr>
          <a:xfrm>
            <a:off x="401444" y="4599547"/>
            <a:ext cx="1671196" cy="1450397"/>
          </a:xfrm>
          <a:prstGeom prst="rect">
            <a:avLst/>
          </a:prstGeom>
          <a:noFill/>
        </p:spPr>
        <p:txBody>
          <a:bodyPr wrap="square" rtlCol="0">
            <a:spAutoFit/>
          </a:bodyPr>
          <a:lstStyle/>
          <a:p>
            <a:pPr>
              <a:lnSpc>
                <a:spcPts val="2600"/>
              </a:lnSpc>
            </a:pPr>
            <a:r>
              <a:rPr lang="en-GB" sz="2600" i="1"/>
              <a:t>2025</a:t>
            </a:r>
          </a:p>
          <a:p>
            <a:pPr>
              <a:lnSpc>
                <a:spcPts val="2600"/>
              </a:lnSpc>
            </a:pPr>
            <a:r>
              <a:rPr lang="en-GB" sz="2600">
                <a:latin typeface="+mj-lt"/>
              </a:rPr>
              <a:t>GLOBAL</a:t>
            </a:r>
          </a:p>
          <a:p>
            <a:pPr>
              <a:lnSpc>
                <a:spcPts val="2600"/>
              </a:lnSpc>
            </a:pPr>
            <a:r>
              <a:rPr lang="en-GB" sz="2600">
                <a:latin typeface="+mj-lt"/>
              </a:rPr>
              <a:t>AIDS</a:t>
            </a:r>
          </a:p>
          <a:p>
            <a:pPr>
              <a:lnSpc>
                <a:spcPts val="2600"/>
              </a:lnSpc>
            </a:pPr>
            <a:r>
              <a:rPr lang="en-GB" sz="2600">
                <a:latin typeface="+mj-lt"/>
              </a:rPr>
              <a:t>UPDATE</a:t>
            </a:r>
          </a:p>
        </p:txBody>
      </p:sp>
    </p:spTree>
    <p:extLst>
      <p:ext uri="{BB962C8B-B14F-4D97-AF65-F5344CB8AC3E}">
        <p14:creationId xmlns:p14="http://schemas.microsoft.com/office/powerpoint/2010/main" val="1946150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Layout personalizzato">
    <p:bg>
      <p:bgPr>
        <a:solidFill>
          <a:srgbClr val="E1F2F4"/>
        </a:solidFill>
        <a:effectLst/>
      </p:bgPr>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9009993" y="6177674"/>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893121"/>
            <a:ext cx="10336093" cy="1131614"/>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story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sp>
        <p:nvSpPr>
          <p:cNvPr id="6" name="Segnaposto testo 5">
            <a:extLst>
              <a:ext uri="{FF2B5EF4-FFF2-40B4-BE49-F238E27FC236}">
                <a16:creationId xmlns:a16="http://schemas.microsoft.com/office/drawing/2014/main" id="{24FDD10E-75A5-3939-560E-9CD94C5229CA}"/>
              </a:ext>
            </a:extLst>
          </p:cNvPr>
          <p:cNvSpPr>
            <a:spLocks noGrp="1"/>
          </p:cNvSpPr>
          <p:nvPr>
            <p:ph type="body" sz="quarter" idx="15" hasCustomPrompt="1"/>
          </p:nvPr>
        </p:nvSpPr>
        <p:spPr>
          <a:xfrm>
            <a:off x="4082143" y="2333853"/>
            <a:ext cx="7654721" cy="3436729"/>
          </a:xfrm>
          <a:prstGeom prst="rect">
            <a:avLst/>
          </a:prstGeom>
        </p:spPr>
        <p:txBody>
          <a:bodyPr numCol="2" spcCol="216000"/>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 </a:t>
            </a:r>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a:t>
            </a:r>
            <a:r>
              <a:rPr lang="it-IT" err="1"/>
              <a:t>inceptos</a:t>
            </a:r>
            <a:r>
              <a:rPr lang="it-IT"/>
              <a:t>.</a:t>
            </a:r>
          </a:p>
        </p:txBody>
      </p:sp>
      <p:sp>
        <p:nvSpPr>
          <p:cNvPr id="8" name="CasellaDiTesto 7">
            <a:extLst>
              <a:ext uri="{FF2B5EF4-FFF2-40B4-BE49-F238E27FC236}">
                <a16:creationId xmlns:a16="http://schemas.microsoft.com/office/drawing/2014/main" id="{2D93A82C-6618-0ED1-AC53-E74AD63EB933}"/>
              </a:ext>
            </a:extLst>
          </p:cNvPr>
          <p:cNvSpPr txBox="1"/>
          <p:nvPr userDrawn="1"/>
        </p:nvSpPr>
        <p:spPr>
          <a:xfrm>
            <a:off x="492328" y="372549"/>
            <a:ext cx="1479395" cy="307777"/>
          </a:xfrm>
          <a:prstGeom prst="rect">
            <a:avLst/>
          </a:prstGeom>
          <a:noFill/>
        </p:spPr>
        <p:txBody>
          <a:bodyPr wrap="square" rtlCol="0">
            <a:spAutoFit/>
          </a:bodyPr>
          <a:lstStyle/>
          <a:p>
            <a:pPr>
              <a:lnSpc>
                <a:spcPts val="1600"/>
              </a:lnSpc>
            </a:pPr>
            <a:r>
              <a:rPr lang="en-GB" sz="1600">
                <a:latin typeface="+mj-lt"/>
              </a:rPr>
              <a:t>STORY</a:t>
            </a:r>
          </a:p>
        </p:txBody>
      </p:sp>
      <p:cxnSp>
        <p:nvCxnSpPr>
          <p:cNvPr id="10" name="Connettore 1 9">
            <a:extLst>
              <a:ext uri="{FF2B5EF4-FFF2-40B4-BE49-F238E27FC236}">
                <a16:creationId xmlns:a16="http://schemas.microsoft.com/office/drawing/2014/main" id="{CFAB2D3F-47DC-55AD-BE93-FD8B42476BB6}"/>
              </a:ext>
            </a:extLst>
          </p:cNvPr>
          <p:cNvCxnSpPr>
            <a:cxnSpLocks/>
          </p:cNvCxnSpPr>
          <p:nvPr userDrawn="1"/>
        </p:nvCxnSpPr>
        <p:spPr>
          <a:xfrm>
            <a:off x="592667" y="680326"/>
            <a:ext cx="111605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egnaposto immagine 10">
            <a:extLst>
              <a:ext uri="{FF2B5EF4-FFF2-40B4-BE49-F238E27FC236}">
                <a16:creationId xmlns:a16="http://schemas.microsoft.com/office/drawing/2014/main" id="{FB19890F-F068-77A2-2D14-541F6EB79E0C}"/>
              </a:ext>
            </a:extLst>
          </p:cNvPr>
          <p:cNvSpPr>
            <a:spLocks noGrp="1"/>
          </p:cNvSpPr>
          <p:nvPr>
            <p:ph type="pic" sz="quarter" idx="13" hasCustomPrompt="1"/>
          </p:nvPr>
        </p:nvSpPr>
        <p:spPr>
          <a:xfrm>
            <a:off x="492328" y="2350182"/>
            <a:ext cx="3263243" cy="4159959"/>
          </a:xfrm>
          <a:prstGeom prst="rect">
            <a:avLst/>
          </a:prstGeom>
        </p:spPr>
        <p:txBody>
          <a:bodyPr anchor="ctr"/>
          <a:lstStyle>
            <a:lvl1pPr marL="0" indent="0" algn="ctr">
              <a:buNone/>
              <a:defRPr sz="1400"/>
            </a:lvl1pPr>
          </a:lstStyle>
          <a:p>
            <a:r>
              <a:rPr lang="en-GB"/>
              <a:t>Insert image here</a:t>
            </a:r>
          </a:p>
        </p:txBody>
      </p:sp>
      <p:pic>
        <p:nvPicPr>
          <p:cNvPr id="2" name="Immagine 1" descr="Immagine che contiene Elementi grafici, Carattere, grafica, logo&#10;&#10;Descrizione generata automaticamente">
            <a:extLst>
              <a:ext uri="{FF2B5EF4-FFF2-40B4-BE49-F238E27FC236}">
                <a16:creationId xmlns:a16="http://schemas.microsoft.com/office/drawing/2014/main" id="{AB988C9C-7718-F128-4B0E-5D2D6D43A936}"/>
              </a:ext>
            </a:extLst>
          </p:cNvPr>
          <p:cNvPicPr>
            <a:picLocks noChangeAspect="1"/>
          </p:cNvPicPr>
          <p:nvPr userDrawn="1"/>
        </p:nvPicPr>
        <p:blipFill>
          <a:blip r:embed="rId2"/>
          <a:stretch>
            <a:fillRect/>
          </a:stretch>
        </p:blipFill>
        <p:spPr>
          <a:xfrm>
            <a:off x="10553700" y="321560"/>
            <a:ext cx="1173730" cy="219675"/>
          </a:xfrm>
          <a:prstGeom prst="rect">
            <a:avLst/>
          </a:prstGeom>
        </p:spPr>
      </p:pic>
    </p:spTree>
    <p:extLst>
      <p:ext uri="{BB962C8B-B14F-4D97-AF65-F5344CB8AC3E}">
        <p14:creationId xmlns:p14="http://schemas.microsoft.com/office/powerpoint/2010/main" val="354549233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Layout personalizzato">
    <p:bg>
      <p:bgPr>
        <a:solidFill>
          <a:srgbClr val="E1F2F4"/>
        </a:solidFill>
        <a:effectLst/>
      </p:bgPr>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9009993" y="6177674"/>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893121"/>
            <a:ext cx="10336093" cy="1131614"/>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story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sp>
        <p:nvSpPr>
          <p:cNvPr id="6" name="Segnaposto testo 5">
            <a:extLst>
              <a:ext uri="{FF2B5EF4-FFF2-40B4-BE49-F238E27FC236}">
                <a16:creationId xmlns:a16="http://schemas.microsoft.com/office/drawing/2014/main" id="{24FDD10E-75A5-3939-560E-9CD94C5229CA}"/>
              </a:ext>
            </a:extLst>
          </p:cNvPr>
          <p:cNvSpPr>
            <a:spLocks noGrp="1"/>
          </p:cNvSpPr>
          <p:nvPr>
            <p:ph type="body" sz="quarter" idx="15" hasCustomPrompt="1"/>
          </p:nvPr>
        </p:nvSpPr>
        <p:spPr>
          <a:xfrm>
            <a:off x="492329" y="2333853"/>
            <a:ext cx="5810500" cy="3843821"/>
          </a:xfrm>
          <a:prstGeom prst="rect">
            <a:avLst/>
          </a:prstGeom>
        </p:spPr>
        <p:txBody>
          <a:bodyPr numCol="1" spcCol="216000"/>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 </a:t>
            </a:r>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a:t>
            </a:r>
          </a:p>
        </p:txBody>
      </p:sp>
      <p:sp>
        <p:nvSpPr>
          <p:cNvPr id="8" name="CasellaDiTesto 7">
            <a:extLst>
              <a:ext uri="{FF2B5EF4-FFF2-40B4-BE49-F238E27FC236}">
                <a16:creationId xmlns:a16="http://schemas.microsoft.com/office/drawing/2014/main" id="{2D93A82C-6618-0ED1-AC53-E74AD63EB933}"/>
              </a:ext>
            </a:extLst>
          </p:cNvPr>
          <p:cNvSpPr txBox="1"/>
          <p:nvPr userDrawn="1"/>
        </p:nvSpPr>
        <p:spPr>
          <a:xfrm>
            <a:off x="492328" y="372549"/>
            <a:ext cx="1479395" cy="307777"/>
          </a:xfrm>
          <a:prstGeom prst="rect">
            <a:avLst/>
          </a:prstGeom>
          <a:noFill/>
        </p:spPr>
        <p:txBody>
          <a:bodyPr wrap="square" rtlCol="0">
            <a:spAutoFit/>
          </a:bodyPr>
          <a:lstStyle/>
          <a:p>
            <a:pPr>
              <a:lnSpc>
                <a:spcPts val="1600"/>
              </a:lnSpc>
            </a:pPr>
            <a:r>
              <a:rPr lang="en-GB" sz="1600">
                <a:latin typeface="+mj-lt"/>
              </a:rPr>
              <a:t>STORY</a:t>
            </a:r>
          </a:p>
        </p:txBody>
      </p:sp>
      <p:cxnSp>
        <p:nvCxnSpPr>
          <p:cNvPr id="10" name="Connettore 1 9">
            <a:extLst>
              <a:ext uri="{FF2B5EF4-FFF2-40B4-BE49-F238E27FC236}">
                <a16:creationId xmlns:a16="http://schemas.microsoft.com/office/drawing/2014/main" id="{CFAB2D3F-47DC-55AD-BE93-FD8B42476BB6}"/>
              </a:ext>
            </a:extLst>
          </p:cNvPr>
          <p:cNvCxnSpPr>
            <a:cxnSpLocks/>
          </p:cNvCxnSpPr>
          <p:nvPr userDrawn="1"/>
        </p:nvCxnSpPr>
        <p:spPr>
          <a:xfrm>
            <a:off x="592667" y="680326"/>
            <a:ext cx="111605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egnaposto testo 5">
            <a:extLst>
              <a:ext uri="{FF2B5EF4-FFF2-40B4-BE49-F238E27FC236}">
                <a16:creationId xmlns:a16="http://schemas.microsoft.com/office/drawing/2014/main" id="{DED8A588-9C22-E912-4DB5-3234D1FD54A8}"/>
              </a:ext>
            </a:extLst>
          </p:cNvPr>
          <p:cNvSpPr>
            <a:spLocks noGrp="1"/>
          </p:cNvSpPr>
          <p:nvPr>
            <p:ph type="body" sz="quarter" idx="16" hasCustomPrompt="1"/>
          </p:nvPr>
        </p:nvSpPr>
        <p:spPr>
          <a:xfrm>
            <a:off x="6615543" y="2333853"/>
            <a:ext cx="5137650" cy="1894115"/>
          </a:xfrm>
          <a:prstGeom prst="rect">
            <a:avLst/>
          </a:prstGeom>
        </p:spPr>
        <p:txBody>
          <a:bodyPr numCol="1" spcCol="216000"/>
          <a:lstStyle>
            <a:lvl1pPr marL="0" indent="0">
              <a:lnSpc>
                <a:spcPct val="120000"/>
              </a:lnSpc>
              <a:buNone/>
              <a:defRPr sz="2100">
                <a:highlight>
                  <a:srgbClr val="C0E1E4"/>
                </a:highlight>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a:t>
            </a:r>
          </a:p>
        </p:txBody>
      </p:sp>
      <p:pic>
        <p:nvPicPr>
          <p:cNvPr id="20" name="Immagine 19" descr="Immagine che contiene Elementi grafici, Carattere, grafica, logo&#10;&#10;Descrizione generata automaticamente">
            <a:extLst>
              <a:ext uri="{FF2B5EF4-FFF2-40B4-BE49-F238E27FC236}">
                <a16:creationId xmlns:a16="http://schemas.microsoft.com/office/drawing/2014/main" id="{AA1F7F0C-CE3C-0544-A9F9-3435AA049810}"/>
              </a:ext>
            </a:extLst>
          </p:cNvPr>
          <p:cNvPicPr>
            <a:picLocks noChangeAspect="1"/>
          </p:cNvPicPr>
          <p:nvPr userDrawn="1"/>
        </p:nvPicPr>
        <p:blipFill>
          <a:blip r:embed="rId2"/>
          <a:stretch>
            <a:fillRect/>
          </a:stretch>
        </p:blipFill>
        <p:spPr>
          <a:xfrm>
            <a:off x="10553700" y="321560"/>
            <a:ext cx="1173730" cy="219675"/>
          </a:xfrm>
          <a:prstGeom prst="rect">
            <a:avLst/>
          </a:prstGeom>
        </p:spPr>
      </p:pic>
    </p:spTree>
    <p:extLst>
      <p:ext uri="{BB962C8B-B14F-4D97-AF65-F5344CB8AC3E}">
        <p14:creationId xmlns:p14="http://schemas.microsoft.com/office/powerpoint/2010/main" val="327022973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2E8B42DD-DC21-8A8D-1367-DC832FD53917}"/>
              </a:ext>
            </a:extLst>
          </p:cNvPr>
          <p:cNvSpPr/>
          <p:nvPr userDrawn="1"/>
        </p:nvSpPr>
        <p:spPr>
          <a:xfrm rot="277594">
            <a:off x="4770634" y="2848060"/>
            <a:ext cx="410966" cy="56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Immagine 14" descr="Immagine che contiene Elementi grafici, Carattere, grafica, logo&#10;&#10;Descrizione generata automaticamente">
            <a:extLst>
              <a:ext uri="{FF2B5EF4-FFF2-40B4-BE49-F238E27FC236}">
                <a16:creationId xmlns:a16="http://schemas.microsoft.com/office/drawing/2014/main" id="{C5A64158-9124-BD30-9960-1C15B31AD83B}"/>
              </a:ext>
            </a:extLst>
          </p:cNvPr>
          <p:cNvPicPr>
            <a:picLocks noChangeAspect="1"/>
          </p:cNvPicPr>
          <p:nvPr userDrawn="1"/>
        </p:nvPicPr>
        <p:blipFill>
          <a:blip r:embed="rId2"/>
          <a:stretch>
            <a:fillRect/>
          </a:stretch>
        </p:blipFill>
        <p:spPr>
          <a:xfrm>
            <a:off x="3704554" y="2981418"/>
            <a:ext cx="4782892" cy="895165"/>
          </a:xfrm>
          <a:prstGeom prst="rect">
            <a:avLst/>
          </a:prstGeom>
        </p:spPr>
      </p:pic>
      <p:sp>
        <p:nvSpPr>
          <p:cNvPr id="16" name="Rettangolo 15">
            <a:extLst>
              <a:ext uri="{FF2B5EF4-FFF2-40B4-BE49-F238E27FC236}">
                <a16:creationId xmlns:a16="http://schemas.microsoft.com/office/drawing/2014/main" id="{D738ED67-B820-015B-040F-8266780F5DBA}"/>
              </a:ext>
            </a:extLst>
          </p:cNvPr>
          <p:cNvSpPr/>
          <p:nvPr userDrawn="1"/>
        </p:nvSpPr>
        <p:spPr>
          <a:xfrm>
            <a:off x="2691323" y="6341165"/>
            <a:ext cx="1151807" cy="516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v</a:t>
            </a:r>
          </a:p>
        </p:txBody>
      </p:sp>
      <p:pic>
        <p:nvPicPr>
          <p:cNvPr id="3" name="Immagine 2" descr="Immagine che contiene arte, Elementi grafici, stella&#10;&#10;Descrizione generata automaticamente">
            <a:extLst>
              <a:ext uri="{FF2B5EF4-FFF2-40B4-BE49-F238E27FC236}">
                <a16:creationId xmlns:a16="http://schemas.microsoft.com/office/drawing/2014/main" id="{849AF4E9-05DF-8EED-7953-A9C7AE8CB908}"/>
              </a:ext>
            </a:extLst>
          </p:cNvPr>
          <p:cNvPicPr>
            <a:picLocks noChangeAspect="1"/>
          </p:cNvPicPr>
          <p:nvPr userDrawn="1"/>
        </p:nvPicPr>
        <p:blipFill rotWithShape="1">
          <a:blip r:embed="rId3"/>
          <a:srcRect r="1888" b="1882"/>
          <a:stretch/>
        </p:blipFill>
        <p:spPr>
          <a:xfrm>
            <a:off x="-1" y="415"/>
            <a:ext cx="12192001" cy="6857586"/>
          </a:xfrm>
          <a:prstGeom prst="rect">
            <a:avLst/>
          </a:prstGeom>
        </p:spPr>
      </p:pic>
    </p:spTree>
    <p:extLst>
      <p:ext uri="{BB962C8B-B14F-4D97-AF65-F5344CB8AC3E}">
        <p14:creationId xmlns:p14="http://schemas.microsoft.com/office/powerpoint/2010/main" val="1793498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isposition personnalisée">
    <p:bg>
      <p:bgRef idx="1001">
        <a:schemeClr val="bg1"/>
      </p:bgRef>
    </p:bg>
    <p:spTree>
      <p:nvGrpSpPr>
        <p:cNvPr id="1" name=""/>
        <p:cNvGrpSpPr/>
        <p:nvPr/>
      </p:nvGrpSpPr>
      <p:grpSpPr>
        <a:xfrm>
          <a:off x="0" y="0"/>
          <a:ext cx="0" cy="0"/>
          <a:chOff x="0" y="0"/>
          <a:chExt cx="0" cy="0"/>
        </a:xfrm>
      </p:grpSpPr>
      <p:pic>
        <p:nvPicPr>
          <p:cNvPr id="2" name="Picture 1" descr="A drawing of a person&#10;&#10;Description automatically generated">
            <a:extLst>
              <a:ext uri="{FF2B5EF4-FFF2-40B4-BE49-F238E27FC236}">
                <a16:creationId xmlns:a16="http://schemas.microsoft.com/office/drawing/2014/main" id="{1BD738AC-CDEB-4F80-94A7-E9EDEFC141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2925" y="309891"/>
            <a:ext cx="3081528" cy="457200"/>
          </a:xfrm>
          <a:prstGeom prst="rect">
            <a:avLst/>
          </a:prstGeom>
        </p:spPr>
      </p:pic>
      <p:cxnSp>
        <p:nvCxnSpPr>
          <p:cNvPr id="4" name="Straight Connector 3">
            <a:extLst>
              <a:ext uri="{FF2B5EF4-FFF2-40B4-BE49-F238E27FC236}">
                <a16:creationId xmlns:a16="http://schemas.microsoft.com/office/drawing/2014/main" id="{2855A4E7-AEB4-028B-E294-E7D2A704012B}"/>
              </a:ext>
            </a:extLst>
          </p:cNvPr>
          <p:cNvCxnSpPr/>
          <p:nvPr userDrawn="1"/>
        </p:nvCxnSpPr>
        <p:spPr>
          <a:xfrm>
            <a:off x="310243" y="1012024"/>
            <a:ext cx="11534210" cy="0"/>
          </a:xfrm>
          <a:prstGeom prst="line">
            <a:avLst/>
          </a:prstGeom>
          <a:ln w="2540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3BB5828A-ADC4-C612-6AA9-C60FF1F5F2BA}"/>
              </a:ext>
            </a:extLst>
          </p:cNvPr>
          <p:cNvSpPr>
            <a:spLocks noGrp="1"/>
          </p:cNvSpPr>
          <p:nvPr>
            <p:ph type="title"/>
          </p:nvPr>
        </p:nvSpPr>
        <p:spPr>
          <a:xfrm>
            <a:off x="347547" y="0"/>
            <a:ext cx="10515600" cy="1325563"/>
          </a:xfrm>
        </p:spPr>
        <p:txBody>
          <a:bodyPr>
            <a:normAutofit/>
          </a:bodyPr>
          <a:lstStyle>
            <a:lvl1pPr>
              <a:defRPr sz="3200" b="0" i="0">
                <a:solidFill>
                  <a:srgbClr val="901838"/>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A72D4343-29FB-215F-4B74-266C9E9B3F10}"/>
              </a:ext>
            </a:extLst>
          </p:cNvPr>
          <p:cNvSpPr>
            <a:spLocks noGrp="1"/>
          </p:cNvSpPr>
          <p:nvPr>
            <p:ph idx="1" hasCustomPrompt="1"/>
          </p:nvPr>
        </p:nvSpPr>
        <p:spPr>
          <a:xfrm>
            <a:off x="838200" y="1825625"/>
            <a:ext cx="10515600" cy="4351338"/>
          </a:xfrm>
        </p:spPr>
        <p:txBody>
          <a:bodyPr/>
          <a:lstStyle>
            <a:lvl1pPr marL="0" indent="0">
              <a:buNone/>
              <a:defRPr b="0" i="0">
                <a:solidFill>
                  <a:srgbClr val="E11985"/>
                </a:solidFill>
                <a:latin typeface="Arial" panose="020B0604020202020204" pitchFamily="34" charset="0"/>
                <a:cs typeface="Arial" panose="020B0604020202020204" pitchFamily="34" charset="0"/>
              </a:defRPr>
            </a:lvl1pPr>
            <a:lvl2pPr marL="685800" indent="-228600">
              <a:buFont typeface="Wingdings" pitchFamily="2" charset="2"/>
              <a:buChar char="§"/>
              <a:defRPr b="0" i="0">
                <a:latin typeface="Arial" panose="020B0604020202020204" pitchFamily="34" charset="0"/>
                <a:cs typeface="Arial" panose="020B0604020202020204" pitchFamily="34" charset="0"/>
              </a:defRPr>
            </a:lvl2pPr>
            <a:lvl3pPr marL="1143000" indent="-228600">
              <a:buFont typeface="Wingdings" pitchFamily="2" charset="2"/>
              <a:buChar char="§"/>
              <a:defRPr b="0" i="0">
                <a:latin typeface="Arial" panose="020B0604020202020204" pitchFamily="34" charset="0"/>
                <a:cs typeface="Arial" panose="020B0604020202020204" pitchFamily="34" charset="0"/>
              </a:defRPr>
            </a:lvl3pPr>
            <a:lvl4pPr marL="1600200" indent="-228600">
              <a:buFont typeface="Wingdings" pitchFamily="2" charset="2"/>
              <a:buChar char="§"/>
              <a:defRPr b="0" i="0">
                <a:latin typeface="Arial" panose="020B0604020202020204" pitchFamily="34" charset="0"/>
                <a:cs typeface="Arial" panose="020B0604020202020204" pitchFamily="34" charset="0"/>
              </a:defRPr>
            </a:lvl4pPr>
            <a:lvl5pPr marL="2057400" indent="-228600">
              <a:buFont typeface="Wingdings" pitchFamily="2" charset="2"/>
              <a:buChar char="§"/>
              <a:defRPr b="0" i="0">
                <a:latin typeface="Arial" panose="020B0604020202020204" pitchFamily="34" charset="0"/>
                <a:cs typeface="Arial" panose="020B0604020202020204" pitchFamily="34" charset="0"/>
              </a:defRPr>
            </a:lvl5pPr>
          </a:lstStyle>
          <a:p>
            <a:pPr lvl="0"/>
            <a:r>
              <a:rPr lang="en-US"/>
              <a:t>Click to edit Master subtitle styles</a:t>
            </a:r>
          </a:p>
          <a:p>
            <a:pPr lvl="0"/>
            <a:endParaRPr lang="en-US"/>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59305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2E8B42DD-DC21-8A8D-1367-DC832FD53917}"/>
              </a:ext>
            </a:extLst>
          </p:cNvPr>
          <p:cNvSpPr/>
          <p:nvPr userDrawn="1"/>
        </p:nvSpPr>
        <p:spPr>
          <a:xfrm rot="277594">
            <a:off x="4770634" y="2848060"/>
            <a:ext cx="410966" cy="56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asellaDiTesto 9">
            <a:extLst>
              <a:ext uri="{FF2B5EF4-FFF2-40B4-BE49-F238E27FC236}">
                <a16:creationId xmlns:a16="http://schemas.microsoft.com/office/drawing/2014/main" id="{2DFDE135-5D85-D4DB-4628-3CB94B7BD523}"/>
              </a:ext>
            </a:extLst>
          </p:cNvPr>
          <p:cNvSpPr txBox="1"/>
          <p:nvPr userDrawn="1"/>
        </p:nvSpPr>
        <p:spPr>
          <a:xfrm>
            <a:off x="401444" y="434898"/>
            <a:ext cx="5694556" cy="3828484"/>
          </a:xfrm>
          <a:prstGeom prst="rect">
            <a:avLst/>
          </a:prstGeom>
          <a:noFill/>
        </p:spPr>
        <p:txBody>
          <a:bodyPr wrap="square" rtlCol="0">
            <a:spAutoFit/>
          </a:bodyPr>
          <a:lstStyle/>
          <a:p>
            <a:pPr>
              <a:lnSpc>
                <a:spcPts val="5800"/>
              </a:lnSpc>
            </a:pPr>
            <a:r>
              <a:rPr lang="en-GB" sz="6000">
                <a:solidFill>
                  <a:schemeClr val="accent1"/>
                </a:solidFill>
                <a:latin typeface="+mj-lt"/>
              </a:rPr>
              <a:t>OVERCOMING DISRUPTION</a:t>
            </a:r>
          </a:p>
          <a:p>
            <a:pPr>
              <a:lnSpc>
                <a:spcPts val="5800"/>
              </a:lnSpc>
            </a:pPr>
            <a:endParaRPr lang="en-GB" sz="6000">
              <a:solidFill>
                <a:schemeClr val="accent1"/>
              </a:solidFill>
              <a:latin typeface="+mj-lt"/>
            </a:endParaRPr>
          </a:p>
          <a:p>
            <a:pPr>
              <a:lnSpc>
                <a:spcPts val="5800"/>
              </a:lnSpc>
            </a:pPr>
            <a:r>
              <a:rPr lang="en-GB" sz="4800">
                <a:solidFill>
                  <a:schemeClr val="accent1"/>
                </a:solidFill>
                <a:latin typeface="+mj-lt"/>
              </a:rPr>
              <a:t>Transforming the AIDS response</a:t>
            </a:r>
          </a:p>
        </p:txBody>
      </p:sp>
      <p:pic>
        <p:nvPicPr>
          <p:cNvPr id="15" name="Immagine 14" descr="Immagine che contiene Elementi grafici, Carattere, grafica, logo&#10;&#10;Descrizione generata automaticamente">
            <a:extLst>
              <a:ext uri="{FF2B5EF4-FFF2-40B4-BE49-F238E27FC236}">
                <a16:creationId xmlns:a16="http://schemas.microsoft.com/office/drawing/2014/main" id="{C5A64158-9124-BD30-9960-1C15B31AD83B}"/>
              </a:ext>
            </a:extLst>
          </p:cNvPr>
          <p:cNvPicPr>
            <a:picLocks noChangeAspect="1"/>
          </p:cNvPicPr>
          <p:nvPr userDrawn="1"/>
        </p:nvPicPr>
        <p:blipFill>
          <a:blip r:embed="rId2"/>
          <a:stretch>
            <a:fillRect/>
          </a:stretch>
        </p:blipFill>
        <p:spPr>
          <a:xfrm>
            <a:off x="483220" y="6171264"/>
            <a:ext cx="1345579" cy="251838"/>
          </a:xfrm>
          <a:prstGeom prst="rect">
            <a:avLst/>
          </a:prstGeom>
        </p:spPr>
      </p:pic>
      <p:sp>
        <p:nvSpPr>
          <p:cNvPr id="16" name="Rettangolo 15">
            <a:extLst>
              <a:ext uri="{FF2B5EF4-FFF2-40B4-BE49-F238E27FC236}">
                <a16:creationId xmlns:a16="http://schemas.microsoft.com/office/drawing/2014/main" id="{D738ED67-B820-015B-040F-8266780F5DBA}"/>
              </a:ext>
            </a:extLst>
          </p:cNvPr>
          <p:cNvSpPr/>
          <p:nvPr userDrawn="1"/>
        </p:nvSpPr>
        <p:spPr>
          <a:xfrm>
            <a:off x="2691323" y="6341165"/>
            <a:ext cx="1151807" cy="516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v</a:t>
            </a:r>
          </a:p>
        </p:txBody>
      </p:sp>
      <p:sp>
        <p:nvSpPr>
          <p:cNvPr id="13" name="CasellaDiTesto 12">
            <a:extLst>
              <a:ext uri="{FF2B5EF4-FFF2-40B4-BE49-F238E27FC236}">
                <a16:creationId xmlns:a16="http://schemas.microsoft.com/office/drawing/2014/main" id="{00CCA425-B16C-EF7C-E414-2EFC74F65D1B}"/>
              </a:ext>
            </a:extLst>
          </p:cNvPr>
          <p:cNvSpPr txBox="1"/>
          <p:nvPr userDrawn="1"/>
        </p:nvSpPr>
        <p:spPr>
          <a:xfrm>
            <a:off x="401443" y="4599547"/>
            <a:ext cx="2289879" cy="1097223"/>
          </a:xfrm>
          <a:prstGeom prst="rect">
            <a:avLst/>
          </a:prstGeom>
          <a:noFill/>
        </p:spPr>
        <p:txBody>
          <a:bodyPr wrap="square" rtlCol="0">
            <a:spAutoFit/>
          </a:bodyPr>
          <a:lstStyle/>
          <a:p>
            <a:pPr>
              <a:lnSpc>
                <a:spcPts val="2600"/>
              </a:lnSpc>
            </a:pPr>
            <a:r>
              <a:rPr lang="en-GB" sz="2600" i="0"/>
              <a:t>2025</a:t>
            </a:r>
          </a:p>
          <a:p>
            <a:pPr>
              <a:lnSpc>
                <a:spcPts val="2600"/>
              </a:lnSpc>
            </a:pPr>
            <a:r>
              <a:rPr lang="en-GB" sz="2600">
                <a:latin typeface="+mj-lt"/>
              </a:rPr>
              <a:t>World AIDS Day Report</a:t>
            </a:r>
          </a:p>
        </p:txBody>
      </p:sp>
      <p:pic>
        <p:nvPicPr>
          <p:cNvPr id="3" name="Picture 2">
            <a:extLst>
              <a:ext uri="{FF2B5EF4-FFF2-40B4-BE49-F238E27FC236}">
                <a16:creationId xmlns:a16="http://schemas.microsoft.com/office/drawing/2014/main" id="{07998B62-A7C5-24DD-A618-79096BB6833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7343394" y="-208"/>
            <a:ext cx="4848606" cy="6858000"/>
          </a:xfrm>
          <a:prstGeom prst="rect">
            <a:avLst/>
          </a:prstGeom>
        </p:spPr>
      </p:pic>
    </p:spTree>
    <p:extLst>
      <p:ext uri="{BB962C8B-B14F-4D97-AF65-F5344CB8AC3E}">
        <p14:creationId xmlns:p14="http://schemas.microsoft.com/office/powerpoint/2010/main" val="2121966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personalizzato">
    <p:bg>
      <p:bgRef idx="1001">
        <a:schemeClr val="bg2"/>
      </p:bgRef>
    </p:bg>
    <p:spTree>
      <p:nvGrpSpPr>
        <p:cNvPr id="1" name=""/>
        <p:cNvGrpSpPr/>
        <p:nvPr/>
      </p:nvGrpSpPr>
      <p:grpSpPr>
        <a:xfrm>
          <a:off x="0" y="0"/>
          <a:ext cx="0" cy="0"/>
          <a:chOff x="0" y="0"/>
          <a:chExt cx="0" cy="0"/>
        </a:xfrm>
      </p:grpSpPr>
      <p:sp>
        <p:nvSpPr>
          <p:cNvPr id="12" name="Segnaposto immagine 10">
            <a:extLst>
              <a:ext uri="{FF2B5EF4-FFF2-40B4-BE49-F238E27FC236}">
                <a16:creationId xmlns:a16="http://schemas.microsoft.com/office/drawing/2014/main" id="{49261DDF-1F27-F095-7E7D-A3CC97252270}"/>
              </a:ext>
            </a:extLst>
          </p:cNvPr>
          <p:cNvSpPr>
            <a:spLocks noGrp="1"/>
          </p:cNvSpPr>
          <p:nvPr>
            <p:ph type="pic" sz="quarter" idx="13" hasCustomPrompt="1"/>
          </p:nvPr>
        </p:nvSpPr>
        <p:spPr>
          <a:xfrm>
            <a:off x="5648325" y="0"/>
            <a:ext cx="6543675" cy="6858000"/>
          </a:xfrm>
          <a:prstGeom prst="rect">
            <a:avLst/>
          </a:prstGeom>
        </p:spPr>
        <p:txBody>
          <a:bodyPr anchor="ctr"/>
          <a:lstStyle>
            <a:lvl1pPr marL="0" indent="0" algn="ctr">
              <a:buNone/>
              <a:defRPr sz="1400"/>
            </a:lvl1pPr>
          </a:lstStyle>
          <a:p>
            <a:r>
              <a:rPr lang="en-GB"/>
              <a:t>Insert image here</a:t>
            </a:r>
          </a:p>
        </p:txBody>
      </p:sp>
      <p:sp>
        <p:nvSpPr>
          <p:cNvPr id="2" name="Titolo 1">
            <a:extLst>
              <a:ext uri="{FF2B5EF4-FFF2-40B4-BE49-F238E27FC236}">
                <a16:creationId xmlns:a16="http://schemas.microsoft.com/office/drawing/2014/main" id="{4782E2FD-E730-AAFA-32C6-5B4987A2E98E}"/>
              </a:ext>
            </a:extLst>
          </p:cNvPr>
          <p:cNvSpPr>
            <a:spLocks noGrp="1"/>
          </p:cNvSpPr>
          <p:nvPr>
            <p:ph type="title" hasCustomPrompt="1"/>
          </p:nvPr>
        </p:nvSpPr>
        <p:spPr>
          <a:xfrm>
            <a:off x="492887" y="461260"/>
            <a:ext cx="4692446" cy="403527"/>
          </a:xfrm>
          <a:prstGeom prst="rect">
            <a:avLst/>
          </a:prstGeom>
        </p:spPr>
        <p:txBody>
          <a:bodyPr/>
          <a:lstStyle>
            <a:lvl1pPr>
              <a:defRPr sz="1600">
                <a:latin typeface="+mn-lt"/>
              </a:defRPr>
            </a:lvl1pPr>
          </a:lstStyle>
          <a:p>
            <a:r>
              <a:rPr lang="it-IT" err="1"/>
              <a:t>Chapter</a:t>
            </a:r>
            <a:r>
              <a:rPr lang="it-IT"/>
              <a:t> 00</a:t>
            </a:r>
            <a:endParaRPr lang="en-GB"/>
          </a:p>
        </p:txBody>
      </p:sp>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8996930" y="6031615"/>
            <a:ext cx="2743200" cy="365125"/>
          </a:xfrm>
        </p:spPr>
        <p:txBody>
          <a:bodyPr/>
          <a:lstStyle>
            <a:lvl1pPr>
              <a:defRPr>
                <a:solidFill>
                  <a:schemeClr val="tx1"/>
                </a:solidFill>
              </a:defRPr>
            </a:lvl1pPr>
          </a:lstStyle>
          <a:p>
            <a:fld id="{8A0C0063-B936-814E-8795-455CC47145C3}" type="slidenum">
              <a:rPr lang="en-GB" smtClean="0"/>
              <a:pPr/>
              <a:t>‹#›</a:t>
            </a:fld>
            <a:endParaRPr lang="en-GB"/>
          </a:p>
        </p:txBody>
      </p:sp>
      <p:sp>
        <p:nvSpPr>
          <p:cNvPr id="4" name="Segnaposto testo 3">
            <a:extLst>
              <a:ext uri="{FF2B5EF4-FFF2-40B4-BE49-F238E27FC236}">
                <a16:creationId xmlns:a16="http://schemas.microsoft.com/office/drawing/2014/main" id="{C4B010E9-1115-B334-5367-E409B8144BB9}"/>
              </a:ext>
            </a:extLst>
          </p:cNvPr>
          <p:cNvSpPr>
            <a:spLocks noGrp="1"/>
          </p:cNvSpPr>
          <p:nvPr>
            <p:ph type="body" sz="quarter" idx="14" hasCustomPrompt="1"/>
          </p:nvPr>
        </p:nvSpPr>
        <p:spPr>
          <a:xfrm>
            <a:off x="492329" y="1330233"/>
            <a:ext cx="4692446" cy="5066507"/>
          </a:xfrm>
          <a:prstGeom prst="rect">
            <a:avLst/>
          </a:prstGeom>
        </p:spPr>
        <p:txBody>
          <a:bodyPr/>
          <a:lstStyle>
            <a:lvl1pPr marL="0" indent="0">
              <a:buNone/>
              <a:defRPr sz="44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a:t>INSERT CHAPTER TITLE HERE. WRITE IT IN CAPS LOCK</a:t>
            </a:r>
            <a:endParaRPr lang="en-GB"/>
          </a:p>
        </p:txBody>
      </p:sp>
      <p:pic>
        <p:nvPicPr>
          <p:cNvPr id="6" name="Immagine 5" descr="Immagine che contiene Elementi grafici, Carattere, grafica, logo&#10;&#10;Descrizione generata automaticamente">
            <a:extLst>
              <a:ext uri="{FF2B5EF4-FFF2-40B4-BE49-F238E27FC236}">
                <a16:creationId xmlns:a16="http://schemas.microsoft.com/office/drawing/2014/main" id="{64E74A13-AD29-0364-9CB4-4BB08D290266}"/>
              </a:ext>
            </a:extLst>
          </p:cNvPr>
          <p:cNvPicPr>
            <a:picLocks noChangeAspect="1"/>
          </p:cNvPicPr>
          <p:nvPr userDrawn="1"/>
        </p:nvPicPr>
        <p:blipFill>
          <a:blip r:embed="rId2"/>
          <a:stretch>
            <a:fillRect/>
          </a:stretch>
        </p:blipFill>
        <p:spPr>
          <a:xfrm>
            <a:off x="10553700" y="321560"/>
            <a:ext cx="1173730" cy="219675"/>
          </a:xfrm>
          <a:prstGeom prst="rect">
            <a:avLst/>
          </a:prstGeom>
        </p:spPr>
      </p:pic>
    </p:spTree>
    <p:extLst>
      <p:ext uri="{BB962C8B-B14F-4D97-AF65-F5344CB8AC3E}">
        <p14:creationId xmlns:p14="http://schemas.microsoft.com/office/powerpoint/2010/main" val="365569705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Layout personalizzato">
    <p:bg>
      <p:bgRef idx="1001">
        <a:schemeClr val="bg2"/>
      </p:bgRef>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9009993" y="6177674"/>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498572"/>
            <a:ext cx="9748951" cy="1121222"/>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sp>
        <p:nvSpPr>
          <p:cNvPr id="6" name="Segnaposto testo 5">
            <a:extLst>
              <a:ext uri="{FF2B5EF4-FFF2-40B4-BE49-F238E27FC236}">
                <a16:creationId xmlns:a16="http://schemas.microsoft.com/office/drawing/2014/main" id="{24FDD10E-75A5-3939-560E-9CD94C5229CA}"/>
              </a:ext>
            </a:extLst>
          </p:cNvPr>
          <p:cNvSpPr>
            <a:spLocks noGrp="1"/>
          </p:cNvSpPr>
          <p:nvPr>
            <p:ph type="body" sz="quarter" idx="15" hasCustomPrompt="1"/>
          </p:nvPr>
        </p:nvSpPr>
        <p:spPr>
          <a:xfrm>
            <a:off x="492328" y="2085474"/>
            <a:ext cx="5251450" cy="3869866"/>
          </a:xfrm>
          <a:prstGeom prst="rect">
            <a:avLst/>
          </a:prstGeom>
        </p:spPr>
        <p:txBody>
          <a:bodyPr/>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a:t>
            </a:r>
          </a:p>
        </p:txBody>
      </p:sp>
      <p:pic>
        <p:nvPicPr>
          <p:cNvPr id="2" name="Immagine 1" descr="Immagine che contiene Elementi grafici, Carattere, grafica, logo&#10;&#10;Descrizione generata automaticamente">
            <a:extLst>
              <a:ext uri="{FF2B5EF4-FFF2-40B4-BE49-F238E27FC236}">
                <a16:creationId xmlns:a16="http://schemas.microsoft.com/office/drawing/2014/main" id="{0F549D45-5D69-6FF1-0804-BB5A9DE3B84F}"/>
              </a:ext>
            </a:extLst>
          </p:cNvPr>
          <p:cNvPicPr>
            <a:picLocks noChangeAspect="1"/>
          </p:cNvPicPr>
          <p:nvPr userDrawn="1"/>
        </p:nvPicPr>
        <p:blipFill>
          <a:blip r:embed="rId2"/>
          <a:stretch>
            <a:fillRect/>
          </a:stretch>
        </p:blipFill>
        <p:spPr>
          <a:xfrm>
            <a:off x="10553700" y="321560"/>
            <a:ext cx="1173730" cy="219675"/>
          </a:xfrm>
          <a:prstGeom prst="rect">
            <a:avLst/>
          </a:prstGeom>
        </p:spPr>
      </p:pic>
    </p:spTree>
    <p:extLst>
      <p:ext uri="{BB962C8B-B14F-4D97-AF65-F5344CB8AC3E}">
        <p14:creationId xmlns:p14="http://schemas.microsoft.com/office/powerpoint/2010/main" val="241651765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ayout personalizzato">
    <p:bg>
      <p:bgRef idx="1001">
        <a:schemeClr val="bg2"/>
      </p:bgRef>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9009993" y="6177674"/>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498572"/>
            <a:ext cx="9748951" cy="1121222"/>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sp>
        <p:nvSpPr>
          <p:cNvPr id="6" name="Segnaposto testo 5">
            <a:extLst>
              <a:ext uri="{FF2B5EF4-FFF2-40B4-BE49-F238E27FC236}">
                <a16:creationId xmlns:a16="http://schemas.microsoft.com/office/drawing/2014/main" id="{24FDD10E-75A5-3939-560E-9CD94C5229CA}"/>
              </a:ext>
            </a:extLst>
          </p:cNvPr>
          <p:cNvSpPr>
            <a:spLocks noGrp="1"/>
          </p:cNvSpPr>
          <p:nvPr>
            <p:ph type="body" sz="quarter" idx="15" hasCustomPrompt="1"/>
          </p:nvPr>
        </p:nvSpPr>
        <p:spPr>
          <a:xfrm>
            <a:off x="492328" y="2085474"/>
            <a:ext cx="5251450" cy="3869866"/>
          </a:xfrm>
          <a:prstGeom prst="rect">
            <a:avLst/>
          </a:prstGeom>
        </p:spPr>
        <p:txBody>
          <a:bodyPr/>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a:t>
            </a:r>
          </a:p>
        </p:txBody>
      </p:sp>
      <p:sp>
        <p:nvSpPr>
          <p:cNvPr id="7" name="Segnaposto testo 5">
            <a:extLst>
              <a:ext uri="{FF2B5EF4-FFF2-40B4-BE49-F238E27FC236}">
                <a16:creationId xmlns:a16="http://schemas.microsoft.com/office/drawing/2014/main" id="{ED3DA1A3-B716-D122-C833-F91526FCAC62}"/>
              </a:ext>
            </a:extLst>
          </p:cNvPr>
          <p:cNvSpPr>
            <a:spLocks noGrp="1"/>
          </p:cNvSpPr>
          <p:nvPr>
            <p:ph type="body" sz="quarter" idx="16" hasCustomPrompt="1"/>
          </p:nvPr>
        </p:nvSpPr>
        <p:spPr>
          <a:xfrm>
            <a:off x="6139150" y="2085474"/>
            <a:ext cx="5251450" cy="3869866"/>
          </a:xfrm>
          <a:prstGeom prst="rect">
            <a:avLst/>
          </a:prstGeom>
        </p:spPr>
        <p:txBody>
          <a:bodyPr/>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a:t>
            </a:r>
          </a:p>
        </p:txBody>
      </p:sp>
      <p:pic>
        <p:nvPicPr>
          <p:cNvPr id="8" name="Immagine 7" descr="Immagine che contiene Elementi grafici, Carattere, grafica, logo&#10;&#10;Descrizione generata automaticamente">
            <a:extLst>
              <a:ext uri="{FF2B5EF4-FFF2-40B4-BE49-F238E27FC236}">
                <a16:creationId xmlns:a16="http://schemas.microsoft.com/office/drawing/2014/main" id="{72967AB0-8295-ECF7-F517-CA9DE5BD30A7}"/>
              </a:ext>
            </a:extLst>
          </p:cNvPr>
          <p:cNvPicPr>
            <a:picLocks noChangeAspect="1"/>
          </p:cNvPicPr>
          <p:nvPr userDrawn="1"/>
        </p:nvPicPr>
        <p:blipFill>
          <a:blip r:embed="rId2"/>
          <a:stretch>
            <a:fillRect/>
          </a:stretch>
        </p:blipFill>
        <p:spPr>
          <a:xfrm>
            <a:off x="10553700" y="321560"/>
            <a:ext cx="1173730" cy="219675"/>
          </a:xfrm>
          <a:prstGeom prst="rect">
            <a:avLst/>
          </a:prstGeom>
        </p:spPr>
      </p:pic>
    </p:spTree>
    <p:extLst>
      <p:ext uri="{BB962C8B-B14F-4D97-AF65-F5344CB8AC3E}">
        <p14:creationId xmlns:p14="http://schemas.microsoft.com/office/powerpoint/2010/main" val="252693043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Layout personalizzato">
    <p:bg>
      <p:bgRef idx="1001">
        <a:schemeClr val="bg2"/>
      </p:bgRef>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9009993" y="6177674"/>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498572"/>
            <a:ext cx="9748951" cy="1121222"/>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sp>
        <p:nvSpPr>
          <p:cNvPr id="6" name="Segnaposto testo 5">
            <a:extLst>
              <a:ext uri="{FF2B5EF4-FFF2-40B4-BE49-F238E27FC236}">
                <a16:creationId xmlns:a16="http://schemas.microsoft.com/office/drawing/2014/main" id="{24FDD10E-75A5-3939-560E-9CD94C5229CA}"/>
              </a:ext>
            </a:extLst>
          </p:cNvPr>
          <p:cNvSpPr>
            <a:spLocks noGrp="1"/>
          </p:cNvSpPr>
          <p:nvPr>
            <p:ph type="body" sz="quarter" idx="15" hasCustomPrompt="1"/>
          </p:nvPr>
        </p:nvSpPr>
        <p:spPr>
          <a:xfrm>
            <a:off x="492328" y="2085474"/>
            <a:ext cx="5251450" cy="3869866"/>
          </a:xfrm>
          <a:prstGeom prst="rect">
            <a:avLst/>
          </a:prstGeom>
        </p:spPr>
        <p:txBody>
          <a:bodyPr/>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a:t>
            </a:r>
          </a:p>
        </p:txBody>
      </p:sp>
      <p:pic>
        <p:nvPicPr>
          <p:cNvPr id="2" name="Immagine 1" descr="Immagine che contiene Elementi grafici, Carattere, grafica, logo&#10;&#10;Descrizione generata automaticamente">
            <a:extLst>
              <a:ext uri="{FF2B5EF4-FFF2-40B4-BE49-F238E27FC236}">
                <a16:creationId xmlns:a16="http://schemas.microsoft.com/office/drawing/2014/main" id="{0F549D45-5D69-6FF1-0804-BB5A9DE3B84F}"/>
              </a:ext>
            </a:extLst>
          </p:cNvPr>
          <p:cNvPicPr>
            <a:picLocks noChangeAspect="1"/>
          </p:cNvPicPr>
          <p:nvPr userDrawn="1"/>
        </p:nvPicPr>
        <p:blipFill>
          <a:blip r:embed="rId2"/>
          <a:stretch>
            <a:fillRect/>
          </a:stretch>
        </p:blipFill>
        <p:spPr>
          <a:xfrm>
            <a:off x="10553700" y="321560"/>
            <a:ext cx="1173730" cy="219675"/>
          </a:xfrm>
          <a:prstGeom prst="rect">
            <a:avLst/>
          </a:prstGeom>
        </p:spPr>
      </p:pic>
      <p:sp>
        <p:nvSpPr>
          <p:cNvPr id="4" name="Segnaposto testo 5">
            <a:extLst>
              <a:ext uri="{FF2B5EF4-FFF2-40B4-BE49-F238E27FC236}">
                <a16:creationId xmlns:a16="http://schemas.microsoft.com/office/drawing/2014/main" id="{07D2D815-D392-980E-7548-43CD0E3EFCC2}"/>
              </a:ext>
            </a:extLst>
          </p:cNvPr>
          <p:cNvSpPr>
            <a:spLocks noGrp="1"/>
          </p:cNvSpPr>
          <p:nvPr>
            <p:ph type="body" sz="quarter" idx="16" hasCustomPrompt="1"/>
          </p:nvPr>
        </p:nvSpPr>
        <p:spPr>
          <a:xfrm>
            <a:off x="6096000" y="2085474"/>
            <a:ext cx="5657193" cy="1894115"/>
          </a:xfrm>
          <a:prstGeom prst="rect">
            <a:avLst/>
          </a:prstGeom>
        </p:spPr>
        <p:txBody>
          <a:bodyPr numCol="1" spcCol="216000"/>
          <a:lstStyle>
            <a:lvl1pPr marL="0" indent="0">
              <a:lnSpc>
                <a:spcPct val="120000"/>
              </a:lnSpc>
              <a:buNone/>
              <a:defRPr sz="2100">
                <a:highlight>
                  <a:srgbClr val="C0E1E4"/>
                </a:highlight>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a:t>
            </a:r>
          </a:p>
        </p:txBody>
      </p:sp>
    </p:spTree>
    <p:extLst>
      <p:ext uri="{BB962C8B-B14F-4D97-AF65-F5344CB8AC3E}">
        <p14:creationId xmlns:p14="http://schemas.microsoft.com/office/powerpoint/2010/main" val="216003040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Layout personalizzato">
    <p:bg>
      <p:bgRef idx="1001">
        <a:schemeClr val="bg2"/>
      </p:bgRef>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9009993" y="6177674"/>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498572"/>
            <a:ext cx="5517087" cy="1635028"/>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sp>
        <p:nvSpPr>
          <p:cNvPr id="6" name="Segnaposto testo 5">
            <a:extLst>
              <a:ext uri="{FF2B5EF4-FFF2-40B4-BE49-F238E27FC236}">
                <a16:creationId xmlns:a16="http://schemas.microsoft.com/office/drawing/2014/main" id="{24FDD10E-75A5-3939-560E-9CD94C5229CA}"/>
              </a:ext>
            </a:extLst>
          </p:cNvPr>
          <p:cNvSpPr>
            <a:spLocks noGrp="1"/>
          </p:cNvSpPr>
          <p:nvPr>
            <p:ph type="body" sz="quarter" idx="15" hasCustomPrompt="1"/>
          </p:nvPr>
        </p:nvSpPr>
        <p:spPr>
          <a:xfrm>
            <a:off x="492328" y="2740945"/>
            <a:ext cx="5517088" cy="3436729"/>
          </a:xfrm>
          <a:prstGeom prst="rect">
            <a:avLst/>
          </a:prstGeom>
        </p:spPr>
        <p:txBody>
          <a:bodyPr/>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a:t>
            </a:r>
          </a:p>
        </p:txBody>
      </p:sp>
      <p:sp>
        <p:nvSpPr>
          <p:cNvPr id="2" name="Segnaposto immagine 10">
            <a:extLst>
              <a:ext uri="{FF2B5EF4-FFF2-40B4-BE49-F238E27FC236}">
                <a16:creationId xmlns:a16="http://schemas.microsoft.com/office/drawing/2014/main" id="{C3F40AE4-A59C-AA15-FB84-BF801F3C8822}"/>
              </a:ext>
            </a:extLst>
          </p:cNvPr>
          <p:cNvSpPr>
            <a:spLocks noGrp="1"/>
          </p:cNvSpPr>
          <p:nvPr>
            <p:ph type="pic" sz="quarter" idx="13" hasCustomPrompt="1"/>
          </p:nvPr>
        </p:nvSpPr>
        <p:spPr>
          <a:xfrm>
            <a:off x="6448222" y="0"/>
            <a:ext cx="5743777" cy="6858000"/>
          </a:xfrm>
          <a:prstGeom prst="rect">
            <a:avLst/>
          </a:prstGeom>
        </p:spPr>
        <p:txBody>
          <a:bodyPr anchor="ctr"/>
          <a:lstStyle>
            <a:lvl1pPr marL="0" indent="0" algn="ctr">
              <a:buNone/>
              <a:defRPr sz="1400"/>
            </a:lvl1pPr>
          </a:lstStyle>
          <a:p>
            <a:r>
              <a:rPr lang="en-GB"/>
              <a:t>Insert image here</a:t>
            </a:r>
          </a:p>
        </p:txBody>
      </p:sp>
      <p:pic>
        <p:nvPicPr>
          <p:cNvPr id="4" name="Immagine 3" descr="Immagine che contiene Elementi grafici, Carattere, grafica, logo&#10;&#10;Descrizione generata automaticamente">
            <a:extLst>
              <a:ext uri="{FF2B5EF4-FFF2-40B4-BE49-F238E27FC236}">
                <a16:creationId xmlns:a16="http://schemas.microsoft.com/office/drawing/2014/main" id="{19F81F3D-05A8-F1B9-2815-FD98C68E5264}"/>
              </a:ext>
            </a:extLst>
          </p:cNvPr>
          <p:cNvPicPr>
            <a:picLocks noChangeAspect="1"/>
          </p:cNvPicPr>
          <p:nvPr userDrawn="1"/>
        </p:nvPicPr>
        <p:blipFill>
          <a:blip r:embed="rId2"/>
          <a:stretch>
            <a:fillRect/>
          </a:stretch>
        </p:blipFill>
        <p:spPr>
          <a:xfrm>
            <a:off x="10553700" y="321560"/>
            <a:ext cx="1173730" cy="219675"/>
          </a:xfrm>
          <a:prstGeom prst="rect">
            <a:avLst/>
          </a:prstGeom>
        </p:spPr>
      </p:pic>
    </p:spTree>
    <p:extLst>
      <p:ext uri="{BB962C8B-B14F-4D97-AF65-F5344CB8AC3E}">
        <p14:creationId xmlns:p14="http://schemas.microsoft.com/office/powerpoint/2010/main" val="243268276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bg>
      <p:bgRef idx="1001">
        <a:schemeClr val="bg2"/>
      </p:bgRef>
    </p:bg>
    <p:spTree>
      <p:nvGrpSpPr>
        <p:cNvPr id="1" name=""/>
        <p:cNvGrpSpPr/>
        <p:nvPr/>
      </p:nvGrpSpPr>
      <p:grpSpPr>
        <a:xfrm>
          <a:off x="0" y="0"/>
          <a:ext cx="0" cy="0"/>
          <a:chOff x="0" y="0"/>
          <a:chExt cx="0" cy="0"/>
        </a:xfrm>
      </p:grpSpPr>
      <p:sp>
        <p:nvSpPr>
          <p:cNvPr id="12" name="Segnaposto immagine 10">
            <a:extLst>
              <a:ext uri="{FF2B5EF4-FFF2-40B4-BE49-F238E27FC236}">
                <a16:creationId xmlns:a16="http://schemas.microsoft.com/office/drawing/2014/main" id="{49261DDF-1F27-F095-7E7D-A3CC97252270}"/>
              </a:ext>
            </a:extLst>
          </p:cNvPr>
          <p:cNvSpPr>
            <a:spLocks noGrp="1"/>
          </p:cNvSpPr>
          <p:nvPr>
            <p:ph type="pic" sz="quarter" idx="13" hasCustomPrompt="1"/>
          </p:nvPr>
        </p:nvSpPr>
        <p:spPr>
          <a:xfrm>
            <a:off x="5648325" y="0"/>
            <a:ext cx="6543675" cy="6858000"/>
          </a:xfrm>
          <a:prstGeom prst="rect">
            <a:avLst/>
          </a:prstGeom>
        </p:spPr>
        <p:txBody>
          <a:bodyPr anchor="ctr"/>
          <a:lstStyle>
            <a:lvl1pPr marL="0" indent="0" algn="ctr">
              <a:buNone/>
              <a:defRPr sz="1400"/>
            </a:lvl1pPr>
          </a:lstStyle>
          <a:p>
            <a:r>
              <a:rPr lang="en-GB"/>
              <a:t>Insert image here</a:t>
            </a:r>
          </a:p>
        </p:txBody>
      </p:sp>
      <p:sp>
        <p:nvSpPr>
          <p:cNvPr id="2" name="Titolo 1">
            <a:extLst>
              <a:ext uri="{FF2B5EF4-FFF2-40B4-BE49-F238E27FC236}">
                <a16:creationId xmlns:a16="http://schemas.microsoft.com/office/drawing/2014/main" id="{4782E2FD-E730-AAFA-32C6-5B4987A2E98E}"/>
              </a:ext>
            </a:extLst>
          </p:cNvPr>
          <p:cNvSpPr>
            <a:spLocks noGrp="1"/>
          </p:cNvSpPr>
          <p:nvPr>
            <p:ph type="title" hasCustomPrompt="1"/>
          </p:nvPr>
        </p:nvSpPr>
        <p:spPr>
          <a:xfrm>
            <a:off x="492887" y="461260"/>
            <a:ext cx="4692446" cy="403527"/>
          </a:xfrm>
          <a:prstGeom prst="rect">
            <a:avLst/>
          </a:prstGeom>
        </p:spPr>
        <p:txBody>
          <a:bodyPr/>
          <a:lstStyle>
            <a:lvl1pPr>
              <a:defRPr sz="1600">
                <a:latin typeface="+mn-lt"/>
              </a:defRPr>
            </a:lvl1pPr>
          </a:lstStyle>
          <a:p>
            <a:r>
              <a:rPr lang="it-IT" err="1"/>
              <a:t>Chapter</a:t>
            </a:r>
            <a:r>
              <a:rPr lang="it-IT"/>
              <a:t> 00</a:t>
            </a:r>
            <a:endParaRPr lang="en-GB"/>
          </a:p>
        </p:txBody>
      </p:sp>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8996930" y="6031615"/>
            <a:ext cx="2743200" cy="365125"/>
          </a:xfrm>
        </p:spPr>
        <p:txBody>
          <a:bodyPr/>
          <a:lstStyle>
            <a:lvl1pPr>
              <a:defRPr>
                <a:solidFill>
                  <a:schemeClr val="tx1"/>
                </a:solidFill>
              </a:defRPr>
            </a:lvl1pPr>
          </a:lstStyle>
          <a:p>
            <a:fld id="{8A0C0063-B936-814E-8795-455CC47145C3}" type="slidenum">
              <a:rPr lang="en-GB" smtClean="0"/>
              <a:pPr/>
              <a:t>‹#›</a:t>
            </a:fld>
            <a:endParaRPr lang="en-GB"/>
          </a:p>
        </p:txBody>
      </p:sp>
      <p:sp>
        <p:nvSpPr>
          <p:cNvPr id="4" name="Segnaposto testo 3">
            <a:extLst>
              <a:ext uri="{FF2B5EF4-FFF2-40B4-BE49-F238E27FC236}">
                <a16:creationId xmlns:a16="http://schemas.microsoft.com/office/drawing/2014/main" id="{C4B010E9-1115-B334-5367-E409B8144BB9}"/>
              </a:ext>
            </a:extLst>
          </p:cNvPr>
          <p:cNvSpPr>
            <a:spLocks noGrp="1"/>
          </p:cNvSpPr>
          <p:nvPr>
            <p:ph type="body" sz="quarter" idx="14" hasCustomPrompt="1"/>
          </p:nvPr>
        </p:nvSpPr>
        <p:spPr>
          <a:xfrm>
            <a:off x="492329" y="1330233"/>
            <a:ext cx="4692446" cy="5066507"/>
          </a:xfrm>
          <a:prstGeom prst="rect">
            <a:avLst/>
          </a:prstGeom>
        </p:spPr>
        <p:txBody>
          <a:bodyPr/>
          <a:lstStyle>
            <a:lvl1pPr marL="0" indent="0">
              <a:buNone/>
              <a:defRPr sz="44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a:t>INSERT CHAPTER TITLE HERE. WRITE IT IN CAPS LOCK</a:t>
            </a:r>
            <a:endParaRPr lang="en-GB"/>
          </a:p>
        </p:txBody>
      </p:sp>
      <p:pic>
        <p:nvPicPr>
          <p:cNvPr id="6" name="Immagine 5" descr="Immagine che contiene Elementi grafici, Carattere, grafica, logo&#10;&#10;Descrizione generata automaticamente">
            <a:extLst>
              <a:ext uri="{FF2B5EF4-FFF2-40B4-BE49-F238E27FC236}">
                <a16:creationId xmlns:a16="http://schemas.microsoft.com/office/drawing/2014/main" id="{64E74A13-AD29-0364-9CB4-4BB08D290266}"/>
              </a:ext>
            </a:extLst>
          </p:cNvPr>
          <p:cNvPicPr>
            <a:picLocks noChangeAspect="1"/>
          </p:cNvPicPr>
          <p:nvPr userDrawn="1"/>
        </p:nvPicPr>
        <p:blipFill>
          <a:blip r:embed="rId2"/>
          <a:stretch>
            <a:fillRect/>
          </a:stretch>
        </p:blipFill>
        <p:spPr>
          <a:xfrm>
            <a:off x="10553700" y="321560"/>
            <a:ext cx="1173730" cy="219675"/>
          </a:xfrm>
          <a:prstGeom prst="rect">
            <a:avLst/>
          </a:prstGeom>
        </p:spPr>
      </p:pic>
    </p:spTree>
    <p:extLst>
      <p:ext uri="{BB962C8B-B14F-4D97-AF65-F5344CB8AC3E}">
        <p14:creationId xmlns:p14="http://schemas.microsoft.com/office/powerpoint/2010/main" val="394170820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Layout personalizzato">
    <p:bg>
      <p:bgRef idx="1001">
        <a:schemeClr val="bg2"/>
      </p:bgRef>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9009993" y="6177674"/>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498572"/>
            <a:ext cx="5517087" cy="1635028"/>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sp>
        <p:nvSpPr>
          <p:cNvPr id="6" name="Segnaposto testo 5">
            <a:extLst>
              <a:ext uri="{FF2B5EF4-FFF2-40B4-BE49-F238E27FC236}">
                <a16:creationId xmlns:a16="http://schemas.microsoft.com/office/drawing/2014/main" id="{24FDD10E-75A5-3939-560E-9CD94C5229CA}"/>
              </a:ext>
            </a:extLst>
          </p:cNvPr>
          <p:cNvSpPr>
            <a:spLocks noGrp="1"/>
          </p:cNvSpPr>
          <p:nvPr>
            <p:ph type="body" sz="quarter" idx="15" hasCustomPrompt="1"/>
          </p:nvPr>
        </p:nvSpPr>
        <p:spPr>
          <a:xfrm>
            <a:off x="492328" y="2740945"/>
            <a:ext cx="5517088" cy="3436729"/>
          </a:xfrm>
          <a:prstGeom prst="rect">
            <a:avLst/>
          </a:prstGeom>
        </p:spPr>
        <p:txBody>
          <a:bodyPr/>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a:t>
            </a:r>
          </a:p>
        </p:txBody>
      </p:sp>
      <p:pic>
        <p:nvPicPr>
          <p:cNvPr id="4" name="Immagine 3" descr="Immagine che contiene Elementi grafici, Carattere, grafica, logo&#10;&#10;Descrizione generata automaticamente">
            <a:extLst>
              <a:ext uri="{FF2B5EF4-FFF2-40B4-BE49-F238E27FC236}">
                <a16:creationId xmlns:a16="http://schemas.microsoft.com/office/drawing/2014/main" id="{19F81F3D-05A8-F1B9-2815-FD98C68E5264}"/>
              </a:ext>
            </a:extLst>
          </p:cNvPr>
          <p:cNvPicPr>
            <a:picLocks noChangeAspect="1"/>
          </p:cNvPicPr>
          <p:nvPr userDrawn="1"/>
        </p:nvPicPr>
        <p:blipFill>
          <a:blip r:embed="rId2"/>
          <a:stretch>
            <a:fillRect/>
          </a:stretch>
        </p:blipFill>
        <p:spPr>
          <a:xfrm>
            <a:off x="10553700" y="321560"/>
            <a:ext cx="1173730" cy="219675"/>
          </a:xfrm>
          <a:prstGeom prst="rect">
            <a:avLst/>
          </a:prstGeom>
        </p:spPr>
      </p:pic>
      <p:sp>
        <p:nvSpPr>
          <p:cNvPr id="8" name="Segnaposto grafico 7">
            <a:extLst>
              <a:ext uri="{FF2B5EF4-FFF2-40B4-BE49-F238E27FC236}">
                <a16:creationId xmlns:a16="http://schemas.microsoft.com/office/drawing/2014/main" id="{FD4D7EF0-B7ED-1864-5A14-F374E81489F8}"/>
              </a:ext>
            </a:extLst>
          </p:cNvPr>
          <p:cNvSpPr>
            <a:spLocks noGrp="1"/>
          </p:cNvSpPr>
          <p:nvPr>
            <p:ph type="chart" sz="quarter" idx="16" hasCustomPrompt="1"/>
          </p:nvPr>
        </p:nvSpPr>
        <p:spPr>
          <a:xfrm>
            <a:off x="6308928" y="952500"/>
            <a:ext cx="5444265" cy="3588503"/>
          </a:xfrm>
          <a:prstGeom prst="rect">
            <a:avLst/>
          </a:prstGeom>
        </p:spPr>
        <p:txBody>
          <a:bodyPr anchor="ctr"/>
          <a:lstStyle>
            <a:lvl1pPr marL="0" indent="0" algn="ctr">
              <a:buNone/>
              <a:defRPr sz="1400"/>
            </a:lvl1pPr>
          </a:lstStyle>
          <a:p>
            <a:r>
              <a:rPr lang="en-GB"/>
              <a:t>Insert graph here</a:t>
            </a:r>
          </a:p>
        </p:txBody>
      </p:sp>
      <p:sp>
        <p:nvSpPr>
          <p:cNvPr id="9" name="Segnaposto testo 5">
            <a:extLst>
              <a:ext uri="{FF2B5EF4-FFF2-40B4-BE49-F238E27FC236}">
                <a16:creationId xmlns:a16="http://schemas.microsoft.com/office/drawing/2014/main" id="{38A9019F-3BEA-8D0D-D8F6-1F24CD094067}"/>
              </a:ext>
            </a:extLst>
          </p:cNvPr>
          <p:cNvSpPr>
            <a:spLocks noGrp="1"/>
          </p:cNvSpPr>
          <p:nvPr>
            <p:ph type="body" sz="quarter" idx="17" hasCustomPrompt="1"/>
          </p:nvPr>
        </p:nvSpPr>
        <p:spPr>
          <a:xfrm>
            <a:off x="6308928" y="4772945"/>
            <a:ext cx="5444265" cy="365125"/>
          </a:xfrm>
          <a:prstGeom prst="rect">
            <a:avLst/>
          </a:prstGeom>
        </p:spPr>
        <p:txBody>
          <a:bodyPr/>
          <a:lstStyle>
            <a:lvl1pPr marL="0" indent="0">
              <a:lnSpc>
                <a:spcPct val="120000"/>
              </a:lnSpc>
              <a:buNone/>
              <a:defRPr sz="1200" b="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it-IT"/>
              <a:t>Figure 0.0.</a:t>
            </a:r>
          </a:p>
        </p:txBody>
      </p:sp>
      <p:sp>
        <p:nvSpPr>
          <p:cNvPr id="10" name="Segnaposto testo 5">
            <a:extLst>
              <a:ext uri="{FF2B5EF4-FFF2-40B4-BE49-F238E27FC236}">
                <a16:creationId xmlns:a16="http://schemas.microsoft.com/office/drawing/2014/main" id="{840CB475-73C5-1B36-9118-8584E2F1E3F0}"/>
              </a:ext>
            </a:extLst>
          </p:cNvPr>
          <p:cNvSpPr>
            <a:spLocks noGrp="1"/>
          </p:cNvSpPr>
          <p:nvPr>
            <p:ph type="body" sz="quarter" idx="18" hasCustomPrompt="1"/>
          </p:nvPr>
        </p:nvSpPr>
        <p:spPr>
          <a:xfrm>
            <a:off x="6308928" y="5150897"/>
            <a:ext cx="5444265" cy="1026777"/>
          </a:xfrm>
          <a:prstGeom prst="rect">
            <a:avLst/>
          </a:prstGeom>
        </p:spPr>
        <p:txBody>
          <a:bodyPr/>
          <a:lstStyle>
            <a:lvl1pPr marL="0" indent="0">
              <a:lnSpc>
                <a:spcPct val="120000"/>
              </a:lnSpc>
              <a:buNone/>
              <a:defRPr sz="1200" b="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a:t>
            </a:r>
          </a:p>
        </p:txBody>
      </p:sp>
    </p:spTree>
    <p:extLst>
      <p:ext uri="{BB962C8B-B14F-4D97-AF65-F5344CB8AC3E}">
        <p14:creationId xmlns:p14="http://schemas.microsoft.com/office/powerpoint/2010/main" val="223759531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Layout personalizzato">
    <p:bg>
      <p:bgRef idx="1001">
        <a:schemeClr val="bg2"/>
      </p:bgRef>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9009993" y="6177674"/>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498572"/>
            <a:ext cx="9936775" cy="1132520"/>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pic>
        <p:nvPicPr>
          <p:cNvPr id="4" name="Immagine 3" descr="Immagine che contiene Elementi grafici, Carattere, grafica, logo&#10;&#10;Descrizione generata automaticamente">
            <a:extLst>
              <a:ext uri="{FF2B5EF4-FFF2-40B4-BE49-F238E27FC236}">
                <a16:creationId xmlns:a16="http://schemas.microsoft.com/office/drawing/2014/main" id="{19F81F3D-05A8-F1B9-2815-FD98C68E5264}"/>
              </a:ext>
            </a:extLst>
          </p:cNvPr>
          <p:cNvPicPr>
            <a:picLocks noChangeAspect="1"/>
          </p:cNvPicPr>
          <p:nvPr userDrawn="1"/>
        </p:nvPicPr>
        <p:blipFill>
          <a:blip r:embed="rId2"/>
          <a:stretch>
            <a:fillRect/>
          </a:stretch>
        </p:blipFill>
        <p:spPr>
          <a:xfrm>
            <a:off x="10553700" y="321560"/>
            <a:ext cx="1173730" cy="219675"/>
          </a:xfrm>
          <a:prstGeom prst="rect">
            <a:avLst/>
          </a:prstGeom>
        </p:spPr>
      </p:pic>
      <p:sp>
        <p:nvSpPr>
          <p:cNvPr id="8" name="Segnaposto grafico 7">
            <a:extLst>
              <a:ext uri="{FF2B5EF4-FFF2-40B4-BE49-F238E27FC236}">
                <a16:creationId xmlns:a16="http://schemas.microsoft.com/office/drawing/2014/main" id="{FD4D7EF0-B7ED-1864-5A14-F374E81489F8}"/>
              </a:ext>
            </a:extLst>
          </p:cNvPr>
          <p:cNvSpPr>
            <a:spLocks noGrp="1"/>
          </p:cNvSpPr>
          <p:nvPr>
            <p:ph type="chart" sz="quarter" idx="16" hasCustomPrompt="1"/>
          </p:nvPr>
        </p:nvSpPr>
        <p:spPr>
          <a:xfrm>
            <a:off x="492328" y="1829827"/>
            <a:ext cx="11260865" cy="3656574"/>
          </a:xfrm>
          <a:prstGeom prst="rect">
            <a:avLst/>
          </a:prstGeom>
        </p:spPr>
        <p:txBody>
          <a:bodyPr anchor="ctr"/>
          <a:lstStyle>
            <a:lvl1pPr marL="0" indent="0" algn="ctr">
              <a:buNone/>
              <a:defRPr sz="1400"/>
            </a:lvl1pPr>
          </a:lstStyle>
          <a:p>
            <a:r>
              <a:rPr lang="en-GB"/>
              <a:t>Insert graph here</a:t>
            </a:r>
          </a:p>
        </p:txBody>
      </p:sp>
      <p:sp>
        <p:nvSpPr>
          <p:cNvPr id="9" name="Segnaposto testo 5">
            <a:extLst>
              <a:ext uri="{FF2B5EF4-FFF2-40B4-BE49-F238E27FC236}">
                <a16:creationId xmlns:a16="http://schemas.microsoft.com/office/drawing/2014/main" id="{38A9019F-3BEA-8D0D-D8F6-1F24CD094067}"/>
              </a:ext>
            </a:extLst>
          </p:cNvPr>
          <p:cNvSpPr>
            <a:spLocks noGrp="1"/>
          </p:cNvSpPr>
          <p:nvPr>
            <p:ph type="body" sz="quarter" idx="17" hasCustomPrompt="1"/>
          </p:nvPr>
        </p:nvSpPr>
        <p:spPr>
          <a:xfrm>
            <a:off x="504685" y="5681642"/>
            <a:ext cx="5444265" cy="365125"/>
          </a:xfrm>
          <a:prstGeom prst="rect">
            <a:avLst/>
          </a:prstGeom>
        </p:spPr>
        <p:txBody>
          <a:bodyPr/>
          <a:lstStyle>
            <a:lvl1pPr marL="0" indent="0">
              <a:lnSpc>
                <a:spcPct val="120000"/>
              </a:lnSpc>
              <a:buNone/>
              <a:defRPr sz="1200" b="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it-IT"/>
              <a:t>Figure 0.0.</a:t>
            </a:r>
          </a:p>
        </p:txBody>
      </p:sp>
      <p:sp>
        <p:nvSpPr>
          <p:cNvPr id="10" name="Segnaposto testo 5">
            <a:extLst>
              <a:ext uri="{FF2B5EF4-FFF2-40B4-BE49-F238E27FC236}">
                <a16:creationId xmlns:a16="http://schemas.microsoft.com/office/drawing/2014/main" id="{840CB475-73C5-1B36-9118-8584E2F1E3F0}"/>
              </a:ext>
            </a:extLst>
          </p:cNvPr>
          <p:cNvSpPr>
            <a:spLocks noGrp="1"/>
          </p:cNvSpPr>
          <p:nvPr>
            <p:ph type="body" sz="quarter" idx="18" hasCustomPrompt="1"/>
          </p:nvPr>
        </p:nvSpPr>
        <p:spPr>
          <a:xfrm>
            <a:off x="504685" y="6059595"/>
            <a:ext cx="6143250" cy="575984"/>
          </a:xfrm>
          <a:prstGeom prst="rect">
            <a:avLst/>
          </a:prstGeom>
        </p:spPr>
        <p:txBody>
          <a:bodyPr/>
          <a:lstStyle>
            <a:lvl1pPr marL="0" indent="0">
              <a:lnSpc>
                <a:spcPct val="120000"/>
              </a:lnSpc>
              <a:buNone/>
              <a:defRPr sz="1200" b="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a:t>
            </a:r>
          </a:p>
        </p:txBody>
      </p:sp>
    </p:spTree>
    <p:extLst>
      <p:ext uri="{BB962C8B-B14F-4D97-AF65-F5344CB8AC3E}">
        <p14:creationId xmlns:p14="http://schemas.microsoft.com/office/powerpoint/2010/main" val="239604109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Layout personalizzato">
    <p:bg>
      <p:bgRef idx="1001">
        <a:schemeClr val="bg2"/>
      </p:bgRef>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9009993" y="6177674"/>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498572"/>
            <a:ext cx="5517087" cy="1635028"/>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sp>
        <p:nvSpPr>
          <p:cNvPr id="6" name="Segnaposto testo 5">
            <a:extLst>
              <a:ext uri="{FF2B5EF4-FFF2-40B4-BE49-F238E27FC236}">
                <a16:creationId xmlns:a16="http://schemas.microsoft.com/office/drawing/2014/main" id="{24FDD10E-75A5-3939-560E-9CD94C5229CA}"/>
              </a:ext>
            </a:extLst>
          </p:cNvPr>
          <p:cNvSpPr>
            <a:spLocks noGrp="1"/>
          </p:cNvSpPr>
          <p:nvPr>
            <p:ph type="body" sz="quarter" idx="15" hasCustomPrompt="1"/>
          </p:nvPr>
        </p:nvSpPr>
        <p:spPr>
          <a:xfrm>
            <a:off x="492328" y="2740945"/>
            <a:ext cx="5517088" cy="3436729"/>
          </a:xfrm>
          <a:prstGeom prst="rect">
            <a:avLst/>
          </a:prstGeom>
        </p:spPr>
        <p:txBody>
          <a:bodyPr/>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a:t>
            </a:r>
          </a:p>
        </p:txBody>
      </p:sp>
      <p:pic>
        <p:nvPicPr>
          <p:cNvPr id="4" name="Immagine 3" descr="Immagine che contiene Elementi grafici, Carattere, grafica, logo&#10;&#10;Descrizione generata automaticamente">
            <a:extLst>
              <a:ext uri="{FF2B5EF4-FFF2-40B4-BE49-F238E27FC236}">
                <a16:creationId xmlns:a16="http://schemas.microsoft.com/office/drawing/2014/main" id="{19F81F3D-05A8-F1B9-2815-FD98C68E5264}"/>
              </a:ext>
            </a:extLst>
          </p:cNvPr>
          <p:cNvPicPr>
            <a:picLocks noChangeAspect="1"/>
          </p:cNvPicPr>
          <p:nvPr userDrawn="1"/>
        </p:nvPicPr>
        <p:blipFill>
          <a:blip r:embed="rId2"/>
          <a:stretch>
            <a:fillRect/>
          </a:stretch>
        </p:blipFill>
        <p:spPr>
          <a:xfrm>
            <a:off x="10553700" y="321560"/>
            <a:ext cx="1173730" cy="219675"/>
          </a:xfrm>
          <a:prstGeom prst="rect">
            <a:avLst/>
          </a:prstGeom>
        </p:spPr>
      </p:pic>
      <p:sp>
        <p:nvSpPr>
          <p:cNvPr id="7" name="Rettangolo 6">
            <a:extLst>
              <a:ext uri="{FF2B5EF4-FFF2-40B4-BE49-F238E27FC236}">
                <a16:creationId xmlns:a16="http://schemas.microsoft.com/office/drawing/2014/main" id="{19B3E896-7305-8CC3-6E3D-4B13F2CAB379}"/>
              </a:ext>
            </a:extLst>
          </p:cNvPr>
          <p:cNvSpPr/>
          <p:nvPr userDrawn="1"/>
        </p:nvSpPr>
        <p:spPr>
          <a:xfrm>
            <a:off x="6252519" y="691978"/>
            <a:ext cx="5513031" cy="5338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11834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Layout personalizzato">
    <p:bg>
      <p:bgPr>
        <a:solidFill>
          <a:srgbClr val="E1F2F4"/>
        </a:solidFill>
        <a:effectLst/>
      </p:bgPr>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9009993" y="6177674"/>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893121"/>
            <a:ext cx="10336093" cy="1131614"/>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story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sp>
        <p:nvSpPr>
          <p:cNvPr id="6" name="Segnaposto testo 5">
            <a:extLst>
              <a:ext uri="{FF2B5EF4-FFF2-40B4-BE49-F238E27FC236}">
                <a16:creationId xmlns:a16="http://schemas.microsoft.com/office/drawing/2014/main" id="{24FDD10E-75A5-3939-560E-9CD94C5229CA}"/>
              </a:ext>
            </a:extLst>
          </p:cNvPr>
          <p:cNvSpPr>
            <a:spLocks noGrp="1"/>
          </p:cNvSpPr>
          <p:nvPr>
            <p:ph type="body" sz="quarter" idx="15" hasCustomPrompt="1"/>
          </p:nvPr>
        </p:nvSpPr>
        <p:spPr>
          <a:xfrm>
            <a:off x="4082143" y="2333853"/>
            <a:ext cx="7654721" cy="3436729"/>
          </a:xfrm>
          <a:prstGeom prst="rect">
            <a:avLst/>
          </a:prstGeom>
        </p:spPr>
        <p:txBody>
          <a:bodyPr numCol="2" spcCol="216000"/>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 </a:t>
            </a:r>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a:t>
            </a:r>
            <a:r>
              <a:rPr lang="it-IT" err="1"/>
              <a:t>inceptos</a:t>
            </a:r>
            <a:r>
              <a:rPr lang="it-IT"/>
              <a:t>.</a:t>
            </a:r>
          </a:p>
        </p:txBody>
      </p:sp>
      <p:sp>
        <p:nvSpPr>
          <p:cNvPr id="8" name="CasellaDiTesto 7">
            <a:extLst>
              <a:ext uri="{FF2B5EF4-FFF2-40B4-BE49-F238E27FC236}">
                <a16:creationId xmlns:a16="http://schemas.microsoft.com/office/drawing/2014/main" id="{2D93A82C-6618-0ED1-AC53-E74AD63EB933}"/>
              </a:ext>
            </a:extLst>
          </p:cNvPr>
          <p:cNvSpPr txBox="1"/>
          <p:nvPr userDrawn="1"/>
        </p:nvSpPr>
        <p:spPr>
          <a:xfrm>
            <a:off x="492328" y="372549"/>
            <a:ext cx="1479395" cy="307777"/>
          </a:xfrm>
          <a:prstGeom prst="rect">
            <a:avLst/>
          </a:prstGeom>
          <a:noFill/>
        </p:spPr>
        <p:txBody>
          <a:bodyPr wrap="square" rtlCol="0">
            <a:spAutoFit/>
          </a:bodyPr>
          <a:lstStyle/>
          <a:p>
            <a:pPr>
              <a:lnSpc>
                <a:spcPts val="1600"/>
              </a:lnSpc>
            </a:pPr>
            <a:r>
              <a:rPr lang="en-GB" sz="1600">
                <a:latin typeface="+mj-lt"/>
              </a:rPr>
              <a:t>STORY</a:t>
            </a:r>
          </a:p>
        </p:txBody>
      </p:sp>
      <p:cxnSp>
        <p:nvCxnSpPr>
          <p:cNvPr id="10" name="Connettore 1 9">
            <a:extLst>
              <a:ext uri="{FF2B5EF4-FFF2-40B4-BE49-F238E27FC236}">
                <a16:creationId xmlns:a16="http://schemas.microsoft.com/office/drawing/2014/main" id="{CFAB2D3F-47DC-55AD-BE93-FD8B42476BB6}"/>
              </a:ext>
            </a:extLst>
          </p:cNvPr>
          <p:cNvCxnSpPr>
            <a:cxnSpLocks/>
          </p:cNvCxnSpPr>
          <p:nvPr userDrawn="1"/>
        </p:nvCxnSpPr>
        <p:spPr>
          <a:xfrm>
            <a:off x="592667" y="680326"/>
            <a:ext cx="111605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egnaposto immagine 10">
            <a:extLst>
              <a:ext uri="{FF2B5EF4-FFF2-40B4-BE49-F238E27FC236}">
                <a16:creationId xmlns:a16="http://schemas.microsoft.com/office/drawing/2014/main" id="{FB19890F-F068-77A2-2D14-541F6EB79E0C}"/>
              </a:ext>
            </a:extLst>
          </p:cNvPr>
          <p:cNvSpPr>
            <a:spLocks noGrp="1"/>
          </p:cNvSpPr>
          <p:nvPr>
            <p:ph type="pic" sz="quarter" idx="13" hasCustomPrompt="1"/>
          </p:nvPr>
        </p:nvSpPr>
        <p:spPr>
          <a:xfrm>
            <a:off x="492328" y="2350182"/>
            <a:ext cx="3263243" cy="4159959"/>
          </a:xfrm>
          <a:prstGeom prst="rect">
            <a:avLst/>
          </a:prstGeom>
        </p:spPr>
        <p:txBody>
          <a:bodyPr anchor="ctr"/>
          <a:lstStyle>
            <a:lvl1pPr marL="0" indent="0" algn="ctr">
              <a:buNone/>
              <a:defRPr sz="1400"/>
            </a:lvl1pPr>
          </a:lstStyle>
          <a:p>
            <a:r>
              <a:rPr lang="en-GB"/>
              <a:t>Insert image here</a:t>
            </a:r>
          </a:p>
        </p:txBody>
      </p:sp>
      <p:pic>
        <p:nvPicPr>
          <p:cNvPr id="2" name="Immagine 1" descr="Immagine che contiene Elementi grafici, Carattere, grafica, logo&#10;&#10;Descrizione generata automaticamente">
            <a:extLst>
              <a:ext uri="{FF2B5EF4-FFF2-40B4-BE49-F238E27FC236}">
                <a16:creationId xmlns:a16="http://schemas.microsoft.com/office/drawing/2014/main" id="{AB988C9C-7718-F128-4B0E-5D2D6D43A936}"/>
              </a:ext>
            </a:extLst>
          </p:cNvPr>
          <p:cNvPicPr>
            <a:picLocks noChangeAspect="1"/>
          </p:cNvPicPr>
          <p:nvPr userDrawn="1"/>
        </p:nvPicPr>
        <p:blipFill>
          <a:blip r:embed="rId2"/>
          <a:stretch>
            <a:fillRect/>
          </a:stretch>
        </p:blipFill>
        <p:spPr>
          <a:xfrm>
            <a:off x="10553700" y="321560"/>
            <a:ext cx="1173730" cy="219675"/>
          </a:xfrm>
          <a:prstGeom prst="rect">
            <a:avLst/>
          </a:prstGeom>
        </p:spPr>
      </p:pic>
    </p:spTree>
    <p:extLst>
      <p:ext uri="{BB962C8B-B14F-4D97-AF65-F5344CB8AC3E}">
        <p14:creationId xmlns:p14="http://schemas.microsoft.com/office/powerpoint/2010/main" val="233299356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Layout personalizzato">
    <p:bg>
      <p:bgPr>
        <a:solidFill>
          <a:srgbClr val="E1F2F4"/>
        </a:solidFill>
        <a:effectLst/>
      </p:bgPr>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9009993" y="6177674"/>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893121"/>
            <a:ext cx="10336093" cy="1131614"/>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story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sp>
        <p:nvSpPr>
          <p:cNvPr id="6" name="Segnaposto testo 5">
            <a:extLst>
              <a:ext uri="{FF2B5EF4-FFF2-40B4-BE49-F238E27FC236}">
                <a16:creationId xmlns:a16="http://schemas.microsoft.com/office/drawing/2014/main" id="{24FDD10E-75A5-3939-560E-9CD94C5229CA}"/>
              </a:ext>
            </a:extLst>
          </p:cNvPr>
          <p:cNvSpPr>
            <a:spLocks noGrp="1"/>
          </p:cNvSpPr>
          <p:nvPr>
            <p:ph type="body" sz="quarter" idx="15" hasCustomPrompt="1"/>
          </p:nvPr>
        </p:nvSpPr>
        <p:spPr>
          <a:xfrm>
            <a:off x="492329" y="2333853"/>
            <a:ext cx="5810500" cy="3843821"/>
          </a:xfrm>
          <a:prstGeom prst="rect">
            <a:avLst/>
          </a:prstGeom>
        </p:spPr>
        <p:txBody>
          <a:bodyPr numCol="1" spcCol="216000"/>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 </a:t>
            </a:r>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a:t>
            </a:r>
          </a:p>
        </p:txBody>
      </p:sp>
      <p:sp>
        <p:nvSpPr>
          <p:cNvPr id="8" name="CasellaDiTesto 7">
            <a:extLst>
              <a:ext uri="{FF2B5EF4-FFF2-40B4-BE49-F238E27FC236}">
                <a16:creationId xmlns:a16="http://schemas.microsoft.com/office/drawing/2014/main" id="{2D93A82C-6618-0ED1-AC53-E74AD63EB933}"/>
              </a:ext>
            </a:extLst>
          </p:cNvPr>
          <p:cNvSpPr txBox="1"/>
          <p:nvPr userDrawn="1"/>
        </p:nvSpPr>
        <p:spPr>
          <a:xfrm>
            <a:off x="492328" y="372549"/>
            <a:ext cx="1479395" cy="307777"/>
          </a:xfrm>
          <a:prstGeom prst="rect">
            <a:avLst/>
          </a:prstGeom>
          <a:noFill/>
        </p:spPr>
        <p:txBody>
          <a:bodyPr wrap="square" rtlCol="0">
            <a:spAutoFit/>
          </a:bodyPr>
          <a:lstStyle/>
          <a:p>
            <a:pPr>
              <a:lnSpc>
                <a:spcPts val="1600"/>
              </a:lnSpc>
            </a:pPr>
            <a:r>
              <a:rPr lang="en-GB" sz="1600">
                <a:latin typeface="+mj-lt"/>
              </a:rPr>
              <a:t>STORY</a:t>
            </a:r>
          </a:p>
        </p:txBody>
      </p:sp>
      <p:cxnSp>
        <p:nvCxnSpPr>
          <p:cNvPr id="10" name="Connettore 1 9">
            <a:extLst>
              <a:ext uri="{FF2B5EF4-FFF2-40B4-BE49-F238E27FC236}">
                <a16:creationId xmlns:a16="http://schemas.microsoft.com/office/drawing/2014/main" id="{CFAB2D3F-47DC-55AD-BE93-FD8B42476BB6}"/>
              </a:ext>
            </a:extLst>
          </p:cNvPr>
          <p:cNvCxnSpPr>
            <a:cxnSpLocks/>
          </p:cNvCxnSpPr>
          <p:nvPr userDrawn="1"/>
        </p:nvCxnSpPr>
        <p:spPr>
          <a:xfrm>
            <a:off x="592667" y="680326"/>
            <a:ext cx="111605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egnaposto testo 5">
            <a:extLst>
              <a:ext uri="{FF2B5EF4-FFF2-40B4-BE49-F238E27FC236}">
                <a16:creationId xmlns:a16="http://schemas.microsoft.com/office/drawing/2014/main" id="{DED8A588-9C22-E912-4DB5-3234D1FD54A8}"/>
              </a:ext>
            </a:extLst>
          </p:cNvPr>
          <p:cNvSpPr>
            <a:spLocks noGrp="1"/>
          </p:cNvSpPr>
          <p:nvPr>
            <p:ph type="body" sz="quarter" idx="16" hasCustomPrompt="1"/>
          </p:nvPr>
        </p:nvSpPr>
        <p:spPr>
          <a:xfrm>
            <a:off x="6615543" y="2333853"/>
            <a:ext cx="5137650" cy="1894115"/>
          </a:xfrm>
          <a:prstGeom prst="rect">
            <a:avLst/>
          </a:prstGeom>
        </p:spPr>
        <p:txBody>
          <a:bodyPr numCol="1" spcCol="216000"/>
          <a:lstStyle>
            <a:lvl1pPr marL="0" indent="0">
              <a:lnSpc>
                <a:spcPct val="120000"/>
              </a:lnSpc>
              <a:buNone/>
              <a:defRPr sz="2100">
                <a:highlight>
                  <a:srgbClr val="C0E1E4"/>
                </a:highlight>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a:t>
            </a:r>
          </a:p>
        </p:txBody>
      </p:sp>
      <p:pic>
        <p:nvPicPr>
          <p:cNvPr id="20" name="Immagine 19" descr="Immagine che contiene Elementi grafici, Carattere, grafica, logo&#10;&#10;Descrizione generata automaticamente">
            <a:extLst>
              <a:ext uri="{FF2B5EF4-FFF2-40B4-BE49-F238E27FC236}">
                <a16:creationId xmlns:a16="http://schemas.microsoft.com/office/drawing/2014/main" id="{AA1F7F0C-CE3C-0544-A9F9-3435AA049810}"/>
              </a:ext>
            </a:extLst>
          </p:cNvPr>
          <p:cNvPicPr>
            <a:picLocks noChangeAspect="1"/>
          </p:cNvPicPr>
          <p:nvPr userDrawn="1"/>
        </p:nvPicPr>
        <p:blipFill>
          <a:blip r:embed="rId2"/>
          <a:stretch>
            <a:fillRect/>
          </a:stretch>
        </p:blipFill>
        <p:spPr>
          <a:xfrm>
            <a:off x="10553700" y="321560"/>
            <a:ext cx="1173730" cy="219675"/>
          </a:xfrm>
          <a:prstGeom prst="rect">
            <a:avLst/>
          </a:prstGeom>
        </p:spPr>
      </p:pic>
    </p:spTree>
    <p:extLst>
      <p:ext uri="{BB962C8B-B14F-4D97-AF65-F5344CB8AC3E}">
        <p14:creationId xmlns:p14="http://schemas.microsoft.com/office/powerpoint/2010/main" val="117924596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2E8B42DD-DC21-8A8D-1367-DC832FD53917}"/>
              </a:ext>
            </a:extLst>
          </p:cNvPr>
          <p:cNvSpPr/>
          <p:nvPr userDrawn="1"/>
        </p:nvSpPr>
        <p:spPr>
          <a:xfrm rot="277594">
            <a:off x="4770634" y="2848060"/>
            <a:ext cx="410966" cy="56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Immagine 14" descr="Immagine che contiene Elementi grafici, Carattere, grafica, logo&#10;&#10;Descrizione generata automaticamente">
            <a:extLst>
              <a:ext uri="{FF2B5EF4-FFF2-40B4-BE49-F238E27FC236}">
                <a16:creationId xmlns:a16="http://schemas.microsoft.com/office/drawing/2014/main" id="{C5A64158-9124-BD30-9960-1C15B31AD83B}"/>
              </a:ext>
            </a:extLst>
          </p:cNvPr>
          <p:cNvPicPr>
            <a:picLocks noChangeAspect="1"/>
          </p:cNvPicPr>
          <p:nvPr userDrawn="1"/>
        </p:nvPicPr>
        <p:blipFill>
          <a:blip r:embed="rId2"/>
          <a:stretch>
            <a:fillRect/>
          </a:stretch>
        </p:blipFill>
        <p:spPr>
          <a:xfrm>
            <a:off x="3704554" y="2981418"/>
            <a:ext cx="4782892" cy="895165"/>
          </a:xfrm>
          <a:prstGeom prst="rect">
            <a:avLst/>
          </a:prstGeom>
        </p:spPr>
      </p:pic>
      <p:sp>
        <p:nvSpPr>
          <p:cNvPr id="16" name="Rettangolo 15">
            <a:extLst>
              <a:ext uri="{FF2B5EF4-FFF2-40B4-BE49-F238E27FC236}">
                <a16:creationId xmlns:a16="http://schemas.microsoft.com/office/drawing/2014/main" id="{D738ED67-B820-015B-040F-8266780F5DBA}"/>
              </a:ext>
            </a:extLst>
          </p:cNvPr>
          <p:cNvSpPr/>
          <p:nvPr userDrawn="1"/>
        </p:nvSpPr>
        <p:spPr>
          <a:xfrm>
            <a:off x="2691323" y="6341165"/>
            <a:ext cx="1151807" cy="516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v</a:t>
            </a:r>
          </a:p>
        </p:txBody>
      </p:sp>
      <p:pic>
        <p:nvPicPr>
          <p:cNvPr id="3" name="Immagine 2" descr="Immagine che contiene arte, Elementi grafici, stella&#10;&#10;Descrizione generata automaticamente">
            <a:extLst>
              <a:ext uri="{FF2B5EF4-FFF2-40B4-BE49-F238E27FC236}">
                <a16:creationId xmlns:a16="http://schemas.microsoft.com/office/drawing/2014/main" id="{849AF4E9-05DF-8EED-7953-A9C7AE8CB908}"/>
              </a:ext>
            </a:extLst>
          </p:cNvPr>
          <p:cNvPicPr>
            <a:picLocks noChangeAspect="1"/>
          </p:cNvPicPr>
          <p:nvPr userDrawn="1"/>
        </p:nvPicPr>
        <p:blipFill rotWithShape="1">
          <a:blip r:embed="rId3"/>
          <a:srcRect r="1888" b="1882"/>
          <a:stretch/>
        </p:blipFill>
        <p:spPr>
          <a:xfrm>
            <a:off x="-1" y="415"/>
            <a:ext cx="12192001" cy="6857586"/>
          </a:xfrm>
          <a:prstGeom prst="rect">
            <a:avLst/>
          </a:prstGeom>
        </p:spPr>
      </p:pic>
    </p:spTree>
    <p:extLst>
      <p:ext uri="{BB962C8B-B14F-4D97-AF65-F5344CB8AC3E}">
        <p14:creationId xmlns:p14="http://schemas.microsoft.com/office/powerpoint/2010/main" val="1042399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Disposition personnalisée">
    <p:bg>
      <p:bgRef idx="1001">
        <a:schemeClr val="bg1"/>
      </p:bgRef>
    </p:bg>
    <p:spTree>
      <p:nvGrpSpPr>
        <p:cNvPr id="1" name=""/>
        <p:cNvGrpSpPr/>
        <p:nvPr/>
      </p:nvGrpSpPr>
      <p:grpSpPr>
        <a:xfrm>
          <a:off x="0" y="0"/>
          <a:ext cx="0" cy="0"/>
          <a:chOff x="0" y="0"/>
          <a:chExt cx="0" cy="0"/>
        </a:xfrm>
      </p:grpSpPr>
      <p:pic>
        <p:nvPicPr>
          <p:cNvPr id="2" name="Picture 1" descr="A drawing of a person&#10;&#10;Description automatically generated">
            <a:extLst>
              <a:ext uri="{FF2B5EF4-FFF2-40B4-BE49-F238E27FC236}">
                <a16:creationId xmlns:a16="http://schemas.microsoft.com/office/drawing/2014/main" id="{1BD738AC-CDEB-4F80-94A7-E9EDEFC141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2925" y="309891"/>
            <a:ext cx="3081528" cy="457200"/>
          </a:xfrm>
          <a:prstGeom prst="rect">
            <a:avLst/>
          </a:prstGeom>
        </p:spPr>
      </p:pic>
      <p:cxnSp>
        <p:nvCxnSpPr>
          <p:cNvPr id="4" name="Straight Connector 3">
            <a:extLst>
              <a:ext uri="{FF2B5EF4-FFF2-40B4-BE49-F238E27FC236}">
                <a16:creationId xmlns:a16="http://schemas.microsoft.com/office/drawing/2014/main" id="{2855A4E7-AEB4-028B-E294-E7D2A704012B}"/>
              </a:ext>
            </a:extLst>
          </p:cNvPr>
          <p:cNvCxnSpPr/>
          <p:nvPr userDrawn="1"/>
        </p:nvCxnSpPr>
        <p:spPr>
          <a:xfrm>
            <a:off x="310243" y="1012024"/>
            <a:ext cx="11534210" cy="0"/>
          </a:xfrm>
          <a:prstGeom prst="line">
            <a:avLst/>
          </a:prstGeom>
          <a:ln w="2540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3BB5828A-ADC4-C612-6AA9-C60FF1F5F2BA}"/>
              </a:ext>
            </a:extLst>
          </p:cNvPr>
          <p:cNvSpPr>
            <a:spLocks noGrp="1"/>
          </p:cNvSpPr>
          <p:nvPr>
            <p:ph type="title"/>
          </p:nvPr>
        </p:nvSpPr>
        <p:spPr>
          <a:xfrm>
            <a:off x="347547" y="0"/>
            <a:ext cx="10515600" cy="1325563"/>
          </a:xfrm>
        </p:spPr>
        <p:txBody>
          <a:bodyPr>
            <a:normAutofit/>
          </a:bodyPr>
          <a:lstStyle>
            <a:lvl1pPr>
              <a:defRPr sz="3200" b="0" i="0">
                <a:solidFill>
                  <a:srgbClr val="901838"/>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A72D4343-29FB-215F-4B74-266C9E9B3F10}"/>
              </a:ext>
            </a:extLst>
          </p:cNvPr>
          <p:cNvSpPr>
            <a:spLocks noGrp="1"/>
          </p:cNvSpPr>
          <p:nvPr>
            <p:ph idx="1" hasCustomPrompt="1"/>
          </p:nvPr>
        </p:nvSpPr>
        <p:spPr>
          <a:xfrm>
            <a:off x="838200" y="1825625"/>
            <a:ext cx="10515600" cy="4351338"/>
          </a:xfrm>
        </p:spPr>
        <p:txBody>
          <a:bodyPr/>
          <a:lstStyle>
            <a:lvl1pPr marL="0" indent="0">
              <a:buNone/>
              <a:defRPr b="0" i="0">
                <a:solidFill>
                  <a:srgbClr val="E11985"/>
                </a:solidFill>
                <a:latin typeface="Arial" panose="020B0604020202020204" pitchFamily="34" charset="0"/>
                <a:cs typeface="Arial" panose="020B0604020202020204" pitchFamily="34" charset="0"/>
              </a:defRPr>
            </a:lvl1pPr>
            <a:lvl2pPr marL="685800" indent="-228600">
              <a:buFont typeface="Wingdings" pitchFamily="2" charset="2"/>
              <a:buChar char="§"/>
              <a:defRPr b="0" i="0">
                <a:latin typeface="Arial" panose="020B0604020202020204" pitchFamily="34" charset="0"/>
                <a:cs typeface="Arial" panose="020B0604020202020204" pitchFamily="34" charset="0"/>
              </a:defRPr>
            </a:lvl2pPr>
            <a:lvl3pPr marL="1143000" indent="-228600">
              <a:buFont typeface="Wingdings" pitchFamily="2" charset="2"/>
              <a:buChar char="§"/>
              <a:defRPr b="0" i="0">
                <a:latin typeface="Arial" panose="020B0604020202020204" pitchFamily="34" charset="0"/>
                <a:cs typeface="Arial" panose="020B0604020202020204" pitchFamily="34" charset="0"/>
              </a:defRPr>
            </a:lvl3pPr>
            <a:lvl4pPr marL="1600200" indent="-228600">
              <a:buFont typeface="Wingdings" pitchFamily="2" charset="2"/>
              <a:buChar char="§"/>
              <a:defRPr b="0" i="0">
                <a:latin typeface="Arial" panose="020B0604020202020204" pitchFamily="34" charset="0"/>
                <a:cs typeface="Arial" panose="020B0604020202020204" pitchFamily="34" charset="0"/>
              </a:defRPr>
            </a:lvl4pPr>
            <a:lvl5pPr marL="2057400" indent="-228600">
              <a:buFont typeface="Wingdings" pitchFamily="2" charset="2"/>
              <a:buChar char="§"/>
              <a:defRPr b="0" i="0">
                <a:latin typeface="Arial" panose="020B0604020202020204" pitchFamily="34" charset="0"/>
                <a:cs typeface="Arial" panose="020B0604020202020204" pitchFamily="34" charset="0"/>
              </a:defRPr>
            </a:lvl5pPr>
          </a:lstStyle>
          <a:p>
            <a:pPr lvl="0"/>
            <a:r>
              <a:rPr lang="en-US"/>
              <a:t>Click to edit Master subtitle styles</a:t>
            </a:r>
          </a:p>
          <a:p>
            <a:pPr lvl="0"/>
            <a:endParaRPr lang="en-US"/>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944455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Layout personalizzato">
    <p:bg>
      <p:bgRef idx="1001">
        <a:schemeClr val="bg2"/>
      </p:bgRef>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7092416" y="6358244"/>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498572"/>
            <a:ext cx="9748951" cy="1121222"/>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sp>
        <p:nvSpPr>
          <p:cNvPr id="6" name="Segnaposto testo 5">
            <a:extLst>
              <a:ext uri="{FF2B5EF4-FFF2-40B4-BE49-F238E27FC236}">
                <a16:creationId xmlns:a16="http://schemas.microsoft.com/office/drawing/2014/main" id="{24FDD10E-75A5-3939-560E-9CD94C5229CA}"/>
              </a:ext>
            </a:extLst>
          </p:cNvPr>
          <p:cNvSpPr>
            <a:spLocks noGrp="1"/>
          </p:cNvSpPr>
          <p:nvPr>
            <p:ph type="body" sz="quarter" idx="15" hasCustomPrompt="1"/>
          </p:nvPr>
        </p:nvSpPr>
        <p:spPr>
          <a:xfrm>
            <a:off x="492328" y="2085474"/>
            <a:ext cx="5251450" cy="3869866"/>
          </a:xfrm>
          <a:prstGeom prst="rect">
            <a:avLst/>
          </a:prstGeom>
        </p:spPr>
        <p:txBody>
          <a:bodyPr/>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a:t>
            </a:r>
          </a:p>
        </p:txBody>
      </p:sp>
      <p:pic>
        <p:nvPicPr>
          <p:cNvPr id="2" name="Immagine 1" descr="Immagine che contiene Elementi grafici, Carattere, grafica, logo&#10;&#10;Descrizione generata automaticamente">
            <a:extLst>
              <a:ext uri="{FF2B5EF4-FFF2-40B4-BE49-F238E27FC236}">
                <a16:creationId xmlns:a16="http://schemas.microsoft.com/office/drawing/2014/main" id="{0F549D45-5D69-6FF1-0804-BB5A9DE3B84F}"/>
              </a:ext>
            </a:extLst>
          </p:cNvPr>
          <p:cNvPicPr>
            <a:picLocks noChangeAspect="1"/>
          </p:cNvPicPr>
          <p:nvPr userDrawn="1"/>
        </p:nvPicPr>
        <p:blipFill>
          <a:blip r:embed="rId2"/>
          <a:stretch>
            <a:fillRect/>
          </a:stretch>
        </p:blipFill>
        <p:spPr>
          <a:xfrm>
            <a:off x="10535945" y="6430968"/>
            <a:ext cx="1173730" cy="219675"/>
          </a:xfrm>
          <a:prstGeom prst="rect">
            <a:avLst/>
          </a:prstGeom>
        </p:spPr>
      </p:pic>
    </p:spTree>
    <p:extLst>
      <p:ext uri="{BB962C8B-B14F-4D97-AF65-F5344CB8AC3E}">
        <p14:creationId xmlns:p14="http://schemas.microsoft.com/office/powerpoint/2010/main" val="360585923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yout personalizzato">
    <p:bg>
      <p:bgRef idx="1001">
        <a:schemeClr val="bg2"/>
      </p:bgRef>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9009993" y="6177674"/>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498572"/>
            <a:ext cx="9748951" cy="1121222"/>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sp>
        <p:nvSpPr>
          <p:cNvPr id="6" name="Segnaposto testo 5">
            <a:extLst>
              <a:ext uri="{FF2B5EF4-FFF2-40B4-BE49-F238E27FC236}">
                <a16:creationId xmlns:a16="http://schemas.microsoft.com/office/drawing/2014/main" id="{24FDD10E-75A5-3939-560E-9CD94C5229CA}"/>
              </a:ext>
            </a:extLst>
          </p:cNvPr>
          <p:cNvSpPr>
            <a:spLocks noGrp="1"/>
          </p:cNvSpPr>
          <p:nvPr>
            <p:ph type="body" sz="quarter" idx="15" hasCustomPrompt="1"/>
          </p:nvPr>
        </p:nvSpPr>
        <p:spPr>
          <a:xfrm>
            <a:off x="492328" y="2085474"/>
            <a:ext cx="5251450" cy="3869866"/>
          </a:xfrm>
          <a:prstGeom prst="rect">
            <a:avLst/>
          </a:prstGeom>
        </p:spPr>
        <p:txBody>
          <a:bodyPr/>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a:t>
            </a:r>
          </a:p>
        </p:txBody>
      </p:sp>
      <p:sp>
        <p:nvSpPr>
          <p:cNvPr id="7" name="Segnaposto testo 5">
            <a:extLst>
              <a:ext uri="{FF2B5EF4-FFF2-40B4-BE49-F238E27FC236}">
                <a16:creationId xmlns:a16="http://schemas.microsoft.com/office/drawing/2014/main" id="{ED3DA1A3-B716-D122-C833-F91526FCAC62}"/>
              </a:ext>
            </a:extLst>
          </p:cNvPr>
          <p:cNvSpPr>
            <a:spLocks noGrp="1"/>
          </p:cNvSpPr>
          <p:nvPr>
            <p:ph type="body" sz="quarter" idx="16" hasCustomPrompt="1"/>
          </p:nvPr>
        </p:nvSpPr>
        <p:spPr>
          <a:xfrm>
            <a:off x="6139150" y="2085474"/>
            <a:ext cx="5251450" cy="3869866"/>
          </a:xfrm>
          <a:prstGeom prst="rect">
            <a:avLst/>
          </a:prstGeom>
        </p:spPr>
        <p:txBody>
          <a:bodyPr/>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a:t>
            </a:r>
          </a:p>
        </p:txBody>
      </p:sp>
      <p:pic>
        <p:nvPicPr>
          <p:cNvPr id="8" name="Immagine 7" descr="Immagine che contiene Elementi grafici, Carattere, grafica, logo&#10;&#10;Descrizione generata automaticamente">
            <a:extLst>
              <a:ext uri="{FF2B5EF4-FFF2-40B4-BE49-F238E27FC236}">
                <a16:creationId xmlns:a16="http://schemas.microsoft.com/office/drawing/2014/main" id="{72967AB0-8295-ECF7-F517-CA9DE5BD30A7}"/>
              </a:ext>
            </a:extLst>
          </p:cNvPr>
          <p:cNvPicPr>
            <a:picLocks noChangeAspect="1"/>
          </p:cNvPicPr>
          <p:nvPr userDrawn="1"/>
        </p:nvPicPr>
        <p:blipFill>
          <a:blip r:embed="rId2"/>
          <a:stretch>
            <a:fillRect/>
          </a:stretch>
        </p:blipFill>
        <p:spPr>
          <a:xfrm>
            <a:off x="10553700" y="321560"/>
            <a:ext cx="1173730" cy="219675"/>
          </a:xfrm>
          <a:prstGeom prst="rect">
            <a:avLst/>
          </a:prstGeom>
        </p:spPr>
      </p:pic>
    </p:spTree>
    <p:extLst>
      <p:ext uri="{BB962C8B-B14F-4D97-AF65-F5344CB8AC3E}">
        <p14:creationId xmlns:p14="http://schemas.microsoft.com/office/powerpoint/2010/main" val="27441652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Layout personalizzato">
    <p:bg>
      <p:bgRef idx="1001">
        <a:schemeClr val="bg2"/>
      </p:bgRef>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9009993" y="6177674"/>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498572"/>
            <a:ext cx="9748951" cy="1121222"/>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sp>
        <p:nvSpPr>
          <p:cNvPr id="6" name="Segnaposto testo 5">
            <a:extLst>
              <a:ext uri="{FF2B5EF4-FFF2-40B4-BE49-F238E27FC236}">
                <a16:creationId xmlns:a16="http://schemas.microsoft.com/office/drawing/2014/main" id="{24FDD10E-75A5-3939-560E-9CD94C5229CA}"/>
              </a:ext>
            </a:extLst>
          </p:cNvPr>
          <p:cNvSpPr>
            <a:spLocks noGrp="1"/>
          </p:cNvSpPr>
          <p:nvPr>
            <p:ph type="body" sz="quarter" idx="15" hasCustomPrompt="1"/>
          </p:nvPr>
        </p:nvSpPr>
        <p:spPr>
          <a:xfrm>
            <a:off x="492328" y="2085474"/>
            <a:ext cx="5251450" cy="3869866"/>
          </a:xfrm>
          <a:prstGeom prst="rect">
            <a:avLst/>
          </a:prstGeom>
        </p:spPr>
        <p:txBody>
          <a:bodyPr/>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a:t>
            </a:r>
          </a:p>
        </p:txBody>
      </p:sp>
      <p:pic>
        <p:nvPicPr>
          <p:cNvPr id="2" name="Immagine 1" descr="Immagine che contiene Elementi grafici, Carattere, grafica, logo&#10;&#10;Descrizione generata automaticamente">
            <a:extLst>
              <a:ext uri="{FF2B5EF4-FFF2-40B4-BE49-F238E27FC236}">
                <a16:creationId xmlns:a16="http://schemas.microsoft.com/office/drawing/2014/main" id="{0F549D45-5D69-6FF1-0804-BB5A9DE3B84F}"/>
              </a:ext>
            </a:extLst>
          </p:cNvPr>
          <p:cNvPicPr>
            <a:picLocks noChangeAspect="1"/>
          </p:cNvPicPr>
          <p:nvPr userDrawn="1"/>
        </p:nvPicPr>
        <p:blipFill>
          <a:blip r:embed="rId2"/>
          <a:stretch>
            <a:fillRect/>
          </a:stretch>
        </p:blipFill>
        <p:spPr>
          <a:xfrm>
            <a:off x="10553700" y="321560"/>
            <a:ext cx="1173730" cy="219675"/>
          </a:xfrm>
          <a:prstGeom prst="rect">
            <a:avLst/>
          </a:prstGeom>
        </p:spPr>
      </p:pic>
      <p:sp>
        <p:nvSpPr>
          <p:cNvPr id="4" name="Segnaposto testo 5">
            <a:extLst>
              <a:ext uri="{FF2B5EF4-FFF2-40B4-BE49-F238E27FC236}">
                <a16:creationId xmlns:a16="http://schemas.microsoft.com/office/drawing/2014/main" id="{07D2D815-D392-980E-7548-43CD0E3EFCC2}"/>
              </a:ext>
            </a:extLst>
          </p:cNvPr>
          <p:cNvSpPr>
            <a:spLocks noGrp="1"/>
          </p:cNvSpPr>
          <p:nvPr>
            <p:ph type="body" sz="quarter" idx="16" hasCustomPrompt="1"/>
          </p:nvPr>
        </p:nvSpPr>
        <p:spPr>
          <a:xfrm>
            <a:off x="6096000" y="2085474"/>
            <a:ext cx="5657193" cy="1894115"/>
          </a:xfrm>
          <a:prstGeom prst="rect">
            <a:avLst/>
          </a:prstGeom>
        </p:spPr>
        <p:txBody>
          <a:bodyPr numCol="1" spcCol="216000"/>
          <a:lstStyle>
            <a:lvl1pPr marL="0" indent="0">
              <a:lnSpc>
                <a:spcPct val="120000"/>
              </a:lnSpc>
              <a:buNone/>
              <a:defRPr sz="2100">
                <a:highlight>
                  <a:srgbClr val="C0E1E4"/>
                </a:highlight>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a:t>
            </a:r>
          </a:p>
        </p:txBody>
      </p:sp>
    </p:spTree>
    <p:extLst>
      <p:ext uri="{BB962C8B-B14F-4D97-AF65-F5344CB8AC3E}">
        <p14:creationId xmlns:p14="http://schemas.microsoft.com/office/powerpoint/2010/main" val="319203757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Layout personalizzato">
    <p:bg>
      <p:bgRef idx="1001">
        <a:schemeClr val="bg2"/>
      </p:bgRef>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9009993" y="6177674"/>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498572"/>
            <a:ext cx="5517087" cy="1635028"/>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sp>
        <p:nvSpPr>
          <p:cNvPr id="6" name="Segnaposto testo 5">
            <a:extLst>
              <a:ext uri="{FF2B5EF4-FFF2-40B4-BE49-F238E27FC236}">
                <a16:creationId xmlns:a16="http://schemas.microsoft.com/office/drawing/2014/main" id="{24FDD10E-75A5-3939-560E-9CD94C5229CA}"/>
              </a:ext>
            </a:extLst>
          </p:cNvPr>
          <p:cNvSpPr>
            <a:spLocks noGrp="1"/>
          </p:cNvSpPr>
          <p:nvPr>
            <p:ph type="body" sz="quarter" idx="15" hasCustomPrompt="1"/>
          </p:nvPr>
        </p:nvSpPr>
        <p:spPr>
          <a:xfrm>
            <a:off x="492328" y="2740945"/>
            <a:ext cx="5517088" cy="3436729"/>
          </a:xfrm>
          <a:prstGeom prst="rect">
            <a:avLst/>
          </a:prstGeom>
        </p:spPr>
        <p:txBody>
          <a:bodyPr/>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a:t>
            </a:r>
          </a:p>
        </p:txBody>
      </p:sp>
      <p:sp>
        <p:nvSpPr>
          <p:cNvPr id="2" name="Segnaposto immagine 10">
            <a:extLst>
              <a:ext uri="{FF2B5EF4-FFF2-40B4-BE49-F238E27FC236}">
                <a16:creationId xmlns:a16="http://schemas.microsoft.com/office/drawing/2014/main" id="{C3F40AE4-A59C-AA15-FB84-BF801F3C8822}"/>
              </a:ext>
            </a:extLst>
          </p:cNvPr>
          <p:cNvSpPr>
            <a:spLocks noGrp="1"/>
          </p:cNvSpPr>
          <p:nvPr>
            <p:ph type="pic" sz="quarter" idx="13" hasCustomPrompt="1"/>
          </p:nvPr>
        </p:nvSpPr>
        <p:spPr>
          <a:xfrm>
            <a:off x="6448222" y="0"/>
            <a:ext cx="5743777" cy="6858000"/>
          </a:xfrm>
          <a:prstGeom prst="rect">
            <a:avLst/>
          </a:prstGeom>
        </p:spPr>
        <p:txBody>
          <a:bodyPr anchor="ctr"/>
          <a:lstStyle>
            <a:lvl1pPr marL="0" indent="0" algn="ctr">
              <a:buNone/>
              <a:defRPr sz="1400"/>
            </a:lvl1pPr>
          </a:lstStyle>
          <a:p>
            <a:r>
              <a:rPr lang="en-GB"/>
              <a:t>Insert image here</a:t>
            </a:r>
          </a:p>
        </p:txBody>
      </p:sp>
      <p:pic>
        <p:nvPicPr>
          <p:cNvPr id="4" name="Immagine 3" descr="Immagine che contiene Elementi grafici, Carattere, grafica, logo&#10;&#10;Descrizione generata automaticamente">
            <a:extLst>
              <a:ext uri="{FF2B5EF4-FFF2-40B4-BE49-F238E27FC236}">
                <a16:creationId xmlns:a16="http://schemas.microsoft.com/office/drawing/2014/main" id="{19F81F3D-05A8-F1B9-2815-FD98C68E5264}"/>
              </a:ext>
            </a:extLst>
          </p:cNvPr>
          <p:cNvPicPr>
            <a:picLocks noChangeAspect="1"/>
          </p:cNvPicPr>
          <p:nvPr userDrawn="1"/>
        </p:nvPicPr>
        <p:blipFill>
          <a:blip r:embed="rId2"/>
          <a:stretch>
            <a:fillRect/>
          </a:stretch>
        </p:blipFill>
        <p:spPr>
          <a:xfrm>
            <a:off x="10553700" y="321560"/>
            <a:ext cx="1173730" cy="219675"/>
          </a:xfrm>
          <a:prstGeom prst="rect">
            <a:avLst/>
          </a:prstGeom>
        </p:spPr>
      </p:pic>
    </p:spTree>
    <p:extLst>
      <p:ext uri="{BB962C8B-B14F-4D97-AF65-F5344CB8AC3E}">
        <p14:creationId xmlns:p14="http://schemas.microsoft.com/office/powerpoint/2010/main" val="392777784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Layout personalizzato">
    <p:bg>
      <p:bgRef idx="1001">
        <a:schemeClr val="bg2"/>
      </p:bgRef>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9009993" y="6177674"/>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498572"/>
            <a:ext cx="5517087" cy="1635028"/>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sp>
        <p:nvSpPr>
          <p:cNvPr id="6" name="Segnaposto testo 5">
            <a:extLst>
              <a:ext uri="{FF2B5EF4-FFF2-40B4-BE49-F238E27FC236}">
                <a16:creationId xmlns:a16="http://schemas.microsoft.com/office/drawing/2014/main" id="{24FDD10E-75A5-3939-560E-9CD94C5229CA}"/>
              </a:ext>
            </a:extLst>
          </p:cNvPr>
          <p:cNvSpPr>
            <a:spLocks noGrp="1"/>
          </p:cNvSpPr>
          <p:nvPr>
            <p:ph type="body" sz="quarter" idx="15" hasCustomPrompt="1"/>
          </p:nvPr>
        </p:nvSpPr>
        <p:spPr>
          <a:xfrm>
            <a:off x="492328" y="2740945"/>
            <a:ext cx="5517088" cy="3436729"/>
          </a:xfrm>
          <a:prstGeom prst="rect">
            <a:avLst/>
          </a:prstGeom>
        </p:spPr>
        <p:txBody>
          <a:bodyPr/>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a:t>
            </a:r>
          </a:p>
        </p:txBody>
      </p:sp>
      <p:pic>
        <p:nvPicPr>
          <p:cNvPr id="4" name="Immagine 3" descr="Immagine che contiene Elementi grafici, Carattere, grafica, logo&#10;&#10;Descrizione generata automaticamente">
            <a:extLst>
              <a:ext uri="{FF2B5EF4-FFF2-40B4-BE49-F238E27FC236}">
                <a16:creationId xmlns:a16="http://schemas.microsoft.com/office/drawing/2014/main" id="{19F81F3D-05A8-F1B9-2815-FD98C68E5264}"/>
              </a:ext>
            </a:extLst>
          </p:cNvPr>
          <p:cNvPicPr>
            <a:picLocks noChangeAspect="1"/>
          </p:cNvPicPr>
          <p:nvPr userDrawn="1"/>
        </p:nvPicPr>
        <p:blipFill>
          <a:blip r:embed="rId2"/>
          <a:stretch>
            <a:fillRect/>
          </a:stretch>
        </p:blipFill>
        <p:spPr>
          <a:xfrm>
            <a:off x="10553700" y="321560"/>
            <a:ext cx="1173730" cy="219675"/>
          </a:xfrm>
          <a:prstGeom prst="rect">
            <a:avLst/>
          </a:prstGeom>
        </p:spPr>
      </p:pic>
      <p:sp>
        <p:nvSpPr>
          <p:cNvPr id="8" name="Segnaposto grafico 7">
            <a:extLst>
              <a:ext uri="{FF2B5EF4-FFF2-40B4-BE49-F238E27FC236}">
                <a16:creationId xmlns:a16="http://schemas.microsoft.com/office/drawing/2014/main" id="{FD4D7EF0-B7ED-1864-5A14-F374E81489F8}"/>
              </a:ext>
            </a:extLst>
          </p:cNvPr>
          <p:cNvSpPr>
            <a:spLocks noGrp="1"/>
          </p:cNvSpPr>
          <p:nvPr>
            <p:ph type="chart" sz="quarter" idx="16" hasCustomPrompt="1"/>
          </p:nvPr>
        </p:nvSpPr>
        <p:spPr>
          <a:xfrm>
            <a:off x="6308928" y="952500"/>
            <a:ext cx="5444265" cy="3588503"/>
          </a:xfrm>
          <a:prstGeom prst="rect">
            <a:avLst/>
          </a:prstGeom>
        </p:spPr>
        <p:txBody>
          <a:bodyPr anchor="ctr"/>
          <a:lstStyle>
            <a:lvl1pPr marL="0" indent="0" algn="ctr">
              <a:buNone/>
              <a:defRPr sz="1400"/>
            </a:lvl1pPr>
          </a:lstStyle>
          <a:p>
            <a:r>
              <a:rPr lang="en-GB"/>
              <a:t>Insert graph here</a:t>
            </a:r>
          </a:p>
        </p:txBody>
      </p:sp>
      <p:sp>
        <p:nvSpPr>
          <p:cNvPr id="9" name="Segnaposto testo 5">
            <a:extLst>
              <a:ext uri="{FF2B5EF4-FFF2-40B4-BE49-F238E27FC236}">
                <a16:creationId xmlns:a16="http://schemas.microsoft.com/office/drawing/2014/main" id="{38A9019F-3BEA-8D0D-D8F6-1F24CD094067}"/>
              </a:ext>
            </a:extLst>
          </p:cNvPr>
          <p:cNvSpPr>
            <a:spLocks noGrp="1"/>
          </p:cNvSpPr>
          <p:nvPr>
            <p:ph type="body" sz="quarter" idx="17" hasCustomPrompt="1"/>
          </p:nvPr>
        </p:nvSpPr>
        <p:spPr>
          <a:xfrm>
            <a:off x="6308928" y="4772945"/>
            <a:ext cx="5444265" cy="365125"/>
          </a:xfrm>
          <a:prstGeom prst="rect">
            <a:avLst/>
          </a:prstGeom>
        </p:spPr>
        <p:txBody>
          <a:bodyPr/>
          <a:lstStyle>
            <a:lvl1pPr marL="0" indent="0">
              <a:lnSpc>
                <a:spcPct val="120000"/>
              </a:lnSpc>
              <a:buNone/>
              <a:defRPr sz="1200" b="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it-IT"/>
              <a:t>Figure 0.0.</a:t>
            </a:r>
          </a:p>
        </p:txBody>
      </p:sp>
      <p:sp>
        <p:nvSpPr>
          <p:cNvPr id="10" name="Segnaposto testo 5">
            <a:extLst>
              <a:ext uri="{FF2B5EF4-FFF2-40B4-BE49-F238E27FC236}">
                <a16:creationId xmlns:a16="http://schemas.microsoft.com/office/drawing/2014/main" id="{840CB475-73C5-1B36-9118-8584E2F1E3F0}"/>
              </a:ext>
            </a:extLst>
          </p:cNvPr>
          <p:cNvSpPr>
            <a:spLocks noGrp="1"/>
          </p:cNvSpPr>
          <p:nvPr>
            <p:ph type="body" sz="quarter" idx="18" hasCustomPrompt="1"/>
          </p:nvPr>
        </p:nvSpPr>
        <p:spPr>
          <a:xfrm>
            <a:off x="6308928" y="5150897"/>
            <a:ext cx="5444265" cy="1026777"/>
          </a:xfrm>
          <a:prstGeom prst="rect">
            <a:avLst/>
          </a:prstGeom>
        </p:spPr>
        <p:txBody>
          <a:bodyPr/>
          <a:lstStyle>
            <a:lvl1pPr marL="0" indent="0">
              <a:lnSpc>
                <a:spcPct val="120000"/>
              </a:lnSpc>
              <a:buNone/>
              <a:defRPr sz="1200" b="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a:t>
            </a:r>
          </a:p>
        </p:txBody>
      </p:sp>
    </p:spTree>
    <p:extLst>
      <p:ext uri="{BB962C8B-B14F-4D97-AF65-F5344CB8AC3E}">
        <p14:creationId xmlns:p14="http://schemas.microsoft.com/office/powerpoint/2010/main" val="190131537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Layout personalizzato">
    <p:bg>
      <p:bgRef idx="1001">
        <a:schemeClr val="bg2"/>
      </p:bgRef>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6932618" y="6176865"/>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498572"/>
            <a:ext cx="9936775" cy="1132520"/>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pic>
        <p:nvPicPr>
          <p:cNvPr id="4" name="Immagine 3" descr="Immagine che contiene Elementi grafici, Carattere, grafica, logo&#10;&#10;Descrizione generata automaticamente">
            <a:extLst>
              <a:ext uri="{FF2B5EF4-FFF2-40B4-BE49-F238E27FC236}">
                <a16:creationId xmlns:a16="http://schemas.microsoft.com/office/drawing/2014/main" id="{19F81F3D-05A8-F1B9-2815-FD98C68E5264}"/>
              </a:ext>
            </a:extLst>
          </p:cNvPr>
          <p:cNvPicPr>
            <a:picLocks noChangeAspect="1"/>
          </p:cNvPicPr>
          <p:nvPr userDrawn="1"/>
        </p:nvPicPr>
        <p:blipFill>
          <a:blip r:embed="rId2"/>
          <a:stretch>
            <a:fillRect/>
          </a:stretch>
        </p:blipFill>
        <p:spPr>
          <a:xfrm>
            <a:off x="10775642" y="6399571"/>
            <a:ext cx="1173730" cy="219675"/>
          </a:xfrm>
          <a:prstGeom prst="rect">
            <a:avLst/>
          </a:prstGeom>
        </p:spPr>
      </p:pic>
      <p:sp>
        <p:nvSpPr>
          <p:cNvPr id="8" name="Segnaposto grafico 7">
            <a:extLst>
              <a:ext uri="{FF2B5EF4-FFF2-40B4-BE49-F238E27FC236}">
                <a16:creationId xmlns:a16="http://schemas.microsoft.com/office/drawing/2014/main" id="{FD4D7EF0-B7ED-1864-5A14-F374E81489F8}"/>
              </a:ext>
            </a:extLst>
          </p:cNvPr>
          <p:cNvSpPr>
            <a:spLocks noGrp="1"/>
          </p:cNvSpPr>
          <p:nvPr>
            <p:ph type="chart" sz="quarter" idx="16" hasCustomPrompt="1"/>
          </p:nvPr>
        </p:nvSpPr>
        <p:spPr>
          <a:xfrm>
            <a:off x="492328" y="1829827"/>
            <a:ext cx="11260865" cy="3656574"/>
          </a:xfrm>
          <a:prstGeom prst="rect">
            <a:avLst/>
          </a:prstGeom>
        </p:spPr>
        <p:txBody>
          <a:bodyPr anchor="ctr"/>
          <a:lstStyle>
            <a:lvl1pPr marL="0" indent="0" algn="ctr">
              <a:buNone/>
              <a:defRPr sz="1400"/>
            </a:lvl1pPr>
          </a:lstStyle>
          <a:p>
            <a:r>
              <a:rPr lang="en-GB"/>
              <a:t>Insert graph here</a:t>
            </a:r>
          </a:p>
        </p:txBody>
      </p:sp>
      <p:sp>
        <p:nvSpPr>
          <p:cNvPr id="9" name="Segnaposto testo 5">
            <a:extLst>
              <a:ext uri="{FF2B5EF4-FFF2-40B4-BE49-F238E27FC236}">
                <a16:creationId xmlns:a16="http://schemas.microsoft.com/office/drawing/2014/main" id="{38A9019F-3BEA-8D0D-D8F6-1F24CD094067}"/>
              </a:ext>
            </a:extLst>
          </p:cNvPr>
          <p:cNvSpPr>
            <a:spLocks noGrp="1"/>
          </p:cNvSpPr>
          <p:nvPr>
            <p:ph type="body" sz="quarter" idx="17" hasCustomPrompt="1"/>
          </p:nvPr>
        </p:nvSpPr>
        <p:spPr>
          <a:xfrm>
            <a:off x="504685" y="5681642"/>
            <a:ext cx="5444265" cy="365125"/>
          </a:xfrm>
          <a:prstGeom prst="rect">
            <a:avLst/>
          </a:prstGeom>
        </p:spPr>
        <p:txBody>
          <a:bodyPr/>
          <a:lstStyle>
            <a:lvl1pPr marL="0" indent="0">
              <a:lnSpc>
                <a:spcPct val="120000"/>
              </a:lnSpc>
              <a:buNone/>
              <a:defRPr sz="1200" b="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it-IT"/>
              <a:t>Figure 0.0.</a:t>
            </a:r>
          </a:p>
        </p:txBody>
      </p:sp>
      <p:sp>
        <p:nvSpPr>
          <p:cNvPr id="10" name="Segnaposto testo 5">
            <a:extLst>
              <a:ext uri="{FF2B5EF4-FFF2-40B4-BE49-F238E27FC236}">
                <a16:creationId xmlns:a16="http://schemas.microsoft.com/office/drawing/2014/main" id="{840CB475-73C5-1B36-9118-8584E2F1E3F0}"/>
              </a:ext>
            </a:extLst>
          </p:cNvPr>
          <p:cNvSpPr>
            <a:spLocks noGrp="1"/>
          </p:cNvSpPr>
          <p:nvPr>
            <p:ph type="body" sz="quarter" idx="18" hasCustomPrompt="1"/>
          </p:nvPr>
        </p:nvSpPr>
        <p:spPr>
          <a:xfrm>
            <a:off x="504685" y="6059595"/>
            <a:ext cx="6143250" cy="575984"/>
          </a:xfrm>
          <a:prstGeom prst="rect">
            <a:avLst/>
          </a:prstGeom>
        </p:spPr>
        <p:txBody>
          <a:bodyPr/>
          <a:lstStyle>
            <a:lvl1pPr marL="0" indent="0">
              <a:lnSpc>
                <a:spcPct val="120000"/>
              </a:lnSpc>
              <a:buNone/>
              <a:defRPr sz="1200" b="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a:t>
            </a:r>
          </a:p>
        </p:txBody>
      </p:sp>
    </p:spTree>
    <p:extLst>
      <p:ext uri="{BB962C8B-B14F-4D97-AF65-F5344CB8AC3E}">
        <p14:creationId xmlns:p14="http://schemas.microsoft.com/office/powerpoint/2010/main" val="298974695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Layout personalizzato">
    <p:bg>
      <p:bgRef idx="1001">
        <a:schemeClr val="bg2"/>
      </p:bgRef>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3923CF5-5C17-2120-9930-3BED3475D9AC}"/>
              </a:ext>
            </a:extLst>
          </p:cNvPr>
          <p:cNvSpPr>
            <a:spLocks noGrp="1"/>
          </p:cNvSpPr>
          <p:nvPr>
            <p:ph type="sldNum" sz="quarter" idx="12"/>
          </p:nvPr>
        </p:nvSpPr>
        <p:spPr>
          <a:xfrm>
            <a:off x="9009993" y="6177674"/>
            <a:ext cx="2743200" cy="365125"/>
          </a:xfrm>
        </p:spPr>
        <p:txBody>
          <a:bodyPr/>
          <a:lstStyle/>
          <a:p>
            <a:fld id="{8A0C0063-B936-814E-8795-455CC47145C3}" type="slidenum">
              <a:rPr lang="en-GB" smtClean="0"/>
              <a:t>‹#›</a:t>
            </a:fld>
            <a:endParaRPr lang="en-GB"/>
          </a:p>
        </p:txBody>
      </p:sp>
      <p:sp>
        <p:nvSpPr>
          <p:cNvPr id="3" name="Segnaposto testo 3">
            <a:extLst>
              <a:ext uri="{FF2B5EF4-FFF2-40B4-BE49-F238E27FC236}">
                <a16:creationId xmlns:a16="http://schemas.microsoft.com/office/drawing/2014/main" id="{2B916D72-EA4F-406C-01FE-CAA330AC7619}"/>
              </a:ext>
            </a:extLst>
          </p:cNvPr>
          <p:cNvSpPr>
            <a:spLocks noGrp="1"/>
          </p:cNvSpPr>
          <p:nvPr>
            <p:ph type="body" sz="quarter" idx="14" hasCustomPrompt="1"/>
          </p:nvPr>
        </p:nvSpPr>
        <p:spPr>
          <a:xfrm>
            <a:off x="492328" y="498572"/>
            <a:ext cx="5517087" cy="1635028"/>
          </a:xfrm>
          <a:prstGeom prst="rect">
            <a:avLst/>
          </a:prstGeom>
        </p:spPr>
        <p:txBody>
          <a:bodyPr/>
          <a:lstStyle>
            <a:lvl1pPr marL="0" indent="0">
              <a:buNone/>
              <a:defRPr sz="36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it-IT" err="1"/>
              <a:t>Insert</a:t>
            </a:r>
            <a:r>
              <a:rPr lang="it-IT"/>
              <a:t> </a:t>
            </a:r>
            <a:r>
              <a:rPr lang="it-IT" err="1"/>
              <a:t>title</a:t>
            </a:r>
            <a:r>
              <a:rPr lang="it-IT"/>
              <a:t> </a:t>
            </a:r>
            <a:r>
              <a:rPr lang="it-IT" err="1"/>
              <a:t>here</a:t>
            </a:r>
            <a:r>
              <a:rPr lang="it-IT"/>
              <a:t>.</a:t>
            </a:r>
            <a:br>
              <a:rPr lang="it-IT"/>
            </a:br>
            <a:r>
              <a:rPr lang="it-IT" err="1"/>
              <a:t>You</a:t>
            </a:r>
            <a:r>
              <a:rPr lang="it-IT"/>
              <a:t> can use multiple lines </a:t>
            </a:r>
            <a:r>
              <a:rPr lang="it-IT" err="1"/>
              <a:t>if</a:t>
            </a:r>
            <a:r>
              <a:rPr lang="it-IT"/>
              <a:t> </a:t>
            </a:r>
            <a:r>
              <a:rPr lang="it-IT" err="1"/>
              <a:t>needed</a:t>
            </a:r>
            <a:endParaRPr lang="it-IT"/>
          </a:p>
        </p:txBody>
      </p:sp>
      <p:sp>
        <p:nvSpPr>
          <p:cNvPr id="6" name="Segnaposto testo 5">
            <a:extLst>
              <a:ext uri="{FF2B5EF4-FFF2-40B4-BE49-F238E27FC236}">
                <a16:creationId xmlns:a16="http://schemas.microsoft.com/office/drawing/2014/main" id="{24FDD10E-75A5-3939-560E-9CD94C5229CA}"/>
              </a:ext>
            </a:extLst>
          </p:cNvPr>
          <p:cNvSpPr>
            <a:spLocks noGrp="1"/>
          </p:cNvSpPr>
          <p:nvPr>
            <p:ph type="body" sz="quarter" idx="15" hasCustomPrompt="1"/>
          </p:nvPr>
        </p:nvSpPr>
        <p:spPr>
          <a:xfrm>
            <a:off x="492328" y="2740945"/>
            <a:ext cx="5517088" cy="3436729"/>
          </a:xfrm>
          <a:prstGeom prst="rect">
            <a:avLst/>
          </a:prstGeom>
        </p:spPr>
        <p:txBody>
          <a:bodyPr/>
          <a:lstStyle>
            <a:lvl1pPr marL="0" indent="0">
              <a:lnSpc>
                <a:spcPct val="12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Quisque</a:t>
            </a:r>
            <a:r>
              <a:rPr lang="it-IT"/>
              <a:t> </a:t>
            </a:r>
            <a:r>
              <a:rPr lang="it-IT" err="1"/>
              <a:t>faucibus</a:t>
            </a:r>
            <a:r>
              <a:rPr lang="it-IT"/>
              <a:t> ex </a:t>
            </a:r>
            <a:r>
              <a:rPr lang="it-IT" err="1"/>
              <a:t>sapien</a:t>
            </a:r>
            <a:r>
              <a:rPr lang="it-IT"/>
              <a:t> vitae </a:t>
            </a:r>
            <a:r>
              <a:rPr lang="it-IT" err="1"/>
              <a:t>pellentesque</a:t>
            </a:r>
            <a:r>
              <a:rPr lang="it-IT"/>
              <a:t> </a:t>
            </a:r>
            <a:r>
              <a:rPr lang="it-IT" err="1"/>
              <a:t>sem</a:t>
            </a:r>
            <a:r>
              <a:rPr lang="it-IT"/>
              <a:t> </a:t>
            </a:r>
            <a:r>
              <a:rPr lang="it-IT" err="1"/>
              <a:t>placerat</a:t>
            </a:r>
            <a:r>
              <a:rPr lang="it-IT"/>
              <a:t>. In id cursus mi </a:t>
            </a:r>
            <a:r>
              <a:rPr lang="it-IT" err="1"/>
              <a:t>pretium</a:t>
            </a:r>
            <a:r>
              <a:rPr lang="it-IT"/>
              <a:t> </a:t>
            </a:r>
            <a:r>
              <a:rPr lang="it-IT" err="1"/>
              <a:t>tellus</a:t>
            </a:r>
            <a:r>
              <a:rPr lang="it-IT"/>
              <a:t> </a:t>
            </a:r>
            <a:r>
              <a:rPr lang="it-IT" err="1"/>
              <a:t>duis</a:t>
            </a:r>
            <a:r>
              <a:rPr lang="it-IT"/>
              <a:t> </a:t>
            </a:r>
            <a:r>
              <a:rPr lang="it-IT" err="1"/>
              <a:t>convallis</a:t>
            </a:r>
            <a:r>
              <a:rPr lang="it-IT"/>
              <a:t>. Tempus </a:t>
            </a:r>
            <a:r>
              <a:rPr lang="it-IT" err="1"/>
              <a:t>leo</a:t>
            </a:r>
            <a:r>
              <a:rPr lang="it-IT"/>
              <a:t> </a:t>
            </a:r>
            <a:r>
              <a:rPr lang="it-IT" err="1"/>
              <a:t>eu</a:t>
            </a:r>
            <a:r>
              <a:rPr lang="it-IT"/>
              <a:t> </a:t>
            </a:r>
            <a:r>
              <a:rPr lang="it-IT" err="1"/>
              <a:t>aenean</a:t>
            </a:r>
            <a:r>
              <a:rPr lang="it-IT"/>
              <a:t> sed </a:t>
            </a:r>
            <a:r>
              <a:rPr lang="it-IT" err="1"/>
              <a:t>diam</a:t>
            </a:r>
            <a:r>
              <a:rPr lang="it-IT"/>
              <a:t> urna </a:t>
            </a:r>
            <a:r>
              <a:rPr lang="it-IT" err="1"/>
              <a:t>tempor</a:t>
            </a:r>
            <a:r>
              <a:rPr lang="it-IT"/>
              <a:t>. Pulvinar </a:t>
            </a:r>
            <a:r>
              <a:rPr lang="it-IT" err="1"/>
              <a:t>vivamus</a:t>
            </a:r>
            <a:r>
              <a:rPr lang="it-IT"/>
              <a:t> </a:t>
            </a:r>
            <a:r>
              <a:rPr lang="it-IT" err="1"/>
              <a:t>fringilla</a:t>
            </a:r>
            <a:r>
              <a:rPr lang="it-IT"/>
              <a:t> </a:t>
            </a:r>
            <a:r>
              <a:rPr lang="it-IT" err="1"/>
              <a:t>lacus</a:t>
            </a:r>
            <a:r>
              <a:rPr lang="it-IT"/>
              <a:t> </a:t>
            </a:r>
            <a:r>
              <a:rPr lang="it-IT" err="1"/>
              <a:t>nec</a:t>
            </a:r>
            <a:r>
              <a:rPr lang="it-IT"/>
              <a:t> </a:t>
            </a:r>
            <a:r>
              <a:rPr lang="it-IT" err="1"/>
              <a:t>metus</a:t>
            </a:r>
            <a:r>
              <a:rPr lang="it-IT"/>
              <a:t> </a:t>
            </a:r>
            <a:r>
              <a:rPr lang="it-IT" err="1"/>
              <a:t>bibendum</a:t>
            </a:r>
            <a:r>
              <a:rPr lang="it-IT"/>
              <a:t> </a:t>
            </a:r>
            <a:r>
              <a:rPr lang="it-IT" err="1"/>
              <a:t>egestas</a:t>
            </a:r>
            <a:r>
              <a:rPr lang="it-IT"/>
              <a:t>. </a:t>
            </a:r>
            <a:r>
              <a:rPr lang="it-IT" err="1"/>
              <a:t>Iaculis</a:t>
            </a:r>
            <a:r>
              <a:rPr lang="it-IT"/>
              <a:t> massa </a:t>
            </a:r>
            <a:r>
              <a:rPr lang="it-IT" err="1"/>
              <a:t>nisl</a:t>
            </a:r>
            <a:r>
              <a:rPr lang="it-IT"/>
              <a:t> </a:t>
            </a:r>
            <a:r>
              <a:rPr lang="it-IT" err="1"/>
              <a:t>malesuada</a:t>
            </a:r>
            <a:r>
              <a:rPr lang="it-IT"/>
              <a:t> lacinia </a:t>
            </a:r>
            <a:r>
              <a:rPr lang="it-IT" err="1"/>
              <a:t>integer</a:t>
            </a:r>
            <a:r>
              <a:rPr lang="it-IT"/>
              <a:t> nunc </a:t>
            </a:r>
            <a:r>
              <a:rPr lang="it-IT" err="1"/>
              <a:t>posuere</a:t>
            </a:r>
            <a:r>
              <a:rPr lang="it-IT"/>
              <a:t>. Ut </a:t>
            </a:r>
            <a:r>
              <a:rPr lang="it-IT" err="1"/>
              <a:t>hendrerit</a:t>
            </a:r>
            <a:r>
              <a:rPr lang="it-IT"/>
              <a:t> </a:t>
            </a:r>
            <a:r>
              <a:rPr lang="it-IT" err="1"/>
              <a:t>semper</a:t>
            </a:r>
            <a:r>
              <a:rPr lang="it-IT"/>
              <a:t> vel class </a:t>
            </a:r>
            <a:r>
              <a:rPr lang="it-IT" err="1"/>
              <a:t>aptent</a:t>
            </a:r>
            <a:r>
              <a:rPr lang="it-IT"/>
              <a:t> taciti </a:t>
            </a:r>
            <a:r>
              <a:rPr lang="it-IT" err="1"/>
              <a:t>sociosqu</a:t>
            </a:r>
            <a:r>
              <a:rPr lang="it-IT"/>
              <a:t>. Ad </a:t>
            </a:r>
            <a:r>
              <a:rPr lang="it-IT" err="1"/>
              <a:t>litora</a:t>
            </a:r>
            <a:r>
              <a:rPr lang="it-IT"/>
              <a:t> </a:t>
            </a:r>
            <a:r>
              <a:rPr lang="it-IT" err="1"/>
              <a:t>torquent</a:t>
            </a:r>
            <a:r>
              <a:rPr lang="it-IT"/>
              <a:t> per </a:t>
            </a:r>
            <a:r>
              <a:rPr lang="it-IT" err="1"/>
              <a:t>conubia</a:t>
            </a:r>
            <a:r>
              <a:rPr lang="it-IT"/>
              <a:t> nostra </a:t>
            </a:r>
            <a:r>
              <a:rPr lang="it-IT" err="1"/>
              <a:t>inceptos</a:t>
            </a:r>
            <a:r>
              <a:rPr lang="it-IT"/>
              <a:t> </a:t>
            </a:r>
            <a:r>
              <a:rPr lang="it-IT" err="1"/>
              <a:t>himenaeos</a:t>
            </a:r>
            <a:r>
              <a:rPr lang="it-IT"/>
              <a:t>.</a:t>
            </a:r>
          </a:p>
        </p:txBody>
      </p:sp>
      <p:pic>
        <p:nvPicPr>
          <p:cNvPr id="4" name="Immagine 3" descr="Immagine che contiene Elementi grafici, Carattere, grafica, logo&#10;&#10;Descrizione generata automaticamente">
            <a:extLst>
              <a:ext uri="{FF2B5EF4-FFF2-40B4-BE49-F238E27FC236}">
                <a16:creationId xmlns:a16="http://schemas.microsoft.com/office/drawing/2014/main" id="{19F81F3D-05A8-F1B9-2815-FD98C68E5264}"/>
              </a:ext>
            </a:extLst>
          </p:cNvPr>
          <p:cNvPicPr>
            <a:picLocks noChangeAspect="1"/>
          </p:cNvPicPr>
          <p:nvPr userDrawn="1"/>
        </p:nvPicPr>
        <p:blipFill>
          <a:blip r:embed="rId2"/>
          <a:stretch>
            <a:fillRect/>
          </a:stretch>
        </p:blipFill>
        <p:spPr>
          <a:xfrm>
            <a:off x="10553700" y="321560"/>
            <a:ext cx="1173730" cy="219675"/>
          </a:xfrm>
          <a:prstGeom prst="rect">
            <a:avLst/>
          </a:prstGeom>
        </p:spPr>
      </p:pic>
      <p:sp>
        <p:nvSpPr>
          <p:cNvPr id="7" name="Rettangolo 6">
            <a:extLst>
              <a:ext uri="{FF2B5EF4-FFF2-40B4-BE49-F238E27FC236}">
                <a16:creationId xmlns:a16="http://schemas.microsoft.com/office/drawing/2014/main" id="{19B3E896-7305-8CC3-6E3D-4B13F2CAB379}"/>
              </a:ext>
            </a:extLst>
          </p:cNvPr>
          <p:cNvSpPr/>
          <p:nvPr userDrawn="1"/>
        </p:nvSpPr>
        <p:spPr>
          <a:xfrm>
            <a:off x="6252519" y="691978"/>
            <a:ext cx="5513031" cy="5338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842950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EEBB3FC2-EB61-1733-CD2B-D93AA6695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319C0-3918-0841-8152-5561E139232D}" type="datetime1">
              <a:rPr lang="it-IT" smtClean="0"/>
              <a:t>25/11/2025</a:t>
            </a:fld>
            <a:endParaRPr lang="en-GB"/>
          </a:p>
        </p:txBody>
      </p:sp>
      <p:sp>
        <p:nvSpPr>
          <p:cNvPr id="5" name="Segnaposto piè di pagina 4">
            <a:extLst>
              <a:ext uri="{FF2B5EF4-FFF2-40B4-BE49-F238E27FC236}">
                <a16:creationId xmlns:a16="http://schemas.microsoft.com/office/drawing/2014/main" id="{0BEA39CD-77F7-8149-412C-8CA751A957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4D8D6455-CD8B-8FEC-7D0C-E5C1F249BA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C0063-B936-814E-8795-455CC47145C3}" type="slidenum">
              <a:rPr lang="en-GB" smtClean="0"/>
              <a:t>‹#›</a:t>
            </a:fld>
            <a:endParaRPr lang="en-GB"/>
          </a:p>
        </p:txBody>
      </p:sp>
    </p:spTree>
    <p:extLst>
      <p:ext uri="{BB962C8B-B14F-4D97-AF65-F5344CB8AC3E}">
        <p14:creationId xmlns:p14="http://schemas.microsoft.com/office/powerpoint/2010/main" val="1757414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8" r:id="rId5"/>
    <p:sldLayoutId id="2147483656" r:id="rId6"/>
    <p:sldLayoutId id="2147483654" r:id="rId7"/>
    <p:sldLayoutId id="2147483657" r:id="rId8"/>
    <p:sldLayoutId id="2147483659" r:id="rId9"/>
    <p:sldLayoutId id="2147483655" r:id="rId10"/>
    <p:sldLayoutId id="2147483653"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EEBB3FC2-EB61-1733-CD2B-D93AA6695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319C0-3918-0841-8152-5561E139232D}" type="datetime1">
              <a:rPr lang="it-IT" smtClean="0"/>
              <a:t>25/11/2025</a:t>
            </a:fld>
            <a:endParaRPr lang="en-GB"/>
          </a:p>
        </p:txBody>
      </p:sp>
      <p:sp>
        <p:nvSpPr>
          <p:cNvPr id="5" name="Segnaposto piè di pagina 4">
            <a:extLst>
              <a:ext uri="{FF2B5EF4-FFF2-40B4-BE49-F238E27FC236}">
                <a16:creationId xmlns:a16="http://schemas.microsoft.com/office/drawing/2014/main" id="{0BEA39CD-77F7-8149-412C-8CA751A957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4D8D6455-CD8B-8FEC-7D0C-E5C1F249BA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C0063-B936-814E-8795-455CC47145C3}" type="slidenum">
              <a:rPr lang="en-GB" smtClean="0"/>
              <a:t>‹#›</a:t>
            </a:fld>
            <a:endParaRPr lang="en-GB"/>
          </a:p>
        </p:txBody>
      </p:sp>
    </p:spTree>
    <p:extLst>
      <p:ext uri="{BB962C8B-B14F-4D97-AF65-F5344CB8AC3E}">
        <p14:creationId xmlns:p14="http://schemas.microsoft.com/office/powerpoint/2010/main" val="236449762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17FD2B27-573B-F543-870A-EA01F567CE84}"/>
              </a:ext>
            </a:extLst>
          </p:cNvPr>
          <p:cNvSpPr>
            <a:spLocks noGrp="1"/>
          </p:cNvSpPr>
          <p:nvPr>
            <p:ph type="sldNum" sz="quarter" idx="4294967295"/>
          </p:nvPr>
        </p:nvSpPr>
        <p:spPr>
          <a:xfrm>
            <a:off x="8610600" y="635635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0C0063-B936-814E-8795-455CC47145C3}" type="slidenum">
              <a:rPr kumimoji="0" lang="en-GB" sz="1200" b="0" i="0" u="none" strike="noStrike" kern="1200" cap="none" spc="0" normalizeH="0" baseline="0" noProof="0" smtClean="0">
                <a:ln>
                  <a:noFill/>
                </a:ln>
                <a:solidFill>
                  <a:srgbClr val="000000">
                    <a:tint val="75000"/>
                  </a:srgbClr>
                </a:solidFill>
                <a:effectLst/>
                <a:uLnTx/>
                <a:uFillTx/>
                <a:latin typeface="Avenir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srgbClr val="000000">
                  <a:tint val="75000"/>
                </a:srgbClr>
              </a:solidFill>
              <a:effectLst/>
              <a:uLnTx/>
              <a:uFillTx/>
              <a:latin typeface="Avenir Regular"/>
              <a:ea typeface="+mn-ea"/>
              <a:cs typeface="+mn-cs"/>
            </a:endParaRPr>
          </a:p>
        </p:txBody>
      </p:sp>
    </p:spTree>
    <p:extLst>
      <p:ext uri="{BB962C8B-B14F-4D97-AF65-F5344CB8AC3E}">
        <p14:creationId xmlns:p14="http://schemas.microsoft.com/office/powerpoint/2010/main" val="3089059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8ECC8-F904-419A-6598-8F55093F129A}"/>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7DA7D379-AEF8-1BB5-AC66-D446594DE961}"/>
              </a:ext>
            </a:extLst>
          </p:cNvPr>
          <p:cNvSpPr>
            <a:spLocks noGrp="1"/>
          </p:cNvSpPr>
          <p:nvPr>
            <p:ph type="body" sz="quarter" idx="14"/>
          </p:nvPr>
        </p:nvSpPr>
        <p:spPr>
          <a:xfrm>
            <a:off x="0" y="192638"/>
            <a:ext cx="11556140" cy="646331"/>
          </a:xfrm>
        </p:spPr>
        <p:txBody>
          <a:bodyPr lIns="91440" tIns="45720" rIns="91440" bIns="45720" anchor="t"/>
          <a:lstStyle/>
          <a:p>
            <a:pPr>
              <a:lnSpc>
                <a:spcPct val="100000"/>
              </a:lnSpc>
            </a:pPr>
            <a:r>
              <a:rPr lang="en-GB" sz="2400">
                <a:solidFill>
                  <a:schemeClr val="accent1"/>
                </a:solidFill>
                <a:ea typeface="+mj-lt"/>
                <a:cs typeface="+mj-lt"/>
              </a:rPr>
              <a:t>Progress towards eliminating new HIV infections among children is at risk </a:t>
            </a:r>
            <a:endParaRPr lang="en-US" sz="2400">
              <a:solidFill>
                <a:schemeClr val="accent1"/>
              </a:solidFill>
              <a:ea typeface="+mj-lt"/>
              <a:cs typeface="+mj-lt"/>
            </a:endParaRPr>
          </a:p>
        </p:txBody>
      </p:sp>
      <p:sp>
        <p:nvSpPr>
          <p:cNvPr id="4" name="Segnaposto testo 3">
            <a:extLst>
              <a:ext uri="{FF2B5EF4-FFF2-40B4-BE49-F238E27FC236}">
                <a16:creationId xmlns:a16="http://schemas.microsoft.com/office/drawing/2014/main" id="{C7A4CCF2-25DA-D4CC-F23D-7C591AFD4220}"/>
              </a:ext>
            </a:extLst>
          </p:cNvPr>
          <p:cNvSpPr>
            <a:spLocks noGrp="1"/>
          </p:cNvSpPr>
          <p:nvPr>
            <p:ph type="body" sz="quarter" idx="15"/>
          </p:nvPr>
        </p:nvSpPr>
        <p:spPr>
          <a:xfrm>
            <a:off x="197053" y="6510587"/>
            <a:ext cx="11556140" cy="344182"/>
          </a:xfrm>
        </p:spPr>
        <p:txBody>
          <a:bodyPr lIns="91440" tIns="45720" rIns="91440" bIns="45720" anchor="t"/>
          <a:lstStyle/>
          <a:p>
            <a:r>
              <a:rPr lang="en-US" sz="1000"/>
              <a:t>Source: country-reported data through the monthly Global AIDS Monitoring platform (https://aidsinfo.unaids.org/services).</a:t>
            </a:r>
            <a:endParaRPr lang="en-GB" sz="1000"/>
          </a:p>
        </p:txBody>
      </p:sp>
      <p:sp>
        <p:nvSpPr>
          <p:cNvPr id="5" name="TextBox 4">
            <a:extLst>
              <a:ext uri="{FF2B5EF4-FFF2-40B4-BE49-F238E27FC236}">
                <a16:creationId xmlns:a16="http://schemas.microsoft.com/office/drawing/2014/main" id="{5903C9A6-188A-1659-927F-CD7E1E94AB87}"/>
              </a:ext>
            </a:extLst>
          </p:cNvPr>
          <p:cNvSpPr txBox="1"/>
          <p:nvPr/>
        </p:nvSpPr>
        <p:spPr>
          <a:xfrm>
            <a:off x="67832" y="1843950"/>
            <a:ext cx="409459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venir Regular"/>
                <a:ea typeface="+mn-ea"/>
                <a:cs typeface="+mn-cs"/>
              </a:rPr>
              <a:t>Numbers of women reached with antiretroviral treatment during pregnancy has remained stable over the first 6 months of 2025.</a:t>
            </a:r>
          </a:p>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a:ln>
                  <a:noFill/>
                </a:ln>
                <a:solidFill>
                  <a:srgbClr val="000000"/>
                </a:solidFill>
                <a:effectLst/>
                <a:uLnTx/>
                <a:uFillTx/>
                <a:latin typeface="Avenir Regular"/>
                <a:ea typeface="+mn-ea"/>
                <a:cs typeface="+mn-cs"/>
              </a:rPr>
              <a:t> </a:t>
            </a:r>
            <a:endParaRPr kumimoji="0" lang="en-GB" sz="2000" b="0" i="0" u="none" strike="noStrike" kern="1200" cap="none" spc="0" normalizeH="0" baseline="0" noProof="0">
              <a:ln>
                <a:noFill/>
              </a:ln>
              <a:solidFill>
                <a:srgbClr val="000000"/>
              </a:solidFill>
              <a:effectLst/>
              <a:uLnTx/>
              <a:uFillTx/>
              <a:latin typeface="Avenir Regular"/>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0000"/>
                </a:solidFill>
                <a:effectLst/>
                <a:uLnTx/>
                <a:uFillTx/>
                <a:latin typeface="Avenir Regular"/>
                <a:ea typeface="+mn-ea"/>
                <a:cs typeface="+mn-cs"/>
              </a:rPr>
              <a:t>However, across sub-Saharan Africa, 450 000 pregnant women have lost access to peer educators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Avenir Regular"/>
              <a:ea typeface="+mn-ea"/>
              <a:cs typeface="+mn-cs"/>
            </a:endParaRPr>
          </a:p>
        </p:txBody>
      </p:sp>
      <p:sp>
        <p:nvSpPr>
          <p:cNvPr id="8" name="TextBox 7">
            <a:extLst>
              <a:ext uri="{FF2B5EF4-FFF2-40B4-BE49-F238E27FC236}">
                <a16:creationId xmlns:a16="http://schemas.microsoft.com/office/drawing/2014/main" id="{B80E63E9-AE43-82CF-BCF5-26E6C509296C}"/>
              </a:ext>
            </a:extLst>
          </p:cNvPr>
          <p:cNvSpPr txBox="1"/>
          <p:nvPr/>
        </p:nvSpPr>
        <p:spPr>
          <a:xfrm>
            <a:off x="67832" y="5728824"/>
            <a:ext cx="1142047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venir Regular"/>
                <a:ea typeface="+mn-ea"/>
                <a:cs typeface="+mn-cs"/>
              </a:rPr>
              <a:t>One survey reported that early infant diagnosis dropped by 24% between January and July 2025 across 32 countries in eastern and southern Africa</a:t>
            </a:r>
          </a:p>
        </p:txBody>
      </p:sp>
      <p:grpSp>
        <p:nvGrpSpPr>
          <p:cNvPr id="6" name="Group 5">
            <a:extLst>
              <a:ext uri="{FF2B5EF4-FFF2-40B4-BE49-F238E27FC236}">
                <a16:creationId xmlns:a16="http://schemas.microsoft.com/office/drawing/2014/main" id="{49803820-CB7D-2C09-B1FB-20AE7B01D25C}"/>
              </a:ext>
            </a:extLst>
          </p:cNvPr>
          <p:cNvGrpSpPr/>
          <p:nvPr/>
        </p:nvGrpSpPr>
        <p:grpSpPr>
          <a:xfrm>
            <a:off x="4868607" y="956830"/>
            <a:ext cx="6200169" cy="4636562"/>
            <a:chOff x="5862334" y="1290094"/>
            <a:chExt cx="6200169" cy="4636562"/>
          </a:xfrm>
        </p:grpSpPr>
        <p:pic>
          <p:nvPicPr>
            <p:cNvPr id="21" name="Picture 20">
              <a:extLst>
                <a:ext uri="{FF2B5EF4-FFF2-40B4-BE49-F238E27FC236}">
                  <a16:creationId xmlns:a16="http://schemas.microsoft.com/office/drawing/2014/main" id="{A3335B7E-BFF3-045F-26A2-FAAC56CAFAB6}"/>
                </a:ext>
              </a:extLst>
            </p:cNvPr>
            <p:cNvPicPr>
              <a:picLocks noChangeAspect="1"/>
            </p:cNvPicPr>
            <p:nvPr/>
          </p:nvPicPr>
          <p:blipFill>
            <a:blip r:embed="rId3"/>
            <a:srcRect t="40401"/>
            <a:stretch>
              <a:fillRect/>
            </a:stretch>
          </p:blipFill>
          <p:spPr>
            <a:xfrm>
              <a:off x="5862334" y="2118769"/>
              <a:ext cx="6200169" cy="3807887"/>
            </a:xfrm>
            <a:prstGeom prst="rect">
              <a:avLst/>
            </a:prstGeom>
          </p:spPr>
        </p:pic>
        <p:pic>
          <p:nvPicPr>
            <p:cNvPr id="2" name="Picture 1">
              <a:extLst>
                <a:ext uri="{FF2B5EF4-FFF2-40B4-BE49-F238E27FC236}">
                  <a16:creationId xmlns:a16="http://schemas.microsoft.com/office/drawing/2014/main" id="{026165EB-9B83-C8B4-45C2-22BBAE616E6C}"/>
                </a:ext>
              </a:extLst>
            </p:cNvPr>
            <p:cNvPicPr>
              <a:picLocks noChangeAspect="1"/>
            </p:cNvPicPr>
            <p:nvPr/>
          </p:nvPicPr>
          <p:blipFill>
            <a:blip r:embed="rId3"/>
            <a:srcRect b="87030"/>
            <a:stretch>
              <a:fillRect/>
            </a:stretch>
          </p:blipFill>
          <p:spPr>
            <a:xfrm>
              <a:off x="5862334" y="1290094"/>
              <a:ext cx="6200169" cy="828675"/>
            </a:xfrm>
            <a:prstGeom prst="rect">
              <a:avLst/>
            </a:prstGeom>
          </p:spPr>
        </p:pic>
      </p:grpSp>
    </p:spTree>
    <p:extLst>
      <p:ext uri="{BB962C8B-B14F-4D97-AF65-F5344CB8AC3E}">
        <p14:creationId xmlns:p14="http://schemas.microsoft.com/office/powerpoint/2010/main" val="2782773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B7AEC-243F-2F28-3143-CAE465FF67A2}"/>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E57B1842-DE1E-A7E5-93D9-7ABA7603980D}"/>
              </a:ext>
            </a:extLst>
          </p:cNvPr>
          <p:cNvSpPr>
            <a:spLocks noGrp="1"/>
          </p:cNvSpPr>
          <p:nvPr>
            <p:ph type="body" sz="quarter" idx="14"/>
          </p:nvPr>
        </p:nvSpPr>
        <p:spPr>
          <a:xfrm>
            <a:off x="0" y="192639"/>
            <a:ext cx="6910939" cy="614186"/>
          </a:xfrm>
        </p:spPr>
        <p:txBody>
          <a:bodyPr lIns="91440" tIns="45720" rIns="91440" bIns="45720" anchor="t"/>
          <a:lstStyle/>
          <a:p>
            <a:pPr>
              <a:lnSpc>
                <a:spcPct val="100000"/>
              </a:lnSpc>
            </a:pPr>
            <a:r>
              <a:rPr lang="en-US" sz="2400">
                <a:solidFill>
                  <a:schemeClr val="accent1"/>
                </a:solidFill>
                <a:ea typeface="+mj-lt"/>
                <a:cs typeface="+mj-lt"/>
              </a:rPr>
              <a:t>Countries report resilient treatment services</a:t>
            </a:r>
          </a:p>
          <a:p>
            <a:pPr>
              <a:lnSpc>
                <a:spcPct val="100000"/>
              </a:lnSpc>
            </a:pPr>
            <a:r>
              <a:rPr lang="en-US" sz="2400">
                <a:solidFill>
                  <a:schemeClr val="accent1"/>
                </a:solidFill>
                <a:ea typeface="+mj-lt"/>
                <a:cs typeface="+mj-lt"/>
              </a:rPr>
              <a:t> </a:t>
            </a:r>
            <a:endParaRPr lang="en-US">
              <a:solidFill>
                <a:schemeClr val="accent1"/>
              </a:solidFill>
            </a:endParaRPr>
          </a:p>
        </p:txBody>
      </p:sp>
      <p:sp>
        <p:nvSpPr>
          <p:cNvPr id="4" name="Segnaposto testo 3">
            <a:extLst>
              <a:ext uri="{FF2B5EF4-FFF2-40B4-BE49-F238E27FC236}">
                <a16:creationId xmlns:a16="http://schemas.microsoft.com/office/drawing/2014/main" id="{695B460E-782E-799F-1325-DA67BC458BCC}"/>
              </a:ext>
            </a:extLst>
          </p:cNvPr>
          <p:cNvSpPr>
            <a:spLocks noGrp="1"/>
          </p:cNvSpPr>
          <p:nvPr>
            <p:ph type="body" sz="quarter" idx="15"/>
          </p:nvPr>
        </p:nvSpPr>
        <p:spPr>
          <a:xfrm>
            <a:off x="98186" y="6064571"/>
            <a:ext cx="4849199" cy="344182"/>
          </a:xfrm>
        </p:spPr>
        <p:txBody>
          <a:bodyPr lIns="91440" tIns="45720" rIns="91440" bIns="45720" anchor="t"/>
          <a:lstStyle/>
          <a:p>
            <a:r>
              <a:rPr lang="en-US" sz="900"/>
              <a:t>*CQUIN [https://cquin.icap.columbia.edu/event/cquin-9th-annual-meeting/c9m-posters/ ]</a:t>
            </a:r>
          </a:p>
          <a:p>
            <a:r>
              <a:rPr lang="en-US" sz="900"/>
              <a:t>Source: country-reported data through the monthly Global AIDS Monitoring platform (https://aidsinfo.unaids.org/services).</a:t>
            </a:r>
            <a:endParaRPr lang="en-GB" sz="900"/>
          </a:p>
        </p:txBody>
      </p:sp>
      <p:sp>
        <p:nvSpPr>
          <p:cNvPr id="7" name="TextBox 6">
            <a:extLst>
              <a:ext uri="{FF2B5EF4-FFF2-40B4-BE49-F238E27FC236}">
                <a16:creationId xmlns:a16="http://schemas.microsoft.com/office/drawing/2014/main" id="{931F9267-300D-AD5B-C43E-8DF30BFBF2F6}"/>
              </a:ext>
            </a:extLst>
          </p:cNvPr>
          <p:cNvSpPr txBox="1"/>
          <p:nvPr/>
        </p:nvSpPr>
        <p:spPr>
          <a:xfrm>
            <a:off x="0" y="1463369"/>
            <a:ext cx="4382120" cy="3970318"/>
          </a:xfrm>
          <a:prstGeom prst="rect">
            <a:avLst/>
          </a:prstGeom>
          <a:noFill/>
        </p:spPr>
        <p:txBody>
          <a:bodyPr wrap="square">
            <a:spAutoFit/>
          </a:bodyPr>
          <a:lstStyle/>
          <a:p>
            <a:pPr marL="285750" indent="-285750">
              <a:buFont typeface="Arial" panose="020B0604020202020204" pitchFamily="34" charset="0"/>
              <a:buChar char="•"/>
              <a:defRPr/>
            </a:pPr>
            <a:r>
              <a:rPr lang="en-GB"/>
              <a:t>Multiple</a:t>
            </a:r>
            <a:r>
              <a:rPr lang="en-GB" sz="1800"/>
              <a:t> countries have </a:t>
            </a:r>
            <a:r>
              <a:rPr lang="en-US" sz="1800"/>
              <a:t>reported steady numbers or even an increase in new initiations on antiretroviral therapy </a:t>
            </a:r>
            <a:endParaRPr lang="en-GB" sz="1800"/>
          </a:p>
          <a:p>
            <a:pPr>
              <a:defRPr/>
            </a:pPr>
            <a:endParaRPr kumimoji="0" lang="en-GB" sz="1800" b="0" i="0" u="none" strike="noStrike" kern="1200" cap="none" spc="0" normalizeH="0" baseline="0" noProof="0">
              <a:ln>
                <a:noFill/>
              </a:ln>
              <a:solidFill>
                <a:srgbClr val="000000"/>
              </a:solidFill>
              <a:effectLst/>
              <a:uLnTx/>
              <a:uFillTx/>
              <a:ea typeface="+mn-ea"/>
              <a:cs typeface="+mn-cs"/>
            </a:endParaRPr>
          </a:p>
          <a:p>
            <a:pPr marL="285750" lvl="0" indent="-285750">
              <a:buFont typeface="Arial" panose="020B0604020202020204" pitchFamily="34" charset="0"/>
              <a:buChar char="•"/>
              <a:defRPr/>
            </a:pPr>
            <a:r>
              <a:rPr kumimoji="0" lang="en-GB" sz="1800" b="0" i="0" u="none" strike="noStrike" kern="1200" cap="none" spc="0" normalizeH="0" baseline="0" noProof="0">
                <a:ln>
                  <a:noFill/>
                </a:ln>
                <a:solidFill>
                  <a:srgbClr val="000000"/>
                </a:solidFill>
                <a:effectLst/>
                <a:uLnTx/>
                <a:uFillTx/>
                <a:ea typeface="+mn-ea"/>
                <a:cs typeface="+mn-cs"/>
              </a:rPr>
              <a:t>Data from 17 of 21 high-burden CQUIN countries showed similar stable numbers (December 2024 and August 2025)</a:t>
            </a:r>
          </a:p>
          <a:p>
            <a:pPr lvl="0">
              <a:defRPr/>
            </a:pPr>
            <a:endParaRPr kumimoji="0" lang="en-GB" sz="1800" b="0" i="0" u="none" strike="noStrike" kern="1200" cap="none" spc="0" normalizeH="0" baseline="0" noProof="0">
              <a:ln>
                <a:noFill/>
              </a:ln>
              <a:solidFill>
                <a:srgbClr val="000000"/>
              </a:solidFill>
              <a:effectLst/>
              <a:uLnTx/>
              <a:uFillTx/>
              <a:ea typeface="+mn-ea"/>
              <a:cs typeface="+mn-cs"/>
            </a:endParaRPr>
          </a:p>
          <a:p>
            <a:pPr marL="285750" lvl="0" indent="-285750">
              <a:buFont typeface="Arial" panose="020B0604020202020204" pitchFamily="34" charset="0"/>
              <a:buChar char="•"/>
              <a:defRPr/>
            </a:pPr>
            <a:r>
              <a:rPr kumimoji="0" lang="en-GB" sz="1800" b="0" i="0" u="none" strike="noStrike" kern="1200" cap="none" spc="0" normalizeH="0" baseline="0" noProof="0">
                <a:ln>
                  <a:noFill/>
                </a:ln>
                <a:solidFill>
                  <a:srgbClr val="000000"/>
                </a:solidFill>
                <a:effectLst/>
                <a:uLnTx/>
                <a:uFillTx/>
                <a:ea typeface="+mn-ea"/>
                <a:cs typeface="+mn-cs"/>
              </a:rPr>
              <a:t>Quality of care is a concern: </a:t>
            </a:r>
            <a:r>
              <a:rPr kumimoji="0" lang="en-GB" sz="1800" b="0" i="0" u="none" strike="noStrike" kern="1200" cap="none" spc="0" normalizeH="0" baseline="0" noProof="0" err="1">
                <a:ln>
                  <a:noFill/>
                </a:ln>
                <a:solidFill>
                  <a:srgbClr val="000000"/>
                </a:solidFill>
                <a:effectLst/>
                <a:uLnTx/>
                <a:uFillTx/>
                <a:ea typeface="+mn-ea"/>
                <a:cs typeface="+mn-cs"/>
              </a:rPr>
              <a:t>Ritshidze</a:t>
            </a:r>
            <a:r>
              <a:rPr lang="en-GB">
                <a:solidFill>
                  <a:srgbClr val="000000"/>
                </a:solidFill>
              </a:rPr>
              <a:t>, in South Africa, </a:t>
            </a:r>
            <a:r>
              <a:rPr kumimoji="0" lang="en-GB" sz="1800" b="0" i="0" u="none" strike="noStrike" kern="1200" cap="none" spc="0" normalizeH="0" baseline="0" noProof="0">
                <a:ln>
                  <a:noFill/>
                </a:ln>
                <a:solidFill>
                  <a:srgbClr val="000000"/>
                </a:solidFill>
                <a:effectLst/>
                <a:uLnTx/>
                <a:uFillTx/>
                <a:ea typeface="+mn-ea"/>
                <a:cs typeface="+mn-cs"/>
              </a:rPr>
              <a:t>documented a “system-wide slide” in HIV clinical services: </a:t>
            </a:r>
            <a:r>
              <a:rPr kumimoji="0" lang="en-GB" b="0" i="0" u="none" strike="noStrike" kern="1200" cap="none" spc="0" normalizeH="0" baseline="0" noProof="0">
                <a:ln>
                  <a:noFill/>
                </a:ln>
                <a:solidFill>
                  <a:srgbClr val="000000"/>
                </a:solidFill>
                <a:effectLst/>
                <a:uLnTx/>
                <a:uFillTx/>
                <a:ea typeface="+mn-ea"/>
                <a:cs typeface="+mn-cs"/>
              </a:rPr>
              <a:t>48% of clinics reported that funding disruptions </a:t>
            </a:r>
            <a:r>
              <a:rPr lang="en-GB">
                <a:solidFill>
                  <a:srgbClr val="000000"/>
                </a:solidFill>
              </a:rPr>
              <a:t>impacted </a:t>
            </a:r>
            <a:r>
              <a:rPr kumimoji="0" lang="en-GB" b="0" i="0" u="none" strike="noStrike" kern="1200" cap="none" spc="0" normalizeH="0" baseline="0" noProof="0">
                <a:ln>
                  <a:noFill/>
                </a:ln>
                <a:solidFill>
                  <a:srgbClr val="000000"/>
                </a:solidFill>
                <a:effectLst/>
                <a:uLnTx/>
                <a:uFillTx/>
                <a:ea typeface="+mn-ea"/>
                <a:cs typeface="+mn-cs"/>
              </a:rPr>
              <a:t>clinic capacity</a:t>
            </a:r>
            <a:endParaRPr lang="en-GB">
              <a:effectLst/>
              <a:ea typeface="Aptos" panose="020B0004020202020204" pitchFamily="34" charset="0"/>
              <a:cs typeface="Arial" panose="020B0604020202020204" pitchFamily="34" charset="0"/>
            </a:endParaRPr>
          </a:p>
          <a:p>
            <a:pPr marL="285750" lvl="0" indent="-285750">
              <a:buFont typeface="Arial" panose="020B0604020202020204" pitchFamily="34" charset="0"/>
              <a:buChar char="•"/>
              <a:defRPr/>
            </a:pPr>
            <a:endParaRPr lang="en-GB" sz="1800">
              <a:effectLst/>
              <a:ea typeface="Aptos" panose="020B00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4E47EBE-9D4F-BD31-4D6D-35439B28C6AB}"/>
              </a:ext>
            </a:extLst>
          </p:cNvPr>
          <p:cNvPicPr>
            <a:picLocks noChangeAspect="1"/>
          </p:cNvPicPr>
          <p:nvPr/>
        </p:nvPicPr>
        <p:blipFill>
          <a:blip r:embed="rId3"/>
          <a:stretch>
            <a:fillRect/>
          </a:stretch>
        </p:blipFill>
        <p:spPr>
          <a:xfrm>
            <a:off x="4947385" y="1502525"/>
            <a:ext cx="6660682" cy="4845945"/>
          </a:xfrm>
          <a:prstGeom prst="rect">
            <a:avLst/>
          </a:prstGeom>
        </p:spPr>
      </p:pic>
      <p:pic>
        <p:nvPicPr>
          <p:cNvPr id="10" name="Picture 9">
            <a:extLst>
              <a:ext uri="{FF2B5EF4-FFF2-40B4-BE49-F238E27FC236}">
                <a16:creationId xmlns:a16="http://schemas.microsoft.com/office/drawing/2014/main" id="{FDA186AD-D3EB-EBA8-9815-226C5A62128C}"/>
              </a:ext>
            </a:extLst>
          </p:cNvPr>
          <p:cNvPicPr>
            <a:picLocks noChangeAspect="1"/>
          </p:cNvPicPr>
          <p:nvPr/>
        </p:nvPicPr>
        <p:blipFill>
          <a:blip r:embed="rId4"/>
          <a:stretch>
            <a:fillRect/>
          </a:stretch>
        </p:blipFill>
        <p:spPr>
          <a:xfrm>
            <a:off x="4826949" y="2701637"/>
            <a:ext cx="142895" cy="2010056"/>
          </a:xfrm>
          <a:prstGeom prst="rect">
            <a:avLst/>
          </a:prstGeom>
        </p:spPr>
      </p:pic>
      <p:pic>
        <p:nvPicPr>
          <p:cNvPr id="12" name="Picture 11">
            <a:extLst>
              <a:ext uri="{FF2B5EF4-FFF2-40B4-BE49-F238E27FC236}">
                <a16:creationId xmlns:a16="http://schemas.microsoft.com/office/drawing/2014/main" id="{1FAEB089-2408-4F9B-5FC5-3C60423989FB}"/>
              </a:ext>
            </a:extLst>
          </p:cNvPr>
          <p:cNvPicPr>
            <a:picLocks noChangeAspect="1"/>
          </p:cNvPicPr>
          <p:nvPr/>
        </p:nvPicPr>
        <p:blipFill>
          <a:blip r:embed="rId5"/>
          <a:stretch>
            <a:fillRect/>
          </a:stretch>
        </p:blipFill>
        <p:spPr>
          <a:xfrm>
            <a:off x="4947385" y="931073"/>
            <a:ext cx="6660682" cy="571451"/>
          </a:xfrm>
          <a:prstGeom prst="rect">
            <a:avLst/>
          </a:prstGeom>
        </p:spPr>
      </p:pic>
    </p:spTree>
    <p:extLst>
      <p:ext uri="{BB962C8B-B14F-4D97-AF65-F5344CB8AC3E}">
        <p14:creationId xmlns:p14="http://schemas.microsoft.com/office/powerpoint/2010/main" val="1588112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a:extLst>
            <a:ext uri="{FF2B5EF4-FFF2-40B4-BE49-F238E27FC236}">
              <a16:creationId xmlns:a16="http://schemas.microsoft.com/office/drawing/2014/main" id="{4D21E167-844F-E370-21C8-2D214355B4C3}"/>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C83E7EF9-440C-7307-813E-C18D72167C7B}"/>
              </a:ext>
            </a:extLst>
          </p:cNvPr>
          <p:cNvSpPr>
            <a:spLocks noGrp="1"/>
          </p:cNvSpPr>
          <p:nvPr>
            <p:ph type="body" sz="quarter" idx="14"/>
          </p:nvPr>
        </p:nvSpPr>
        <p:spPr>
          <a:xfrm>
            <a:off x="0" y="192638"/>
            <a:ext cx="12192000" cy="1285609"/>
          </a:xfrm>
        </p:spPr>
        <p:txBody>
          <a:bodyPr lIns="91440" tIns="45720" rIns="91440" bIns="45720" anchor="t"/>
          <a:lstStyle/>
          <a:p>
            <a:pPr>
              <a:lnSpc>
                <a:spcPct val="100000"/>
              </a:lnSpc>
            </a:pPr>
            <a:r>
              <a:rPr lang="en-GB" sz="2400">
                <a:solidFill>
                  <a:schemeClr val="accent1"/>
                </a:solidFill>
                <a:ea typeface="+mj-lt"/>
                <a:cs typeface="+mj-lt"/>
              </a:rPr>
              <a:t>Communities rely on community-led services</a:t>
            </a:r>
            <a:endParaRPr lang="en-US" sz="2400">
              <a:solidFill>
                <a:schemeClr val="accent1"/>
              </a:solidFill>
              <a:ea typeface="+mj-lt"/>
              <a:cs typeface="+mj-lt"/>
            </a:endParaRPr>
          </a:p>
        </p:txBody>
      </p:sp>
      <p:sp>
        <p:nvSpPr>
          <p:cNvPr id="5" name="TextBox 4">
            <a:extLst>
              <a:ext uri="{FF2B5EF4-FFF2-40B4-BE49-F238E27FC236}">
                <a16:creationId xmlns:a16="http://schemas.microsoft.com/office/drawing/2014/main" id="{5AA626B4-4DA3-F9EB-3A8B-A8316C4EE6A5}"/>
              </a:ext>
            </a:extLst>
          </p:cNvPr>
          <p:cNvSpPr txBox="1"/>
          <p:nvPr/>
        </p:nvSpPr>
        <p:spPr>
          <a:xfrm>
            <a:off x="133045" y="1422795"/>
            <a:ext cx="3156147"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Arial" panose="020B0604020202020204" pitchFamily="34" charset="0"/>
              <a:buChar char="•"/>
            </a:pPr>
            <a:r>
              <a:rPr lang="en-US" sz="1600"/>
              <a:t>80% of key populations at risk of HIV relied on nongovernmental organizations in 2024</a:t>
            </a:r>
            <a:endParaRPr lang="en-GB" sz="1600"/>
          </a:p>
          <a:p>
            <a:pPr marL="742950" lvl="1" indent="-285750">
              <a:buFont typeface="Arial" panose="020B0604020202020204" pitchFamily="34" charset="0"/>
              <a:buChar char="•"/>
            </a:pPr>
            <a:endParaRPr lang="en-GB" sz="1600"/>
          </a:p>
          <a:p>
            <a:pPr marL="742950" lvl="1" indent="-285750">
              <a:buFont typeface="Arial" panose="020B0604020202020204" pitchFamily="34" charset="0"/>
              <a:buChar char="•"/>
            </a:pPr>
            <a:r>
              <a:rPr lang="en-GB" sz="1600"/>
              <a:t>Over 60% of women-led HIV organizations have lost funding or been forced to suspend essential programmes. An </a:t>
            </a:r>
            <a:r>
              <a:rPr kumimoji="0" lang="en-US" sz="1600" i="0" u="none" strike="noStrike" kern="1200" cap="none" spc="0" normalizeH="0" baseline="0" noProof="0">
                <a:ln>
                  <a:noFill/>
                </a:ln>
                <a:solidFill>
                  <a:srgbClr val="000000"/>
                </a:solidFill>
                <a:effectLst/>
                <a:uLnTx/>
                <a:uFillTx/>
                <a:latin typeface="Avenir Regular"/>
                <a:ea typeface="+mn-lt"/>
                <a:cs typeface="+mn-lt"/>
              </a:rPr>
              <a:t>online survey found that 77% of harm reduction </a:t>
            </a:r>
            <a:r>
              <a:rPr kumimoji="0" lang="en-US" sz="1600" i="0" u="none" strike="noStrike" kern="1200" cap="none" spc="0" normalizeH="0" baseline="0" noProof="0" err="1">
                <a:ln>
                  <a:noFill/>
                </a:ln>
                <a:solidFill>
                  <a:srgbClr val="000000"/>
                </a:solidFill>
                <a:effectLst/>
                <a:uLnTx/>
                <a:uFillTx/>
                <a:latin typeface="Avenir Regular"/>
                <a:ea typeface="+mn-lt"/>
                <a:cs typeface="+mn-lt"/>
              </a:rPr>
              <a:t>programmes</a:t>
            </a:r>
            <a:r>
              <a:rPr kumimoji="0" lang="en-US" sz="1600" i="0" u="none" strike="noStrike" kern="1200" cap="none" spc="0" normalizeH="0" baseline="0" noProof="0">
                <a:ln>
                  <a:noFill/>
                </a:ln>
                <a:solidFill>
                  <a:srgbClr val="000000"/>
                </a:solidFill>
                <a:effectLst/>
                <a:uLnTx/>
                <a:uFillTx/>
                <a:latin typeface="Avenir Regular"/>
                <a:ea typeface="+mn-lt"/>
                <a:cs typeface="+mn-lt"/>
              </a:rPr>
              <a:t> and other HIV services for people who inject drugs had been severely disrupted by funding cuts </a:t>
            </a:r>
          </a:p>
        </p:txBody>
      </p:sp>
      <p:pic>
        <p:nvPicPr>
          <p:cNvPr id="6" name="Picture 5">
            <a:extLst>
              <a:ext uri="{FF2B5EF4-FFF2-40B4-BE49-F238E27FC236}">
                <a16:creationId xmlns:a16="http://schemas.microsoft.com/office/drawing/2014/main" id="{66F12EAA-B94F-7CCF-1295-06361104CEE2}"/>
              </a:ext>
            </a:extLst>
          </p:cNvPr>
          <p:cNvPicPr>
            <a:picLocks noChangeAspect="1"/>
          </p:cNvPicPr>
          <p:nvPr/>
        </p:nvPicPr>
        <p:blipFill>
          <a:blip r:embed="rId4"/>
          <a:stretch>
            <a:fillRect/>
          </a:stretch>
        </p:blipFill>
        <p:spPr>
          <a:xfrm>
            <a:off x="3293645" y="1492624"/>
            <a:ext cx="8820863" cy="3683033"/>
          </a:xfrm>
          <a:prstGeom prst="rect">
            <a:avLst/>
          </a:prstGeom>
        </p:spPr>
      </p:pic>
      <p:sp>
        <p:nvSpPr>
          <p:cNvPr id="4" name="TextBox 3">
            <a:extLst>
              <a:ext uri="{FF2B5EF4-FFF2-40B4-BE49-F238E27FC236}">
                <a16:creationId xmlns:a16="http://schemas.microsoft.com/office/drawing/2014/main" id="{6E6E71BB-BA58-66AB-B86D-8479D82AA4EC}"/>
              </a:ext>
            </a:extLst>
          </p:cNvPr>
          <p:cNvSpPr txBox="1"/>
          <p:nvPr/>
        </p:nvSpPr>
        <p:spPr>
          <a:xfrm>
            <a:off x="649224" y="6163056"/>
            <a:ext cx="9848088" cy="246221"/>
          </a:xfrm>
          <a:prstGeom prst="rect">
            <a:avLst/>
          </a:prstGeom>
          <a:noFill/>
        </p:spPr>
        <p:txBody>
          <a:bodyPr wrap="square" rtlCol="0">
            <a:spAutoFit/>
          </a:bodyPr>
          <a:lstStyle/>
          <a:p>
            <a:r>
              <a:rPr lang="en-US" sz="1000"/>
              <a:t>Source: UNAIDS Global AIDS Monitoring 2021–2025 (https://aidsinfo.unaids.org/).</a:t>
            </a:r>
          </a:p>
        </p:txBody>
      </p:sp>
    </p:spTree>
    <p:extLst>
      <p:ext uri="{BB962C8B-B14F-4D97-AF65-F5344CB8AC3E}">
        <p14:creationId xmlns:p14="http://schemas.microsoft.com/office/powerpoint/2010/main" val="265667873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A7598-B469-E26E-C0D2-A9E9EA44759C}"/>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D9B420DE-3EBE-0FBD-BDDF-3458041AE3CA}"/>
              </a:ext>
            </a:extLst>
          </p:cNvPr>
          <p:cNvSpPr>
            <a:spLocks noGrp="1"/>
          </p:cNvSpPr>
          <p:nvPr>
            <p:ph type="body" sz="quarter" idx="14"/>
          </p:nvPr>
        </p:nvSpPr>
        <p:spPr>
          <a:xfrm>
            <a:off x="247650" y="192638"/>
            <a:ext cx="11944350" cy="1285609"/>
          </a:xfrm>
        </p:spPr>
        <p:txBody>
          <a:bodyPr lIns="91440" tIns="45720" rIns="91440" bIns="45720" anchor="t"/>
          <a:lstStyle/>
          <a:p>
            <a:pPr>
              <a:lnSpc>
                <a:spcPct val="100000"/>
              </a:lnSpc>
            </a:pPr>
            <a:r>
              <a:rPr lang="en-US" sz="2400">
                <a:solidFill>
                  <a:schemeClr val="accent1"/>
                </a:solidFill>
                <a:ea typeface="+mj-lt"/>
                <a:cs typeface="+mj-lt"/>
              </a:rPr>
              <a:t>Action is needed to lift punitive laws globally so that services reach people who need them</a:t>
            </a:r>
          </a:p>
        </p:txBody>
      </p:sp>
      <p:sp>
        <p:nvSpPr>
          <p:cNvPr id="4" name="Segnaposto testo 3">
            <a:extLst>
              <a:ext uri="{FF2B5EF4-FFF2-40B4-BE49-F238E27FC236}">
                <a16:creationId xmlns:a16="http://schemas.microsoft.com/office/drawing/2014/main" id="{3F084AB5-4077-0E40-4A7C-C887C44F1C75}"/>
              </a:ext>
            </a:extLst>
          </p:cNvPr>
          <p:cNvSpPr>
            <a:spLocks noGrp="1"/>
          </p:cNvSpPr>
          <p:nvPr>
            <p:ph type="body" sz="quarter" idx="15"/>
          </p:nvPr>
        </p:nvSpPr>
        <p:spPr>
          <a:xfrm>
            <a:off x="0" y="6416269"/>
            <a:ext cx="9066998" cy="344182"/>
          </a:xfrm>
        </p:spPr>
        <p:txBody>
          <a:bodyPr lIns="91440" tIns="45720" rIns="91440" bIns="45720" anchor="t"/>
          <a:lstStyle/>
          <a:p>
            <a:r>
              <a:rPr lang="en-US" sz="1000"/>
              <a:t>Source: National Commitments and Policy Instrument, 2017–2024, supplemented by additional sources (see http://lawsandpolicies.unaids.org/).</a:t>
            </a:r>
            <a:endParaRPr lang="en-GB" sz="1000"/>
          </a:p>
        </p:txBody>
      </p:sp>
      <p:sp>
        <p:nvSpPr>
          <p:cNvPr id="11" name="TextBox 10">
            <a:extLst>
              <a:ext uri="{FF2B5EF4-FFF2-40B4-BE49-F238E27FC236}">
                <a16:creationId xmlns:a16="http://schemas.microsoft.com/office/drawing/2014/main" id="{9B696EBE-31E5-150C-F631-D25E30995DF8}"/>
              </a:ext>
            </a:extLst>
          </p:cNvPr>
          <p:cNvSpPr txBox="1"/>
          <p:nvPr/>
        </p:nvSpPr>
        <p:spPr>
          <a:xfrm>
            <a:off x="245952" y="1708272"/>
            <a:ext cx="2586062" cy="4832092"/>
          </a:xfrm>
          <a:prstGeom prst="rect">
            <a:avLst/>
          </a:prstGeom>
          <a:noFill/>
        </p:spPr>
        <p:txBody>
          <a:bodyPr wrap="square" lIns="91440" tIns="45720" rIns="91440" bIns="45720" anchor="t">
            <a:spAutoFit/>
          </a:bodyPr>
          <a:lstStyle/>
          <a:p>
            <a:pPr marL="285750" indent="-285750">
              <a:buFont typeface="Arial"/>
              <a:buChar char="•"/>
            </a:pPr>
            <a:r>
              <a:rPr lang="en-US" sz="1600"/>
              <a:t>People living with HIV are still subject  to criminal prosecution in </a:t>
            </a:r>
            <a:r>
              <a:rPr lang="en-US" sz="1600" b="1"/>
              <a:t>156</a:t>
            </a:r>
            <a:r>
              <a:rPr lang="en-US" sz="1600"/>
              <a:t> countries. </a:t>
            </a:r>
            <a:endParaRPr lang="en-US"/>
          </a:p>
          <a:p>
            <a:pPr marL="285750" indent="-285750">
              <a:buFont typeface="Arial"/>
              <a:buChar char="•"/>
            </a:pPr>
            <a:endParaRPr lang="en-US" sz="1600"/>
          </a:p>
          <a:p>
            <a:pPr marL="285750" indent="-285750">
              <a:buFont typeface="Arial"/>
              <a:buChar char="•"/>
            </a:pPr>
            <a:endParaRPr lang="en-US" sz="1600"/>
          </a:p>
          <a:p>
            <a:pPr marL="285750" indent="-285750">
              <a:buFont typeface="Arial"/>
              <a:buChar char="•"/>
            </a:pPr>
            <a:r>
              <a:rPr lang="en-US" sz="1600" b="1">
                <a:latin typeface="Avenir Regular"/>
                <a:ea typeface="Calibri"/>
                <a:cs typeface="Calibri"/>
              </a:rPr>
              <a:t>68</a:t>
            </a:r>
            <a:r>
              <a:rPr lang="en-US" sz="1600">
                <a:latin typeface="Avenir Regular"/>
                <a:ea typeface="Calibri"/>
                <a:cs typeface="Calibri"/>
              </a:rPr>
              <a:t> countries criminalize some aspect of sex work, </a:t>
            </a:r>
            <a:r>
              <a:rPr lang="en-US" sz="1600" b="1">
                <a:latin typeface="Avenir Regular"/>
                <a:ea typeface="Calibri"/>
                <a:cs typeface="Calibri"/>
              </a:rPr>
              <a:t>152</a:t>
            </a:r>
            <a:r>
              <a:rPr lang="en-US" sz="1600">
                <a:latin typeface="Avenir Regular"/>
                <a:ea typeface="Calibri"/>
                <a:cs typeface="Calibri"/>
              </a:rPr>
              <a:t> criminalize drug possession for personal use, </a:t>
            </a:r>
            <a:r>
              <a:rPr lang="en-US" sz="1600" b="1">
                <a:latin typeface="Avenir Regular"/>
                <a:ea typeface="Calibri"/>
                <a:cs typeface="Calibri"/>
              </a:rPr>
              <a:t>64 </a:t>
            </a:r>
            <a:r>
              <a:rPr lang="en-US" sz="1600">
                <a:latin typeface="Avenir Regular"/>
                <a:ea typeface="Calibri"/>
                <a:cs typeface="Calibri"/>
              </a:rPr>
              <a:t>criminalize same-sex relations, and </a:t>
            </a:r>
            <a:r>
              <a:rPr lang="en-US" sz="1600" b="1">
                <a:latin typeface="Avenir Regular"/>
                <a:ea typeface="Calibri"/>
                <a:cs typeface="Calibri"/>
              </a:rPr>
              <a:t>14</a:t>
            </a:r>
            <a:r>
              <a:rPr lang="en-US" sz="1600">
                <a:latin typeface="Avenir Regular"/>
                <a:ea typeface="Calibri"/>
                <a:cs typeface="Calibri"/>
              </a:rPr>
              <a:t> criminalize transgender people</a:t>
            </a:r>
          </a:p>
          <a:p>
            <a:endParaRPr lang="en-US" sz="1400" b="1"/>
          </a:p>
          <a:p>
            <a:endParaRPr lang="en-US" sz="1400" b="1"/>
          </a:p>
          <a:p>
            <a:endParaRPr lang="en-US" sz="1400" b="1"/>
          </a:p>
          <a:p>
            <a:endParaRPr lang="en-US" sz="1400" b="1"/>
          </a:p>
          <a:p>
            <a:endParaRPr lang="en-US" sz="1400"/>
          </a:p>
          <a:p>
            <a:endParaRPr lang="en-CH" sz="1400"/>
          </a:p>
        </p:txBody>
      </p:sp>
      <p:pic>
        <p:nvPicPr>
          <p:cNvPr id="6" name="Picture 5">
            <a:extLst>
              <a:ext uri="{FF2B5EF4-FFF2-40B4-BE49-F238E27FC236}">
                <a16:creationId xmlns:a16="http://schemas.microsoft.com/office/drawing/2014/main" id="{3B23A617-464D-E058-82A6-FD7D18E7F800}"/>
              </a:ext>
            </a:extLst>
          </p:cNvPr>
          <p:cNvPicPr>
            <a:picLocks noChangeAspect="1"/>
          </p:cNvPicPr>
          <p:nvPr/>
        </p:nvPicPr>
        <p:blipFill>
          <a:blip r:embed="rId3"/>
          <a:stretch>
            <a:fillRect/>
          </a:stretch>
        </p:blipFill>
        <p:spPr>
          <a:xfrm>
            <a:off x="2875195" y="1055855"/>
            <a:ext cx="8559618" cy="5396528"/>
          </a:xfrm>
          <a:prstGeom prst="rect">
            <a:avLst/>
          </a:prstGeom>
        </p:spPr>
      </p:pic>
    </p:spTree>
    <p:extLst>
      <p:ext uri="{BB962C8B-B14F-4D97-AF65-F5344CB8AC3E}">
        <p14:creationId xmlns:p14="http://schemas.microsoft.com/office/powerpoint/2010/main" val="3011207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34992E-F5B7-5C9B-10FF-6ED6CF107331}"/>
              </a:ext>
            </a:extLst>
          </p:cNvPr>
          <p:cNvSpPr>
            <a:spLocks noGrp="1"/>
          </p:cNvSpPr>
          <p:nvPr>
            <p:ph type="sldNum" sz="quarter" idx="12"/>
          </p:nvPr>
        </p:nvSpPr>
        <p:spPr/>
        <p:txBody>
          <a:bodyPr/>
          <a:lstStyle/>
          <a:p>
            <a:fld id="{8A0C0063-B936-814E-8795-455CC47145C3}" type="slidenum">
              <a:rPr lang="en-GB" smtClean="0"/>
              <a:t>14</a:t>
            </a:fld>
            <a:endParaRPr lang="en-GB"/>
          </a:p>
        </p:txBody>
      </p:sp>
      <p:sp>
        <p:nvSpPr>
          <p:cNvPr id="3" name="Text Placeholder 2">
            <a:extLst>
              <a:ext uri="{FF2B5EF4-FFF2-40B4-BE49-F238E27FC236}">
                <a16:creationId xmlns:a16="http://schemas.microsoft.com/office/drawing/2014/main" id="{1C41847C-6863-F41E-30D0-D3BA22FC33B1}"/>
              </a:ext>
            </a:extLst>
          </p:cNvPr>
          <p:cNvSpPr>
            <a:spLocks noGrp="1"/>
          </p:cNvSpPr>
          <p:nvPr>
            <p:ph type="body" sz="quarter" idx="14"/>
          </p:nvPr>
        </p:nvSpPr>
        <p:spPr>
          <a:xfrm>
            <a:off x="257299" y="372433"/>
            <a:ext cx="9936775" cy="1132520"/>
          </a:xfrm>
        </p:spPr>
        <p:txBody>
          <a:bodyPr/>
          <a:lstStyle/>
          <a:p>
            <a:r>
              <a:rPr lang="en-GB" sz="2400" kern="100">
                <a:solidFill>
                  <a:schemeClr val="accent1"/>
                </a:solidFill>
                <a:latin typeface="Aptos" panose="020B0004020202020204" pitchFamily="34" charset="0"/>
                <a:ea typeface="Aptos" panose="020B0004020202020204" pitchFamily="34" charset="0"/>
                <a:cs typeface="Times New Roman" panose="02020603050405020304" pitchFamily="18" charset="0"/>
              </a:rPr>
              <a:t>Communities have rallied globally and shown their resilience</a:t>
            </a:r>
            <a:endParaRPr lang="en-CH" sz="2400">
              <a:solidFill>
                <a:schemeClr val="accent1"/>
              </a:solidFill>
            </a:endParaRPr>
          </a:p>
        </p:txBody>
      </p:sp>
      <p:sp>
        <p:nvSpPr>
          <p:cNvPr id="8" name="TextBox 7">
            <a:extLst>
              <a:ext uri="{FF2B5EF4-FFF2-40B4-BE49-F238E27FC236}">
                <a16:creationId xmlns:a16="http://schemas.microsoft.com/office/drawing/2014/main" id="{4BEF97AA-5B8B-03FA-52B0-D101D9091445}"/>
              </a:ext>
            </a:extLst>
          </p:cNvPr>
          <p:cNvSpPr txBox="1"/>
          <p:nvPr/>
        </p:nvSpPr>
        <p:spPr>
          <a:xfrm>
            <a:off x="-15896" y="1193262"/>
            <a:ext cx="4950588" cy="5655523"/>
          </a:xfrm>
          <a:prstGeom prst="rect">
            <a:avLst/>
          </a:prstGeom>
          <a:noFill/>
        </p:spPr>
        <p:txBody>
          <a:bodyPr wrap="square">
            <a:spAutoFit/>
          </a:bodyPr>
          <a:lstStyle/>
          <a:p>
            <a:pPr marL="742950" lvl="1" indent="-285750">
              <a:lnSpc>
                <a:spcPct val="115000"/>
              </a:lnSpc>
              <a:spcAft>
                <a:spcPts val="600"/>
              </a:spcAft>
              <a:buFont typeface="Arial" panose="020B0604020202020204" pitchFamily="34" charset="0"/>
              <a:buChar char="•"/>
            </a:pPr>
            <a:r>
              <a:rPr lang="en-GB" sz="1600" kern="100">
                <a:effectLst/>
                <a:latin typeface="Aptos" panose="020B0004020202020204" pitchFamily="34" charset="0"/>
                <a:ea typeface="Aptos" panose="020B0004020202020204" pitchFamily="34" charset="0"/>
                <a:cs typeface="Times New Roman" panose="02020603050405020304" pitchFamily="18" charset="0"/>
              </a:rPr>
              <a:t>NEPHAK, a national network of people living with or at risk of HIV in </a:t>
            </a:r>
            <a:r>
              <a:rPr lang="en-GB" sz="1600" b="1" kern="100">
                <a:effectLst/>
                <a:latin typeface="Aptos" panose="020B0004020202020204" pitchFamily="34" charset="0"/>
                <a:ea typeface="Aptos" panose="020B0004020202020204" pitchFamily="34" charset="0"/>
                <a:cs typeface="Times New Roman" panose="02020603050405020304" pitchFamily="18" charset="0"/>
              </a:rPr>
              <a:t>Kenya</a:t>
            </a:r>
            <a:r>
              <a:rPr lang="en-GB" sz="1600" kern="100">
                <a:effectLst/>
                <a:latin typeface="Aptos" panose="020B0004020202020204" pitchFamily="34" charset="0"/>
                <a:ea typeface="Aptos" panose="020B0004020202020204" pitchFamily="34" charset="0"/>
                <a:cs typeface="Times New Roman" panose="02020603050405020304" pitchFamily="18" charset="0"/>
              </a:rPr>
              <a:t>, is actively advocating for integration of HIV into general medical care and to include HIV treatment in the package of services covered by the national health insurance programme. </a:t>
            </a:r>
          </a:p>
          <a:p>
            <a:pPr marL="742950" lvl="1" indent="-285750">
              <a:lnSpc>
                <a:spcPct val="115000"/>
              </a:lnSpc>
              <a:spcAft>
                <a:spcPts val="600"/>
              </a:spcAft>
              <a:buFont typeface="Arial" panose="020B0604020202020204" pitchFamily="34" charset="0"/>
              <a:buChar char="•"/>
            </a:pPr>
            <a:r>
              <a:rPr lang="en-GB" sz="1600"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In </a:t>
            </a:r>
            <a:r>
              <a:rPr lang="en-GB" sz="1600" b="1"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Zimbabwe</a:t>
            </a:r>
            <a:r>
              <a:rPr lang="en-GB" sz="1600"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the community-led GALZ has worked to preserve and improve the access of LGBTQI+ people to health care by strengthening collaboration with the national health ministry and with municipal governments.  </a:t>
            </a:r>
          </a:p>
          <a:p>
            <a:pPr marL="742950" lvl="1" indent="-285750">
              <a:lnSpc>
                <a:spcPct val="115000"/>
              </a:lnSpc>
              <a:spcAft>
                <a:spcPts val="600"/>
              </a:spcAft>
              <a:buFont typeface="Arial" panose="020B0604020202020204" pitchFamily="34" charset="0"/>
              <a:buChar char="•"/>
            </a:pPr>
            <a:r>
              <a:rPr lang="en-GB" sz="1600"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In </a:t>
            </a:r>
            <a:r>
              <a:rPr lang="en-GB" sz="1600" b="1"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Uganda</a:t>
            </a:r>
            <a:r>
              <a:rPr lang="en-GB" sz="1600"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when funding cuts forced the closure of offices of the national network of people living with HIV, the Uganda AIDS Commission stepped in to provide office space and ensure continuation of the network.</a:t>
            </a:r>
            <a:endParaRPr lang="en-CH" kern="100">
              <a:effectLst/>
              <a:latin typeface="Aptos" panose="020B0004020202020204" pitchFamily="34" charset="0"/>
              <a:ea typeface="Aptos" panose="020B0004020202020204" pitchFamily="34" charset="0"/>
              <a:cs typeface="Times New Roman" panose="02020603050405020304" pitchFamily="18" charset="0"/>
            </a:endParaRPr>
          </a:p>
          <a:p>
            <a:pPr marL="502920">
              <a:lnSpc>
                <a:spcPct val="115000"/>
              </a:lnSpc>
              <a:spcAft>
                <a:spcPts val="600"/>
              </a:spcAft>
              <a:buNone/>
            </a:pPr>
            <a:r>
              <a:rPr lang="en-GB" sz="1600" b="1" kern="100">
                <a:effectLst/>
                <a:latin typeface="Aptos" panose="020B0004020202020204" pitchFamily="34" charset="0"/>
                <a:ea typeface="Aptos" panose="020B0004020202020204" pitchFamily="34" charset="0"/>
                <a:cs typeface="Times New Roman" panose="02020603050405020304" pitchFamily="18" charset="0"/>
              </a:rPr>
              <a:t> </a:t>
            </a:r>
            <a:endParaRPr lang="en-CH" kern="10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68A4CF97-9400-76E9-A1E3-877CD88F1D03}"/>
              </a:ext>
            </a:extLst>
          </p:cNvPr>
          <p:cNvPicPr>
            <a:picLocks noChangeAspect="1"/>
          </p:cNvPicPr>
          <p:nvPr/>
        </p:nvPicPr>
        <p:blipFill>
          <a:blip r:embed="rId3"/>
          <a:stretch>
            <a:fillRect/>
          </a:stretch>
        </p:blipFill>
        <p:spPr>
          <a:xfrm>
            <a:off x="5553776" y="1415845"/>
            <a:ext cx="6768978" cy="4084872"/>
          </a:xfrm>
          <a:prstGeom prst="rect">
            <a:avLst/>
          </a:prstGeom>
        </p:spPr>
      </p:pic>
      <p:sp>
        <p:nvSpPr>
          <p:cNvPr id="11" name="AutoShape 2" descr="People Living with HIV in Kenya Communique - Y+ Kenya">
            <a:extLst>
              <a:ext uri="{FF2B5EF4-FFF2-40B4-BE49-F238E27FC236}">
                <a16:creationId xmlns:a16="http://schemas.microsoft.com/office/drawing/2014/main" id="{C945EE31-80FB-39EB-2B7F-9976D86AAE5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H"/>
          </a:p>
        </p:txBody>
      </p:sp>
    </p:spTree>
    <p:extLst>
      <p:ext uri="{BB962C8B-B14F-4D97-AF65-F5344CB8AC3E}">
        <p14:creationId xmlns:p14="http://schemas.microsoft.com/office/powerpoint/2010/main" val="1073625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702B8-221B-47C6-9538-F631756AB466}"/>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BE3216D9-D697-6A59-C566-C5250D5B5453}"/>
              </a:ext>
            </a:extLst>
          </p:cNvPr>
          <p:cNvSpPr>
            <a:spLocks noGrp="1"/>
          </p:cNvSpPr>
          <p:nvPr>
            <p:ph type="body" sz="quarter" idx="14"/>
          </p:nvPr>
        </p:nvSpPr>
        <p:spPr>
          <a:xfrm>
            <a:off x="0" y="192638"/>
            <a:ext cx="10706100" cy="547059"/>
          </a:xfrm>
        </p:spPr>
        <p:txBody>
          <a:bodyPr lIns="91440" tIns="45720" rIns="91440" bIns="45720" anchor="t"/>
          <a:lstStyle/>
          <a:p>
            <a:pPr>
              <a:lnSpc>
                <a:spcPct val="100000"/>
              </a:lnSpc>
            </a:pPr>
            <a:r>
              <a:rPr lang="en-US" sz="2400">
                <a:solidFill>
                  <a:schemeClr val="accent1"/>
                </a:solidFill>
                <a:ea typeface="+mj-lt"/>
                <a:cs typeface="+mj-lt"/>
              </a:rPr>
              <a:t>External financing has been crucial for HIV programs, especially sub-Saharan Africa </a:t>
            </a:r>
            <a:endParaRPr lang="en-US">
              <a:solidFill>
                <a:schemeClr val="accent1"/>
              </a:solidFill>
            </a:endParaRPr>
          </a:p>
        </p:txBody>
      </p:sp>
      <p:sp>
        <p:nvSpPr>
          <p:cNvPr id="4" name="Segnaposto testo 3">
            <a:extLst>
              <a:ext uri="{FF2B5EF4-FFF2-40B4-BE49-F238E27FC236}">
                <a16:creationId xmlns:a16="http://schemas.microsoft.com/office/drawing/2014/main" id="{2DEC8526-A2AA-4A46-84D2-58A7D4655DF0}"/>
              </a:ext>
            </a:extLst>
          </p:cNvPr>
          <p:cNvSpPr>
            <a:spLocks noGrp="1"/>
          </p:cNvSpPr>
          <p:nvPr>
            <p:ph type="body" sz="quarter" idx="15"/>
          </p:nvPr>
        </p:nvSpPr>
        <p:spPr>
          <a:xfrm>
            <a:off x="197053" y="6510587"/>
            <a:ext cx="11556140" cy="344182"/>
          </a:xfrm>
        </p:spPr>
        <p:txBody>
          <a:bodyPr lIns="91440" tIns="45720" rIns="91440" bIns="45720" anchor="t"/>
          <a:lstStyle/>
          <a:p>
            <a:r>
              <a:rPr lang="en-US" sz="1000"/>
              <a:t>Source: UNAIDS HIV financial estimates, July 2025.</a:t>
            </a:r>
            <a:endParaRPr lang="en-GB" sz="1000"/>
          </a:p>
        </p:txBody>
      </p:sp>
      <p:sp>
        <p:nvSpPr>
          <p:cNvPr id="5" name="TextBox 4">
            <a:extLst>
              <a:ext uri="{FF2B5EF4-FFF2-40B4-BE49-F238E27FC236}">
                <a16:creationId xmlns:a16="http://schemas.microsoft.com/office/drawing/2014/main" id="{30E45A2C-1271-1376-5C53-A6B66E12BA26}"/>
              </a:ext>
            </a:extLst>
          </p:cNvPr>
          <p:cNvSpPr txBox="1"/>
          <p:nvPr/>
        </p:nvSpPr>
        <p:spPr>
          <a:xfrm>
            <a:off x="1" y="1593988"/>
            <a:ext cx="248501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a:ea typeface="+mn-lt"/>
              <a:cs typeface="+mn-lt"/>
            </a:endParaRPr>
          </a:p>
          <a:p>
            <a:r>
              <a:rPr lang="en-US" sz="1600">
                <a:ea typeface="+mn-lt"/>
                <a:cs typeface="+mn-lt"/>
              </a:rPr>
              <a:t>Without external support, major components of HIV response in high-dependence regions are at risk</a:t>
            </a:r>
          </a:p>
          <a:p>
            <a:endParaRPr lang="en-US" sz="1600">
              <a:ea typeface="+mn-lt"/>
              <a:cs typeface="+mn-lt"/>
            </a:endParaRPr>
          </a:p>
          <a:p>
            <a:r>
              <a:rPr lang="en-US" sz="1600">
                <a:ea typeface="+mn-lt"/>
                <a:cs typeface="+mn-lt"/>
              </a:rPr>
              <a:t>HIV prevention and community-led </a:t>
            </a:r>
            <a:r>
              <a:rPr lang="en-US" sz="1600" err="1">
                <a:ea typeface="+mn-lt"/>
                <a:cs typeface="+mn-lt"/>
              </a:rPr>
              <a:t>programmes</a:t>
            </a:r>
            <a:r>
              <a:rPr lang="en-US" sz="1600">
                <a:ea typeface="+mn-lt"/>
                <a:cs typeface="+mn-lt"/>
              </a:rPr>
              <a:t> are heavily donor-dependent in many parts of the world. </a:t>
            </a:r>
          </a:p>
          <a:p>
            <a:endParaRPr lang="en-US" sz="1600">
              <a:ea typeface="+mn-lt"/>
              <a:cs typeface="+mn-lt"/>
            </a:endParaRPr>
          </a:p>
          <a:p>
            <a:endParaRPr lang="en-US" sz="1600">
              <a:ea typeface="+mn-lt"/>
              <a:cs typeface="+mn-lt"/>
            </a:endParaRPr>
          </a:p>
          <a:p>
            <a:endParaRPr lang="en-US" sz="1600">
              <a:ea typeface="+mn-lt"/>
              <a:cs typeface="+mn-lt"/>
            </a:endParaRPr>
          </a:p>
          <a:p>
            <a:endParaRPr lang="en-US" sz="1600">
              <a:ea typeface="+mn-lt"/>
              <a:cs typeface="+mn-lt"/>
            </a:endParaRPr>
          </a:p>
          <a:p>
            <a:endParaRPr lang="en-US" sz="1600">
              <a:ea typeface="+mn-lt"/>
              <a:cs typeface="+mn-lt"/>
            </a:endParaRPr>
          </a:p>
          <a:p>
            <a:endParaRPr lang="en-US" sz="1600">
              <a:ea typeface="+mn-lt"/>
              <a:cs typeface="+mn-lt"/>
            </a:endParaRPr>
          </a:p>
        </p:txBody>
      </p:sp>
      <p:pic>
        <p:nvPicPr>
          <p:cNvPr id="6" name="Picture 5" descr="A graph with numbers and percentages">
            <a:extLst>
              <a:ext uri="{FF2B5EF4-FFF2-40B4-BE49-F238E27FC236}">
                <a16:creationId xmlns:a16="http://schemas.microsoft.com/office/drawing/2014/main" id="{DA18FFB8-52AA-A5CF-D22B-52B3C9CC92C2}"/>
              </a:ext>
            </a:extLst>
          </p:cNvPr>
          <p:cNvPicPr>
            <a:picLocks noChangeAspect="1"/>
          </p:cNvPicPr>
          <p:nvPr/>
        </p:nvPicPr>
        <p:blipFill>
          <a:blip r:embed="rId3"/>
          <a:stretch>
            <a:fillRect/>
          </a:stretch>
        </p:blipFill>
        <p:spPr>
          <a:xfrm>
            <a:off x="2743759" y="1305524"/>
            <a:ext cx="9448240" cy="4639236"/>
          </a:xfrm>
          <a:prstGeom prst="rect">
            <a:avLst/>
          </a:prstGeom>
        </p:spPr>
      </p:pic>
    </p:spTree>
    <p:extLst>
      <p:ext uri="{BB962C8B-B14F-4D97-AF65-F5344CB8AC3E}">
        <p14:creationId xmlns:p14="http://schemas.microsoft.com/office/powerpoint/2010/main" val="2816231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BACC6-0378-39EA-1BE7-9A4182960127}"/>
            </a:ext>
          </a:extLst>
        </p:cNvPr>
        <p:cNvGrpSpPr/>
        <p:nvPr/>
      </p:nvGrpSpPr>
      <p:grpSpPr>
        <a:xfrm>
          <a:off x="0" y="0"/>
          <a:ext cx="0" cy="0"/>
          <a:chOff x="0" y="0"/>
          <a:chExt cx="0" cy="0"/>
        </a:xfrm>
      </p:grpSpPr>
      <p:graphicFrame>
        <p:nvGraphicFramePr>
          <p:cNvPr id="7" name="TextBox 4">
            <a:extLst>
              <a:ext uri="{FF2B5EF4-FFF2-40B4-BE49-F238E27FC236}">
                <a16:creationId xmlns:a16="http://schemas.microsoft.com/office/drawing/2014/main" id="{943F0677-760B-7B10-DAA9-9BC1D774DCD7}"/>
              </a:ext>
            </a:extLst>
          </p:cNvPr>
          <p:cNvGraphicFramePr/>
          <p:nvPr>
            <p:extLst>
              <p:ext uri="{D42A27DB-BD31-4B8C-83A1-F6EECF244321}">
                <p14:modId xmlns:p14="http://schemas.microsoft.com/office/powerpoint/2010/main" val="3425643702"/>
              </p:ext>
            </p:extLst>
          </p:nvPr>
        </p:nvGraphicFramePr>
        <p:xfrm>
          <a:off x="259853" y="1597352"/>
          <a:ext cx="11260865" cy="3656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Segnaposto testo 2">
            <a:extLst>
              <a:ext uri="{FF2B5EF4-FFF2-40B4-BE49-F238E27FC236}">
                <a16:creationId xmlns:a16="http://schemas.microsoft.com/office/drawing/2014/main" id="{5EAF85A6-9698-9298-CFF1-DAA62F126422}"/>
              </a:ext>
            </a:extLst>
          </p:cNvPr>
          <p:cNvSpPr>
            <a:spLocks noGrp="1"/>
          </p:cNvSpPr>
          <p:nvPr>
            <p:ph type="body" sz="quarter" idx="14"/>
          </p:nvPr>
        </p:nvSpPr>
        <p:spPr>
          <a:xfrm>
            <a:off x="0" y="192638"/>
            <a:ext cx="10706100" cy="547059"/>
          </a:xfrm>
        </p:spPr>
        <p:txBody>
          <a:bodyPr lIns="91440" tIns="45720" rIns="91440" bIns="45720" anchor="t"/>
          <a:lstStyle/>
          <a:p>
            <a:pPr>
              <a:lnSpc>
                <a:spcPct val="100000"/>
              </a:lnSpc>
            </a:pPr>
            <a:r>
              <a:rPr lang="en-US" sz="2400">
                <a:solidFill>
                  <a:schemeClr val="accent1"/>
                </a:solidFill>
                <a:ea typeface="+mj-lt"/>
                <a:cs typeface="+mj-lt"/>
              </a:rPr>
              <a:t>Many countries are taking actions to address funding situation</a:t>
            </a:r>
            <a:endParaRPr lang="en-US"/>
          </a:p>
        </p:txBody>
      </p:sp>
    </p:spTree>
    <p:extLst>
      <p:ext uri="{BB962C8B-B14F-4D97-AF65-F5344CB8AC3E}">
        <p14:creationId xmlns:p14="http://schemas.microsoft.com/office/powerpoint/2010/main" val="4049001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FE749-FFE6-0E0C-322E-063E97618780}"/>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1727C257-DFF7-EFED-F0C5-04ADA87E9BB9}"/>
              </a:ext>
            </a:extLst>
          </p:cNvPr>
          <p:cNvSpPr>
            <a:spLocks noGrp="1"/>
          </p:cNvSpPr>
          <p:nvPr>
            <p:ph type="body" sz="quarter" idx="14"/>
          </p:nvPr>
        </p:nvSpPr>
        <p:spPr>
          <a:xfrm>
            <a:off x="0" y="194510"/>
            <a:ext cx="10963275" cy="1285609"/>
          </a:xfrm>
        </p:spPr>
        <p:txBody>
          <a:bodyPr lIns="91440" tIns="45720" rIns="91440" bIns="45720" anchor="t"/>
          <a:lstStyle/>
          <a:p>
            <a:r>
              <a:rPr lang="en-US" sz="2400" kern="100">
                <a:solidFill>
                  <a:schemeClr val="accent1"/>
                </a:solidFill>
                <a:latin typeface="Aptos"/>
                <a:cs typeface="Times New Roman"/>
              </a:rPr>
              <a:t>Factors limiting fiscal space for domestic investments</a:t>
            </a:r>
            <a:endParaRPr lang="en-US"/>
          </a:p>
        </p:txBody>
      </p:sp>
      <p:sp>
        <p:nvSpPr>
          <p:cNvPr id="4" name="Segnaposto testo 3">
            <a:extLst>
              <a:ext uri="{FF2B5EF4-FFF2-40B4-BE49-F238E27FC236}">
                <a16:creationId xmlns:a16="http://schemas.microsoft.com/office/drawing/2014/main" id="{4F882C2A-D108-DE31-DB22-D59CBCBAA670}"/>
              </a:ext>
            </a:extLst>
          </p:cNvPr>
          <p:cNvSpPr>
            <a:spLocks noGrp="1"/>
          </p:cNvSpPr>
          <p:nvPr>
            <p:ph type="body" sz="quarter" idx="15"/>
          </p:nvPr>
        </p:nvSpPr>
        <p:spPr>
          <a:xfrm>
            <a:off x="197053" y="6510587"/>
            <a:ext cx="11556140" cy="344182"/>
          </a:xfrm>
        </p:spPr>
        <p:txBody>
          <a:bodyPr lIns="91440" tIns="45720" rIns="91440" bIns="45720" anchor="t"/>
          <a:lstStyle/>
          <a:p>
            <a:r>
              <a:rPr lang="en-US" sz="1000"/>
              <a:t>Source: UNAIDS HIV financial estimates, July 2025.</a:t>
            </a:r>
            <a:endParaRPr lang="en-GB" sz="1000"/>
          </a:p>
        </p:txBody>
      </p:sp>
      <p:sp>
        <p:nvSpPr>
          <p:cNvPr id="5" name="TextBox 4">
            <a:extLst>
              <a:ext uri="{FF2B5EF4-FFF2-40B4-BE49-F238E27FC236}">
                <a16:creationId xmlns:a16="http://schemas.microsoft.com/office/drawing/2014/main" id="{B8C896CB-4565-C069-0E72-FECAD76AC11B}"/>
              </a:ext>
            </a:extLst>
          </p:cNvPr>
          <p:cNvSpPr txBox="1"/>
          <p:nvPr/>
        </p:nvSpPr>
        <p:spPr>
          <a:xfrm>
            <a:off x="197053" y="1478247"/>
            <a:ext cx="462270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mn-lt"/>
                <a:cs typeface="+mn-lt"/>
              </a:rPr>
              <a:t>Fiscal space for HIV investments is shrinking</a:t>
            </a:r>
            <a:endParaRPr lang="en-US"/>
          </a:p>
          <a:p>
            <a:pPr marL="285750" indent="-285750">
              <a:buFont typeface="Arial"/>
              <a:buChar char="•"/>
            </a:pPr>
            <a:r>
              <a:rPr lang="en-US">
                <a:ea typeface="+mn-lt"/>
                <a:cs typeface="+mn-lt"/>
              </a:rPr>
              <a:t>Heavy debt burdens crowd out health budgets allocations</a:t>
            </a:r>
            <a:endParaRPr lang="en-US"/>
          </a:p>
          <a:p>
            <a:pPr marL="285750" indent="-285750">
              <a:buFont typeface="Arial"/>
              <a:buChar char="•"/>
            </a:pPr>
            <a:r>
              <a:rPr lang="en-US">
                <a:ea typeface="+mn-lt"/>
                <a:cs typeface="+mn-lt"/>
              </a:rPr>
              <a:t>Weak tax systems limit revenue mobilization</a:t>
            </a:r>
            <a:endParaRPr lang="en-US"/>
          </a:p>
          <a:p>
            <a:pPr marL="285750" indent="-285750">
              <a:buFont typeface="Arial"/>
              <a:buChar char="•"/>
            </a:pPr>
            <a:r>
              <a:rPr lang="en-US">
                <a:ea typeface="+mn-lt"/>
                <a:cs typeface="+mn-lt"/>
              </a:rPr>
              <a:t>Fragility and competing priorities</a:t>
            </a:r>
            <a:endParaRPr lang="en-US"/>
          </a:p>
          <a:p>
            <a:endParaRPr lang="en-US"/>
          </a:p>
        </p:txBody>
      </p:sp>
      <p:pic>
        <p:nvPicPr>
          <p:cNvPr id="7" name="Picture 6">
            <a:extLst>
              <a:ext uri="{FF2B5EF4-FFF2-40B4-BE49-F238E27FC236}">
                <a16:creationId xmlns:a16="http://schemas.microsoft.com/office/drawing/2014/main" id="{47BF2E32-6E52-C7B4-F553-9F1C5F425956}"/>
              </a:ext>
            </a:extLst>
          </p:cNvPr>
          <p:cNvPicPr>
            <a:picLocks noChangeAspect="1"/>
          </p:cNvPicPr>
          <p:nvPr/>
        </p:nvPicPr>
        <p:blipFill>
          <a:blip r:embed="rId3"/>
          <a:stretch>
            <a:fillRect/>
          </a:stretch>
        </p:blipFill>
        <p:spPr>
          <a:xfrm>
            <a:off x="5153025" y="545649"/>
            <a:ext cx="6432347" cy="5804801"/>
          </a:xfrm>
          <a:prstGeom prst="rect">
            <a:avLst/>
          </a:prstGeom>
        </p:spPr>
      </p:pic>
    </p:spTree>
    <p:extLst>
      <p:ext uri="{BB962C8B-B14F-4D97-AF65-F5344CB8AC3E}">
        <p14:creationId xmlns:p14="http://schemas.microsoft.com/office/powerpoint/2010/main" val="888832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8BA89-8964-177C-FEBB-F437DF8DF1B9}"/>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E8EB0FB1-CE35-EF2A-1B75-060FA07CA399}"/>
              </a:ext>
            </a:extLst>
          </p:cNvPr>
          <p:cNvSpPr>
            <a:spLocks noGrp="1"/>
          </p:cNvSpPr>
          <p:nvPr>
            <p:ph type="body" sz="quarter" idx="14"/>
          </p:nvPr>
        </p:nvSpPr>
        <p:spPr>
          <a:xfrm>
            <a:off x="0" y="194510"/>
            <a:ext cx="10963275" cy="1285609"/>
          </a:xfrm>
        </p:spPr>
        <p:txBody>
          <a:bodyPr lIns="91440" tIns="45720" rIns="91440" bIns="45720" anchor="t"/>
          <a:lstStyle/>
          <a:p>
            <a:r>
              <a:rPr lang="en-US" sz="2400" kern="100">
                <a:solidFill>
                  <a:schemeClr val="accent1"/>
                </a:solidFill>
                <a:latin typeface="Aptos" panose="020B0004020202020204" pitchFamily="34" charset="0"/>
                <a:cs typeface="Times New Roman" panose="02020603050405020304" pitchFamily="18" charset="0"/>
              </a:rPr>
              <a:t>The 2030 funding targets are within reach</a:t>
            </a:r>
          </a:p>
        </p:txBody>
      </p:sp>
      <p:sp>
        <p:nvSpPr>
          <p:cNvPr id="4" name="Segnaposto testo 3">
            <a:extLst>
              <a:ext uri="{FF2B5EF4-FFF2-40B4-BE49-F238E27FC236}">
                <a16:creationId xmlns:a16="http://schemas.microsoft.com/office/drawing/2014/main" id="{50556E2D-A8BA-7373-725F-2EF05A773362}"/>
              </a:ext>
            </a:extLst>
          </p:cNvPr>
          <p:cNvSpPr>
            <a:spLocks noGrp="1"/>
          </p:cNvSpPr>
          <p:nvPr>
            <p:ph type="body" sz="quarter" idx="15"/>
          </p:nvPr>
        </p:nvSpPr>
        <p:spPr>
          <a:xfrm>
            <a:off x="197053" y="6510587"/>
            <a:ext cx="11556140" cy="344182"/>
          </a:xfrm>
        </p:spPr>
        <p:txBody>
          <a:bodyPr lIns="91440" tIns="45720" rIns="91440" bIns="45720" anchor="t"/>
          <a:lstStyle/>
          <a:p>
            <a:r>
              <a:rPr lang="en-US" sz="1000"/>
              <a:t>Source: UNAIDS HIV financial estimates, July 2025.</a:t>
            </a:r>
            <a:endParaRPr lang="en-GB" sz="1000"/>
          </a:p>
        </p:txBody>
      </p:sp>
      <p:sp>
        <p:nvSpPr>
          <p:cNvPr id="5" name="TextBox 4">
            <a:extLst>
              <a:ext uri="{FF2B5EF4-FFF2-40B4-BE49-F238E27FC236}">
                <a16:creationId xmlns:a16="http://schemas.microsoft.com/office/drawing/2014/main" id="{F35C6DFB-9138-3B2C-C0BC-78167C0EF818}"/>
              </a:ext>
            </a:extLst>
          </p:cNvPr>
          <p:cNvSpPr txBox="1"/>
          <p:nvPr/>
        </p:nvSpPr>
        <p:spPr>
          <a:xfrm>
            <a:off x="197053" y="1478247"/>
            <a:ext cx="253264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UNAIDS estimates that US$ 21.9 billion will be needed annually through 2030 to achieve the global HIV targets in low- and middle-income countries. </a:t>
            </a:r>
          </a:p>
          <a:p>
            <a:endParaRPr lang="en-US" b="1">
              <a:ea typeface="+mn-lt"/>
              <a:cs typeface="+mn-lt"/>
            </a:endParaRPr>
          </a:p>
          <a:p>
            <a:r>
              <a:rPr lang="en-US" b="1">
                <a:ea typeface="+mn-lt"/>
                <a:cs typeface="+mn-lt"/>
              </a:rPr>
              <a:t>In 2024, US$18.7 billion was available of domestic and international resources</a:t>
            </a:r>
            <a:endParaRPr lang="en-US"/>
          </a:p>
        </p:txBody>
      </p:sp>
      <p:pic>
        <p:nvPicPr>
          <p:cNvPr id="7" name="Picture 6">
            <a:extLst>
              <a:ext uri="{FF2B5EF4-FFF2-40B4-BE49-F238E27FC236}">
                <a16:creationId xmlns:a16="http://schemas.microsoft.com/office/drawing/2014/main" id="{6FF04590-A364-456D-E667-0E1DE4E3DFEB}"/>
              </a:ext>
            </a:extLst>
          </p:cNvPr>
          <p:cNvPicPr>
            <a:picLocks noChangeAspect="1"/>
          </p:cNvPicPr>
          <p:nvPr/>
        </p:nvPicPr>
        <p:blipFill>
          <a:blip r:embed="rId3"/>
          <a:stretch>
            <a:fillRect/>
          </a:stretch>
        </p:blipFill>
        <p:spPr>
          <a:xfrm>
            <a:off x="2933316" y="1478246"/>
            <a:ext cx="8973852" cy="4636803"/>
          </a:xfrm>
          <a:prstGeom prst="rect">
            <a:avLst/>
          </a:prstGeom>
        </p:spPr>
      </p:pic>
    </p:spTree>
    <p:extLst>
      <p:ext uri="{BB962C8B-B14F-4D97-AF65-F5344CB8AC3E}">
        <p14:creationId xmlns:p14="http://schemas.microsoft.com/office/powerpoint/2010/main" val="2045287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8AC91-8D47-515B-7980-A8F32C388C30}"/>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63710A46-CBE0-0BE5-2430-9AE2BD9E02F3}"/>
              </a:ext>
            </a:extLst>
          </p:cNvPr>
          <p:cNvSpPr>
            <a:spLocks noGrp="1"/>
          </p:cNvSpPr>
          <p:nvPr>
            <p:ph type="body" sz="quarter" idx="14"/>
          </p:nvPr>
        </p:nvSpPr>
        <p:spPr>
          <a:xfrm>
            <a:off x="0" y="192638"/>
            <a:ext cx="10563225" cy="1285609"/>
          </a:xfrm>
        </p:spPr>
        <p:txBody>
          <a:bodyPr lIns="91440" tIns="45720" rIns="91440" bIns="45720" anchor="t"/>
          <a:lstStyle/>
          <a:p>
            <a:pPr>
              <a:lnSpc>
                <a:spcPct val="100000"/>
              </a:lnSpc>
            </a:pPr>
            <a:r>
              <a:rPr lang="en-US" sz="2400">
                <a:solidFill>
                  <a:schemeClr val="accent1"/>
                </a:solidFill>
                <a:ea typeface="+mj-lt"/>
                <a:cs typeface="+mj-lt"/>
              </a:rPr>
              <a:t>Ending AIDS by 2030 will require substantial financial resources (US$21.9 billion) in low- and middle-income countries</a:t>
            </a:r>
            <a:endParaRPr lang="en-US">
              <a:solidFill>
                <a:schemeClr val="accent1"/>
              </a:solidFill>
            </a:endParaRPr>
          </a:p>
        </p:txBody>
      </p:sp>
      <p:sp>
        <p:nvSpPr>
          <p:cNvPr id="4" name="Segnaposto testo 3">
            <a:extLst>
              <a:ext uri="{FF2B5EF4-FFF2-40B4-BE49-F238E27FC236}">
                <a16:creationId xmlns:a16="http://schemas.microsoft.com/office/drawing/2014/main" id="{4055424C-E124-E958-5412-E20F00E5AE19}"/>
              </a:ext>
            </a:extLst>
          </p:cNvPr>
          <p:cNvSpPr>
            <a:spLocks noGrp="1"/>
          </p:cNvSpPr>
          <p:nvPr>
            <p:ph type="body" sz="quarter" idx="15"/>
          </p:nvPr>
        </p:nvSpPr>
        <p:spPr>
          <a:xfrm>
            <a:off x="197053" y="6510587"/>
            <a:ext cx="11556140" cy="344182"/>
          </a:xfrm>
        </p:spPr>
        <p:txBody>
          <a:bodyPr lIns="91440" tIns="45720" rIns="91440" bIns="45720" anchor="t"/>
          <a:lstStyle/>
          <a:p>
            <a:r>
              <a:rPr lang="en-US" sz="1000"/>
              <a:t>Source: Stover J, </a:t>
            </a:r>
            <a:r>
              <a:rPr lang="en-US" sz="1000" err="1"/>
              <a:t>Mattur</a:t>
            </a:r>
            <a:r>
              <a:rPr lang="en-US" sz="1000"/>
              <a:t> D, </a:t>
            </a:r>
            <a:r>
              <a:rPr lang="en-US" sz="1000" err="1"/>
              <a:t>Siapka</a:t>
            </a:r>
            <a:r>
              <a:rPr lang="en-US" sz="1000"/>
              <a:t> M, </a:t>
            </a:r>
            <a:r>
              <a:rPr lang="en-US" sz="1000" err="1"/>
              <a:t>Pliakas</a:t>
            </a:r>
            <a:r>
              <a:rPr lang="en-US" sz="1000"/>
              <a:t> T, Valladares-Cardona R. The impact and cost of reaching the UNAIDS global HIV targets. </a:t>
            </a:r>
            <a:r>
              <a:rPr lang="en-US" sz="1000" err="1"/>
              <a:t>medRxiv</a:t>
            </a:r>
            <a:r>
              <a:rPr lang="en-US" sz="1000"/>
              <a:t>. 2025-07.</a:t>
            </a:r>
            <a:endParaRPr lang="en-GB" sz="1000"/>
          </a:p>
        </p:txBody>
      </p:sp>
      <p:sp>
        <p:nvSpPr>
          <p:cNvPr id="5" name="TextBox 4">
            <a:extLst>
              <a:ext uri="{FF2B5EF4-FFF2-40B4-BE49-F238E27FC236}">
                <a16:creationId xmlns:a16="http://schemas.microsoft.com/office/drawing/2014/main" id="{AAD46CEA-21A9-C36C-8CC1-B798AA8C536A}"/>
              </a:ext>
            </a:extLst>
          </p:cNvPr>
          <p:cNvSpPr txBox="1"/>
          <p:nvPr/>
        </p:nvSpPr>
        <p:spPr>
          <a:xfrm>
            <a:off x="197053" y="2001467"/>
            <a:ext cx="253264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000000"/>
                </a:solidFill>
                <a:effectLst/>
                <a:uLnTx/>
                <a:uFillTx/>
                <a:latin typeface="Avenir Regular"/>
                <a:ea typeface="+mn-lt"/>
                <a:cs typeface="+mn-lt"/>
              </a:rPr>
              <a:t>Treatment and prevention represent the largest share of the needed funding.</a:t>
            </a:r>
          </a:p>
        </p:txBody>
      </p:sp>
      <p:pic>
        <p:nvPicPr>
          <p:cNvPr id="7" name="Picture 6">
            <a:extLst>
              <a:ext uri="{FF2B5EF4-FFF2-40B4-BE49-F238E27FC236}">
                <a16:creationId xmlns:a16="http://schemas.microsoft.com/office/drawing/2014/main" id="{25DDA8DB-279A-2A63-1193-F6560529C2E8}"/>
              </a:ext>
            </a:extLst>
          </p:cNvPr>
          <p:cNvPicPr>
            <a:picLocks noChangeAspect="1"/>
          </p:cNvPicPr>
          <p:nvPr/>
        </p:nvPicPr>
        <p:blipFill>
          <a:blip r:embed="rId3"/>
          <a:stretch>
            <a:fillRect/>
          </a:stretch>
        </p:blipFill>
        <p:spPr>
          <a:xfrm>
            <a:off x="3538025" y="1366537"/>
            <a:ext cx="8443412" cy="4939013"/>
          </a:xfrm>
          <a:prstGeom prst="rect">
            <a:avLst/>
          </a:prstGeom>
        </p:spPr>
      </p:pic>
    </p:spTree>
    <p:extLst>
      <p:ext uri="{BB962C8B-B14F-4D97-AF65-F5344CB8AC3E}">
        <p14:creationId xmlns:p14="http://schemas.microsoft.com/office/powerpoint/2010/main" val="814711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B82572-FD9F-B225-D05F-B77A3091ABFA}"/>
              </a:ext>
            </a:extLst>
          </p:cNvPr>
          <p:cNvSpPr txBox="1"/>
          <p:nvPr/>
        </p:nvSpPr>
        <p:spPr>
          <a:xfrm>
            <a:off x="413738" y="917912"/>
            <a:ext cx="10500360" cy="5940088"/>
          </a:xfrm>
          <a:prstGeom prst="rect">
            <a:avLst/>
          </a:prstGeom>
          <a:noFill/>
        </p:spPr>
        <p:txBody>
          <a:bodyPr wrap="square">
            <a:spAutoFit/>
          </a:bodyPr>
          <a:lstStyle/>
          <a:p>
            <a:r>
              <a:rPr lang="en-US" sz="2000" b="1">
                <a:solidFill>
                  <a:schemeClr val="accent1"/>
                </a:solidFill>
              </a:rPr>
              <a:t>1. The HIV response is at risk	</a:t>
            </a:r>
          </a:p>
          <a:p>
            <a:pPr marL="742950" lvl="1" indent="-285750">
              <a:buFont typeface="Arial" panose="020B0604020202020204" pitchFamily="34" charset="0"/>
              <a:buChar char="•"/>
            </a:pPr>
            <a:r>
              <a:rPr lang="en-US" sz="1600"/>
              <a:t>The vulnerability of the HIV response	</a:t>
            </a:r>
          </a:p>
          <a:p>
            <a:pPr marL="742950" lvl="1" indent="-285750">
              <a:buFont typeface="Arial" panose="020B0604020202020204" pitchFamily="34" charset="0"/>
              <a:buChar char="•"/>
            </a:pPr>
            <a:r>
              <a:rPr lang="en-US" sz="1600"/>
              <a:t>Risks to HIV prevention efforts	- </a:t>
            </a:r>
          </a:p>
          <a:p>
            <a:pPr marL="1200150" lvl="2" indent="-285750">
              <a:buFont typeface="Arial" panose="020B0604020202020204" pitchFamily="34" charset="0"/>
              <a:buChar char="•"/>
            </a:pPr>
            <a:r>
              <a:rPr lang="en-US" sz="1600"/>
              <a:t>HIV prevention for adolescent girls, young women and survivors of gender-based violence	</a:t>
            </a:r>
          </a:p>
          <a:p>
            <a:pPr marL="1200150" lvl="2" indent="-285750">
              <a:buFont typeface="Arial" panose="020B0604020202020204" pitchFamily="34" charset="0"/>
              <a:buChar char="•"/>
            </a:pPr>
            <a:r>
              <a:rPr lang="en-US" sz="1600"/>
              <a:t>Risks to HIV responses for key populations	</a:t>
            </a:r>
          </a:p>
          <a:p>
            <a:pPr marL="742950" lvl="1" indent="-285750">
              <a:buFont typeface="Arial" panose="020B0604020202020204" pitchFamily="34" charset="0"/>
              <a:buChar char="•"/>
            </a:pPr>
            <a:r>
              <a:rPr lang="en-US" sz="1600"/>
              <a:t>Risks to HIV testing and treatment services	</a:t>
            </a:r>
          </a:p>
          <a:p>
            <a:pPr marL="742950" lvl="1" indent="-285750">
              <a:buFont typeface="Arial" panose="020B0604020202020204" pitchFamily="34" charset="0"/>
              <a:buChar char="•"/>
            </a:pPr>
            <a:r>
              <a:rPr lang="en-US" sz="1600"/>
              <a:t>Risks to community-led responses	</a:t>
            </a:r>
          </a:p>
          <a:p>
            <a:pPr marL="742950" lvl="1" indent="-285750">
              <a:buFont typeface="Arial" panose="020B0604020202020204" pitchFamily="34" charset="0"/>
              <a:buChar char="•"/>
            </a:pPr>
            <a:r>
              <a:rPr lang="en-US" sz="1600"/>
              <a:t>A growing human rights crisis	</a:t>
            </a:r>
          </a:p>
          <a:p>
            <a:pPr marL="742950" lvl="1" indent="-285750">
              <a:buFont typeface="Arial" panose="020B0604020202020204" pitchFamily="34" charset="0"/>
              <a:buChar char="•"/>
            </a:pPr>
            <a:r>
              <a:rPr lang="en-US" sz="1600"/>
              <a:t>Factors limiting domestic fiscal space for HIV investments	</a:t>
            </a:r>
          </a:p>
          <a:p>
            <a:r>
              <a:rPr lang="en-US" sz="2000" b="1">
                <a:solidFill>
                  <a:schemeClr val="accent1"/>
                </a:solidFill>
              </a:rPr>
              <a:t>2. Important signs of resilience in the HIV response	</a:t>
            </a:r>
          </a:p>
          <a:p>
            <a:pPr marL="742950" lvl="1" indent="-285750">
              <a:buFont typeface="Arial" panose="020B0604020202020204" pitchFamily="34" charset="0"/>
              <a:buChar char="•"/>
            </a:pPr>
            <a:r>
              <a:rPr lang="en-US" sz="1600"/>
              <a:t>Regional action to ensure long-term sustainability	</a:t>
            </a:r>
          </a:p>
          <a:p>
            <a:pPr marL="742950" lvl="1" indent="-285750">
              <a:buFont typeface="Arial" panose="020B0604020202020204" pitchFamily="34" charset="0"/>
              <a:buChar char="•"/>
            </a:pPr>
            <a:r>
              <a:rPr lang="en-US" sz="1600"/>
              <a:t>Swift action by countries to close funding gaps	</a:t>
            </a:r>
          </a:p>
          <a:p>
            <a:pPr marL="742950" lvl="1" indent="-285750">
              <a:buFont typeface="Arial" panose="020B0604020202020204" pitchFamily="34" charset="0"/>
              <a:buChar char="•"/>
            </a:pPr>
            <a:r>
              <a:rPr lang="en-US" sz="1600"/>
              <a:t>Community resilience	</a:t>
            </a:r>
          </a:p>
          <a:p>
            <a:pPr marL="742950" lvl="1" indent="-285750">
              <a:buFont typeface="Arial" panose="020B0604020202020204" pitchFamily="34" charset="0"/>
              <a:buChar char="•"/>
            </a:pPr>
            <a:r>
              <a:rPr lang="en-US" sz="1600"/>
              <a:t>Integrating HIV services to improve outcomes and buttress long-term sustainability</a:t>
            </a:r>
          </a:p>
          <a:p>
            <a:r>
              <a:rPr lang="en-US" sz="2000" b="1">
                <a:solidFill>
                  <a:schemeClr val="accent1"/>
                </a:solidFill>
              </a:rPr>
              <a:t>3. Towards a sustainable HIV response: reaffirming global solidarity	</a:t>
            </a:r>
          </a:p>
          <a:p>
            <a:pPr marL="742950" lvl="1" indent="-285750">
              <a:buFont typeface="Arial" panose="020B0604020202020204" pitchFamily="34" charset="0"/>
              <a:buChar char="•"/>
            </a:pPr>
            <a:r>
              <a:rPr lang="en-US" sz="1600"/>
              <a:t>A new global AIDS strategy: a blueprint to leverage powerful tools to end AIDS	</a:t>
            </a:r>
          </a:p>
          <a:p>
            <a:pPr marL="742950" lvl="1" indent="-285750">
              <a:buFont typeface="Arial" panose="020B0604020202020204" pitchFamily="34" charset="0"/>
              <a:buChar char="•"/>
            </a:pPr>
            <a:r>
              <a:rPr lang="en-US" sz="1600"/>
              <a:t>Funding required to achieve the 2030 targets	</a:t>
            </a:r>
          </a:p>
          <a:p>
            <a:pPr marL="742950" lvl="1" indent="-285750">
              <a:buFont typeface="Arial" panose="020B0604020202020204" pitchFamily="34" charset="0"/>
              <a:buChar char="•"/>
            </a:pPr>
            <a:r>
              <a:rPr lang="en-US" sz="1600"/>
              <a:t>Critical importance of continuing international support for efforts to end AIDS</a:t>
            </a:r>
          </a:p>
          <a:p>
            <a:pPr marL="742950" lvl="1" indent="-285750">
              <a:buFont typeface="Arial" panose="020B0604020202020204" pitchFamily="34" charset="0"/>
              <a:buChar char="•"/>
            </a:pPr>
            <a:r>
              <a:rPr lang="en-US" sz="1600"/>
              <a:t>Country-led efforts to ensure long-term sustainability of the HIV response</a:t>
            </a:r>
          </a:p>
          <a:p>
            <a:pPr marL="742950" lvl="1" indent="-285750">
              <a:buFont typeface="Arial" panose="020B0604020202020204" pitchFamily="34" charset="0"/>
              <a:buChar char="•"/>
            </a:pPr>
            <a:r>
              <a:rPr lang="en-US" sz="1600"/>
              <a:t>Providing community-led responses with the resources they need	</a:t>
            </a:r>
          </a:p>
          <a:p>
            <a:pPr marL="742950" lvl="1" indent="-285750">
              <a:buFont typeface="Arial" panose="020B0604020202020204" pitchFamily="34" charset="0"/>
              <a:buChar char="•"/>
            </a:pPr>
            <a:r>
              <a:rPr lang="en-US" sz="1600"/>
              <a:t>Cultivating and optimizing partnerships	</a:t>
            </a:r>
          </a:p>
          <a:p>
            <a:pPr marL="742950" lvl="1" indent="-285750">
              <a:buFont typeface="Arial" panose="020B0604020202020204" pitchFamily="34" charset="0"/>
              <a:buChar char="•"/>
            </a:pPr>
            <a:r>
              <a:rPr lang="en-US" sz="1600"/>
              <a:t>Harnessing innovation to magnify impact and optimize efficiency	</a:t>
            </a:r>
          </a:p>
          <a:p>
            <a:r>
              <a:rPr lang="en-US" sz="1600"/>
              <a:t> </a:t>
            </a:r>
          </a:p>
        </p:txBody>
      </p:sp>
      <p:sp>
        <p:nvSpPr>
          <p:cNvPr id="10" name="Text Placeholder 1">
            <a:extLst>
              <a:ext uri="{FF2B5EF4-FFF2-40B4-BE49-F238E27FC236}">
                <a16:creationId xmlns:a16="http://schemas.microsoft.com/office/drawing/2014/main" id="{3F8AD6FC-0A79-CBA7-9AE4-78673E13609C}"/>
              </a:ext>
            </a:extLst>
          </p:cNvPr>
          <p:cNvSpPr>
            <a:spLocks noGrp="1"/>
          </p:cNvSpPr>
          <p:nvPr>
            <p:ph type="body" sz="quarter" idx="14"/>
          </p:nvPr>
        </p:nvSpPr>
        <p:spPr>
          <a:xfrm>
            <a:off x="303206" y="366433"/>
            <a:ext cx="12307073" cy="1191135"/>
          </a:xfrm>
          <a:prstGeom prst="rect">
            <a:avLst/>
          </a:prstGeom>
        </p:spPr>
        <p:txBody>
          <a:bodyPr lIns="91440" tIns="45720" rIns="91440" bIns="45720" anchor="t"/>
          <a:lstStyle/>
          <a:p>
            <a:pPr marL="0" indent="0">
              <a:buNone/>
            </a:pPr>
            <a:r>
              <a:rPr lang="en-US" sz="2400">
                <a:latin typeface="Arial"/>
                <a:cs typeface="Arial"/>
              </a:rPr>
              <a:t>World AIDS Day 2025: Overcoming Disruption, Transforming the AIDS Response</a:t>
            </a:r>
          </a:p>
        </p:txBody>
      </p:sp>
    </p:spTree>
    <p:extLst>
      <p:ext uri="{BB962C8B-B14F-4D97-AF65-F5344CB8AC3E}">
        <p14:creationId xmlns:p14="http://schemas.microsoft.com/office/powerpoint/2010/main" val="4013150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83FDF2-5319-A5B4-446E-37ADDC5F8C81}"/>
              </a:ext>
            </a:extLst>
          </p:cNvPr>
          <p:cNvSpPr>
            <a:spLocks noGrp="1"/>
          </p:cNvSpPr>
          <p:nvPr>
            <p:ph type="sldNum" sz="quarter" idx="12"/>
          </p:nvPr>
        </p:nvSpPr>
        <p:spPr/>
        <p:txBody>
          <a:bodyPr/>
          <a:lstStyle/>
          <a:p>
            <a:fld id="{8A0C0063-B936-814E-8795-455CC47145C3}" type="slidenum">
              <a:rPr lang="en-GB" smtClean="0"/>
              <a:t>20</a:t>
            </a:fld>
            <a:endParaRPr lang="en-GB"/>
          </a:p>
        </p:txBody>
      </p:sp>
      <p:sp>
        <p:nvSpPr>
          <p:cNvPr id="3" name="Text Placeholder 2">
            <a:extLst>
              <a:ext uri="{FF2B5EF4-FFF2-40B4-BE49-F238E27FC236}">
                <a16:creationId xmlns:a16="http://schemas.microsoft.com/office/drawing/2014/main" id="{7C369F42-782D-6EF2-B700-9E5BEED3010B}"/>
              </a:ext>
            </a:extLst>
          </p:cNvPr>
          <p:cNvSpPr>
            <a:spLocks noGrp="1"/>
          </p:cNvSpPr>
          <p:nvPr>
            <p:ph type="body" sz="quarter" idx="14"/>
          </p:nvPr>
        </p:nvSpPr>
        <p:spPr>
          <a:xfrm>
            <a:off x="355743" y="370763"/>
            <a:ext cx="9936775" cy="1132520"/>
          </a:xfrm>
        </p:spPr>
        <p:txBody>
          <a:bodyPr/>
          <a:lstStyle/>
          <a:p>
            <a:r>
              <a:rPr lang="en-US" sz="2400">
                <a:solidFill>
                  <a:schemeClr val="accent1"/>
                </a:solidFill>
              </a:rPr>
              <a:t>The Global response to HIV is evolving</a:t>
            </a:r>
            <a:endParaRPr lang="en-CH" sz="2400">
              <a:solidFill>
                <a:schemeClr val="accent1"/>
              </a:solidFill>
            </a:endParaRPr>
          </a:p>
        </p:txBody>
      </p:sp>
      <p:pic>
        <p:nvPicPr>
          <p:cNvPr id="10" name="Picture 9">
            <a:extLst>
              <a:ext uri="{FF2B5EF4-FFF2-40B4-BE49-F238E27FC236}">
                <a16:creationId xmlns:a16="http://schemas.microsoft.com/office/drawing/2014/main" id="{E83836EF-9701-AA2F-5790-11430BEDCDD5}"/>
              </a:ext>
            </a:extLst>
          </p:cNvPr>
          <p:cNvPicPr>
            <a:picLocks noChangeAspect="1"/>
          </p:cNvPicPr>
          <p:nvPr/>
        </p:nvPicPr>
        <p:blipFill>
          <a:blip r:embed="rId3"/>
          <a:stretch>
            <a:fillRect/>
          </a:stretch>
        </p:blipFill>
        <p:spPr>
          <a:xfrm>
            <a:off x="0" y="1562070"/>
            <a:ext cx="3206033" cy="4112950"/>
          </a:xfrm>
          <a:prstGeom prst="rect">
            <a:avLst/>
          </a:prstGeom>
        </p:spPr>
      </p:pic>
      <p:pic>
        <p:nvPicPr>
          <p:cNvPr id="12" name="Picture 11">
            <a:extLst>
              <a:ext uri="{FF2B5EF4-FFF2-40B4-BE49-F238E27FC236}">
                <a16:creationId xmlns:a16="http://schemas.microsoft.com/office/drawing/2014/main" id="{DDC57038-0B2C-1A13-88CE-8A76B683F915}"/>
              </a:ext>
            </a:extLst>
          </p:cNvPr>
          <p:cNvPicPr>
            <a:picLocks noChangeAspect="1"/>
          </p:cNvPicPr>
          <p:nvPr/>
        </p:nvPicPr>
        <p:blipFill>
          <a:blip r:embed="rId4"/>
          <a:stretch>
            <a:fillRect/>
          </a:stretch>
        </p:blipFill>
        <p:spPr>
          <a:xfrm>
            <a:off x="9335699" y="1562070"/>
            <a:ext cx="2856301" cy="4116239"/>
          </a:xfrm>
          <a:prstGeom prst="rect">
            <a:avLst/>
          </a:prstGeom>
        </p:spPr>
      </p:pic>
      <p:pic>
        <p:nvPicPr>
          <p:cNvPr id="5" name="Picture 4">
            <a:extLst>
              <a:ext uri="{FF2B5EF4-FFF2-40B4-BE49-F238E27FC236}">
                <a16:creationId xmlns:a16="http://schemas.microsoft.com/office/drawing/2014/main" id="{2A9FA337-8B35-9316-3673-3471CFDEDAED}"/>
              </a:ext>
            </a:extLst>
          </p:cNvPr>
          <p:cNvPicPr>
            <a:picLocks noChangeAspect="1"/>
          </p:cNvPicPr>
          <p:nvPr/>
        </p:nvPicPr>
        <p:blipFill>
          <a:blip r:embed="rId5"/>
          <a:stretch>
            <a:fillRect/>
          </a:stretch>
        </p:blipFill>
        <p:spPr>
          <a:xfrm>
            <a:off x="6338251" y="1562070"/>
            <a:ext cx="2906357" cy="4112950"/>
          </a:xfrm>
          <a:prstGeom prst="rect">
            <a:avLst/>
          </a:prstGeom>
        </p:spPr>
      </p:pic>
      <p:pic>
        <p:nvPicPr>
          <p:cNvPr id="7" name="Picture 6">
            <a:extLst>
              <a:ext uri="{FF2B5EF4-FFF2-40B4-BE49-F238E27FC236}">
                <a16:creationId xmlns:a16="http://schemas.microsoft.com/office/drawing/2014/main" id="{F20D13CB-3D3E-BC25-92CA-8794F9DE0488}"/>
              </a:ext>
            </a:extLst>
          </p:cNvPr>
          <p:cNvPicPr>
            <a:picLocks noChangeAspect="1"/>
          </p:cNvPicPr>
          <p:nvPr/>
        </p:nvPicPr>
        <p:blipFill>
          <a:blip r:embed="rId6"/>
          <a:stretch>
            <a:fillRect/>
          </a:stretch>
        </p:blipFill>
        <p:spPr>
          <a:xfrm>
            <a:off x="3284426" y="1562070"/>
            <a:ext cx="2901332" cy="4112950"/>
          </a:xfrm>
          <a:prstGeom prst="rect">
            <a:avLst/>
          </a:prstGeom>
        </p:spPr>
      </p:pic>
    </p:spTree>
    <p:extLst>
      <p:ext uri="{BB962C8B-B14F-4D97-AF65-F5344CB8AC3E}">
        <p14:creationId xmlns:p14="http://schemas.microsoft.com/office/powerpoint/2010/main" val="1904487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8A62B-EC80-06EB-B2D2-672DBFFF7F27}"/>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2B2FC1D8-A4D6-A024-EE89-D1649B13019C}"/>
              </a:ext>
            </a:extLst>
          </p:cNvPr>
          <p:cNvSpPr>
            <a:spLocks noGrp="1"/>
          </p:cNvSpPr>
          <p:nvPr>
            <p:ph type="body" sz="quarter" idx="14"/>
          </p:nvPr>
        </p:nvSpPr>
        <p:spPr>
          <a:xfrm>
            <a:off x="197053" y="70097"/>
            <a:ext cx="10582275" cy="1285609"/>
          </a:xfrm>
        </p:spPr>
        <p:txBody>
          <a:bodyPr lIns="91440" tIns="45720" rIns="91440" bIns="45720" anchor="t"/>
          <a:lstStyle/>
          <a:p>
            <a:pPr lvl="0"/>
            <a:r>
              <a:rPr lang="en-GB" sz="2400" kern="100">
                <a:solidFill>
                  <a:schemeClr val="accent1"/>
                </a:solidFill>
                <a:latin typeface="Aptos" panose="020B0004020202020204" pitchFamily="34" charset="0"/>
                <a:cs typeface="Times New Roman" panose="02020603050405020304" pitchFamily="18" charset="0"/>
              </a:rPr>
              <a:t>With the new Global AIDS Strategy 2026-2031, together we can end AIDS by 2030 and build a sustainable response</a:t>
            </a:r>
            <a:endParaRPr lang="en-CH" sz="2400" kern="100">
              <a:solidFill>
                <a:schemeClr val="accent1"/>
              </a:solidFill>
              <a:latin typeface="Aptos" panose="020B0004020202020204" pitchFamily="34" charset="0"/>
              <a:cs typeface="Times New Roman" panose="02020603050405020304" pitchFamily="18" charset="0"/>
            </a:endParaRPr>
          </a:p>
          <a:p>
            <a:r>
              <a:rPr lang="en-US" sz="1800"/>
              <a:t> </a:t>
            </a:r>
            <a:endParaRPr lang="en-CH" sz="1800"/>
          </a:p>
        </p:txBody>
      </p:sp>
      <p:sp>
        <p:nvSpPr>
          <p:cNvPr id="4" name="Segnaposto testo 3">
            <a:extLst>
              <a:ext uri="{FF2B5EF4-FFF2-40B4-BE49-F238E27FC236}">
                <a16:creationId xmlns:a16="http://schemas.microsoft.com/office/drawing/2014/main" id="{335D8DCC-2CFE-A3C6-9BFD-6538C5A91D20}"/>
              </a:ext>
            </a:extLst>
          </p:cNvPr>
          <p:cNvSpPr>
            <a:spLocks noGrp="1"/>
          </p:cNvSpPr>
          <p:nvPr>
            <p:ph type="body" sz="quarter" idx="15"/>
          </p:nvPr>
        </p:nvSpPr>
        <p:spPr>
          <a:xfrm>
            <a:off x="197053" y="6510587"/>
            <a:ext cx="11556140" cy="344182"/>
          </a:xfrm>
        </p:spPr>
        <p:txBody>
          <a:bodyPr lIns="91440" tIns="45720" rIns="91440" bIns="45720" anchor="t"/>
          <a:lstStyle/>
          <a:p>
            <a:r>
              <a:rPr lang="en-US" sz="1000"/>
              <a:t>Source: Global AIDS Strategy 2026–2031</a:t>
            </a:r>
            <a:endParaRPr lang="en-GB" sz="1000"/>
          </a:p>
        </p:txBody>
      </p:sp>
      <p:sp>
        <p:nvSpPr>
          <p:cNvPr id="5" name="TextBox 4">
            <a:extLst>
              <a:ext uri="{FF2B5EF4-FFF2-40B4-BE49-F238E27FC236}">
                <a16:creationId xmlns:a16="http://schemas.microsoft.com/office/drawing/2014/main" id="{EB92AA92-A3E4-A37A-4992-FD959FC244F0}"/>
              </a:ext>
            </a:extLst>
          </p:cNvPr>
          <p:cNvSpPr txBox="1"/>
          <p:nvPr/>
        </p:nvSpPr>
        <p:spPr>
          <a:xfrm>
            <a:off x="197053" y="1308212"/>
            <a:ext cx="3044952"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defRPr/>
            </a:pPr>
            <a:r>
              <a:rPr lang="en-GB"/>
              <a:t>The Strategy provides a clear roadmap to ensure success and long-term sustainability in the decades-long global response to AIDS</a:t>
            </a:r>
            <a:endParaRPr kumimoji="0" lang="en-US" sz="1800" b="1" i="0" u="none" strike="noStrike" kern="1200" cap="none" spc="0" normalizeH="0" baseline="0" noProof="0">
              <a:ln>
                <a:noFill/>
              </a:ln>
              <a:solidFill>
                <a:srgbClr val="000000"/>
              </a:solidFill>
              <a:effectLst/>
              <a:uLnTx/>
              <a:uFillTx/>
              <a:latin typeface="Avenir Regular"/>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rgbClr val="000000"/>
              </a:solidFill>
              <a:latin typeface="Avenir Regular"/>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Avenir Regular"/>
                <a:ea typeface="+mn-lt"/>
                <a:cs typeface="+mn-lt"/>
              </a:rPr>
              <a:t>Ending AIDS entails </a:t>
            </a:r>
            <a:r>
              <a:rPr kumimoji="0" lang="en-US" sz="1800" i="0" u="none" strike="noStrike" kern="1200" cap="none" spc="0" normalizeH="0" baseline="0" noProof="0">
                <a:ln>
                  <a:noFill/>
                </a:ln>
                <a:solidFill>
                  <a:srgbClr val="000000"/>
                </a:solidFill>
                <a:effectLst/>
                <a:uLnTx/>
                <a:uFillTx/>
                <a:latin typeface="Avenir Regular"/>
                <a:ea typeface="+mn-lt"/>
                <a:cs typeface="+mn-lt"/>
              </a:rPr>
              <a:t>expanding both HIV treatment and HIV prevention, while ensuring supportive, stigma-free care for everyone </a:t>
            </a:r>
            <a:r>
              <a:rPr lang="en-US">
                <a:solidFill>
                  <a:srgbClr val="000000"/>
                </a:solidFill>
                <a:latin typeface="Avenir Regular"/>
                <a:ea typeface="+mn-lt"/>
                <a:cs typeface="+mn-lt"/>
              </a:rPr>
              <a:t>by 2030</a:t>
            </a:r>
            <a:endParaRPr kumimoji="0" lang="en-US" sz="1800" i="0" u="none" strike="noStrike" kern="1200" cap="none" spc="0" normalizeH="0" baseline="0" noProof="0">
              <a:ln>
                <a:noFill/>
              </a:ln>
              <a:solidFill>
                <a:srgbClr val="000000"/>
              </a:solidFill>
              <a:effectLst/>
              <a:uLnTx/>
              <a:uFillTx/>
              <a:latin typeface="Avenir Regular"/>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rgbClr val="000000"/>
              </a:solidFill>
              <a:latin typeface="Avenir Regular"/>
              <a:ea typeface="+mn-lt"/>
              <a:cs typeface="+mn-lt"/>
            </a:endParaRPr>
          </a:p>
          <a:p>
            <a:pPr lvl="0">
              <a:defRPr/>
            </a:pPr>
            <a:r>
              <a:rPr lang="en-GB"/>
              <a:t>The global HIV response is within reach of its ultimate goal—to end AIDS as a public health threat and build a sustainable response</a:t>
            </a:r>
            <a:endParaRPr kumimoji="0" lang="en-US" sz="1800" i="0" u="none" strike="noStrike" kern="1200" cap="none" spc="0" normalizeH="0" baseline="0" noProof="0">
              <a:ln>
                <a:noFill/>
              </a:ln>
              <a:solidFill>
                <a:srgbClr val="000000"/>
              </a:solidFill>
              <a:effectLst/>
              <a:uLnTx/>
              <a:uFillTx/>
              <a:latin typeface="Avenir Regular"/>
              <a:ea typeface="+mn-lt"/>
              <a:cs typeface="+mn-lt"/>
            </a:endParaRPr>
          </a:p>
        </p:txBody>
      </p:sp>
      <p:sp>
        <p:nvSpPr>
          <p:cNvPr id="2" name="TextBox 1">
            <a:extLst>
              <a:ext uri="{FF2B5EF4-FFF2-40B4-BE49-F238E27FC236}">
                <a16:creationId xmlns:a16="http://schemas.microsoft.com/office/drawing/2014/main" id="{00ED80A2-64D9-8DC5-19C5-CDFA3A218557}"/>
              </a:ext>
            </a:extLst>
          </p:cNvPr>
          <p:cNvSpPr txBox="1"/>
          <p:nvPr/>
        </p:nvSpPr>
        <p:spPr>
          <a:xfrm>
            <a:off x="8350181" y="3524203"/>
            <a:ext cx="442127" cy="369332"/>
          </a:xfrm>
          <a:prstGeom prst="rect">
            <a:avLst/>
          </a:prstGeom>
          <a:solidFill>
            <a:schemeClr val="bg1">
              <a:lumMod val="95000"/>
            </a:schemeClr>
          </a:solidFill>
        </p:spPr>
        <p:txBody>
          <a:bodyPr wrap="square" rtlCol="0">
            <a:spAutoFit/>
          </a:bodyPr>
          <a:lstStyle/>
          <a:p>
            <a:r>
              <a:rPr lang="en-US">
                <a:solidFill>
                  <a:schemeClr val="accent1"/>
                </a:solidFill>
              </a:rPr>
              <a:t>By</a:t>
            </a:r>
            <a:endParaRPr lang="en-CH">
              <a:solidFill>
                <a:schemeClr val="accent1"/>
              </a:solidFill>
            </a:endParaRPr>
          </a:p>
        </p:txBody>
      </p:sp>
      <p:pic>
        <p:nvPicPr>
          <p:cNvPr id="8" name="Picture 7">
            <a:extLst>
              <a:ext uri="{FF2B5EF4-FFF2-40B4-BE49-F238E27FC236}">
                <a16:creationId xmlns:a16="http://schemas.microsoft.com/office/drawing/2014/main" id="{07B34A32-8E66-1BAC-9544-D48E4D8AD24E}"/>
              </a:ext>
            </a:extLst>
          </p:cNvPr>
          <p:cNvPicPr>
            <a:picLocks noChangeAspect="1"/>
          </p:cNvPicPr>
          <p:nvPr/>
        </p:nvPicPr>
        <p:blipFill>
          <a:blip r:embed="rId3"/>
          <a:stretch>
            <a:fillRect/>
          </a:stretch>
        </p:blipFill>
        <p:spPr>
          <a:xfrm>
            <a:off x="3659395" y="1271226"/>
            <a:ext cx="7794470" cy="4838300"/>
          </a:xfrm>
          <a:prstGeom prst="rect">
            <a:avLst/>
          </a:prstGeom>
        </p:spPr>
      </p:pic>
    </p:spTree>
    <p:extLst>
      <p:ext uri="{BB962C8B-B14F-4D97-AF65-F5344CB8AC3E}">
        <p14:creationId xmlns:p14="http://schemas.microsoft.com/office/powerpoint/2010/main" val="916487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202A9-17F3-661B-78C7-EB5D4210A1D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A0F0BF6C-60EF-52CB-B731-2538A8076B49}"/>
              </a:ext>
            </a:extLst>
          </p:cNvPr>
          <p:cNvSpPr txBox="1">
            <a:spLocks noGrp="1" noRot="1" noMove="1" noResize="1" noEditPoints="1" noAdjustHandles="1" noChangeArrowheads="1" noChangeShapeType="1"/>
          </p:cNvSpPr>
          <p:nvPr/>
        </p:nvSpPr>
        <p:spPr>
          <a:xfrm>
            <a:off x="2258568" y="1188530"/>
            <a:ext cx="9581799"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1D1D1D"/>
                </a:solidFill>
                <a:effectLst/>
                <a:uLnTx/>
                <a:uFillTx/>
                <a:latin typeface="Arial" panose="020B0604020202020204"/>
                <a:ea typeface="+mn-ea"/>
                <a:cs typeface="+mn-cs"/>
              </a:rPr>
              <a:t>  							</a:t>
            </a:r>
            <a:endParaRPr kumimoji="0" lang="en-US" b="1" i="0" u="none" strike="noStrike" kern="1200" cap="none" spc="0" normalizeH="0" baseline="0" noProof="0">
              <a:ln>
                <a:noFill/>
              </a:ln>
              <a:solidFill>
                <a:srgbClr val="BD122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1D1D1D"/>
              </a:solidFill>
              <a:effectLst/>
              <a:uLnTx/>
              <a:uFillTx/>
              <a:latin typeface="Arial" panose="020B0604020202020204"/>
              <a:ea typeface="+mn-ea"/>
              <a:cs typeface="+mn-cs"/>
            </a:endParaRPr>
          </a:p>
        </p:txBody>
      </p:sp>
      <p:sp>
        <p:nvSpPr>
          <p:cNvPr id="2" name="Text Placeholder 1">
            <a:extLst>
              <a:ext uri="{FF2B5EF4-FFF2-40B4-BE49-F238E27FC236}">
                <a16:creationId xmlns:a16="http://schemas.microsoft.com/office/drawing/2014/main" id="{AFF5772F-FBB4-5C26-20A6-123A24C1A250}"/>
              </a:ext>
            </a:extLst>
          </p:cNvPr>
          <p:cNvSpPr>
            <a:spLocks noGrp="1"/>
          </p:cNvSpPr>
          <p:nvPr>
            <p:ph type="body" sz="quarter" idx="14"/>
          </p:nvPr>
        </p:nvSpPr>
        <p:spPr>
          <a:xfrm>
            <a:off x="351633" y="184403"/>
            <a:ext cx="9936775" cy="1132520"/>
          </a:xfrm>
          <a:prstGeom prst="rect">
            <a:avLst/>
          </a:prstGeom>
        </p:spPr>
        <p:txBody>
          <a:bodyPr lIns="91440" tIns="45720" rIns="91440" bIns="45720" anchor="t"/>
          <a:lstStyle/>
          <a:p>
            <a:pPr marL="0" indent="0">
              <a:buNone/>
            </a:pPr>
            <a:r>
              <a:rPr lang="en-US">
                <a:solidFill>
                  <a:schemeClr val="accent1"/>
                </a:solidFill>
                <a:latin typeface="Arial"/>
                <a:cs typeface="Arial"/>
              </a:rPr>
              <a:t>Key messages</a:t>
            </a:r>
          </a:p>
        </p:txBody>
      </p:sp>
      <p:sp>
        <p:nvSpPr>
          <p:cNvPr id="3" name="Chart Placeholder 2">
            <a:extLst>
              <a:ext uri="{FF2B5EF4-FFF2-40B4-BE49-F238E27FC236}">
                <a16:creationId xmlns:a16="http://schemas.microsoft.com/office/drawing/2014/main" id="{C8E7C204-1819-BE73-D6C3-EB057DA4C022}"/>
              </a:ext>
            </a:extLst>
          </p:cNvPr>
          <p:cNvSpPr>
            <a:spLocks noGrp="1"/>
          </p:cNvSpPr>
          <p:nvPr>
            <p:ph type="chart" sz="quarter" idx="16"/>
          </p:nvPr>
        </p:nvSpPr>
        <p:spPr>
          <a:xfrm>
            <a:off x="351633" y="921219"/>
            <a:ext cx="11744198" cy="5559968"/>
          </a:xfrm>
        </p:spPr>
        <p:txBody>
          <a:bodyPr/>
          <a:lstStyle/>
          <a:p>
            <a:pPr lvl="0" algn="l"/>
            <a:r>
              <a:rPr lang="en-US" sz="1800" b="1"/>
              <a:t>1. The HIV epidemic is not over and our previous progress is at risk </a:t>
            </a:r>
          </a:p>
          <a:p>
            <a:pPr marL="285750" lvl="0" indent="-285750" algn="l">
              <a:buFont typeface="Arial" panose="020B0604020202020204" pitchFamily="34" charset="0"/>
              <a:buChar char="•"/>
            </a:pPr>
            <a:r>
              <a:rPr lang="en-US" sz="1600"/>
              <a:t>At the end of 2024 over nine million people living with HIV were not on treatment.  1.3 million people newly acquired HIV in 2024</a:t>
            </a:r>
          </a:p>
          <a:p>
            <a:pPr marL="285750" lvl="0" indent="-285750" algn="l">
              <a:buFont typeface="Arial" panose="020B0604020202020204" pitchFamily="34" charset="0"/>
              <a:buChar char="•"/>
            </a:pPr>
            <a:r>
              <a:rPr lang="en-US" sz="1600"/>
              <a:t>Abrupt reductions in international HIV assistance in 2025 have deepened existing funding shortfalls</a:t>
            </a:r>
          </a:p>
          <a:p>
            <a:pPr algn="l"/>
            <a:r>
              <a:rPr lang="en-US" sz="1800" b="1"/>
              <a:t>2. Declines in donor HIV assistance devastated HIV prevention and community services that could lead to increases in new      HIV infections</a:t>
            </a:r>
          </a:p>
          <a:p>
            <a:pPr marL="285750" lvl="0" indent="-285750" algn="l">
              <a:buFont typeface="Arial" panose="020B0604020202020204" pitchFamily="34" charset="0"/>
              <a:buChar char="•"/>
            </a:pPr>
            <a:r>
              <a:rPr lang="en-US" sz="1600"/>
              <a:t>The recent funding cuts will potentially flat line previously increasing treatment coverage and reduce HIV prevention services. This particularly affects HIV prevention </a:t>
            </a:r>
            <a:r>
              <a:rPr lang="en-US" sz="1600" err="1"/>
              <a:t>programmes</a:t>
            </a:r>
            <a:r>
              <a:rPr lang="en-US" sz="1600"/>
              <a:t> for young people and key populations, and community-led services that are heavily dependent on external financing</a:t>
            </a:r>
          </a:p>
          <a:p>
            <a:pPr marL="285750" lvl="0" indent="-285750" algn="l">
              <a:buFont typeface="Arial" panose="020B0604020202020204" pitchFamily="34" charset="0"/>
              <a:buChar char="•"/>
            </a:pPr>
            <a:r>
              <a:rPr lang="en-US" sz="1600"/>
              <a:t>Modelling the impact of these funding cuts, UNAIDS projects that in 2030 there would be 1.4 million annual new HIV infections</a:t>
            </a:r>
          </a:p>
          <a:p>
            <a:pPr lvl="0" algn="l"/>
            <a:r>
              <a:rPr lang="en-US" sz="1800" b="1"/>
              <a:t>3. There is hope: important signs of country and community resilience are emerging and global solidarity will be essential</a:t>
            </a:r>
          </a:p>
          <a:p>
            <a:pPr marL="285750" indent="-285750" algn="l">
              <a:buFont typeface="Arial" panose="020B0604020202020204" pitchFamily="34" charset="0"/>
              <a:buChar char="•"/>
            </a:pPr>
            <a:r>
              <a:rPr lang="en-US" sz="1600"/>
              <a:t>Countries are showing resilience when it comes to HIV treatment delivery. Communities are rallying all over the world</a:t>
            </a:r>
          </a:p>
          <a:p>
            <a:pPr marL="285750" indent="-285750" algn="l">
              <a:buFont typeface="Arial" panose="020B0604020202020204" pitchFamily="34" charset="0"/>
              <a:buChar char="•"/>
            </a:pPr>
            <a:r>
              <a:rPr lang="en-US" sz="1600"/>
              <a:t>Countries are making efforts to increase domestic revenue but many high burden countries face competing priorities.</a:t>
            </a:r>
          </a:p>
          <a:p>
            <a:pPr marL="285750" indent="-285750" algn="l">
              <a:buFont typeface="Arial" panose="020B0604020202020204" pitchFamily="34" charset="0"/>
              <a:buChar char="•"/>
            </a:pPr>
            <a:r>
              <a:rPr lang="en-US" sz="1600"/>
              <a:t>The renewed commitments of two primary funders of global HIV </a:t>
            </a:r>
            <a:r>
              <a:rPr lang="en-US" sz="1600" err="1"/>
              <a:t>programmes</a:t>
            </a:r>
            <a:r>
              <a:rPr lang="en-US" sz="1600"/>
              <a:t> (PEPFAR and the Global Fund) provide opportunities for countries to reach the people who need services the most. This can only be achieved when communities are engaged</a:t>
            </a:r>
          </a:p>
          <a:p>
            <a:pPr marL="285750" lvl="0" indent="-285750" algn="l">
              <a:buFont typeface="Arial" panose="020B0604020202020204" pitchFamily="34" charset="0"/>
              <a:buChar char="•"/>
            </a:pPr>
            <a:r>
              <a:rPr lang="en-US" sz="1600"/>
              <a:t>Building on the new Global AIDS Strategy 2026-2031, we can end AIDS by 2030 and build a sustainable response</a:t>
            </a:r>
          </a:p>
        </p:txBody>
      </p:sp>
    </p:spTree>
    <p:extLst>
      <p:ext uri="{BB962C8B-B14F-4D97-AF65-F5344CB8AC3E}">
        <p14:creationId xmlns:p14="http://schemas.microsoft.com/office/powerpoint/2010/main" val="454765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3E6ABF-E964-8E55-1985-B507FBB91CB4}"/>
              </a:ext>
            </a:extLst>
          </p:cNvPr>
          <p:cNvSpPr>
            <a:spLocks noGrp="1"/>
          </p:cNvSpPr>
          <p:nvPr>
            <p:ph type="body" sz="quarter" idx="14"/>
          </p:nvPr>
        </p:nvSpPr>
        <p:spPr>
          <a:xfrm>
            <a:off x="492328" y="498572"/>
            <a:ext cx="10709072" cy="1132520"/>
          </a:xfrm>
        </p:spPr>
        <p:txBody>
          <a:bodyPr/>
          <a:lstStyle/>
          <a:p>
            <a:r>
              <a:rPr lang="en-US">
                <a:solidFill>
                  <a:schemeClr val="accent1"/>
                </a:solidFill>
              </a:rPr>
              <a:t>The HIV response today </a:t>
            </a:r>
            <a:endParaRPr lang="en-CH">
              <a:solidFill>
                <a:schemeClr val="accent1"/>
              </a:solidFill>
            </a:endParaRPr>
          </a:p>
        </p:txBody>
      </p:sp>
      <p:sp>
        <p:nvSpPr>
          <p:cNvPr id="8" name="TextBox 7">
            <a:extLst>
              <a:ext uri="{FF2B5EF4-FFF2-40B4-BE49-F238E27FC236}">
                <a16:creationId xmlns:a16="http://schemas.microsoft.com/office/drawing/2014/main" id="{2851BD62-AE1D-FAFA-0D95-B25D5C1F69A5}"/>
              </a:ext>
            </a:extLst>
          </p:cNvPr>
          <p:cNvSpPr txBox="1"/>
          <p:nvPr/>
        </p:nvSpPr>
        <p:spPr>
          <a:xfrm>
            <a:off x="492328" y="1347527"/>
            <a:ext cx="10327901" cy="4339650"/>
          </a:xfrm>
          <a:prstGeom prst="rect">
            <a:avLst/>
          </a:prstGeom>
          <a:noFill/>
        </p:spPr>
        <p:txBody>
          <a:bodyPr wrap="square">
            <a:spAutoFit/>
          </a:bodyPr>
          <a:lstStyle/>
          <a:p>
            <a:pPr marL="342900" lvl="0" indent="-342900" algn="l">
              <a:buFont typeface="Arial" panose="020B0604020202020204" pitchFamily="34" charset="0"/>
              <a:buChar char="•"/>
            </a:pPr>
            <a:r>
              <a:rPr lang="en-GB" sz="2000"/>
              <a:t>In 2024, 9.2 million people living with HIV were not on treatment; and 11 million people living with HIV still had unsuppressed viral loads. 1.3 million people newly acquired HIV in 2024</a:t>
            </a:r>
          </a:p>
          <a:p>
            <a:pPr marL="285750" indent="-285750">
              <a:buFont typeface="Arial" panose="020B0604020202020204" pitchFamily="34" charset="0"/>
              <a:buChar char="•"/>
            </a:pPr>
            <a:endParaRPr lang="en-US" sz="2000">
              <a:ea typeface="+mn-lt"/>
              <a:cs typeface="+mn-lt"/>
            </a:endParaRPr>
          </a:p>
          <a:p>
            <a:pPr marL="285750" indent="-285750">
              <a:buFont typeface="Arial" panose="020B0604020202020204" pitchFamily="34" charset="0"/>
              <a:buChar char="•"/>
            </a:pPr>
            <a:r>
              <a:rPr lang="en-US" sz="2000">
                <a:ea typeface="+mn-lt"/>
                <a:cs typeface="+mn-lt"/>
              </a:rPr>
              <a:t>OECD reports that external aid for health is predicted to drop by 30–40% between 2023 and 2025, causing immediate and severe disruption to health services</a:t>
            </a:r>
          </a:p>
          <a:p>
            <a:endParaRPr lang="en-US" sz="2000">
              <a:ea typeface="+mn-lt"/>
              <a:cs typeface="+mn-lt"/>
            </a:endParaRPr>
          </a:p>
          <a:p>
            <a:pPr marL="285750" indent="-285750">
              <a:buFont typeface="Arial" panose="020B0604020202020204" pitchFamily="34" charset="0"/>
              <a:buChar char="•"/>
            </a:pPr>
            <a:r>
              <a:rPr lang="en-US" sz="2000">
                <a:ea typeface="+mn-lt"/>
                <a:cs typeface="+mn-lt"/>
              </a:rPr>
              <a:t>Funding cuts have particularly affected HIV prevention services and communities of people living with HIV, young people, women and key populations of gay men and other men who have sex with men, people who inject drugs, sex workers and transgender persons</a:t>
            </a:r>
          </a:p>
          <a:p>
            <a:endParaRPr lang="en-US" sz="2000">
              <a:ea typeface="+mn-lt"/>
              <a:cs typeface="+mn-lt"/>
            </a:endParaRPr>
          </a:p>
          <a:p>
            <a:pPr marL="285750" indent="-285750">
              <a:buFont typeface="Arial" panose="020B0604020202020204" pitchFamily="34" charset="0"/>
              <a:buChar char="•"/>
            </a:pPr>
            <a:r>
              <a:rPr lang="en-US" sz="2000"/>
              <a:t>The response is evolving in a context of a growing anti-gender and anti-rights movements and when most high-burden countries receiving external financing support for HIV have limited fiscal space and are highly indebted</a:t>
            </a:r>
          </a:p>
          <a:p>
            <a:endParaRPr lang="en-GB" sz="1600"/>
          </a:p>
        </p:txBody>
      </p:sp>
    </p:spTree>
    <p:extLst>
      <p:ext uri="{BB962C8B-B14F-4D97-AF65-F5344CB8AC3E}">
        <p14:creationId xmlns:p14="http://schemas.microsoft.com/office/powerpoint/2010/main" val="4207944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7CC10-742C-F3CC-C3E9-59B3468B7656}"/>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7DE5681B-52CD-6E41-5ED2-44C1E19887A6}"/>
              </a:ext>
            </a:extLst>
          </p:cNvPr>
          <p:cNvSpPr/>
          <p:nvPr/>
        </p:nvSpPr>
        <p:spPr>
          <a:xfrm rot="5400000">
            <a:off x="2628644" y="-2705357"/>
            <a:ext cx="6857998" cy="1226871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Slide Number Placeholder 1">
            <a:extLst>
              <a:ext uri="{FF2B5EF4-FFF2-40B4-BE49-F238E27FC236}">
                <a16:creationId xmlns:a16="http://schemas.microsoft.com/office/drawing/2014/main" id="{C2EB9C0E-21C3-CC3D-34F7-1921C61BB20E}"/>
              </a:ext>
            </a:extLst>
          </p:cNvPr>
          <p:cNvSpPr>
            <a:spLocks noGrp="1"/>
          </p:cNvSpPr>
          <p:nvPr>
            <p:ph type="sldNum" sz="quarter" idx="12"/>
          </p:nvPr>
        </p:nvSpPr>
        <p:spPr/>
        <p:txBody>
          <a:bodyPr/>
          <a:lstStyle/>
          <a:p>
            <a:fld id="{8A0C0063-B936-814E-8795-455CC47145C3}" type="slidenum">
              <a:rPr lang="en-GB" smtClean="0"/>
              <a:t>4</a:t>
            </a:fld>
            <a:endParaRPr lang="en-GB"/>
          </a:p>
        </p:txBody>
      </p:sp>
      <p:pic>
        <p:nvPicPr>
          <p:cNvPr id="28" name="Picture 27">
            <a:extLst>
              <a:ext uri="{FF2B5EF4-FFF2-40B4-BE49-F238E27FC236}">
                <a16:creationId xmlns:a16="http://schemas.microsoft.com/office/drawing/2014/main" id="{6392EAC1-29B4-1FB8-D142-23C04FC38457}"/>
              </a:ext>
            </a:extLst>
          </p:cNvPr>
          <p:cNvPicPr>
            <a:picLocks noChangeAspect="1"/>
          </p:cNvPicPr>
          <p:nvPr/>
        </p:nvPicPr>
        <p:blipFill>
          <a:blip r:embed="rId3"/>
          <a:srcRect l="24982" t="-3162" r="34739" b="24450"/>
          <a:stretch>
            <a:fillRect/>
          </a:stretch>
        </p:blipFill>
        <p:spPr>
          <a:xfrm>
            <a:off x="9590920" y="1678190"/>
            <a:ext cx="2519964" cy="2771981"/>
          </a:xfrm>
          <a:prstGeom prst="rect">
            <a:avLst/>
          </a:prstGeom>
        </p:spPr>
      </p:pic>
      <p:sp>
        <p:nvSpPr>
          <p:cNvPr id="26" name="Rectangle: Rounded Corners 25">
            <a:extLst>
              <a:ext uri="{FF2B5EF4-FFF2-40B4-BE49-F238E27FC236}">
                <a16:creationId xmlns:a16="http://schemas.microsoft.com/office/drawing/2014/main" id="{C60638AD-1158-728D-CCD0-2050AD8028C9}"/>
              </a:ext>
            </a:extLst>
          </p:cNvPr>
          <p:cNvSpPr/>
          <p:nvPr/>
        </p:nvSpPr>
        <p:spPr>
          <a:xfrm>
            <a:off x="6522309" y="884681"/>
            <a:ext cx="2977043" cy="184303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C00000"/>
                </a:solidFill>
              </a:rPr>
              <a:t>“These </a:t>
            </a:r>
          </a:p>
          <a:p>
            <a:pPr algn="ctr"/>
            <a:r>
              <a:rPr lang="en-US" sz="1400" err="1">
                <a:solidFill>
                  <a:srgbClr val="C00000"/>
                </a:solidFill>
              </a:rPr>
              <a:t>programmes</a:t>
            </a:r>
            <a:r>
              <a:rPr lang="en-US" sz="1400">
                <a:solidFill>
                  <a:srgbClr val="C00000"/>
                </a:solidFill>
              </a:rPr>
              <a:t> empowered me and transformed my life,”</a:t>
            </a:r>
          </a:p>
          <a:p>
            <a:pPr algn="ctr"/>
            <a:r>
              <a:rPr lang="en-US" sz="1200">
                <a:solidFill>
                  <a:schemeClr val="tx1"/>
                </a:solidFill>
              </a:rPr>
              <a:t>said Talent Manyoni following the closure of the DREAMS initiative for adolescent girls and young women in Zimbabwe.</a:t>
            </a:r>
            <a:endParaRPr lang="en-CH" sz="1200">
              <a:solidFill>
                <a:schemeClr val="tx1"/>
              </a:solidFill>
            </a:endParaRPr>
          </a:p>
        </p:txBody>
      </p:sp>
      <p:sp>
        <p:nvSpPr>
          <p:cNvPr id="4" name="TextBox 3">
            <a:extLst>
              <a:ext uri="{FF2B5EF4-FFF2-40B4-BE49-F238E27FC236}">
                <a16:creationId xmlns:a16="http://schemas.microsoft.com/office/drawing/2014/main" id="{7F7F9D82-1C8C-3F78-B06B-65CF6D7E50E8}"/>
              </a:ext>
            </a:extLst>
          </p:cNvPr>
          <p:cNvSpPr txBox="1"/>
          <p:nvPr/>
        </p:nvSpPr>
        <p:spPr>
          <a:xfrm>
            <a:off x="6981516" y="4944575"/>
            <a:ext cx="5035672" cy="738664"/>
          </a:xfrm>
          <a:prstGeom prst="rect">
            <a:avLst/>
          </a:prstGeom>
          <a:noFill/>
        </p:spPr>
        <p:txBody>
          <a:bodyPr wrap="square">
            <a:spAutoFit/>
          </a:bodyPr>
          <a:lstStyle/>
          <a:p>
            <a:r>
              <a:rPr lang="en-US" sz="1400">
                <a:solidFill>
                  <a:schemeClr val="bg1"/>
                </a:solidFill>
              </a:rPr>
              <a:t>In sub-Saharan Africa SSA new HIV infections declined by: </a:t>
            </a:r>
          </a:p>
          <a:p>
            <a:r>
              <a:rPr lang="en-US" sz="1400">
                <a:solidFill>
                  <a:schemeClr val="bg1"/>
                </a:solidFill>
              </a:rPr>
              <a:t> 62% among adolescent boys and young men (15–24 years) and by </a:t>
            </a:r>
          </a:p>
          <a:p>
            <a:r>
              <a:rPr lang="en-US" sz="1400">
                <a:solidFill>
                  <a:schemeClr val="bg1"/>
                </a:solidFill>
              </a:rPr>
              <a:t>51% among adolescent girls and young women (15–24 years) </a:t>
            </a:r>
          </a:p>
        </p:txBody>
      </p:sp>
      <p:pic>
        <p:nvPicPr>
          <p:cNvPr id="5" name="Picture 4">
            <a:extLst>
              <a:ext uri="{FF2B5EF4-FFF2-40B4-BE49-F238E27FC236}">
                <a16:creationId xmlns:a16="http://schemas.microsoft.com/office/drawing/2014/main" id="{F77DEFEA-E99E-D22D-7F81-2A0C0D9192AA}"/>
              </a:ext>
            </a:extLst>
          </p:cNvPr>
          <p:cNvPicPr>
            <a:picLocks noChangeAspect="1"/>
          </p:cNvPicPr>
          <p:nvPr/>
        </p:nvPicPr>
        <p:blipFill>
          <a:blip r:embed="rId4"/>
          <a:srcRect r="1899"/>
          <a:stretch>
            <a:fillRect/>
          </a:stretch>
        </p:blipFill>
        <p:spPr>
          <a:xfrm>
            <a:off x="-76715" y="1678190"/>
            <a:ext cx="6020645" cy="5179808"/>
          </a:xfrm>
          <a:prstGeom prst="rect">
            <a:avLst/>
          </a:prstGeom>
        </p:spPr>
      </p:pic>
      <p:sp>
        <p:nvSpPr>
          <p:cNvPr id="7" name="Rectangle: Rounded Corners 6">
            <a:extLst>
              <a:ext uri="{FF2B5EF4-FFF2-40B4-BE49-F238E27FC236}">
                <a16:creationId xmlns:a16="http://schemas.microsoft.com/office/drawing/2014/main" id="{D4F623A8-2DA0-4B0A-BE93-1C3DA4D6564B}"/>
              </a:ext>
            </a:extLst>
          </p:cNvPr>
          <p:cNvSpPr/>
          <p:nvPr/>
        </p:nvSpPr>
        <p:spPr>
          <a:xfrm>
            <a:off x="14853" y="2207513"/>
            <a:ext cx="2977043" cy="184303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rgbClr val="C00000"/>
                </a:solidFill>
              </a:rPr>
              <a:t>“We have seen an increase in threats towards key populations, this is an attempt to erase our existence,” </a:t>
            </a:r>
            <a:r>
              <a:rPr lang="en-US" sz="1400" b="1">
                <a:solidFill>
                  <a:schemeClr val="tx1"/>
                </a:solidFill>
              </a:rPr>
              <a:t>said </a:t>
            </a:r>
            <a:r>
              <a:rPr lang="en-US" sz="1400" b="1" err="1">
                <a:solidFill>
                  <a:schemeClr val="tx1"/>
                </a:solidFill>
              </a:rPr>
              <a:t>Walimbwa</a:t>
            </a:r>
            <a:r>
              <a:rPr lang="en-US" sz="1400" b="1">
                <a:solidFill>
                  <a:schemeClr val="tx1"/>
                </a:solidFill>
              </a:rPr>
              <a:t> of Ishtar MSM, Kenya</a:t>
            </a:r>
            <a:endParaRPr lang="en-CH" sz="1200">
              <a:solidFill>
                <a:schemeClr val="tx1"/>
              </a:solidFill>
            </a:endParaRPr>
          </a:p>
        </p:txBody>
      </p:sp>
      <p:sp>
        <p:nvSpPr>
          <p:cNvPr id="11" name="TextBox 10">
            <a:extLst>
              <a:ext uri="{FF2B5EF4-FFF2-40B4-BE49-F238E27FC236}">
                <a16:creationId xmlns:a16="http://schemas.microsoft.com/office/drawing/2014/main" id="{19DA67A5-45B9-7CB8-BB36-C02C408AD5F8}"/>
              </a:ext>
            </a:extLst>
          </p:cNvPr>
          <p:cNvSpPr txBox="1"/>
          <p:nvPr/>
        </p:nvSpPr>
        <p:spPr>
          <a:xfrm>
            <a:off x="371708" y="801075"/>
            <a:ext cx="5490008" cy="523220"/>
          </a:xfrm>
          <a:prstGeom prst="rect">
            <a:avLst/>
          </a:prstGeom>
          <a:noFill/>
        </p:spPr>
        <p:txBody>
          <a:bodyPr wrap="square" rtlCol="0">
            <a:spAutoFit/>
          </a:bodyPr>
          <a:lstStyle/>
          <a:p>
            <a:r>
              <a:rPr lang="en-US" sz="2800">
                <a:solidFill>
                  <a:schemeClr val="bg1"/>
                </a:solidFill>
              </a:rPr>
              <a:t>The human impact of disruption</a:t>
            </a:r>
            <a:endParaRPr lang="en-CH" sz="2800">
              <a:solidFill>
                <a:schemeClr val="bg1"/>
              </a:solidFill>
            </a:endParaRPr>
          </a:p>
        </p:txBody>
      </p:sp>
      <p:sp>
        <p:nvSpPr>
          <p:cNvPr id="3" name="Rectangle: Rounded Corners 2">
            <a:extLst>
              <a:ext uri="{FF2B5EF4-FFF2-40B4-BE49-F238E27FC236}">
                <a16:creationId xmlns:a16="http://schemas.microsoft.com/office/drawing/2014/main" id="{8A3370AA-FB56-1F9F-3216-D050E885D98E}"/>
              </a:ext>
            </a:extLst>
          </p:cNvPr>
          <p:cNvSpPr/>
          <p:nvPr/>
        </p:nvSpPr>
        <p:spPr>
          <a:xfrm>
            <a:off x="0" y="2207512"/>
            <a:ext cx="2977043" cy="184303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C00000"/>
                </a:solidFill>
              </a:rPr>
              <a:t>“We have seen an increase in threats towards key populations, this is an attempt to erase our existence,” </a:t>
            </a:r>
            <a:r>
              <a:rPr lang="en-US" sz="1400">
                <a:solidFill>
                  <a:schemeClr val="tx1"/>
                </a:solidFill>
              </a:rPr>
              <a:t>said </a:t>
            </a:r>
            <a:r>
              <a:rPr lang="en-US" sz="1400" err="1">
                <a:solidFill>
                  <a:schemeClr val="tx1"/>
                </a:solidFill>
              </a:rPr>
              <a:t>Walimbwa</a:t>
            </a:r>
            <a:r>
              <a:rPr lang="en-US" sz="1400">
                <a:solidFill>
                  <a:schemeClr val="tx1"/>
                </a:solidFill>
              </a:rPr>
              <a:t> of Ishtar MSM, Kenya</a:t>
            </a:r>
            <a:endParaRPr lang="en-CH" sz="1200">
              <a:solidFill>
                <a:schemeClr val="tx1"/>
              </a:solidFill>
            </a:endParaRPr>
          </a:p>
        </p:txBody>
      </p:sp>
      <p:sp>
        <p:nvSpPr>
          <p:cNvPr id="6" name="Rectangle: Rounded Corners 5">
            <a:extLst>
              <a:ext uri="{FF2B5EF4-FFF2-40B4-BE49-F238E27FC236}">
                <a16:creationId xmlns:a16="http://schemas.microsoft.com/office/drawing/2014/main" id="{C550F19F-2EED-0399-ABE2-1D264A1EFB75}"/>
              </a:ext>
            </a:extLst>
          </p:cNvPr>
          <p:cNvSpPr/>
          <p:nvPr/>
        </p:nvSpPr>
        <p:spPr>
          <a:xfrm>
            <a:off x="3043602" y="2207513"/>
            <a:ext cx="3204470" cy="19646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rgbClr val="C00000"/>
                </a:solidFill>
              </a:rPr>
              <a:t>“Social support networks of adolescent girls and young women have been weakened,” </a:t>
            </a:r>
            <a:r>
              <a:rPr lang="en-US" sz="1200">
                <a:solidFill>
                  <a:schemeClr val="tx1"/>
                </a:solidFill>
              </a:rPr>
              <a:t>reported one peer education from Uganda surveyed by the Athena Network. </a:t>
            </a:r>
            <a:r>
              <a:rPr lang="en-US" sz="1200">
                <a:solidFill>
                  <a:srgbClr val="C00000"/>
                </a:solidFill>
              </a:rPr>
              <a:t>“Thousands of adolescent girls and young women are now isolated and detached from their networks… the girls are scattered, and this has increased their vulnerability.”</a:t>
            </a:r>
            <a:endParaRPr lang="en-CH" sz="1100">
              <a:solidFill>
                <a:schemeClr val="tx1"/>
              </a:solidFill>
            </a:endParaRPr>
          </a:p>
        </p:txBody>
      </p:sp>
    </p:spTree>
    <p:extLst>
      <p:ext uri="{BB962C8B-B14F-4D97-AF65-F5344CB8AC3E}">
        <p14:creationId xmlns:p14="http://schemas.microsoft.com/office/powerpoint/2010/main" val="392379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13B6F-684F-D7FD-585D-E9006CDDF64A}"/>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CB051618-3D0B-932F-950C-C68332A7EDE5}"/>
              </a:ext>
            </a:extLst>
          </p:cNvPr>
          <p:cNvPicPr>
            <a:picLocks noChangeAspect="1"/>
          </p:cNvPicPr>
          <p:nvPr/>
        </p:nvPicPr>
        <p:blipFill>
          <a:blip r:embed="rId3"/>
          <a:stretch>
            <a:fillRect/>
          </a:stretch>
        </p:blipFill>
        <p:spPr>
          <a:xfrm>
            <a:off x="4228587" y="1466753"/>
            <a:ext cx="7354326" cy="4305901"/>
          </a:xfrm>
          <a:prstGeom prst="rect">
            <a:avLst/>
          </a:prstGeom>
        </p:spPr>
      </p:pic>
      <p:sp>
        <p:nvSpPr>
          <p:cNvPr id="3" name="Segnaposto testo 2">
            <a:extLst>
              <a:ext uri="{FF2B5EF4-FFF2-40B4-BE49-F238E27FC236}">
                <a16:creationId xmlns:a16="http://schemas.microsoft.com/office/drawing/2014/main" id="{4CCB5C24-8239-3130-B701-69840E701B34}"/>
              </a:ext>
            </a:extLst>
          </p:cNvPr>
          <p:cNvSpPr>
            <a:spLocks noGrp="1"/>
          </p:cNvSpPr>
          <p:nvPr>
            <p:ph type="body" sz="quarter" idx="14"/>
          </p:nvPr>
        </p:nvSpPr>
        <p:spPr>
          <a:xfrm>
            <a:off x="73152" y="181144"/>
            <a:ext cx="11329416" cy="1285609"/>
          </a:xfrm>
        </p:spPr>
        <p:txBody>
          <a:bodyPr lIns="91440" tIns="45720" rIns="91440" bIns="45720" anchor="t"/>
          <a:lstStyle/>
          <a:p>
            <a:pPr>
              <a:lnSpc>
                <a:spcPct val="100000"/>
              </a:lnSpc>
            </a:pPr>
            <a:r>
              <a:rPr lang="en-US" sz="2400">
                <a:solidFill>
                  <a:schemeClr val="accent1"/>
                </a:solidFill>
                <a:ea typeface="+mj-lt"/>
                <a:cs typeface="+mj-lt"/>
              </a:rPr>
              <a:t>Without renewed commitment, new HIV infections could rise and undermine efforts to end AIDS as a public health threat </a:t>
            </a:r>
            <a:endParaRPr lang="en-US">
              <a:solidFill>
                <a:schemeClr val="accent1"/>
              </a:solidFill>
            </a:endParaRPr>
          </a:p>
        </p:txBody>
      </p:sp>
      <p:sp>
        <p:nvSpPr>
          <p:cNvPr id="4" name="Segnaposto testo 3">
            <a:extLst>
              <a:ext uri="{FF2B5EF4-FFF2-40B4-BE49-F238E27FC236}">
                <a16:creationId xmlns:a16="http://schemas.microsoft.com/office/drawing/2014/main" id="{DA6BAB5F-2DA4-B7DA-7C16-1B872B89BC80}"/>
              </a:ext>
            </a:extLst>
          </p:cNvPr>
          <p:cNvSpPr>
            <a:spLocks noGrp="1"/>
          </p:cNvSpPr>
          <p:nvPr>
            <p:ph type="body" sz="quarter" idx="15"/>
          </p:nvPr>
        </p:nvSpPr>
        <p:spPr>
          <a:xfrm>
            <a:off x="197053" y="6510587"/>
            <a:ext cx="11556140" cy="344182"/>
          </a:xfrm>
        </p:spPr>
        <p:txBody>
          <a:bodyPr lIns="91440" tIns="45720" rIns="91440" bIns="45720" anchor="t"/>
          <a:lstStyle/>
          <a:p>
            <a:r>
              <a:rPr lang="en-US" sz="1000"/>
              <a:t>Source: 2025 UNAIDS epidemiological estimates and Goals projections</a:t>
            </a:r>
            <a:endParaRPr lang="en-GB" sz="1000"/>
          </a:p>
        </p:txBody>
      </p:sp>
      <p:sp>
        <p:nvSpPr>
          <p:cNvPr id="5" name="TextBox 4">
            <a:extLst>
              <a:ext uri="{FF2B5EF4-FFF2-40B4-BE49-F238E27FC236}">
                <a16:creationId xmlns:a16="http://schemas.microsoft.com/office/drawing/2014/main" id="{F99A8574-8BC5-5CBF-3B7C-7413ABD73412}"/>
              </a:ext>
            </a:extLst>
          </p:cNvPr>
          <p:cNvSpPr txBox="1"/>
          <p:nvPr/>
        </p:nvSpPr>
        <p:spPr>
          <a:xfrm>
            <a:off x="197053" y="1773044"/>
            <a:ext cx="3414211"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0" indent="-285750">
              <a:buFont typeface="Arial" panose="020B0604020202020204" pitchFamily="34" charset="0"/>
              <a:buChar char="•"/>
              <a:defRPr/>
            </a:pPr>
            <a:r>
              <a:rPr lang="en-US">
                <a:solidFill>
                  <a:srgbClr val="000000"/>
                </a:solidFill>
                <a:latin typeface="Avenir Regular"/>
                <a:ea typeface="+mn-lt"/>
                <a:cs typeface="+mn-lt"/>
              </a:rPr>
              <a:t>Modelling the impact of these funding cuts, UNAIDS projects that in 2030 there would be 1.4 million annual new HIV infections. </a:t>
            </a:r>
          </a:p>
          <a:p>
            <a:pPr marL="285750" lvl="0" indent="-285750">
              <a:buFont typeface="Arial" panose="020B0604020202020204" pitchFamily="34" charset="0"/>
              <a:buChar char="•"/>
              <a:defRPr/>
            </a:pPr>
            <a:endParaRPr lang="en-US">
              <a:solidFill>
                <a:srgbClr val="000000"/>
              </a:solidFill>
              <a:latin typeface="Avenir Regular"/>
              <a:ea typeface="+mn-lt"/>
              <a:cs typeface="+mn-lt"/>
            </a:endParaRPr>
          </a:p>
          <a:p>
            <a:pPr marL="285750" lvl="0" indent="-285750">
              <a:buFont typeface="Arial" panose="020B0604020202020204" pitchFamily="34" charset="0"/>
              <a:buChar char="•"/>
              <a:defRPr/>
            </a:pPr>
            <a:r>
              <a:rPr lang="en-US">
                <a:solidFill>
                  <a:srgbClr val="000000"/>
                </a:solidFill>
                <a:latin typeface="Avenir Regular"/>
                <a:ea typeface="+mn-lt"/>
                <a:cs typeface="+mn-lt"/>
              </a:rPr>
              <a:t>Over the period 2025-2030 this would result in an additional 3.9 million people newly acquiring HIV, compared to a scenario of reaching the global HIV targets by 2030.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a:ln>
                <a:noFill/>
              </a:ln>
              <a:solidFill>
                <a:srgbClr val="000000"/>
              </a:solidFill>
              <a:effectLst/>
              <a:uLnTx/>
              <a:uFillTx/>
              <a:latin typeface="Avenir Regular"/>
              <a:ea typeface="+mn-lt"/>
              <a:cs typeface="+mn-lt"/>
            </a:endParaRPr>
          </a:p>
        </p:txBody>
      </p:sp>
    </p:spTree>
    <p:extLst>
      <p:ext uri="{BB962C8B-B14F-4D97-AF65-F5344CB8AC3E}">
        <p14:creationId xmlns:p14="http://schemas.microsoft.com/office/powerpoint/2010/main" val="709109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A9A14-B8A7-A63B-10FB-EE1E6CECB92C}"/>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2F13CBE6-4CF5-BCC0-3B28-F1E9B68E597E}"/>
              </a:ext>
            </a:extLst>
          </p:cNvPr>
          <p:cNvSpPr>
            <a:spLocks noGrp="1"/>
          </p:cNvSpPr>
          <p:nvPr>
            <p:ph type="body" sz="quarter" idx="14"/>
          </p:nvPr>
        </p:nvSpPr>
        <p:spPr>
          <a:xfrm>
            <a:off x="0" y="192638"/>
            <a:ext cx="11878187" cy="978937"/>
          </a:xfrm>
        </p:spPr>
        <p:txBody>
          <a:bodyPr lIns="91440" tIns="45720" rIns="91440" bIns="45720" anchor="t"/>
          <a:lstStyle/>
          <a:p>
            <a:pPr>
              <a:lnSpc>
                <a:spcPct val="100000"/>
              </a:lnSpc>
            </a:pPr>
            <a:r>
              <a:rPr lang="en-US" sz="2400">
                <a:solidFill>
                  <a:schemeClr val="accent1"/>
                </a:solidFill>
                <a:ea typeface="+mj-lt"/>
                <a:cs typeface="+mj-lt"/>
              </a:rPr>
              <a:t>Service disruptions are occurring at a time when the proportion of the HIV burden among some key populations is rising</a:t>
            </a:r>
            <a:endParaRPr lang="en-US"/>
          </a:p>
        </p:txBody>
      </p:sp>
      <p:sp>
        <p:nvSpPr>
          <p:cNvPr id="4" name="Segnaposto testo 3">
            <a:extLst>
              <a:ext uri="{FF2B5EF4-FFF2-40B4-BE49-F238E27FC236}">
                <a16:creationId xmlns:a16="http://schemas.microsoft.com/office/drawing/2014/main" id="{06D9565B-C4F8-2060-E0C6-837DD20A4E62}"/>
              </a:ext>
            </a:extLst>
          </p:cNvPr>
          <p:cNvSpPr>
            <a:spLocks noGrp="1"/>
          </p:cNvSpPr>
          <p:nvPr>
            <p:ph type="body" sz="quarter" idx="15"/>
          </p:nvPr>
        </p:nvSpPr>
        <p:spPr>
          <a:xfrm>
            <a:off x="197053" y="6510587"/>
            <a:ext cx="11556140" cy="344182"/>
          </a:xfrm>
        </p:spPr>
        <p:txBody>
          <a:bodyPr lIns="91440" tIns="45720" rIns="91440" bIns="45720" anchor="t"/>
          <a:lstStyle/>
          <a:p>
            <a:r>
              <a:rPr lang="en-US" sz="1000"/>
              <a:t>Source: UNAIDS special analyses, 2025.</a:t>
            </a:r>
            <a:endParaRPr lang="en-GB" sz="1000"/>
          </a:p>
        </p:txBody>
      </p:sp>
      <p:sp>
        <p:nvSpPr>
          <p:cNvPr id="5" name="TextBox 4">
            <a:extLst>
              <a:ext uri="{FF2B5EF4-FFF2-40B4-BE49-F238E27FC236}">
                <a16:creationId xmlns:a16="http://schemas.microsoft.com/office/drawing/2014/main" id="{07CD310D-09F3-6300-A447-A2602855F07B}"/>
              </a:ext>
            </a:extLst>
          </p:cNvPr>
          <p:cNvSpPr txBox="1"/>
          <p:nvPr/>
        </p:nvSpPr>
        <p:spPr>
          <a:xfrm>
            <a:off x="-1" y="1576118"/>
            <a:ext cx="444817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defRPr/>
            </a:pPr>
            <a:r>
              <a:rPr lang="en-US">
                <a:solidFill>
                  <a:srgbClr val="000000"/>
                </a:solidFill>
                <a:latin typeface="Avenir Regular"/>
                <a:ea typeface="+mn-lt"/>
                <a:cs typeface="+mn-lt"/>
              </a:rPr>
              <a:t>Key populations (including clients of sex workers) are less than 6% of the adult 15-49 population, but they and their partners bear 49% of new infections in 2024, up from 44% in 2010.</a:t>
            </a:r>
          </a:p>
          <a:p>
            <a:pPr>
              <a:defRPr/>
            </a:pPr>
            <a:endParaRPr lang="en-US">
              <a:solidFill>
                <a:srgbClr val="000000"/>
              </a:solidFill>
              <a:latin typeface="Avenir Regular"/>
              <a:ea typeface="+mn-lt"/>
              <a:cs typeface="+mn-lt"/>
            </a:endParaRPr>
          </a:p>
          <a:p>
            <a:pPr marL="285750" indent="-285750">
              <a:buFont typeface="Arial" panose="020B0604020202020204" pitchFamily="34" charset="0"/>
              <a:buChar char="•"/>
              <a:defRPr/>
            </a:pPr>
            <a:r>
              <a:rPr lang="en-US">
                <a:solidFill>
                  <a:srgbClr val="000000"/>
                </a:solidFill>
                <a:latin typeface="Avenir Regular"/>
                <a:ea typeface="+mn-lt"/>
                <a:cs typeface="+mn-lt"/>
              </a:rPr>
              <a:t>Stark inequalities continue to exist in the risk of acquiring HIV compared to the general adult population:</a:t>
            </a:r>
          </a:p>
          <a:p>
            <a:pPr marL="742950" lvl="1" indent="-285750">
              <a:buFont typeface="Arial" panose="020B0604020202020204" pitchFamily="34" charset="0"/>
              <a:buChar char="•"/>
              <a:defRPr/>
            </a:pPr>
            <a:r>
              <a:rPr lang="en-US">
                <a:solidFill>
                  <a:srgbClr val="000000"/>
                </a:solidFill>
                <a:latin typeface="Avenir Regular"/>
                <a:ea typeface="+mn-lt"/>
                <a:cs typeface="+mn-lt"/>
              </a:rPr>
              <a:t>17x greater for sex workers and transgender women</a:t>
            </a:r>
          </a:p>
          <a:p>
            <a:pPr marL="742950" lvl="1" indent="-285750">
              <a:buFont typeface="Arial" panose="020B0604020202020204" pitchFamily="34" charset="0"/>
              <a:buChar char="•"/>
              <a:defRPr/>
            </a:pPr>
            <a:r>
              <a:rPr lang="en-US">
                <a:solidFill>
                  <a:srgbClr val="000000"/>
                </a:solidFill>
                <a:latin typeface="Avenir Regular"/>
                <a:ea typeface="+mn-lt"/>
                <a:cs typeface="+mn-lt"/>
              </a:rPr>
              <a:t>18x greater for men who have sex with men</a:t>
            </a:r>
          </a:p>
          <a:p>
            <a:pPr marL="742950" lvl="1" indent="-285750">
              <a:buFont typeface="Arial" panose="020B0604020202020204" pitchFamily="34" charset="0"/>
              <a:buChar char="•"/>
              <a:defRPr/>
            </a:pPr>
            <a:r>
              <a:rPr lang="en-US">
                <a:solidFill>
                  <a:srgbClr val="000000"/>
                </a:solidFill>
                <a:latin typeface="Avenir Regular"/>
                <a:ea typeface="+mn-lt"/>
                <a:cs typeface="+mn-lt"/>
              </a:rPr>
              <a:t>34x greater for people who inject drugs</a:t>
            </a:r>
          </a:p>
          <a:p>
            <a:pPr marL="285750" indent="-285750">
              <a:buFont typeface="Arial" panose="020B0604020202020204" pitchFamily="34" charset="0"/>
              <a:buChar char="•"/>
              <a:defRPr/>
            </a:pPr>
            <a:endParaRPr lang="en-US">
              <a:solidFill>
                <a:srgbClr val="000000"/>
              </a:solidFill>
              <a:latin typeface="Avenir Regular"/>
              <a:ea typeface="+mn-lt"/>
              <a:cs typeface="+mn-lt"/>
            </a:endParaRPr>
          </a:p>
          <a:p>
            <a:pPr marL="285750" indent="-285750">
              <a:buFont typeface="Arial" panose="020B0604020202020204" pitchFamily="34" charset="0"/>
              <a:buChar char="•"/>
              <a:defRPr/>
            </a:pPr>
            <a:endParaRPr lang="en-US"/>
          </a:p>
        </p:txBody>
      </p:sp>
      <p:pic>
        <p:nvPicPr>
          <p:cNvPr id="7" name="Picture 6">
            <a:extLst>
              <a:ext uri="{FF2B5EF4-FFF2-40B4-BE49-F238E27FC236}">
                <a16:creationId xmlns:a16="http://schemas.microsoft.com/office/drawing/2014/main" id="{DD67CCD2-2B0A-FAC1-A5B3-0BF4E3AFCDB0}"/>
              </a:ext>
            </a:extLst>
          </p:cNvPr>
          <p:cNvPicPr>
            <a:picLocks noChangeAspect="1"/>
          </p:cNvPicPr>
          <p:nvPr/>
        </p:nvPicPr>
        <p:blipFill>
          <a:blip r:embed="rId3"/>
          <a:srcRect t="13899"/>
          <a:stretch>
            <a:fillRect/>
          </a:stretch>
        </p:blipFill>
        <p:spPr>
          <a:xfrm>
            <a:off x="4542913" y="1883895"/>
            <a:ext cx="7335274" cy="4338989"/>
          </a:xfrm>
          <a:prstGeom prst="rect">
            <a:avLst/>
          </a:prstGeom>
        </p:spPr>
      </p:pic>
      <p:sp>
        <p:nvSpPr>
          <p:cNvPr id="6" name="TextBox 5">
            <a:extLst>
              <a:ext uri="{FF2B5EF4-FFF2-40B4-BE49-F238E27FC236}">
                <a16:creationId xmlns:a16="http://schemas.microsoft.com/office/drawing/2014/main" id="{10B47358-8FA3-6AC5-66A4-630C147D2180}"/>
              </a:ext>
            </a:extLst>
          </p:cNvPr>
          <p:cNvSpPr txBox="1"/>
          <p:nvPr/>
        </p:nvSpPr>
        <p:spPr>
          <a:xfrm>
            <a:off x="4542913" y="1576118"/>
            <a:ext cx="7064883" cy="307777"/>
          </a:xfrm>
          <a:prstGeom prst="rect">
            <a:avLst/>
          </a:prstGeom>
          <a:noFill/>
        </p:spPr>
        <p:txBody>
          <a:bodyPr wrap="square" rtlCol="0">
            <a:spAutoFit/>
          </a:bodyPr>
          <a:lstStyle/>
          <a:p>
            <a:r>
              <a:rPr lang="en-US" sz="1400" i="1"/>
              <a:t>Annual trends in numbers of new adult HIV infections by population, global, 2010–2024</a:t>
            </a:r>
          </a:p>
        </p:txBody>
      </p:sp>
    </p:spTree>
    <p:extLst>
      <p:ext uri="{BB962C8B-B14F-4D97-AF65-F5344CB8AC3E}">
        <p14:creationId xmlns:p14="http://schemas.microsoft.com/office/powerpoint/2010/main" val="1562204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9F62F-0ABA-79BF-BAC2-32473717F485}"/>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02D8EB06-E7EF-3053-79D8-0C30D628B505}"/>
              </a:ext>
            </a:extLst>
          </p:cNvPr>
          <p:cNvSpPr>
            <a:spLocks noGrp="1"/>
          </p:cNvSpPr>
          <p:nvPr>
            <p:ph type="body" sz="quarter" idx="14"/>
          </p:nvPr>
        </p:nvSpPr>
        <p:spPr>
          <a:xfrm>
            <a:off x="0" y="192638"/>
            <a:ext cx="12192000" cy="1285609"/>
          </a:xfrm>
        </p:spPr>
        <p:txBody>
          <a:bodyPr lIns="91440" tIns="45720" rIns="91440" bIns="45720" anchor="t"/>
          <a:lstStyle/>
          <a:p>
            <a:pPr>
              <a:lnSpc>
                <a:spcPct val="100000"/>
              </a:lnSpc>
            </a:pPr>
            <a:r>
              <a:rPr lang="en-US" sz="2400">
                <a:solidFill>
                  <a:schemeClr val="accent1"/>
                </a:solidFill>
                <a:ea typeface="+mj-lt"/>
                <a:cs typeface="+mj-lt"/>
              </a:rPr>
              <a:t>Outside sub-Saharan Africa people from key populations and their partners account for two in three new HIV infections among adults (15-49)</a:t>
            </a:r>
            <a:endParaRPr lang="en-US">
              <a:solidFill>
                <a:schemeClr val="accent1"/>
              </a:solidFill>
            </a:endParaRPr>
          </a:p>
        </p:txBody>
      </p:sp>
      <p:sp>
        <p:nvSpPr>
          <p:cNvPr id="4" name="Segnaposto testo 3">
            <a:extLst>
              <a:ext uri="{FF2B5EF4-FFF2-40B4-BE49-F238E27FC236}">
                <a16:creationId xmlns:a16="http://schemas.microsoft.com/office/drawing/2014/main" id="{BF98EEAC-0951-29C8-650A-B63530C46A47}"/>
              </a:ext>
            </a:extLst>
          </p:cNvPr>
          <p:cNvSpPr>
            <a:spLocks noGrp="1"/>
          </p:cNvSpPr>
          <p:nvPr>
            <p:ph type="body" sz="quarter" idx="15"/>
          </p:nvPr>
        </p:nvSpPr>
        <p:spPr>
          <a:xfrm>
            <a:off x="197053" y="6510587"/>
            <a:ext cx="11556140" cy="344182"/>
          </a:xfrm>
        </p:spPr>
        <p:txBody>
          <a:bodyPr lIns="91440" tIns="45720" rIns="91440" bIns="45720" anchor="t"/>
          <a:lstStyle/>
          <a:p>
            <a:r>
              <a:rPr lang="en-US" sz="1000"/>
              <a:t>Source: UNAIDS special analyses, 2025.</a:t>
            </a:r>
            <a:endParaRPr lang="en-GB" sz="1000"/>
          </a:p>
        </p:txBody>
      </p:sp>
      <p:sp>
        <p:nvSpPr>
          <p:cNvPr id="5" name="TextBox 4">
            <a:extLst>
              <a:ext uri="{FF2B5EF4-FFF2-40B4-BE49-F238E27FC236}">
                <a16:creationId xmlns:a16="http://schemas.microsoft.com/office/drawing/2014/main" id="{21F08A03-F321-2F6F-343E-B102DA173EF4}"/>
              </a:ext>
            </a:extLst>
          </p:cNvPr>
          <p:cNvSpPr txBox="1"/>
          <p:nvPr/>
        </p:nvSpPr>
        <p:spPr>
          <a:xfrm>
            <a:off x="185512" y="2426716"/>
            <a:ext cx="35036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a:solidFill>
                  <a:srgbClr val="000000"/>
                </a:solidFill>
                <a:latin typeface="Avenir Regular"/>
                <a:ea typeface="+mn-lt"/>
                <a:cs typeface="+mn-lt"/>
              </a:rPr>
              <a:t>Gay men and other men who have sex with men comprise about one in three adults (31%) with newly acquired HIV.</a:t>
            </a:r>
          </a:p>
          <a:p>
            <a:pPr>
              <a:defRPr/>
            </a:pPr>
            <a:endParaRPr lang="en-US">
              <a:solidFill>
                <a:srgbClr val="000000"/>
              </a:solidFill>
              <a:latin typeface="Avenir Regular"/>
              <a:ea typeface="+mn-lt"/>
              <a:cs typeface="+mn-lt"/>
            </a:endParaRPr>
          </a:p>
          <a:p>
            <a:pPr>
              <a:defRPr/>
            </a:pPr>
            <a:r>
              <a:rPr lang="en-GB"/>
              <a:t>In eastern Europe and central Asia, people who inject drugs were estimated to constitute 25% of all new infections regionally in 2024. </a:t>
            </a:r>
            <a:endParaRPr lang="en-US"/>
          </a:p>
        </p:txBody>
      </p:sp>
      <p:pic>
        <p:nvPicPr>
          <p:cNvPr id="8" name="Picture 7">
            <a:extLst>
              <a:ext uri="{FF2B5EF4-FFF2-40B4-BE49-F238E27FC236}">
                <a16:creationId xmlns:a16="http://schemas.microsoft.com/office/drawing/2014/main" id="{EADA72B8-F1D4-F523-8093-A3CD97444C11}"/>
              </a:ext>
            </a:extLst>
          </p:cNvPr>
          <p:cNvPicPr>
            <a:picLocks noChangeAspect="1"/>
          </p:cNvPicPr>
          <p:nvPr/>
        </p:nvPicPr>
        <p:blipFill>
          <a:blip r:embed="rId3"/>
          <a:srcRect t="13511"/>
          <a:stretch>
            <a:fillRect/>
          </a:stretch>
        </p:blipFill>
        <p:spPr>
          <a:xfrm>
            <a:off x="3785019" y="1747476"/>
            <a:ext cx="7625274" cy="4493882"/>
          </a:xfrm>
          <a:prstGeom prst="rect">
            <a:avLst/>
          </a:prstGeom>
        </p:spPr>
      </p:pic>
      <p:sp>
        <p:nvSpPr>
          <p:cNvPr id="7" name="TextBox 6">
            <a:extLst>
              <a:ext uri="{FF2B5EF4-FFF2-40B4-BE49-F238E27FC236}">
                <a16:creationId xmlns:a16="http://schemas.microsoft.com/office/drawing/2014/main" id="{1E74F588-1EE1-EF1E-542D-92E66D4A8F3B}"/>
              </a:ext>
            </a:extLst>
          </p:cNvPr>
          <p:cNvSpPr txBox="1"/>
          <p:nvPr/>
        </p:nvSpPr>
        <p:spPr>
          <a:xfrm>
            <a:off x="3689112" y="1451320"/>
            <a:ext cx="8064081" cy="307777"/>
          </a:xfrm>
          <a:prstGeom prst="rect">
            <a:avLst/>
          </a:prstGeom>
          <a:noFill/>
        </p:spPr>
        <p:txBody>
          <a:bodyPr wrap="square" rtlCol="0">
            <a:spAutoFit/>
          </a:bodyPr>
          <a:lstStyle/>
          <a:p>
            <a:r>
              <a:rPr lang="en-US" sz="1400" i="1"/>
              <a:t>Annual trends in numbers of new adult HIV infections by population, outside sub-Saharan Africa , 2010–2024</a:t>
            </a:r>
          </a:p>
        </p:txBody>
      </p:sp>
    </p:spTree>
    <p:extLst>
      <p:ext uri="{BB962C8B-B14F-4D97-AF65-F5344CB8AC3E}">
        <p14:creationId xmlns:p14="http://schemas.microsoft.com/office/powerpoint/2010/main" val="362895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6C699-BCB4-633E-F6AF-9D47BB7C37AF}"/>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6218DF4A-34DE-D9D1-6075-B31326CDC1FC}"/>
              </a:ext>
            </a:extLst>
          </p:cNvPr>
          <p:cNvSpPr>
            <a:spLocks noGrp="1"/>
          </p:cNvSpPr>
          <p:nvPr>
            <p:ph type="body" sz="quarter" idx="14"/>
          </p:nvPr>
        </p:nvSpPr>
        <p:spPr>
          <a:xfrm>
            <a:off x="0" y="192638"/>
            <a:ext cx="12192000" cy="1285609"/>
          </a:xfrm>
        </p:spPr>
        <p:txBody>
          <a:bodyPr lIns="91440" tIns="45720" rIns="91440" bIns="45720" anchor="t"/>
          <a:lstStyle/>
          <a:p>
            <a:pPr>
              <a:lnSpc>
                <a:spcPct val="100000"/>
              </a:lnSpc>
            </a:pPr>
            <a:r>
              <a:rPr lang="en-US" sz="2400">
                <a:solidFill>
                  <a:schemeClr val="accent1"/>
                </a:solidFill>
                <a:ea typeface="+mj-lt"/>
                <a:cs typeface="+mj-lt"/>
              </a:rPr>
              <a:t>Key populations are being left behind in sub-Saharan Africa</a:t>
            </a:r>
            <a:endParaRPr lang="en-US">
              <a:solidFill>
                <a:schemeClr val="accent1"/>
              </a:solidFill>
            </a:endParaRPr>
          </a:p>
        </p:txBody>
      </p:sp>
      <p:sp>
        <p:nvSpPr>
          <p:cNvPr id="4" name="Segnaposto testo 3">
            <a:extLst>
              <a:ext uri="{FF2B5EF4-FFF2-40B4-BE49-F238E27FC236}">
                <a16:creationId xmlns:a16="http://schemas.microsoft.com/office/drawing/2014/main" id="{E57AB972-B622-5D49-F614-349B7AC3E3BE}"/>
              </a:ext>
            </a:extLst>
          </p:cNvPr>
          <p:cNvSpPr>
            <a:spLocks noGrp="1"/>
          </p:cNvSpPr>
          <p:nvPr>
            <p:ph type="body" sz="quarter" idx="15"/>
          </p:nvPr>
        </p:nvSpPr>
        <p:spPr>
          <a:xfrm>
            <a:off x="197053" y="6510587"/>
            <a:ext cx="11556140" cy="344182"/>
          </a:xfrm>
        </p:spPr>
        <p:txBody>
          <a:bodyPr lIns="91440" tIns="45720" rIns="91440" bIns="45720" anchor="t"/>
          <a:lstStyle/>
          <a:p>
            <a:r>
              <a:rPr lang="en-US" sz="1000"/>
              <a:t>Source: UNAIDS special analyses, 2025.</a:t>
            </a:r>
            <a:endParaRPr lang="en-GB" sz="1000"/>
          </a:p>
        </p:txBody>
      </p:sp>
      <p:sp>
        <p:nvSpPr>
          <p:cNvPr id="5" name="TextBox 4">
            <a:extLst>
              <a:ext uri="{FF2B5EF4-FFF2-40B4-BE49-F238E27FC236}">
                <a16:creationId xmlns:a16="http://schemas.microsoft.com/office/drawing/2014/main" id="{2AC7C81C-4E23-88E0-BDC2-B15003DD936C}"/>
              </a:ext>
            </a:extLst>
          </p:cNvPr>
          <p:cNvSpPr txBox="1"/>
          <p:nvPr/>
        </p:nvSpPr>
        <p:spPr>
          <a:xfrm>
            <a:off x="93422" y="1478247"/>
            <a:ext cx="3876673"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0" indent="-285750">
              <a:buFont typeface="Arial" panose="020B0604020202020204" pitchFamily="34" charset="0"/>
              <a:buChar char="•"/>
              <a:defRPr/>
            </a:pPr>
            <a:r>
              <a:rPr lang="en-US" sz="1600"/>
              <a:t>In sub-Saharan Africa, the remaining population accounts for 74% of new HIV infections in 2024. </a:t>
            </a:r>
          </a:p>
          <a:p>
            <a:pPr marL="285750" lvl="0" indent="-285750">
              <a:buFont typeface="Arial" panose="020B0604020202020204" pitchFamily="34" charset="0"/>
              <a:buChar char="•"/>
              <a:defRPr/>
            </a:pPr>
            <a:endParaRPr lang="en-US" sz="1600"/>
          </a:p>
          <a:p>
            <a:pPr marL="285750" lvl="0" indent="-285750">
              <a:buFont typeface="Arial" panose="020B0604020202020204" pitchFamily="34" charset="0"/>
              <a:buChar char="•"/>
              <a:defRPr/>
            </a:pPr>
            <a:r>
              <a:rPr lang="en-US" sz="1600"/>
              <a:t>The strong decline in new HIV acquisitions in the region is mirrored by similar decreases in numbers and proportions of new HIV acquisitions among sex workers, their clients, people who inject drugs and sex partners of key populations. </a:t>
            </a:r>
          </a:p>
          <a:p>
            <a:pPr marL="285750" lvl="0" indent="-285750">
              <a:buFont typeface="Arial" panose="020B0604020202020204" pitchFamily="34" charset="0"/>
              <a:buChar char="•"/>
              <a:defRPr/>
            </a:pPr>
            <a:endParaRPr lang="en-US" sz="1600"/>
          </a:p>
          <a:p>
            <a:pPr marL="285750" lvl="0" indent="-285750">
              <a:buFont typeface="Arial" panose="020B0604020202020204" pitchFamily="34" charset="0"/>
              <a:buChar char="•"/>
              <a:defRPr/>
            </a:pPr>
            <a:r>
              <a:rPr lang="en-US" sz="1600"/>
              <a:t>Men who have sex with men and transgender women have reaped less benefit: their annual acquisition numbers decreased much less, so these groups now share larger proportions of the overall burden of new infections.</a:t>
            </a:r>
          </a:p>
          <a:p>
            <a:pPr marL="285750" lvl="0" indent="-285750">
              <a:buFont typeface="Arial" panose="020B0604020202020204" pitchFamily="34" charset="0"/>
              <a:buChar char="•"/>
              <a:defRPr/>
            </a:pPr>
            <a:endParaRPr kumimoji="0" lang="en-US" sz="1600" b="1" i="0" u="none" strike="noStrike" kern="1200" cap="none" spc="0" normalizeH="0" baseline="0" noProof="0">
              <a:ln>
                <a:noFill/>
              </a:ln>
              <a:solidFill>
                <a:srgbClr val="000000"/>
              </a:solidFill>
              <a:effectLst/>
              <a:uLnTx/>
              <a:uFillTx/>
              <a:latin typeface="Avenir Regular"/>
              <a:ea typeface="+mn-lt"/>
              <a:cs typeface="+mn-lt"/>
            </a:endParaRPr>
          </a:p>
        </p:txBody>
      </p:sp>
      <p:pic>
        <p:nvPicPr>
          <p:cNvPr id="7" name="Picture 6">
            <a:extLst>
              <a:ext uri="{FF2B5EF4-FFF2-40B4-BE49-F238E27FC236}">
                <a16:creationId xmlns:a16="http://schemas.microsoft.com/office/drawing/2014/main" id="{2E2A1B3C-A70C-CBFE-E183-4E006122FEFA}"/>
              </a:ext>
            </a:extLst>
          </p:cNvPr>
          <p:cNvPicPr>
            <a:picLocks noChangeAspect="1"/>
          </p:cNvPicPr>
          <p:nvPr/>
        </p:nvPicPr>
        <p:blipFill>
          <a:blip r:embed="rId3"/>
          <a:srcRect t="17214"/>
          <a:stretch>
            <a:fillRect/>
          </a:stretch>
        </p:blipFill>
        <p:spPr>
          <a:xfrm>
            <a:off x="4389340" y="1772859"/>
            <a:ext cx="7363853" cy="4164029"/>
          </a:xfrm>
          <a:prstGeom prst="rect">
            <a:avLst/>
          </a:prstGeom>
        </p:spPr>
      </p:pic>
      <p:sp>
        <p:nvSpPr>
          <p:cNvPr id="11" name="TextBox 10">
            <a:extLst>
              <a:ext uri="{FF2B5EF4-FFF2-40B4-BE49-F238E27FC236}">
                <a16:creationId xmlns:a16="http://schemas.microsoft.com/office/drawing/2014/main" id="{A20170FC-FE46-C8CF-1762-D35B0A96E46E}"/>
              </a:ext>
            </a:extLst>
          </p:cNvPr>
          <p:cNvSpPr txBox="1"/>
          <p:nvPr/>
        </p:nvSpPr>
        <p:spPr>
          <a:xfrm>
            <a:off x="4337541" y="1449556"/>
            <a:ext cx="8064081" cy="307777"/>
          </a:xfrm>
          <a:prstGeom prst="rect">
            <a:avLst/>
          </a:prstGeom>
          <a:noFill/>
        </p:spPr>
        <p:txBody>
          <a:bodyPr wrap="square" rtlCol="0">
            <a:spAutoFit/>
          </a:bodyPr>
          <a:lstStyle/>
          <a:p>
            <a:r>
              <a:rPr lang="en-US" sz="1400" i="1"/>
              <a:t>Annual trends in numbers of new adult HIV infections by population, sub-Saharan Africa , 2010–2024</a:t>
            </a:r>
          </a:p>
        </p:txBody>
      </p:sp>
    </p:spTree>
    <p:extLst>
      <p:ext uri="{BB962C8B-B14F-4D97-AF65-F5344CB8AC3E}">
        <p14:creationId xmlns:p14="http://schemas.microsoft.com/office/powerpoint/2010/main" val="750627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BC5CE-C001-4CE7-2B8A-CB9DB69DE48D}"/>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D6E455A7-BF70-5376-4376-FB86C1015DC8}"/>
              </a:ext>
            </a:extLst>
          </p:cNvPr>
          <p:cNvSpPr>
            <a:spLocks noGrp="1"/>
          </p:cNvSpPr>
          <p:nvPr>
            <p:ph type="body" sz="quarter" idx="14"/>
          </p:nvPr>
        </p:nvSpPr>
        <p:spPr>
          <a:xfrm>
            <a:off x="197052" y="192638"/>
            <a:ext cx="11354867" cy="1285609"/>
          </a:xfrm>
        </p:spPr>
        <p:txBody>
          <a:bodyPr lIns="91440" tIns="45720" rIns="91440" bIns="45720" anchor="t"/>
          <a:lstStyle/>
          <a:p>
            <a:pPr>
              <a:lnSpc>
                <a:spcPct val="100000"/>
              </a:lnSpc>
            </a:pPr>
            <a:r>
              <a:rPr lang="en-US" sz="2400">
                <a:solidFill>
                  <a:schemeClr val="accent1"/>
                </a:solidFill>
                <a:ea typeface="+mj-lt"/>
                <a:cs typeface="+mj-lt"/>
              </a:rPr>
              <a:t>Recent declines in donor HIV assistance greatly affected HIV prevention programmes</a:t>
            </a:r>
          </a:p>
        </p:txBody>
      </p:sp>
      <p:sp>
        <p:nvSpPr>
          <p:cNvPr id="4" name="Segnaposto testo 3">
            <a:extLst>
              <a:ext uri="{FF2B5EF4-FFF2-40B4-BE49-F238E27FC236}">
                <a16:creationId xmlns:a16="http://schemas.microsoft.com/office/drawing/2014/main" id="{B8D459B7-0604-9E2E-83E7-618D6CAAE2F3}"/>
              </a:ext>
            </a:extLst>
          </p:cNvPr>
          <p:cNvSpPr>
            <a:spLocks noGrp="1"/>
          </p:cNvSpPr>
          <p:nvPr>
            <p:ph type="body" sz="quarter" idx="15"/>
          </p:nvPr>
        </p:nvSpPr>
        <p:spPr>
          <a:xfrm>
            <a:off x="197053" y="6510587"/>
            <a:ext cx="11556140" cy="344182"/>
          </a:xfrm>
        </p:spPr>
        <p:txBody>
          <a:bodyPr lIns="91440" tIns="45720" rIns="91440" bIns="45720" anchor="t"/>
          <a:lstStyle/>
          <a:p>
            <a:r>
              <a:rPr lang="en-US" sz="1000"/>
              <a:t>Source: Global AIDS Monitoring, UNAIDS-supported national AIDS spending assessments, 2019–2024.</a:t>
            </a:r>
            <a:endParaRPr lang="en-GB" sz="1000"/>
          </a:p>
        </p:txBody>
      </p:sp>
      <p:sp>
        <p:nvSpPr>
          <p:cNvPr id="5" name="TextBox 4">
            <a:extLst>
              <a:ext uri="{FF2B5EF4-FFF2-40B4-BE49-F238E27FC236}">
                <a16:creationId xmlns:a16="http://schemas.microsoft.com/office/drawing/2014/main" id="{1FC33DE2-C472-FCEA-AC36-E12537093FF8}"/>
              </a:ext>
            </a:extLst>
          </p:cNvPr>
          <p:cNvSpPr txBox="1"/>
          <p:nvPr/>
        </p:nvSpPr>
        <p:spPr>
          <a:xfrm>
            <a:off x="67832" y="1344584"/>
            <a:ext cx="336116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srgbClr val="000000"/>
                </a:solidFill>
                <a:effectLst/>
                <a:uLnTx/>
                <a:uFillTx/>
                <a:latin typeface="Avenir Regular"/>
                <a:ea typeface="+mn-lt"/>
                <a:cs typeface="+mn-lt"/>
              </a:rPr>
              <a:t>The number of people receiving PrEP declined in many countries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0" normalizeH="0" baseline="0" noProof="0">
                <a:ln>
                  <a:noFill/>
                </a:ln>
                <a:solidFill>
                  <a:srgbClr val="000000"/>
                </a:solidFill>
                <a:effectLst/>
                <a:uLnTx/>
                <a:uFillTx/>
                <a:latin typeface="Avenir Regular"/>
                <a:ea typeface="+mn-lt"/>
                <a:cs typeface="+mn-lt"/>
              </a:rPr>
              <a:t>31% decline in the number of people receiving </a:t>
            </a:r>
            <a:r>
              <a:rPr kumimoji="0" lang="en-US" sz="1800" i="0" u="none" strike="noStrike" kern="1200" cap="none" spc="0" normalizeH="0" baseline="0" noProof="0" err="1">
                <a:ln>
                  <a:noFill/>
                </a:ln>
                <a:solidFill>
                  <a:srgbClr val="000000"/>
                </a:solidFill>
                <a:effectLst/>
                <a:uLnTx/>
                <a:uFillTx/>
                <a:latin typeface="Avenir Regular"/>
                <a:ea typeface="+mn-lt"/>
                <a:cs typeface="+mn-lt"/>
              </a:rPr>
              <a:t>PrEP</a:t>
            </a:r>
            <a:r>
              <a:rPr kumimoji="0" lang="en-US" sz="1800" i="0" u="none" strike="noStrike" kern="1200" cap="none" spc="0" normalizeH="0" baseline="0" noProof="0">
                <a:ln>
                  <a:noFill/>
                </a:ln>
                <a:solidFill>
                  <a:srgbClr val="000000"/>
                </a:solidFill>
                <a:effectLst/>
                <a:uLnTx/>
                <a:uFillTx/>
                <a:latin typeface="Avenir Regular"/>
                <a:ea typeface="+mn-lt"/>
                <a:cs typeface="+mn-lt"/>
              </a:rPr>
              <a:t> in Uganda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0" normalizeH="0" baseline="0" noProof="0">
                <a:ln>
                  <a:noFill/>
                </a:ln>
                <a:solidFill>
                  <a:srgbClr val="000000"/>
                </a:solidFill>
                <a:effectLst/>
                <a:uLnTx/>
                <a:uFillTx/>
                <a:latin typeface="Avenir Regular"/>
                <a:ea typeface="+mn-lt"/>
                <a:cs typeface="+mn-lt"/>
              </a:rPr>
              <a:t>21% decline in Viet Nam</a:t>
            </a:r>
            <a:endParaRPr lang="en-US">
              <a:solidFill>
                <a:srgbClr val="000000"/>
              </a:solidFill>
              <a:latin typeface="Avenir Regular"/>
              <a:ea typeface="+mn-lt"/>
              <a:cs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0" normalizeH="0" baseline="0" noProof="0">
                <a:ln>
                  <a:noFill/>
                </a:ln>
                <a:solidFill>
                  <a:srgbClr val="000000"/>
                </a:solidFill>
                <a:effectLst/>
                <a:uLnTx/>
                <a:uFillTx/>
                <a:latin typeface="Avenir Regular"/>
                <a:ea typeface="+mn-lt"/>
                <a:cs typeface="+mn-lt"/>
              </a:rPr>
              <a:t>64% decline from December 2024 to August 2025 in Burundi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rgbClr val="000000"/>
                </a:solidFill>
                <a:latin typeface="Avenir Regular"/>
                <a:ea typeface="+mn-lt"/>
                <a:cs typeface="+mn-lt"/>
              </a:rPr>
              <a:t>Cambodia, Ghana, Lao PDR, Mozambique have shown signs of recovery</a:t>
            </a:r>
          </a:p>
        </p:txBody>
      </p:sp>
      <p:sp>
        <p:nvSpPr>
          <p:cNvPr id="8" name="TextBox 7">
            <a:extLst>
              <a:ext uri="{FF2B5EF4-FFF2-40B4-BE49-F238E27FC236}">
                <a16:creationId xmlns:a16="http://schemas.microsoft.com/office/drawing/2014/main" id="{BB6EF3A8-3623-50A6-A78A-FFD2A3506870}"/>
              </a:ext>
            </a:extLst>
          </p:cNvPr>
          <p:cNvSpPr txBox="1"/>
          <p:nvPr/>
        </p:nvSpPr>
        <p:spPr>
          <a:xfrm>
            <a:off x="67832" y="5747874"/>
            <a:ext cx="1142047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 Regular"/>
                <a:ea typeface="+mn-ea"/>
                <a:cs typeface="+mn-cs"/>
              </a:rPr>
              <a:t>Access to other proven HIV prevention tools such as male condoms and VMMC is also declining in some countries</a:t>
            </a:r>
            <a:endParaRPr kumimoji="0" lang="en-GB" sz="1800" b="0" i="0" u="none" strike="noStrike" kern="1200" cap="none" spc="0" normalizeH="0" baseline="0" noProof="0">
              <a:ln>
                <a:noFill/>
              </a:ln>
              <a:solidFill>
                <a:srgbClr val="000000"/>
              </a:solidFill>
              <a:effectLst/>
              <a:uLnTx/>
              <a:uFillTx/>
              <a:latin typeface="Avenir Regular"/>
              <a:ea typeface="+mn-ea"/>
              <a:cs typeface="+mn-cs"/>
            </a:endParaRPr>
          </a:p>
        </p:txBody>
      </p:sp>
      <p:pic>
        <p:nvPicPr>
          <p:cNvPr id="10" name="Picture 9">
            <a:extLst>
              <a:ext uri="{FF2B5EF4-FFF2-40B4-BE49-F238E27FC236}">
                <a16:creationId xmlns:a16="http://schemas.microsoft.com/office/drawing/2014/main" id="{D2FEC64A-5470-9966-8DD7-B6C78E13F5B3}"/>
              </a:ext>
            </a:extLst>
          </p:cNvPr>
          <p:cNvPicPr>
            <a:picLocks noChangeAspect="1"/>
          </p:cNvPicPr>
          <p:nvPr/>
        </p:nvPicPr>
        <p:blipFill>
          <a:blip r:embed="rId3"/>
          <a:srcRect b="85674"/>
          <a:stretch>
            <a:fillRect/>
          </a:stretch>
        </p:blipFill>
        <p:spPr>
          <a:xfrm>
            <a:off x="3558220" y="903403"/>
            <a:ext cx="8458200" cy="690333"/>
          </a:xfrm>
          <a:prstGeom prst="rect">
            <a:avLst/>
          </a:prstGeom>
        </p:spPr>
      </p:pic>
      <p:graphicFrame>
        <p:nvGraphicFramePr>
          <p:cNvPr id="2" name="Chart 1">
            <a:extLst>
              <a:ext uri="{FF2B5EF4-FFF2-40B4-BE49-F238E27FC236}">
                <a16:creationId xmlns:a16="http://schemas.microsoft.com/office/drawing/2014/main" id="{684975FD-F221-47E9-9BE0-143771554E10}"/>
              </a:ext>
              <a:ext uri="{147F2762-F138-4A5C-976F-8EAC2B608ADB}">
                <a16:predDERef xmlns:a16="http://schemas.microsoft.com/office/drawing/2014/main" pred="{24A6C5EA-2A5D-4396-985B-C543E6ED1ED0}"/>
              </a:ext>
            </a:extLst>
          </p:cNvPr>
          <p:cNvGraphicFramePr>
            <a:graphicFrameLocks/>
          </p:cNvGraphicFramePr>
          <p:nvPr>
            <p:extLst>
              <p:ext uri="{D42A27DB-BD31-4B8C-83A1-F6EECF244321}">
                <p14:modId xmlns:p14="http://schemas.microsoft.com/office/powerpoint/2010/main" val="3906830424"/>
              </p:ext>
            </p:extLst>
          </p:nvPr>
        </p:nvGraphicFramePr>
        <p:xfrm>
          <a:off x="3784022" y="1987117"/>
          <a:ext cx="3996000" cy="2857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09DDC492-7291-472A-A4FA-0CA8C6FE8508}"/>
              </a:ext>
              <a:ext uri="{147F2762-F138-4A5C-976F-8EAC2B608ADB}">
                <a16:predDERef xmlns:a16="http://schemas.microsoft.com/office/drawing/2014/main" pred="{684975FD-F221-47E9-9BE0-143771554E10}"/>
              </a:ext>
            </a:extLst>
          </p:cNvPr>
          <p:cNvGraphicFramePr>
            <a:graphicFrameLocks/>
          </p:cNvGraphicFramePr>
          <p:nvPr>
            <p:extLst>
              <p:ext uri="{D42A27DB-BD31-4B8C-83A1-F6EECF244321}">
                <p14:modId xmlns:p14="http://schemas.microsoft.com/office/powerpoint/2010/main" val="759077319"/>
              </p:ext>
            </p:extLst>
          </p:nvPr>
        </p:nvGraphicFramePr>
        <p:xfrm>
          <a:off x="7919604" y="1987983"/>
          <a:ext cx="3996000" cy="28829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96717687"/>
      </p:ext>
    </p:extLst>
  </p:cSld>
  <p:clrMapOvr>
    <a:masterClrMapping/>
  </p:clrMapOvr>
</p:sld>
</file>

<file path=ppt/theme/theme1.xml><?xml version="1.0" encoding="utf-8"?>
<a:theme xmlns:a="http://schemas.openxmlformats.org/drawingml/2006/main" name="Tema di Office">
  <a:themeElements>
    <a:clrScheme name="UNAIDS">
      <a:dk1>
        <a:srgbClr val="000000"/>
      </a:dk1>
      <a:lt1>
        <a:srgbClr val="FFFFFF"/>
      </a:lt1>
      <a:dk2>
        <a:srgbClr val="000000"/>
      </a:dk2>
      <a:lt2>
        <a:srgbClr val="F1EEEC"/>
      </a:lt2>
      <a:accent1>
        <a:srgbClr val="E21836"/>
      </a:accent1>
      <a:accent2>
        <a:srgbClr val="F68E1F"/>
      </a:accent2>
      <a:accent3>
        <a:srgbClr val="EC008B"/>
      </a:accent3>
      <a:accent4>
        <a:srgbClr val="00ADEF"/>
      </a:accent4>
      <a:accent5>
        <a:srgbClr val="FFC90A"/>
      </a:accent5>
      <a:accent6>
        <a:srgbClr val="70AD47"/>
      </a:accent6>
      <a:hlink>
        <a:srgbClr val="006EB6"/>
      </a:hlink>
      <a:folHlink>
        <a:srgbClr val="40AE49"/>
      </a:folHlink>
    </a:clrScheme>
    <a:fontScheme name="UNAIDS">
      <a:majorFont>
        <a:latin typeface="Avenir Black"/>
        <a:ea typeface=""/>
        <a:cs typeface=""/>
      </a:majorFont>
      <a:minorFont>
        <a:latin typeface="Avenir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UNAIDS">
      <a:dk1>
        <a:srgbClr val="000000"/>
      </a:dk1>
      <a:lt1>
        <a:srgbClr val="FFFFFF"/>
      </a:lt1>
      <a:dk2>
        <a:srgbClr val="000000"/>
      </a:dk2>
      <a:lt2>
        <a:srgbClr val="F1EEEC"/>
      </a:lt2>
      <a:accent1>
        <a:srgbClr val="E21836"/>
      </a:accent1>
      <a:accent2>
        <a:srgbClr val="F68E1F"/>
      </a:accent2>
      <a:accent3>
        <a:srgbClr val="EC008B"/>
      </a:accent3>
      <a:accent4>
        <a:srgbClr val="00ADEF"/>
      </a:accent4>
      <a:accent5>
        <a:srgbClr val="FFC90A"/>
      </a:accent5>
      <a:accent6>
        <a:srgbClr val="70AD47"/>
      </a:accent6>
      <a:hlink>
        <a:srgbClr val="006EB6"/>
      </a:hlink>
      <a:folHlink>
        <a:srgbClr val="40AE49"/>
      </a:folHlink>
    </a:clrScheme>
    <a:fontScheme name="UNAIDS">
      <a:majorFont>
        <a:latin typeface="Avenir Black"/>
        <a:ea typeface=""/>
        <a:cs typeface=""/>
      </a:majorFont>
      <a:minorFont>
        <a:latin typeface="Avenir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UNAIDS">
    <a:dk1>
      <a:srgbClr val="000000"/>
    </a:dk1>
    <a:lt1>
      <a:srgbClr val="FFFFFF"/>
    </a:lt1>
    <a:dk2>
      <a:srgbClr val="000000"/>
    </a:dk2>
    <a:lt2>
      <a:srgbClr val="F1EEEC"/>
    </a:lt2>
    <a:accent1>
      <a:srgbClr val="E21836"/>
    </a:accent1>
    <a:accent2>
      <a:srgbClr val="F68E1F"/>
    </a:accent2>
    <a:accent3>
      <a:srgbClr val="EC008B"/>
    </a:accent3>
    <a:accent4>
      <a:srgbClr val="00ADEF"/>
    </a:accent4>
    <a:accent5>
      <a:srgbClr val="FFC90A"/>
    </a:accent5>
    <a:accent6>
      <a:srgbClr val="70AD47"/>
    </a:accent6>
    <a:hlink>
      <a:srgbClr val="006EB6"/>
    </a:hlink>
    <a:folHlink>
      <a:srgbClr val="40AE4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EE13CC5E778A49AC92FD5E9EA9DE44" ma:contentTypeVersion="18" ma:contentTypeDescription="Create a new document." ma:contentTypeScope="" ma:versionID="6cab589ba69e4b5ef5f7cf858f31716a">
  <xsd:schema xmlns:xsd="http://www.w3.org/2001/XMLSchema" xmlns:xs="http://www.w3.org/2001/XMLSchema" xmlns:p="http://schemas.microsoft.com/office/2006/metadata/properties" xmlns:ns2="a7197181-efc1-42f5-b058-02cc8b9e7a28" xmlns:ns3="6034ea42-cc56-4b5c-b72b-8ca3661c6ee8" targetNamespace="http://schemas.microsoft.com/office/2006/metadata/properties" ma:root="true" ma:fieldsID="32f850230e10741e13ad084c9ac116b1" ns2:_="" ns3:_="">
    <xsd:import namespace="a7197181-efc1-42f5-b058-02cc8b9e7a28"/>
    <xsd:import namespace="6034ea42-cc56-4b5c-b72b-8ca3661c6e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197181-efc1-42f5-b058-02cc8b9e7a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34ea42-cc56-4b5c-b72b-8ca3661c6ee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3519132-67b7-4f9c-9ca9-5104ae27bcb0}" ma:internalName="TaxCatchAll" ma:showField="CatchAllData" ma:web="6034ea42-cc56-4b5c-b72b-8ca3661c6e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7197181-efc1-42f5-b058-02cc8b9e7a28">
      <Terms xmlns="http://schemas.microsoft.com/office/infopath/2007/PartnerControls"/>
    </lcf76f155ced4ddcb4097134ff3c332f>
    <TaxCatchAll xmlns="6034ea42-cc56-4b5c-b72b-8ca3661c6ee8" xsi:nil="true"/>
    <SharedWithUsers xmlns="6034ea42-cc56-4b5c-b72b-8ca3661c6ee8">
      <UserInfo>
        <DisplayName>MAHY, Mary</DisplayName>
        <AccountId>20</AccountId>
        <AccountType/>
      </UserInfo>
      <UserInfo>
        <DisplayName>DAHER, Juliana</DisplayName>
        <AccountId>63</AccountId>
        <AccountType/>
      </UserInfo>
      <UserInfo>
        <DisplayName>LEVCHENKO, Roman</DisplayName>
        <AccountId>1536</AccountId>
        <AccountType/>
      </UserInfo>
      <UserInfo>
        <DisplayName>BARTON-KNOTT, Sophie</DisplayName>
        <AccountId>1929</AccountId>
        <AccountType/>
      </UserInfo>
      <UserInfo>
        <DisplayName>KORENROMP, Eline Louise</DisplayName>
        <AccountId>7579</AccountId>
        <AccountType/>
      </UserInfo>
      <UserInfo>
        <DisplayName>DELUCA, Sophia</DisplayName>
        <AccountId>9286</AccountId>
        <AccountType/>
      </UserInfo>
    </SharedWithUsers>
  </documentManagement>
</p:properties>
</file>

<file path=customXml/itemProps1.xml><?xml version="1.0" encoding="utf-8"?>
<ds:datastoreItem xmlns:ds="http://schemas.openxmlformats.org/officeDocument/2006/customXml" ds:itemID="{15FB55BC-3C69-4544-8F96-9AE18B9B5ED1}"/>
</file>

<file path=customXml/itemProps2.xml><?xml version="1.0" encoding="utf-8"?>
<ds:datastoreItem xmlns:ds="http://schemas.openxmlformats.org/officeDocument/2006/customXml" ds:itemID="{3CEA1295-BC66-4E2F-8882-61A3D145785C}">
  <ds:schemaRefs>
    <ds:schemaRef ds:uri="http://schemas.microsoft.com/sharepoint/v3/contenttype/forms"/>
  </ds:schemaRefs>
</ds:datastoreItem>
</file>

<file path=customXml/itemProps3.xml><?xml version="1.0" encoding="utf-8"?>
<ds:datastoreItem xmlns:ds="http://schemas.openxmlformats.org/officeDocument/2006/customXml" ds:itemID="{91084B13-581D-4AA4-A493-A134B63F8143}">
  <ds:schemaRefs>
    <ds:schemaRef ds:uri="288ef829-98c5-46d1-83dc-c2ef7c814da2"/>
    <ds:schemaRef ds:uri="2ddeef39-65d3-4660-94f2-f063f949c57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0</TotalTime>
  <Words>2747</Words>
  <Application>Microsoft Office PowerPoint</Application>
  <PresentationFormat>Widescreen</PresentationFormat>
  <Paragraphs>207</Paragraphs>
  <Slides>22</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Aptos</vt:lpstr>
      <vt:lpstr>Arial</vt:lpstr>
      <vt:lpstr>Avenir Regular</vt:lpstr>
      <vt:lpstr>Calibri</vt:lpstr>
      <vt:lpstr>Wingdings</vt:lpstr>
      <vt:lpstr>Tema di Office</vt:lpstr>
      <vt:lpstr>1_Tema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Mattia Lombardini</dc:creator>
  <cp:lastModifiedBy>IMBERS, Santiago</cp:lastModifiedBy>
  <cp:revision>4</cp:revision>
  <dcterms:created xsi:type="dcterms:W3CDTF">2025-06-26T07:24:44Z</dcterms:created>
  <dcterms:modified xsi:type="dcterms:W3CDTF">2025-11-25T10:39:59Z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0x01010082EE13CC5E778A49AC92FD5E9EA9DE44</vt:lpwstr>
  </property>
  <property fmtid="{D5CDD505-2E9C-101B-9397-08002B2CF9AE}" pid="3" name="MediaServiceImageTags">
    <vt:lpwstr/>
  </property>
</Properties>
</file>