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147482599" r:id="rId5"/>
    <p:sldId id="2147482584" r:id="rId6"/>
    <p:sldId id="2147482556" r:id="rId7"/>
    <p:sldId id="2147482557" r:id="rId8"/>
    <p:sldId id="2147482397" r:id="rId9"/>
    <p:sldId id="2147482574" r:id="rId10"/>
    <p:sldId id="2147482576" r:id="rId11"/>
    <p:sldId id="2147482586" r:id="rId12"/>
    <p:sldId id="2147482581" r:id="rId13"/>
    <p:sldId id="2147482588" r:id="rId14"/>
    <p:sldId id="2147482614" r:id="rId15"/>
    <p:sldId id="2147482615" r:id="rId16"/>
    <p:sldId id="2147482616" r:id="rId17"/>
    <p:sldId id="2147482617" r:id="rId18"/>
    <p:sldId id="2147482618" r:id="rId19"/>
    <p:sldId id="2147482619" r:id="rId20"/>
    <p:sldId id="2147482620" r:id="rId21"/>
    <p:sldId id="2147482600" r:id="rId22"/>
    <p:sldId id="2147482598" r:id="rId23"/>
    <p:sldId id="2147482601" r:id="rId24"/>
    <p:sldId id="2147482610" r:id="rId25"/>
    <p:sldId id="2147482603" r:id="rId26"/>
    <p:sldId id="2147482621" r:id="rId27"/>
    <p:sldId id="2147482622" r:id="rId28"/>
    <p:sldId id="2147482623" r:id="rId29"/>
    <p:sldId id="2147482607" r:id="rId30"/>
    <p:sldId id="2147482609" r:id="rId31"/>
    <p:sldId id="2147482612" r:id="rId32"/>
    <p:sldId id="2147482611" r:id="rId3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69711E-3716-C36C-9CD8-15AD032D8735}" name="ACHREKAR, Angeli" initials="AA" userId="S::achrekara@unaids.org::4b1754fb-64f5-41a6-8d8d-4bc30bd18488" providerId="AD"/>
  <p188:author id="{C2C4626D-7D6E-E0FC-057A-68D5396DE56D}" name="GUICHARD, Anne-Claire" initials="AG" userId="S::guicharda@unaids.org::6a67ce40-d804-4301-812d-1993e1a653c8" providerId="AD"/>
  <p188:author id="{25137DE1-8AA0-7E4E-1C15-AC13956D4837}" name="GOV" initials="AH" userId="GOV" providerId="None"/>
  <p188:author id="{790CECFB-663D-E9D0-7002-2BAA4CC9C5D1}" name="MWANANYANDA, Muleya" initials="MM" userId="S::mwananyandam@unaids.org::f42a9e95-9ffc-4e4c-b83e-5896d9e2b9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C820"/>
    <a:srgbClr val="63CDF6"/>
    <a:srgbClr val="B6AEA7"/>
    <a:srgbClr val="84DEE0"/>
    <a:srgbClr val="FFB7AE"/>
    <a:srgbClr val="E31837"/>
    <a:srgbClr val="E31937"/>
    <a:srgbClr val="F78E20"/>
    <a:srgbClr val="EC008C"/>
    <a:srgbClr val="08B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4F389-C5B8-9B10-B92F-D7991D464372}" v="18" dt="2026-01-30T08:07:14.665"/>
    <p1510:client id="{A8B5B1D8-504C-47C9-A3C4-D31C3DE9512C}" v="9" dt="2026-01-29T16:35:01.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07" autoAdjust="0"/>
    <p:restoredTop sz="95196" autoAdjust="0"/>
  </p:normalViewPr>
  <p:slideViewPr>
    <p:cSldViewPr snapToGrid="0">
      <p:cViewPr varScale="1">
        <p:scale>
          <a:sx n="74" d="100"/>
          <a:sy n="74" d="100"/>
        </p:scale>
        <p:origin x="68" y="56"/>
      </p:cViewPr>
      <p:guideLst/>
    </p:cSldViewPr>
  </p:slideViewPr>
  <p:notesTextViewPr>
    <p:cViewPr>
      <p:scale>
        <a:sx n="1" d="1"/>
        <a:sy n="1" d="1"/>
      </p:scale>
      <p:origin x="0" y="0"/>
    </p:cViewPr>
  </p:notesTextViewPr>
  <p:sorterViewPr>
    <p:cViewPr varScale="1">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69B252-17B4-4FB2-B677-363A7C71F7B7}" type="datetimeFigureOut">
              <a:rPr lang="en-CH" smtClean="0"/>
              <a:t>30/01/2026</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1EC29-B9DC-442D-AF3D-0DFC4DF54ABF}" type="slidenum">
              <a:rPr lang="en-CH" smtClean="0"/>
              <a:t>‹#›</a:t>
            </a:fld>
            <a:endParaRPr lang="en-CH"/>
          </a:p>
        </p:txBody>
      </p:sp>
    </p:spTree>
    <p:extLst>
      <p:ext uri="{BB962C8B-B14F-4D97-AF65-F5344CB8AC3E}">
        <p14:creationId xmlns:p14="http://schemas.microsoft.com/office/powerpoint/2010/main" val="1848239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4 building blocks</a:t>
            </a:r>
            <a:endParaRPr lang="en-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Strategy has been developed on the basis of 4 building blocks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mid-term review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Recommended Global AIDS Targets (see below)</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sustainability roadmaps that are currently being developed in countries</a:t>
            </a:r>
            <a:endParaRPr lang="en-CH"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Strategy consultations with countries, civil society, experts, the private sector that have taken place since March this year and that are currently still ongoing</a:t>
            </a:r>
            <a:endParaRPr lang="en-CH"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5B9F1FE5-F0E8-47A4-AF1C-7670FF01FB0F}" type="slidenum">
              <a:rPr lang="en-CH" smtClean="0"/>
              <a:t>5</a:t>
            </a:fld>
            <a:endParaRPr lang="en-CH"/>
          </a:p>
        </p:txBody>
      </p:sp>
    </p:spTree>
    <p:extLst>
      <p:ext uri="{BB962C8B-B14F-4D97-AF65-F5344CB8AC3E}">
        <p14:creationId xmlns:p14="http://schemas.microsoft.com/office/powerpoint/2010/main" val="1703616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84794-79C2-A1B4-B1E3-042862BFD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875C6A-D4D8-359E-A837-6C9AC6B0C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52643-9F2B-B26F-4287-BA2C75F0C8AB}"/>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6C856B4-8E09-8623-F4DE-D1158190A948}"/>
              </a:ext>
            </a:extLst>
          </p:cNvPr>
          <p:cNvSpPr>
            <a:spLocks noGrp="1"/>
          </p:cNvSpPr>
          <p:nvPr>
            <p:ph type="sldNum" sz="quarter" idx="5"/>
          </p:nvPr>
        </p:nvSpPr>
        <p:spPr/>
        <p:txBody>
          <a:bodyPr/>
          <a:lstStyle/>
          <a:p>
            <a:fld id="{A771EC29-B9DC-442D-AF3D-0DFC4DF54ABF}" type="slidenum">
              <a:rPr lang="en-CH" smtClean="0"/>
              <a:t>24</a:t>
            </a:fld>
            <a:endParaRPr lang="en-CH"/>
          </a:p>
        </p:txBody>
      </p:sp>
    </p:spTree>
    <p:extLst>
      <p:ext uri="{BB962C8B-B14F-4D97-AF65-F5344CB8AC3E}">
        <p14:creationId xmlns:p14="http://schemas.microsoft.com/office/powerpoint/2010/main" val="2556744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71110-B452-C36E-95D3-9B2DC4ED1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DDD01-FA25-4C8F-8812-2E236AC3A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3BE32-121E-BCCD-8E96-FBB7412A65B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F6E52C3-2DB7-F52E-A245-39B7403B7773}"/>
              </a:ext>
            </a:extLst>
          </p:cNvPr>
          <p:cNvSpPr>
            <a:spLocks noGrp="1"/>
          </p:cNvSpPr>
          <p:nvPr>
            <p:ph type="sldNum" sz="quarter" idx="5"/>
          </p:nvPr>
        </p:nvSpPr>
        <p:spPr/>
        <p:txBody>
          <a:bodyPr/>
          <a:lstStyle/>
          <a:p>
            <a:fld id="{A771EC29-B9DC-442D-AF3D-0DFC4DF54ABF}" type="slidenum">
              <a:rPr lang="en-CH" smtClean="0"/>
              <a:t>25</a:t>
            </a:fld>
            <a:endParaRPr lang="en-CH"/>
          </a:p>
        </p:txBody>
      </p:sp>
    </p:spTree>
    <p:extLst>
      <p:ext uri="{BB962C8B-B14F-4D97-AF65-F5344CB8AC3E}">
        <p14:creationId xmlns:p14="http://schemas.microsoft.com/office/powerpoint/2010/main" val="21485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3764-BA79-6644-526B-E4A8EE2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C9407-C75F-E9DD-BFE1-D8FFB312A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18972-4B77-4B2F-B99E-F780ABC509E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EFC03E5-8880-1B7D-3F87-4DCA57ABF2D6}"/>
              </a:ext>
            </a:extLst>
          </p:cNvPr>
          <p:cNvSpPr>
            <a:spLocks noGrp="1"/>
          </p:cNvSpPr>
          <p:nvPr>
            <p:ph type="sldNum" sz="quarter" idx="5"/>
          </p:nvPr>
        </p:nvSpPr>
        <p:spPr/>
        <p:txBody>
          <a:bodyPr/>
          <a:lstStyle/>
          <a:p>
            <a:fld id="{A771EC29-B9DC-442D-AF3D-0DFC4DF54ABF}" type="slidenum">
              <a:rPr lang="en-CH" smtClean="0"/>
              <a:t>26</a:t>
            </a:fld>
            <a:endParaRPr lang="en-CH"/>
          </a:p>
        </p:txBody>
      </p:sp>
    </p:spTree>
    <p:extLst>
      <p:ext uri="{BB962C8B-B14F-4D97-AF65-F5344CB8AC3E}">
        <p14:creationId xmlns:p14="http://schemas.microsoft.com/office/powerpoint/2010/main" val="1158800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02B08-1A1D-ED51-8847-41DCC8E124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5F69A-343C-3D9B-040A-91A0EC2A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058148-C1D5-EE03-B322-84EB8E3E337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54737B2-0627-4DAB-EC35-F8B6BF695CEE}"/>
              </a:ext>
            </a:extLst>
          </p:cNvPr>
          <p:cNvSpPr>
            <a:spLocks noGrp="1"/>
          </p:cNvSpPr>
          <p:nvPr>
            <p:ph type="sldNum" sz="quarter" idx="5"/>
          </p:nvPr>
        </p:nvSpPr>
        <p:spPr/>
        <p:txBody>
          <a:bodyPr/>
          <a:lstStyle/>
          <a:p>
            <a:fld id="{A771EC29-B9DC-442D-AF3D-0DFC4DF54ABF}" type="slidenum">
              <a:rPr lang="en-CH" smtClean="0"/>
              <a:t>27</a:t>
            </a:fld>
            <a:endParaRPr lang="en-CH"/>
          </a:p>
        </p:txBody>
      </p:sp>
    </p:spTree>
    <p:extLst>
      <p:ext uri="{BB962C8B-B14F-4D97-AF65-F5344CB8AC3E}">
        <p14:creationId xmlns:p14="http://schemas.microsoft.com/office/powerpoint/2010/main" val="168955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4DB62-F953-F482-28E0-71AC212FE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C495D-F6EC-52C5-224D-C6485FD491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9DE9C4-7B4C-165F-A039-98E9DF9C5A9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27154CD-20B2-1291-4EA2-9CFAC8D5E4E4}"/>
              </a:ext>
            </a:extLst>
          </p:cNvPr>
          <p:cNvSpPr>
            <a:spLocks noGrp="1"/>
          </p:cNvSpPr>
          <p:nvPr>
            <p:ph type="sldNum" sz="quarter" idx="5"/>
          </p:nvPr>
        </p:nvSpPr>
        <p:spPr/>
        <p:txBody>
          <a:bodyPr/>
          <a:lstStyle/>
          <a:p>
            <a:fld id="{A771EC29-B9DC-442D-AF3D-0DFC4DF54ABF}" type="slidenum">
              <a:rPr lang="en-CH" smtClean="0"/>
              <a:t>8</a:t>
            </a:fld>
            <a:endParaRPr lang="en-CH"/>
          </a:p>
        </p:txBody>
      </p:sp>
    </p:spTree>
    <p:extLst>
      <p:ext uri="{BB962C8B-B14F-4D97-AF65-F5344CB8AC3E}">
        <p14:creationId xmlns:p14="http://schemas.microsoft.com/office/powerpoint/2010/main" val="186557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The Global AIDS Strategy aims to be more focused and prioritized. The last strategy included 15 areas for action – 12 priority areas and 5 crosscutting. We are proposing 8 priority areas here to build programmatic, political and financial sustainability. </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Each result area proposed recommendations for countries to build greater sustainability of the response. Under priority 1 – the recommendations focus on financing, systems integration and data </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Under priority 2 – the recommendations focus on scale-up of essential HIV services but also on how to improve delivery through integration with primary health care, sexual and reproductive health, antenatal care services in countries, while addressing societal barriers</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r>
              <a:rPr lang="en-US" sz="800" dirty="0">
                <a:solidFill>
                  <a:srgbClr val="C00000"/>
                </a:solidFill>
                <a:latin typeface="Aptos" panose="020B0004020202020204" pitchFamily="34" charset="0"/>
                <a:ea typeface="ＭＳ Ｐゴシック" panose="020B0600070205080204" pitchFamily="34" charset="-128"/>
              </a:rPr>
              <a:t>Under priority 3 – the recommendations from the community consultations propose how to better integrate community led systems into national responses while promoting the key role of communities for leadership, service delivery and accountability.</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a:p>
            <a:r>
              <a:rPr lang="en-US" sz="800" dirty="0"/>
              <a:t>Services are primarily provided at local level. It is also often at that level where new productive partnerships have been developed with the private sector, philanthropies, faith-based organizations and others. These partnerships between communities, local authorities and the wider community at local level are critical for the success of the HIV response. </a:t>
            </a:r>
          </a:p>
          <a:p>
            <a:endParaRPr lang="en-US" sz="800" dirty="0"/>
          </a:p>
          <a:p>
            <a:r>
              <a:rPr lang="en-US" sz="800" dirty="0"/>
              <a:t>Regional organizations such as the African Union, the Caribbean Community or the Association of Southeast Asian Nations are critical actors for the sustainability of the global HIV response through their roles in pooling technical support and procurement, harmonizing public strategies, promoting national accountability, mobilizing shared resources, conducting research, disseminating information and other tasks which are performed more efficiently at scale. </a:t>
            </a:r>
          </a:p>
          <a:p>
            <a:endParaRPr lang="en-US" sz="800" dirty="0"/>
          </a:p>
          <a:p>
            <a:r>
              <a:rPr lang="en-US" sz="800" dirty="0"/>
              <a:t>Targets, accountability and international standards for a rights-based,  gender-transformative response to HIV are developed at the global level. Multilateral action is also necessary to ensure sustainable financing; advance normative guidance </a:t>
            </a:r>
          </a:p>
          <a:p>
            <a:r>
              <a:rPr lang="en-US" sz="800" dirty="0"/>
              <a:t>and international standards; convene actors in the global response towards collective action; increase access to new biomedical tools, such as long-acting injectables; and guide science and research.</a:t>
            </a:r>
          </a:p>
          <a:p>
            <a:endParaRPr lang="en-US" sz="800" dirty="0"/>
          </a:p>
          <a:p>
            <a:r>
              <a:rPr lang="en-US" sz="800" dirty="0"/>
              <a:t>Governments and communities lead national efforts, while regional and international  partners provide coordination, guidance and technical support. No single actor can end this pandemic alone––but by standing together we can end AIDS by 2030.</a:t>
            </a:r>
          </a:p>
          <a:p>
            <a:pPr defTabSz="457200" fontAlgn="base">
              <a:spcBef>
                <a:spcPct val="0"/>
              </a:spcBef>
              <a:spcAft>
                <a:spcPct val="0"/>
              </a:spcAft>
              <a:defRPr sz="1400" b="0" i="0" u="none" strike="noStrike" kern="1200" spc="0" baseline="0">
                <a:solidFill>
                  <a:prstClr val="black">
                    <a:lumMod val="65000"/>
                    <a:lumOff val="35000"/>
                  </a:prstClr>
                </a:solidFill>
                <a:latin typeface="+mn-lt"/>
                <a:ea typeface="+mn-ea"/>
                <a:cs typeface="+mn-cs"/>
              </a:defRPr>
            </a:pPr>
            <a:endParaRPr lang="en-US" sz="800" dirty="0">
              <a:solidFill>
                <a:srgbClr val="C00000"/>
              </a:solidFill>
              <a:latin typeface="Aptos" panose="020B00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93199AFC-E57F-4507-A51E-1E3A4CA9CA88}" type="slidenum">
              <a:rPr lang="en-CH" smtClean="0"/>
              <a:t>9</a:t>
            </a:fld>
            <a:endParaRPr lang="en-CH"/>
          </a:p>
        </p:txBody>
      </p:sp>
    </p:spTree>
    <p:extLst>
      <p:ext uri="{BB962C8B-B14F-4D97-AF65-F5344CB8AC3E}">
        <p14:creationId xmlns:p14="http://schemas.microsoft.com/office/powerpoint/2010/main" val="236001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E27A7-AC78-C57A-49CC-850BD8A5E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105BA-DA0C-D680-BF5E-51C4004D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FE572F-28A3-F548-1975-0BCCBBC49B8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8056EA5-E848-A358-E3C5-345D43A077E2}"/>
              </a:ext>
            </a:extLst>
          </p:cNvPr>
          <p:cNvSpPr>
            <a:spLocks noGrp="1"/>
          </p:cNvSpPr>
          <p:nvPr>
            <p:ph type="sldNum" sz="quarter" idx="5"/>
          </p:nvPr>
        </p:nvSpPr>
        <p:spPr/>
        <p:txBody>
          <a:bodyPr/>
          <a:lstStyle/>
          <a:p>
            <a:fld id="{A771EC29-B9DC-442D-AF3D-0DFC4DF54ABF}" type="slidenum">
              <a:rPr lang="en-CH" smtClean="0"/>
              <a:t>18</a:t>
            </a:fld>
            <a:endParaRPr lang="en-CH"/>
          </a:p>
        </p:txBody>
      </p:sp>
    </p:spTree>
    <p:extLst>
      <p:ext uri="{BB962C8B-B14F-4D97-AF65-F5344CB8AC3E}">
        <p14:creationId xmlns:p14="http://schemas.microsoft.com/office/powerpoint/2010/main" val="1659294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B8C6C-6BCD-B0AB-BC7D-480AD992C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0F965-2A50-C1B7-C5C7-902F891009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7CFD4-7315-044E-9142-B5C52FBFA7D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634FF5A-DF62-7F71-B8A8-BC6F223EDC17}"/>
              </a:ext>
            </a:extLst>
          </p:cNvPr>
          <p:cNvSpPr>
            <a:spLocks noGrp="1"/>
          </p:cNvSpPr>
          <p:nvPr>
            <p:ph type="sldNum" sz="quarter" idx="5"/>
          </p:nvPr>
        </p:nvSpPr>
        <p:spPr/>
        <p:txBody>
          <a:bodyPr/>
          <a:lstStyle/>
          <a:p>
            <a:fld id="{A771EC29-B9DC-442D-AF3D-0DFC4DF54ABF}" type="slidenum">
              <a:rPr lang="en-CH" smtClean="0"/>
              <a:t>19</a:t>
            </a:fld>
            <a:endParaRPr lang="en-CH"/>
          </a:p>
        </p:txBody>
      </p:sp>
    </p:spTree>
    <p:extLst>
      <p:ext uri="{BB962C8B-B14F-4D97-AF65-F5344CB8AC3E}">
        <p14:creationId xmlns:p14="http://schemas.microsoft.com/office/powerpoint/2010/main" val="4065606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5566-83B5-5575-8310-116F18C2E5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92F63E-B037-877D-AC0D-FB51A2EAC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1C608-E258-643F-AC1F-85869729866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936D822-3701-BCC8-D223-DC2A58E70C4D}"/>
              </a:ext>
            </a:extLst>
          </p:cNvPr>
          <p:cNvSpPr>
            <a:spLocks noGrp="1"/>
          </p:cNvSpPr>
          <p:nvPr>
            <p:ph type="sldNum" sz="quarter" idx="5"/>
          </p:nvPr>
        </p:nvSpPr>
        <p:spPr/>
        <p:txBody>
          <a:bodyPr/>
          <a:lstStyle/>
          <a:p>
            <a:fld id="{A771EC29-B9DC-442D-AF3D-0DFC4DF54ABF}" type="slidenum">
              <a:rPr lang="en-CH" smtClean="0"/>
              <a:t>20</a:t>
            </a:fld>
            <a:endParaRPr lang="en-CH"/>
          </a:p>
        </p:txBody>
      </p:sp>
    </p:spTree>
    <p:extLst>
      <p:ext uri="{BB962C8B-B14F-4D97-AF65-F5344CB8AC3E}">
        <p14:creationId xmlns:p14="http://schemas.microsoft.com/office/powerpoint/2010/main" val="193785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7AFEE-294B-A8AF-FB1C-80C8B8FDC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91A177-E576-2A31-571A-36FC6D1683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DB045-9B14-45A2-8A09-1458C6EC1C9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EBCA61F-56CA-39C6-67B6-85DFFDF24E73}"/>
              </a:ext>
            </a:extLst>
          </p:cNvPr>
          <p:cNvSpPr>
            <a:spLocks noGrp="1"/>
          </p:cNvSpPr>
          <p:nvPr>
            <p:ph type="sldNum" sz="quarter" idx="5"/>
          </p:nvPr>
        </p:nvSpPr>
        <p:spPr/>
        <p:txBody>
          <a:bodyPr/>
          <a:lstStyle/>
          <a:p>
            <a:fld id="{A771EC29-B9DC-442D-AF3D-0DFC4DF54ABF}" type="slidenum">
              <a:rPr lang="en-CH" smtClean="0"/>
              <a:t>21</a:t>
            </a:fld>
            <a:endParaRPr lang="en-CH"/>
          </a:p>
        </p:txBody>
      </p:sp>
    </p:spTree>
    <p:extLst>
      <p:ext uri="{BB962C8B-B14F-4D97-AF65-F5344CB8AC3E}">
        <p14:creationId xmlns:p14="http://schemas.microsoft.com/office/powerpoint/2010/main" val="2165604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9FA83-C284-218A-DFB8-14F9C5F15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4F00D-B2C9-3E9F-1CE7-56B6C1894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AD453-1F5C-9DFA-3BCB-16F85E94E19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1F339442-4134-AAEA-082F-2A5580A9ACE9}"/>
              </a:ext>
            </a:extLst>
          </p:cNvPr>
          <p:cNvSpPr>
            <a:spLocks noGrp="1"/>
          </p:cNvSpPr>
          <p:nvPr>
            <p:ph type="sldNum" sz="quarter" idx="5"/>
          </p:nvPr>
        </p:nvSpPr>
        <p:spPr/>
        <p:txBody>
          <a:bodyPr/>
          <a:lstStyle/>
          <a:p>
            <a:fld id="{A771EC29-B9DC-442D-AF3D-0DFC4DF54ABF}" type="slidenum">
              <a:rPr lang="en-CH" smtClean="0"/>
              <a:t>22</a:t>
            </a:fld>
            <a:endParaRPr lang="en-CH"/>
          </a:p>
        </p:txBody>
      </p:sp>
    </p:spTree>
    <p:extLst>
      <p:ext uri="{BB962C8B-B14F-4D97-AF65-F5344CB8AC3E}">
        <p14:creationId xmlns:p14="http://schemas.microsoft.com/office/powerpoint/2010/main" val="201388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70F59-C3D4-21EB-0AB4-6810DC1C1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643C0-0D4C-D29F-BA1A-02FC4CA137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B036A-4652-3D0C-83DF-8B4D66CE783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1637FF9-BEF0-8667-251E-D8A98FA43653}"/>
              </a:ext>
            </a:extLst>
          </p:cNvPr>
          <p:cNvSpPr>
            <a:spLocks noGrp="1"/>
          </p:cNvSpPr>
          <p:nvPr>
            <p:ph type="sldNum" sz="quarter" idx="5"/>
          </p:nvPr>
        </p:nvSpPr>
        <p:spPr/>
        <p:txBody>
          <a:bodyPr/>
          <a:lstStyle/>
          <a:p>
            <a:fld id="{A771EC29-B9DC-442D-AF3D-0DFC4DF54ABF}" type="slidenum">
              <a:rPr lang="en-CH" smtClean="0"/>
              <a:t>23</a:t>
            </a:fld>
            <a:endParaRPr lang="en-CH"/>
          </a:p>
        </p:txBody>
      </p:sp>
    </p:spTree>
    <p:extLst>
      <p:ext uri="{BB962C8B-B14F-4D97-AF65-F5344CB8AC3E}">
        <p14:creationId xmlns:p14="http://schemas.microsoft.com/office/powerpoint/2010/main" val="1298470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5BED-B98D-74EE-A7F3-A212A85150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EB827E5-8EDA-BE0E-9B9E-CA9D231F99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B6DC2C64-FAAC-9F97-556A-A9F0B86E9FB7}"/>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81D25365-F16E-4E82-FB36-727E7379E48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7C1EE1C-8BBF-DF2E-2A47-549B9C19E0FF}"/>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066165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6B4AE-CCD6-210B-0784-823767635082}"/>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0B6541C5-0C6E-393B-CB79-BAF22FE01B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7187F945-F26D-C51E-DE84-B4ECBA8FC8A8}"/>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B0484BCE-0098-4767-E845-4F6947BF8C9F}"/>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79531EAC-E6EA-9B5F-FF30-4A9A487EC37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4856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EA1355-803E-0E2D-2BBB-1DD5F293070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67427D97-C159-2E99-B393-BF336B281E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3AF21378-6372-EEE6-8ACF-C94B27336463}"/>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9A5B36B0-98ED-5719-DC42-FBD9CF5A89E7}"/>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01013AF9-B3A4-C314-5985-480F70E60454}"/>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860843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isposition personnalisé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47686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3205-5770-C0F8-AC60-749ADB127555}"/>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E8D48D3-6F2B-4999-FD73-15F42BE7B0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02AE41B9-31B6-509D-6CA2-F2EA714F7A0A}"/>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5A0DFF4F-29EF-BB72-1142-A13FF838F49C}"/>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4B939819-D4C8-CDE7-177C-7954247550E2}"/>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7277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2F214-B654-DCF8-E4A1-F6776BFFB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12ECCA38-68F1-5810-5DC6-2EB93E33B1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51898-032A-D188-DBE1-BDF999721947}"/>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B246737C-18B1-2B5A-5B5C-EE1AFBCAC8C1}"/>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38633B3-2082-5131-4CCC-8477CE9E8C01}"/>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239505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AA81-2DF6-2310-DC26-0ABE3A6CEE4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5CB9990-80C8-261B-A551-9BD8913346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0D6B820E-0459-4472-3B5B-048FDEB2F8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4A407F74-D5A8-A806-17C7-4EC4E5DFEAAB}"/>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6" name="Footer Placeholder 5">
            <a:extLst>
              <a:ext uri="{FF2B5EF4-FFF2-40B4-BE49-F238E27FC236}">
                <a16:creationId xmlns:a16="http://schemas.microsoft.com/office/drawing/2014/main" id="{AFC255D5-BF76-162E-8681-DF7AA041587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253841EF-A601-DA7B-73AC-D2081349998A}"/>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4981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333E3-1723-9AA1-DCBD-B7F540E05E9E}"/>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57DB68-37A5-DAAF-2AA5-A5370C0C1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535406-C092-9BDB-1BB1-09C7A41959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F848E7D-B4DC-4D43-932A-8AE1B307E1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3341F-C844-FCF3-32D3-40B0BB8D3E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C088A19-0EC6-6972-3FEB-DA6E9C9F557B}"/>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8" name="Footer Placeholder 7">
            <a:extLst>
              <a:ext uri="{FF2B5EF4-FFF2-40B4-BE49-F238E27FC236}">
                <a16:creationId xmlns:a16="http://schemas.microsoft.com/office/drawing/2014/main" id="{5729A9CD-29D3-A26E-0EB6-ABB51E6DF4D9}"/>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1014A161-3F43-9222-6236-92E93925B017}"/>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1681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4415-B6D9-35AA-85A5-12AA6350699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FBDDF3D0-6296-A711-C689-69D3EB219895}"/>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4" name="Footer Placeholder 3">
            <a:extLst>
              <a:ext uri="{FF2B5EF4-FFF2-40B4-BE49-F238E27FC236}">
                <a16:creationId xmlns:a16="http://schemas.microsoft.com/office/drawing/2014/main" id="{0D592276-9EEE-A850-4A99-E59A68296E96}"/>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2155ACFC-350F-E4E0-CE2D-DAE3DAE6E7A3}"/>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42848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17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D871-3D6A-954A-2B66-51899F64B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8FC4A998-B192-6161-61E5-46B3D67ACA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D076B6A3-2EF0-5365-2462-0EED0F7EE3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BD6424-D660-3D9D-2EDB-EE776C1F4871}"/>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6" name="Footer Placeholder 5">
            <a:extLst>
              <a:ext uri="{FF2B5EF4-FFF2-40B4-BE49-F238E27FC236}">
                <a16:creationId xmlns:a16="http://schemas.microsoft.com/office/drawing/2014/main" id="{59E33058-3910-1096-673E-7E4A4DA44C5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B4A44E-7BF6-8B4E-F385-B453B4398B95}"/>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333826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E0F4F-B6E5-7CA6-DBE3-F05E5F84D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89951A2A-5EA7-82A0-0271-3770FBC4D2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DD7C98EA-1D13-2B37-BE2F-3972CE378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F3FA78-5D9E-7539-587D-7AAF9684ADFD}"/>
              </a:ext>
            </a:extLst>
          </p:cNvPr>
          <p:cNvSpPr>
            <a:spLocks noGrp="1"/>
          </p:cNvSpPr>
          <p:nvPr>
            <p:ph type="dt" sz="half" idx="10"/>
          </p:nvPr>
        </p:nvSpPr>
        <p:spPr/>
        <p:txBody>
          <a:bodyPr/>
          <a:lstStyle/>
          <a:p>
            <a:fld id="{BEFA3A25-CC4F-4321-BFCB-A0E77B54B2A7}" type="datetimeFigureOut">
              <a:rPr lang="en-CH" smtClean="0"/>
              <a:t>30/01/2026</a:t>
            </a:fld>
            <a:endParaRPr lang="en-CH"/>
          </a:p>
        </p:txBody>
      </p:sp>
      <p:sp>
        <p:nvSpPr>
          <p:cNvPr id="6" name="Footer Placeholder 5">
            <a:extLst>
              <a:ext uri="{FF2B5EF4-FFF2-40B4-BE49-F238E27FC236}">
                <a16:creationId xmlns:a16="http://schemas.microsoft.com/office/drawing/2014/main" id="{FC238E78-996D-6DB5-49FA-3C1835637CAE}"/>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6724411-EDC5-AAEA-0C5F-C5B8C4AE495D}"/>
              </a:ext>
            </a:extLst>
          </p:cNvPr>
          <p:cNvSpPr>
            <a:spLocks noGrp="1"/>
          </p:cNvSpPr>
          <p:nvPr>
            <p:ph type="sldNum" sz="quarter" idx="12"/>
          </p:nvPr>
        </p:nvSpPr>
        <p:spPr/>
        <p:txBody>
          <a:bodyPr/>
          <a:lstStyle/>
          <a:p>
            <a:fld id="{07791E93-AF84-4B36-A19C-52E56E3DC4CF}" type="slidenum">
              <a:rPr lang="en-CH" smtClean="0"/>
              <a:t>‹#›</a:t>
            </a:fld>
            <a:endParaRPr lang="en-CH"/>
          </a:p>
        </p:txBody>
      </p:sp>
    </p:spTree>
    <p:extLst>
      <p:ext uri="{BB962C8B-B14F-4D97-AF65-F5344CB8AC3E}">
        <p14:creationId xmlns:p14="http://schemas.microsoft.com/office/powerpoint/2010/main" val="129866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71958C-EB33-69F1-A0D2-DF9C346A64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75A20727-BD7E-F3E4-9B47-73176C11D6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CE0527-CC34-D445-CAA3-1CDFAD029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FA3A25-CC4F-4321-BFCB-A0E77B54B2A7}" type="datetimeFigureOut">
              <a:rPr lang="en-CH" smtClean="0"/>
              <a:t>30/01/2026</a:t>
            </a:fld>
            <a:endParaRPr lang="en-CH"/>
          </a:p>
        </p:txBody>
      </p:sp>
      <p:sp>
        <p:nvSpPr>
          <p:cNvPr id="5" name="Footer Placeholder 4">
            <a:extLst>
              <a:ext uri="{FF2B5EF4-FFF2-40B4-BE49-F238E27FC236}">
                <a16:creationId xmlns:a16="http://schemas.microsoft.com/office/drawing/2014/main" id="{5C90D8AB-1D88-4E4E-C358-9FF1F06209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F978835E-D23E-E0BD-990A-E143D4598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91E93-AF84-4B36-A19C-52E56E3DC4CF}" type="slidenum">
              <a:rPr lang="en-CH" smtClean="0"/>
              <a:t>‹#›</a:t>
            </a:fld>
            <a:endParaRPr lang="en-CH"/>
          </a:p>
        </p:txBody>
      </p:sp>
    </p:spTree>
    <p:extLst>
      <p:ext uri="{BB962C8B-B14F-4D97-AF65-F5344CB8AC3E}">
        <p14:creationId xmlns:p14="http://schemas.microsoft.com/office/powerpoint/2010/main" val="4182297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86A69-D854-2199-79F6-AC6FB2A6C80C}"/>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8E32885D-4692-65B6-E86E-1D84BB25B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7">
            <a:extLst>
              <a:ext uri="{FF2B5EF4-FFF2-40B4-BE49-F238E27FC236}">
                <a16:creationId xmlns:a16="http://schemas.microsoft.com/office/drawing/2014/main" id="{3F20B446-9671-C302-4685-B1DC670796FF}"/>
              </a:ext>
            </a:extLst>
          </p:cNvPr>
          <p:cNvPicPr>
            <a:picLocks noChangeAspect="1"/>
          </p:cNvPicPr>
          <p:nvPr/>
        </p:nvPicPr>
        <p:blipFill>
          <a:blip r:embed="rId3">
            <a:extLst>
              <a:ext uri="{28A0092B-C50C-407E-A947-70E740481C1C}">
                <a14:useLocalDpi xmlns:a14="http://schemas.microsoft.com/office/drawing/2010/main" val="0"/>
              </a:ext>
            </a:extLst>
          </a:blip>
          <a:srcRect t="35809" b="29333"/>
          <a:stretch>
            <a:fillRect/>
          </a:stretch>
        </p:blipFill>
        <p:spPr>
          <a:xfrm>
            <a:off x="1630056" y="1227908"/>
            <a:ext cx="8931888" cy="4402183"/>
          </a:xfrm>
          <a:prstGeom prst="rect">
            <a:avLst/>
          </a:prstGeom>
        </p:spPr>
      </p:pic>
      <p:sp>
        <p:nvSpPr>
          <p:cNvPr id="6" name="TextBox 5">
            <a:extLst>
              <a:ext uri="{FF2B5EF4-FFF2-40B4-BE49-F238E27FC236}">
                <a16:creationId xmlns:a16="http://schemas.microsoft.com/office/drawing/2014/main" id="{C31172AB-0529-799E-2F10-E4DD9DD507CE}"/>
              </a:ext>
            </a:extLst>
          </p:cNvPr>
          <p:cNvSpPr txBox="1"/>
          <p:nvPr/>
        </p:nvSpPr>
        <p:spPr>
          <a:xfrm>
            <a:off x="2097741" y="997075"/>
            <a:ext cx="5943600" cy="461665"/>
          </a:xfrm>
          <a:prstGeom prst="rect">
            <a:avLst/>
          </a:prstGeom>
          <a:noFill/>
        </p:spPr>
        <p:txBody>
          <a:bodyPr wrap="square" rtlCol="0">
            <a:spAutoFit/>
          </a:bodyPr>
          <a:lstStyle/>
          <a:p>
            <a:r>
              <a:rPr lang="en-US" sz="2400" cap="all" dirty="0">
                <a:solidFill>
                  <a:srgbClr val="FF0000"/>
                </a:solidFill>
                <a:latin typeface="Avenir Heavy" panose="020B0703020203020204" pitchFamily="34" charset="0"/>
                <a:cs typeface="Arial"/>
              </a:rPr>
              <a:t>GLOBAL AIDS STRATEGY 2026-2031</a:t>
            </a:r>
            <a:endParaRPr lang="en-IN" sz="2400" dirty="0">
              <a:solidFill>
                <a:srgbClr val="FF0000"/>
              </a:solidFill>
            </a:endParaRPr>
          </a:p>
        </p:txBody>
      </p:sp>
    </p:spTree>
    <p:extLst>
      <p:ext uri="{BB962C8B-B14F-4D97-AF65-F5344CB8AC3E}">
        <p14:creationId xmlns:p14="http://schemas.microsoft.com/office/powerpoint/2010/main" val="2301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B6595B-0F64-2ADF-AE2D-6B53BF6BE8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B04A6E5-7063-0779-6921-7A28CBA26C0E}"/>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0B4C07F0-A481-4E4C-D552-7A5538F2E0BF}"/>
              </a:ext>
            </a:extLst>
          </p:cNvPr>
          <p:cNvCxnSpPr>
            <a:cxnSpLocks/>
          </p:cNvCxnSpPr>
          <p:nvPr/>
        </p:nvCxnSpPr>
        <p:spPr>
          <a:xfrm>
            <a:off x="3068700" y="609555"/>
            <a:ext cx="0" cy="5511099"/>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3356CF6-2525-4AC7-5FDC-10EB74F51CA9}"/>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723059AE-1039-B4C8-345E-90E236B967A2}"/>
              </a:ext>
            </a:extLst>
          </p:cNvPr>
          <p:cNvSpPr/>
          <p:nvPr/>
        </p:nvSpPr>
        <p:spPr>
          <a:xfrm>
            <a:off x="3329040" y="2578758"/>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C2000682-2146-2287-63F1-8776B73FF634}"/>
              </a:ext>
            </a:extLst>
          </p:cNvPr>
          <p:cNvSpPr/>
          <p:nvPr/>
        </p:nvSpPr>
        <p:spPr>
          <a:xfrm>
            <a:off x="7407258" y="257424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3CCCADC8-C1CD-7CE3-064D-A321C45DE505}"/>
              </a:ext>
            </a:extLst>
          </p:cNvPr>
          <p:cNvSpPr/>
          <p:nvPr/>
        </p:nvSpPr>
        <p:spPr>
          <a:xfrm>
            <a:off x="7407258" y="320218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2E684F6-3ED4-197A-8378-A7FF479D0354}"/>
              </a:ext>
            </a:extLst>
          </p:cNvPr>
          <p:cNvSpPr/>
          <p:nvPr/>
        </p:nvSpPr>
        <p:spPr>
          <a:xfrm>
            <a:off x="7407258" y="364604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3D81DF82-81A0-36B7-884D-A601BD9F4F44}"/>
              </a:ext>
            </a:extLst>
          </p:cNvPr>
          <p:cNvSpPr/>
          <p:nvPr/>
        </p:nvSpPr>
        <p:spPr>
          <a:xfrm>
            <a:off x="7407258" y="4262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0DC9566C-FD12-A480-4038-157A0BB12485}"/>
              </a:ext>
            </a:extLst>
          </p:cNvPr>
          <p:cNvSpPr/>
          <p:nvPr/>
        </p:nvSpPr>
        <p:spPr>
          <a:xfrm>
            <a:off x="7407258" y="470308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7" name="Graphic 36">
            <a:extLst>
              <a:ext uri="{FF2B5EF4-FFF2-40B4-BE49-F238E27FC236}">
                <a16:creationId xmlns:a16="http://schemas.microsoft.com/office/drawing/2014/main" id="{CEA7C85B-C36C-C014-B9D3-0A37D0734F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6047" y="1143798"/>
            <a:ext cx="618895" cy="523681"/>
          </a:xfrm>
          <a:prstGeom prst="rect">
            <a:avLst/>
          </a:prstGeom>
        </p:spPr>
      </p:pic>
      <p:sp>
        <p:nvSpPr>
          <p:cNvPr id="2" name="TextBox 1">
            <a:extLst>
              <a:ext uri="{FF2B5EF4-FFF2-40B4-BE49-F238E27FC236}">
                <a16:creationId xmlns:a16="http://schemas.microsoft.com/office/drawing/2014/main" id="{591A0197-823C-5471-1E3A-381CAE5629EC}"/>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Priority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D2BF0BA-B098-4457-A755-292A3B514E9A}"/>
              </a:ext>
            </a:extLst>
          </p:cNvPr>
          <p:cNvSpPr txBox="1"/>
          <p:nvPr/>
        </p:nvSpPr>
        <p:spPr>
          <a:xfrm>
            <a:off x="3450210" y="2505574"/>
            <a:ext cx="3403705" cy="3293209"/>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Ensure alignment </a:t>
            </a:r>
            <a:r>
              <a:rPr lang="en-US" sz="1200" dirty="0">
                <a:latin typeface="Avenir Medium" panose="02000603020000020003" pitchFamily="2" charset="0"/>
              </a:rPr>
              <a:t>and full integration in the design, costing and budgeting of </a:t>
            </a:r>
            <a:r>
              <a:rPr lang="en-US" sz="1200" dirty="0">
                <a:latin typeface="Avenir Heavy" panose="020B0703020203020204" pitchFamily="34" charset="0"/>
              </a:rPr>
              <a:t>national HIV plans</a:t>
            </a:r>
            <a:endParaRPr lang="en-IN" sz="1200" dirty="0">
              <a:latin typeface="Avenir Heavy" panose="020B0703020203020204" pitchFamily="34" charset="0"/>
            </a:endParaRPr>
          </a:p>
          <a:p>
            <a:pPr>
              <a:spcBef>
                <a:spcPts val="600"/>
              </a:spcBef>
            </a:pPr>
            <a:r>
              <a:rPr lang="en-US" sz="1200" dirty="0">
                <a:latin typeface="Avenir Medium" panose="02000603020000020003" pitchFamily="2" charset="0"/>
              </a:rPr>
              <a:t>Develop </a:t>
            </a:r>
            <a:r>
              <a:rPr lang="en-US" sz="1200" dirty="0">
                <a:latin typeface="Avenir Heavy" panose="020B0703020203020204" pitchFamily="34" charset="0"/>
              </a:rPr>
              <a:t>an evolved financing </a:t>
            </a:r>
            <a:r>
              <a:rPr lang="en-US" sz="1200" dirty="0">
                <a:latin typeface="Avenir Medium" panose="02000603020000020003" pitchFamily="2" charset="0"/>
              </a:rPr>
              <a:t>model to transition to domestic financing</a:t>
            </a:r>
          </a:p>
          <a:p>
            <a:pPr marL="171450" indent="-171450">
              <a:spcBef>
                <a:spcPts val="600"/>
              </a:spcBef>
              <a:buFont typeface="Arial" panose="020B0604020202020204" pitchFamily="34" charset="0"/>
              <a:buChar char="•"/>
            </a:pPr>
            <a:r>
              <a:rPr lang="en-US" sz="1200" dirty="0">
                <a:latin typeface="Avenir Medium" panose="02000603020000020003" pitchFamily="2" charset="0"/>
              </a:rPr>
              <a:t>Grow domestic revenue</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Blended financing instruments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Integrate HIV financing</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Increase development assistance for health</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Establish pooled funding mechanisms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Greater accountability for commitments towards domestic financing</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Improve public financial management systems</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81CCA726-ACFE-E58A-000A-BA43F17EE43D}"/>
              </a:ext>
            </a:extLst>
          </p:cNvPr>
          <p:cNvSpPr txBox="1"/>
          <p:nvPr/>
        </p:nvSpPr>
        <p:spPr>
          <a:xfrm>
            <a:off x="7533160" y="2505574"/>
            <a:ext cx="3403705" cy="261610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Integrate HIV services</a:t>
            </a:r>
            <a:r>
              <a:rPr lang="en-US" sz="1200" dirty="0">
                <a:latin typeface="Avenir Medium" panose="02000603020000020003" pitchFamily="2" charset="0"/>
              </a:rPr>
              <a:t>, (including community services) in national public and private health benefit packages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Eliminate user fees </a:t>
            </a:r>
            <a:r>
              <a:rPr lang="en-US" sz="1200" dirty="0">
                <a:latin typeface="Avenir Medium" panose="02000603020000020003" pitchFamily="2" charset="0"/>
              </a:rPr>
              <a:t>and reduce out-of-pocket expenses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Investment in a </a:t>
            </a:r>
            <a:r>
              <a:rPr lang="en-US" sz="1200" dirty="0">
                <a:latin typeface="Avenir Heavy" panose="020B0703020203020204" pitchFamily="34" charset="0"/>
              </a:rPr>
              <a:t>rights-based approach to sustainability</a:t>
            </a:r>
            <a:r>
              <a:rPr lang="en-US" sz="1200" dirty="0">
                <a:latin typeface="Avenir Medium" panose="02000603020000020003" pitchFamily="2" charset="0"/>
              </a:rPr>
              <a:t> and development of HIV sustainability roadmaps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Leverage </a:t>
            </a:r>
            <a:r>
              <a:rPr lang="en-US" sz="1200" dirty="0">
                <a:latin typeface="Avenir Heavy" panose="020B0703020203020204" pitchFamily="34" charset="0"/>
              </a:rPr>
              <a:t>regional organizations and south-south</a:t>
            </a:r>
            <a:r>
              <a:rPr lang="en-US" sz="1200" dirty="0">
                <a:latin typeface="Avenir Medium" panose="02000603020000020003" pitchFamily="2" charset="0"/>
              </a:rPr>
              <a:t> cooperation</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Community leadership is monitored </a:t>
            </a:r>
            <a:r>
              <a:rPr lang="en-US" sz="1200" dirty="0">
                <a:latin typeface="Avenir Medium" panose="02000603020000020003" pitchFamily="2" charset="0"/>
              </a:rPr>
              <a:t>and benefits from dedicated allocations</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A00958F8-0B0C-C80F-F738-FFADF29F8931}"/>
              </a:ext>
            </a:extLst>
          </p:cNvPr>
          <p:cNvSpPr txBox="1"/>
          <p:nvPr/>
        </p:nvSpPr>
        <p:spPr>
          <a:xfrm>
            <a:off x="825187" y="3296738"/>
            <a:ext cx="2135311" cy="2585323"/>
          </a:xfrm>
          <a:prstGeom prst="rect">
            <a:avLst/>
          </a:prstGeom>
          <a:noFill/>
        </p:spPr>
        <p:txBody>
          <a:bodyPr wrap="square" rtlCol="0">
            <a:spAutoFit/>
          </a:bodyPr>
          <a:lstStyle/>
          <a:p>
            <a:pPr algn="r"/>
            <a:r>
              <a:rPr lang="en-US" cap="all" dirty="0">
                <a:solidFill>
                  <a:srgbClr val="70C8BE"/>
                </a:solidFill>
                <a:latin typeface="Avenir Heavy" panose="020B0703020203020204" pitchFamily="34" charset="0"/>
              </a:rPr>
              <a:t>Country-led, resilient, </a:t>
            </a:r>
            <a:br>
              <a:rPr lang="en-US" cap="all" dirty="0">
                <a:solidFill>
                  <a:srgbClr val="70C8BE"/>
                </a:solidFill>
                <a:latin typeface="Avenir Heavy" panose="020B0703020203020204" pitchFamily="34" charset="0"/>
              </a:rPr>
            </a:br>
            <a:r>
              <a:rPr lang="en-US" cap="all" dirty="0">
                <a:solidFill>
                  <a:srgbClr val="70C8BE"/>
                </a:solidFill>
                <a:latin typeface="Avenir Heavy" panose="020B0703020203020204" pitchFamily="34" charset="0"/>
              </a:rPr>
              <a:t>and ready for the future for people living with, affected by or at risk of HIV</a:t>
            </a:r>
            <a:endParaRPr lang="en-IN" cap="all" dirty="0">
              <a:solidFill>
                <a:srgbClr val="70C8BE"/>
              </a:solidFill>
              <a:latin typeface="Avenir Heavy" panose="020B0703020203020204" pitchFamily="34" charset="0"/>
            </a:endParaRPr>
          </a:p>
          <a:p>
            <a:pPr algn="r"/>
            <a:endParaRPr lang="en-IN" dirty="0"/>
          </a:p>
        </p:txBody>
      </p:sp>
      <p:sp>
        <p:nvSpPr>
          <p:cNvPr id="8" name="TextBox 7">
            <a:extLst>
              <a:ext uri="{FF2B5EF4-FFF2-40B4-BE49-F238E27FC236}">
                <a16:creationId xmlns:a16="http://schemas.microsoft.com/office/drawing/2014/main" id="{F8B20CCD-5301-113B-1214-E738D70DAE21}"/>
              </a:ext>
            </a:extLst>
          </p:cNvPr>
          <p:cNvSpPr txBox="1"/>
          <p:nvPr/>
        </p:nvSpPr>
        <p:spPr>
          <a:xfrm>
            <a:off x="3329039" y="1966532"/>
            <a:ext cx="8105667" cy="369332"/>
          </a:xfrm>
          <a:prstGeom prst="rect">
            <a:avLst/>
          </a:prstGeom>
          <a:noFill/>
        </p:spPr>
        <p:txBody>
          <a:bodyPr wrap="square" rtlCol="0">
            <a:spAutoFit/>
          </a:bodyPr>
          <a:lstStyle/>
          <a:p>
            <a:r>
              <a:rPr lang="en-US" dirty="0">
                <a:solidFill>
                  <a:srgbClr val="70C8BE"/>
                </a:solidFill>
                <a:latin typeface="Avenir Heavy" panose="020B0703020203020204" pitchFamily="34" charset="0"/>
                <a:ea typeface="Yu Gothic Light"/>
                <a:cs typeface="Arial"/>
              </a:rPr>
              <a:t>Ensure financing for people-</a:t>
            </a:r>
            <a:r>
              <a:rPr lang="en-US" dirty="0" err="1">
                <a:solidFill>
                  <a:srgbClr val="70C8BE"/>
                </a:solidFill>
                <a:latin typeface="Avenir Heavy" panose="020B0703020203020204" pitchFamily="34" charset="0"/>
                <a:ea typeface="Yu Gothic Light"/>
                <a:cs typeface="Arial"/>
              </a:rPr>
              <a:t>centred</a:t>
            </a:r>
            <a:r>
              <a:rPr lang="en-US" dirty="0">
                <a:solidFill>
                  <a:srgbClr val="70C8BE"/>
                </a:solidFill>
                <a:latin typeface="Avenir Heavy" panose="020B0703020203020204" pitchFamily="34" charset="0"/>
                <a:ea typeface="Yu Gothic Light"/>
                <a:cs typeface="Arial"/>
              </a:rPr>
              <a:t> national and global HIV responses</a:t>
            </a:r>
            <a:endParaRPr lang="en-US" dirty="0">
              <a:latin typeface="Avenir Heavy" panose="020B0703020203020204" pitchFamily="34" charset="0"/>
              <a:ea typeface="Yu Gothic Light"/>
              <a:cs typeface="Arial"/>
            </a:endParaRPr>
          </a:p>
        </p:txBody>
      </p:sp>
      <p:sp>
        <p:nvSpPr>
          <p:cNvPr id="11" name="TextBox 10">
            <a:extLst>
              <a:ext uri="{FF2B5EF4-FFF2-40B4-BE49-F238E27FC236}">
                <a16:creationId xmlns:a16="http://schemas.microsoft.com/office/drawing/2014/main" id="{E38F251B-5661-F587-D0EE-9ABF3B0C8F1A}"/>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Sustain</a:t>
            </a:r>
          </a:p>
          <a:p>
            <a:pPr algn="ctr">
              <a:lnSpc>
                <a:spcPct val="100000"/>
              </a:lnSpc>
            </a:pPr>
            <a:r>
              <a:rPr lang="en-US" sz="2600" cap="all" dirty="0">
                <a:solidFill>
                  <a:schemeClr val="bg1"/>
                </a:solidFill>
                <a:latin typeface="Avenir Heavy" panose="020B0703020203020204" pitchFamily="34" charset="0"/>
                <a:cs typeface="Arial"/>
              </a:rPr>
              <a:t>The</a:t>
            </a:r>
          </a:p>
          <a:p>
            <a:pPr algn="ctr">
              <a:lnSpc>
                <a:spcPct val="100000"/>
              </a:lnSpc>
            </a:pPr>
            <a:r>
              <a:rPr lang="en-US" sz="2600" cap="all" dirty="0">
                <a:solidFill>
                  <a:schemeClr val="bg1"/>
                </a:solidFill>
                <a:latin typeface="Avenir Heavy" panose="020B0703020203020204" pitchFamily="34" charset="0"/>
                <a:cs typeface="Arial"/>
              </a:rPr>
              <a:t>response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3473EEEB-FF7D-8BB6-A091-40331DDF2AC8}"/>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Results area 1</a:t>
            </a:r>
            <a:endParaRPr lang="en-US" cap="all" dirty="0">
              <a:latin typeface="Avenir Heavy" panose="020B0703020203020204" pitchFamily="34" charset="0"/>
              <a:ea typeface="Yu Gothic Light"/>
              <a:cs typeface="Arial"/>
            </a:endParaRPr>
          </a:p>
        </p:txBody>
      </p:sp>
      <p:sp>
        <p:nvSpPr>
          <p:cNvPr id="15" name="Rectangle 14">
            <a:extLst>
              <a:ext uri="{FF2B5EF4-FFF2-40B4-BE49-F238E27FC236}">
                <a16:creationId xmlns:a16="http://schemas.microsoft.com/office/drawing/2014/main" id="{D0F4BE56-685F-0568-2105-122D364EF3C6}"/>
              </a:ext>
            </a:extLst>
          </p:cNvPr>
          <p:cNvSpPr/>
          <p:nvPr/>
        </p:nvSpPr>
        <p:spPr>
          <a:xfrm>
            <a:off x="3329040" y="320030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13275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DB83B-4446-777A-A710-19B65427C56D}"/>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8A0A8DCD-5643-9F9C-02C2-F6776E0AF4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21C7D8D-2F96-AABE-6184-E5401BA76B2A}"/>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C2C27A4-0303-C00D-5B42-52F010D9CF37}"/>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0A30389-7F96-2F9E-2B08-888F48103474}"/>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5959022-93BE-A3F6-87A5-EB453E783714}"/>
              </a:ext>
            </a:extLst>
          </p:cNvPr>
          <p:cNvSpPr/>
          <p:nvPr/>
        </p:nvSpPr>
        <p:spPr>
          <a:xfrm>
            <a:off x="3329040" y="295198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903AA114-ECB5-3A9E-9C11-1BD7889AAC0C}"/>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Priority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9C6E0C1D-7030-7BEE-61B4-264BC46D258E}"/>
              </a:ext>
            </a:extLst>
          </p:cNvPr>
          <p:cNvSpPr txBox="1"/>
          <p:nvPr/>
        </p:nvSpPr>
        <p:spPr>
          <a:xfrm>
            <a:off x="3450210" y="2878798"/>
            <a:ext cx="3403705" cy="287771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Ensure political leadership </a:t>
            </a:r>
            <a:r>
              <a:rPr lang="en-US" sz="1200" dirty="0">
                <a:latin typeface="Avenir Medium" panose="02000603020000020003" pitchFamily="2" charset="0"/>
              </a:rPr>
              <a:t>and operational mechanisms for integration of HIV into national health systems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Integrate HIV-focused systems and services </a:t>
            </a:r>
            <a:r>
              <a:rPr lang="en-US" sz="1200" dirty="0">
                <a:latin typeface="Avenir Medium" panose="02000603020000020003" pitchFamily="2" charset="0"/>
              </a:rPr>
              <a:t>into PHC and broader public health systems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Simplify HIV service delivery </a:t>
            </a:r>
            <a:r>
              <a:rPr lang="en-US" sz="1200" dirty="0">
                <a:latin typeface="Avenir Medium" panose="02000603020000020003" pitchFamily="2" charset="0"/>
              </a:rPr>
              <a:t>and focus on essential HIV care and prevention</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Integrate HIV-focused community </a:t>
            </a:r>
            <a:r>
              <a:rPr lang="en-US" sz="1200" dirty="0">
                <a:latin typeface="Avenir Medium" panose="02000603020000020003" pitchFamily="2" charset="0"/>
              </a:rPr>
              <a:t>systems and services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Strengthen collaboration and co-financing </a:t>
            </a:r>
            <a:r>
              <a:rPr lang="en-US" sz="1200" dirty="0">
                <a:latin typeface="Avenir Heavy" panose="020B0703020203020204" pitchFamily="34" charset="0"/>
              </a:rPr>
              <a:t>across sectors</a:t>
            </a:r>
            <a:endParaRPr lang="en-IN" sz="1200" dirty="0">
              <a:latin typeface="Avenir Heavy" panose="020B0703020203020204" pitchFamily="34" charset="0"/>
            </a:endParaRPr>
          </a:p>
          <a:p>
            <a:pPr>
              <a:spcBef>
                <a:spcPts val="600"/>
              </a:spcBef>
            </a:pPr>
            <a:r>
              <a:rPr lang="en-US" sz="1200" dirty="0">
                <a:latin typeface="Avenir Heavy" panose="020B0703020203020204" pitchFamily="34" charset="0"/>
              </a:rPr>
              <a:t>Multisectoral</a:t>
            </a:r>
            <a:r>
              <a:rPr lang="en-US" sz="1200" dirty="0">
                <a:latin typeface="Avenir Medium" panose="02000603020000020003" pitchFamily="2" charset="0"/>
              </a:rPr>
              <a:t> programmatic coordination and inclusion</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E5C93E44-2B30-175A-8BFF-0E49F045755D}"/>
              </a:ext>
            </a:extLst>
          </p:cNvPr>
          <p:cNvSpPr txBox="1"/>
          <p:nvPr/>
        </p:nvSpPr>
        <p:spPr>
          <a:xfrm>
            <a:off x="7533160" y="2878798"/>
            <a:ext cx="3403705" cy="1985159"/>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Embed a </a:t>
            </a:r>
            <a:r>
              <a:rPr lang="en-US" sz="1200" dirty="0">
                <a:latin typeface="Avenir Heavy" panose="020B0703020203020204" pitchFamily="34" charset="0"/>
              </a:rPr>
              <a:t>human rights-based approach </a:t>
            </a:r>
            <a:r>
              <a:rPr lang="en-US" sz="1200" dirty="0">
                <a:latin typeface="Avenir Medium" panose="02000603020000020003" pitchFamily="2" charset="0"/>
              </a:rPr>
              <a:t>to the integration of HIV services with stigma-free, gender transformative, youth responsive and key population-appropriate services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Embed HIV into disaster preparedness plans </a:t>
            </a:r>
            <a:r>
              <a:rPr lang="en-US" sz="1200" dirty="0">
                <a:latin typeface="Avenir Medium" panose="02000603020000020003" pitchFamily="2" charset="0"/>
              </a:rPr>
              <a:t>and humanitarian responses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Robust accountability systems </a:t>
            </a:r>
            <a:r>
              <a:rPr lang="en-US" sz="1200" dirty="0">
                <a:latin typeface="Avenir Medium" panose="02000603020000020003" pitchFamily="2" charset="0"/>
              </a:rPr>
              <a:t>and metrics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Strengthen global health security </a:t>
            </a:r>
            <a:r>
              <a:rPr lang="en-US" sz="1200" dirty="0">
                <a:latin typeface="Avenir Medium" panose="02000603020000020003" pitchFamily="2" charset="0"/>
              </a:rPr>
              <a:t>and country resilience to pandemics</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56E20738-D88B-7C61-AEE3-7188B765B24A}"/>
              </a:ext>
            </a:extLst>
          </p:cNvPr>
          <p:cNvSpPr txBox="1"/>
          <p:nvPr/>
        </p:nvSpPr>
        <p:spPr>
          <a:xfrm>
            <a:off x="825187" y="3296738"/>
            <a:ext cx="2135311" cy="2585323"/>
          </a:xfrm>
          <a:prstGeom prst="rect">
            <a:avLst/>
          </a:prstGeom>
          <a:noFill/>
        </p:spPr>
        <p:txBody>
          <a:bodyPr wrap="square" rtlCol="0">
            <a:spAutoFit/>
          </a:bodyPr>
          <a:lstStyle/>
          <a:p>
            <a:pPr algn="r"/>
            <a:r>
              <a:rPr lang="en-US" cap="all" dirty="0">
                <a:solidFill>
                  <a:srgbClr val="70C8BE"/>
                </a:solidFill>
                <a:latin typeface="Avenir Heavy" panose="020B0703020203020204" pitchFamily="34" charset="0"/>
              </a:rPr>
              <a:t>Country-led, resilient, </a:t>
            </a:r>
            <a:br>
              <a:rPr lang="en-US" cap="all" dirty="0">
                <a:solidFill>
                  <a:srgbClr val="70C8BE"/>
                </a:solidFill>
                <a:latin typeface="Avenir Heavy" panose="020B0703020203020204" pitchFamily="34" charset="0"/>
              </a:rPr>
            </a:br>
            <a:r>
              <a:rPr lang="en-US" cap="all" dirty="0">
                <a:solidFill>
                  <a:srgbClr val="70C8BE"/>
                </a:solidFill>
                <a:latin typeface="Avenir Heavy" panose="020B0703020203020204" pitchFamily="34" charset="0"/>
              </a:rPr>
              <a:t>and ready for the future for people living with, affected by or at risk of HIV</a:t>
            </a:r>
            <a:endParaRPr lang="en-IN" cap="all" dirty="0">
              <a:solidFill>
                <a:srgbClr val="70C8BE"/>
              </a:solidFill>
              <a:latin typeface="Avenir Heavy" panose="020B0703020203020204" pitchFamily="34" charset="0"/>
            </a:endParaRPr>
          </a:p>
          <a:p>
            <a:pPr algn="r"/>
            <a:endParaRPr lang="en-IN" dirty="0"/>
          </a:p>
        </p:txBody>
      </p:sp>
      <p:sp>
        <p:nvSpPr>
          <p:cNvPr id="8" name="TextBox 7">
            <a:extLst>
              <a:ext uri="{FF2B5EF4-FFF2-40B4-BE49-F238E27FC236}">
                <a16:creationId xmlns:a16="http://schemas.microsoft.com/office/drawing/2014/main" id="{4BD66CA8-2C60-1D70-8D8D-B6BDA891ED03}"/>
              </a:ext>
            </a:extLst>
          </p:cNvPr>
          <p:cNvSpPr txBox="1"/>
          <p:nvPr/>
        </p:nvSpPr>
        <p:spPr>
          <a:xfrm>
            <a:off x="3329039" y="1966532"/>
            <a:ext cx="8105667" cy="923330"/>
          </a:xfrm>
          <a:prstGeom prst="rect">
            <a:avLst/>
          </a:prstGeom>
          <a:noFill/>
        </p:spPr>
        <p:txBody>
          <a:bodyPr wrap="square" rtlCol="0">
            <a:spAutoFit/>
          </a:bodyPr>
          <a:lstStyle/>
          <a:p>
            <a:r>
              <a:rPr lang="en-US" dirty="0">
                <a:solidFill>
                  <a:srgbClr val="70C8BE"/>
                </a:solidFill>
                <a:latin typeface="Avenir Heavy" panose="020B0703020203020204" pitchFamily="34" charset="0"/>
              </a:rPr>
              <a:t>Integrate HIV interventions and HIV-related health and community systems with primary health care (PHC), broader health system and key non-health sectors</a:t>
            </a:r>
            <a:endParaRPr lang="en-IN"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972FD3B7-940D-E8CB-3B67-1DC21286A2B2}"/>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Sustain</a:t>
            </a:r>
          </a:p>
          <a:p>
            <a:pPr algn="ctr">
              <a:lnSpc>
                <a:spcPct val="100000"/>
              </a:lnSpc>
            </a:pPr>
            <a:r>
              <a:rPr lang="en-US" sz="2600" cap="all" dirty="0">
                <a:solidFill>
                  <a:schemeClr val="bg1"/>
                </a:solidFill>
                <a:latin typeface="Avenir Heavy" panose="020B0703020203020204" pitchFamily="34" charset="0"/>
                <a:cs typeface="Arial"/>
              </a:rPr>
              <a:t>The</a:t>
            </a:r>
          </a:p>
          <a:p>
            <a:pPr algn="ctr">
              <a:lnSpc>
                <a:spcPct val="100000"/>
              </a:lnSpc>
            </a:pPr>
            <a:r>
              <a:rPr lang="en-US" sz="2600" cap="all" dirty="0">
                <a:solidFill>
                  <a:schemeClr val="bg1"/>
                </a:solidFill>
                <a:latin typeface="Avenir Heavy" panose="020B0703020203020204" pitchFamily="34" charset="0"/>
                <a:cs typeface="Arial"/>
              </a:rPr>
              <a:t>response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9C6BF217-88A9-C1E8-1798-9087171729FE}"/>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Results area 2</a:t>
            </a:r>
            <a:endParaRPr lang="en-US" cap="all" dirty="0">
              <a:latin typeface="Avenir Heavy" panose="020B0703020203020204" pitchFamily="34" charset="0"/>
              <a:ea typeface="Yu Gothic Light"/>
              <a:cs typeface="Arial"/>
            </a:endParaRPr>
          </a:p>
        </p:txBody>
      </p:sp>
      <p:sp>
        <p:nvSpPr>
          <p:cNvPr id="9" name="Rectangle 8">
            <a:extLst>
              <a:ext uri="{FF2B5EF4-FFF2-40B4-BE49-F238E27FC236}">
                <a16:creationId xmlns:a16="http://schemas.microsoft.com/office/drawing/2014/main" id="{5AB17BA5-F4DB-ECFE-9A00-4917CB5CA44E}"/>
              </a:ext>
            </a:extLst>
          </p:cNvPr>
          <p:cNvSpPr/>
          <p:nvPr/>
        </p:nvSpPr>
        <p:spPr>
          <a:xfrm>
            <a:off x="3329040" y="3575071"/>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21668157-A286-86A0-F3F3-DF65B32FA22A}"/>
              </a:ext>
            </a:extLst>
          </p:cNvPr>
          <p:cNvSpPr/>
          <p:nvPr/>
        </p:nvSpPr>
        <p:spPr>
          <a:xfrm>
            <a:off x="3329040" y="403207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C4163A16-32C3-953F-D3AC-097A5462F612}"/>
              </a:ext>
            </a:extLst>
          </p:cNvPr>
          <p:cNvSpPr/>
          <p:nvPr/>
        </p:nvSpPr>
        <p:spPr>
          <a:xfrm>
            <a:off x="3329040" y="445763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5799852D-A5D0-9027-C59D-FEEAEF11A7FF}"/>
              </a:ext>
            </a:extLst>
          </p:cNvPr>
          <p:cNvSpPr/>
          <p:nvPr/>
        </p:nvSpPr>
        <p:spPr>
          <a:xfrm>
            <a:off x="3329040" y="49018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8D67BCCF-E70F-A198-9F02-0C4605D725DA}"/>
              </a:ext>
            </a:extLst>
          </p:cNvPr>
          <p:cNvSpPr/>
          <p:nvPr/>
        </p:nvSpPr>
        <p:spPr>
          <a:xfrm>
            <a:off x="3329040" y="534608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F0560024-C615-A5C5-863E-F0EE421E5D77}"/>
              </a:ext>
            </a:extLst>
          </p:cNvPr>
          <p:cNvSpPr/>
          <p:nvPr/>
        </p:nvSpPr>
        <p:spPr>
          <a:xfrm>
            <a:off x="7407258" y="296447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27A4651-B00B-0E00-8720-D70F97C1EC65}"/>
              </a:ext>
            </a:extLst>
          </p:cNvPr>
          <p:cNvSpPr/>
          <p:nvPr/>
        </p:nvSpPr>
        <p:spPr>
          <a:xfrm>
            <a:off x="7407258" y="376371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EC997AD9-6FFE-6417-C96C-E3F636FA62EF}"/>
              </a:ext>
            </a:extLst>
          </p:cNvPr>
          <p:cNvSpPr/>
          <p:nvPr/>
        </p:nvSpPr>
        <p:spPr>
          <a:xfrm>
            <a:off x="7407258" y="419643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0FE6E49-6CC3-BA18-2478-65DA399B6FBC}"/>
              </a:ext>
            </a:extLst>
          </p:cNvPr>
          <p:cNvSpPr/>
          <p:nvPr/>
        </p:nvSpPr>
        <p:spPr>
          <a:xfrm>
            <a:off x="7407258" y="4471560"/>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7" name="Graphic 26">
            <a:extLst>
              <a:ext uri="{FF2B5EF4-FFF2-40B4-BE49-F238E27FC236}">
                <a16:creationId xmlns:a16="http://schemas.microsoft.com/office/drawing/2014/main" id="{1E6A50F4-C0A0-6170-3821-ADE8DCB71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7975" y="1167225"/>
            <a:ext cx="575039" cy="507387"/>
          </a:xfrm>
          <a:prstGeom prst="rect">
            <a:avLst/>
          </a:prstGeom>
        </p:spPr>
      </p:pic>
    </p:spTree>
    <p:extLst>
      <p:ext uri="{BB962C8B-B14F-4D97-AF65-F5344CB8AC3E}">
        <p14:creationId xmlns:p14="http://schemas.microsoft.com/office/powerpoint/2010/main" val="1932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DB87B-15EE-BCA3-21D5-59F32EFDCF61}"/>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E3EBECC8-EBEE-76FC-DD08-9DB922A5D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44B847E1-7793-0C22-7798-8C6C008B05C1}"/>
              </a:ext>
            </a:extLst>
          </p:cNvPr>
          <p:cNvSpPr/>
          <p:nvPr/>
        </p:nvSpPr>
        <p:spPr>
          <a:xfrm>
            <a:off x="825188" y="1046288"/>
            <a:ext cx="2027111" cy="2027111"/>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6D99FBA3-1D72-FBA3-002F-3A5A9B1CA013}"/>
              </a:ext>
            </a:extLst>
          </p:cNvPr>
          <p:cNvCxnSpPr>
            <a:cxnSpLocks/>
          </p:cNvCxnSpPr>
          <p:nvPr/>
        </p:nvCxnSpPr>
        <p:spPr>
          <a:xfrm>
            <a:off x="3068700" y="609555"/>
            <a:ext cx="0" cy="5054127"/>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C4AE560-E48B-4BBB-1FA6-278F89442A62}"/>
              </a:ext>
            </a:extLst>
          </p:cNvPr>
          <p:cNvCxnSpPr>
            <a:cxnSpLocks/>
          </p:cNvCxnSpPr>
          <p:nvPr/>
        </p:nvCxnSpPr>
        <p:spPr>
          <a:xfrm>
            <a:off x="3068700" y="1801975"/>
            <a:ext cx="8480127" cy="0"/>
          </a:xfrm>
          <a:prstGeom prst="line">
            <a:avLst/>
          </a:prstGeom>
          <a:ln w="19050">
            <a:solidFill>
              <a:srgbClr val="70C8BE"/>
            </a:solidFill>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4DA6285-626E-1639-62E7-4FF0EF140748}"/>
              </a:ext>
            </a:extLst>
          </p:cNvPr>
          <p:cNvSpPr/>
          <p:nvPr/>
        </p:nvSpPr>
        <p:spPr>
          <a:xfrm>
            <a:off x="3329040" y="2830679"/>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4A188E88-D4F0-4F23-C419-A32EC19E9A87}"/>
              </a:ext>
            </a:extLst>
          </p:cNvPr>
          <p:cNvSpPr/>
          <p:nvPr/>
        </p:nvSpPr>
        <p:spPr>
          <a:xfrm>
            <a:off x="7407258" y="2826163"/>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extBox 1">
            <a:extLst>
              <a:ext uri="{FF2B5EF4-FFF2-40B4-BE49-F238E27FC236}">
                <a16:creationId xmlns:a16="http://schemas.microsoft.com/office/drawing/2014/main" id="{1D3C18EB-2AF9-31CD-A592-68DC2A93F430}"/>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70C8BE"/>
                </a:solidFill>
                <a:latin typeface="Avenir Heavy" panose="020B0703020203020204" pitchFamily="34" charset="0"/>
              </a:rPr>
              <a:t>Priority 1</a:t>
            </a:r>
            <a:endParaRPr lang="en-IN" sz="2700" cap="all" dirty="0">
              <a:solidFill>
                <a:srgbClr val="70C8BE"/>
              </a:solidFill>
              <a:latin typeface="Avenir Heavy" panose="020B0703020203020204" pitchFamily="34" charset="0"/>
            </a:endParaRPr>
          </a:p>
        </p:txBody>
      </p:sp>
      <p:sp>
        <p:nvSpPr>
          <p:cNvPr id="3" name="TextBox 2">
            <a:extLst>
              <a:ext uri="{FF2B5EF4-FFF2-40B4-BE49-F238E27FC236}">
                <a16:creationId xmlns:a16="http://schemas.microsoft.com/office/drawing/2014/main" id="{5CA4B3C4-7413-3950-2FB5-96E73953BBC9}"/>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Invest and maintain </a:t>
            </a:r>
            <a:r>
              <a:rPr lang="en-US" sz="1200" dirty="0">
                <a:latin typeface="Avenir Heavy" panose="020B0703020203020204" pitchFamily="34" charset="0"/>
              </a:rPr>
              <a:t>robust routine data systems</a:t>
            </a:r>
            <a:r>
              <a:rPr lang="en-US" sz="1200" dirty="0">
                <a:latin typeface="Avenir Medium" panose="02000603020000020003" pitchFamily="2" charset="0"/>
              </a:rPr>
              <a:t>, case surveillance with effective data governance and stewardship, including ensuring confidentiality</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Support and link multiple and identify </a:t>
            </a:r>
            <a:r>
              <a:rPr lang="en-US" sz="1200" dirty="0">
                <a:latin typeface="Avenir Heavy" panose="020B0703020203020204" pitchFamily="34" charset="0"/>
              </a:rPr>
              <a:t>innovative data sources </a:t>
            </a:r>
            <a:r>
              <a:rPr lang="en-US" sz="1200" dirty="0">
                <a:latin typeface="Avenir Medium" panose="02000603020000020003" pitchFamily="2" charset="0"/>
              </a:rPr>
              <a:t>and systems including population viral suppression</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Household surveys</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Case surveillance and civil registration</a:t>
            </a:r>
            <a:endParaRPr lang="en-IN" sz="1200" dirty="0">
              <a:latin typeface="Avenir Medium" panose="02000603020000020003" pitchFamily="2" charset="0"/>
            </a:endParaRPr>
          </a:p>
          <a:p>
            <a:pPr marL="171450" indent="-171450">
              <a:spcBef>
                <a:spcPts val="600"/>
              </a:spcBef>
              <a:buFont typeface="Arial" panose="020B0604020202020204" pitchFamily="34" charset="0"/>
              <a:buChar char="•"/>
            </a:pPr>
            <a:r>
              <a:rPr lang="en-US" sz="1200" dirty="0">
                <a:latin typeface="Avenir Medium" panose="02000603020000020003" pitchFamily="2" charset="0"/>
              </a:rPr>
              <a:t>Modelling to inform </a:t>
            </a:r>
            <a:r>
              <a:rPr lang="en-US" sz="1200" dirty="0" err="1">
                <a:latin typeface="Avenir Medium" panose="02000603020000020003" pitchFamily="2" charset="0"/>
              </a:rPr>
              <a:t>programme</a:t>
            </a:r>
            <a:r>
              <a:rPr lang="en-US" sz="1200" dirty="0">
                <a:latin typeface="Avenir Medium" panose="02000603020000020003" pitchFamily="2" charset="0"/>
              </a:rPr>
              <a:t> decisions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Advance interoperability of health systems</a:t>
            </a:r>
            <a:r>
              <a:rPr lang="en-US" sz="1200" dirty="0">
                <a:latin typeface="Avenir Medium" panose="02000603020000020003" pitchFamily="2" charset="0"/>
              </a:rPr>
              <a:t>, with shared electronic health and social records</a:t>
            </a:r>
            <a:endParaRPr lang="en-IN" sz="1200" dirty="0">
              <a:latin typeface="Avenir Medium" panose="02000603020000020003" pitchFamily="2" charset="0"/>
            </a:endParaRPr>
          </a:p>
        </p:txBody>
      </p:sp>
      <p:sp>
        <p:nvSpPr>
          <p:cNvPr id="6" name="TextBox 5">
            <a:extLst>
              <a:ext uri="{FF2B5EF4-FFF2-40B4-BE49-F238E27FC236}">
                <a16:creationId xmlns:a16="http://schemas.microsoft.com/office/drawing/2014/main" id="{0F5BFF02-DE5C-0EEA-DA35-FCD2630B4E8F}"/>
              </a:ext>
            </a:extLst>
          </p:cNvPr>
          <p:cNvSpPr txBox="1"/>
          <p:nvPr/>
        </p:nvSpPr>
        <p:spPr>
          <a:xfrm>
            <a:off x="7533160" y="2757495"/>
            <a:ext cx="3403705" cy="3170099"/>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Ensure systematic differences between and within groups are measured to </a:t>
            </a:r>
            <a:r>
              <a:rPr lang="en-US" sz="1200" dirty="0">
                <a:latin typeface="Avenir Heavy" panose="020B0703020203020204" pitchFamily="34" charset="0"/>
              </a:rPr>
              <a:t>identify inequalities</a:t>
            </a:r>
            <a:endParaRPr lang="en-IN" sz="1200" dirty="0">
              <a:latin typeface="Avenir Heavy" panose="020B0703020203020204" pitchFamily="34" charset="0"/>
            </a:endParaRPr>
          </a:p>
          <a:p>
            <a:pPr>
              <a:spcBef>
                <a:spcPts val="600"/>
              </a:spcBef>
            </a:pPr>
            <a:r>
              <a:rPr lang="en-US" sz="1200" dirty="0" err="1">
                <a:latin typeface="Avenir Heavy" panose="020B0703020203020204" pitchFamily="34" charset="0"/>
              </a:rPr>
              <a:t>Formalise</a:t>
            </a:r>
            <a:r>
              <a:rPr lang="en-US" sz="1200" dirty="0">
                <a:latin typeface="Avenir Heavy" panose="020B0703020203020204" pitchFamily="34" charset="0"/>
              </a:rPr>
              <a:t> collaboration between government- and community-led monitoring </a:t>
            </a:r>
            <a:r>
              <a:rPr lang="en-US" sz="1200" dirty="0">
                <a:latin typeface="Avenir Medium" panose="02000603020000020003" pitchFamily="2" charset="0"/>
              </a:rPr>
              <a:t>structures for mutual accountability and operational synergy</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Use information on </a:t>
            </a:r>
            <a:r>
              <a:rPr lang="en-US" sz="1200" dirty="0">
                <a:latin typeface="Avenir Heavy" panose="020B0703020203020204" pitchFamily="34" charset="0"/>
              </a:rPr>
              <a:t>expenditures</a:t>
            </a:r>
            <a:r>
              <a:rPr lang="en-US" sz="1200" dirty="0">
                <a:latin typeface="Avenir Medium" panose="02000603020000020003" pitchFamily="2" charset="0"/>
              </a:rPr>
              <a:t> in all data analyses to inform planning</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Strengthen health workers' digital capacities </a:t>
            </a:r>
            <a:r>
              <a:rPr lang="en-US" sz="1200" dirty="0">
                <a:latin typeface="Avenir Medium" panose="02000603020000020003" pitchFamily="2" charset="0"/>
              </a:rPr>
              <a:t>through systematic training </a:t>
            </a:r>
            <a:r>
              <a:rPr lang="en-US" sz="1200" dirty="0" err="1">
                <a:latin typeface="Avenir Medium" panose="02000603020000020003" pitchFamily="2" charset="0"/>
              </a:rPr>
              <a:t>programmes</a:t>
            </a:r>
            <a:r>
              <a:rPr lang="en-US" sz="1200" dirty="0">
                <a:latin typeface="Avenir Medium" panose="02000603020000020003" pitchFamily="2" charset="0"/>
              </a:rPr>
              <a:t>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Introduce a new paradigm for routine HIV prevention needs estimates </a:t>
            </a:r>
            <a:r>
              <a:rPr lang="en-US" sz="1200" dirty="0">
                <a:latin typeface="Avenir Medium" panose="02000603020000020003" pitchFamily="2" charset="0"/>
              </a:rPr>
              <a:t>through annual modelling of the number of people in need of HIV prevention.</a:t>
            </a:r>
            <a:endParaRPr lang="en-IN" sz="1200" dirty="0">
              <a:latin typeface="Avenir Medium" panose="02000603020000020003" pitchFamily="2" charset="0"/>
            </a:endParaRPr>
          </a:p>
        </p:txBody>
      </p:sp>
      <p:sp>
        <p:nvSpPr>
          <p:cNvPr id="7" name="TextBox 6">
            <a:extLst>
              <a:ext uri="{FF2B5EF4-FFF2-40B4-BE49-F238E27FC236}">
                <a16:creationId xmlns:a16="http://schemas.microsoft.com/office/drawing/2014/main" id="{75FC3976-A56D-01BB-4541-FA2046418FE7}"/>
              </a:ext>
            </a:extLst>
          </p:cNvPr>
          <p:cNvSpPr txBox="1"/>
          <p:nvPr/>
        </p:nvSpPr>
        <p:spPr>
          <a:xfrm>
            <a:off x="825187" y="3296738"/>
            <a:ext cx="2135311" cy="2585323"/>
          </a:xfrm>
          <a:prstGeom prst="rect">
            <a:avLst/>
          </a:prstGeom>
          <a:noFill/>
        </p:spPr>
        <p:txBody>
          <a:bodyPr wrap="square" rtlCol="0">
            <a:spAutoFit/>
          </a:bodyPr>
          <a:lstStyle/>
          <a:p>
            <a:pPr algn="r"/>
            <a:r>
              <a:rPr lang="en-US" cap="all" dirty="0">
                <a:solidFill>
                  <a:srgbClr val="70C8BE"/>
                </a:solidFill>
                <a:latin typeface="Avenir Heavy" panose="020B0703020203020204" pitchFamily="34" charset="0"/>
              </a:rPr>
              <a:t>Country-led, resilient, </a:t>
            </a:r>
            <a:br>
              <a:rPr lang="en-US" cap="all" dirty="0">
                <a:solidFill>
                  <a:srgbClr val="70C8BE"/>
                </a:solidFill>
                <a:latin typeface="Avenir Heavy" panose="020B0703020203020204" pitchFamily="34" charset="0"/>
              </a:rPr>
            </a:br>
            <a:r>
              <a:rPr lang="en-US" cap="all" dirty="0">
                <a:solidFill>
                  <a:srgbClr val="70C8BE"/>
                </a:solidFill>
                <a:latin typeface="Avenir Heavy" panose="020B0703020203020204" pitchFamily="34" charset="0"/>
              </a:rPr>
              <a:t>and ready for the future for people living with, affected by or at risk of HIV</a:t>
            </a:r>
            <a:endParaRPr lang="en-IN" cap="all" dirty="0">
              <a:solidFill>
                <a:srgbClr val="70C8BE"/>
              </a:solidFill>
              <a:latin typeface="Avenir Heavy" panose="020B0703020203020204" pitchFamily="34" charset="0"/>
            </a:endParaRPr>
          </a:p>
          <a:p>
            <a:pPr algn="r"/>
            <a:endParaRPr lang="en-IN" dirty="0"/>
          </a:p>
        </p:txBody>
      </p:sp>
      <p:sp>
        <p:nvSpPr>
          <p:cNvPr id="8" name="TextBox 7">
            <a:extLst>
              <a:ext uri="{FF2B5EF4-FFF2-40B4-BE49-F238E27FC236}">
                <a16:creationId xmlns:a16="http://schemas.microsoft.com/office/drawing/2014/main" id="{3A144A57-0000-12D4-E2DD-B6A65E308238}"/>
              </a:ext>
            </a:extLst>
          </p:cNvPr>
          <p:cNvSpPr txBox="1"/>
          <p:nvPr/>
        </p:nvSpPr>
        <p:spPr>
          <a:xfrm>
            <a:off x="3329040" y="1966532"/>
            <a:ext cx="6580070" cy="646331"/>
          </a:xfrm>
          <a:prstGeom prst="rect">
            <a:avLst/>
          </a:prstGeom>
          <a:noFill/>
        </p:spPr>
        <p:txBody>
          <a:bodyPr wrap="square" rtlCol="0">
            <a:spAutoFit/>
          </a:bodyPr>
          <a:lstStyle/>
          <a:p>
            <a:r>
              <a:rPr lang="en-GB" dirty="0">
                <a:solidFill>
                  <a:srgbClr val="70C8BE"/>
                </a:solidFill>
                <a:latin typeface="Avenir Heavy" panose="020B0703020203020204" pitchFamily="34" charset="0"/>
              </a:rPr>
              <a:t>Invest in essential information systems and data collection by sectors and communities</a:t>
            </a:r>
            <a:endParaRPr lang="en-IN" dirty="0">
              <a:solidFill>
                <a:srgbClr val="70C8BE"/>
              </a:solidFill>
              <a:latin typeface="Avenir Heavy" panose="020B0703020203020204" pitchFamily="34" charset="0"/>
            </a:endParaRPr>
          </a:p>
        </p:txBody>
      </p:sp>
      <p:sp>
        <p:nvSpPr>
          <p:cNvPr id="11" name="TextBox 10">
            <a:extLst>
              <a:ext uri="{FF2B5EF4-FFF2-40B4-BE49-F238E27FC236}">
                <a16:creationId xmlns:a16="http://schemas.microsoft.com/office/drawing/2014/main" id="{418E2FE3-7D6C-15BD-1A2A-986E0971DF65}"/>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Sustain</a:t>
            </a:r>
          </a:p>
          <a:p>
            <a:pPr algn="ctr">
              <a:lnSpc>
                <a:spcPct val="100000"/>
              </a:lnSpc>
            </a:pPr>
            <a:r>
              <a:rPr lang="en-US" sz="2600" cap="all" dirty="0">
                <a:solidFill>
                  <a:schemeClr val="bg1"/>
                </a:solidFill>
                <a:latin typeface="Avenir Heavy" panose="020B0703020203020204" pitchFamily="34" charset="0"/>
                <a:cs typeface="Arial"/>
              </a:rPr>
              <a:t>The</a:t>
            </a:r>
          </a:p>
          <a:p>
            <a:pPr algn="ctr">
              <a:lnSpc>
                <a:spcPct val="100000"/>
              </a:lnSpc>
            </a:pPr>
            <a:r>
              <a:rPr lang="en-US" sz="2600" cap="all" dirty="0">
                <a:solidFill>
                  <a:schemeClr val="bg1"/>
                </a:solidFill>
                <a:latin typeface="Avenir Heavy" panose="020B0703020203020204" pitchFamily="34" charset="0"/>
                <a:cs typeface="Arial"/>
              </a:rPr>
              <a:t>response</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812F27A3-588F-7298-21CD-E502B8D54860}"/>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70C8BE"/>
                </a:solidFill>
                <a:latin typeface="Avenir Heavy" panose="020B0703020203020204" pitchFamily="34" charset="0"/>
                <a:ea typeface="Yu Gothic Light"/>
                <a:cs typeface="Arial"/>
              </a:rPr>
              <a:t>Results area 3</a:t>
            </a:r>
            <a:endParaRPr lang="en-US" cap="all" dirty="0">
              <a:latin typeface="Avenir Heavy" panose="020B0703020203020204" pitchFamily="34" charset="0"/>
              <a:ea typeface="Yu Gothic Light"/>
              <a:cs typeface="Arial"/>
            </a:endParaRPr>
          </a:p>
        </p:txBody>
      </p:sp>
      <p:pic>
        <p:nvPicPr>
          <p:cNvPr id="4" name="Graphic 3">
            <a:extLst>
              <a:ext uri="{FF2B5EF4-FFF2-40B4-BE49-F238E27FC236}">
                <a16:creationId xmlns:a16="http://schemas.microsoft.com/office/drawing/2014/main" id="{7DEC6A25-2FD7-DE8F-5101-0AF29F86B3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2" y="1141425"/>
            <a:ext cx="535947" cy="556560"/>
          </a:xfrm>
          <a:prstGeom prst="rect">
            <a:avLst/>
          </a:prstGeom>
        </p:spPr>
      </p:pic>
      <p:sp>
        <p:nvSpPr>
          <p:cNvPr id="15" name="Rectangle 14">
            <a:extLst>
              <a:ext uri="{FF2B5EF4-FFF2-40B4-BE49-F238E27FC236}">
                <a16:creationId xmlns:a16="http://schemas.microsoft.com/office/drawing/2014/main" id="{D4734D9A-EEC1-7587-EFBC-AC09FACFDA21}"/>
              </a:ext>
            </a:extLst>
          </p:cNvPr>
          <p:cNvSpPr/>
          <p:nvPr/>
        </p:nvSpPr>
        <p:spPr>
          <a:xfrm>
            <a:off x="3329040" y="364891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06246AA-8034-E14D-3E46-9575E7C36D91}"/>
              </a:ext>
            </a:extLst>
          </p:cNvPr>
          <p:cNvSpPr/>
          <p:nvPr/>
        </p:nvSpPr>
        <p:spPr>
          <a:xfrm>
            <a:off x="3329040" y="502051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5807DFAF-C547-47DE-CAAF-EF20E0017478}"/>
              </a:ext>
            </a:extLst>
          </p:cNvPr>
          <p:cNvSpPr/>
          <p:nvPr/>
        </p:nvSpPr>
        <p:spPr>
          <a:xfrm>
            <a:off x="7407258" y="3447212"/>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291F9F3A-09AA-49C5-ADFE-D13ACAC52E41}"/>
              </a:ext>
            </a:extLst>
          </p:cNvPr>
          <p:cNvSpPr/>
          <p:nvPr/>
        </p:nvSpPr>
        <p:spPr>
          <a:xfrm>
            <a:off x="7407258" y="4263297"/>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1654591-A804-26D8-C76F-DCEA41985CB7}"/>
              </a:ext>
            </a:extLst>
          </p:cNvPr>
          <p:cNvSpPr/>
          <p:nvPr/>
        </p:nvSpPr>
        <p:spPr>
          <a:xfrm>
            <a:off x="7407258" y="4701836"/>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14808913-BD93-0F61-A2A0-90BE6AD84754}"/>
              </a:ext>
            </a:extLst>
          </p:cNvPr>
          <p:cNvSpPr/>
          <p:nvPr/>
        </p:nvSpPr>
        <p:spPr>
          <a:xfrm>
            <a:off x="7407258" y="5140375"/>
            <a:ext cx="121170" cy="121170"/>
          </a:xfrm>
          <a:prstGeom prst="rect">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150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46CF-90B7-2645-3A5D-10A4AA69B537}"/>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2B6B5CF4-69B4-DC80-8C82-ED285C20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1B8622A7-15D5-0BC9-D8BC-6DD51802058C}"/>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4539BE1A-46CA-9D0B-8A8E-E6DC98CB5080}"/>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40DFE3A-1D1E-5EA3-5A84-11C21D81F8A1}"/>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87FEEC2-4932-D5DA-3E74-FA3E4D8BF3BA}"/>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Priority 2</a:t>
            </a:r>
            <a:endParaRPr lang="en-IN" sz="27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FB21D33-485A-F28F-4F25-068854C4F70E}"/>
              </a:ext>
            </a:extLst>
          </p:cNvPr>
          <p:cNvSpPr txBox="1"/>
          <p:nvPr/>
        </p:nvSpPr>
        <p:spPr>
          <a:xfrm>
            <a:off x="825185" y="3296738"/>
            <a:ext cx="2135314" cy="2031325"/>
          </a:xfrm>
          <a:prstGeom prst="rect">
            <a:avLst/>
          </a:prstGeom>
          <a:noFill/>
        </p:spPr>
        <p:txBody>
          <a:bodyPr wrap="square" rtlCol="0">
            <a:spAutoFit/>
          </a:bodyPr>
          <a:lstStyle/>
          <a:p>
            <a:pPr algn="r"/>
            <a:r>
              <a:rPr lang="en-US" cap="all" dirty="0">
                <a:solidFill>
                  <a:srgbClr val="E07E55"/>
                </a:solidFill>
                <a:latin typeface="Avenir Heavy" panose="020B0703020203020204" pitchFamily="34" charset="0"/>
              </a:rPr>
              <a:t>EQUITY, DIGNITY, AND ACCESS FOR PEOPLE LIVING WITH, AT RISK OF, OR AFFECTED BY HIV</a:t>
            </a:r>
            <a:endParaRPr lang="en-IN" dirty="0">
              <a:solidFill>
                <a:srgbClr val="E07E55"/>
              </a:solidFill>
            </a:endParaRPr>
          </a:p>
        </p:txBody>
      </p:sp>
      <p:pic>
        <p:nvPicPr>
          <p:cNvPr id="8" name="Graphic 7" descr="Neighborhood with solid fill">
            <a:extLst>
              <a:ext uri="{FF2B5EF4-FFF2-40B4-BE49-F238E27FC236}">
                <a16:creationId xmlns:a16="http://schemas.microsoft.com/office/drawing/2014/main" id="{FFE462F9-6A1E-E4A7-51BC-B33F741CF1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65981" y="955429"/>
            <a:ext cx="712061" cy="774895"/>
          </a:xfrm>
          <a:prstGeom prst="rect">
            <a:avLst/>
          </a:prstGeom>
        </p:spPr>
      </p:pic>
      <p:sp>
        <p:nvSpPr>
          <p:cNvPr id="9" name="TextBox 8">
            <a:extLst>
              <a:ext uri="{FF2B5EF4-FFF2-40B4-BE49-F238E27FC236}">
                <a16:creationId xmlns:a16="http://schemas.microsoft.com/office/drawing/2014/main" id="{C42B3D00-0F34-3EEC-B7A5-EDF6E8209154}"/>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Results area 4</a:t>
            </a:r>
          </a:p>
        </p:txBody>
      </p:sp>
      <p:sp>
        <p:nvSpPr>
          <p:cNvPr id="11" name="TextBox 10">
            <a:extLst>
              <a:ext uri="{FF2B5EF4-FFF2-40B4-BE49-F238E27FC236}">
                <a16:creationId xmlns:a16="http://schemas.microsoft.com/office/drawing/2014/main" id="{2BCD97F2-BBBB-2C88-FD41-FAEEBE98EC4A}"/>
              </a:ext>
            </a:extLst>
          </p:cNvPr>
          <p:cNvSpPr txBox="1"/>
          <p:nvPr/>
        </p:nvSpPr>
        <p:spPr>
          <a:xfrm>
            <a:off x="3329040" y="1966532"/>
            <a:ext cx="6580070"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Scale up biomedical, structural, community and behavioral options for HIV prevention</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D12820FE-3D51-6934-500C-4CB400A00190}"/>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PEOPLE-FOCUSSED SERVICES</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7F7D6821-5D3C-9011-F42C-C51A5E7435B2}"/>
              </a:ext>
            </a:extLst>
          </p:cNvPr>
          <p:cNvSpPr txBox="1"/>
          <p:nvPr/>
        </p:nvSpPr>
        <p:spPr>
          <a:xfrm>
            <a:off x="3450210" y="2757495"/>
            <a:ext cx="3403705" cy="3247043"/>
          </a:xfrm>
          <a:prstGeom prst="rect">
            <a:avLst/>
          </a:prstGeom>
          <a:noFill/>
        </p:spPr>
        <p:txBody>
          <a:bodyPr wrap="square" rtlCol="0">
            <a:spAutoFit/>
          </a:bodyPr>
          <a:lstStyle/>
          <a:p>
            <a:pPr>
              <a:lnSpc>
                <a:spcPct val="100000"/>
              </a:lnSpc>
              <a:spcBef>
                <a:spcPts val="600"/>
              </a:spcBef>
            </a:pPr>
            <a:r>
              <a:rPr lang="en-US" sz="1200" dirty="0">
                <a:latin typeface="Avenir Medium" panose="02000603020000020003" pitchFamily="2" charset="0"/>
              </a:rPr>
              <a:t>Scale up the availability of </a:t>
            </a:r>
            <a:r>
              <a:rPr lang="en-US" sz="1200" dirty="0">
                <a:latin typeface="Avenir Heavy" panose="020B0703020203020204" pitchFamily="34" charset="0"/>
              </a:rPr>
              <a:t>an optimal mix of prevention options</a:t>
            </a:r>
            <a:endParaRPr lang="en-IN" sz="1200" dirty="0">
              <a:latin typeface="Avenir Heavy" panose="020B0703020203020204" pitchFamily="34" charset="0"/>
            </a:endParaRPr>
          </a:p>
          <a:p>
            <a:pPr>
              <a:lnSpc>
                <a:spcPct val="100000"/>
              </a:lnSpc>
              <a:spcBef>
                <a:spcPts val="600"/>
              </a:spcBef>
            </a:pPr>
            <a:r>
              <a:rPr lang="en-US" sz="1200" dirty="0">
                <a:latin typeface="Avenir Medium" panose="02000603020000020003" pitchFamily="2" charset="0"/>
              </a:rPr>
              <a:t>Rapidly introduce and </a:t>
            </a:r>
            <a:r>
              <a:rPr lang="en-US" sz="1200" dirty="0">
                <a:latin typeface="Avenir Heavy" panose="020B0703020203020204" pitchFamily="34" charset="0"/>
              </a:rPr>
              <a:t>scale up equitable access to </a:t>
            </a:r>
            <a:r>
              <a:rPr lang="en-US" sz="1200" dirty="0" err="1">
                <a:latin typeface="Avenir Heavy" panose="020B0703020203020204" pitchFamily="34" charset="0"/>
              </a:rPr>
              <a:t>PrEP</a:t>
            </a:r>
            <a:r>
              <a:rPr lang="en-US" sz="1200" dirty="0">
                <a:latin typeface="Avenir Heavy" panose="020B0703020203020204" pitchFamily="34" charset="0"/>
              </a:rPr>
              <a:t> options </a:t>
            </a:r>
            <a:r>
              <a:rPr lang="en-US" sz="1200" dirty="0">
                <a:latin typeface="Avenir Medium" panose="02000603020000020003" pitchFamily="2" charset="0"/>
              </a:rPr>
              <a:t>to provide at least 20 million person-years of </a:t>
            </a:r>
            <a:r>
              <a:rPr lang="en-US" sz="1200" dirty="0" err="1">
                <a:latin typeface="Avenir Medium" panose="02000603020000020003" pitchFamily="2" charset="0"/>
              </a:rPr>
              <a:t>PrEP</a:t>
            </a:r>
            <a:r>
              <a:rPr lang="en-US" sz="1200" dirty="0">
                <a:latin typeface="Avenir Medium" panose="02000603020000020003" pitchFamily="2" charset="0"/>
              </a:rPr>
              <a:t> globally in 2030</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Reinvigorate </a:t>
            </a:r>
            <a:r>
              <a:rPr lang="en-GB" sz="1200" dirty="0">
                <a:latin typeface="Avenir Heavy" panose="020B0703020203020204" pitchFamily="34" charset="0"/>
              </a:rPr>
              <a:t>market approaches to condoms </a:t>
            </a:r>
            <a:r>
              <a:rPr lang="en-GB" sz="1200" dirty="0">
                <a:latin typeface="Avenir Medium" panose="02000603020000020003" pitchFamily="2" charset="0"/>
              </a:rPr>
              <a:t>and self-testing.</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Expand </a:t>
            </a:r>
            <a:r>
              <a:rPr lang="en-US" sz="1200" dirty="0">
                <a:latin typeface="Avenir Heavy" panose="020B0703020203020204" pitchFamily="34" charset="0"/>
              </a:rPr>
              <a:t>self-care in HIV prevention </a:t>
            </a:r>
            <a:r>
              <a:rPr lang="en-US" sz="1200" dirty="0">
                <a:latin typeface="Avenir Medium" panose="02000603020000020003" pitchFamily="2" charset="0"/>
              </a:rPr>
              <a:t>by making products (condoms, self-tests, clean needles more widely available (e.g. pharmacies)</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Increase </a:t>
            </a:r>
            <a:r>
              <a:rPr lang="en-GB" sz="1200" dirty="0">
                <a:latin typeface="Avenir Heavy" panose="020B0703020203020204" pitchFamily="34" charset="0"/>
              </a:rPr>
              <a:t>demand for HIV prevention </a:t>
            </a:r>
            <a:r>
              <a:rPr lang="en-GB" sz="1200" dirty="0">
                <a:latin typeface="Avenir Medium" panose="02000603020000020003" pitchFamily="2" charset="0"/>
              </a:rPr>
              <a:t>with people-</a:t>
            </a:r>
            <a:r>
              <a:rPr lang="en-GB" sz="1200" dirty="0" err="1">
                <a:latin typeface="Avenir Medium" panose="02000603020000020003" pitchFamily="2" charset="0"/>
              </a:rPr>
              <a:t>centered</a:t>
            </a:r>
            <a:r>
              <a:rPr lang="en-GB" sz="1200" dirty="0">
                <a:latin typeface="Avenir Medium" panose="02000603020000020003" pitchFamily="2" charset="0"/>
              </a:rPr>
              <a:t> digital and peer-led outreach campaigns. </a:t>
            </a:r>
          </a:p>
          <a:p>
            <a:pPr>
              <a:spcBef>
                <a:spcPts val="600"/>
              </a:spcBef>
            </a:pPr>
            <a:r>
              <a:rPr lang="en-GB" sz="1200" dirty="0">
                <a:latin typeface="Avenir Medium" panose="02000603020000020003" pitchFamily="2" charset="0"/>
              </a:rPr>
              <a:t>Integrate </a:t>
            </a:r>
            <a:r>
              <a:rPr lang="en-GB" sz="1200" dirty="0">
                <a:latin typeface="Avenir Heavy" panose="020B0703020203020204" pitchFamily="34" charset="0"/>
              </a:rPr>
              <a:t>offer of HIV prevention as standard of care </a:t>
            </a:r>
            <a:r>
              <a:rPr lang="en-GB" sz="1200" dirty="0">
                <a:latin typeface="Avenir Medium" panose="02000603020000020003" pitchFamily="2" charset="0"/>
              </a:rPr>
              <a:t>in health-care settings</a:t>
            </a:r>
            <a:endParaRPr lang="en-IN" sz="1200" dirty="0">
              <a:latin typeface="Avenir Medium" panose="02000603020000020003" pitchFamily="2" charset="0"/>
            </a:endParaRPr>
          </a:p>
        </p:txBody>
      </p:sp>
      <p:sp>
        <p:nvSpPr>
          <p:cNvPr id="15" name="TextBox 14">
            <a:extLst>
              <a:ext uri="{FF2B5EF4-FFF2-40B4-BE49-F238E27FC236}">
                <a16:creationId xmlns:a16="http://schemas.microsoft.com/office/drawing/2014/main" id="{69E0F121-38CF-2816-16E2-866F9F2CA58F}"/>
              </a:ext>
            </a:extLst>
          </p:cNvPr>
          <p:cNvSpPr txBox="1"/>
          <p:nvPr/>
        </p:nvSpPr>
        <p:spPr>
          <a:xfrm>
            <a:off x="7533160" y="2757495"/>
            <a:ext cx="3403705" cy="3647152"/>
          </a:xfrm>
          <a:prstGeom prst="rect">
            <a:avLst/>
          </a:prstGeom>
          <a:noFill/>
        </p:spPr>
        <p:txBody>
          <a:bodyPr wrap="square" rtlCol="0">
            <a:spAutoFit/>
          </a:bodyPr>
          <a:lstStyle/>
          <a:p>
            <a:pPr>
              <a:lnSpc>
                <a:spcPct val="100000"/>
              </a:lnSpc>
              <a:spcBef>
                <a:spcPts val="600"/>
              </a:spcBef>
            </a:pPr>
            <a:r>
              <a:rPr lang="en-US" sz="1200" dirty="0">
                <a:latin typeface="Avenir Medium" panose="02000603020000020003" pitchFamily="2" charset="0"/>
              </a:rPr>
              <a:t>Develop </a:t>
            </a:r>
            <a:r>
              <a:rPr lang="en-US" sz="1200" dirty="0">
                <a:latin typeface="Avenir Heavy" panose="020B0703020203020204" pitchFamily="34" charset="0"/>
              </a:rPr>
              <a:t>sustainable prevention </a:t>
            </a:r>
            <a:r>
              <a:rPr lang="en-US" sz="1200" dirty="0" err="1">
                <a:latin typeface="Avenir Heavy" panose="020B0703020203020204" pitchFamily="34" charset="0"/>
              </a:rPr>
              <a:t>programme</a:t>
            </a:r>
            <a:r>
              <a:rPr lang="en-US" sz="1200" dirty="0">
                <a:latin typeface="Avenir Heavy" panose="020B0703020203020204" pitchFamily="34" charset="0"/>
              </a:rPr>
              <a:t> models </a:t>
            </a:r>
            <a:r>
              <a:rPr lang="en-US" sz="1200" dirty="0">
                <a:latin typeface="Avenir Medium" panose="02000603020000020003" pitchFamily="2" charset="0"/>
              </a:rPr>
              <a:t>for locations with high HIV incidence in sub-Saharan Africa, </a:t>
            </a:r>
            <a:r>
              <a:rPr lang="en-US" sz="1200" dirty="0">
                <a:latin typeface="Avenir Heavy" panose="020B0703020203020204" pitchFamily="34" charset="0"/>
              </a:rPr>
              <a:t>particularly for young and adult women and men at </a:t>
            </a:r>
            <a:r>
              <a:rPr lang="en-US" sz="1200" dirty="0">
                <a:latin typeface="Avenir Medium" panose="02000603020000020003" pitchFamily="2" charset="0"/>
              </a:rPr>
              <a:t>higher risk of HIV including </a:t>
            </a:r>
            <a:r>
              <a:rPr lang="en-US" sz="1200" dirty="0" err="1">
                <a:latin typeface="Avenir Medium" panose="02000603020000020003" pitchFamily="2" charset="0"/>
              </a:rPr>
              <a:t>behavioural</a:t>
            </a:r>
            <a:r>
              <a:rPr lang="en-US" sz="1200" dirty="0">
                <a:latin typeface="Avenir Medium" panose="02000603020000020003" pitchFamily="2" charset="0"/>
              </a:rPr>
              <a:t> interventions and comprehensive sexuality education</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Expand </a:t>
            </a:r>
            <a:r>
              <a:rPr lang="en-US" sz="1200" dirty="0">
                <a:latin typeface="Avenir Heavy" panose="020B0703020203020204" pitchFamily="34" charset="0"/>
              </a:rPr>
              <a:t>culturally sensitive, male-targeted </a:t>
            </a:r>
            <a:r>
              <a:rPr lang="en-US" sz="1200" dirty="0">
                <a:latin typeface="Avenir Medium" panose="02000603020000020003" pitchFamily="2" charset="0"/>
              </a:rPr>
              <a:t>interventions that promote HIV testing, condom use, </a:t>
            </a:r>
            <a:r>
              <a:rPr lang="en-US" sz="1200" dirty="0" err="1">
                <a:latin typeface="Avenir Medium" panose="02000603020000020003" pitchFamily="2" charset="0"/>
              </a:rPr>
              <a:t>PrEP</a:t>
            </a:r>
            <a:r>
              <a:rPr lang="en-US" sz="1200" dirty="0">
                <a:latin typeface="Avenir Medium" panose="02000603020000020003" pitchFamily="2" charset="0"/>
              </a:rPr>
              <a:t> and health-seeking </a:t>
            </a:r>
            <a:r>
              <a:rPr lang="en-US" sz="1200" dirty="0" err="1">
                <a:latin typeface="Avenir Medium" panose="02000603020000020003" pitchFamily="2" charset="0"/>
              </a:rPr>
              <a:t>behaviours</a:t>
            </a:r>
            <a:r>
              <a:rPr lang="en-US" sz="1200" dirty="0">
                <a:latin typeface="Avenir Medium" panose="02000603020000020003" pitchFamily="2" charset="0"/>
              </a:rPr>
              <a:t> </a:t>
            </a:r>
            <a:endParaRPr lang="en-IN" sz="1200" dirty="0">
              <a:latin typeface="Avenir Medium" panose="02000603020000020003" pitchFamily="2" charset="0"/>
            </a:endParaRPr>
          </a:p>
          <a:p>
            <a:pPr>
              <a:lnSpc>
                <a:spcPct val="100000"/>
              </a:lnSpc>
              <a:spcBef>
                <a:spcPts val="600"/>
              </a:spcBef>
            </a:pPr>
            <a:r>
              <a:rPr lang="en-GB" sz="1200" dirty="0">
                <a:latin typeface="Avenir Medium" panose="02000603020000020003" pitchFamily="2" charset="0"/>
              </a:rPr>
              <a:t>Develop a </a:t>
            </a:r>
            <a:r>
              <a:rPr lang="en-GB" sz="1200" dirty="0">
                <a:latin typeface="Avenir Heavy" panose="020B0703020203020204" pitchFamily="34" charset="0"/>
              </a:rPr>
              <a:t>scaled system of trusted access programmes for key populations </a:t>
            </a:r>
            <a:r>
              <a:rPr lang="en-GB" sz="1200" dirty="0">
                <a:latin typeface="Avenir Medium" panose="02000603020000020003" pitchFamily="2" charset="0"/>
              </a:rPr>
              <a:t>including sex workers, gay men and other MSM, transgender people and people who inject drugs in line with country context. </a:t>
            </a:r>
            <a:endParaRPr lang="en-IN" sz="1200" dirty="0">
              <a:latin typeface="Avenir Medium" panose="02000603020000020003" pitchFamily="2" charset="0"/>
            </a:endParaRPr>
          </a:p>
          <a:p>
            <a:pPr>
              <a:lnSpc>
                <a:spcPct val="100000"/>
              </a:lnSpc>
              <a:spcBef>
                <a:spcPts val="600"/>
              </a:spcBef>
            </a:pPr>
            <a:r>
              <a:rPr lang="en-US" sz="1200" dirty="0">
                <a:latin typeface="Avenir Medium" panose="02000603020000020003" pitchFamily="2" charset="0"/>
              </a:rPr>
              <a:t>Strengthen and </a:t>
            </a:r>
            <a:r>
              <a:rPr lang="en-US" sz="1200" dirty="0">
                <a:latin typeface="Avenir Heavy" panose="020B0703020203020204" pitchFamily="34" charset="0"/>
              </a:rPr>
              <a:t>scale up comprehensive harm reduction services </a:t>
            </a:r>
            <a:r>
              <a:rPr lang="en-US" sz="1200" dirty="0">
                <a:latin typeface="Avenir Medium" panose="02000603020000020003" pitchFamily="2" charset="0"/>
              </a:rPr>
              <a:t>for people who inject drugs</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605EE20C-D4EE-C0FD-A5E1-5631589C4948}"/>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82F74189-7EE3-9AF1-E990-66C33A9B07D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9C802F0E-5DC1-D7B0-7FA1-3D6C24DBE5B9}"/>
              </a:ext>
            </a:extLst>
          </p:cNvPr>
          <p:cNvSpPr/>
          <p:nvPr/>
        </p:nvSpPr>
        <p:spPr>
          <a:xfrm>
            <a:off x="3329040" y="326099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04745244-3EB6-5504-A34D-2CEAA6968F8D}"/>
              </a:ext>
            </a:extLst>
          </p:cNvPr>
          <p:cNvSpPr/>
          <p:nvPr/>
        </p:nvSpPr>
        <p:spPr>
          <a:xfrm>
            <a:off x="3329040" y="390073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A9A8525A-886E-55F7-48DF-131685FB2D06}"/>
              </a:ext>
            </a:extLst>
          </p:cNvPr>
          <p:cNvSpPr/>
          <p:nvPr/>
        </p:nvSpPr>
        <p:spPr>
          <a:xfrm>
            <a:off x="3329040" y="43238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829B0616-CC13-C693-1CE0-3F986A12FFA9}"/>
              </a:ext>
            </a:extLst>
          </p:cNvPr>
          <p:cNvSpPr/>
          <p:nvPr/>
        </p:nvSpPr>
        <p:spPr>
          <a:xfrm>
            <a:off x="3329040" y="49410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EDCD9123-A44D-0175-17E6-0E5DFE1738CB}"/>
              </a:ext>
            </a:extLst>
          </p:cNvPr>
          <p:cNvSpPr/>
          <p:nvPr/>
        </p:nvSpPr>
        <p:spPr>
          <a:xfrm>
            <a:off x="7407258" y="402190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99AB5FD4-25D6-CB03-BD2B-DBE572818BFC}"/>
              </a:ext>
            </a:extLst>
          </p:cNvPr>
          <p:cNvSpPr/>
          <p:nvPr/>
        </p:nvSpPr>
        <p:spPr>
          <a:xfrm>
            <a:off x="7407258" y="481990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D64B8EB4-E23A-4CE9-2A5B-BC8A141B78B9}"/>
              </a:ext>
            </a:extLst>
          </p:cNvPr>
          <p:cNvSpPr/>
          <p:nvPr/>
        </p:nvSpPr>
        <p:spPr>
          <a:xfrm>
            <a:off x="7407258" y="577542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3EF0076D-DDF7-8219-AA20-7E0E55F7DDC1}"/>
              </a:ext>
            </a:extLst>
          </p:cNvPr>
          <p:cNvSpPr/>
          <p:nvPr/>
        </p:nvSpPr>
        <p:spPr>
          <a:xfrm>
            <a:off x="3329040" y="557692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6223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9A70-5754-A63C-5B44-41A57FB83B3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50977C4F-629E-FD78-4E68-0E4E0FFAEA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856B1229-3D32-5BE3-2378-555B42BB7BA6}"/>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EDC07A6-62AC-9547-7C43-2DB36555CAD3}"/>
              </a:ext>
            </a:extLst>
          </p:cNvPr>
          <p:cNvCxnSpPr>
            <a:cxnSpLocks/>
          </p:cNvCxnSpPr>
          <p:nvPr/>
        </p:nvCxnSpPr>
        <p:spPr>
          <a:xfrm>
            <a:off x="3068700" y="609555"/>
            <a:ext cx="0" cy="5511099"/>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6ED90D6-AEDA-D424-412F-0930C847329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6896DE3-9EEB-4CD7-0972-64E73C5BFED9}"/>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Priority 2</a:t>
            </a:r>
            <a:endParaRPr lang="en-IN" sz="27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3C0679DD-1CF8-27B5-422C-01B0299ADE80}"/>
              </a:ext>
            </a:extLst>
          </p:cNvPr>
          <p:cNvSpPr txBox="1"/>
          <p:nvPr/>
        </p:nvSpPr>
        <p:spPr>
          <a:xfrm>
            <a:off x="825185" y="3296738"/>
            <a:ext cx="2135314" cy="2031325"/>
          </a:xfrm>
          <a:prstGeom prst="rect">
            <a:avLst/>
          </a:prstGeom>
          <a:noFill/>
        </p:spPr>
        <p:txBody>
          <a:bodyPr wrap="square" rtlCol="0">
            <a:spAutoFit/>
          </a:bodyPr>
          <a:lstStyle/>
          <a:p>
            <a:pPr algn="r"/>
            <a:r>
              <a:rPr lang="en-US" cap="all" dirty="0">
                <a:solidFill>
                  <a:srgbClr val="E07E55"/>
                </a:solidFill>
                <a:latin typeface="Avenir Heavy" panose="020B0703020203020204" pitchFamily="34" charset="0"/>
              </a:rPr>
              <a:t>EQUITY, DIGNITY, AND ACCESS FOR PEOPLE LIVING WITH, AT RISK OF, OR AFFECTED BY HIV</a:t>
            </a:r>
            <a:endParaRPr lang="en-IN" dirty="0">
              <a:solidFill>
                <a:srgbClr val="E07E55"/>
              </a:solidFill>
            </a:endParaRPr>
          </a:p>
        </p:txBody>
      </p:sp>
      <p:sp>
        <p:nvSpPr>
          <p:cNvPr id="9" name="TextBox 8">
            <a:extLst>
              <a:ext uri="{FF2B5EF4-FFF2-40B4-BE49-F238E27FC236}">
                <a16:creationId xmlns:a16="http://schemas.microsoft.com/office/drawing/2014/main" id="{2F329C23-7A15-7ADB-1D6E-FBF16F36BDF7}"/>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Results area 5</a:t>
            </a:r>
          </a:p>
        </p:txBody>
      </p:sp>
      <p:sp>
        <p:nvSpPr>
          <p:cNvPr id="11" name="TextBox 10">
            <a:extLst>
              <a:ext uri="{FF2B5EF4-FFF2-40B4-BE49-F238E27FC236}">
                <a16:creationId xmlns:a16="http://schemas.microsoft.com/office/drawing/2014/main" id="{0557FFD5-D2AE-4654-860F-C60B7975D24A}"/>
              </a:ext>
            </a:extLst>
          </p:cNvPr>
          <p:cNvSpPr txBox="1"/>
          <p:nvPr/>
        </p:nvSpPr>
        <p:spPr>
          <a:xfrm>
            <a:off x="3329040" y="1966532"/>
            <a:ext cx="6580070"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Ensure available, accessible, acceptable and quality HIV testing treatment and care for people living with HIV</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2E7871D-94B9-D8C7-9AFB-B7D9128D10A7}"/>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PEOPLE-FOCUSSED SERVICES</a:t>
            </a:r>
            <a:endParaRPr lang="en-CH" sz="2600" cap="all" dirty="0">
              <a:solidFill>
                <a:schemeClr val="bg1"/>
              </a:solidFill>
              <a:latin typeface="Avenir Heavy" panose="020B0703020203020204" pitchFamily="34" charset="0"/>
              <a:cs typeface="Arial"/>
            </a:endParaRPr>
          </a:p>
        </p:txBody>
      </p:sp>
      <p:sp>
        <p:nvSpPr>
          <p:cNvPr id="14" name="TextBox 13">
            <a:extLst>
              <a:ext uri="{FF2B5EF4-FFF2-40B4-BE49-F238E27FC236}">
                <a16:creationId xmlns:a16="http://schemas.microsoft.com/office/drawing/2014/main" id="{BB1F7638-FAA9-E53F-2D86-0E58DFE01CF5}"/>
              </a:ext>
            </a:extLst>
          </p:cNvPr>
          <p:cNvSpPr txBox="1"/>
          <p:nvPr/>
        </p:nvSpPr>
        <p:spPr>
          <a:xfrm>
            <a:off x="3450210" y="2757495"/>
            <a:ext cx="3403705" cy="3093154"/>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Deliver </a:t>
            </a:r>
            <a:r>
              <a:rPr lang="en-US" sz="1200" dirty="0">
                <a:latin typeface="Avenir Heavy" panose="020B0703020203020204" pitchFamily="34" charset="0"/>
              </a:rPr>
              <a:t>HIV treatment to 40 million people by 2030 </a:t>
            </a:r>
            <a:r>
              <a:rPr lang="en-US" sz="1200" dirty="0">
                <a:latin typeface="Avenir Medium" panose="02000603020000020003" pitchFamily="2" charset="0"/>
              </a:rPr>
              <a:t>through stigma- and discrimination-free services.</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Strengthen </a:t>
            </a:r>
            <a:r>
              <a:rPr lang="en-GB" sz="1200" dirty="0">
                <a:latin typeface="Avenir Heavy" panose="020B0703020203020204" pitchFamily="34" charset="0"/>
              </a:rPr>
              <a:t>differentiated service delivery </a:t>
            </a:r>
            <a:r>
              <a:rPr lang="en-GB" sz="1200" dirty="0">
                <a:latin typeface="Avenir Medium" panose="02000603020000020003" pitchFamily="2" charset="0"/>
              </a:rPr>
              <a:t>of HIV testing, treatment and care </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Accelerate </a:t>
            </a:r>
            <a:r>
              <a:rPr lang="en-GB" sz="1200" dirty="0">
                <a:latin typeface="Avenir Heavy" panose="020B0703020203020204" pitchFamily="34" charset="0"/>
              </a:rPr>
              <a:t>design and scale-up of people-</a:t>
            </a:r>
            <a:r>
              <a:rPr lang="en-GB" sz="1200" dirty="0" err="1">
                <a:latin typeface="Avenir Heavy" panose="020B0703020203020204" pitchFamily="34" charset="0"/>
              </a:rPr>
              <a:t>centered</a:t>
            </a:r>
            <a:r>
              <a:rPr lang="en-GB" sz="1200" dirty="0">
                <a:latin typeface="Avenir Heavy" panose="020B0703020203020204" pitchFamily="34" charset="0"/>
              </a:rPr>
              <a:t> services that integrate HIV services  with services for co-infections and other infectious diseases </a:t>
            </a:r>
            <a:r>
              <a:rPr lang="en-GB" sz="1200" dirty="0">
                <a:latin typeface="Avenir Medium" panose="02000603020000020003" pitchFamily="2" charset="0"/>
              </a:rPr>
              <a:t>(TB, Hep B and C), sexual and reproductive health, STIs, cervical cancer, maternal and child health, NCDs, chronic diseases, mental health and GBV.</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Involve </a:t>
            </a:r>
            <a:r>
              <a:rPr lang="en-US" sz="1200" dirty="0">
                <a:latin typeface="Avenir Heavy" panose="020B0703020203020204" pitchFamily="34" charset="0"/>
              </a:rPr>
              <a:t>people living with HIV and key population networks in the design, delivery and monitoring </a:t>
            </a:r>
            <a:r>
              <a:rPr lang="en-US" sz="1200" dirty="0">
                <a:latin typeface="Avenir Medium" panose="02000603020000020003" pitchFamily="2" charset="0"/>
              </a:rPr>
              <a:t>of integrated HIV services </a:t>
            </a:r>
            <a:endParaRPr lang="en-IN" sz="1200" dirty="0">
              <a:latin typeface="Avenir Medium" panose="02000603020000020003" pitchFamily="2" charset="0"/>
            </a:endParaRPr>
          </a:p>
        </p:txBody>
      </p:sp>
      <p:sp>
        <p:nvSpPr>
          <p:cNvPr id="15" name="TextBox 14">
            <a:extLst>
              <a:ext uri="{FF2B5EF4-FFF2-40B4-BE49-F238E27FC236}">
                <a16:creationId xmlns:a16="http://schemas.microsoft.com/office/drawing/2014/main" id="{BBB7B6BE-478B-84DA-DDEE-46BA0154C118}"/>
              </a:ext>
            </a:extLst>
          </p:cNvPr>
          <p:cNvSpPr txBox="1"/>
          <p:nvPr/>
        </p:nvSpPr>
        <p:spPr>
          <a:xfrm>
            <a:off x="7533160" y="2757495"/>
            <a:ext cx="3833646" cy="3724096"/>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Invest in </a:t>
            </a:r>
            <a:r>
              <a:rPr lang="en-US" sz="1200" dirty="0">
                <a:latin typeface="Avenir Heavy" panose="020B0703020203020204" pitchFamily="34" charset="0"/>
              </a:rPr>
              <a:t>tailored HIV literacy and service capacity strengthening for health-care providers and communities </a:t>
            </a:r>
            <a:r>
              <a:rPr lang="en-US" sz="1200" dirty="0">
                <a:latin typeface="Avenir Medium" panose="02000603020000020003" pitchFamily="2" charset="0"/>
              </a:rPr>
              <a:t>(e.g. early diagnosis, U=U, viral suppression, long-term care of people, advanced HIV disease)</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Ensure </a:t>
            </a:r>
            <a:r>
              <a:rPr lang="en-US" sz="1200" dirty="0">
                <a:latin typeface="Avenir Heavy" panose="020B0703020203020204" pitchFamily="34" charset="0"/>
              </a:rPr>
              <a:t>availability of and equitable access </a:t>
            </a:r>
            <a:r>
              <a:rPr lang="en-US" sz="1200" dirty="0">
                <a:latin typeface="Avenir Medium" panose="02000603020000020003" pitchFamily="2" charset="0"/>
              </a:rPr>
              <a:t>to accurate, high-quality HIV testing and treatment products worldwide</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Deploy </a:t>
            </a:r>
            <a:r>
              <a:rPr lang="en-US" sz="1200" dirty="0">
                <a:latin typeface="Avenir Heavy" panose="020B0703020203020204" pitchFamily="34" charset="0"/>
              </a:rPr>
              <a:t>new technologies and </a:t>
            </a:r>
            <a:r>
              <a:rPr lang="en-US" sz="1200" dirty="0" err="1">
                <a:latin typeface="Avenir Heavy" panose="020B0703020203020204" pitchFamily="34" charset="0"/>
              </a:rPr>
              <a:t>programme</a:t>
            </a:r>
            <a:r>
              <a:rPr lang="en-US" sz="1200" dirty="0">
                <a:latin typeface="Avenir Heavy" panose="020B0703020203020204" pitchFamily="34" charset="0"/>
              </a:rPr>
              <a:t> innovations to optimize </a:t>
            </a:r>
            <a:r>
              <a:rPr lang="en-US" sz="1200" dirty="0">
                <a:latin typeface="Avenir Medium" panose="02000603020000020003" pitchFamily="2" charset="0"/>
              </a:rPr>
              <a:t>the decentralization and effectiveness of HIV testing, treatment and adherence support</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Advance and </a:t>
            </a:r>
            <a:r>
              <a:rPr lang="en-US" sz="1200" dirty="0">
                <a:latin typeface="Avenir Heavy" panose="020B0703020203020204" pitchFamily="34" charset="0"/>
              </a:rPr>
              <a:t>support legal and policy reforms that enable task shifting and community-led service delivery</a:t>
            </a:r>
            <a:endParaRPr lang="en-IN" sz="1200" dirty="0">
              <a:latin typeface="Avenir Heavy" panose="020B0703020203020204" pitchFamily="34" charset="0"/>
            </a:endParaRPr>
          </a:p>
          <a:p>
            <a:pPr>
              <a:spcBef>
                <a:spcPts val="600"/>
              </a:spcBef>
            </a:pPr>
            <a:r>
              <a:rPr lang="en-US" sz="1200" dirty="0">
                <a:latin typeface="Avenir Medium" panose="02000603020000020003" pitchFamily="2" charset="0"/>
              </a:rPr>
              <a:t>Strengthen </a:t>
            </a:r>
            <a:r>
              <a:rPr lang="en-US" sz="1200" dirty="0">
                <a:latin typeface="Avenir Heavy" panose="020B0703020203020204" pitchFamily="34" charset="0"/>
              </a:rPr>
              <a:t>national information systems </a:t>
            </a:r>
            <a:r>
              <a:rPr lang="en-US" sz="1200" dirty="0">
                <a:latin typeface="Avenir Medium" panose="02000603020000020003" pitchFamily="2" charset="0"/>
              </a:rPr>
              <a:t>to monitor the quality and performance of HIV testing and treatment services</a:t>
            </a:r>
            <a:endParaRPr lang="en-IN" sz="1200" dirty="0">
              <a:latin typeface="Avenir Medium" panose="02000603020000020003" pitchFamily="2" charset="0"/>
            </a:endParaRPr>
          </a:p>
        </p:txBody>
      </p:sp>
      <p:sp>
        <p:nvSpPr>
          <p:cNvPr id="16" name="Rectangle 15">
            <a:extLst>
              <a:ext uri="{FF2B5EF4-FFF2-40B4-BE49-F238E27FC236}">
                <a16:creationId xmlns:a16="http://schemas.microsoft.com/office/drawing/2014/main" id="{DB0BA17D-616B-F33E-1450-39518B8DE01C}"/>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C8D87E0-281B-E772-7B4D-7D6CA1446164}"/>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Graphic 1">
            <a:extLst>
              <a:ext uri="{FF2B5EF4-FFF2-40B4-BE49-F238E27FC236}">
                <a16:creationId xmlns:a16="http://schemas.microsoft.com/office/drawing/2014/main" id="{268E18FB-B8F6-FA61-E4ED-0DBC567527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10771" y="1019949"/>
            <a:ext cx="394108" cy="683121"/>
          </a:xfrm>
          <a:prstGeom prst="rect">
            <a:avLst/>
          </a:prstGeom>
        </p:spPr>
      </p:pic>
      <p:sp>
        <p:nvSpPr>
          <p:cNvPr id="4" name="Rectangle 3">
            <a:extLst>
              <a:ext uri="{FF2B5EF4-FFF2-40B4-BE49-F238E27FC236}">
                <a16:creationId xmlns:a16="http://schemas.microsoft.com/office/drawing/2014/main" id="{B0FCC5D3-6074-9911-BE2F-BD3CD1AD9C50}"/>
              </a:ext>
            </a:extLst>
          </p:cNvPr>
          <p:cNvSpPr/>
          <p:nvPr/>
        </p:nvSpPr>
        <p:spPr>
          <a:xfrm>
            <a:off x="3329040" y="344328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28BE8DC1-E83E-DC1B-D670-CA544DBF7884}"/>
              </a:ext>
            </a:extLst>
          </p:cNvPr>
          <p:cNvSpPr/>
          <p:nvPr/>
        </p:nvSpPr>
        <p:spPr>
          <a:xfrm>
            <a:off x="3329040" y="390073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C9496706-1F8A-7954-74B0-372936FACB16}"/>
              </a:ext>
            </a:extLst>
          </p:cNvPr>
          <p:cNvSpPr/>
          <p:nvPr/>
        </p:nvSpPr>
        <p:spPr>
          <a:xfrm>
            <a:off x="3329040"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E448296-C836-83C4-E9E9-919CD5CF5951}"/>
              </a:ext>
            </a:extLst>
          </p:cNvPr>
          <p:cNvSpPr/>
          <p:nvPr/>
        </p:nvSpPr>
        <p:spPr>
          <a:xfrm>
            <a:off x="7407258" y="38143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FE258A7C-F076-9B0B-921D-B2A8EF55C786}"/>
              </a:ext>
            </a:extLst>
          </p:cNvPr>
          <p:cNvSpPr/>
          <p:nvPr/>
        </p:nvSpPr>
        <p:spPr>
          <a:xfrm>
            <a:off x="7407258" y="449837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6E591334-8706-3B7B-2055-BF0C23B3D5D3}"/>
              </a:ext>
            </a:extLst>
          </p:cNvPr>
          <p:cNvSpPr/>
          <p:nvPr/>
        </p:nvSpPr>
        <p:spPr>
          <a:xfrm>
            <a:off x="7407258" y="526747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ED87C4EC-1E7B-ED74-1A1B-16DB0733FDFB}"/>
              </a:ext>
            </a:extLst>
          </p:cNvPr>
          <p:cNvSpPr/>
          <p:nvPr/>
        </p:nvSpPr>
        <p:spPr>
          <a:xfrm>
            <a:off x="7407258" y="5874534"/>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133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1DE97-5A56-F027-658D-6F2B332C6D56}"/>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F334AB6-B94A-E4B3-B994-16AC3E898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09C7095A-77CC-F446-E744-3E112588555B}"/>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1180B2F8-3C6F-55D8-E16E-E5A6F6A99656}"/>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7762BF9-4F7B-F217-93D2-B509CA6D30F9}"/>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78DC098A-E3B9-B71B-7219-3CD48FEF270D}"/>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Priority 2</a:t>
            </a:r>
            <a:endParaRPr lang="en-IN" sz="27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EFA0F22-7F89-5493-7974-E3F4EC6CD26C}"/>
              </a:ext>
            </a:extLst>
          </p:cNvPr>
          <p:cNvSpPr txBox="1"/>
          <p:nvPr/>
        </p:nvSpPr>
        <p:spPr>
          <a:xfrm>
            <a:off x="825185" y="3296738"/>
            <a:ext cx="2135314" cy="2031325"/>
          </a:xfrm>
          <a:prstGeom prst="rect">
            <a:avLst/>
          </a:prstGeom>
          <a:noFill/>
        </p:spPr>
        <p:txBody>
          <a:bodyPr wrap="square" rtlCol="0">
            <a:spAutoFit/>
          </a:bodyPr>
          <a:lstStyle/>
          <a:p>
            <a:pPr algn="r"/>
            <a:r>
              <a:rPr lang="en-US" cap="all" dirty="0">
                <a:solidFill>
                  <a:srgbClr val="E07E55"/>
                </a:solidFill>
                <a:latin typeface="Avenir Heavy" panose="020B0703020203020204" pitchFamily="34" charset="0"/>
              </a:rPr>
              <a:t>EQUITY, DIGNITY, AND ACCESS FOR PEOPLE LIVING WITH, AT RISK OF, OR AFFECTED BY HIV</a:t>
            </a:r>
            <a:endParaRPr lang="en-IN" dirty="0">
              <a:solidFill>
                <a:srgbClr val="E07E55"/>
              </a:solidFill>
            </a:endParaRPr>
          </a:p>
        </p:txBody>
      </p:sp>
      <p:sp>
        <p:nvSpPr>
          <p:cNvPr id="9" name="TextBox 8">
            <a:extLst>
              <a:ext uri="{FF2B5EF4-FFF2-40B4-BE49-F238E27FC236}">
                <a16:creationId xmlns:a16="http://schemas.microsoft.com/office/drawing/2014/main" id="{C78769BE-206D-8885-B45C-3301B19F65D7}"/>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Results area 6</a:t>
            </a:r>
          </a:p>
        </p:txBody>
      </p:sp>
      <p:sp>
        <p:nvSpPr>
          <p:cNvPr id="11" name="TextBox 10">
            <a:extLst>
              <a:ext uri="{FF2B5EF4-FFF2-40B4-BE49-F238E27FC236}">
                <a16:creationId xmlns:a16="http://schemas.microsoft.com/office/drawing/2014/main" id="{A95E1221-1D5E-8A8B-6105-B0F38A089361}"/>
              </a:ext>
            </a:extLst>
          </p:cNvPr>
          <p:cNvSpPr txBox="1"/>
          <p:nvPr/>
        </p:nvSpPr>
        <p:spPr>
          <a:xfrm>
            <a:off x="3329040" y="1966532"/>
            <a:ext cx="6580070" cy="646331"/>
          </a:xfrm>
          <a:prstGeom prst="rect">
            <a:avLst/>
          </a:prstGeom>
          <a:noFill/>
        </p:spPr>
        <p:txBody>
          <a:bodyPr wrap="square" rtlCol="0">
            <a:spAutoFit/>
          </a:bodyPr>
          <a:lstStyle/>
          <a:p>
            <a:r>
              <a:rPr lang="en-GB" dirty="0">
                <a:solidFill>
                  <a:srgbClr val="E07E55"/>
                </a:solidFill>
                <a:latin typeface="Avenir Heavy" panose="020B0703020203020204" pitchFamily="34" charset="0"/>
              </a:rPr>
              <a:t>End stigma and discrimination and uphold human rights and gender equality in the HIV response</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A936E021-644C-266E-3935-7EDB542070B6}"/>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PEOPLE-FOCUSSED SERVICES</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4B0738CD-F173-C033-16E2-996C4F7881D1}"/>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9FE66C12-6FDD-820E-D0D5-CD0FC76E5A97}"/>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Graphic 7">
            <a:extLst>
              <a:ext uri="{FF2B5EF4-FFF2-40B4-BE49-F238E27FC236}">
                <a16:creationId xmlns:a16="http://schemas.microsoft.com/office/drawing/2014/main" id="{C9BFD03E-8080-4CDA-DBC4-CDCC867C60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2" y="1155528"/>
            <a:ext cx="577437" cy="510810"/>
          </a:xfrm>
          <a:prstGeom prst="rect">
            <a:avLst/>
          </a:prstGeom>
        </p:spPr>
      </p:pic>
      <p:sp>
        <p:nvSpPr>
          <p:cNvPr id="22" name="TextBox 21">
            <a:extLst>
              <a:ext uri="{FF2B5EF4-FFF2-40B4-BE49-F238E27FC236}">
                <a16:creationId xmlns:a16="http://schemas.microsoft.com/office/drawing/2014/main" id="{0FB13AA8-A173-B82E-E604-186027F374C3}"/>
              </a:ext>
            </a:extLst>
          </p:cNvPr>
          <p:cNvSpPr txBox="1"/>
          <p:nvPr/>
        </p:nvSpPr>
        <p:spPr>
          <a:xfrm>
            <a:off x="3450210" y="2757495"/>
            <a:ext cx="3403705" cy="2877711"/>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Ensure that all people can access stigma- and discrimination-free services</a:t>
            </a:r>
            <a:endParaRPr lang="en-IN" sz="1200" dirty="0">
              <a:latin typeface="Avenir Heavy" panose="020B0703020203020204" pitchFamily="34" charset="0"/>
            </a:endParaRPr>
          </a:p>
          <a:p>
            <a:pPr>
              <a:spcBef>
                <a:spcPts val="600"/>
              </a:spcBef>
            </a:pPr>
            <a:r>
              <a:rPr lang="en-US" sz="1200" dirty="0">
                <a:latin typeface="Avenir Heavy" panose="020B0703020203020204" pitchFamily="34" charset="0"/>
              </a:rPr>
              <a:t>Remove legal barriers </a:t>
            </a:r>
            <a:r>
              <a:rPr lang="en-US" sz="1200" dirty="0">
                <a:latin typeface="Avenir Medium" panose="02000603020000020003" pitchFamily="2" charset="0"/>
              </a:rPr>
              <a:t>to services for key populations, marginalized groups, and women and girls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End discriminatory laws and practices </a:t>
            </a:r>
            <a:r>
              <a:rPr lang="en-US" sz="1200" dirty="0">
                <a:latin typeface="Avenir Medium" panose="02000603020000020003" pitchFamily="2" charset="0"/>
              </a:rPr>
              <a:t>against women and girls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Embed rights-based approaches </a:t>
            </a:r>
            <a:r>
              <a:rPr lang="en-US" sz="1200" dirty="0">
                <a:latin typeface="Avenir Medium" panose="02000603020000020003" pitchFamily="2" charset="0"/>
              </a:rPr>
              <a:t>in health systems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Recognize key populations </a:t>
            </a:r>
            <a:r>
              <a:rPr lang="en-US" sz="1200" dirty="0">
                <a:latin typeface="Avenir Medium" panose="02000603020000020003" pitchFamily="2" charset="0"/>
              </a:rPr>
              <a:t>in health strategies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Institutionalize human rights </a:t>
            </a:r>
            <a:r>
              <a:rPr lang="en-US" sz="1200" dirty="0">
                <a:latin typeface="Avenir Heavy" panose="020B0703020203020204" pitchFamily="34" charset="0"/>
              </a:rPr>
              <a:t>protections</a:t>
            </a:r>
            <a:r>
              <a:rPr lang="en-US" sz="1200" dirty="0">
                <a:latin typeface="Avenir Medium" panose="02000603020000020003" pitchFamily="2" charset="0"/>
              </a:rPr>
              <a:t> and training</a:t>
            </a:r>
            <a:endParaRPr lang="en-IN" sz="1200" dirty="0">
              <a:latin typeface="Avenir Medium" panose="02000603020000020003" pitchFamily="2" charset="0"/>
            </a:endParaRPr>
          </a:p>
        </p:txBody>
      </p:sp>
      <p:sp>
        <p:nvSpPr>
          <p:cNvPr id="23" name="TextBox 22">
            <a:extLst>
              <a:ext uri="{FF2B5EF4-FFF2-40B4-BE49-F238E27FC236}">
                <a16:creationId xmlns:a16="http://schemas.microsoft.com/office/drawing/2014/main" id="{D77F9416-F34E-D424-A4FE-E6DBCE7EBFC6}"/>
              </a:ext>
            </a:extLst>
          </p:cNvPr>
          <p:cNvSpPr txBox="1"/>
          <p:nvPr/>
        </p:nvSpPr>
        <p:spPr>
          <a:xfrm>
            <a:off x="7533160" y="2757495"/>
            <a:ext cx="3403705" cy="2539157"/>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Provide legal and rights-based support in HIV, health and other sectors including prisons</a:t>
            </a:r>
          </a:p>
          <a:p>
            <a:pPr>
              <a:spcBef>
                <a:spcPts val="600"/>
              </a:spcBef>
            </a:pPr>
            <a:r>
              <a:rPr lang="en-US" sz="1200" dirty="0">
                <a:latin typeface="Avenir Heavy" panose="020B0703020203020204" pitchFamily="34" charset="0"/>
              </a:rPr>
              <a:t>Scale up financing </a:t>
            </a:r>
            <a:r>
              <a:rPr lang="en-US" sz="1200" dirty="0">
                <a:latin typeface="Avenir Medium" panose="02000603020000020003" pitchFamily="2" charset="0"/>
              </a:rPr>
              <a:t>and implementation of interventions that address human rights barriers and unequal gender norms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Protect Civic Space </a:t>
            </a:r>
            <a:r>
              <a:rPr lang="en-US" sz="1200" dirty="0">
                <a:latin typeface="Avenir Medium" panose="02000603020000020003" pitchFamily="2" charset="0"/>
              </a:rPr>
              <a:t>for engagement of communities of people living with, affected by and at risk of HIV</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Strengthen the capacities of legislators </a:t>
            </a:r>
            <a:r>
              <a:rPr lang="en-US" sz="1200" dirty="0">
                <a:latin typeface="Avenir Medium" panose="02000603020000020003" pitchFamily="2" charset="0"/>
              </a:rPr>
              <a:t>and other political actors to participate in the HIV response</a:t>
            </a:r>
            <a:endParaRPr lang="en-IN" sz="1200" dirty="0">
              <a:latin typeface="Avenir Medium" panose="02000603020000020003" pitchFamily="2" charset="0"/>
            </a:endParaRPr>
          </a:p>
        </p:txBody>
      </p:sp>
      <p:sp>
        <p:nvSpPr>
          <p:cNvPr id="34" name="Rectangle 33">
            <a:extLst>
              <a:ext uri="{FF2B5EF4-FFF2-40B4-BE49-F238E27FC236}">
                <a16:creationId xmlns:a16="http://schemas.microsoft.com/office/drawing/2014/main" id="{C5570B2D-8FA2-07F5-25D3-B120C536F64B}"/>
              </a:ext>
            </a:extLst>
          </p:cNvPr>
          <p:cNvSpPr/>
          <p:nvPr/>
        </p:nvSpPr>
        <p:spPr>
          <a:xfrm>
            <a:off x="3329040" y="327898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AB6C45C8-90D1-1691-A65E-CDBE985CF18D}"/>
              </a:ext>
            </a:extLst>
          </p:cNvPr>
          <p:cNvSpPr/>
          <p:nvPr/>
        </p:nvSpPr>
        <p:spPr>
          <a:xfrm>
            <a:off x="3329040" y="388814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1B564795-FB01-FD02-D2E1-8B0FA56EC718}"/>
              </a:ext>
            </a:extLst>
          </p:cNvPr>
          <p:cNvSpPr/>
          <p:nvPr/>
        </p:nvSpPr>
        <p:spPr>
          <a:xfrm>
            <a:off x="3329040" y="433015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D32F7236-8E9D-AB22-C264-C39C7CB55AEF}"/>
              </a:ext>
            </a:extLst>
          </p:cNvPr>
          <p:cNvSpPr/>
          <p:nvPr/>
        </p:nvSpPr>
        <p:spPr>
          <a:xfrm>
            <a:off x="3329040" y="478160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5C67EC86-D75D-102F-3C4F-4ACBB6214423}"/>
              </a:ext>
            </a:extLst>
          </p:cNvPr>
          <p:cNvSpPr/>
          <p:nvPr/>
        </p:nvSpPr>
        <p:spPr>
          <a:xfrm>
            <a:off x="7407258" y="346497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D6C9C255-48B2-D363-E8C6-579E80F7323F}"/>
              </a:ext>
            </a:extLst>
          </p:cNvPr>
          <p:cNvSpPr/>
          <p:nvPr/>
        </p:nvSpPr>
        <p:spPr>
          <a:xfrm>
            <a:off x="7407258" y="407518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C650788B-C389-6B41-0CB9-026A1AD32D02}"/>
              </a:ext>
            </a:extLst>
          </p:cNvPr>
          <p:cNvSpPr/>
          <p:nvPr/>
        </p:nvSpPr>
        <p:spPr>
          <a:xfrm>
            <a:off x="7407258" y="4694390"/>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5320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BD587-21C8-4A46-9F3C-CE758D429BA5}"/>
            </a:ext>
          </a:extLst>
        </p:cNvPr>
        <p:cNvGrpSpPr/>
        <p:nvPr/>
      </p:nvGrpSpPr>
      <p:grpSpPr>
        <a:xfrm>
          <a:off x="0" y="0"/>
          <a:ext cx="0" cy="0"/>
          <a:chOff x="0" y="0"/>
          <a:chExt cx="0" cy="0"/>
        </a:xfrm>
      </p:grpSpPr>
      <p:pic>
        <p:nvPicPr>
          <p:cNvPr id="5" name="Picture 4" descr="A drawing of a person&#10;&#10;Description automatically generated">
            <a:extLst>
              <a:ext uri="{FF2B5EF4-FFF2-40B4-BE49-F238E27FC236}">
                <a16:creationId xmlns:a16="http://schemas.microsoft.com/office/drawing/2014/main" id="{1E1DAE88-6973-228A-4F68-F77DD117E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Rectangle 9">
            <a:extLst>
              <a:ext uri="{FF2B5EF4-FFF2-40B4-BE49-F238E27FC236}">
                <a16:creationId xmlns:a16="http://schemas.microsoft.com/office/drawing/2014/main" id="{5A05D993-C18A-318D-8774-F20505226855}"/>
              </a:ext>
            </a:extLst>
          </p:cNvPr>
          <p:cNvSpPr/>
          <p:nvPr/>
        </p:nvSpPr>
        <p:spPr>
          <a:xfrm>
            <a:off x="825188" y="1046288"/>
            <a:ext cx="2027111" cy="202711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CA101389-997E-819A-0374-D4344DCD2740}"/>
              </a:ext>
            </a:extLst>
          </p:cNvPr>
          <p:cNvCxnSpPr>
            <a:cxnSpLocks/>
          </p:cNvCxnSpPr>
          <p:nvPr/>
        </p:nvCxnSpPr>
        <p:spPr>
          <a:xfrm>
            <a:off x="3068700" y="609555"/>
            <a:ext cx="0" cy="5187563"/>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732CF2C-BACB-AFFF-2E15-4B8FAD289274}"/>
              </a:ext>
            </a:extLst>
          </p:cNvPr>
          <p:cNvCxnSpPr>
            <a:cxnSpLocks/>
          </p:cNvCxnSpPr>
          <p:nvPr/>
        </p:nvCxnSpPr>
        <p:spPr>
          <a:xfrm>
            <a:off x="3068700" y="1801975"/>
            <a:ext cx="8480127" cy="0"/>
          </a:xfrm>
          <a:prstGeom prst="line">
            <a:avLst/>
          </a:prstGeom>
          <a:ln w="19050">
            <a:solidFill>
              <a:srgbClr val="E07E55"/>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94385149-4C0D-1BD8-D2B5-D21DA70AD530}"/>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E07E55"/>
                </a:solidFill>
                <a:latin typeface="Avenir Heavy" panose="020B0703020203020204" pitchFamily="34" charset="0"/>
              </a:rPr>
              <a:t>Priority 2</a:t>
            </a:r>
            <a:endParaRPr lang="en-IN" sz="2700" cap="all" dirty="0">
              <a:solidFill>
                <a:srgbClr val="E07E55"/>
              </a:solidFill>
              <a:latin typeface="Avenir Heavy" panose="020B0703020203020204" pitchFamily="34" charset="0"/>
            </a:endParaRPr>
          </a:p>
        </p:txBody>
      </p:sp>
      <p:sp>
        <p:nvSpPr>
          <p:cNvPr id="7" name="TextBox 6">
            <a:extLst>
              <a:ext uri="{FF2B5EF4-FFF2-40B4-BE49-F238E27FC236}">
                <a16:creationId xmlns:a16="http://schemas.microsoft.com/office/drawing/2014/main" id="{783F2F81-7C53-9594-E39E-CAC64EDBC64F}"/>
              </a:ext>
            </a:extLst>
          </p:cNvPr>
          <p:cNvSpPr txBox="1"/>
          <p:nvPr/>
        </p:nvSpPr>
        <p:spPr>
          <a:xfrm>
            <a:off x="825185" y="3296738"/>
            <a:ext cx="2135314" cy="2031325"/>
          </a:xfrm>
          <a:prstGeom prst="rect">
            <a:avLst/>
          </a:prstGeom>
          <a:noFill/>
        </p:spPr>
        <p:txBody>
          <a:bodyPr wrap="square" rtlCol="0">
            <a:spAutoFit/>
          </a:bodyPr>
          <a:lstStyle/>
          <a:p>
            <a:pPr algn="r"/>
            <a:r>
              <a:rPr lang="en-US" cap="all" dirty="0">
                <a:solidFill>
                  <a:srgbClr val="E07E55"/>
                </a:solidFill>
                <a:latin typeface="Avenir Heavy" panose="020B0703020203020204" pitchFamily="34" charset="0"/>
              </a:rPr>
              <a:t>EQUITY, DIGNITY, AND ACCESS FOR PEOPLE LIVING WITH, AT RISK OF, OR AFFECTED BY HIV</a:t>
            </a:r>
            <a:endParaRPr lang="en-IN" dirty="0">
              <a:solidFill>
                <a:srgbClr val="E07E55"/>
              </a:solidFill>
            </a:endParaRPr>
          </a:p>
        </p:txBody>
      </p:sp>
      <p:sp>
        <p:nvSpPr>
          <p:cNvPr id="9" name="TextBox 8">
            <a:extLst>
              <a:ext uri="{FF2B5EF4-FFF2-40B4-BE49-F238E27FC236}">
                <a16:creationId xmlns:a16="http://schemas.microsoft.com/office/drawing/2014/main" id="{D0F6EB99-3FB8-EF06-3112-4AEAFCD7ABBF}"/>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E07E55"/>
                </a:solidFill>
                <a:latin typeface="Avenir Heavy" panose="020B0703020203020204" pitchFamily="34" charset="0"/>
                <a:ea typeface="Yu Gothic Light"/>
                <a:cs typeface="Arial"/>
              </a:rPr>
              <a:t>Results area 7</a:t>
            </a:r>
          </a:p>
        </p:txBody>
      </p:sp>
      <p:sp>
        <p:nvSpPr>
          <p:cNvPr id="11" name="TextBox 10">
            <a:extLst>
              <a:ext uri="{FF2B5EF4-FFF2-40B4-BE49-F238E27FC236}">
                <a16:creationId xmlns:a16="http://schemas.microsoft.com/office/drawing/2014/main" id="{FE1AAAC5-5F2D-6EC9-2FF9-62CBF25E0CFE}"/>
              </a:ext>
            </a:extLst>
          </p:cNvPr>
          <p:cNvSpPr txBox="1"/>
          <p:nvPr/>
        </p:nvSpPr>
        <p:spPr>
          <a:xfrm>
            <a:off x="3329039" y="1966532"/>
            <a:ext cx="7031199" cy="646331"/>
          </a:xfrm>
          <a:prstGeom prst="rect">
            <a:avLst/>
          </a:prstGeom>
          <a:noFill/>
        </p:spPr>
        <p:txBody>
          <a:bodyPr wrap="square" rtlCol="0">
            <a:spAutoFit/>
          </a:bodyPr>
          <a:lstStyle/>
          <a:p>
            <a:r>
              <a:rPr lang="en-US" dirty="0">
                <a:solidFill>
                  <a:srgbClr val="E07E55"/>
                </a:solidFill>
                <a:latin typeface="Avenir Heavy" panose="020B0703020203020204" pitchFamily="34" charset="0"/>
              </a:rPr>
              <a:t>Ensure equitable access to scientific, medical and technological innovations in HIV prevention, testing, treatment and care</a:t>
            </a:r>
            <a:endParaRPr lang="en-IN" dirty="0">
              <a:solidFill>
                <a:srgbClr val="E07E55"/>
              </a:solidFill>
              <a:latin typeface="Avenir Heavy" panose="020B0703020203020204" pitchFamily="34" charset="0"/>
            </a:endParaRPr>
          </a:p>
        </p:txBody>
      </p:sp>
      <p:sp>
        <p:nvSpPr>
          <p:cNvPr id="13" name="TextBox 12">
            <a:extLst>
              <a:ext uri="{FF2B5EF4-FFF2-40B4-BE49-F238E27FC236}">
                <a16:creationId xmlns:a16="http://schemas.microsoft.com/office/drawing/2014/main" id="{E60FA528-E2EE-A3AC-2A24-A1C4B68BE8B9}"/>
              </a:ext>
            </a:extLst>
          </p:cNvPr>
          <p:cNvSpPr txBox="1"/>
          <p:nvPr/>
        </p:nvSpPr>
        <p:spPr>
          <a:xfrm>
            <a:off x="825186" y="1413512"/>
            <a:ext cx="2027111" cy="1292662"/>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PEOPLE-FOCUSSED SERVICES</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269A43D9-7980-D684-0424-219D6A106A00}"/>
              </a:ext>
            </a:extLst>
          </p:cNvPr>
          <p:cNvSpPr/>
          <p:nvPr/>
        </p:nvSpPr>
        <p:spPr>
          <a:xfrm>
            <a:off x="3329040" y="2830679"/>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444FAB50-4F24-3AB6-4E4B-D4D3400747A3}"/>
              </a:ext>
            </a:extLst>
          </p:cNvPr>
          <p:cNvSpPr/>
          <p:nvPr/>
        </p:nvSpPr>
        <p:spPr>
          <a:xfrm>
            <a:off x="7407258" y="2826163"/>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9D79C413-9573-A068-5214-E47E69481DAD}"/>
              </a:ext>
            </a:extLst>
          </p:cNvPr>
          <p:cNvSpPr txBox="1"/>
          <p:nvPr/>
        </p:nvSpPr>
        <p:spPr>
          <a:xfrm>
            <a:off x="3450210" y="2757495"/>
            <a:ext cx="3403705" cy="3431709"/>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Promote reforms to strengthen supply chains </a:t>
            </a:r>
            <a:r>
              <a:rPr lang="en-US" sz="1200" dirty="0">
                <a:latin typeface="Avenir Medium" panose="02000603020000020003" pitchFamily="2" charset="0"/>
              </a:rPr>
              <a:t>of health products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Prioritize market access strategies </a:t>
            </a:r>
            <a:r>
              <a:rPr lang="en-US" sz="1200" dirty="0">
                <a:latin typeface="Avenir Medium" panose="02000603020000020003" pitchFamily="2" charset="0"/>
              </a:rPr>
              <a:t>that ensure essential medicines and other health products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Promote equitable access to quality-assured health technologies </a:t>
            </a:r>
            <a:r>
              <a:rPr lang="en-US" sz="1200" dirty="0">
                <a:latin typeface="Avenir Medium" panose="02000603020000020003" pitchFamily="2" charset="0"/>
              </a:rPr>
              <a:t>for HIV and related co-infections and co-morbidities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Improve the transparency of markets for HIV-related health technologies</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Promote balanced legal frameworks that enhance countries’ capacities to manage intellectual property rights through using a public health lens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Foster local and/or regional pharmaceutical production </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A48D7326-1F01-22AB-3B8E-E69DB4D38B1B}"/>
              </a:ext>
            </a:extLst>
          </p:cNvPr>
          <p:cNvSpPr txBox="1"/>
          <p:nvPr/>
        </p:nvSpPr>
        <p:spPr>
          <a:xfrm>
            <a:off x="7533160" y="2757495"/>
            <a:ext cx="3403705" cy="3093154"/>
          </a:xfrm>
          <a:prstGeom prst="rect">
            <a:avLst/>
          </a:prstGeom>
          <a:noFill/>
        </p:spPr>
        <p:txBody>
          <a:bodyPr wrap="square" rtlCol="0">
            <a:spAutoFit/>
          </a:bodyPr>
          <a:lstStyle/>
          <a:p>
            <a:pPr>
              <a:spcBef>
                <a:spcPts val="600"/>
              </a:spcBef>
            </a:pPr>
            <a:r>
              <a:rPr lang="en-US" sz="1200" dirty="0">
                <a:latin typeface="Avenir Medium" panose="02000603020000020003" pitchFamily="2" charset="0"/>
              </a:rPr>
              <a:t>Encourage </a:t>
            </a:r>
            <a:r>
              <a:rPr lang="en-US" sz="1200" dirty="0">
                <a:latin typeface="Avenir Heavy" panose="020B0703020203020204" pitchFamily="34" charset="0"/>
              </a:rPr>
              <a:t>alternative mechanisms to incentivize innovation </a:t>
            </a:r>
            <a:r>
              <a:rPr lang="en-US" sz="1200" dirty="0">
                <a:latin typeface="Avenir Medium" panose="02000603020000020003" pitchFamily="2" charset="0"/>
              </a:rPr>
              <a:t>within the health sector</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Leverage AI and digital health for HIV prevention, testing, treatment and care, </a:t>
            </a:r>
            <a:r>
              <a:rPr lang="en-US" sz="1200" dirty="0">
                <a:latin typeface="Avenir Medium" panose="02000603020000020003" pitchFamily="2" charset="0"/>
              </a:rPr>
              <a:t>using clear ethical and human rights-based principles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Encourage partnerships </a:t>
            </a:r>
            <a:r>
              <a:rPr lang="en-US" sz="1200" dirty="0">
                <a:latin typeface="Avenir Medium" panose="02000603020000020003" pitchFamily="2" charset="0"/>
              </a:rPr>
              <a:t>with governments, donors, legal experts, civil society including networks of people living with, affected by or at risk of HIV, private sector and supply chain networks </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Address the digital divide systematically </a:t>
            </a:r>
            <a:r>
              <a:rPr lang="en-US" sz="1200" dirty="0">
                <a:latin typeface="Avenir Medium" panose="02000603020000020003" pitchFamily="2" charset="0"/>
              </a:rPr>
              <a:t>by investing in connectivity infrastructure, affordable devices, primary data systems and digital literacy </a:t>
            </a:r>
            <a:r>
              <a:rPr lang="en-US" sz="1200" dirty="0" err="1">
                <a:latin typeface="Avenir Medium" panose="02000603020000020003" pitchFamily="2" charset="0"/>
              </a:rPr>
              <a:t>programmes</a:t>
            </a:r>
            <a:endParaRPr lang="en-IN" sz="1200" dirty="0">
              <a:latin typeface="Avenir Medium" panose="02000603020000020003" pitchFamily="2" charset="0"/>
            </a:endParaRPr>
          </a:p>
        </p:txBody>
      </p:sp>
      <p:pic>
        <p:nvPicPr>
          <p:cNvPr id="12" name="Graphic 11">
            <a:extLst>
              <a:ext uri="{FF2B5EF4-FFF2-40B4-BE49-F238E27FC236}">
                <a16:creationId xmlns:a16="http://schemas.microsoft.com/office/drawing/2014/main" id="{F93D2AF3-9F80-D3AA-31F1-34A3EB322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5103" y="1395227"/>
            <a:ext cx="603301" cy="297628"/>
          </a:xfrm>
          <a:prstGeom prst="rect">
            <a:avLst/>
          </a:prstGeom>
        </p:spPr>
      </p:pic>
      <p:sp>
        <p:nvSpPr>
          <p:cNvPr id="14" name="Rectangle 13">
            <a:extLst>
              <a:ext uri="{FF2B5EF4-FFF2-40B4-BE49-F238E27FC236}">
                <a16:creationId xmlns:a16="http://schemas.microsoft.com/office/drawing/2014/main" id="{18D1A195-CEEF-BDCE-9A3E-AF74D7A34A10}"/>
              </a:ext>
            </a:extLst>
          </p:cNvPr>
          <p:cNvSpPr/>
          <p:nvPr/>
        </p:nvSpPr>
        <p:spPr>
          <a:xfrm>
            <a:off x="3329040" y="3277716"/>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68545BD5-180F-951A-E661-50E8F8F00DC7}"/>
              </a:ext>
            </a:extLst>
          </p:cNvPr>
          <p:cNvSpPr/>
          <p:nvPr/>
        </p:nvSpPr>
        <p:spPr>
          <a:xfrm>
            <a:off x="3329040" y="388685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5C221D02-DD96-B691-CE4E-8EC5F2D75F91}"/>
              </a:ext>
            </a:extLst>
          </p:cNvPr>
          <p:cNvSpPr/>
          <p:nvPr/>
        </p:nvSpPr>
        <p:spPr>
          <a:xfrm>
            <a:off x="3329040" y="4518107"/>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D35A4691-0133-B5FF-A668-8F0C045F07EF}"/>
              </a:ext>
            </a:extLst>
          </p:cNvPr>
          <p:cNvSpPr/>
          <p:nvPr/>
        </p:nvSpPr>
        <p:spPr>
          <a:xfrm>
            <a:off x="3329040" y="494942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FBC46B7D-1584-F2DD-5F59-28C457D3A575}"/>
              </a:ext>
            </a:extLst>
          </p:cNvPr>
          <p:cNvSpPr/>
          <p:nvPr/>
        </p:nvSpPr>
        <p:spPr>
          <a:xfrm>
            <a:off x="3329040" y="5772812"/>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2BEFC239-71E8-B8C4-2343-10F8FBD516A1}"/>
              </a:ext>
            </a:extLst>
          </p:cNvPr>
          <p:cNvSpPr/>
          <p:nvPr/>
        </p:nvSpPr>
        <p:spPr>
          <a:xfrm>
            <a:off x="7407258" y="329673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0CB57AC4-A06F-2F35-9B89-C2A3A9B4A003}"/>
              </a:ext>
            </a:extLst>
          </p:cNvPr>
          <p:cNvSpPr/>
          <p:nvPr/>
        </p:nvSpPr>
        <p:spPr>
          <a:xfrm>
            <a:off x="7407258" y="4090831"/>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B2D7CE1F-1E9D-2A7A-C8BD-1862AEB74699}"/>
              </a:ext>
            </a:extLst>
          </p:cNvPr>
          <p:cNvSpPr/>
          <p:nvPr/>
        </p:nvSpPr>
        <p:spPr>
          <a:xfrm>
            <a:off x="7407258" y="5070598"/>
            <a:ext cx="121170" cy="1211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4434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DD0F-365A-FDC0-F5FC-4AAB0E20241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C06F86F-0665-BC7D-B804-45CFDB06078F}"/>
              </a:ext>
            </a:extLst>
          </p:cNvPr>
          <p:cNvSpPr/>
          <p:nvPr/>
        </p:nvSpPr>
        <p:spPr>
          <a:xfrm>
            <a:off x="403122" y="1046288"/>
            <a:ext cx="2449175" cy="2449175"/>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6A207C3-1AE3-F027-E911-9EB8C40F8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5" name="Straight Connector 24">
            <a:extLst>
              <a:ext uri="{FF2B5EF4-FFF2-40B4-BE49-F238E27FC236}">
                <a16:creationId xmlns:a16="http://schemas.microsoft.com/office/drawing/2014/main" id="{0DB28E54-AB4D-F630-4028-B74BBBAFCDEE}"/>
              </a:ext>
            </a:extLst>
          </p:cNvPr>
          <p:cNvCxnSpPr>
            <a:cxnSpLocks/>
          </p:cNvCxnSpPr>
          <p:nvPr/>
        </p:nvCxnSpPr>
        <p:spPr>
          <a:xfrm>
            <a:off x="3068700" y="609555"/>
            <a:ext cx="0" cy="5187563"/>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69D9859-0C53-EA69-93E1-92186A794A88}"/>
              </a:ext>
            </a:extLst>
          </p:cNvPr>
          <p:cNvCxnSpPr>
            <a:cxnSpLocks/>
          </p:cNvCxnSpPr>
          <p:nvPr/>
        </p:nvCxnSpPr>
        <p:spPr>
          <a:xfrm>
            <a:off x="3068700" y="1801975"/>
            <a:ext cx="8111134" cy="0"/>
          </a:xfrm>
          <a:prstGeom prst="line">
            <a:avLst/>
          </a:prstGeom>
          <a:ln w="19050">
            <a:solidFill>
              <a:srgbClr val="CDC884"/>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BA3B00F9-6062-46BB-F4CA-A0C16573FC71}"/>
              </a:ext>
            </a:extLst>
          </p:cNvPr>
          <p:cNvSpPr txBox="1"/>
          <p:nvPr/>
        </p:nvSpPr>
        <p:spPr>
          <a:xfrm>
            <a:off x="880240" y="512118"/>
            <a:ext cx="2080260" cy="507831"/>
          </a:xfrm>
          <a:prstGeom prst="rect">
            <a:avLst/>
          </a:prstGeom>
          <a:noFill/>
        </p:spPr>
        <p:txBody>
          <a:bodyPr wrap="square" rtlCol="0">
            <a:spAutoFit/>
          </a:bodyPr>
          <a:lstStyle/>
          <a:p>
            <a:pPr algn="r"/>
            <a:r>
              <a:rPr lang="en-US" sz="2700" cap="all" dirty="0">
                <a:solidFill>
                  <a:srgbClr val="CDC884"/>
                </a:solidFill>
                <a:latin typeface="Avenir Heavy" panose="020B0703020203020204" pitchFamily="34" charset="0"/>
              </a:rPr>
              <a:t>Priority 3</a:t>
            </a:r>
            <a:endParaRPr lang="en-IN" sz="2700" cap="all" dirty="0">
              <a:solidFill>
                <a:srgbClr val="CDC884"/>
              </a:solidFill>
              <a:latin typeface="Avenir Heavy" panose="020B0703020203020204" pitchFamily="34" charset="0"/>
            </a:endParaRPr>
          </a:p>
        </p:txBody>
      </p:sp>
      <p:sp>
        <p:nvSpPr>
          <p:cNvPr id="9" name="TextBox 8">
            <a:extLst>
              <a:ext uri="{FF2B5EF4-FFF2-40B4-BE49-F238E27FC236}">
                <a16:creationId xmlns:a16="http://schemas.microsoft.com/office/drawing/2014/main" id="{14A67E48-F01C-E869-F6A9-6AD93125B6B9}"/>
              </a:ext>
            </a:extLst>
          </p:cNvPr>
          <p:cNvSpPr txBox="1"/>
          <p:nvPr/>
        </p:nvSpPr>
        <p:spPr>
          <a:xfrm>
            <a:off x="3854942" y="1405638"/>
            <a:ext cx="2991293" cy="369332"/>
          </a:xfrm>
          <a:prstGeom prst="rect">
            <a:avLst/>
          </a:prstGeom>
          <a:noFill/>
        </p:spPr>
        <p:txBody>
          <a:bodyPr wrap="square" rtlCol="0">
            <a:spAutoFit/>
          </a:bodyPr>
          <a:lstStyle/>
          <a:p>
            <a:r>
              <a:rPr lang="en-US" cap="all" dirty="0">
                <a:solidFill>
                  <a:srgbClr val="CDC884"/>
                </a:solidFill>
                <a:latin typeface="Avenir Heavy" panose="020B0703020203020204" pitchFamily="34" charset="0"/>
                <a:ea typeface="Yu Gothic Light"/>
                <a:cs typeface="Arial"/>
              </a:rPr>
              <a:t>Results area 8</a:t>
            </a:r>
          </a:p>
        </p:txBody>
      </p:sp>
      <p:sp>
        <p:nvSpPr>
          <p:cNvPr id="11" name="TextBox 10">
            <a:extLst>
              <a:ext uri="{FF2B5EF4-FFF2-40B4-BE49-F238E27FC236}">
                <a16:creationId xmlns:a16="http://schemas.microsoft.com/office/drawing/2014/main" id="{FE672957-2839-BEBC-E438-70669BFF5FC6}"/>
              </a:ext>
            </a:extLst>
          </p:cNvPr>
          <p:cNvSpPr txBox="1"/>
          <p:nvPr/>
        </p:nvSpPr>
        <p:spPr>
          <a:xfrm>
            <a:off x="3329039" y="1966532"/>
            <a:ext cx="7031199" cy="369332"/>
          </a:xfrm>
          <a:prstGeom prst="rect">
            <a:avLst/>
          </a:prstGeom>
          <a:noFill/>
        </p:spPr>
        <p:txBody>
          <a:bodyPr wrap="square" rtlCol="0">
            <a:spAutoFit/>
          </a:bodyPr>
          <a:lstStyle/>
          <a:p>
            <a:r>
              <a:rPr lang="en-GB" dirty="0">
                <a:solidFill>
                  <a:srgbClr val="CDC884"/>
                </a:solidFill>
                <a:latin typeface="Avenir Heavy" panose="020B0703020203020204" pitchFamily="34" charset="0"/>
              </a:rPr>
              <a:t>Strengthen community leadership</a:t>
            </a:r>
            <a:endParaRPr lang="en-IN" dirty="0">
              <a:solidFill>
                <a:srgbClr val="CDC884"/>
              </a:solidFill>
              <a:latin typeface="Avenir Heavy" panose="020B0703020203020204" pitchFamily="34" charset="0"/>
            </a:endParaRPr>
          </a:p>
        </p:txBody>
      </p:sp>
      <p:sp>
        <p:nvSpPr>
          <p:cNvPr id="13" name="TextBox 12">
            <a:extLst>
              <a:ext uri="{FF2B5EF4-FFF2-40B4-BE49-F238E27FC236}">
                <a16:creationId xmlns:a16="http://schemas.microsoft.com/office/drawing/2014/main" id="{80CBFD44-6469-9BD9-4B66-BA14AE2B97BC}"/>
              </a:ext>
            </a:extLst>
          </p:cNvPr>
          <p:cNvSpPr txBox="1"/>
          <p:nvPr/>
        </p:nvSpPr>
        <p:spPr>
          <a:xfrm>
            <a:off x="398392" y="1405638"/>
            <a:ext cx="2453906" cy="1692771"/>
          </a:xfrm>
          <a:prstGeom prst="rect">
            <a:avLst/>
          </a:prstGeom>
          <a:noFill/>
        </p:spPr>
        <p:txBody>
          <a:bodyPr wrap="square" rtlCol="0">
            <a:spAutoFit/>
          </a:bodyPr>
          <a:lstStyle/>
          <a:p>
            <a:pPr algn="ctr">
              <a:lnSpc>
                <a:spcPct val="100000"/>
              </a:lnSpc>
            </a:pPr>
            <a:r>
              <a:rPr lang="en-US" sz="2600" cap="all" dirty="0">
                <a:solidFill>
                  <a:schemeClr val="bg1"/>
                </a:solidFill>
                <a:latin typeface="Avenir Heavy" panose="020B0703020203020204" pitchFamily="34" charset="0"/>
                <a:cs typeface="Arial"/>
              </a:rPr>
              <a:t>COMMUNITY LEADERSHIP IN THE HIV RESPONSE</a:t>
            </a:r>
            <a:endParaRPr lang="en-CH" sz="2600" cap="all" dirty="0">
              <a:solidFill>
                <a:schemeClr val="bg1"/>
              </a:solidFill>
              <a:latin typeface="Avenir Heavy" panose="020B0703020203020204" pitchFamily="34" charset="0"/>
              <a:cs typeface="Arial"/>
            </a:endParaRPr>
          </a:p>
        </p:txBody>
      </p:sp>
      <p:sp>
        <p:nvSpPr>
          <p:cNvPr id="16" name="Rectangle 15">
            <a:extLst>
              <a:ext uri="{FF2B5EF4-FFF2-40B4-BE49-F238E27FC236}">
                <a16:creationId xmlns:a16="http://schemas.microsoft.com/office/drawing/2014/main" id="{C1BE146E-AF5C-4EE7-410C-EBD52F8906A1}"/>
              </a:ext>
            </a:extLst>
          </p:cNvPr>
          <p:cNvSpPr/>
          <p:nvPr/>
        </p:nvSpPr>
        <p:spPr>
          <a:xfrm>
            <a:off x="3329040" y="256326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576D8863-08CE-6EA5-AD0F-36FFD88AD0CA}"/>
              </a:ext>
            </a:extLst>
          </p:cNvPr>
          <p:cNvSpPr/>
          <p:nvPr/>
        </p:nvSpPr>
        <p:spPr>
          <a:xfrm>
            <a:off x="7407258" y="255874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TextBox 21">
            <a:extLst>
              <a:ext uri="{FF2B5EF4-FFF2-40B4-BE49-F238E27FC236}">
                <a16:creationId xmlns:a16="http://schemas.microsoft.com/office/drawing/2014/main" id="{7C9514B5-DD84-E4C1-BEBD-2F81E90B8FE0}"/>
              </a:ext>
            </a:extLst>
          </p:cNvPr>
          <p:cNvSpPr txBox="1"/>
          <p:nvPr/>
        </p:nvSpPr>
        <p:spPr>
          <a:xfrm>
            <a:off x="3450210" y="2490077"/>
            <a:ext cx="3403705" cy="2723823"/>
          </a:xfrm>
          <a:prstGeom prst="rect">
            <a:avLst/>
          </a:prstGeom>
          <a:noFill/>
        </p:spPr>
        <p:txBody>
          <a:bodyPr wrap="square" rtlCol="0">
            <a:spAutoFit/>
          </a:bodyPr>
          <a:lstStyle/>
          <a:p>
            <a:pPr>
              <a:spcBef>
                <a:spcPts val="600"/>
              </a:spcBef>
            </a:pPr>
            <a:r>
              <a:rPr lang="en-US" sz="1200" dirty="0">
                <a:latin typeface="Avenir Heavy" panose="020B0703020203020204" pitchFamily="34" charset="0"/>
              </a:rPr>
              <a:t>Institutionalize and formally designate community representation </a:t>
            </a:r>
            <a:r>
              <a:rPr lang="en-US" sz="1200" dirty="0">
                <a:latin typeface="Avenir Medium" panose="02000603020000020003" pitchFamily="2" charset="0"/>
              </a:rPr>
              <a:t>(including of people living with HIV, key populations, women and young people) in coordination and decision-making mechanisms </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Formally recognize and </a:t>
            </a:r>
            <a:r>
              <a:rPr lang="en-US" sz="1200" dirty="0" err="1">
                <a:latin typeface="Avenir Medium" panose="02000603020000020003" pitchFamily="2" charset="0"/>
              </a:rPr>
              <a:t>institutionalise</a:t>
            </a:r>
            <a:r>
              <a:rPr lang="en-US" sz="1200" dirty="0">
                <a:latin typeface="Avenir Medium" panose="02000603020000020003" pitchFamily="2" charset="0"/>
              </a:rPr>
              <a:t> the important roles of communities in co-developing </a:t>
            </a:r>
            <a:r>
              <a:rPr lang="en-US" sz="1200" dirty="0">
                <a:latin typeface="Avenir Heavy" panose="020B0703020203020204" pitchFamily="34" charset="0"/>
              </a:rPr>
              <a:t>policy guidance</a:t>
            </a:r>
            <a:endParaRPr lang="en-IN" sz="1200" dirty="0">
              <a:latin typeface="Avenir Heavy" panose="020B0703020203020204" pitchFamily="34" charset="0"/>
            </a:endParaRPr>
          </a:p>
          <a:p>
            <a:pPr>
              <a:spcBef>
                <a:spcPts val="600"/>
              </a:spcBef>
            </a:pPr>
            <a:r>
              <a:rPr lang="en-GB" sz="1200" dirty="0">
                <a:latin typeface="Avenir Heavy" panose="020B0703020203020204" pitchFamily="34" charset="0"/>
              </a:rPr>
              <a:t>Reform policies and regulatory frameworks </a:t>
            </a:r>
            <a:r>
              <a:rPr lang="en-GB" sz="1200" dirty="0">
                <a:latin typeface="Avenir Medium" panose="02000603020000020003" pitchFamily="2" charset="0"/>
              </a:rPr>
              <a:t>to ensure communities can participate in all levels of the response </a:t>
            </a:r>
            <a:endParaRPr lang="en-IN" sz="1200" dirty="0">
              <a:latin typeface="Avenir Medium" panose="02000603020000020003" pitchFamily="2" charset="0"/>
            </a:endParaRPr>
          </a:p>
          <a:p>
            <a:pPr>
              <a:spcBef>
                <a:spcPts val="600"/>
              </a:spcBef>
            </a:pPr>
            <a:r>
              <a:rPr lang="en-GB" sz="1200" dirty="0">
                <a:latin typeface="Avenir Heavy" panose="020B0703020203020204" pitchFamily="34" charset="0"/>
              </a:rPr>
              <a:t>Resource all components of community responses to HIV</a:t>
            </a:r>
            <a:endParaRPr lang="en-IN" sz="1200" dirty="0">
              <a:latin typeface="Avenir Heavy" panose="020B0703020203020204" pitchFamily="34" charset="0"/>
            </a:endParaRPr>
          </a:p>
        </p:txBody>
      </p:sp>
      <p:sp>
        <p:nvSpPr>
          <p:cNvPr id="23" name="TextBox 22">
            <a:extLst>
              <a:ext uri="{FF2B5EF4-FFF2-40B4-BE49-F238E27FC236}">
                <a16:creationId xmlns:a16="http://schemas.microsoft.com/office/drawing/2014/main" id="{91AA2CF9-9023-B8A9-A150-3ABA42D22B53}"/>
              </a:ext>
            </a:extLst>
          </p:cNvPr>
          <p:cNvSpPr txBox="1"/>
          <p:nvPr/>
        </p:nvSpPr>
        <p:spPr>
          <a:xfrm>
            <a:off x="7533160" y="2490077"/>
            <a:ext cx="3422386" cy="3247043"/>
          </a:xfrm>
          <a:prstGeom prst="rect">
            <a:avLst/>
          </a:prstGeom>
          <a:noFill/>
        </p:spPr>
        <p:txBody>
          <a:bodyPr wrap="square" rtlCol="0">
            <a:spAutoFit/>
          </a:bodyPr>
          <a:lstStyle/>
          <a:p>
            <a:pPr>
              <a:spcBef>
                <a:spcPts val="600"/>
              </a:spcBef>
            </a:pPr>
            <a:r>
              <a:rPr lang="en-GB" sz="1200" dirty="0">
                <a:latin typeface="Avenir Medium" panose="02000603020000020003" pitchFamily="2" charset="0"/>
              </a:rPr>
              <a:t>Enact effective </a:t>
            </a:r>
            <a:r>
              <a:rPr lang="en-GB" sz="1200" dirty="0">
                <a:latin typeface="Avenir Heavy" panose="020B0703020203020204" pitchFamily="34" charset="0"/>
              </a:rPr>
              <a:t>social contracting mechanisms </a:t>
            </a:r>
            <a:endParaRPr lang="en-IN" sz="1200" dirty="0">
              <a:latin typeface="Avenir Heavy" panose="020B0703020203020204" pitchFamily="34" charset="0"/>
            </a:endParaRPr>
          </a:p>
          <a:p>
            <a:pPr>
              <a:spcBef>
                <a:spcPts val="600"/>
              </a:spcBef>
            </a:pPr>
            <a:r>
              <a:rPr lang="en-GB" sz="1200" dirty="0">
                <a:latin typeface="Avenir Medium" panose="02000603020000020003" pitchFamily="2" charset="0"/>
              </a:rPr>
              <a:t>Sustain and scale-up </a:t>
            </a:r>
            <a:r>
              <a:rPr lang="en-GB" sz="1200" dirty="0">
                <a:latin typeface="Avenir Heavy" panose="020B0703020203020204" pitchFamily="34" charset="0"/>
              </a:rPr>
              <a:t>community-led service delivery</a:t>
            </a:r>
            <a:r>
              <a:rPr lang="en-GB" sz="1200" dirty="0">
                <a:latin typeface="Avenir Medium" panose="02000603020000020003" pitchFamily="2" charset="0"/>
              </a:rPr>
              <a:t> systems. </a:t>
            </a:r>
            <a:endParaRPr lang="en-IN" sz="1200" dirty="0">
              <a:latin typeface="Avenir Medium" panose="02000603020000020003" pitchFamily="2" charset="0"/>
            </a:endParaRPr>
          </a:p>
          <a:p>
            <a:pPr>
              <a:spcBef>
                <a:spcPts val="600"/>
              </a:spcBef>
            </a:pPr>
            <a:r>
              <a:rPr lang="en-GB" sz="1200" dirty="0">
                <a:latin typeface="Avenir Medium" panose="02000603020000020003" pitchFamily="2" charset="0"/>
              </a:rPr>
              <a:t>Enable and resource </a:t>
            </a:r>
            <a:r>
              <a:rPr lang="en-GB" sz="1200" dirty="0">
                <a:latin typeface="Avenir Heavy" panose="020B0703020203020204" pitchFamily="34" charset="0"/>
              </a:rPr>
              <a:t>community-led monitoring (CLM) </a:t>
            </a:r>
            <a:r>
              <a:rPr lang="en-GB" sz="1200" dirty="0">
                <a:latin typeface="Avenir Medium" panose="02000603020000020003" pitchFamily="2" charset="0"/>
              </a:rPr>
              <a:t>and research. </a:t>
            </a:r>
            <a:endParaRPr lang="en-IN" sz="1200" dirty="0">
              <a:latin typeface="Avenir Medium" panose="02000603020000020003" pitchFamily="2" charset="0"/>
            </a:endParaRPr>
          </a:p>
          <a:p>
            <a:pPr>
              <a:spcBef>
                <a:spcPts val="600"/>
              </a:spcBef>
            </a:pPr>
            <a:r>
              <a:rPr lang="en-US" sz="1200" dirty="0">
                <a:latin typeface="Avenir Medium" panose="02000603020000020003" pitchFamily="2" charset="0"/>
              </a:rPr>
              <a:t>Support </a:t>
            </a:r>
            <a:r>
              <a:rPr lang="en-US" sz="1200" dirty="0">
                <a:latin typeface="Avenir Heavy" panose="020B0703020203020204" pitchFamily="34" charset="0"/>
              </a:rPr>
              <a:t>youth leadership in the HIV response</a:t>
            </a:r>
            <a:endParaRPr lang="en-IN" sz="1200" dirty="0">
              <a:latin typeface="Avenir Heavy" panose="020B0703020203020204" pitchFamily="34" charset="0"/>
            </a:endParaRPr>
          </a:p>
          <a:p>
            <a:pPr>
              <a:spcBef>
                <a:spcPts val="600"/>
              </a:spcBef>
            </a:pPr>
            <a:r>
              <a:rPr lang="en-GB" sz="1200" dirty="0">
                <a:latin typeface="Avenir Heavy" panose="020B0703020203020204" pitchFamily="34" charset="0"/>
              </a:rPr>
              <a:t>Capacity-strengthening, resilience and preparedness </a:t>
            </a:r>
            <a:r>
              <a:rPr lang="en-GB" sz="1200" dirty="0">
                <a:latin typeface="Avenir Medium" panose="02000603020000020003" pitchFamily="2" charset="0"/>
              </a:rPr>
              <a:t>of community-led organizations and service providers</a:t>
            </a:r>
            <a:endParaRPr lang="en-IN" sz="1200" dirty="0">
              <a:latin typeface="Avenir Medium" panose="02000603020000020003" pitchFamily="2" charset="0"/>
            </a:endParaRPr>
          </a:p>
          <a:p>
            <a:pPr>
              <a:spcBef>
                <a:spcPts val="600"/>
              </a:spcBef>
            </a:pPr>
            <a:r>
              <a:rPr lang="en-US" sz="1200" dirty="0">
                <a:latin typeface="Avenir Heavy" panose="020B0703020203020204" pitchFamily="34" charset="0"/>
              </a:rPr>
              <a:t>Support community engagement in the sustainability planning processes</a:t>
            </a:r>
            <a:r>
              <a:rPr lang="en-US" sz="1200" dirty="0">
                <a:latin typeface="Avenir Medium" panose="02000603020000020003" pitchFamily="2" charset="0"/>
              </a:rPr>
              <a:t>, and support the integration of community services and advocacy as part of national systems, including the establishment or expansion of social contracting</a:t>
            </a:r>
            <a:endParaRPr lang="en-IN" sz="1200" dirty="0">
              <a:latin typeface="Avenir Medium" panose="02000603020000020003" pitchFamily="2" charset="0"/>
            </a:endParaRPr>
          </a:p>
        </p:txBody>
      </p:sp>
      <p:pic>
        <p:nvPicPr>
          <p:cNvPr id="2" name="Graphic 1">
            <a:extLst>
              <a:ext uri="{FF2B5EF4-FFF2-40B4-BE49-F238E27FC236}">
                <a16:creationId xmlns:a16="http://schemas.microsoft.com/office/drawing/2014/main" id="{40F4FBBC-5B58-707A-4792-ACEC8363BC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9039" y="1217145"/>
            <a:ext cx="603296" cy="532320"/>
          </a:xfrm>
          <a:prstGeom prst="rect">
            <a:avLst/>
          </a:prstGeom>
        </p:spPr>
      </p:pic>
      <p:pic>
        <p:nvPicPr>
          <p:cNvPr id="28" name="Picture 6">
            <a:extLst>
              <a:ext uri="{FF2B5EF4-FFF2-40B4-BE49-F238E27FC236}">
                <a16:creationId xmlns:a16="http://schemas.microsoft.com/office/drawing/2014/main" id="{E357B122-DA86-74C2-5FE6-02071090DD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72" r="3997"/>
          <a:stretch>
            <a:fillRect/>
          </a:stretch>
        </p:blipFill>
        <p:spPr bwMode="auto">
          <a:xfrm>
            <a:off x="193754" y="3677877"/>
            <a:ext cx="2684191" cy="1590943"/>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4FBB4AC2-5E06-FDDF-FC7B-C758E8C84B5B}"/>
              </a:ext>
            </a:extLst>
          </p:cNvPr>
          <p:cNvSpPr/>
          <p:nvPr/>
        </p:nvSpPr>
        <p:spPr>
          <a:xfrm>
            <a:off x="3329040" y="3540013"/>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602B7078-8428-9E70-BCC9-F362554FF685}"/>
              </a:ext>
            </a:extLst>
          </p:cNvPr>
          <p:cNvSpPr/>
          <p:nvPr/>
        </p:nvSpPr>
        <p:spPr>
          <a:xfrm>
            <a:off x="3329040" y="419123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61F5590A-B920-0FD6-86BC-B6BD3513855F}"/>
              </a:ext>
            </a:extLst>
          </p:cNvPr>
          <p:cNvSpPr/>
          <p:nvPr/>
        </p:nvSpPr>
        <p:spPr>
          <a:xfrm>
            <a:off x="3329040" y="4799325"/>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a:extLst>
              <a:ext uri="{FF2B5EF4-FFF2-40B4-BE49-F238E27FC236}">
                <a16:creationId xmlns:a16="http://schemas.microsoft.com/office/drawing/2014/main" id="{D632AB02-FE87-99C7-6387-30975FDF746D}"/>
              </a:ext>
            </a:extLst>
          </p:cNvPr>
          <p:cNvSpPr/>
          <p:nvPr/>
        </p:nvSpPr>
        <p:spPr>
          <a:xfrm>
            <a:off x="7407258" y="3250217"/>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3D9EA645-A9DE-0FFD-50BF-29CC605082F9}"/>
              </a:ext>
            </a:extLst>
          </p:cNvPr>
          <p:cNvSpPr/>
          <p:nvPr/>
        </p:nvSpPr>
        <p:spPr>
          <a:xfrm>
            <a:off x="7407258" y="2827312"/>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5132CBCA-1974-2845-528F-896DB6F7D313}"/>
              </a:ext>
            </a:extLst>
          </p:cNvPr>
          <p:cNvSpPr/>
          <p:nvPr/>
        </p:nvSpPr>
        <p:spPr>
          <a:xfrm>
            <a:off x="7407258" y="3690374"/>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D807E6C6-8EBF-1F06-05D8-82F5E4EE2F34}"/>
              </a:ext>
            </a:extLst>
          </p:cNvPr>
          <p:cNvSpPr/>
          <p:nvPr/>
        </p:nvSpPr>
        <p:spPr>
          <a:xfrm>
            <a:off x="7407258" y="3964196"/>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074134A5-E670-0407-AFAA-5D2EC472E1F7}"/>
              </a:ext>
            </a:extLst>
          </p:cNvPr>
          <p:cNvSpPr/>
          <p:nvPr/>
        </p:nvSpPr>
        <p:spPr>
          <a:xfrm>
            <a:off x="7407258" y="4614031"/>
            <a:ext cx="121170" cy="12117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0136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49E8F-9DDE-5A06-C7D8-8E1B0AEA0F58}"/>
            </a:ext>
          </a:extLst>
        </p:cNvPr>
        <p:cNvGrpSpPr/>
        <p:nvPr/>
      </p:nvGrpSpPr>
      <p:grpSpPr>
        <a:xfrm>
          <a:off x="0" y="0"/>
          <a:ext cx="0" cy="0"/>
          <a:chOff x="0" y="0"/>
          <a:chExt cx="0" cy="0"/>
        </a:xfrm>
      </p:grpSpPr>
      <p:sp>
        <p:nvSpPr>
          <p:cNvPr id="4" name="Rectangle: Top Corners Rounded 3">
            <a:extLst>
              <a:ext uri="{FF2B5EF4-FFF2-40B4-BE49-F238E27FC236}">
                <a16:creationId xmlns:a16="http://schemas.microsoft.com/office/drawing/2014/main" id="{AF7CAEBF-55E4-1E18-96DF-EF0217177B97}"/>
              </a:ext>
            </a:extLst>
          </p:cNvPr>
          <p:cNvSpPr/>
          <p:nvPr/>
        </p:nvSpPr>
        <p:spPr>
          <a:xfrm>
            <a:off x="10179796" y="889363"/>
            <a:ext cx="1896456" cy="6667138"/>
          </a:xfrm>
          <a:prstGeom prst="round2SameRect">
            <a:avLst>
              <a:gd name="adj1" fmla="val 50000"/>
              <a:gd name="adj2" fmla="val 0"/>
            </a:avLst>
          </a:prstGeom>
          <a:no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58" name="Rectangle: Top Corners Rounded 57">
            <a:extLst>
              <a:ext uri="{FF2B5EF4-FFF2-40B4-BE49-F238E27FC236}">
                <a16:creationId xmlns:a16="http://schemas.microsoft.com/office/drawing/2014/main" id="{9912B9EB-C561-5E4D-FD0B-B08214A8C915}"/>
              </a:ext>
            </a:extLst>
          </p:cNvPr>
          <p:cNvSpPr/>
          <p:nvPr/>
        </p:nvSpPr>
        <p:spPr>
          <a:xfrm>
            <a:off x="10291779" y="1024756"/>
            <a:ext cx="1659256" cy="5833243"/>
          </a:xfrm>
          <a:prstGeom prst="round2SameRect">
            <a:avLst>
              <a:gd name="adj1" fmla="val 50000"/>
              <a:gd name="adj2" fmla="val 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41" name="Rectangle: Top Corners Rounded 40">
            <a:extLst>
              <a:ext uri="{FF2B5EF4-FFF2-40B4-BE49-F238E27FC236}">
                <a16:creationId xmlns:a16="http://schemas.microsoft.com/office/drawing/2014/main" id="{A4281E70-42C4-1E7C-8AED-F492128653BD}"/>
              </a:ext>
            </a:extLst>
          </p:cNvPr>
          <p:cNvSpPr/>
          <p:nvPr/>
        </p:nvSpPr>
        <p:spPr>
          <a:xfrm>
            <a:off x="3174312" y="3718889"/>
            <a:ext cx="1821702" cy="859414"/>
          </a:xfrm>
          <a:prstGeom prst="round2SameRect">
            <a:avLst>
              <a:gd name="adj1" fmla="val 17148"/>
              <a:gd name="adj2" fmla="val 0"/>
            </a:avLst>
          </a:prstGeom>
          <a:solidFill>
            <a:srgbClr val="F4AA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38" name="Rectangle: Top Corners Rounded 37">
            <a:extLst>
              <a:ext uri="{FF2B5EF4-FFF2-40B4-BE49-F238E27FC236}">
                <a16:creationId xmlns:a16="http://schemas.microsoft.com/office/drawing/2014/main" id="{A27F2B75-C3EB-FD8F-795B-A2FD8C5D8130}"/>
              </a:ext>
            </a:extLst>
          </p:cNvPr>
          <p:cNvSpPr/>
          <p:nvPr/>
        </p:nvSpPr>
        <p:spPr>
          <a:xfrm>
            <a:off x="3171713" y="1921067"/>
            <a:ext cx="1821702" cy="859414"/>
          </a:xfrm>
          <a:prstGeom prst="round2SameRect">
            <a:avLst>
              <a:gd name="adj1" fmla="val 17148"/>
              <a:gd name="adj2" fmla="val 0"/>
            </a:avLst>
          </a:prstGeom>
          <a:solidFill>
            <a:srgbClr val="E95A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23" name="Rectangle: Top Corners Rounded 22">
            <a:extLst>
              <a:ext uri="{FF2B5EF4-FFF2-40B4-BE49-F238E27FC236}">
                <a16:creationId xmlns:a16="http://schemas.microsoft.com/office/drawing/2014/main" id="{CFF6A640-9D7F-01A5-E939-0E02DF960DB2}"/>
              </a:ext>
            </a:extLst>
          </p:cNvPr>
          <p:cNvSpPr/>
          <p:nvPr/>
        </p:nvSpPr>
        <p:spPr>
          <a:xfrm>
            <a:off x="3171713" y="1024757"/>
            <a:ext cx="1821702" cy="859414"/>
          </a:xfrm>
          <a:prstGeom prst="round2SameRect">
            <a:avLst>
              <a:gd name="adj1" fmla="val 17148"/>
              <a:gd name="adj2" fmla="val 0"/>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pic>
        <p:nvPicPr>
          <p:cNvPr id="3" name="Picture 2" descr="A drawing of a person&#10;&#10;Description automatically generated">
            <a:extLst>
              <a:ext uri="{FF2B5EF4-FFF2-40B4-BE49-F238E27FC236}">
                <a16:creationId xmlns:a16="http://schemas.microsoft.com/office/drawing/2014/main" id="{A38D82B9-FD31-6855-8BE9-152841E97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55B27A6E-DAAB-C483-C7D9-AF58E809BB00}"/>
              </a:ext>
            </a:extLst>
          </p:cNvPr>
          <p:cNvSpPr txBox="1"/>
          <p:nvPr/>
        </p:nvSpPr>
        <p:spPr>
          <a:xfrm>
            <a:off x="3148872" y="1130663"/>
            <a:ext cx="1867385"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Ensure available accessible, acceptable and high-quality HIV treatment and care for people living with HIV</a:t>
            </a:r>
            <a:endParaRPr lang="en-IN" sz="1000" dirty="0">
              <a:solidFill>
                <a:schemeClr val="bg1"/>
              </a:solidFill>
              <a:latin typeface="Avenir Heavy" panose="020B0703020203020204" pitchFamily="34" charset="0"/>
            </a:endParaRPr>
          </a:p>
        </p:txBody>
      </p:sp>
      <p:sp>
        <p:nvSpPr>
          <p:cNvPr id="9" name="TextBox 8">
            <a:extLst>
              <a:ext uri="{FF2B5EF4-FFF2-40B4-BE49-F238E27FC236}">
                <a16:creationId xmlns:a16="http://schemas.microsoft.com/office/drawing/2014/main" id="{0C52B259-A207-43D2-EA56-B273269B1AC1}"/>
              </a:ext>
            </a:extLst>
          </p:cNvPr>
          <p:cNvSpPr txBox="1"/>
          <p:nvPr/>
        </p:nvSpPr>
        <p:spPr>
          <a:xfrm>
            <a:off x="3103189" y="2023023"/>
            <a:ext cx="191306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Scale up HIV prevention options that bring together biomedical, structural and behavioral interventions</a:t>
            </a:r>
            <a:endParaRPr lang="en-IN" sz="1000" dirty="0">
              <a:solidFill>
                <a:schemeClr val="bg1"/>
              </a:solidFill>
              <a:latin typeface="Avenir Heavy" panose="020B0703020203020204" pitchFamily="34" charset="0"/>
            </a:endParaRPr>
          </a:p>
        </p:txBody>
      </p:sp>
      <p:sp>
        <p:nvSpPr>
          <p:cNvPr id="11" name="TextBox 10">
            <a:extLst>
              <a:ext uri="{FF2B5EF4-FFF2-40B4-BE49-F238E27FC236}">
                <a16:creationId xmlns:a16="http://schemas.microsoft.com/office/drawing/2014/main" id="{66C51685-925C-EC05-B246-976547BED255}"/>
              </a:ext>
            </a:extLst>
          </p:cNvPr>
          <p:cNvSpPr txBox="1"/>
          <p:nvPr/>
        </p:nvSpPr>
        <p:spPr>
          <a:xfrm>
            <a:off x="3157252" y="3916909"/>
            <a:ext cx="1804942" cy="553998"/>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Ensure community leadership in the HIV response</a:t>
            </a:r>
            <a:endParaRPr lang="en-IN" sz="10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9A991E2C-9DB1-1528-973C-A9F357B9B948}"/>
              </a:ext>
            </a:extLst>
          </p:cNvPr>
          <p:cNvSpPr txBox="1"/>
          <p:nvPr/>
        </p:nvSpPr>
        <p:spPr>
          <a:xfrm>
            <a:off x="5034951" y="1220178"/>
            <a:ext cx="5016799"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95% of people living with HIV know their HIV status</a:t>
            </a:r>
          </a:p>
          <a:p>
            <a:pPr marL="171450" indent="-171450">
              <a:buFont typeface="Arial" panose="020B0604020202020204" pitchFamily="34" charset="0"/>
              <a:buChar char="•"/>
            </a:pPr>
            <a:r>
              <a:rPr lang="en-US" sz="1000" dirty="0">
                <a:latin typeface="Avenir Medium" panose="02000603020000020003" pitchFamily="2" charset="0"/>
              </a:rPr>
              <a:t>95% of people living with HIV know their HIV status receive treatment</a:t>
            </a:r>
          </a:p>
          <a:p>
            <a:pPr marL="171450" indent="-171450">
              <a:buFont typeface="Arial" panose="020B0604020202020204" pitchFamily="34" charset="0"/>
              <a:buChar char="•"/>
            </a:pPr>
            <a:r>
              <a:rPr lang="en-US" sz="1000" dirty="0">
                <a:latin typeface="Avenir Medium" panose="02000603020000020003" pitchFamily="2" charset="0"/>
              </a:rPr>
              <a:t>95% of people living with HIV who are on treatment have a suppressed viral load</a:t>
            </a:r>
            <a:endParaRPr lang="en-IN" sz="1000" dirty="0">
              <a:latin typeface="Avenir Medium" panose="02000603020000020003" pitchFamily="2" charset="0"/>
            </a:endParaRPr>
          </a:p>
        </p:txBody>
      </p:sp>
      <p:sp>
        <p:nvSpPr>
          <p:cNvPr id="26" name="TextBox 25">
            <a:extLst>
              <a:ext uri="{FF2B5EF4-FFF2-40B4-BE49-F238E27FC236}">
                <a16:creationId xmlns:a16="http://schemas.microsoft.com/office/drawing/2014/main" id="{446593D3-B72B-E02B-8E85-BDBC98D7AA74}"/>
              </a:ext>
            </a:extLst>
          </p:cNvPr>
          <p:cNvSpPr txBox="1"/>
          <p:nvPr/>
        </p:nvSpPr>
        <p:spPr>
          <a:xfrm>
            <a:off x="5034951" y="2148200"/>
            <a:ext cx="4837076" cy="400110"/>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90% of people in need of prevention use prevention options(</a:t>
            </a:r>
            <a:r>
              <a:rPr lang="en-US" sz="1000" dirty="0" err="1">
                <a:latin typeface="Avenir Medium" panose="02000603020000020003" pitchFamily="2" charset="0"/>
              </a:rPr>
              <a:t>PrEP</a:t>
            </a:r>
            <a:r>
              <a:rPr lang="en-US" sz="1000" dirty="0">
                <a:latin typeface="Avenir Medium" panose="02000603020000020003" pitchFamily="2" charset="0"/>
              </a:rPr>
              <a:t>, PEP, condoms, needle-syringe </a:t>
            </a:r>
            <a:r>
              <a:rPr lang="en-US" sz="1000" dirty="0" err="1">
                <a:latin typeface="Avenir Medium" panose="02000603020000020003" pitchFamily="2" charset="0"/>
              </a:rPr>
              <a:t>programmes</a:t>
            </a:r>
            <a:r>
              <a:rPr lang="en-US" sz="1000" dirty="0">
                <a:latin typeface="Avenir Medium" panose="02000603020000020003" pitchFamily="2" charset="0"/>
              </a:rPr>
              <a:t>, opioid against maintenance therapy)</a:t>
            </a:r>
            <a:endParaRPr lang="en-IN" sz="1000" dirty="0">
              <a:latin typeface="Avenir Medium" panose="02000603020000020003" pitchFamily="2" charset="0"/>
            </a:endParaRPr>
          </a:p>
        </p:txBody>
      </p:sp>
      <p:sp>
        <p:nvSpPr>
          <p:cNvPr id="27" name="TextBox 26">
            <a:extLst>
              <a:ext uri="{FF2B5EF4-FFF2-40B4-BE49-F238E27FC236}">
                <a16:creationId xmlns:a16="http://schemas.microsoft.com/office/drawing/2014/main" id="{E30EDF02-93E9-0A8A-FB0B-6C44A4030287}"/>
              </a:ext>
            </a:extLst>
          </p:cNvPr>
          <p:cNvSpPr txBox="1"/>
          <p:nvPr/>
        </p:nvSpPr>
        <p:spPr>
          <a:xfrm>
            <a:off x="5034951" y="2819978"/>
            <a:ext cx="4941324"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&lt;10% of people living with HIV and people from key and vulnerable populations experience stigma and discrimination</a:t>
            </a:r>
          </a:p>
          <a:p>
            <a:pPr marL="171450" indent="-171450">
              <a:buFont typeface="Arial" panose="020B0604020202020204" pitchFamily="34" charset="0"/>
              <a:buChar char="•"/>
            </a:pPr>
            <a:r>
              <a:rPr lang="en-US" sz="1000" dirty="0">
                <a:latin typeface="Avenir Medium" panose="02000603020000020003" pitchFamily="2" charset="0"/>
              </a:rPr>
              <a:t>&lt;10% experience gender inequality or violence</a:t>
            </a:r>
          </a:p>
          <a:p>
            <a:pPr marL="171450" indent="-171450">
              <a:buFont typeface="Arial" panose="020B0604020202020204" pitchFamily="34" charset="0"/>
              <a:buChar char="•"/>
            </a:pPr>
            <a:r>
              <a:rPr lang="en-US" sz="1000" dirty="0">
                <a:latin typeface="Avenir Medium" panose="02000603020000020003" pitchFamily="2" charset="0"/>
              </a:rPr>
              <a:t>&lt;10% of countries have punitive legal and policy environment that restrict access to services</a:t>
            </a:r>
            <a:endParaRPr lang="en-IN" sz="1000" dirty="0">
              <a:latin typeface="Avenir Medium" panose="02000603020000020003" pitchFamily="2" charset="0"/>
            </a:endParaRPr>
          </a:p>
        </p:txBody>
      </p:sp>
      <p:sp>
        <p:nvSpPr>
          <p:cNvPr id="28" name="TextBox 27">
            <a:extLst>
              <a:ext uri="{FF2B5EF4-FFF2-40B4-BE49-F238E27FC236}">
                <a16:creationId xmlns:a16="http://schemas.microsoft.com/office/drawing/2014/main" id="{C271D067-3E13-5A97-4563-6C2015A9D946}"/>
              </a:ext>
            </a:extLst>
          </p:cNvPr>
          <p:cNvSpPr txBox="1"/>
          <p:nvPr/>
        </p:nvSpPr>
        <p:spPr>
          <a:xfrm>
            <a:off x="5034951" y="3831936"/>
            <a:ext cx="5202765" cy="553998"/>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Community led-organizations deliver 30% of testing and treatment support services</a:t>
            </a:r>
          </a:p>
          <a:p>
            <a:pPr marL="171450" indent="-171450">
              <a:buFont typeface="Arial" panose="020B0604020202020204" pitchFamily="34" charset="0"/>
              <a:buChar char="•"/>
            </a:pPr>
            <a:r>
              <a:rPr lang="en-US" sz="1000" dirty="0">
                <a:latin typeface="Avenir Medium" panose="02000603020000020003" pitchFamily="2" charset="0"/>
              </a:rPr>
              <a:t>Community led-organizations deliver 80% of prevention options</a:t>
            </a:r>
          </a:p>
          <a:p>
            <a:pPr marL="171450" indent="-171450">
              <a:buFont typeface="Arial" panose="020B0604020202020204" pitchFamily="34" charset="0"/>
              <a:buChar char="•"/>
            </a:pPr>
            <a:r>
              <a:rPr lang="en-US" sz="1000" dirty="0">
                <a:latin typeface="Avenir Medium" panose="02000603020000020003" pitchFamily="2" charset="0"/>
              </a:rPr>
              <a:t>Community led-organizations deliver 60% of social enabler </a:t>
            </a:r>
            <a:r>
              <a:rPr lang="en-US" sz="1000" dirty="0" err="1">
                <a:latin typeface="Avenir Medium" panose="02000603020000020003" pitchFamily="2" charset="0"/>
              </a:rPr>
              <a:t>progammes</a:t>
            </a:r>
            <a:endParaRPr lang="en-IN" sz="1000" dirty="0">
              <a:latin typeface="Avenir Medium" panose="02000603020000020003" pitchFamily="2" charset="0"/>
            </a:endParaRPr>
          </a:p>
        </p:txBody>
      </p:sp>
      <p:sp>
        <p:nvSpPr>
          <p:cNvPr id="29" name="TextBox 28">
            <a:extLst>
              <a:ext uri="{FF2B5EF4-FFF2-40B4-BE49-F238E27FC236}">
                <a16:creationId xmlns:a16="http://schemas.microsoft.com/office/drawing/2014/main" id="{22BC6CBB-E0AE-2878-D06E-EDFB2FD6C5F3}"/>
              </a:ext>
            </a:extLst>
          </p:cNvPr>
          <p:cNvSpPr txBox="1"/>
          <p:nvPr/>
        </p:nvSpPr>
        <p:spPr>
          <a:xfrm>
            <a:off x="5034951" y="4586820"/>
            <a:ext cx="5256828"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95% of people receiving HIV Prevention or treatment services also receive needed sexual and reproductive health services(including for sexually transmitted infections)</a:t>
            </a:r>
          </a:p>
          <a:p>
            <a:pPr marL="171450" indent="-171450">
              <a:buFont typeface="Arial" panose="020B0604020202020204" pitchFamily="34" charset="0"/>
              <a:buChar char="•"/>
            </a:pPr>
            <a:r>
              <a:rPr lang="en-US" sz="1000" dirty="0">
                <a:latin typeface="Avenir Medium" panose="02000603020000020003" pitchFamily="2" charset="0"/>
              </a:rPr>
              <a:t>95% of pregnant women living with HIV and their newborns receive maternal and newborn care that integrates or links to comprehensive HIV services, including for prevention of HIV and hepatitis B virus and treatment of syphilis</a:t>
            </a:r>
            <a:endParaRPr lang="en-IN" sz="1000" dirty="0">
              <a:latin typeface="Avenir Medium" panose="02000603020000020003" pitchFamily="2" charset="0"/>
            </a:endParaRPr>
          </a:p>
        </p:txBody>
      </p:sp>
      <p:sp>
        <p:nvSpPr>
          <p:cNvPr id="30" name="TextBox 29">
            <a:extLst>
              <a:ext uri="{FF2B5EF4-FFF2-40B4-BE49-F238E27FC236}">
                <a16:creationId xmlns:a16="http://schemas.microsoft.com/office/drawing/2014/main" id="{2210B9C2-5887-E404-35EA-7BA287BC73ED}"/>
              </a:ext>
            </a:extLst>
          </p:cNvPr>
          <p:cNvSpPr txBox="1"/>
          <p:nvPr/>
        </p:nvSpPr>
        <p:spPr>
          <a:xfrm>
            <a:off x="5034950" y="5554099"/>
            <a:ext cx="5202765"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latin typeface="Avenir Medium" panose="02000603020000020003" pitchFamily="2" charset="0"/>
              </a:rPr>
              <a:t>Reduce out-of-pocket expenses for HIV in line with universal health coverage</a:t>
            </a:r>
          </a:p>
          <a:p>
            <a:pPr marL="171450" indent="-171450">
              <a:buFont typeface="Arial" panose="020B0604020202020204" pitchFamily="34" charset="0"/>
              <a:buChar char="•"/>
            </a:pPr>
            <a:r>
              <a:rPr lang="en-US" sz="1000" dirty="0">
                <a:latin typeface="Avenir Medium" panose="02000603020000020003" pitchFamily="2" charset="0"/>
              </a:rPr>
              <a:t>Increase percentage of HIV expenditure that is domestic</a:t>
            </a:r>
          </a:p>
          <a:p>
            <a:pPr marL="171450" indent="-171450">
              <a:buFont typeface="Arial" panose="020B0604020202020204" pitchFamily="34" charset="0"/>
              <a:buChar char="•"/>
            </a:pPr>
            <a:r>
              <a:rPr lang="en-US" sz="1000" dirty="0">
                <a:latin typeface="Avenir Medium" panose="02000603020000020003" pitchFamily="2" charset="0"/>
              </a:rPr>
              <a:t>US$21.9 billion mobilized for HIV investments for low-and middle -income countries</a:t>
            </a:r>
          </a:p>
          <a:p>
            <a:pPr marL="171450" indent="-171450">
              <a:buFont typeface="Arial" panose="020B0604020202020204" pitchFamily="34" charset="0"/>
              <a:buChar char="•"/>
            </a:pPr>
            <a:r>
              <a:rPr lang="en-US" sz="1000" dirty="0">
                <a:latin typeface="Avenir Medium" panose="02000603020000020003" pitchFamily="2" charset="0"/>
              </a:rPr>
              <a:t>All countries have access to equitable pricing for diagnostics and therapeutics</a:t>
            </a:r>
            <a:endParaRPr lang="en-IN" sz="1000" dirty="0">
              <a:latin typeface="Avenir Medium" panose="02000603020000020003" pitchFamily="2" charset="0"/>
            </a:endParaRPr>
          </a:p>
        </p:txBody>
      </p:sp>
      <p:sp>
        <p:nvSpPr>
          <p:cNvPr id="31" name="TextBox 30">
            <a:extLst>
              <a:ext uri="{FF2B5EF4-FFF2-40B4-BE49-F238E27FC236}">
                <a16:creationId xmlns:a16="http://schemas.microsoft.com/office/drawing/2014/main" id="{85F57A40-E963-8C1F-1E46-59B6166B7927}"/>
              </a:ext>
            </a:extLst>
          </p:cNvPr>
          <p:cNvSpPr txBox="1"/>
          <p:nvPr/>
        </p:nvSpPr>
        <p:spPr>
          <a:xfrm>
            <a:off x="3128629" y="6439805"/>
            <a:ext cx="3599069" cy="215444"/>
          </a:xfrm>
          <a:prstGeom prst="rect">
            <a:avLst/>
          </a:prstGeom>
          <a:noFill/>
        </p:spPr>
        <p:txBody>
          <a:bodyPr wrap="square" rtlCol="0">
            <a:spAutoFit/>
          </a:bodyPr>
          <a:lstStyle/>
          <a:p>
            <a:r>
              <a:rPr lang="fr-FR" sz="800" dirty="0">
                <a:latin typeface="Avenir Heavy" panose="020B0703020203020204" pitchFamily="34" charset="0"/>
              </a:rPr>
              <a:t>PEP</a:t>
            </a:r>
            <a:r>
              <a:rPr lang="fr-FR" sz="800" dirty="0">
                <a:latin typeface="Avenir Medium" panose="02000603020000020003" pitchFamily="2" charset="0"/>
              </a:rPr>
              <a:t>: post-</a:t>
            </a:r>
            <a:r>
              <a:rPr lang="fr-FR" sz="800" dirty="0" err="1">
                <a:latin typeface="Avenir Medium" panose="02000603020000020003" pitchFamily="2" charset="0"/>
              </a:rPr>
              <a:t>exposure</a:t>
            </a:r>
            <a:r>
              <a:rPr lang="fr-FR" sz="800" dirty="0">
                <a:latin typeface="Avenir Medium" panose="02000603020000020003" pitchFamily="2" charset="0"/>
              </a:rPr>
              <a:t> </a:t>
            </a:r>
            <a:r>
              <a:rPr lang="fr-FR" sz="800" dirty="0" err="1">
                <a:latin typeface="Avenir Medium" panose="02000603020000020003" pitchFamily="2" charset="0"/>
              </a:rPr>
              <a:t>prophylaxis</a:t>
            </a:r>
            <a:r>
              <a:rPr lang="fr-FR" sz="800" dirty="0">
                <a:latin typeface="Avenir Medium" panose="02000603020000020003" pitchFamily="2" charset="0"/>
              </a:rPr>
              <a:t>   </a:t>
            </a:r>
            <a:r>
              <a:rPr lang="fr-FR" sz="800" dirty="0" err="1">
                <a:latin typeface="Avenir Heavy" panose="020B0703020203020204" pitchFamily="34" charset="0"/>
              </a:rPr>
              <a:t>PrEP</a:t>
            </a:r>
            <a:r>
              <a:rPr lang="fr-FR" sz="800" dirty="0">
                <a:latin typeface="Avenir Medium" panose="02000603020000020003" pitchFamily="2" charset="0"/>
              </a:rPr>
              <a:t>: </a:t>
            </a:r>
            <a:r>
              <a:rPr lang="fr-FR" sz="800" dirty="0" err="1">
                <a:latin typeface="Avenir Medium" panose="02000603020000020003" pitchFamily="2" charset="0"/>
              </a:rPr>
              <a:t>pre-exposure</a:t>
            </a:r>
            <a:r>
              <a:rPr lang="fr-FR" sz="800" dirty="0">
                <a:latin typeface="Avenir Medium" panose="02000603020000020003" pitchFamily="2" charset="0"/>
              </a:rPr>
              <a:t> </a:t>
            </a:r>
            <a:r>
              <a:rPr lang="fr-FR" sz="800" dirty="0" err="1">
                <a:latin typeface="Avenir Medium" panose="02000603020000020003" pitchFamily="2" charset="0"/>
              </a:rPr>
              <a:t>prophylaxis</a:t>
            </a:r>
            <a:endParaRPr lang="en-IN" sz="800" dirty="0">
              <a:latin typeface="Avenir Medium" panose="02000603020000020003" pitchFamily="2" charset="0"/>
            </a:endParaRPr>
          </a:p>
        </p:txBody>
      </p:sp>
      <p:sp>
        <p:nvSpPr>
          <p:cNvPr id="32" name="TextBox 31">
            <a:extLst>
              <a:ext uri="{FF2B5EF4-FFF2-40B4-BE49-F238E27FC236}">
                <a16:creationId xmlns:a16="http://schemas.microsoft.com/office/drawing/2014/main" id="{BB9A29A8-578B-1063-7764-B5872E1D70CA}"/>
              </a:ext>
            </a:extLst>
          </p:cNvPr>
          <p:cNvSpPr txBox="1"/>
          <p:nvPr/>
        </p:nvSpPr>
        <p:spPr>
          <a:xfrm>
            <a:off x="266365" y="6009497"/>
            <a:ext cx="1427579" cy="584775"/>
          </a:xfrm>
          <a:prstGeom prst="rect">
            <a:avLst/>
          </a:prstGeom>
          <a:noFill/>
        </p:spPr>
        <p:txBody>
          <a:bodyPr wrap="square" rtlCol="0">
            <a:spAutoFit/>
          </a:bodyPr>
          <a:lstStyle/>
          <a:p>
            <a:r>
              <a:rPr lang="en-US" sz="800" dirty="0">
                <a:latin typeface="Avenir Medium" panose="02000603020000020003" pitchFamily="2" charset="0"/>
              </a:rPr>
              <a:t>The targets will be disaggregated as appropriate be gender, age and key population</a:t>
            </a:r>
            <a:endParaRPr lang="en-IN" sz="800" dirty="0">
              <a:latin typeface="Avenir Medium" panose="02000603020000020003" pitchFamily="2" charset="0"/>
            </a:endParaRPr>
          </a:p>
        </p:txBody>
      </p:sp>
      <p:sp>
        <p:nvSpPr>
          <p:cNvPr id="33" name="TextBox 32">
            <a:extLst>
              <a:ext uri="{FF2B5EF4-FFF2-40B4-BE49-F238E27FC236}">
                <a16:creationId xmlns:a16="http://schemas.microsoft.com/office/drawing/2014/main" id="{827FA271-D5F8-7E46-1A8B-424470FD1AA2}"/>
              </a:ext>
            </a:extLst>
          </p:cNvPr>
          <p:cNvSpPr txBox="1"/>
          <p:nvPr/>
        </p:nvSpPr>
        <p:spPr>
          <a:xfrm>
            <a:off x="10495301" y="1774176"/>
            <a:ext cx="1252212" cy="4524315"/>
          </a:xfrm>
          <a:prstGeom prst="rect">
            <a:avLst/>
          </a:prstGeom>
          <a:noFill/>
        </p:spPr>
        <p:txBody>
          <a:bodyPr wrap="square" rtlCol="0">
            <a:spAutoFit/>
          </a:bodyPr>
          <a:lstStyle/>
          <a:p>
            <a:pPr algn="ctr"/>
            <a:r>
              <a:rPr lang="en-US" sz="1200" dirty="0">
                <a:solidFill>
                  <a:srgbClr val="E31837"/>
                </a:solidFill>
                <a:latin typeface="Avenir Heavy" panose="020B0703020203020204" pitchFamily="34" charset="0"/>
              </a:rPr>
              <a:t>By 2030, reduce new HIV infections by 90% from 2010 and continued 5% decline per year after 2030</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Reduce AIDS-related deaths by 90% from 2010</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a:t>
            </a:r>
          </a:p>
          <a:p>
            <a:pPr algn="ctr"/>
            <a:endParaRPr lang="en-US" sz="1200" dirty="0">
              <a:solidFill>
                <a:srgbClr val="E31837"/>
              </a:solidFill>
              <a:latin typeface="Avenir Heavy" panose="020B0703020203020204" pitchFamily="34" charset="0"/>
            </a:endParaRPr>
          </a:p>
          <a:p>
            <a:pPr algn="ctr"/>
            <a:r>
              <a:rPr lang="en-US" sz="1200" dirty="0">
                <a:solidFill>
                  <a:srgbClr val="E31837"/>
                </a:solidFill>
                <a:latin typeface="Avenir Heavy" panose="020B0703020203020204" pitchFamily="34" charset="0"/>
              </a:rPr>
              <a:t>Ensure sustainability of the HIV response after 2030</a:t>
            </a:r>
            <a:endParaRPr lang="en-IN" sz="1200" dirty="0">
              <a:solidFill>
                <a:srgbClr val="E31837"/>
              </a:solidFill>
              <a:latin typeface="Avenir Heavy" panose="020B0703020203020204" pitchFamily="34" charset="0"/>
            </a:endParaRPr>
          </a:p>
        </p:txBody>
      </p:sp>
      <p:sp>
        <p:nvSpPr>
          <p:cNvPr id="40" name="Rectangle: Top Corners Rounded 39">
            <a:extLst>
              <a:ext uri="{FF2B5EF4-FFF2-40B4-BE49-F238E27FC236}">
                <a16:creationId xmlns:a16="http://schemas.microsoft.com/office/drawing/2014/main" id="{F3DBD4CA-4EDD-C08F-0C5A-E4E2BA2A903D}"/>
              </a:ext>
            </a:extLst>
          </p:cNvPr>
          <p:cNvSpPr/>
          <p:nvPr/>
        </p:nvSpPr>
        <p:spPr>
          <a:xfrm>
            <a:off x="3174312" y="2819978"/>
            <a:ext cx="1821702" cy="859414"/>
          </a:xfrm>
          <a:prstGeom prst="round2SameRect">
            <a:avLst>
              <a:gd name="adj1" fmla="val 17148"/>
              <a:gd name="adj2" fmla="val 0"/>
            </a:avLst>
          </a:prstGeom>
          <a:solidFill>
            <a:srgbClr val="EE8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0" name="TextBox 9">
            <a:extLst>
              <a:ext uri="{FF2B5EF4-FFF2-40B4-BE49-F238E27FC236}">
                <a16:creationId xmlns:a16="http://schemas.microsoft.com/office/drawing/2014/main" id="{C1DE3264-DAFA-FA73-036C-74E4D36BA6B4}"/>
              </a:ext>
            </a:extLst>
          </p:cNvPr>
          <p:cNvSpPr txBox="1"/>
          <p:nvPr/>
        </p:nvSpPr>
        <p:spPr>
          <a:xfrm>
            <a:off x="3128629" y="2866012"/>
            <a:ext cx="191306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End stigma and discrimination and uphold human rights and gender equality in the HIV response</a:t>
            </a:r>
            <a:endParaRPr lang="en-IN" sz="1000" dirty="0">
              <a:solidFill>
                <a:schemeClr val="bg1"/>
              </a:solidFill>
              <a:latin typeface="Avenir Heavy" panose="020B0703020203020204" pitchFamily="34" charset="0"/>
            </a:endParaRPr>
          </a:p>
        </p:txBody>
      </p:sp>
      <p:sp>
        <p:nvSpPr>
          <p:cNvPr id="42" name="Rectangle: Top Corners Rounded 41">
            <a:extLst>
              <a:ext uri="{FF2B5EF4-FFF2-40B4-BE49-F238E27FC236}">
                <a16:creationId xmlns:a16="http://schemas.microsoft.com/office/drawing/2014/main" id="{7AD3869E-84ED-5D9A-ED2E-771C748E18DE}"/>
              </a:ext>
            </a:extLst>
          </p:cNvPr>
          <p:cNvSpPr/>
          <p:nvPr/>
        </p:nvSpPr>
        <p:spPr>
          <a:xfrm>
            <a:off x="3174312" y="4625861"/>
            <a:ext cx="1821702" cy="859414"/>
          </a:xfrm>
          <a:prstGeom prst="round2SameRect">
            <a:avLst>
              <a:gd name="adj1" fmla="val 17148"/>
              <a:gd name="adj2" fmla="val 0"/>
            </a:avLst>
          </a:prstGeom>
          <a:solidFill>
            <a:srgbClr val="8D87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3" name="TextBox 12">
            <a:extLst>
              <a:ext uri="{FF2B5EF4-FFF2-40B4-BE49-F238E27FC236}">
                <a16:creationId xmlns:a16="http://schemas.microsoft.com/office/drawing/2014/main" id="{B2762549-2EF3-C0CD-FB8B-00B2C2D822CE}"/>
              </a:ext>
            </a:extLst>
          </p:cNvPr>
          <p:cNvSpPr txBox="1"/>
          <p:nvPr/>
        </p:nvSpPr>
        <p:spPr>
          <a:xfrm>
            <a:off x="3176159" y="4739117"/>
            <a:ext cx="176712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Integrate HIV services, with primary health care, broader health systems and other sectors</a:t>
            </a:r>
            <a:endParaRPr lang="en-IN" sz="1000" dirty="0">
              <a:solidFill>
                <a:schemeClr val="bg1"/>
              </a:solidFill>
              <a:latin typeface="Avenir Heavy" panose="020B0703020203020204" pitchFamily="34" charset="0"/>
            </a:endParaRPr>
          </a:p>
        </p:txBody>
      </p:sp>
      <p:sp>
        <p:nvSpPr>
          <p:cNvPr id="43" name="Rectangle: Top Corners Rounded 42">
            <a:extLst>
              <a:ext uri="{FF2B5EF4-FFF2-40B4-BE49-F238E27FC236}">
                <a16:creationId xmlns:a16="http://schemas.microsoft.com/office/drawing/2014/main" id="{3D8B38E1-633F-AE20-6A0E-C464CAF9F68A}"/>
              </a:ext>
            </a:extLst>
          </p:cNvPr>
          <p:cNvSpPr/>
          <p:nvPr/>
        </p:nvSpPr>
        <p:spPr>
          <a:xfrm>
            <a:off x="3174312" y="5532833"/>
            <a:ext cx="1821702" cy="859414"/>
          </a:xfrm>
          <a:prstGeom prst="round2SameRect">
            <a:avLst>
              <a:gd name="adj1" fmla="val 17148"/>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endParaRPr lang="en-IN" dirty="0"/>
          </a:p>
        </p:txBody>
      </p:sp>
      <p:sp>
        <p:nvSpPr>
          <p:cNvPr id="17" name="TextBox 16">
            <a:extLst>
              <a:ext uri="{FF2B5EF4-FFF2-40B4-BE49-F238E27FC236}">
                <a16:creationId xmlns:a16="http://schemas.microsoft.com/office/drawing/2014/main" id="{9AC40D25-0DE8-8E4D-AE85-F83DE640B5C7}"/>
              </a:ext>
            </a:extLst>
          </p:cNvPr>
          <p:cNvSpPr txBox="1"/>
          <p:nvPr/>
        </p:nvSpPr>
        <p:spPr>
          <a:xfrm>
            <a:off x="3189168" y="5618195"/>
            <a:ext cx="1767128" cy="707886"/>
          </a:xfrm>
          <a:prstGeom prst="rect">
            <a:avLst/>
          </a:prstGeom>
          <a:noFill/>
        </p:spPr>
        <p:txBody>
          <a:bodyPr wrap="square" rtlCol="0">
            <a:spAutoFit/>
          </a:bodyPr>
          <a:lstStyle/>
          <a:p>
            <a:pPr algn="ctr"/>
            <a:r>
              <a:rPr lang="en-US" sz="1000" dirty="0">
                <a:solidFill>
                  <a:schemeClr val="bg1"/>
                </a:solidFill>
                <a:latin typeface="Avenir Heavy" panose="020B0703020203020204" pitchFamily="34" charset="0"/>
              </a:rPr>
              <a:t>Ensure sustainable financing for person-centered national and global HIV responses</a:t>
            </a:r>
            <a:endParaRPr lang="en-IN" sz="1000" dirty="0">
              <a:solidFill>
                <a:schemeClr val="bg1"/>
              </a:solidFill>
              <a:latin typeface="Avenir Heavy" panose="020B0703020203020204" pitchFamily="34" charset="0"/>
            </a:endParaRPr>
          </a:p>
        </p:txBody>
      </p:sp>
      <p:grpSp>
        <p:nvGrpSpPr>
          <p:cNvPr id="65" name="Group 64">
            <a:extLst>
              <a:ext uri="{FF2B5EF4-FFF2-40B4-BE49-F238E27FC236}">
                <a16:creationId xmlns:a16="http://schemas.microsoft.com/office/drawing/2014/main" id="{4FB29491-360E-2CEB-CB48-2C90F5C7A269}"/>
              </a:ext>
            </a:extLst>
          </p:cNvPr>
          <p:cNvGrpSpPr/>
          <p:nvPr/>
        </p:nvGrpSpPr>
        <p:grpSpPr>
          <a:xfrm>
            <a:off x="4846349" y="1866614"/>
            <a:ext cx="5491113" cy="4499061"/>
            <a:chOff x="4846349" y="1866614"/>
            <a:chExt cx="5214279" cy="4499061"/>
          </a:xfrm>
        </p:grpSpPr>
        <p:cxnSp>
          <p:nvCxnSpPr>
            <p:cNvPr id="52" name="Straight Connector 51">
              <a:extLst>
                <a:ext uri="{FF2B5EF4-FFF2-40B4-BE49-F238E27FC236}">
                  <a16:creationId xmlns:a16="http://schemas.microsoft.com/office/drawing/2014/main" id="{C750F86F-A063-AE46-4FED-1BAC396985D9}"/>
                </a:ext>
              </a:extLst>
            </p:cNvPr>
            <p:cNvCxnSpPr>
              <a:cxnSpLocks/>
            </p:cNvCxnSpPr>
            <p:nvPr/>
          </p:nvCxnSpPr>
          <p:spPr>
            <a:xfrm>
              <a:off x="4846349" y="1866614"/>
              <a:ext cx="5214279" cy="0"/>
            </a:xfrm>
            <a:prstGeom prst="line">
              <a:avLst/>
            </a:prstGeom>
            <a:ln w="25400" cap="flat" cmpd="sng" algn="ctr">
              <a:solidFill>
                <a:srgbClr val="E3193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3" name="Straight Connector 52">
              <a:extLst>
                <a:ext uri="{FF2B5EF4-FFF2-40B4-BE49-F238E27FC236}">
                  <a16:creationId xmlns:a16="http://schemas.microsoft.com/office/drawing/2014/main" id="{53B66BD5-516C-A6B0-B9E6-B37D63409F0A}"/>
                </a:ext>
              </a:extLst>
            </p:cNvPr>
            <p:cNvCxnSpPr>
              <a:cxnSpLocks/>
            </p:cNvCxnSpPr>
            <p:nvPr/>
          </p:nvCxnSpPr>
          <p:spPr>
            <a:xfrm>
              <a:off x="4846349" y="2762196"/>
              <a:ext cx="5214279" cy="0"/>
            </a:xfrm>
            <a:prstGeom prst="line">
              <a:avLst/>
            </a:prstGeom>
            <a:ln w="25400" cap="flat" cmpd="sng" algn="ctr">
              <a:solidFill>
                <a:srgbClr val="E95A5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4" name="Straight Connector 53">
              <a:extLst>
                <a:ext uri="{FF2B5EF4-FFF2-40B4-BE49-F238E27FC236}">
                  <a16:creationId xmlns:a16="http://schemas.microsoft.com/office/drawing/2014/main" id="{E8A2C1AB-F33E-F339-4798-C26C06A31F00}"/>
                </a:ext>
              </a:extLst>
            </p:cNvPr>
            <p:cNvCxnSpPr>
              <a:cxnSpLocks/>
            </p:cNvCxnSpPr>
            <p:nvPr/>
          </p:nvCxnSpPr>
          <p:spPr>
            <a:xfrm>
              <a:off x="4846349" y="3662562"/>
              <a:ext cx="5214279" cy="0"/>
            </a:xfrm>
            <a:prstGeom prst="line">
              <a:avLst/>
            </a:prstGeom>
            <a:ln w="25400" cap="flat" cmpd="sng" algn="ctr">
              <a:solidFill>
                <a:srgbClr val="EE837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5" name="Straight Connector 54">
              <a:extLst>
                <a:ext uri="{FF2B5EF4-FFF2-40B4-BE49-F238E27FC236}">
                  <a16:creationId xmlns:a16="http://schemas.microsoft.com/office/drawing/2014/main" id="{D0771A7D-913F-01B2-7DCD-4C95A8CCC5A6}"/>
                </a:ext>
              </a:extLst>
            </p:cNvPr>
            <p:cNvCxnSpPr>
              <a:cxnSpLocks/>
            </p:cNvCxnSpPr>
            <p:nvPr/>
          </p:nvCxnSpPr>
          <p:spPr>
            <a:xfrm>
              <a:off x="4846349" y="4555215"/>
              <a:ext cx="5214279" cy="0"/>
            </a:xfrm>
            <a:prstGeom prst="line">
              <a:avLst/>
            </a:prstGeom>
            <a:ln w="25400" cap="flat" cmpd="sng" algn="ctr">
              <a:solidFill>
                <a:srgbClr val="F4AA99"/>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B0608814-898E-68F9-9EF8-ED1C2A1A9562}"/>
                </a:ext>
              </a:extLst>
            </p:cNvPr>
            <p:cNvCxnSpPr>
              <a:cxnSpLocks/>
            </p:cNvCxnSpPr>
            <p:nvPr/>
          </p:nvCxnSpPr>
          <p:spPr>
            <a:xfrm>
              <a:off x="4846349" y="5462835"/>
              <a:ext cx="5214279" cy="0"/>
            </a:xfrm>
            <a:prstGeom prst="line">
              <a:avLst/>
            </a:prstGeom>
            <a:ln w="25400" cap="flat" cmpd="sng" algn="ctr">
              <a:solidFill>
                <a:srgbClr val="8D8787"/>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57" name="Straight Connector 56">
              <a:extLst>
                <a:ext uri="{FF2B5EF4-FFF2-40B4-BE49-F238E27FC236}">
                  <a16:creationId xmlns:a16="http://schemas.microsoft.com/office/drawing/2014/main" id="{1D4B849D-BEFA-0EB9-E8AA-B7448486A92F}"/>
                </a:ext>
              </a:extLst>
            </p:cNvPr>
            <p:cNvCxnSpPr>
              <a:cxnSpLocks/>
            </p:cNvCxnSpPr>
            <p:nvPr/>
          </p:nvCxnSpPr>
          <p:spPr>
            <a:xfrm>
              <a:off x="4846349" y="6365675"/>
              <a:ext cx="5214279" cy="0"/>
            </a:xfrm>
            <a:prstGeom prst="line">
              <a:avLst/>
            </a:prstGeom>
            <a:ln w="25400" cap="flat" cmpd="sng" algn="ctr">
              <a:solidFill>
                <a:srgbClr val="000000"/>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grpSp>
      <p:sp>
        <p:nvSpPr>
          <p:cNvPr id="5" name="TextBox 4">
            <a:extLst>
              <a:ext uri="{FF2B5EF4-FFF2-40B4-BE49-F238E27FC236}">
                <a16:creationId xmlns:a16="http://schemas.microsoft.com/office/drawing/2014/main" id="{09B5B990-CA4E-6E54-8D7B-50B99F2926B8}"/>
              </a:ext>
            </a:extLst>
          </p:cNvPr>
          <p:cNvSpPr txBox="1"/>
          <p:nvPr/>
        </p:nvSpPr>
        <p:spPr>
          <a:xfrm>
            <a:off x="52977" y="759387"/>
            <a:ext cx="2782353" cy="3939540"/>
          </a:xfrm>
          <a:prstGeom prst="rect">
            <a:avLst/>
          </a:prstGeom>
          <a:noFill/>
        </p:spPr>
        <p:txBody>
          <a:bodyPr wrap="square" rtlCol="0">
            <a:spAutoFit/>
          </a:bodyPr>
          <a:lstStyle/>
          <a:p>
            <a:pPr algn="r"/>
            <a:r>
              <a:rPr lang="en-GB" sz="2500" cap="all" dirty="0">
                <a:solidFill>
                  <a:srgbClr val="E31837"/>
                </a:solidFill>
                <a:latin typeface="Avenir Heavy" panose="020B0703020203020204" pitchFamily="34" charset="0"/>
              </a:rPr>
              <a:t>16 top-line targets to end AIDS as a public health threat by 2030 and ensure sustainability of the HIV response after 2030</a:t>
            </a:r>
            <a:endParaRPr lang="en-IN" sz="2500"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40866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6A56C-70C0-397E-AF07-66F3F67AB592}"/>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9388DB56-AF78-87FC-9AEA-1BCF194A7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Oval 4">
            <a:extLst>
              <a:ext uri="{FF2B5EF4-FFF2-40B4-BE49-F238E27FC236}">
                <a16:creationId xmlns:a16="http://schemas.microsoft.com/office/drawing/2014/main" id="{A93CD018-768E-6A0B-B065-39F86AA26657}"/>
              </a:ext>
            </a:extLst>
          </p:cNvPr>
          <p:cNvSpPr/>
          <p:nvPr/>
        </p:nvSpPr>
        <p:spPr>
          <a:xfrm>
            <a:off x="4506867" y="1408921"/>
            <a:ext cx="4058817" cy="4058817"/>
          </a:xfrm>
          <a:prstGeom prst="ellipse">
            <a:avLst/>
          </a:prstGeom>
          <a:noFill/>
          <a:ln>
            <a:solidFill>
              <a:srgbClr val="E319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E61FB94-ADF8-AA3B-F40E-40D4255BBF0B}"/>
              </a:ext>
            </a:extLst>
          </p:cNvPr>
          <p:cNvSpPr/>
          <p:nvPr/>
        </p:nvSpPr>
        <p:spPr>
          <a:xfrm>
            <a:off x="4917307" y="1931437"/>
            <a:ext cx="1875453" cy="1875453"/>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Oval 8">
            <a:extLst>
              <a:ext uri="{FF2B5EF4-FFF2-40B4-BE49-F238E27FC236}">
                <a16:creationId xmlns:a16="http://schemas.microsoft.com/office/drawing/2014/main" id="{68E489B9-B9CE-2399-03E6-E329724225D4}"/>
              </a:ext>
            </a:extLst>
          </p:cNvPr>
          <p:cNvSpPr/>
          <p:nvPr/>
        </p:nvSpPr>
        <p:spPr>
          <a:xfrm>
            <a:off x="6914166" y="2220737"/>
            <a:ext cx="1296851" cy="1296851"/>
          </a:xfrm>
          <a:prstGeom prst="ellipse">
            <a:avLst/>
          </a:prstGeom>
          <a:solidFill>
            <a:srgbClr val="E319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TextBox 10">
            <a:extLst>
              <a:ext uri="{FF2B5EF4-FFF2-40B4-BE49-F238E27FC236}">
                <a16:creationId xmlns:a16="http://schemas.microsoft.com/office/drawing/2014/main" id="{D7F8414D-C4C2-07AB-5309-12B4BD744A89}"/>
              </a:ext>
            </a:extLst>
          </p:cNvPr>
          <p:cNvSpPr txBox="1"/>
          <p:nvPr/>
        </p:nvSpPr>
        <p:spPr>
          <a:xfrm>
            <a:off x="4851993" y="3862700"/>
            <a:ext cx="194076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Avenir Medium" panose="02000603020000020003" pitchFamily="2" charset="0"/>
                <a:cs typeface="Arial" panose="020B0604020202020204" pitchFamily="34" charset="0"/>
              </a:rPr>
              <a:t>On HIV treatment and with viral suppression </a:t>
            </a:r>
          </a:p>
        </p:txBody>
      </p:sp>
      <p:sp>
        <p:nvSpPr>
          <p:cNvPr id="12" name="TextBox 11">
            <a:extLst>
              <a:ext uri="{FF2B5EF4-FFF2-40B4-BE49-F238E27FC236}">
                <a16:creationId xmlns:a16="http://schemas.microsoft.com/office/drawing/2014/main" id="{2E6BFB60-8434-2C44-6B2C-9002DA1397D2}"/>
              </a:ext>
            </a:extLst>
          </p:cNvPr>
          <p:cNvSpPr txBox="1"/>
          <p:nvPr/>
        </p:nvSpPr>
        <p:spPr>
          <a:xfrm>
            <a:off x="6624917" y="3718390"/>
            <a:ext cx="194076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Avenir Medium" panose="02000603020000020003" pitchFamily="2" charset="0"/>
                <a:cs typeface="Arial" panose="020B0604020202020204" pitchFamily="34" charset="0"/>
              </a:rPr>
              <a:t>Accessing antiretroviral medicine-based HIV prevention options</a:t>
            </a:r>
          </a:p>
        </p:txBody>
      </p:sp>
      <p:sp>
        <p:nvSpPr>
          <p:cNvPr id="13" name="TextBox 12">
            <a:extLst>
              <a:ext uri="{FF2B5EF4-FFF2-40B4-BE49-F238E27FC236}">
                <a16:creationId xmlns:a16="http://schemas.microsoft.com/office/drawing/2014/main" id="{748BECF5-CB89-340B-E40C-EBEFDEF94B68}"/>
              </a:ext>
            </a:extLst>
          </p:cNvPr>
          <p:cNvSpPr txBox="1"/>
          <p:nvPr/>
        </p:nvSpPr>
        <p:spPr>
          <a:xfrm>
            <a:off x="5262484" y="4519356"/>
            <a:ext cx="255669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solidFill>
                  <a:srgbClr val="E31837"/>
                </a:solidFill>
                <a:latin typeface="Avenir Heavy" panose="020B0703020203020204" pitchFamily="34" charset="0"/>
                <a:cs typeface="Arial" panose="020B0604020202020204" pitchFamily="34" charset="0"/>
              </a:rPr>
              <a:t>ALL WITH STIGMA- AND DISCRIMINATION-FREE CARE</a:t>
            </a:r>
          </a:p>
        </p:txBody>
      </p:sp>
      <p:sp>
        <p:nvSpPr>
          <p:cNvPr id="14" name="TextBox 13">
            <a:extLst>
              <a:ext uri="{FF2B5EF4-FFF2-40B4-BE49-F238E27FC236}">
                <a16:creationId xmlns:a16="http://schemas.microsoft.com/office/drawing/2014/main" id="{51A1946A-B283-583C-8C63-C44770F95796}"/>
              </a:ext>
            </a:extLst>
          </p:cNvPr>
          <p:cNvSpPr txBox="1"/>
          <p:nvPr/>
        </p:nvSpPr>
        <p:spPr>
          <a:xfrm>
            <a:off x="837309" y="6530643"/>
            <a:ext cx="219247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Medium" panose="02000603020000020003" pitchFamily="2" charset="0"/>
                <a:cs typeface="Arial" panose="020B0604020202020204" pitchFamily="34" charset="0"/>
              </a:rPr>
              <a:t>Source: Global AIDS Strategy 2026-2031</a:t>
            </a:r>
          </a:p>
        </p:txBody>
      </p:sp>
      <p:sp>
        <p:nvSpPr>
          <p:cNvPr id="15" name="TextBox 14">
            <a:extLst>
              <a:ext uri="{FF2B5EF4-FFF2-40B4-BE49-F238E27FC236}">
                <a16:creationId xmlns:a16="http://schemas.microsoft.com/office/drawing/2014/main" id="{DA61B452-D895-0013-B382-A470CF3E01EC}"/>
              </a:ext>
            </a:extLst>
          </p:cNvPr>
          <p:cNvSpPr txBox="1"/>
          <p:nvPr/>
        </p:nvSpPr>
        <p:spPr>
          <a:xfrm>
            <a:off x="5019834" y="2304707"/>
            <a:ext cx="157677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latin typeface="Avenir Heavy" panose="020B0703020203020204" pitchFamily="34" charset="0"/>
                <a:cs typeface="Arial" panose="020B0604020202020204" pitchFamily="34" charset="0"/>
              </a:rPr>
              <a:t>40</a:t>
            </a:r>
          </a:p>
          <a:p>
            <a:pPr algn="ctr"/>
            <a:r>
              <a:rPr lang="en-US" sz="1100" dirty="0">
                <a:solidFill>
                  <a:schemeClr val="bg1"/>
                </a:solidFill>
                <a:latin typeface="Avenir Heavy" panose="020B0703020203020204" pitchFamily="34" charset="0"/>
                <a:cs typeface="Arial" panose="020B0604020202020204" pitchFamily="34" charset="0"/>
              </a:rPr>
              <a:t>MILLION</a:t>
            </a:r>
          </a:p>
          <a:p>
            <a:pPr algn="ctr"/>
            <a:r>
              <a:rPr lang="en-US" sz="1100" dirty="0">
                <a:solidFill>
                  <a:schemeClr val="bg1"/>
                </a:solidFill>
                <a:latin typeface="Avenir Heavy" panose="020B0703020203020204" pitchFamily="34" charset="0"/>
                <a:cs typeface="Arial" panose="020B0604020202020204" pitchFamily="34" charset="0"/>
              </a:rPr>
              <a:t>PEOPLE</a:t>
            </a:r>
          </a:p>
        </p:txBody>
      </p:sp>
      <p:sp>
        <p:nvSpPr>
          <p:cNvPr id="16" name="TextBox 15">
            <a:extLst>
              <a:ext uri="{FF2B5EF4-FFF2-40B4-BE49-F238E27FC236}">
                <a16:creationId xmlns:a16="http://schemas.microsoft.com/office/drawing/2014/main" id="{0F0FDA04-9150-DFB3-2332-F76D08E24541}"/>
              </a:ext>
            </a:extLst>
          </p:cNvPr>
          <p:cNvSpPr txBox="1"/>
          <p:nvPr/>
        </p:nvSpPr>
        <p:spPr>
          <a:xfrm>
            <a:off x="6792760" y="2328034"/>
            <a:ext cx="1576771"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chemeClr val="bg1"/>
                </a:solidFill>
                <a:latin typeface="Avenir Heavy" panose="020B0703020203020204" pitchFamily="34" charset="0"/>
                <a:cs typeface="Arial" panose="020B0604020202020204" pitchFamily="34" charset="0"/>
              </a:rPr>
              <a:t>20</a:t>
            </a:r>
          </a:p>
          <a:p>
            <a:pPr algn="ctr"/>
            <a:r>
              <a:rPr lang="en-US" sz="1100" dirty="0">
                <a:solidFill>
                  <a:schemeClr val="bg1"/>
                </a:solidFill>
                <a:latin typeface="Avenir Heavy" panose="020B0703020203020204" pitchFamily="34" charset="0"/>
                <a:cs typeface="Arial" panose="020B0604020202020204" pitchFamily="34" charset="0"/>
              </a:rPr>
              <a:t>MILLION</a:t>
            </a:r>
          </a:p>
          <a:p>
            <a:pPr algn="ctr"/>
            <a:r>
              <a:rPr lang="en-US" sz="1100" dirty="0">
                <a:solidFill>
                  <a:schemeClr val="bg1"/>
                </a:solidFill>
                <a:latin typeface="Avenir Heavy" panose="020B0703020203020204" pitchFamily="34" charset="0"/>
                <a:cs typeface="Arial" panose="020B0604020202020204" pitchFamily="34" charset="0"/>
              </a:rPr>
              <a:t>PEOPLE</a:t>
            </a:r>
          </a:p>
        </p:txBody>
      </p:sp>
      <p:sp>
        <p:nvSpPr>
          <p:cNvPr id="18" name="TextBox 17">
            <a:extLst>
              <a:ext uri="{FF2B5EF4-FFF2-40B4-BE49-F238E27FC236}">
                <a16:creationId xmlns:a16="http://schemas.microsoft.com/office/drawing/2014/main" id="{274ADF9D-69AF-4EA6-3A03-45AC9EAB6DBF}"/>
              </a:ext>
            </a:extLst>
          </p:cNvPr>
          <p:cNvSpPr txBox="1"/>
          <p:nvPr/>
        </p:nvSpPr>
        <p:spPr>
          <a:xfrm>
            <a:off x="8632449" y="2869162"/>
            <a:ext cx="157677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solidFill>
                  <a:srgbClr val="E31837"/>
                </a:solidFill>
                <a:latin typeface="Avenir Heavy" panose="020B0703020203020204" pitchFamily="34" charset="0"/>
                <a:cs typeface="Arial" panose="020B0604020202020204" pitchFamily="34" charset="0"/>
              </a:rPr>
              <a:t>BY</a:t>
            </a:r>
            <a:r>
              <a:rPr lang="en-US" sz="4000" dirty="0">
                <a:solidFill>
                  <a:srgbClr val="E31837"/>
                </a:solidFill>
                <a:latin typeface="Avenir Heavy" panose="020B0703020203020204" pitchFamily="34" charset="0"/>
                <a:cs typeface="Arial" panose="020B0604020202020204" pitchFamily="34" charset="0"/>
              </a:rPr>
              <a:t> </a:t>
            </a:r>
            <a:r>
              <a:rPr lang="en-US" sz="4000" dirty="0">
                <a:solidFill>
                  <a:srgbClr val="E31837"/>
                </a:solidFill>
                <a:latin typeface="Avenir Medium" panose="02000603020000020003" pitchFamily="2" charset="0"/>
                <a:cs typeface="Arial" panose="020B0604020202020204" pitchFamily="34" charset="0"/>
              </a:rPr>
              <a:t>20</a:t>
            </a:r>
            <a:r>
              <a:rPr lang="en-US" sz="4000" dirty="0">
                <a:solidFill>
                  <a:srgbClr val="E31837"/>
                </a:solidFill>
                <a:latin typeface="Avenir Heavy" panose="020B0703020203020204" pitchFamily="34" charset="0"/>
                <a:cs typeface="Arial" panose="020B0604020202020204" pitchFamily="34" charset="0"/>
              </a:rPr>
              <a:t>30</a:t>
            </a:r>
            <a:endParaRPr lang="en-US" sz="1100" dirty="0">
              <a:solidFill>
                <a:srgbClr val="E31837"/>
              </a:solidFill>
              <a:latin typeface="Avenir Heavy" panose="020B0703020203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8E103A1-9BEE-BCD5-26A1-7663F9C15568}"/>
              </a:ext>
            </a:extLst>
          </p:cNvPr>
          <p:cNvSpPr txBox="1"/>
          <p:nvPr/>
        </p:nvSpPr>
        <p:spPr>
          <a:xfrm>
            <a:off x="0" y="759387"/>
            <a:ext cx="2835330" cy="209288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The foundation of the Global AIDS Strategy 2026-2031</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7D9B0A47-E08F-2D03-7022-14B30F5654C2}"/>
              </a:ext>
            </a:extLst>
          </p:cNvPr>
          <p:cNvSpPr txBox="1"/>
          <p:nvPr/>
        </p:nvSpPr>
        <p:spPr>
          <a:xfrm>
            <a:off x="1073888" y="2977099"/>
            <a:ext cx="1757025" cy="1754326"/>
          </a:xfrm>
          <a:prstGeom prst="rect">
            <a:avLst/>
          </a:prstGeom>
          <a:noFill/>
        </p:spPr>
        <p:txBody>
          <a:bodyPr wrap="square" lIns="91440" tIns="45720" rIns="91440" bIns="45720" rtlCol="0" anchor="t">
            <a:spAutoFit/>
          </a:bodyPr>
          <a:lstStyle/>
          <a:p>
            <a:pPr algn="r"/>
            <a:r>
              <a:rPr lang="en-US" dirty="0">
                <a:solidFill>
                  <a:srgbClr val="E31837"/>
                </a:solidFill>
                <a:latin typeface="Avenir Medium" panose="02000603020000020003" pitchFamily="2" charset="0"/>
              </a:rPr>
              <a:t>40 + 20 goals: global HIV treatment and prevention targets for 2030</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80563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CCD4F-DA03-E71B-E8B2-462B41A8112E}"/>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A9223AA0-1C0E-268A-E16B-B5A6F4D74656}"/>
              </a:ext>
            </a:extLst>
          </p:cNvPr>
          <p:cNvSpPr/>
          <p:nvPr/>
        </p:nvSpPr>
        <p:spPr>
          <a:xfrm>
            <a:off x="4906263" y="3035398"/>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3ABD424F-CE06-CF90-DA97-7083BB66A813}"/>
              </a:ext>
            </a:extLst>
          </p:cNvPr>
          <p:cNvSpPr/>
          <p:nvPr/>
        </p:nvSpPr>
        <p:spPr>
          <a:xfrm>
            <a:off x="4906263" y="3934828"/>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4D220FBF-58D6-ADB0-3225-53CDEDACE708}"/>
              </a:ext>
            </a:extLst>
          </p:cNvPr>
          <p:cNvSpPr/>
          <p:nvPr/>
        </p:nvSpPr>
        <p:spPr>
          <a:xfrm flipH="1">
            <a:off x="3199654" y="3035396"/>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F3D99296-E266-7FC9-3B8F-13F062968352}"/>
              </a:ext>
            </a:extLst>
          </p:cNvPr>
          <p:cNvSpPr/>
          <p:nvPr/>
        </p:nvSpPr>
        <p:spPr>
          <a:xfrm flipH="1">
            <a:off x="3199654" y="3934828"/>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A62431D0-0BB2-8173-A125-9FA753AE3ED1}"/>
              </a:ext>
            </a:extLst>
          </p:cNvPr>
          <p:cNvSpPr/>
          <p:nvPr/>
        </p:nvSpPr>
        <p:spPr>
          <a:xfrm>
            <a:off x="4906263" y="4834915"/>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D7D5305D-D99C-1CD4-DCD2-E15ECC79F6C0}"/>
              </a:ext>
            </a:extLst>
          </p:cNvPr>
          <p:cNvSpPr/>
          <p:nvPr/>
        </p:nvSpPr>
        <p:spPr>
          <a:xfrm>
            <a:off x="4906263" y="5734345"/>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3311F0FE-561D-D2AF-FA4A-6234E8B979AA}"/>
              </a:ext>
            </a:extLst>
          </p:cNvPr>
          <p:cNvSpPr/>
          <p:nvPr/>
        </p:nvSpPr>
        <p:spPr>
          <a:xfrm flipH="1">
            <a:off x="3199654" y="4834913"/>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32">
            <a:extLst>
              <a:ext uri="{FF2B5EF4-FFF2-40B4-BE49-F238E27FC236}">
                <a16:creationId xmlns:a16="http://schemas.microsoft.com/office/drawing/2014/main" id="{B1C78D86-DF04-3DA4-13A0-0B5439ADE711}"/>
              </a:ext>
            </a:extLst>
          </p:cNvPr>
          <p:cNvSpPr/>
          <p:nvPr/>
        </p:nvSpPr>
        <p:spPr>
          <a:xfrm flipH="1">
            <a:off x="3199654" y="5734345"/>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3FB2409E-18A6-6DB8-651F-8541C4850632}"/>
              </a:ext>
            </a:extLst>
          </p:cNvPr>
          <p:cNvSpPr/>
          <p:nvPr/>
        </p:nvSpPr>
        <p:spPr>
          <a:xfrm>
            <a:off x="4906263" y="1216544"/>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7DE53F8E-D5D2-D5B1-8296-79B3E604281D}"/>
              </a:ext>
            </a:extLst>
          </p:cNvPr>
          <p:cNvSpPr/>
          <p:nvPr/>
        </p:nvSpPr>
        <p:spPr>
          <a:xfrm>
            <a:off x="4906263" y="2115974"/>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23">
            <a:extLst>
              <a:ext uri="{FF2B5EF4-FFF2-40B4-BE49-F238E27FC236}">
                <a16:creationId xmlns:a16="http://schemas.microsoft.com/office/drawing/2014/main" id="{839A368E-BB35-CE66-B783-E548D903539C}"/>
              </a:ext>
            </a:extLst>
          </p:cNvPr>
          <p:cNvSpPr/>
          <p:nvPr/>
        </p:nvSpPr>
        <p:spPr>
          <a:xfrm flipH="1">
            <a:off x="3199654" y="1216542"/>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EE2A9ADE-732F-D673-ED0F-2AF6FA1478F8}"/>
              </a:ext>
            </a:extLst>
          </p:cNvPr>
          <p:cNvSpPr/>
          <p:nvPr/>
        </p:nvSpPr>
        <p:spPr>
          <a:xfrm flipH="1">
            <a:off x="3199654" y="2115974"/>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9962344B-8540-4118-8BF4-4A80D7F70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 name="Content Placeholder 2">
            <a:extLst>
              <a:ext uri="{FF2B5EF4-FFF2-40B4-BE49-F238E27FC236}">
                <a16:creationId xmlns:a16="http://schemas.microsoft.com/office/drawing/2014/main" id="{66ADB664-8B76-ACFC-9AAE-D2745A7BEA53}"/>
              </a:ext>
            </a:extLst>
          </p:cNvPr>
          <p:cNvSpPr>
            <a:spLocks noGrp="1"/>
          </p:cNvSpPr>
          <p:nvPr>
            <p:ph idx="4294967295"/>
          </p:nvPr>
        </p:nvSpPr>
        <p:spPr>
          <a:xfrm>
            <a:off x="4906265" y="1208983"/>
            <a:ext cx="5592483" cy="736258"/>
          </a:xfrm>
        </p:spPr>
        <p:txBody>
          <a:bodyPr vert="horz" lIns="91440" tIns="45720" rIns="91440" bIns="45720" rtlCol="0" anchor="ctr">
            <a:noAutofit/>
          </a:bodyPr>
          <a:lstStyle/>
          <a:p>
            <a:pPr marL="0" indent="0">
              <a:lnSpc>
                <a:spcPct val="100000"/>
              </a:lnSpc>
              <a:buNone/>
            </a:pPr>
            <a:r>
              <a:rPr lang="en-US" sz="1600" dirty="0">
                <a:solidFill>
                  <a:schemeClr val="tx1"/>
                </a:solidFill>
                <a:latin typeface="Avenir Medium" panose="02000603020000020003" pitchFamily="2" charset="0"/>
                <a:cs typeface="Arial"/>
              </a:rPr>
              <a:t>The world is faced with multiple issues:</a:t>
            </a:r>
            <a:br>
              <a:rPr lang="en-US" sz="1600" dirty="0">
                <a:solidFill>
                  <a:schemeClr val="tx1"/>
                </a:solidFill>
                <a:latin typeface="Avenir Medium" panose="02000603020000020003" pitchFamily="2" charset="0"/>
                <a:cs typeface="Arial"/>
              </a:rPr>
            </a:br>
            <a:r>
              <a:rPr lang="en-US" sz="1600" dirty="0">
                <a:solidFill>
                  <a:schemeClr val="tx1"/>
                </a:solidFill>
                <a:latin typeface="Avenir Medium" panose="02000603020000020003" pitchFamily="2" charset="0"/>
                <a:cs typeface="Arial"/>
              </a:rPr>
              <a:t>conflict, crises, and geopolitical uncertainty.</a:t>
            </a:r>
            <a:endParaRPr lang="en-CH" sz="1600" dirty="0">
              <a:solidFill>
                <a:schemeClr val="tx1"/>
              </a:solidFill>
              <a:latin typeface="Avenir Medium" panose="02000603020000020003" pitchFamily="2" charset="0"/>
              <a:cs typeface="Arial"/>
            </a:endParaRPr>
          </a:p>
        </p:txBody>
      </p:sp>
      <p:sp>
        <p:nvSpPr>
          <p:cNvPr id="9" name="Content Placeholder 2">
            <a:extLst>
              <a:ext uri="{FF2B5EF4-FFF2-40B4-BE49-F238E27FC236}">
                <a16:creationId xmlns:a16="http://schemas.microsoft.com/office/drawing/2014/main" id="{F07E90E2-0D75-FD88-4D76-26E4FBAB2C27}"/>
              </a:ext>
            </a:extLst>
          </p:cNvPr>
          <p:cNvSpPr txBox="1">
            <a:spLocks/>
          </p:cNvSpPr>
          <p:nvPr/>
        </p:nvSpPr>
        <p:spPr>
          <a:xfrm>
            <a:off x="4906265" y="2105095"/>
            <a:ext cx="5412823"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Yet - AIDS is not over.</a:t>
            </a:r>
            <a:endParaRPr lang="en-US" sz="1600" dirty="0">
              <a:solidFill>
                <a:schemeClr val="tx1"/>
              </a:solidFill>
              <a:latin typeface="Avenir Medium" panose="02000603020000020003" pitchFamily="2" charset="0"/>
            </a:endParaRPr>
          </a:p>
        </p:txBody>
      </p:sp>
      <p:sp>
        <p:nvSpPr>
          <p:cNvPr id="11" name="Content Placeholder 2">
            <a:extLst>
              <a:ext uri="{FF2B5EF4-FFF2-40B4-BE49-F238E27FC236}">
                <a16:creationId xmlns:a16="http://schemas.microsoft.com/office/drawing/2014/main" id="{74BAD084-FC48-B2EE-E9FA-3A471ED5C486}"/>
              </a:ext>
            </a:extLst>
          </p:cNvPr>
          <p:cNvSpPr txBox="1">
            <a:spLocks/>
          </p:cNvSpPr>
          <p:nvPr/>
        </p:nvSpPr>
        <p:spPr>
          <a:xfrm>
            <a:off x="4906264" y="3001205"/>
            <a:ext cx="4677574"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latin typeface="Avenir Medium" panose="02000603020000020003" pitchFamily="2" charset="0"/>
                <a:cs typeface="Arial"/>
              </a:rPr>
              <a:t>Ending AIDS is still possible, but only if we do not give up.</a:t>
            </a:r>
          </a:p>
        </p:txBody>
      </p:sp>
      <p:sp>
        <p:nvSpPr>
          <p:cNvPr id="13" name="Content Placeholder 2">
            <a:extLst>
              <a:ext uri="{FF2B5EF4-FFF2-40B4-BE49-F238E27FC236}">
                <a16:creationId xmlns:a16="http://schemas.microsoft.com/office/drawing/2014/main" id="{DDCD3074-2D5A-0C77-907E-6D02B2168217}"/>
              </a:ext>
            </a:extLst>
          </p:cNvPr>
          <p:cNvSpPr txBox="1">
            <a:spLocks/>
          </p:cNvSpPr>
          <p:nvPr/>
        </p:nvSpPr>
        <p:spPr>
          <a:xfrm>
            <a:off x="4906265" y="3903961"/>
            <a:ext cx="5601466"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UNAIDS’ mandate: to lead, guide, and coordinate the global HIV response.</a:t>
            </a:r>
          </a:p>
        </p:txBody>
      </p:sp>
      <p:sp>
        <p:nvSpPr>
          <p:cNvPr id="15" name="Content Placeholder 2">
            <a:extLst>
              <a:ext uri="{FF2B5EF4-FFF2-40B4-BE49-F238E27FC236}">
                <a16:creationId xmlns:a16="http://schemas.microsoft.com/office/drawing/2014/main" id="{13F5E606-7876-3943-E2A8-AFD0D2C1ECC9}"/>
              </a:ext>
            </a:extLst>
          </p:cNvPr>
          <p:cNvSpPr txBox="1">
            <a:spLocks/>
          </p:cNvSpPr>
          <p:nvPr/>
        </p:nvSpPr>
        <p:spPr>
          <a:xfrm>
            <a:off x="4906264" y="4770286"/>
            <a:ext cx="4827015"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This is not a UNAIDS strategy, it is a strategy for the world.</a:t>
            </a:r>
          </a:p>
        </p:txBody>
      </p:sp>
      <p:sp>
        <p:nvSpPr>
          <p:cNvPr id="17" name="Content Placeholder 2">
            <a:extLst>
              <a:ext uri="{FF2B5EF4-FFF2-40B4-BE49-F238E27FC236}">
                <a16:creationId xmlns:a16="http://schemas.microsoft.com/office/drawing/2014/main" id="{ECFDD39D-B766-8F6A-782A-38AE4B773EBD}"/>
              </a:ext>
            </a:extLst>
          </p:cNvPr>
          <p:cNvSpPr txBox="1">
            <a:spLocks/>
          </p:cNvSpPr>
          <p:nvPr/>
        </p:nvSpPr>
        <p:spPr>
          <a:xfrm>
            <a:off x="4906264" y="5696184"/>
            <a:ext cx="5601467" cy="70209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600" dirty="0">
                <a:solidFill>
                  <a:schemeClr val="tx1"/>
                </a:solidFill>
                <a:latin typeface="Avenir Medium" panose="02000603020000020003" pitchFamily="2" charset="0"/>
                <a:cs typeface="Arial"/>
              </a:rPr>
              <a:t>Grounded in dignity, equity, human rights, science, and community leadership.</a:t>
            </a:r>
          </a:p>
        </p:txBody>
      </p:sp>
      <p:sp>
        <p:nvSpPr>
          <p:cNvPr id="5" name="TextBox 4">
            <a:extLst>
              <a:ext uri="{FF2B5EF4-FFF2-40B4-BE49-F238E27FC236}">
                <a16:creationId xmlns:a16="http://schemas.microsoft.com/office/drawing/2014/main" id="{163A485A-6123-3376-9D56-2A1627BEB087}"/>
              </a:ext>
            </a:extLst>
          </p:cNvPr>
          <p:cNvSpPr txBox="1"/>
          <p:nvPr/>
        </p:nvSpPr>
        <p:spPr>
          <a:xfrm>
            <a:off x="658142" y="759387"/>
            <a:ext cx="2177188" cy="2092881"/>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WHY WE ARE HERE AND WHY IT STILL MATTERS?</a:t>
            </a:r>
            <a:endParaRPr lang="en-IN" sz="26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235490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A7E9A-A61D-E7C5-002E-DBFCD7732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D4136-EE3F-21B0-EC10-0CB8EE6636B5}"/>
              </a:ext>
            </a:extLst>
          </p:cNvPr>
          <p:cNvSpPr txBox="1">
            <a:spLocks/>
          </p:cNvSpPr>
          <p:nvPr/>
        </p:nvSpPr>
        <p:spPr>
          <a:xfrm>
            <a:off x="168166" y="815323"/>
            <a:ext cx="2861622" cy="1749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r"/>
            <a:r>
              <a:rPr lang="en-US" sz="2600" cap="all" dirty="0">
                <a:solidFill>
                  <a:srgbClr val="E31837"/>
                </a:solidFill>
                <a:latin typeface="Avenir Heavy" panose="020B0703020203020204" pitchFamily="34" charset="0"/>
                <a:ea typeface="+mj-lt"/>
                <a:cs typeface="+mj-lt"/>
              </a:rPr>
              <a:t>Reaching the 2030 targets will save millions of lives</a:t>
            </a:r>
            <a:endParaRPr lang="en-CH" sz="2600" cap="all" dirty="0">
              <a:solidFill>
                <a:srgbClr val="E31837"/>
              </a:solidFill>
              <a:latin typeface="Avenir Heavy" panose="020B0703020203020204" pitchFamily="34" charset="0"/>
              <a:cs typeface="Arial"/>
            </a:endParaRPr>
          </a:p>
        </p:txBody>
      </p:sp>
      <p:pic>
        <p:nvPicPr>
          <p:cNvPr id="3" name="Picture 2" descr="A drawing of a person&#10;&#10;Description automatically generated">
            <a:extLst>
              <a:ext uri="{FF2B5EF4-FFF2-40B4-BE49-F238E27FC236}">
                <a16:creationId xmlns:a16="http://schemas.microsoft.com/office/drawing/2014/main" id="{5A329084-729B-BC41-FB9D-37F466491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AD84725B-9D02-B361-7996-C06DDCC022CD}"/>
              </a:ext>
            </a:extLst>
          </p:cNvPr>
          <p:cNvSpPr txBox="1"/>
          <p:nvPr/>
        </p:nvSpPr>
        <p:spPr>
          <a:xfrm>
            <a:off x="1000708" y="2690336"/>
            <a:ext cx="202908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CH" dirty="0">
                <a:solidFill>
                  <a:srgbClr val="E31837"/>
                </a:solidFill>
                <a:latin typeface="Avenir Medium" panose="02000603020000020003" pitchFamily="2" charset="0"/>
              </a:rPr>
              <a:t> Achieving </a:t>
            </a:r>
            <a:r>
              <a:rPr lang="en-US" dirty="0">
                <a:solidFill>
                  <a:srgbClr val="E31837"/>
                </a:solidFill>
                <a:latin typeface="Avenir Medium" panose="02000603020000020003" pitchFamily="2" charset="0"/>
              </a:rPr>
              <a:t>2030</a:t>
            </a:r>
            <a:r>
              <a:rPr lang="en-CH" dirty="0">
                <a:solidFill>
                  <a:srgbClr val="E31837"/>
                </a:solidFill>
                <a:latin typeface="Avenir Medium" panose="02000603020000020003" pitchFamily="2" charset="0"/>
              </a:rPr>
              <a:t> targets could avert </a:t>
            </a:r>
            <a:r>
              <a:rPr lang="en-US" dirty="0">
                <a:solidFill>
                  <a:srgbClr val="E31837"/>
                </a:solidFill>
                <a:latin typeface="Avenir Medium" panose="02000603020000020003" pitchFamily="2" charset="0"/>
              </a:rPr>
              <a:t>3</a:t>
            </a:r>
            <a:r>
              <a:rPr lang="en-CH" dirty="0">
                <a:solidFill>
                  <a:srgbClr val="E31837"/>
                </a:solidFill>
                <a:latin typeface="Avenir Medium" panose="02000603020000020003" pitchFamily="2" charset="0"/>
              </a:rPr>
              <a:t>.</a:t>
            </a:r>
            <a:r>
              <a:rPr lang="en-US" dirty="0">
                <a:solidFill>
                  <a:srgbClr val="E31837"/>
                </a:solidFill>
                <a:latin typeface="Avenir Medium" panose="02000603020000020003" pitchFamily="2" charset="0"/>
              </a:rPr>
              <a:t>3</a:t>
            </a:r>
            <a:r>
              <a:rPr lang="en-CH" dirty="0">
                <a:solidFill>
                  <a:srgbClr val="E31837"/>
                </a:solidFill>
                <a:latin typeface="Avenir Medium" panose="02000603020000020003" pitchFamily="2" charset="0"/>
              </a:rPr>
              <a:t> million new HIV infections and 1.</a:t>
            </a:r>
            <a:r>
              <a:rPr lang="en-US" dirty="0">
                <a:solidFill>
                  <a:srgbClr val="E31837"/>
                </a:solidFill>
                <a:latin typeface="Avenir Medium" panose="02000603020000020003" pitchFamily="2" charset="0"/>
              </a:rPr>
              <a:t>5</a:t>
            </a:r>
            <a:r>
              <a:rPr lang="en-CH" dirty="0">
                <a:solidFill>
                  <a:srgbClr val="E31837"/>
                </a:solidFill>
                <a:latin typeface="Avenir Medium" panose="02000603020000020003" pitchFamily="2" charset="0"/>
              </a:rPr>
              <a:t> million AIDS-related deaths (2025–2030)</a:t>
            </a:r>
            <a:endParaRPr lang="en-US" dirty="0">
              <a:solidFill>
                <a:srgbClr val="E31837"/>
              </a:solidFill>
              <a:latin typeface="Avenir Medium" panose="02000603020000020003" pitchFamily="2" charset="0"/>
            </a:endParaRPr>
          </a:p>
        </p:txBody>
      </p:sp>
      <p:sp>
        <p:nvSpPr>
          <p:cNvPr id="14" name="TextBox 13">
            <a:extLst>
              <a:ext uri="{FF2B5EF4-FFF2-40B4-BE49-F238E27FC236}">
                <a16:creationId xmlns:a16="http://schemas.microsoft.com/office/drawing/2014/main" id="{AA529D20-E947-9B32-949F-EEA87C09486C}"/>
              </a:ext>
            </a:extLst>
          </p:cNvPr>
          <p:cNvSpPr txBox="1"/>
          <p:nvPr/>
        </p:nvSpPr>
        <p:spPr>
          <a:xfrm>
            <a:off x="907081" y="6076777"/>
            <a:ext cx="21227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800" dirty="0">
                <a:latin typeface="Avenir Medium" panose="02000603020000020003" pitchFamily="2" charset="0"/>
              </a:rPr>
              <a:t>Source: </a:t>
            </a:r>
            <a:r>
              <a:rPr lang="en-GB" sz="800" dirty="0">
                <a:latin typeface="Avenir Medium" panose="02000603020000020003" pitchFamily="2" charset="0"/>
                <a:ea typeface="+mn-lt"/>
                <a:cs typeface="+mn-lt"/>
              </a:rPr>
              <a:t>UNAIDS 2025 estimates and Projections from April 2025 using Avenir Health Goals Model.</a:t>
            </a:r>
          </a:p>
        </p:txBody>
      </p:sp>
      <p:pic>
        <p:nvPicPr>
          <p:cNvPr id="4" name="Picture 3">
            <a:extLst>
              <a:ext uri="{FF2B5EF4-FFF2-40B4-BE49-F238E27FC236}">
                <a16:creationId xmlns:a16="http://schemas.microsoft.com/office/drawing/2014/main" id="{90CE42E3-7963-FFA9-7048-4A9CD6DDE12F}"/>
              </a:ext>
            </a:extLst>
          </p:cNvPr>
          <p:cNvPicPr>
            <a:picLocks noChangeAspect="1"/>
          </p:cNvPicPr>
          <p:nvPr/>
        </p:nvPicPr>
        <p:blipFill>
          <a:blip r:embed="rId4"/>
          <a:stretch>
            <a:fillRect/>
          </a:stretch>
        </p:blipFill>
        <p:spPr>
          <a:xfrm>
            <a:off x="4420350" y="823378"/>
            <a:ext cx="4581892" cy="2862322"/>
          </a:xfrm>
          <a:prstGeom prst="rect">
            <a:avLst/>
          </a:prstGeom>
        </p:spPr>
      </p:pic>
      <p:pic>
        <p:nvPicPr>
          <p:cNvPr id="7" name="Picture 6">
            <a:extLst>
              <a:ext uri="{FF2B5EF4-FFF2-40B4-BE49-F238E27FC236}">
                <a16:creationId xmlns:a16="http://schemas.microsoft.com/office/drawing/2014/main" id="{06DC1033-BF6D-6931-0B29-3DAA65810179}"/>
              </a:ext>
            </a:extLst>
          </p:cNvPr>
          <p:cNvPicPr>
            <a:picLocks noChangeAspect="1"/>
          </p:cNvPicPr>
          <p:nvPr/>
        </p:nvPicPr>
        <p:blipFill>
          <a:blip r:embed="rId5"/>
          <a:stretch>
            <a:fillRect/>
          </a:stretch>
        </p:blipFill>
        <p:spPr>
          <a:xfrm>
            <a:off x="4420350" y="3685700"/>
            <a:ext cx="5397521" cy="2862322"/>
          </a:xfrm>
          <a:prstGeom prst="rect">
            <a:avLst/>
          </a:prstGeom>
        </p:spPr>
      </p:pic>
    </p:spTree>
    <p:extLst>
      <p:ext uri="{BB962C8B-B14F-4D97-AF65-F5344CB8AC3E}">
        <p14:creationId xmlns:p14="http://schemas.microsoft.com/office/powerpoint/2010/main" val="80091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4B14-2039-4393-FBC5-8A8AC6F8B743}"/>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F88DEE29-16A4-FDC0-B188-6B56170C10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extBox 13">
            <a:extLst>
              <a:ext uri="{FF2B5EF4-FFF2-40B4-BE49-F238E27FC236}">
                <a16:creationId xmlns:a16="http://schemas.microsoft.com/office/drawing/2014/main" id="{77ED6BEE-E7B6-DB1F-4410-A5185533D7F2}"/>
              </a:ext>
            </a:extLst>
          </p:cNvPr>
          <p:cNvSpPr txBox="1"/>
          <p:nvPr/>
        </p:nvSpPr>
        <p:spPr>
          <a:xfrm>
            <a:off x="3978110" y="6395922"/>
            <a:ext cx="2065243"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Source: UNAIDS financial estimates, July 2025.</a:t>
            </a:r>
            <a:endParaRPr lang="en-GB" sz="700" dirty="0">
              <a:latin typeface="Avenir Medium" panose="02000603020000020003" pitchFamily="2" charset="0"/>
              <a:ea typeface="+mn-lt"/>
              <a:cs typeface="+mn-lt"/>
            </a:endParaRPr>
          </a:p>
        </p:txBody>
      </p:sp>
      <p:sp>
        <p:nvSpPr>
          <p:cNvPr id="8" name="TextBox 7">
            <a:extLst>
              <a:ext uri="{FF2B5EF4-FFF2-40B4-BE49-F238E27FC236}">
                <a16:creationId xmlns:a16="http://schemas.microsoft.com/office/drawing/2014/main" id="{E8361E40-CC57-6F96-942E-6EFAA195BC46}"/>
              </a:ext>
            </a:extLst>
          </p:cNvPr>
          <p:cNvSpPr txBox="1"/>
          <p:nvPr/>
        </p:nvSpPr>
        <p:spPr>
          <a:xfrm>
            <a:off x="290715" y="2819978"/>
            <a:ext cx="2739073" cy="3323987"/>
          </a:xfrm>
          <a:prstGeom prst="rect">
            <a:avLst/>
          </a:prstGeom>
          <a:noFill/>
        </p:spPr>
        <p:txBody>
          <a:bodyPr wrap="square">
            <a:spAutoFit/>
          </a:bodyPr>
          <a:lstStyle/>
          <a:p>
            <a:pPr marL="285750" indent="-285750">
              <a:buFont typeface="Arial" panose="020B0604020202020204" pitchFamily="34" charset="0"/>
              <a:buChar char="•"/>
            </a:pPr>
            <a:r>
              <a:rPr lang="en-CH" sz="1200" dirty="0">
                <a:latin typeface="Avenir Medium" panose="02000603020000020003" pitchFamily="2" charset="0"/>
              </a:rPr>
              <a:t>UNAIDS estimates that US$ 21.9 billion needed annually </a:t>
            </a:r>
            <a:r>
              <a:rPr lang="en-US" sz="1200" dirty="0">
                <a:latin typeface="Avenir Medium" panose="02000603020000020003" pitchFamily="2" charset="0"/>
              </a:rPr>
              <a:t>until</a:t>
            </a:r>
            <a:r>
              <a:rPr lang="en-CH" sz="1200" dirty="0">
                <a:latin typeface="Avenir Medium" panose="02000603020000020003" pitchFamily="2" charset="0"/>
              </a:rPr>
              <a:t> 2030 to achieve global HIV targets in LMICs</a:t>
            </a:r>
            <a:r>
              <a:rPr lang="en-US" sz="1200" dirty="0">
                <a:latin typeface="Avenir Medium" panose="02000603020000020003" pitchFamily="2" charset="0"/>
              </a:rPr>
              <a:t>.</a:t>
            </a:r>
          </a:p>
          <a:p>
            <a:pPr marL="742950" lvl="1" indent="-285750">
              <a:buFont typeface="Arial" panose="020B0604020202020204" pitchFamily="34" charset="0"/>
              <a:buChar char="•"/>
            </a:pPr>
            <a:r>
              <a:rPr lang="en-US" sz="1000" dirty="0">
                <a:latin typeface="Avenir Medium" panose="02000603020000020003" pitchFamily="2" charset="0"/>
              </a:rPr>
              <a:t>This is reduction by 7.4 bn </a:t>
            </a:r>
            <a:r>
              <a:rPr lang="en-CH" sz="1000" dirty="0">
                <a:latin typeface="Avenir Medium" panose="02000603020000020003" pitchFamily="2" charset="0"/>
              </a:rPr>
              <a:t>from the earlier </a:t>
            </a:r>
            <a:r>
              <a:rPr lang="en-US" sz="1000" dirty="0">
                <a:latin typeface="Avenir Medium" panose="02000603020000020003" pitchFamily="2" charset="0"/>
              </a:rPr>
              <a:t>2021 </a:t>
            </a:r>
            <a:r>
              <a:rPr lang="en-CH" sz="1000" dirty="0">
                <a:latin typeface="Avenir Medium" panose="02000603020000020003" pitchFamily="2" charset="0"/>
              </a:rPr>
              <a:t>estimate of US$ 29.3 billion</a:t>
            </a:r>
            <a:r>
              <a:rPr lang="en-US" sz="1000" dirty="0">
                <a:latin typeface="Avenir Medium" panose="02000603020000020003" pitchFamily="2" charset="0"/>
              </a:rPr>
              <a:t> to reach 2025 targets</a:t>
            </a:r>
          </a:p>
          <a:p>
            <a:pPr marL="742950" lvl="1" indent="-285750">
              <a:buFont typeface="Arial" panose="020B0604020202020204" pitchFamily="34" charset="0"/>
              <a:buChar char="•"/>
            </a:pPr>
            <a:r>
              <a:rPr lang="en-US" sz="1000" dirty="0">
                <a:latin typeface="Avenir Medium" panose="02000603020000020003" pitchFamily="2" charset="0"/>
              </a:rPr>
              <a:t>LMICs face a $3.2 billion shortfall, a 14.6% funding gap compared to the annual resources needed to achieve the 2030 target.</a:t>
            </a:r>
          </a:p>
          <a:p>
            <a:pPr marL="285750" indent="-285750">
              <a:buFont typeface="Arial" panose="020B0604020202020204" pitchFamily="34" charset="0"/>
              <a:buChar char="•"/>
            </a:pPr>
            <a:r>
              <a:rPr lang="en-US" sz="1200" dirty="0">
                <a:latin typeface="Avenir Medium" panose="02000603020000020003" pitchFamily="2" charset="0"/>
                <a:ea typeface="+mn-lt"/>
                <a:cs typeface="+mn-lt"/>
              </a:rPr>
              <a:t>The most annual resource needs in 2030 will be in upper-middle-income countries(46%) compared to 34% in lower-middle-income, and 20% in low-income.</a:t>
            </a:r>
            <a:endParaRPr lang="en-US" sz="1200" dirty="0">
              <a:latin typeface="Avenir Medium" panose="02000603020000020003" pitchFamily="2" charset="0"/>
            </a:endParaRPr>
          </a:p>
        </p:txBody>
      </p:sp>
      <p:sp>
        <p:nvSpPr>
          <p:cNvPr id="690" name="TextBox 689">
            <a:extLst>
              <a:ext uri="{FF2B5EF4-FFF2-40B4-BE49-F238E27FC236}">
                <a16:creationId xmlns:a16="http://schemas.microsoft.com/office/drawing/2014/main" id="{D566BB62-CA0A-5EE9-FFC1-7F936D855487}"/>
              </a:ext>
            </a:extLst>
          </p:cNvPr>
          <p:cNvSpPr txBox="1"/>
          <p:nvPr/>
        </p:nvSpPr>
        <p:spPr>
          <a:xfrm>
            <a:off x="3978110" y="1054326"/>
            <a:ext cx="70637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latin typeface="Avenir Heavy" panose="020B0703020203020204" pitchFamily="34" charset="0"/>
              </a:rPr>
              <a:t>Figure 5. </a:t>
            </a:r>
            <a:r>
              <a:rPr lang="en-US" sz="900" dirty="0">
                <a:latin typeface="Avenir Heavy" panose="020B0703020203020204" pitchFamily="34" charset="0"/>
              </a:rPr>
              <a:t>Estimated HIV resources available in low- and middle-income countries in 2024, estimated resource needs in 2030, and scenario in which domestic HIV financing targets are met</a:t>
            </a:r>
            <a:endParaRPr lang="en-GB" sz="900" dirty="0">
              <a:latin typeface="Avenir Heavy" panose="020B0703020203020204" pitchFamily="34" charset="0"/>
              <a:ea typeface="+mn-lt"/>
              <a:cs typeface="+mn-lt"/>
            </a:endParaRPr>
          </a:p>
        </p:txBody>
      </p:sp>
      <p:sp>
        <p:nvSpPr>
          <p:cNvPr id="691" name="TextBox 690">
            <a:extLst>
              <a:ext uri="{FF2B5EF4-FFF2-40B4-BE49-F238E27FC236}">
                <a16:creationId xmlns:a16="http://schemas.microsoft.com/office/drawing/2014/main" id="{EDDFCF26-EA1C-88FD-C3AD-F66464D70C4B}"/>
              </a:ext>
            </a:extLst>
          </p:cNvPr>
          <p:cNvSpPr txBox="1"/>
          <p:nvPr/>
        </p:nvSpPr>
        <p:spPr>
          <a:xfrm>
            <a:off x="3978110" y="1524912"/>
            <a:ext cx="352129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Heavy" panose="020B0703020203020204" pitchFamily="34" charset="0"/>
              </a:rPr>
              <a:t>Current share of domestic resources and proposed domestic financing targets for 2030 in low-, lower-middle-and upper-middle-income countries</a:t>
            </a:r>
            <a:endParaRPr lang="en-GB" sz="800" dirty="0">
              <a:latin typeface="Avenir Heavy" panose="020B0703020203020204" pitchFamily="34" charset="0"/>
              <a:ea typeface="+mn-lt"/>
              <a:cs typeface="+mn-lt"/>
            </a:endParaRPr>
          </a:p>
        </p:txBody>
      </p:sp>
      <p:sp>
        <p:nvSpPr>
          <p:cNvPr id="692" name="TextBox 691">
            <a:extLst>
              <a:ext uri="{FF2B5EF4-FFF2-40B4-BE49-F238E27FC236}">
                <a16:creationId xmlns:a16="http://schemas.microsoft.com/office/drawing/2014/main" id="{6212EDE2-B647-A58D-BF1F-25553F7D26CE}"/>
              </a:ext>
            </a:extLst>
          </p:cNvPr>
          <p:cNvSpPr txBox="1"/>
          <p:nvPr/>
        </p:nvSpPr>
        <p:spPr>
          <a:xfrm>
            <a:off x="3941888" y="5803674"/>
            <a:ext cx="753891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dirty="0">
                <a:latin typeface="Avenir Medium" panose="02000603020000020003" pitchFamily="2" charset="0"/>
              </a:rPr>
              <a:t>Note: the domestic financing targets reflect the average share of domestic resources across different income groups by 2030. Within each group—particularly among lower-middle-income and low-income countries—there is significant variation in disease burden and fiscal capacity across countries. These targets aim to encourage greater domestic ownership at the national level for a collective increase across each of the income groups.</a:t>
            </a:r>
            <a:endParaRPr lang="en-GB" sz="700" dirty="0">
              <a:latin typeface="Avenir Medium" panose="02000603020000020003" pitchFamily="2" charset="0"/>
              <a:ea typeface="+mn-lt"/>
              <a:cs typeface="+mn-lt"/>
            </a:endParaRPr>
          </a:p>
        </p:txBody>
      </p:sp>
      <p:sp>
        <p:nvSpPr>
          <p:cNvPr id="693" name="TextBox 692">
            <a:extLst>
              <a:ext uri="{FF2B5EF4-FFF2-40B4-BE49-F238E27FC236}">
                <a16:creationId xmlns:a16="http://schemas.microsoft.com/office/drawing/2014/main" id="{4C0EFCDC-AED5-0339-8CF6-42A34AA16942}"/>
              </a:ext>
            </a:extLst>
          </p:cNvPr>
          <p:cNvSpPr txBox="1"/>
          <p:nvPr/>
        </p:nvSpPr>
        <p:spPr>
          <a:xfrm>
            <a:off x="566827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Lower-middle income countries</a:t>
            </a:r>
            <a:endParaRPr lang="en-GB" sz="700" dirty="0">
              <a:latin typeface="Avenir Medium" panose="02000603020000020003" pitchFamily="2" charset="0"/>
              <a:ea typeface="+mn-lt"/>
              <a:cs typeface="+mn-lt"/>
            </a:endParaRPr>
          </a:p>
        </p:txBody>
      </p:sp>
      <p:sp>
        <p:nvSpPr>
          <p:cNvPr id="694" name="TextBox 693">
            <a:extLst>
              <a:ext uri="{FF2B5EF4-FFF2-40B4-BE49-F238E27FC236}">
                <a16:creationId xmlns:a16="http://schemas.microsoft.com/office/drawing/2014/main" id="{A8B64F24-B80B-9B2D-ED1F-EC5A990D9D42}"/>
              </a:ext>
            </a:extLst>
          </p:cNvPr>
          <p:cNvSpPr txBox="1"/>
          <p:nvPr/>
        </p:nvSpPr>
        <p:spPr>
          <a:xfrm>
            <a:off x="4175220" y="5465172"/>
            <a:ext cx="149305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Upper-middle income countries</a:t>
            </a:r>
            <a:endParaRPr lang="en-GB" sz="700" dirty="0">
              <a:latin typeface="Avenir Medium" panose="02000603020000020003" pitchFamily="2" charset="0"/>
              <a:ea typeface="+mn-lt"/>
              <a:cs typeface="+mn-lt"/>
            </a:endParaRPr>
          </a:p>
        </p:txBody>
      </p:sp>
      <p:sp>
        <p:nvSpPr>
          <p:cNvPr id="695" name="TextBox 694">
            <a:extLst>
              <a:ext uri="{FF2B5EF4-FFF2-40B4-BE49-F238E27FC236}">
                <a16:creationId xmlns:a16="http://schemas.microsoft.com/office/drawing/2014/main" id="{93569BCC-5F62-6829-8F82-F275B478FF7A}"/>
              </a:ext>
            </a:extLst>
          </p:cNvPr>
          <p:cNvSpPr txBox="1"/>
          <p:nvPr/>
        </p:nvSpPr>
        <p:spPr>
          <a:xfrm>
            <a:off x="7111319" y="5465172"/>
            <a:ext cx="1076630"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Low-income countries </a:t>
            </a:r>
            <a:endParaRPr lang="en-GB" sz="700" dirty="0">
              <a:latin typeface="Avenir Medium" panose="02000603020000020003" pitchFamily="2" charset="0"/>
              <a:ea typeface="+mn-lt"/>
              <a:cs typeface="+mn-lt"/>
            </a:endParaRPr>
          </a:p>
        </p:txBody>
      </p:sp>
      <p:sp>
        <p:nvSpPr>
          <p:cNvPr id="696" name="TextBox 695">
            <a:extLst>
              <a:ext uri="{FF2B5EF4-FFF2-40B4-BE49-F238E27FC236}">
                <a16:creationId xmlns:a16="http://schemas.microsoft.com/office/drawing/2014/main" id="{B4D419AD-9B1A-741B-B55F-A6B494521E52}"/>
              </a:ext>
            </a:extLst>
          </p:cNvPr>
          <p:cNvSpPr txBox="1"/>
          <p:nvPr/>
        </p:nvSpPr>
        <p:spPr>
          <a:xfrm>
            <a:off x="8880181" y="5470890"/>
            <a:ext cx="83354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Domestic</a:t>
            </a:r>
            <a:endParaRPr lang="en-GB" sz="700" dirty="0">
              <a:latin typeface="Avenir Medium" panose="02000603020000020003" pitchFamily="2" charset="0"/>
              <a:ea typeface="+mn-lt"/>
              <a:cs typeface="+mn-lt"/>
            </a:endParaRPr>
          </a:p>
        </p:txBody>
      </p:sp>
      <p:sp>
        <p:nvSpPr>
          <p:cNvPr id="697" name="TextBox 696">
            <a:extLst>
              <a:ext uri="{FF2B5EF4-FFF2-40B4-BE49-F238E27FC236}">
                <a16:creationId xmlns:a16="http://schemas.microsoft.com/office/drawing/2014/main" id="{808F50A9-4EDF-B1F1-4B9C-03FA9549B55B}"/>
              </a:ext>
            </a:extLst>
          </p:cNvPr>
          <p:cNvSpPr txBox="1"/>
          <p:nvPr/>
        </p:nvSpPr>
        <p:spPr>
          <a:xfrm>
            <a:off x="9582111" y="5470890"/>
            <a:ext cx="723986"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International</a:t>
            </a:r>
            <a:endParaRPr lang="en-GB" sz="700" dirty="0">
              <a:latin typeface="Avenir Medium" panose="02000603020000020003" pitchFamily="2" charset="0"/>
              <a:ea typeface="+mn-lt"/>
              <a:cs typeface="+mn-lt"/>
            </a:endParaRPr>
          </a:p>
        </p:txBody>
      </p:sp>
      <p:sp>
        <p:nvSpPr>
          <p:cNvPr id="698" name="TextBox 697">
            <a:extLst>
              <a:ext uri="{FF2B5EF4-FFF2-40B4-BE49-F238E27FC236}">
                <a16:creationId xmlns:a16="http://schemas.microsoft.com/office/drawing/2014/main" id="{43A89D52-E0A1-A8BC-49EB-7D7BEA570199}"/>
              </a:ext>
            </a:extLst>
          </p:cNvPr>
          <p:cNvSpPr txBox="1"/>
          <p:nvPr/>
        </p:nvSpPr>
        <p:spPr>
          <a:xfrm>
            <a:off x="10306097" y="5470890"/>
            <a:ext cx="1099497"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700" dirty="0">
                <a:latin typeface="Avenir Medium" panose="02000603020000020003" pitchFamily="2" charset="0"/>
              </a:rPr>
              <a:t>Unmet resource need</a:t>
            </a:r>
            <a:endParaRPr lang="en-GB" sz="700" dirty="0">
              <a:latin typeface="Avenir Medium" panose="02000603020000020003" pitchFamily="2" charset="0"/>
              <a:ea typeface="+mn-lt"/>
              <a:cs typeface="+mn-lt"/>
            </a:endParaRPr>
          </a:p>
        </p:txBody>
      </p:sp>
      <p:sp>
        <p:nvSpPr>
          <p:cNvPr id="699" name="TextBox 698">
            <a:extLst>
              <a:ext uri="{FF2B5EF4-FFF2-40B4-BE49-F238E27FC236}">
                <a16:creationId xmlns:a16="http://schemas.microsoft.com/office/drawing/2014/main" id="{D02F366E-CE5E-4542-9269-46E87792EC87}"/>
              </a:ext>
            </a:extLst>
          </p:cNvPr>
          <p:cNvSpPr txBox="1"/>
          <p:nvPr/>
        </p:nvSpPr>
        <p:spPr>
          <a:xfrm>
            <a:off x="8079654" y="1524912"/>
            <a:ext cx="352129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dirty="0">
                <a:latin typeface="Avenir Heavy" panose="020B0703020203020204" pitchFamily="34" charset="0"/>
              </a:rPr>
              <a:t>Estimated HIV resources available in low-and middle-income</a:t>
            </a:r>
          </a:p>
          <a:p>
            <a:pPr algn="ctr"/>
            <a:r>
              <a:rPr lang="en-US" sz="800" dirty="0">
                <a:latin typeface="Avenir Heavy" panose="020B0703020203020204" pitchFamily="34" charset="0"/>
              </a:rPr>
              <a:t>countries in 2024 and estimated needs for 2030</a:t>
            </a:r>
            <a:endParaRPr lang="en-GB" sz="800" dirty="0">
              <a:latin typeface="Avenir Heavy" panose="020B0703020203020204" pitchFamily="34" charset="0"/>
              <a:ea typeface="+mn-lt"/>
              <a:cs typeface="+mn-lt"/>
            </a:endParaRPr>
          </a:p>
        </p:txBody>
      </p:sp>
      <p:pic>
        <p:nvPicPr>
          <p:cNvPr id="7" name="Picture 6">
            <a:extLst>
              <a:ext uri="{FF2B5EF4-FFF2-40B4-BE49-F238E27FC236}">
                <a16:creationId xmlns:a16="http://schemas.microsoft.com/office/drawing/2014/main" id="{8BF6EF0F-B8E9-CB99-A8EE-F7EFC32844D1}"/>
              </a:ext>
            </a:extLst>
          </p:cNvPr>
          <p:cNvPicPr>
            <a:picLocks noChangeAspect="1"/>
          </p:cNvPicPr>
          <p:nvPr/>
        </p:nvPicPr>
        <p:blipFill>
          <a:blip r:embed="rId4">
            <a:extLst>
              <a:ext uri="{28A0092B-C50C-407E-A947-70E740481C1C}">
                <a14:useLocalDpi xmlns:a14="http://schemas.microsoft.com/office/drawing/2010/main" val="0"/>
              </a:ext>
            </a:extLst>
          </a:blip>
          <a:srcRect l="5365" r="5091" b="15056"/>
          <a:stretch>
            <a:fillRect/>
          </a:stretch>
        </p:blipFill>
        <p:spPr>
          <a:xfrm>
            <a:off x="8054194" y="1493125"/>
            <a:ext cx="3546758" cy="3864875"/>
          </a:xfrm>
          <a:prstGeom prst="rect">
            <a:avLst/>
          </a:prstGeom>
        </p:spPr>
      </p:pic>
      <p:pic>
        <p:nvPicPr>
          <p:cNvPr id="5" name="Picture 4">
            <a:extLst>
              <a:ext uri="{FF2B5EF4-FFF2-40B4-BE49-F238E27FC236}">
                <a16:creationId xmlns:a16="http://schemas.microsoft.com/office/drawing/2014/main" id="{1F5B00CA-24C2-FFA7-4941-5E625E65AC91}"/>
              </a:ext>
            </a:extLst>
          </p:cNvPr>
          <p:cNvPicPr>
            <a:picLocks noChangeAspect="1"/>
          </p:cNvPicPr>
          <p:nvPr/>
        </p:nvPicPr>
        <p:blipFill>
          <a:blip r:embed="rId5">
            <a:extLst>
              <a:ext uri="{28A0092B-C50C-407E-A947-70E740481C1C}">
                <a14:useLocalDpi xmlns:a14="http://schemas.microsoft.com/office/drawing/2010/main" val="0"/>
              </a:ext>
            </a:extLst>
          </a:blip>
          <a:srcRect l="11648" r="10084" b="15416"/>
          <a:stretch>
            <a:fillRect/>
          </a:stretch>
        </p:blipFill>
        <p:spPr>
          <a:xfrm>
            <a:off x="3853812" y="1521400"/>
            <a:ext cx="4200382" cy="3864876"/>
          </a:xfrm>
          <a:prstGeom prst="rect">
            <a:avLst/>
          </a:prstGeom>
        </p:spPr>
      </p:pic>
      <p:sp>
        <p:nvSpPr>
          <p:cNvPr id="9" name="Rectangle 8">
            <a:extLst>
              <a:ext uri="{FF2B5EF4-FFF2-40B4-BE49-F238E27FC236}">
                <a16:creationId xmlns:a16="http://schemas.microsoft.com/office/drawing/2014/main" id="{2AF1ED40-8E64-0F19-E845-22BBFCFB42B6}"/>
              </a:ext>
            </a:extLst>
          </p:cNvPr>
          <p:cNvSpPr/>
          <p:nvPr/>
        </p:nvSpPr>
        <p:spPr>
          <a:xfrm>
            <a:off x="4136844" y="5515922"/>
            <a:ext cx="98555" cy="9855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13A0C829-4FC4-E635-C05C-40912D9D3978}"/>
              </a:ext>
            </a:extLst>
          </p:cNvPr>
          <p:cNvSpPr/>
          <p:nvPr/>
        </p:nvSpPr>
        <p:spPr>
          <a:xfrm>
            <a:off x="5629171" y="5504250"/>
            <a:ext cx="98555" cy="98555"/>
          </a:xfrm>
          <a:prstGeom prst="rect">
            <a:avLst/>
          </a:prstGeom>
          <a:solidFill>
            <a:srgbClr val="00A9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949AEDA1-2A11-DCBD-6730-8E82BC63378E}"/>
              </a:ext>
            </a:extLst>
          </p:cNvPr>
          <p:cNvSpPr/>
          <p:nvPr/>
        </p:nvSpPr>
        <p:spPr>
          <a:xfrm>
            <a:off x="7082654" y="5515922"/>
            <a:ext cx="98555" cy="98555"/>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0FA175A5-6BF6-19BB-AB7E-98E7A23DDC02}"/>
              </a:ext>
            </a:extLst>
          </p:cNvPr>
          <p:cNvSpPr/>
          <p:nvPr/>
        </p:nvSpPr>
        <p:spPr>
          <a:xfrm>
            <a:off x="8835071" y="5521640"/>
            <a:ext cx="98555" cy="98555"/>
          </a:xfrm>
          <a:prstGeom prst="rect">
            <a:avLst/>
          </a:prstGeom>
          <a:solidFill>
            <a:srgbClr val="F78F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CA259E64-E388-810D-59A3-AE40E8087089}"/>
              </a:ext>
            </a:extLst>
          </p:cNvPr>
          <p:cNvSpPr/>
          <p:nvPr/>
        </p:nvSpPr>
        <p:spPr>
          <a:xfrm>
            <a:off x="9543575" y="5521640"/>
            <a:ext cx="98555" cy="98555"/>
          </a:xfrm>
          <a:prstGeom prst="rect">
            <a:avLst/>
          </a:prstGeom>
          <a:solidFill>
            <a:srgbClr val="E318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00198FCE-66CD-12A3-FDA2-BD545B394DD7}"/>
              </a:ext>
            </a:extLst>
          </p:cNvPr>
          <p:cNvSpPr/>
          <p:nvPr/>
        </p:nvSpPr>
        <p:spPr>
          <a:xfrm>
            <a:off x="10263656" y="5521640"/>
            <a:ext cx="98555" cy="98555"/>
          </a:xfrm>
          <a:prstGeom prst="rect">
            <a:avLst/>
          </a:prstGeom>
          <a:solidFill>
            <a:srgbClr val="FED4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332AD90E-3B3B-F8C5-8B7B-10E47AA11353}"/>
              </a:ext>
            </a:extLst>
          </p:cNvPr>
          <p:cNvSpPr txBox="1"/>
          <p:nvPr/>
        </p:nvSpPr>
        <p:spPr>
          <a:xfrm>
            <a:off x="0" y="759387"/>
            <a:ext cx="2835330" cy="209288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How much does it cost to achieve the 2030 targets?</a:t>
            </a:r>
            <a:endParaRPr lang="en-IN" sz="2600" cap="all"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311673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B4D1-1558-27D2-A81F-8256139C6B09}"/>
            </a:ext>
          </a:extLst>
        </p:cNvPr>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id="{C45F71D7-322B-EB5B-1C7B-5788E15973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Picture 2">
            <a:extLst>
              <a:ext uri="{FF2B5EF4-FFF2-40B4-BE49-F238E27FC236}">
                <a16:creationId xmlns:a16="http://schemas.microsoft.com/office/drawing/2014/main" id="{54D0C580-0F6A-680D-E01B-80C05AD4AF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528" y="4208749"/>
            <a:ext cx="3625148" cy="20139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Mark Lal, founder of Living Positive Fiji">
            <a:extLst>
              <a:ext uri="{FF2B5EF4-FFF2-40B4-BE49-F238E27FC236}">
                <a16:creationId xmlns:a16="http://schemas.microsoft.com/office/drawing/2014/main" id="{1804942D-1F26-04FD-402F-74605E6794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6859" y="1099257"/>
            <a:ext cx="3625149" cy="2331999"/>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a:extLst>
              <a:ext uri="{FF2B5EF4-FFF2-40B4-BE49-F238E27FC236}">
                <a16:creationId xmlns:a16="http://schemas.microsoft.com/office/drawing/2014/main" id="{B0E36DBB-B3D6-8700-9510-A62D68DD7E08}"/>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FE66AE8A-3CEC-D65F-B53D-AC4C6A7444AD}"/>
              </a:ext>
            </a:extLst>
          </p:cNvPr>
          <p:cNvSpPr txBox="1"/>
          <p:nvPr/>
        </p:nvSpPr>
        <p:spPr>
          <a:xfrm>
            <a:off x="0" y="759387"/>
            <a:ext cx="2835330" cy="3293209"/>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Accounting for regional specificity for people living with, affected by or at risk</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of HIV</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EAB796D5-3924-B7BC-EBD3-4AB4780B6078}"/>
              </a:ext>
            </a:extLst>
          </p:cNvPr>
          <p:cNvSpPr txBox="1"/>
          <p:nvPr/>
        </p:nvSpPr>
        <p:spPr>
          <a:xfrm>
            <a:off x="3406859" y="3530600"/>
            <a:ext cx="3625146" cy="2831544"/>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Asia Pacific</a:t>
            </a:r>
          </a:p>
          <a:p>
            <a:pPr>
              <a:spcBef>
                <a:spcPts val="600"/>
              </a:spcBef>
            </a:pPr>
            <a:r>
              <a:rPr lang="en-US" sz="1200" dirty="0">
                <a:latin typeface="Avenir Heavy" panose="020B0703020203020204" pitchFamily="34" charset="0"/>
              </a:rPr>
              <a:t>Progress: </a:t>
            </a:r>
            <a:r>
              <a:rPr lang="en-US" sz="1200" dirty="0">
                <a:latin typeface="Avenir Medium" panose="02000603020000020003" pitchFamily="2" charset="0"/>
              </a:rPr>
              <a:t>17% drop in new HIV infections and 53% decline in AIDS-related deaths since 2010</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Second-largest HIV epidemic; low </a:t>
            </a:r>
            <a:r>
              <a:rPr lang="en-IN" sz="1200" dirty="0" err="1">
                <a:latin typeface="Avenir Medium" panose="02000603020000020003" pitchFamily="2" charset="0"/>
              </a:rPr>
              <a:t>PrEP</a:t>
            </a:r>
            <a:r>
              <a:rPr lang="en-IN" sz="1200" dirty="0">
                <a:latin typeface="Avenir Medium" panose="02000603020000020003" pitchFamily="2" charset="0"/>
              </a:rPr>
              <a:t> uptake; treatment gaps; stigma.</a:t>
            </a:r>
            <a:r>
              <a:rPr lang="en-US" sz="1200" dirty="0">
                <a:latin typeface="Avenir Medium" panose="02000603020000020003" pitchFamily="2" charset="0"/>
              </a:rPr>
              <a:t> Despite increase in domestic financing, reliance on external support for prevention</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Priorities: </a:t>
            </a:r>
            <a:r>
              <a:rPr lang="en-US" sz="1200" dirty="0">
                <a:latin typeface="Avenir Medium" panose="02000603020000020003" pitchFamily="2" charset="0"/>
              </a:rPr>
              <a:t>Adequate financing, s</a:t>
            </a:r>
            <a:r>
              <a:rPr lang="en-IN" sz="1200" dirty="0" err="1">
                <a:latin typeface="Avenir Medium" panose="02000603020000020003" pitchFamily="2" charset="0"/>
              </a:rPr>
              <a:t>trengthen</a:t>
            </a:r>
            <a:r>
              <a:rPr lang="en-IN" sz="1200" dirty="0">
                <a:latin typeface="Avenir Medium" panose="02000603020000020003" pitchFamily="2" charset="0"/>
              </a:rPr>
              <a:t> health systems, integrate services, scale up </a:t>
            </a:r>
            <a:r>
              <a:rPr lang="en-US" sz="1200" dirty="0">
                <a:latin typeface="Avenir Medium" panose="02000603020000020003" pitchFamily="2" charset="0"/>
              </a:rPr>
              <a:t>HIV </a:t>
            </a:r>
            <a:r>
              <a:rPr lang="en-IN" sz="1200" dirty="0">
                <a:latin typeface="Avenir Medium" panose="02000603020000020003" pitchFamily="2" charset="0"/>
              </a:rPr>
              <a:t>prevention</a:t>
            </a:r>
            <a:r>
              <a:rPr lang="en-US" sz="1200" dirty="0">
                <a:latin typeface="Avenir Medium" panose="02000603020000020003" pitchFamily="2" charset="0"/>
              </a:rPr>
              <a:t> and treatment</a:t>
            </a:r>
            <a:r>
              <a:rPr lang="en-IN" sz="1200" dirty="0">
                <a:latin typeface="Avenir Medium" panose="02000603020000020003" pitchFamily="2" charset="0"/>
              </a:rPr>
              <a:t>, </a:t>
            </a:r>
            <a:r>
              <a:rPr lang="en-US" sz="1200" dirty="0">
                <a:latin typeface="Avenir Medium" panose="02000603020000020003" pitchFamily="2" charset="0"/>
              </a:rPr>
              <a:t>reach key populations </a:t>
            </a:r>
            <a:r>
              <a:rPr lang="en-IN" sz="1200" dirty="0">
                <a:latin typeface="Avenir Medium" panose="02000603020000020003" pitchFamily="2" charset="0"/>
              </a:rPr>
              <a:t>and </a:t>
            </a:r>
            <a:r>
              <a:rPr lang="en-US" sz="1200" dirty="0">
                <a:latin typeface="Avenir Medium" panose="02000603020000020003" pitchFamily="2" charset="0"/>
              </a:rPr>
              <a:t>champion </a:t>
            </a:r>
            <a:r>
              <a:rPr lang="en-IN" sz="1200" dirty="0">
                <a:latin typeface="Avenir Medium" panose="02000603020000020003" pitchFamily="2" charset="0"/>
              </a:rPr>
              <a:t>community</a:t>
            </a:r>
            <a:r>
              <a:rPr lang="en-US" sz="1200" dirty="0">
                <a:latin typeface="Avenir Medium" panose="02000603020000020003" pitchFamily="2" charset="0"/>
              </a:rPr>
              <a:t> leadership</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Focus</a:t>
            </a:r>
            <a:r>
              <a:rPr lang="en-IN" sz="1200" dirty="0">
                <a:latin typeface="Avenir Medium" panose="02000603020000020003" pitchFamily="2" charset="0"/>
              </a:rPr>
              <a:t>: Digital systems, youth education, and legal reform.</a:t>
            </a:r>
          </a:p>
        </p:txBody>
      </p:sp>
      <p:sp>
        <p:nvSpPr>
          <p:cNvPr id="9" name="TextBox 8">
            <a:extLst>
              <a:ext uri="{FF2B5EF4-FFF2-40B4-BE49-F238E27FC236}">
                <a16:creationId xmlns:a16="http://schemas.microsoft.com/office/drawing/2014/main" id="{35611CF6-6045-C905-C059-BCC540E091CF}"/>
              </a:ext>
            </a:extLst>
          </p:cNvPr>
          <p:cNvSpPr txBox="1"/>
          <p:nvPr/>
        </p:nvSpPr>
        <p:spPr>
          <a:xfrm>
            <a:off x="7852528" y="1036386"/>
            <a:ext cx="3625146" cy="3016210"/>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Caribbean</a:t>
            </a:r>
          </a:p>
          <a:p>
            <a:pPr>
              <a:spcBef>
                <a:spcPts val="600"/>
              </a:spcBef>
            </a:pPr>
            <a:r>
              <a:rPr lang="en-IN" sz="1200" dirty="0">
                <a:latin typeface="Avenir Heavy" panose="020B0703020203020204" pitchFamily="34" charset="0"/>
              </a:rPr>
              <a:t>Progress: </a:t>
            </a:r>
            <a:r>
              <a:rPr lang="en-IN" sz="1200" dirty="0">
                <a:latin typeface="Avenir Medium" panose="02000603020000020003" pitchFamily="2" charset="0"/>
              </a:rPr>
              <a:t>21% drop in new </a:t>
            </a:r>
            <a:r>
              <a:rPr lang="en-US" sz="1200" dirty="0">
                <a:latin typeface="Avenir Medium" panose="02000603020000020003" pitchFamily="2" charset="0"/>
              </a:rPr>
              <a:t>HIV acquisitions</a:t>
            </a:r>
            <a:r>
              <a:rPr lang="en-IN" sz="1200" dirty="0">
                <a:latin typeface="Avenir Medium" panose="02000603020000020003" pitchFamily="2" charset="0"/>
              </a:rPr>
              <a:t>; 62% drop in AIDS-related deaths</a:t>
            </a:r>
            <a:r>
              <a:rPr lang="en-US" sz="1200" dirty="0">
                <a:latin typeface="Avenir Medium" panose="02000603020000020003" pitchFamily="2" charset="0"/>
              </a:rPr>
              <a:t>, 18 countries validated for EMTCT</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Challenges: </a:t>
            </a:r>
            <a:r>
              <a:rPr lang="en-US" sz="1200" dirty="0">
                <a:latin typeface="Avenir Medium" panose="02000603020000020003" pitchFamily="2" charset="0"/>
              </a:rPr>
              <a:t>One of the highest prevalence outside of Africa (esp. Haiti), y</a:t>
            </a:r>
            <a:r>
              <a:rPr lang="en-IN" sz="1200" dirty="0" err="1">
                <a:latin typeface="Avenir Medium" panose="02000603020000020003" pitchFamily="2" charset="0"/>
              </a:rPr>
              <a:t>outh</a:t>
            </a:r>
            <a:r>
              <a:rPr lang="en-IN" sz="1200" dirty="0">
                <a:latin typeface="Avenir Medium" panose="02000603020000020003" pitchFamily="2" charset="0"/>
              </a:rPr>
              <a:t> vulnerability, stigma</a:t>
            </a:r>
            <a:r>
              <a:rPr lang="en-US" sz="1200" dirty="0">
                <a:latin typeface="Avenir Medium" panose="02000603020000020003" pitchFamily="2" charset="0"/>
              </a:rPr>
              <a:t>, heavy reliance on external aid especially for HIV prevention</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Priorities: </a:t>
            </a:r>
            <a:r>
              <a:rPr lang="en-IN" sz="1200" dirty="0">
                <a:latin typeface="Avenir Medium" panose="02000603020000020003" pitchFamily="2" charset="0"/>
              </a:rPr>
              <a:t>Financial sustainability, climate-resilient systems, </a:t>
            </a:r>
            <a:r>
              <a:rPr lang="en-US" sz="1200" dirty="0">
                <a:latin typeface="Avenir Medium" panose="02000603020000020003" pitchFamily="2" charset="0"/>
              </a:rPr>
              <a:t>HIV prevention, </a:t>
            </a:r>
            <a:r>
              <a:rPr lang="en-IN" sz="1200" dirty="0">
                <a:latin typeface="Avenir Medium" panose="02000603020000020003" pitchFamily="2" charset="0"/>
              </a:rPr>
              <a:t>youth-led services, and community </a:t>
            </a:r>
            <a:r>
              <a:rPr lang="en-US" sz="1200" dirty="0">
                <a:latin typeface="Avenir Medium" panose="02000603020000020003" pitchFamily="2" charset="0"/>
              </a:rPr>
              <a:t>leadership and </a:t>
            </a:r>
            <a:r>
              <a:rPr lang="en-IN" sz="1200" dirty="0">
                <a:latin typeface="Avenir Medium" panose="02000603020000020003" pitchFamily="2" charset="0"/>
              </a:rPr>
              <a:t>monitoring.</a:t>
            </a:r>
          </a:p>
          <a:p>
            <a:pPr>
              <a:spcBef>
                <a:spcPts val="600"/>
              </a:spcBef>
            </a:pPr>
            <a:r>
              <a:rPr lang="en-US" sz="1200" dirty="0">
                <a:latin typeface="Avenir Heavy" panose="020B0703020203020204" pitchFamily="34" charset="0"/>
              </a:rPr>
              <a:t>Focus: </a:t>
            </a:r>
            <a:r>
              <a:rPr lang="en-US" sz="1200" dirty="0">
                <a:latin typeface="Avenir Medium" panose="02000603020000020003" pitchFamily="2" charset="0"/>
              </a:rPr>
              <a:t>Reduce transmission of HIV and other STIs, reduce stigma and discrimination and expand and improve treatment services</a:t>
            </a:r>
            <a:endParaRPr lang="en-IN" sz="1200" dirty="0">
              <a:latin typeface="Avenir Medium" panose="02000603020000020003" pitchFamily="2" charset="0"/>
            </a:endParaRPr>
          </a:p>
        </p:txBody>
      </p:sp>
    </p:spTree>
    <p:extLst>
      <p:ext uri="{BB962C8B-B14F-4D97-AF65-F5344CB8AC3E}">
        <p14:creationId xmlns:p14="http://schemas.microsoft.com/office/powerpoint/2010/main" val="124430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EF73D-B9F2-623C-1EC6-85A882517CD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D555805-F82F-0682-5A48-417120287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941" y="3970346"/>
            <a:ext cx="3614733" cy="2323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oncedo Khumalo with some of the young women she used to support with HIV prevention services through her organization, Young Heroes. ">
            <a:extLst>
              <a:ext uri="{FF2B5EF4-FFF2-40B4-BE49-F238E27FC236}">
                <a16:creationId xmlns:a16="http://schemas.microsoft.com/office/drawing/2014/main" id="{BD981AA0-AA31-837B-CA4F-83A8D4043D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56"/>
          <a:stretch>
            <a:fillRect/>
          </a:stretch>
        </p:blipFill>
        <p:spPr bwMode="auto">
          <a:xfrm>
            <a:off x="3406859" y="1099257"/>
            <a:ext cx="3621643" cy="2051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55B4C78D-BBF1-89A1-482C-CEFD77D747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DF9661BE-9A24-951E-A295-3721083F145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E87C17DA-1143-8AC0-3F08-D899530FAABC}"/>
              </a:ext>
            </a:extLst>
          </p:cNvPr>
          <p:cNvSpPr txBox="1"/>
          <p:nvPr/>
        </p:nvSpPr>
        <p:spPr>
          <a:xfrm>
            <a:off x="438988" y="609555"/>
            <a:ext cx="2835330" cy="3293209"/>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Accounting for regional specificity for people living with, affected by or at risk</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of HIV</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FDCB4BF9-0F0E-194A-D3F1-695B0F5D4E8F}"/>
              </a:ext>
            </a:extLst>
          </p:cNvPr>
          <p:cNvSpPr txBox="1"/>
          <p:nvPr/>
        </p:nvSpPr>
        <p:spPr>
          <a:xfrm>
            <a:off x="3406859" y="3530600"/>
            <a:ext cx="3625146" cy="2831544"/>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Eastern and Southern Africa</a:t>
            </a:r>
          </a:p>
          <a:p>
            <a:pPr>
              <a:spcBef>
                <a:spcPts val="600"/>
              </a:spcBef>
            </a:pPr>
            <a:r>
              <a:rPr lang="en-IN" sz="1200" dirty="0">
                <a:latin typeface="Avenir Heavy" panose="020B0703020203020204" pitchFamily="34" charset="0"/>
              </a:rPr>
              <a:t>Progress: </a:t>
            </a:r>
            <a:r>
              <a:rPr lang="en-IN" sz="1200" dirty="0">
                <a:latin typeface="Avenir Medium" panose="02000603020000020003" pitchFamily="2" charset="0"/>
              </a:rPr>
              <a:t>High testing and treatment coverage; 95-95-95 targets nearly met</a:t>
            </a:r>
            <a:r>
              <a:rPr lang="en-US" sz="1200" dirty="0">
                <a:latin typeface="Avenir Medium" panose="02000603020000020003" pitchFamily="2" charset="0"/>
              </a:rPr>
              <a:t>. Region included more than half of all people living with HIV.</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Funding cuts</a:t>
            </a:r>
            <a:r>
              <a:rPr lang="en-US" sz="1200" dirty="0">
                <a:latin typeface="Avenir Medium" panose="02000603020000020003" pitchFamily="2" charset="0"/>
              </a:rPr>
              <a:t> especially for prevention</a:t>
            </a:r>
            <a:r>
              <a:rPr lang="en-IN" sz="1200" dirty="0">
                <a:latin typeface="Avenir Medium" panose="02000603020000020003" pitchFamily="2" charset="0"/>
              </a:rPr>
              <a:t>, low paediatric coverage, gender inequality</a:t>
            </a:r>
            <a:r>
              <a:rPr lang="en-US" sz="1200" dirty="0">
                <a:latin typeface="Avenir Medium" panose="02000603020000020003" pitchFamily="2" charset="0"/>
              </a:rPr>
              <a:t>, reach key populations with discrimination-free services</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Priorities: </a:t>
            </a:r>
            <a:r>
              <a:rPr lang="en-IN" sz="1200" dirty="0">
                <a:latin typeface="Avenir Medium" panose="02000603020000020003" pitchFamily="2" charset="0"/>
              </a:rPr>
              <a:t>Integrated services, </a:t>
            </a:r>
            <a:r>
              <a:rPr lang="en-US" sz="1200" dirty="0">
                <a:latin typeface="Avenir Medium" panose="02000603020000020003" pitchFamily="2" charset="0"/>
              </a:rPr>
              <a:t>HIV testing, treatment and care, </a:t>
            </a:r>
            <a:r>
              <a:rPr lang="en-IN" sz="1200" dirty="0">
                <a:latin typeface="Avenir Medium" panose="02000603020000020003" pitchFamily="2" charset="0"/>
              </a:rPr>
              <a:t>youth</a:t>
            </a:r>
            <a:r>
              <a:rPr lang="en-US" sz="1200" dirty="0">
                <a:latin typeface="Avenir Medium" panose="02000603020000020003" pitchFamily="2" charset="0"/>
              </a:rPr>
              <a:t> and KP </a:t>
            </a:r>
            <a:r>
              <a:rPr lang="en-IN" sz="1200" dirty="0" err="1">
                <a:latin typeface="Avenir Medium" panose="02000603020000020003" pitchFamily="2" charset="0"/>
              </a:rPr>
              <a:t>centered</a:t>
            </a:r>
            <a:r>
              <a:rPr lang="en-IN" sz="1200" dirty="0">
                <a:latin typeface="Avenir Medium" panose="02000603020000020003" pitchFamily="2" charset="0"/>
              </a:rPr>
              <a:t> strategies, gender equality, and </a:t>
            </a:r>
            <a:r>
              <a:rPr lang="en-US" sz="1200" dirty="0" err="1">
                <a:latin typeface="Avenir Medium" panose="02000603020000020003" pitchFamily="2" charset="0"/>
              </a:rPr>
              <a:t>institutionalise</a:t>
            </a:r>
            <a:r>
              <a:rPr lang="en-US" sz="1200" dirty="0">
                <a:latin typeface="Avenir Medium" panose="02000603020000020003" pitchFamily="2" charset="0"/>
              </a:rPr>
              <a:t> </a:t>
            </a:r>
            <a:r>
              <a:rPr lang="en-IN" sz="1200" dirty="0">
                <a:latin typeface="Avenir Medium" panose="02000603020000020003" pitchFamily="2" charset="0"/>
              </a:rPr>
              <a:t>community-l</a:t>
            </a:r>
            <a:r>
              <a:rPr lang="en-US" sz="1200" dirty="0" err="1">
                <a:latin typeface="Avenir Medium" panose="02000603020000020003" pitchFamily="2" charset="0"/>
              </a:rPr>
              <a:t>eadership</a:t>
            </a:r>
            <a:r>
              <a:rPr lang="en-IN" sz="1200" dirty="0">
                <a:latin typeface="Avenir Medium" panose="02000603020000020003" pitchFamily="2" charset="0"/>
              </a:rPr>
              <a:t>.</a:t>
            </a:r>
          </a:p>
          <a:p>
            <a:pPr>
              <a:spcBef>
                <a:spcPts val="600"/>
              </a:spcBef>
            </a:pPr>
            <a:r>
              <a:rPr lang="en-US" sz="1200" dirty="0">
                <a:latin typeface="Avenir Heavy" panose="020B0703020203020204" pitchFamily="34" charset="0"/>
              </a:rPr>
              <a:t>Focus: </a:t>
            </a:r>
            <a:r>
              <a:rPr lang="en-US" sz="1200" dirty="0">
                <a:latin typeface="Avenir Medium" panose="02000603020000020003" pitchFamily="2" charset="0"/>
              </a:rPr>
              <a:t>Sustainable financing, ending inequalities</a:t>
            </a:r>
            <a:endParaRPr lang="en-IN" sz="1200" dirty="0">
              <a:latin typeface="Avenir Medium" panose="02000603020000020003" pitchFamily="2" charset="0"/>
            </a:endParaRPr>
          </a:p>
        </p:txBody>
      </p:sp>
      <p:sp>
        <p:nvSpPr>
          <p:cNvPr id="9" name="TextBox 8">
            <a:extLst>
              <a:ext uri="{FF2B5EF4-FFF2-40B4-BE49-F238E27FC236}">
                <a16:creationId xmlns:a16="http://schemas.microsoft.com/office/drawing/2014/main" id="{C693D575-3249-8C59-E88F-2DA22E9EBCFF}"/>
              </a:ext>
            </a:extLst>
          </p:cNvPr>
          <p:cNvSpPr txBox="1"/>
          <p:nvPr/>
        </p:nvSpPr>
        <p:spPr>
          <a:xfrm>
            <a:off x="7852528" y="1003595"/>
            <a:ext cx="3625146" cy="3170099"/>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Eastern Europe and Central Asia</a:t>
            </a:r>
          </a:p>
          <a:p>
            <a:pPr>
              <a:spcBef>
                <a:spcPts val="600"/>
              </a:spcBef>
            </a:pPr>
            <a:r>
              <a:rPr lang="en-US" sz="1200" dirty="0">
                <a:latin typeface="Avenir Heavy" panose="020B0703020203020204" pitchFamily="34" charset="0"/>
              </a:rPr>
              <a:t>Progress: </a:t>
            </a:r>
            <a:r>
              <a:rPr lang="en-US" sz="1200" dirty="0">
                <a:latin typeface="Avenir Medium" panose="02000603020000020003" pitchFamily="2" charset="0"/>
              </a:rPr>
              <a:t>Strong community leadership and growing regional collaboration.</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Rising </a:t>
            </a:r>
            <a:r>
              <a:rPr lang="en-US" sz="1200" dirty="0">
                <a:latin typeface="Avenir Medium" panose="02000603020000020003" pitchFamily="2" charset="0"/>
              </a:rPr>
              <a:t>HIV acquisitions</a:t>
            </a:r>
            <a:r>
              <a:rPr lang="en-IN" sz="1200" dirty="0">
                <a:latin typeface="Avenir Medium" panose="02000603020000020003" pitchFamily="2" charset="0"/>
              </a:rPr>
              <a:t> and deaths; weak treatment cascade; </a:t>
            </a:r>
            <a:r>
              <a:rPr lang="en-US" sz="1200" dirty="0">
                <a:latin typeface="Avenir Medium" panose="02000603020000020003" pitchFamily="2" charset="0"/>
              </a:rPr>
              <a:t>shrinking civic space</a:t>
            </a:r>
            <a:r>
              <a:rPr lang="en-IN" sz="1200" dirty="0">
                <a:latin typeface="Avenir Medium" panose="02000603020000020003" pitchFamily="2" charset="0"/>
              </a:rPr>
              <a:t>; punitive legislation; criminalization of key populations.</a:t>
            </a:r>
          </a:p>
          <a:p>
            <a:pPr>
              <a:spcBef>
                <a:spcPts val="600"/>
              </a:spcBef>
            </a:pPr>
            <a:r>
              <a:rPr lang="en-IN" sz="1200" dirty="0">
                <a:latin typeface="Avenir Heavy" panose="020B0703020203020204" pitchFamily="34" charset="0"/>
              </a:rPr>
              <a:t>Priorities: </a:t>
            </a:r>
            <a:r>
              <a:rPr lang="en-IN" sz="1200" dirty="0">
                <a:latin typeface="Avenir Medium" panose="02000603020000020003" pitchFamily="2" charset="0"/>
              </a:rPr>
              <a:t>Emergency </a:t>
            </a:r>
            <a:r>
              <a:rPr lang="en-US" sz="1200" dirty="0">
                <a:latin typeface="Avenir Medium" panose="02000603020000020003" pitchFamily="2" charset="0"/>
              </a:rPr>
              <a:t>and sustainable </a:t>
            </a:r>
            <a:r>
              <a:rPr lang="en-IN" sz="1200" dirty="0">
                <a:latin typeface="Avenir Medium" panose="02000603020000020003" pitchFamily="2" charset="0"/>
              </a:rPr>
              <a:t>financing; </a:t>
            </a:r>
            <a:r>
              <a:rPr lang="en-US" sz="1200" dirty="0">
                <a:latin typeface="Avenir Medium" panose="02000603020000020003" pitchFamily="2" charset="0"/>
              </a:rPr>
              <a:t>humanitarian coordination and </a:t>
            </a:r>
            <a:r>
              <a:rPr lang="en-IN" sz="1200" dirty="0">
                <a:latin typeface="Avenir Medium" panose="02000603020000020003" pitchFamily="2" charset="0"/>
              </a:rPr>
              <a:t>cross-border care; </a:t>
            </a:r>
            <a:r>
              <a:rPr lang="en-US" sz="1200" dirty="0">
                <a:latin typeface="Avenir Medium" panose="02000603020000020003" pitchFamily="2" charset="0"/>
              </a:rPr>
              <a:t>combination prevention; integrated, stigma-free service delivery; linkage and retention; equitable prison healthcare</a:t>
            </a:r>
            <a:r>
              <a:rPr lang="en-IN" sz="1200" dirty="0">
                <a:latin typeface="Avenir Medium" panose="02000603020000020003" pitchFamily="2" charset="0"/>
              </a:rPr>
              <a:t>; legal reform;</a:t>
            </a:r>
            <a:r>
              <a:rPr lang="en-US" sz="1200" dirty="0">
                <a:latin typeface="Avenir Medium" panose="02000603020000020003" pitchFamily="2" charset="0"/>
              </a:rPr>
              <a:t> civic-space protection</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Focus: </a:t>
            </a:r>
            <a:r>
              <a:rPr lang="en-IN" sz="1200" dirty="0">
                <a:latin typeface="Avenir Medium" panose="02000603020000020003" pitchFamily="2" charset="0"/>
              </a:rPr>
              <a:t>Institutionalizing community-led responses and data systems.</a:t>
            </a:r>
          </a:p>
        </p:txBody>
      </p:sp>
    </p:spTree>
    <p:extLst>
      <p:ext uri="{BB962C8B-B14F-4D97-AF65-F5344CB8AC3E}">
        <p14:creationId xmlns:p14="http://schemas.microsoft.com/office/powerpoint/2010/main" val="287706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CDCE-F7AC-70BF-DDB1-A7FAF2990237}"/>
            </a:ext>
          </a:extLst>
        </p:cNvPr>
        <p:cNvGrpSpPr/>
        <p:nvPr/>
      </p:nvGrpSpPr>
      <p:grpSpPr>
        <a:xfrm>
          <a:off x="0" y="0"/>
          <a:ext cx="0" cy="0"/>
          <a:chOff x="0" y="0"/>
          <a:chExt cx="0" cy="0"/>
        </a:xfrm>
      </p:grpSpPr>
      <p:pic>
        <p:nvPicPr>
          <p:cNvPr id="7" name="Picture 2" descr="Marouane Abouzid, un jeune de 25 ans de Casablanca, a toujours vécu dans un environnement où les défis sociaux et les stéréotypes de genre sont omniprésents. Mais sa vision a changé le jour où il a rejoint le programme &quot;The Ball is Your Protection&quot;, une i">
            <a:extLst>
              <a:ext uri="{FF2B5EF4-FFF2-40B4-BE49-F238E27FC236}">
                <a16:creationId xmlns:a16="http://schemas.microsoft.com/office/drawing/2014/main" id="{486361D8-200B-4604-CCDE-36657B321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315" y="3614760"/>
            <a:ext cx="3611927" cy="2323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1DB6BE5-65CA-5E8B-AF68-7BB190752D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831" y="997657"/>
            <a:ext cx="3621642" cy="232974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71216D86-E638-E8AA-566D-71DF72FD9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912D8D35-6A56-EFAE-0028-224D5ABBD68F}"/>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DB0CE1-C0A7-2892-216A-09244C2586BD}"/>
              </a:ext>
            </a:extLst>
          </p:cNvPr>
          <p:cNvSpPr txBox="1"/>
          <p:nvPr/>
        </p:nvSpPr>
        <p:spPr>
          <a:xfrm>
            <a:off x="0" y="759387"/>
            <a:ext cx="2835330" cy="3293209"/>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Accounting for regional specificity for people living with, affected by or at risk</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of HIV</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499665E-10D5-CF7D-1091-2B0C5D3B3B4E}"/>
              </a:ext>
            </a:extLst>
          </p:cNvPr>
          <p:cNvSpPr txBox="1"/>
          <p:nvPr/>
        </p:nvSpPr>
        <p:spPr>
          <a:xfrm>
            <a:off x="3406859" y="3530600"/>
            <a:ext cx="3625146" cy="2646878"/>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Latin America</a:t>
            </a:r>
          </a:p>
          <a:p>
            <a:pPr>
              <a:spcBef>
                <a:spcPts val="600"/>
              </a:spcBef>
            </a:pPr>
            <a:r>
              <a:rPr lang="en-US" sz="1200" dirty="0">
                <a:latin typeface="Avenir Heavy" panose="020B0703020203020204" pitchFamily="34" charset="0"/>
              </a:rPr>
              <a:t>Progress: </a:t>
            </a:r>
            <a:r>
              <a:rPr lang="en-US" sz="1200" dirty="0">
                <a:latin typeface="Avenir Medium" panose="02000603020000020003" pitchFamily="2" charset="0"/>
              </a:rPr>
              <a:t>Sustainable financing, community leadership,</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Rising </a:t>
            </a:r>
            <a:r>
              <a:rPr lang="en-US" sz="1200" dirty="0">
                <a:latin typeface="Avenir Medium" panose="02000603020000020003" pitchFamily="2" charset="0"/>
              </a:rPr>
              <a:t>HIV acquisitions</a:t>
            </a:r>
            <a:r>
              <a:rPr lang="en-IN" sz="1200" dirty="0">
                <a:latin typeface="Avenir Medium" panose="02000603020000020003" pitchFamily="2" charset="0"/>
              </a:rPr>
              <a:t> (13%); youth and marginalized populations most affected</a:t>
            </a:r>
            <a:r>
              <a:rPr lang="en-US" sz="1200" dirty="0">
                <a:latin typeface="Avenir Medium" panose="02000603020000020003" pitchFamily="2" charset="0"/>
              </a:rPr>
              <a:t>, equitable access to commodities</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Priorities: </a:t>
            </a:r>
            <a:r>
              <a:rPr lang="en-IN" sz="1200" dirty="0">
                <a:latin typeface="Avenir Medium" panose="02000603020000020003" pitchFamily="2" charset="0"/>
              </a:rPr>
              <a:t>Domestic financing, integrated health systems, stigma reduction, and rights-based access</a:t>
            </a:r>
            <a:r>
              <a:rPr lang="en-US" sz="1200" dirty="0">
                <a:latin typeface="Avenir Medium" panose="02000603020000020003" pitchFamily="2" charset="0"/>
              </a:rPr>
              <a:t> for hard-to-reach people living with, at risk of, or affected by HIV</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Focus: </a:t>
            </a:r>
            <a:r>
              <a:rPr lang="en-IN" sz="1200" dirty="0">
                <a:latin typeface="Avenir Medium" panose="02000603020000020003" pitchFamily="2" charset="0"/>
              </a:rPr>
              <a:t>Prevention, sustainability, anti discrimination efforts, community leadership.</a:t>
            </a:r>
          </a:p>
        </p:txBody>
      </p:sp>
      <p:sp>
        <p:nvSpPr>
          <p:cNvPr id="9" name="TextBox 8">
            <a:extLst>
              <a:ext uri="{FF2B5EF4-FFF2-40B4-BE49-F238E27FC236}">
                <a16:creationId xmlns:a16="http://schemas.microsoft.com/office/drawing/2014/main" id="{BC27DF08-2464-2874-E3BF-B4CF9D0FEDF7}"/>
              </a:ext>
            </a:extLst>
          </p:cNvPr>
          <p:cNvSpPr txBox="1"/>
          <p:nvPr/>
        </p:nvSpPr>
        <p:spPr>
          <a:xfrm>
            <a:off x="7852528" y="1019806"/>
            <a:ext cx="3625146" cy="2092881"/>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Middle East and North Africa</a:t>
            </a:r>
          </a:p>
          <a:p>
            <a:pPr>
              <a:spcBef>
                <a:spcPts val="600"/>
              </a:spcBef>
            </a:pPr>
            <a:r>
              <a:rPr lang="en-US" sz="1200" dirty="0">
                <a:latin typeface="Avenir Heavy" panose="020B0703020203020204" pitchFamily="34" charset="0"/>
              </a:rPr>
              <a:t>Progress: </a:t>
            </a:r>
            <a:r>
              <a:rPr lang="en-US" sz="1200" dirty="0">
                <a:latin typeface="Avenir Medium" panose="02000603020000020003" pitchFamily="2" charset="0"/>
              </a:rPr>
              <a:t>Low prevalence rate overall – 2% of new HIV infections globally</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94% increase in new </a:t>
            </a:r>
            <a:r>
              <a:rPr lang="en-US" sz="1200" dirty="0">
                <a:latin typeface="Avenir Medium" panose="02000603020000020003" pitchFamily="2" charset="0"/>
              </a:rPr>
              <a:t>HIV acquisitions</a:t>
            </a:r>
            <a:r>
              <a:rPr lang="en-IN" sz="1200" dirty="0">
                <a:latin typeface="Avenir Medium" panose="02000603020000020003" pitchFamily="2" charset="0"/>
              </a:rPr>
              <a:t>; criminalization of key populations.</a:t>
            </a:r>
          </a:p>
          <a:p>
            <a:pPr>
              <a:spcBef>
                <a:spcPts val="600"/>
              </a:spcBef>
            </a:pPr>
            <a:r>
              <a:rPr lang="en-IN" sz="1200" dirty="0">
                <a:latin typeface="Avenir Heavy" panose="020B0703020203020204" pitchFamily="34" charset="0"/>
              </a:rPr>
              <a:t>Priorities:</a:t>
            </a:r>
            <a:r>
              <a:rPr lang="en-IN" sz="1200" dirty="0">
                <a:latin typeface="Avenir Medium" panose="02000603020000020003" pitchFamily="2" charset="0"/>
              </a:rPr>
              <a:t> Financing, humanitarian integration, data systems, and legal reform.</a:t>
            </a:r>
          </a:p>
          <a:p>
            <a:pPr>
              <a:spcBef>
                <a:spcPts val="600"/>
              </a:spcBef>
            </a:pPr>
            <a:r>
              <a:rPr lang="en-IN" sz="1200" dirty="0">
                <a:latin typeface="Avenir Heavy" panose="020B0703020203020204" pitchFamily="34" charset="0"/>
              </a:rPr>
              <a:t>Focus: </a:t>
            </a:r>
            <a:r>
              <a:rPr lang="en-IN" sz="1200" dirty="0">
                <a:latin typeface="Avenir Medium" panose="02000603020000020003" pitchFamily="2" charset="0"/>
              </a:rPr>
              <a:t>Youth access, stigma-free care, and community workforce development.</a:t>
            </a:r>
          </a:p>
        </p:txBody>
      </p:sp>
    </p:spTree>
    <p:extLst>
      <p:ext uri="{BB962C8B-B14F-4D97-AF65-F5344CB8AC3E}">
        <p14:creationId xmlns:p14="http://schemas.microsoft.com/office/powerpoint/2010/main" val="283151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3093E-2081-4FA2-9B35-E9F5B1BB13E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654607-222F-DD78-A54E-245E42101C20}"/>
              </a:ext>
            </a:extLst>
          </p:cNvPr>
          <p:cNvPicPr>
            <a:picLocks noChangeAspect="1"/>
          </p:cNvPicPr>
          <p:nvPr/>
        </p:nvPicPr>
        <p:blipFill>
          <a:blip r:embed="rId3"/>
          <a:stretch>
            <a:fillRect/>
          </a:stretch>
        </p:blipFill>
        <p:spPr>
          <a:xfrm>
            <a:off x="7927315" y="3544078"/>
            <a:ext cx="3611927" cy="2323494"/>
          </a:xfrm>
          <a:prstGeom prst="rect">
            <a:avLst/>
          </a:prstGeom>
        </p:spPr>
      </p:pic>
      <p:pic>
        <p:nvPicPr>
          <p:cNvPr id="4" name="Picture 2">
            <a:extLst>
              <a:ext uri="{FF2B5EF4-FFF2-40B4-BE49-F238E27FC236}">
                <a16:creationId xmlns:a16="http://schemas.microsoft.com/office/drawing/2014/main" id="{595BB44D-2DEB-0A8E-EF41-6047A809A1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10"/>
          <a:stretch>
            <a:fillRect/>
          </a:stretch>
        </p:blipFill>
        <p:spPr bwMode="auto">
          <a:xfrm>
            <a:off x="3278781" y="826491"/>
            <a:ext cx="3652813" cy="26025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drawing of a person&#10;&#10;Description automatically generated">
            <a:extLst>
              <a:ext uri="{FF2B5EF4-FFF2-40B4-BE49-F238E27FC236}">
                <a16:creationId xmlns:a16="http://schemas.microsoft.com/office/drawing/2014/main" id="{4A878ECB-A095-6036-4972-096129E0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20" name="Straight Connector 19">
            <a:extLst>
              <a:ext uri="{FF2B5EF4-FFF2-40B4-BE49-F238E27FC236}">
                <a16:creationId xmlns:a16="http://schemas.microsoft.com/office/drawing/2014/main" id="{A6E354EE-9E51-FED6-5939-B5A513DC1FAD}"/>
              </a:ext>
            </a:extLst>
          </p:cNvPr>
          <p:cNvCxnSpPr>
            <a:cxnSpLocks/>
          </p:cNvCxnSpPr>
          <p:nvPr/>
        </p:nvCxnSpPr>
        <p:spPr>
          <a:xfrm>
            <a:off x="7475456" y="1099257"/>
            <a:ext cx="0" cy="5194582"/>
          </a:xfrm>
          <a:prstGeom prst="line">
            <a:avLst/>
          </a:prstGeom>
          <a:ln w="12700">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7AF81D3F-67FB-C1D2-616B-EF7B1A8AB99E}"/>
              </a:ext>
            </a:extLst>
          </p:cNvPr>
          <p:cNvSpPr txBox="1"/>
          <p:nvPr/>
        </p:nvSpPr>
        <p:spPr>
          <a:xfrm>
            <a:off x="0" y="759387"/>
            <a:ext cx="2835330" cy="3293209"/>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Accounting for regional specificity for people living with, affected by or at risk</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of HIV</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3D097B8B-A497-B818-EEE6-E8F173E4DA8F}"/>
              </a:ext>
            </a:extLst>
          </p:cNvPr>
          <p:cNvSpPr txBox="1"/>
          <p:nvPr/>
        </p:nvSpPr>
        <p:spPr>
          <a:xfrm>
            <a:off x="3278781" y="3544078"/>
            <a:ext cx="3625146" cy="2092881"/>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Western and Central Africa</a:t>
            </a:r>
          </a:p>
          <a:p>
            <a:pPr>
              <a:spcBef>
                <a:spcPts val="600"/>
              </a:spcBef>
            </a:pPr>
            <a:r>
              <a:rPr lang="en-US" sz="1200" dirty="0">
                <a:latin typeface="Avenir Heavy" panose="020B0703020203020204" pitchFamily="34" charset="0"/>
              </a:rPr>
              <a:t>Progress: </a:t>
            </a:r>
            <a:r>
              <a:rPr lang="en-US" sz="1200" dirty="0">
                <a:latin typeface="Avenir Medium" panose="02000603020000020003" pitchFamily="2" charset="0"/>
              </a:rPr>
              <a:t>Progress on reaching 95 targets</a:t>
            </a:r>
            <a:endParaRPr lang="en-IN" sz="1200" dirty="0">
              <a:latin typeface="Avenir Medium" panose="02000603020000020003" pitchFamily="2" charset="0"/>
            </a:endParaRP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High </a:t>
            </a:r>
            <a:r>
              <a:rPr lang="en-US" sz="1200" dirty="0">
                <a:latin typeface="Avenir Medium" panose="02000603020000020003" pitchFamily="2" charset="0"/>
              </a:rPr>
              <a:t>acquisition</a:t>
            </a:r>
            <a:r>
              <a:rPr lang="en-IN" sz="1200" dirty="0">
                <a:latin typeface="Avenir Medium" panose="02000603020000020003" pitchFamily="2" charset="0"/>
              </a:rPr>
              <a:t> rates among women and youth; low paediatric treatment; fragile systems</a:t>
            </a:r>
            <a:r>
              <a:rPr lang="en-US" sz="1200" dirty="0">
                <a:latin typeface="Avenir Medium" panose="02000603020000020003" pitchFamily="2" charset="0"/>
              </a:rPr>
              <a:t> overall</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Priorities: </a:t>
            </a:r>
            <a:r>
              <a:rPr lang="en-IN" sz="1200" dirty="0">
                <a:latin typeface="Avenir Medium" panose="02000603020000020003" pitchFamily="2" charset="0"/>
              </a:rPr>
              <a:t>Domestic financing, integrated services, local data use, and stigma reduction.</a:t>
            </a:r>
          </a:p>
          <a:p>
            <a:pPr>
              <a:spcBef>
                <a:spcPts val="600"/>
              </a:spcBef>
            </a:pPr>
            <a:r>
              <a:rPr lang="en-IN" sz="1200" dirty="0">
                <a:latin typeface="Avenir Heavy" panose="020B0703020203020204" pitchFamily="34" charset="0"/>
              </a:rPr>
              <a:t>Focus: </a:t>
            </a:r>
            <a:r>
              <a:rPr lang="en-IN" sz="1200" dirty="0">
                <a:latin typeface="Avenir Medium" panose="02000603020000020003" pitchFamily="2" charset="0"/>
              </a:rPr>
              <a:t>Community health </a:t>
            </a:r>
            <a:r>
              <a:rPr lang="en-IN" sz="1200" dirty="0" err="1">
                <a:latin typeface="Avenir Medium" panose="02000603020000020003" pitchFamily="2" charset="0"/>
              </a:rPr>
              <a:t>centers</a:t>
            </a:r>
            <a:r>
              <a:rPr lang="en-IN" sz="1200" dirty="0">
                <a:latin typeface="Avenir Medium" panose="02000603020000020003" pitchFamily="2" charset="0"/>
              </a:rPr>
              <a:t>, legal literacy, and youth-led initiatives.</a:t>
            </a:r>
          </a:p>
        </p:txBody>
      </p:sp>
      <p:sp>
        <p:nvSpPr>
          <p:cNvPr id="9" name="TextBox 8">
            <a:extLst>
              <a:ext uri="{FF2B5EF4-FFF2-40B4-BE49-F238E27FC236}">
                <a16:creationId xmlns:a16="http://schemas.microsoft.com/office/drawing/2014/main" id="{1E1E962E-B524-2AEC-9CE6-2C462C7537B1}"/>
              </a:ext>
            </a:extLst>
          </p:cNvPr>
          <p:cNvSpPr txBox="1"/>
          <p:nvPr/>
        </p:nvSpPr>
        <p:spPr>
          <a:xfrm>
            <a:off x="7852528" y="1019806"/>
            <a:ext cx="3625146" cy="2492990"/>
          </a:xfrm>
          <a:prstGeom prst="rect">
            <a:avLst/>
          </a:prstGeom>
          <a:noFill/>
        </p:spPr>
        <p:txBody>
          <a:bodyPr wrap="square" rtlCol="0">
            <a:spAutoFit/>
          </a:bodyPr>
          <a:lstStyle/>
          <a:p>
            <a:pPr>
              <a:spcBef>
                <a:spcPts val="600"/>
              </a:spcBef>
            </a:pPr>
            <a:r>
              <a:rPr lang="en-IN" sz="1400" cap="all" dirty="0">
                <a:solidFill>
                  <a:srgbClr val="C00000"/>
                </a:solidFill>
                <a:latin typeface="Avenir Heavy" panose="020B0703020203020204" pitchFamily="34" charset="0"/>
              </a:rPr>
              <a:t>Western and Central Europe &amp; North America</a:t>
            </a:r>
          </a:p>
          <a:p>
            <a:pPr>
              <a:spcBef>
                <a:spcPts val="600"/>
              </a:spcBef>
            </a:pPr>
            <a:r>
              <a:rPr lang="en-IN" sz="1200" dirty="0">
                <a:latin typeface="Avenir Heavy" panose="020B0703020203020204" pitchFamily="34" charset="0"/>
              </a:rPr>
              <a:t>Progress: </a:t>
            </a:r>
            <a:r>
              <a:rPr lang="en-IN" sz="1200" dirty="0">
                <a:latin typeface="Avenir Medium" panose="02000603020000020003" pitchFamily="2" charset="0"/>
              </a:rPr>
              <a:t>Decline in </a:t>
            </a:r>
            <a:r>
              <a:rPr lang="en-US" sz="1200" dirty="0">
                <a:latin typeface="Avenir Medium" panose="02000603020000020003" pitchFamily="2" charset="0"/>
              </a:rPr>
              <a:t>acquisitions</a:t>
            </a:r>
            <a:r>
              <a:rPr lang="en-IN" sz="1200" dirty="0">
                <a:latin typeface="Avenir Medium" panose="02000603020000020003" pitchFamily="2" charset="0"/>
              </a:rPr>
              <a:t> and deaths; aging population </a:t>
            </a:r>
            <a:r>
              <a:rPr lang="en-US" sz="1200" dirty="0">
                <a:latin typeface="Avenir Medium" panose="02000603020000020003" pitchFamily="2" charset="0"/>
              </a:rPr>
              <a:t>of people of living with HIV</a:t>
            </a:r>
            <a:r>
              <a:rPr lang="en-IN" sz="1200" dirty="0">
                <a:latin typeface="Avenir Medium" panose="02000603020000020003" pitchFamily="2" charset="0"/>
              </a:rPr>
              <a:t>.</a:t>
            </a:r>
          </a:p>
          <a:p>
            <a:pPr>
              <a:spcBef>
                <a:spcPts val="600"/>
              </a:spcBef>
            </a:pPr>
            <a:r>
              <a:rPr lang="en-IN" sz="1200" dirty="0">
                <a:latin typeface="Avenir Heavy" panose="020B0703020203020204" pitchFamily="34" charset="0"/>
              </a:rPr>
              <a:t>Challenges: </a:t>
            </a:r>
            <a:r>
              <a:rPr lang="en-IN" sz="1200" dirty="0">
                <a:latin typeface="Avenir Medium" panose="02000603020000020003" pitchFamily="2" charset="0"/>
              </a:rPr>
              <a:t>Persistent stigma, criminalization, and health disparities.</a:t>
            </a:r>
          </a:p>
          <a:p>
            <a:pPr>
              <a:spcBef>
                <a:spcPts val="600"/>
              </a:spcBef>
            </a:pPr>
            <a:r>
              <a:rPr lang="en-IN" sz="1200" dirty="0">
                <a:latin typeface="Avenir Heavy" panose="020B0703020203020204" pitchFamily="34" charset="0"/>
              </a:rPr>
              <a:t>Priorities: </a:t>
            </a:r>
            <a:r>
              <a:rPr lang="en-US" sz="1200" dirty="0">
                <a:latin typeface="Avenir Medium" panose="02000603020000020003" pitchFamily="2" charset="0"/>
              </a:rPr>
              <a:t>Long-term care for people living with HIV, </a:t>
            </a:r>
            <a:r>
              <a:rPr lang="en-IN" sz="1200" dirty="0">
                <a:latin typeface="Avenir Medium" panose="02000603020000020003" pitchFamily="2" charset="0"/>
              </a:rPr>
              <a:t>digital tools, equity-driven data, and community engagement.</a:t>
            </a:r>
          </a:p>
          <a:p>
            <a:pPr>
              <a:spcBef>
                <a:spcPts val="600"/>
              </a:spcBef>
            </a:pPr>
            <a:r>
              <a:rPr lang="en-IN" sz="1200" dirty="0">
                <a:latin typeface="Avenir Heavy" panose="020B0703020203020204" pitchFamily="34" charset="0"/>
              </a:rPr>
              <a:t>Focus: </a:t>
            </a:r>
            <a:r>
              <a:rPr lang="en-US" sz="1200" dirty="0">
                <a:latin typeface="Avenir Medium" panose="02000603020000020003" pitchFamily="2" charset="0"/>
              </a:rPr>
              <a:t>Integrated care,</a:t>
            </a:r>
            <a:r>
              <a:rPr lang="en-IN" sz="1200" dirty="0">
                <a:latin typeface="Avenir Medium" panose="02000603020000020003" pitchFamily="2" charset="0"/>
              </a:rPr>
              <a:t> social determinants, and legal reform.</a:t>
            </a:r>
          </a:p>
        </p:txBody>
      </p:sp>
    </p:spTree>
    <p:extLst>
      <p:ext uri="{BB962C8B-B14F-4D97-AF65-F5344CB8AC3E}">
        <p14:creationId xmlns:p14="http://schemas.microsoft.com/office/powerpoint/2010/main" val="318302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3C9C-765F-EFA0-50B7-95FF1AFEB94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08BC9C9E-70EA-D9C6-A9C5-1D0E59E0A979}"/>
              </a:ext>
            </a:extLst>
          </p:cNvPr>
          <p:cNvPicPr>
            <a:picLocks noChangeAspect="1"/>
          </p:cNvPicPr>
          <p:nvPr/>
        </p:nvPicPr>
        <p:blipFill>
          <a:blip r:embed="rId3">
            <a:extLst>
              <a:ext uri="{28A0092B-C50C-407E-A947-70E740481C1C}">
                <a14:useLocalDpi xmlns:a14="http://schemas.microsoft.com/office/drawing/2010/main" val="0"/>
              </a:ext>
            </a:extLst>
          </a:blip>
          <a:srcRect l="12495" t="16881" r="14310" b="13672"/>
          <a:stretch>
            <a:fillRect/>
          </a:stretch>
        </p:blipFill>
        <p:spPr>
          <a:xfrm>
            <a:off x="3423920" y="3088640"/>
            <a:ext cx="6675120" cy="3677920"/>
          </a:xfrm>
          <a:prstGeom prst="rect">
            <a:avLst/>
          </a:prstGeom>
        </p:spPr>
      </p:pic>
      <p:sp>
        <p:nvSpPr>
          <p:cNvPr id="6" name="TextBox 5">
            <a:extLst>
              <a:ext uri="{FF2B5EF4-FFF2-40B4-BE49-F238E27FC236}">
                <a16:creationId xmlns:a16="http://schemas.microsoft.com/office/drawing/2014/main" id="{08BA15B5-0BEE-2FA4-DFFC-4CE846C51C97}"/>
              </a:ext>
            </a:extLst>
          </p:cNvPr>
          <p:cNvSpPr txBox="1"/>
          <p:nvPr/>
        </p:nvSpPr>
        <p:spPr>
          <a:xfrm>
            <a:off x="4555257" y="1504757"/>
            <a:ext cx="1261654" cy="1200329"/>
          </a:xfrm>
          <a:prstGeom prst="rect">
            <a:avLst/>
          </a:prstGeom>
          <a:noFill/>
        </p:spPr>
        <p:txBody>
          <a:bodyPr wrap="square" rtlCol="0">
            <a:spAutoFit/>
          </a:bodyPr>
          <a:lstStyle/>
          <a:p>
            <a:pPr>
              <a:spcBef>
                <a:spcPts val="600"/>
              </a:spcBef>
            </a:pPr>
            <a:r>
              <a:rPr lang="en-US" dirty="0">
                <a:solidFill>
                  <a:srgbClr val="F16B73"/>
                </a:solidFill>
                <a:latin typeface="Avenir Medium" panose="02000603020000020003" pitchFamily="2" charset="0"/>
              </a:rPr>
              <a:t>Local Action for Greater Impact</a:t>
            </a:r>
            <a:endParaRPr lang="en-IN" dirty="0">
              <a:solidFill>
                <a:srgbClr val="F16B73"/>
              </a:solidFill>
              <a:latin typeface="Avenir Medium" panose="02000603020000020003" pitchFamily="2" charset="0"/>
            </a:endParaRPr>
          </a:p>
        </p:txBody>
      </p:sp>
      <p:pic>
        <p:nvPicPr>
          <p:cNvPr id="3" name="Picture 2" descr="A drawing of a person&#10;&#10;Description automatically generated">
            <a:extLst>
              <a:ext uri="{FF2B5EF4-FFF2-40B4-BE49-F238E27FC236}">
                <a16:creationId xmlns:a16="http://schemas.microsoft.com/office/drawing/2014/main" id="{2D624FFE-9C7B-B615-428A-6AC612EAC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8" name="Graphic 7">
            <a:extLst>
              <a:ext uri="{FF2B5EF4-FFF2-40B4-BE49-F238E27FC236}">
                <a16:creationId xmlns:a16="http://schemas.microsoft.com/office/drawing/2014/main" id="{8DE71622-448E-2D3C-ECF7-7F18E1D6FA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78547" y="2899977"/>
            <a:ext cx="6235071" cy="3540117"/>
          </a:xfrm>
          <a:prstGeom prst="rect">
            <a:avLst/>
          </a:prstGeom>
          <a:effectLst/>
        </p:spPr>
      </p:pic>
      <p:cxnSp>
        <p:nvCxnSpPr>
          <p:cNvPr id="10" name="Straight Connector 9">
            <a:extLst>
              <a:ext uri="{FF2B5EF4-FFF2-40B4-BE49-F238E27FC236}">
                <a16:creationId xmlns:a16="http://schemas.microsoft.com/office/drawing/2014/main" id="{4A0ED1C6-153A-BD7A-59A0-B54B1B63BC08}"/>
              </a:ext>
            </a:extLst>
          </p:cNvPr>
          <p:cNvCxnSpPr>
            <a:cxnSpLocks/>
          </p:cNvCxnSpPr>
          <p:nvPr/>
        </p:nvCxnSpPr>
        <p:spPr>
          <a:xfrm flipH="1">
            <a:off x="4545209" y="1514917"/>
            <a:ext cx="10048" cy="3800661"/>
          </a:xfrm>
          <a:prstGeom prst="line">
            <a:avLst/>
          </a:prstGeom>
          <a:ln w="12700">
            <a:solidFill>
              <a:srgbClr val="F26C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42DDB2-796F-F98C-B50E-3BC11F3B44B5}"/>
              </a:ext>
            </a:extLst>
          </p:cNvPr>
          <p:cNvCxnSpPr>
            <a:cxnSpLocks/>
          </p:cNvCxnSpPr>
          <p:nvPr/>
        </p:nvCxnSpPr>
        <p:spPr>
          <a:xfrm flipH="1">
            <a:off x="5750300" y="1514917"/>
            <a:ext cx="76772" cy="3828166"/>
          </a:xfrm>
          <a:prstGeom prst="line">
            <a:avLst/>
          </a:prstGeom>
          <a:ln w="12700">
            <a:solidFill>
              <a:srgbClr val="006EB6"/>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778938E-2673-03B3-A3DF-4B9F74F781AD}"/>
              </a:ext>
            </a:extLst>
          </p:cNvPr>
          <p:cNvCxnSpPr>
            <a:cxnSpLocks/>
          </p:cNvCxnSpPr>
          <p:nvPr/>
        </p:nvCxnSpPr>
        <p:spPr>
          <a:xfrm>
            <a:off x="7422866" y="1514917"/>
            <a:ext cx="0" cy="2838132"/>
          </a:xfrm>
          <a:prstGeom prst="line">
            <a:avLst/>
          </a:prstGeom>
          <a:ln w="12700">
            <a:solidFill>
              <a:srgbClr val="EC008C"/>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C755C90-DAAF-000C-E3F0-9EF2AC2EC407}"/>
              </a:ext>
            </a:extLst>
          </p:cNvPr>
          <p:cNvCxnSpPr>
            <a:cxnSpLocks/>
          </p:cNvCxnSpPr>
          <p:nvPr/>
        </p:nvCxnSpPr>
        <p:spPr>
          <a:xfrm>
            <a:off x="9294674" y="1514917"/>
            <a:ext cx="0" cy="2744969"/>
          </a:xfrm>
          <a:prstGeom prst="line">
            <a:avLst/>
          </a:prstGeom>
          <a:ln w="12700">
            <a:solidFill>
              <a:srgbClr val="00A99A"/>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C5D7764-1AC5-DCAB-AF28-BF035ADD66CB}"/>
              </a:ext>
            </a:extLst>
          </p:cNvPr>
          <p:cNvSpPr txBox="1"/>
          <p:nvPr/>
        </p:nvSpPr>
        <p:spPr>
          <a:xfrm>
            <a:off x="81280" y="759387"/>
            <a:ext cx="2754049" cy="2839239"/>
          </a:xfrm>
          <a:prstGeom prst="rect">
            <a:avLst/>
          </a:prstGeom>
          <a:noFill/>
        </p:spPr>
        <p:txBody>
          <a:bodyPr wrap="square" rtlCol="0">
            <a:spAutoFit/>
          </a:bodyPr>
          <a:lstStyle/>
          <a:p>
            <a:pPr algn="r"/>
            <a:r>
              <a:rPr lang="en-US" sz="2550" cap="all" dirty="0">
                <a:solidFill>
                  <a:srgbClr val="E31837"/>
                </a:solidFill>
                <a:latin typeface="Avenir Heavy" panose="020B0703020203020204" pitchFamily="34" charset="0"/>
              </a:rPr>
              <a:t>Partnerships for Progress: Local, Regional and Multilateral Actions to End AIDS</a:t>
            </a:r>
            <a:endParaRPr lang="en-IN" sz="255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E2BBC2A6-4E16-97B6-7069-6517455B0B76}"/>
              </a:ext>
            </a:extLst>
          </p:cNvPr>
          <p:cNvSpPr txBox="1"/>
          <p:nvPr/>
        </p:nvSpPr>
        <p:spPr>
          <a:xfrm>
            <a:off x="5823685" y="1504757"/>
            <a:ext cx="1546110" cy="1477328"/>
          </a:xfrm>
          <a:prstGeom prst="rect">
            <a:avLst/>
          </a:prstGeom>
          <a:noFill/>
        </p:spPr>
        <p:txBody>
          <a:bodyPr wrap="square" rtlCol="0">
            <a:spAutoFit/>
          </a:bodyPr>
          <a:lstStyle/>
          <a:p>
            <a:pPr>
              <a:spcBef>
                <a:spcPts val="600"/>
              </a:spcBef>
            </a:pPr>
            <a:r>
              <a:rPr lang="en-US" dirty="0">
                <a:solidFill>
                  <a:srgbClr val="0082C9"/>
                </a:solidFill>
                <a:latin typeface="Avenir Medium" panose="02000603020000020003" pitchFamily="2" charset="0"/>
              </a:rPr>
              <a:t>Regionalism and the Global Response</a:t>
            </a:r>
            <a:br>
              <a:rPr lang="en-US" dirty="0">
                <a:solidFill>
                  <a:srgbClr val="0082C9"/>
                </a:solidFill>
                <a:latin typeface="Avenir Medium" panose="02000603020000020003" pitchFamily="2" charset="0"/>
              </a:rPr>
            </a:br>
            <a:r>
              <a:rPr lang="en-US" dirty="0">
                <a:solidFill>
                  <a:srgbClr val="0082C9"/>
                </a:solidFill>
                <a:latin typeface="Avenir Medium" panose="02000603020000020003" pitchFamily="2" charset="0"/>
              </a:rPr>
              <a:t>to HIV</a:t>
            </a:r>
            <a:endParaRPr lang="en-IN" dirty="0">
              <a:solidFill>
                <a:srgbClr val="0082C9"/>
              </a:solidFill>
              <a:latin typeface="Avenir Medium" panose="02000603020000020003" pitchFamily="2" charset="0"/>
            </a:endParaRPr>
          </a:p>
        </p:txBody>
      </p:sp>
      <p:sp>
        <p:nvSpPr>
          <p:cNvPr id="9" name="TextBox 8">
            <a:extLst>
              <a:ext uri="{FF2B5EF4-FFF2-40B4-BE49-F238E27FC236}">
                <a16:creationId xmlns:a16="http://schemas.microsoft.com/office/drawing/2014/main" id="{277B3D21-9B9A-97BE-489B-D4D326090330}"/>
              </a:ext>
            </a:extLst>
          </p:cNvPr>
          <p:cNvSpPr txBox="1"/>
          <p:nvPr/>
        </p:nvSpPr>
        <p:spPr>
          <a:xfrm>
            <a:off x="7432537" y="1514917"/>
            <a:ext cx="1809059" cy="1477328"/>
          </a:xfrm>
          <a:prstGeom prst="rect">
            <a:avLst/>
          </a:prstGeom>
          <a:noFill/>
        </p:spPr>
        <p:txBody>
          <a:bodyPr wrap="square" rtlCol="0">
            <a:spAutoFit/>
          </a:bodyPr>
          <a:lstStyle/>
          <a:p>
            <a:r>
              <a:rPr lang="en-US" dirty="0">
                <a:solidFill>
                  <a:srgbClr val="EB008B"/>
                </a:solidFill>
                <a:latin typeface="Avenir Medium" panose="02000603020000020003" pitchFamily="2" charset="0"/>
              </a:rPr>
              <a:t>Inclusive Multilateralism and the Global Response</a:t>
            </a:r>
            <a:br>
              <a:rPr lang="en-US" dirty="0">
                <a:solidFill>
                  <a:srgbClr val="EB008B"/>
                </a:solidFill>
                <a:latin typeface="Avenir Medium" panose="02000603020000020003" pitchFamily="2" charset="0"/>
              </a:rPr>
            </a:br>
            <a:r>
              <a:rPr lang="en-US" dirty="0">
                <a:solidFill>
                  <a:srgbClr val="EB008B"/>
                </a:solidFill>
                <a:latin typeface="Avenir Medium" panose="02000603020000020003" pitchFamily="2" charset="0"/>
              </a:rPr>
              <a:t>to HIV</a:t>
            </a:r>
            <a:endParaRPr lang="en-IN" dirty="0">
              <a:solidFill>
                <a:srgbClr val="EB008B"/>
              </a:solidFill>
              <a:latin typeface="Avenir Medium" panose="02000603020000020003" pitchFamily="2" charset="0"/>
            </a:endParaRPr>
          </a:p>
        </p:txBody>
      </p:sp>
      <p:sp>
        <p:nvSpPr>
          <p:cNvPr id="12" name="TextBox 11">
            <a:extLst>
              <a:ext uri="{FF2B5EF4-FFF2-40B4-BE49-F238E27FC236}">
                <a16:creationId xmlns:a16="http://schemas.microsoft.com/office/drawing/2014/main" id="{4A5250D5-30CC-D4B0-61F3-B42C896426C7}"/>
              </a:ext>
            </a:extLst>
          </p:cNvPr>
          <p:cNvSpPr txBox="1"/>
          <p:nvPr/>
        </p:nvSpPr>
        <p:spPr>
          <a:xfrm>
            <a:off x="9294673" y="1514917"/>
            <a:ext cx="1872860" cy="1477328"/>
          </a:xfrm>
          <a:prstGeom prst="rect">
            <a:avLst/>
          </a:prstGeom>
          <a:noFill/>
        </p:spPr>
        <p:txBody>
          <a:bodyPr wrap="square" rtlCol="0">
            <a:spAutoFit/>
          </a:bodyPr>
          <a:lstStyle/>
          <a:p>
            <a:pPr>
              <a:spcBef>
                <a:spcPts val="600"/>
              </a:spcBef>
            </a:pPr>
            <a:r>
              <a:rPr lang="en-US" dirty="0">
                <a:solidFill>
                  <a:srgbClr val="00A899"/>
                </a:solidFill>
              </a:rPr>
              <a:t>The role of the Joint </a:t>
            </a:r>
            <a:r>
              <a:rPr lang="en-US" dirty="0" err="1">
                <a:solidFill>
                  <a:srgbClr val="00A899"/>
                </a:solidFill>
              </a:rPr>
              <a:t>Programme</a:t>
            </a:r>
            <a:r>
              <a:rPr lang="en-US" dirty="0">
                <a:solidFill>
                  <a:srgbClr val="00A899"/>
                </a:solidFill>
              </a:rPr>
              <a:t>  in support to the Global AIDS Strategy</a:t>
            </a:r>
            <a:endParaRPr lang="en-IN" dirty="0">
              <a:solidFill>
                <a:srgbClr val="00A899"/>
              </a:solidFill>
            </a:endParaRPr>
          </a:p>
        </p:txBody>
      </p:sp>
    </p:spTree>
    <p:extLst>
      <p:ext uri="{BB962C8B-B14F-4D97-AF65-F5344CB8AC3E}">
        <p14:creationId xmlns:p14="http://schemas.microsoft.com/office/powerpoint/2010/main" val="135477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B4E5-6E57-E413-52F4-03600A0C28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D57ED-9300-C8EC-8EE4-26A3DFFF17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0" y="2091307"/>
            <a:ext cx="5040987" cy="3706817"/>
          </a:xfrm>
          <a:prstGeom prst="rect">
            <a:avLst/>
          </a:prstGeom>
        </p:spPr>
      </p:pic>
      <p:pic>
        <p:nvPicPr>
          <p:cNvPr id="3" name="Picture 2" descr="A drawing of a person&#10;&#10;Description automatically generated">
            <a:extLst>
              <a:ext uri="{FF2B5EF4-FFF2-40B4-BE49-F238E27FC236}">
                <a16:creationId xmlns:a16="http://schemas.microsoft.com/office/drawing/2014/main" id="{628E44A1-9687-C2A5-1B35-897F852FE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cxnSp>
        <p:nvCxnSpPr>
          <p:cNvPr id="9" name="Straight Connector 8">
            <a:extLst>
              <a:ext uri="{FF2B5EF4-FFF2-40B4-BE49-F238E27FC236}">
                <a16:creationId xmlns:a16="http://schemas.microsoft.com/office/drawing/2014/main" id="{2184F65C-0EFE-77C4-9DC0-BDA10605D39C}"/>
              </a:ext>
            </a:extLst>
          </p:cNvPr>
          <p:cNvCxnSpPr/>
          <p:nvPr/>
        </p:nvCxnSpPr>
        <p:spPr>
          <a:xfrm>
            <a:off x="2868706" y="4609497"/>
            <a:ext cx="2141974" cy="0"/>
          </a:xfrm>
          <a:prstGeom prst="line">
            <a:avLst/>
          </a:prstGeom>
          <a:ln>
            <a:solidFill>
              <a:srgbClr val="F78F20"/>
            </a:solidFill>
            <a:tailEnd type="ova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34A2CA4-3176-297F-58DD-612FDF374233}"/>
              </a:ext>
            </a:extLst>
          </p:cNvPr>
          <p:cNvCxnSpPr>
            <a:cxnSpLocks/>
          </p:cNvCxnSpPr>
          <p:nvPr/>
        </p:nvCxnSpPr>
        <p:spPr>
          <a:xfrm>
            <a:off x="8514448" y="4605096"/>
            <a:ext cx="1333745" cy="0"/>
          </a:xfrm>
          <a:prstGeom prst="line">
            <a:avLst/>
          </a:prstGeom>
          <a:ln>
            <a:solidFill>
              <a:srgbClr val="E31837"/>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3DFF9DF-1477-3614-5A44-A0D385E7E91D}"/>
              </a:ext>
            </a:extLst>
          </p:cNvPr>
          <p:cNvCxnSpPr>
            <a:cxnSpLocks/>
          </p:cNvCxnSpPr>
          <p:nvPr/>
        </p:nvCxnSpPr>
        <p:spPr>
          <a:xfrm flipV="1">
            <a:off x="6324473" y="1684074"/>
            <a:ext cx="0" cy="1090076"/>
          </a:xfrm>
          <a:prstGeom prst="line">
            <a:avLst/>
          </a:prstGeom>
          <a:ln>
            <a:solidFill>
              <a:srgbClr val="00B0F0"/>
            </a:solidFill>
            <a:headEnd type="oval"/>
            <a:tailEnd type="none"/>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AE9C42E-9CB0-A75C-61BB-2B852F5FA45D}"/>
              </a:ext>
            </a:extLst>
          </p:cNvPr>
          <p:cNvCxnSpPr>
            <a:cxnSpLocks/>
          </p:cNvCxnSpPr>
          <p:nvPr/>
        </p:nvCxnSpPr>
        <p:spPr>
          <a:xfrm>
            <a:off x="7211707" y="5280795"/>
            <a:ext cx="0" cy="848341"/>
          </a:xfrm>
          <a:prstGeom prst="line">
            <a:avLst/>
          </a:prstGeom>
          <a:ln>
            <a:solidFill>
              <a:srgbClr val="3FAC49"/>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7CF500AE-BC81-3014-BAFF-D066C79DFFBE}"/>
              </a:ext>
            </a:extLst>
          </p:cNvPr>
          <p:cNvSpPr txBox="1"/>
          <p:nvPr/>
        </p:nvSpPr>
        <p:spPr>
          <a:xfrm>
            <a:off x="81280" y="759387"/>
            <a:ext cx="3150398" cy="129266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UNAIDS Global Accountability System for HIV</a:t>
            </a:r>
            <a:endParaRPr lang="en-IN" sz="2600" cap="all" dirty="0">
              <a:solidFill>
                <a:srgbClr val="E31837"/>
              </a:solidFill>
              <a:latin typeface="Avenir Heavy" panose="020B0703020203020204" pitchFamily="34" charset="0"/>
            </a:endParaRPr>
          </a:p>
        </p:txBody>
      </p:sp>
      <p:sp>
        <p:nvSpPr>
          <p:cNvPr id="8" name="TextBox 7">
            <a:extLst>
              <a:ext uri="{FF2B5EF4-FFF2-40B4-BE49-F238E27FC236}">
                <a16:creationId xmlns:a16="http://schemas.microsoft.com/office/drawing/2014/main" id="{5E039B70-8B75-7450-34F4-250DB5CF3E89}"/>
              </a:ext>
            </a:extLst>
          </p:cNvPr>
          <p:cNvSpPr txBox="1"/>
          <p:nvPr/>
        </p:nvSpPr>
        <p:spPr>
          <a:xfrm>
            <a:off x="2198775" y="3477996"/>
            <a:ext cx="2469678" cy="1200329"/>
          </a:xfrm>
          <a:prstGeom prst="rect">
            <a:avLst/>
          </a:prstGeom>
          <a:noFill/>
        </p:spPr>
        <p:txBody>
          <a:bodyPr wrap="square" rtlCol="0">
            <a:spAutoFit/>
          </a:bodyPr>
          <a:lstStyle/>
          <a:p>
            <a:pPr algn="r"/>
            <a:r>
              <a:rPr lang="en-US" cap="all" dirty="0">
                <a:solidFill>
                  <a:srgbClr val="F78F20"/>
                </a:solidFill>
                <a:latin typeface="Avenir Heavy" panose="020B0703020203020204" pitchFamily="34" charset="0"/>
              </a:rPr>
              <a:t>2026 HLM</a:t>
            </a:r>
            <a:br>
              <a:rPr lang="en-US" cap="all" dirty="0">
                <a:solidFill>
                  <a:srgbClr val="F78F20"/>
                </a:solidFill>
                <a:latin typeface="Avenir Heavy" panose="020B0703020203020204" pitchFamily="34" charset="0"/>
              </a:rPr>
            </a:br>
            <a:r>
              <a:rPr lang="en-US" cap="all" dirty="0">
                <a:solidFill>
                  <a:srgbClr val="F78F20"/>
                </a:solidFill>
                <a:latin typeface="Avenir Heavy" panose="020B0703020203020204" pitchFamily="34" charset="0"/>
              </a:rPr>
              <a:t>and  political declaration, country NSP</a:t>
            </a:r>
            <a:r>
              <a:rPr lang="en-US" cap="small" dirty="0">
                <a:solidFill>
                  <a:srgbClr val="F78F20"/>
                </a:solidFill>
                <a:latin typeface="Avenir Heavy" panose="020B0703020203020204" pitchFamily="34" charset="0"/>
              </a:rPr>
              <a:t>s</a:t>
            </a:r>
            <a:endParaRPr lang="en-IN" cap="small" dirty="0">
              <a:solidFill>
                <a:srgbClr val="F78F20"/>
              </a:solidFill>
              <a:latin typeface="Avenir Heavy" panose="020B0703020203020204" pitchFamily="34" charset="0"/>
            </a:endParaRPr>
          </a:p>
        </p:txBody>
      </p:sp>
      <p:sp>
        <p:nvSpPr>
          <p:cNvPr id="13" name="TextBox 12">
            <a:extLst>
              <a:ext uri="{FF2B5EF4-FFF2-40B4-BE49-F238E27FC236}">
                <a16:creationId xmlns:a16="http://schemas.microsoft.com/office/drawing/2014/main" id="{21D2DBFB-0E3D-4423-002E-E882A92C36A2}"/>
              </a:ext>
            </a:extLst>
          </p:cNvPr>
          <p:cNvSpPr txBox="1"/>
          <p:nvPr/>
        </p:nvSpPr>
        <p:spPr>
          <a:xfrm>
            <a:off x="6324473" y="1565755"/>
            <a:ext cx="3150398" cy="923330"/>
          </a:xfrm>
          <a:prstGeom prst="rect">
            <a:avLst/>
          </a:prstGeom>
          <a:noFill/>
        </p:spPr>
        <p:txBody>
          <a:bodyPr wrap="square" rtlCol="0">
            <a:spAutoFit/>
          </a:bodyPr>
          <a:lstStyle/>
          <a:p>
            <a:r>
              <a:rPr lang="en-US" cap="all" dirty="0">
                <a:solidFill>
                  <a:srgbClr val="40C4F4"/>
                </a:solidFill>
                <a:latin typeface="Avenir Heavy" panose="020B0703020203020204" pitchFamily="34" charset="0"/>
              </a:rPr>
              <a:t>Routine Monitoring of Country Progress Against Targets</a:t>
            </a:r>
            <a:endParaRPr lang="en-IN" cap="all" dirty="0">
              <a:solidFill>
                <a:srgbClr val="40C4F4"/>
              </a:solidFill>
              <a:latin typeface="Avenir Heavy" panose="020B0703020203020204" pitchFamily="34" charset="0"/>
            </a:endParaRPr>
          </a:p>
        </p:txBody>
      </p:sp>
      <p:sp>
        <p:nvSpPr>
          <p:cNvPr id="16" name="TextBox 15">
            <a:extLst>
              <a:ext uri="{FF2B5EF4-FFF2-40B4-BE49-F238E27FC236}">
                <a16:creationId xmlns:a16="http://schemas.microsoft.com/office/drawing/2014/main" id="{632A8CBB-0FCA-43F0-9576-8D98393352EF}"/>
              </a:ext>
            </a:extLst>
          </p:cNvPr>
          <p:cNvSpPr txBox="1"/>
          <p:nvPr/>
        </p:nvSpPr>
        <p:spPr>
          <a:xfrm>
            <a:off x="8723412" y="3722585"/>
            <a:ext cx="1830989" cy="923330"/>
          </a:xfrm>
          <a:prstGeom prst="rect">
            <a:avLst/>
          </a:prstGeom>
          <a:noFill/>
        </p:spPr>
        <p:txBody>
          <a:bodyPr wrap="square" rtlCol="0">
            <a:spAutoFit/>
          </a:bodyPr>
          <a:lstStyle/>
          <a:p>
            <a:r>
              <a:rPr lang="en-US" cap="all" dirty="0">
                <a:solidFill>
                  <a:srgbClr val="E31837"/>
                </a:solidFill>
                <a:latin typeface="Avenir Heavy" panose="020B0703020203020204" pitchFamily="34" charset="0"/>
              </a:rPr>
              <a:t>Set 2030 Global AIDS Targets</a:t>
            </a:r>
            <a:endParaRPr lang="en-IN" cap="all" dirty="0">
              <a:solidFill>
                <a:srgbClr val="E31837"/>
              </a:solidFill>
              <a:latin typeface="Avenir Heavy" panose="020B0703020203020204" pitchFamily="34" charset="0"/>
            </a:endParaRPr>
          </a:p>
        </p:txBody>
      </p:sp>
      <p:sp>
        <p:nvSpPr>
          <p:cNvPr id="17" name="TextBox 16">
            <a:extLst>
              <a:ext uri="{FF2B5EF4-FFF2-40B4-BE49-F238E27FC236}">
                <a16:creationId xmlns:a16="http://schemas.microsoft.com/office/drawing/2014/main" id="{10EE8A49-BD62-CAAA-E77D-51A534253027}"/>
              </a:ext>
            </a:extLst>
          </p:cNvPr>
          <p:cNvSpPr txBox="1"/>
          <p:nvPr/>
        </p:nvSpPr>
        <p:spPr>
          <a:xfrm>
            <a:off x="4061309" y="5614847"/>
            <a:ext cx="3150398" cy="646331"/>
          </a:xfrm>
          <a:prstGeom prst="rect">
            <a:avLst/>
          </a:prstGeom>
          <a:noFill/>
        </p:spPr>
        <p:txBody>
          <a:bodyPr wrap="square" rtlCol="0">
            <a:spAutoFit/>
          </a:bodyPr>
          <a:lstStyle/>
          <a:p>
            <a:pPr algn="r"/>
            <a:r>
              <a:rPr lang="en-US" cap="all" dirty="0">
                <a:solidFill>
                  <a:srgbClr val="3FAC49"/>
                </a:solidFill>
                <a:latin typeface="Avenir Heavy" panose="020B0703020203020204" pitchFamily="34" charset="0"/>
              </a:rPr>
              <a:t>Develop 2026-2031 Global AIDS Strategy</a:t>
            </a:r>
            <a:endParaRPr lang="en-IN" cap="all" dirty="0">
              <a:solidFill>
                <a:srgbClr val="3FAC49"/>
              </a:solidFill>
              <a:latin typeface="Avenir Heavy" panose="020B0703020203020204" pitchFamily="34" charset="0"/>
            </a:endParaRPr>
          </a:p>
        </p:txBody>
      </p:sp>
    </p:spTree>
    <p:extLst>
      <p:ext uri="{BB962C8B-B14F-4D97-AF65-F5344CB8AC3E}">
        <p14:creationId xmlns:p14="http://schemas.microsoft.com/office/powerpoint/2010/main" val="108306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58D56-3892-48A9-7E6C-4B7CF53694DE}"/>
            </a:ext>
          </a:extLst>
        </p:cNvPr>
        <p:cNvGrpSpPr/>
        <p:nvPr/>
      </p:nvGrpSpPr>
      <p:grpSpPr>
        <a:xfrm>
          <a:off x="0" y="0"/>
          <a:ext cx="0" cy="0"/>
          <a:chOff x="0" y="0"/>
          <a:chExt cx="0" cy="0"/>
        </a:xfrm>
      </p:grpSpPr>
      <p:pic>
        <p:nvPicPr>
          <p:cNvPr id="65" name="Picture 64">
            <a:extLst>
              <a:ext uri="{FF2B5EF4-FFF2-40B4-BE49-F238E27FC236}">
                <a16:creationId xmlns:a16="http://schemas.microsoft.com/office/drawing/2014/main" id="{8A08A7F5-2FEA-119E-7E00-ECF60D0E2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143" y="1203607"/>
            <a:ext cx="9962597" cy="4423179"/>
          </a:xfrm>
          <a:prstGeom prst="rect">
            <a:avLst/>
          </a:prstGeom>
        </p:spPr>
      </p:pic>
      <p:pic>
        <p:nvPicPr>
          <p:cNvPr id="4" name="Picture 3" descr="A drawing of a person&#10;&#10;Description automatically generated">
            <a:extLst>
              <a:ext uri="{FF2B5EF4-FFF2-40B4-BE49-F238E27FC236}">
                <a16:creationId xmlns:a16="http://schemas.microsoft.com/office/drawing/2014/main" id="{8B823277-8620-3769-74BE-EAB4A7379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46" name="TextBox 16">
            <a:extLst>
              <a:ext uri="{FF2B5EF4-FFF2-40B4-BE49-F238E27FC236}">
                <a16:creationId xmlns:a16="http://schemas.microsoft.com/office/drawing/2014/main" id="{5B259595-7F1E-CC8B-834D-ACD06D6126B8}"/>
              </a:ext>
            </a:extLst>
          </p:cNvPr>
          <p:cNvSpPr txBox="1"/>
          <p:nvPr/>
        </p:nvSpPr>
        <p:spPr>
          <a:xfrm>
            <a:off x="1562859" y="3065944"/>
            <a:ext cx="1093458" cy="359073"/>
          </a:xfrm>
          <a:prstGeom prst="rect">
            <a:avLst/>
          </a:prstGeom>
        </p:spPr>
        <p:txBody>
          <a:bodyPr lIns="0" tIns="0" rIns="0" bIns="0" rtlCol="0" anchor="t">
            <a:spAutoFit/>
          </a:bodyPr>
          <a:lstStyle/>
          <a:p>
            <a:pPr algn="r">
              <a:lnSpc>
                <a:spcPts val="1431"/>
              </a:lnSpc>
            </a:pPr>
            <a:r>
              <a:rPr lang="en-US" sz="1193" cap="all" dirty="0">
                <a:solidFill>
                  <a:srgbClr val="EC008C"/>
                </a:solidFill>
                <a:latin typeface="Avenir Heavy" panose="020B0703020203020204" pitchFamily="34" charset="0"/>
                <a:ea typeface="Avenir Bold"/>
                <a:cs typeface="Avenir Bold"/>
                <a:sym typeface="Avenir Bold"/>
              </a:rPr>
              <a:t>Process </a:t>
            </a:r>
          </a:p>
          <a:p>
            <a:pPr algn="r">
              <a:lnSpc>
                <a:spcPts val="1431"/>
              </a:lnSpc>
            </a:pPr>
            <a:r>
              <a:rPr lang="en-US" sz="1193" cap="all" dirty="0">
                <a:solidFill>
                  <a:srgbClr val="EC008C"/>
                </a:solidFill>
                <a:latin typeface="Avenir Heavy" panose="020B0703020203020204" pitchFamily="34" charset="0"/>
                <a:ea typeface="Avenir Bold"/>
                <a:cs typeface="Avenir Bold"/>
                <a:sym typeface="Avenir Bold"/>
              </a:rPr>
              <a:t>Mapping</a:t>
            </a:r>
          </a:p>
        </p:txBody>
      </p:sp>
      <p:sp>
        <p:nvSpPr>
          <p:cNvPr id="15" name="TextBox 46">
            <a:extLst>
              <a:ext uri="{FF2B5EF4-FFF2-40B4-BE49-F238E27FC236}">
                <a16:creationId xmlns:a16="http://schemas.microsoft.com/office/drawing/2014/main" id="{6FFF8239-031A-B188-E2B4-CD2F69B4CF8D}"/>
              </a:ext>
            </a:extLst>
          </p:cNvPr>
          <p:cNvSpPr txBox="1"/>
          <p:nvPr/>
        </p:nvSpPr>
        <p:spPr>
          <a:xfrm>
            <a:off x="3661663" y="2098450"/>
            <a:ext cx="1256000" cy="537455"/>
          </a:xfrm>
          <a:prstGeom prst="rect">
            <a:avLst/>
          </a:prstGeom>
        </p:spPr>
        <p:txBody>
          <a:bodyPr lIns="0" tIns="0" rIns="0" bIns="0" rtlCol="0" anchor="t">
            <a:spAutoFit/>
          </a:bodyPr>
          <a:lstStyle/>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PHASE 1:</a:t>
            </a:r>
          </a:p>
          <a:p>
            <a:pPr algn="ctr">
              <a:lnSpc>
                <a:spcPts val="1391"/>
              </a:lnSpc>
            </a:pPr>
            <a:r>
              <a:rPr lang="en-US" sz="1200" b="1" dirty="0">
                <a:solidFill>
                  <a:srgbClr val="EC008C"/>
                </a:solidFill>
                <a:latin typeface="Avenir Heavy" panose="020B0703020203020204" pitchFamily="34" charset="0"/>
                <a:ea typeface="Avenir Bold"/>
                <a:cs typeface="Avenir Bold"/>
                <a:sym typeface="Avenir Bold"/>
              </a:rPr>
              <a:t>SCOPING AND STAKEHOLDERS</a:t>
            </a:r>
          </a:p>
        </p:txBody>
      </p:sp>
      <p:sp>
        <p:nvSpPr>
          <p:cNvPr id="16" name="TextBox 47">
            <a:extLst>
              <a:ext uri="{FF2B5EF4-FFF2-40B4-BE49-F238E27FC236}">
                <a16:creationId xmlns:a16="http://schemas.microsoft.com/office/drawing/2014/main" id="{270CFE04-908A-6816-434E-2D250D8D1880}"/>
              </a:ext>
            </a:extLst>
          </p:cNvPr>
          <p:cNvSpPr txBox="1"/>
          <p:nvPr/>
        </p:nvSpPr>
        <p:spPr>
          <a:xfrm>
            <a:off x="4620279" y="3849532"/>
            <a:ext cx="1746695" cy="537455"/>
          </a:xfrm>
          <a:prstGeom prst="rect">
            <a:avLst/>
          </a:prstGeom>
        </p:spPr>
        <p:txBody>
          <a:bodyPr wrap="square" lIns="0" tIns="0" rIns="0" bIns="0" rtlCol="0" anchor="t">
            <a:spAutoFit/>
          </a:bodyPr>
          <a:lstStyle/>
          <a:p>
            <a:pPr algn="ctr">
              <a:lnSpc>
                <a:spcPts val="1391"/>
              </a:lnSpc>
            </a:pPr>
            <a:r>
              <a:rPr lang="en-US" sz="1200" dirty="0">
                <a:solidFill>
                  <a:srgbClr val="00A99A"/>
                </a:solidFill>
                <a:latin typeface="Avenir Heavy" panose="020B0703020203020204" pitchFamily="34" charset="0"/>
                <a:ea typeface="Avenir Bold"/>
                <a:cs typeface="Avenir Bold"/>
                <a:sym typeface="Avenir Bold"/>
              </a:rPr>
              <a:t>PHASE 2:</a:t>
            </a:r>
          </a:p>
          <a:p>
            <a:pPr algn="ctr">
              <a:lnSpc>
                <a:spcPts val="1391"/>
              </a:lnSpc>
            </a:pPr>
            <a:r>
              <a:rPr lang="en-US" sz="1200" dirty="0">
                <a:solidFill>
                  <a:srgbClr val="00A99A"/>
                </a:solidFill>
                <a:latin typeface="Avenir Heavy" panose="020B0703020203020204" pitchFamily="34" charset="0"/>
                <a:ea typeface="Avenir Bold"/>
                <a:cs typeface="Avenir Bold"/>
                <a:sym typeface="Avenir Bold"/>
              </a:rPr>
              <a:t>DEFINING PROBLEMS AND SOLUTIONS</a:t>
            </a:r>
          </a:p>
        </p:txBody>
      </p:sp>
      <p:sp>
        <p:nvSpPr>
          <p:cNvPr id="17" name="TextBox 48">
            <a:extLst>
              <a:ext uri="{FF2B5EF4-FFF2-40B4-BE49-F238E27FC236}">
                <a16:creationId xmlns:a16="http://schemas.microsoft.com/office/drawing/2014/main" id="{D822D9A5-171D-E493-5B18-9437FE03382C}"/>
              </a:ext>
            </a:extLst>
          </p:cNvPr>
          <p:cNvSpPr txBox="1"/>
          <p:nvPr/>
        </p:nvSpPr>
        <p:spPr>
          <a:xfrm>
            <a:off x="6096000" y="2077709"/>
            <a:ext cx="1294100" cy="538994"/>
          </a:xfrm>
          <a:prstGeom prst="rect">
            <a:avLst/>
          </a:prstGeom>
        </p:spPr>
        <p:txBody>
          <a:bodyPr wrap="square" lIns="0" tIns="0" rIns="0" bIns="0" rtlCol="0" anchor="t">
            <a:spAutoFit/>
          </a:bodyPr>
          <a:lstStyle/>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PHASE 3:</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PRIORITIZATION</a:t>
            </a:r>
          </a:p>
          <a:p>
            <a:pPr algn="ctr">
              <a:lnSpc>
                <a:spcPts val="1391"/>
              </a:lnSpc>
            </a:pPr>
            <a:r>
              <a:rPr lang="en-US" sz="1200" b="1" dirty="0">
                <a:solidFill>
                  <a:srgbClr val="006EB6"/>
                </a:solidFill>
                <a:latin typeface="Avenir Heavy" panose="020B0703020203020204" pitchFamily="34" charset="0"/>
                <a:ea typeface="Avenir Bold"/>
                <a:cs typeface="Avenir Bold"/>
                <a:sym typeface="Avenir Bold"/>
              </a:rPr>
              <a:t>AND CRITERIA</a:t>
            </a:r>
          </a:p>
        </p:txBody>
      </p:sp>
      <p:sp>
        <p:nvSpPr>
          <p:cNvPr id="18" name="TextBox 49">
            <a:extLst>
              <a:ext uri="{FF2B5EF4-FFF2-40B4-BE49-F238E27FC236}">
                <a16:creationId xmlns:a16="http://schemas.microsoft.com/office/drawing/2014/main" id="{F7E640DB-7F9B-1239-4453-5A8B95C11304}"/>
              </a:ext>
            </a:extLst>
          </p:cNvPr>
          <p:cNvSpPr txBox="1"/>
          <p:nvPr/>
        </p:nvSpPr>
        <p:spPr>
          <a:xfrm>
            <a:off x="7299631" y="3903103"/>
            <a:ext cx="1256000" cy="538994"/>
          </a:xfrm>
          <a:prstGeom prst="rect">
            <a:avLst/>
          </a:prstGeom>
        </p:spPr>
        <p:txBody>
          <a:bodyPr lIns="0" tIns="0" rIns="0" bIns="0" rtlCol="0" anchor="t">
            <a:spAutoFit/>
          </a:bodyPr>
          <a:lstStyle/>
          <a:p>
            <a:pPr algn="ctr">
              <a:lnSpc>
                <a:spcPts val="1391"/>
              </a:lnSpc>
            </a:pPr>
            <a:r>
              <a:rPr lang="en-US" sz="1200" dirty="0">
                <a:solidFill>
                  <a:srgbClr val="3FAC49"/>
                </a:solidFill>
                <a:latin typeface="Avenir Heavy" panose="020B0703020203020204" pitchFamily="34" charset="0"/>
                <a:ea typeface="Avenir Bold"/>
                <a:cs typeface="Avenir Bold"/>
                <a:sym typeface="Avenir Bold"/>
              </a:rPr>
              <a:t>PHASE 4:</a:t>
            </a:r>
          </a:p>
          <a:p>
            <a:pPr algn="ctr">
              <a:lnSpc>
                <a:spcPts val="1391"/>
              </a:lnSpc>
            </a:pPr>
            <a:r>
              <a:rPr lang="en-US" sz="1200" dirty="0">
                <a:solidFill>
                  <a:srgbClr val="3FAC49"/>
                </a:solidFill>
                <a:latin typeface="Avenir Heavy" panose="020B0703020203020204" pitchFamily="34" charset="0"/>
                <a:ea typeface="Avenir Bold"/>
                <a:cs typeface="Avenir Bold"/>
                <a:sym typeface="Avenir Bold"/>
              </a:rPr>
              <a:t>DISCUSSION AND GUIDANCE</a:t>
            </a:r>
          </a:p>
        </p:txBody>
      </p:sp>
      <p:sp>
        <p:nvSpPr>
          <p:cNvPr id="19" name="TextBox 50">
            <a:extLst>
              <a:ext uri="{FF2B5EF4-FFF2-40B4-BE49-F238E27FC236}">
                <a16:creationId xmlns:a16="http://schemas.microsoft.com/office/drawing/2014/main" id="{1899EBF2-BBC2-65BA-A40F-5D1BB8516496}"/>
              </a:ext>
            </a:extLst>
          </p:cNvPr>
          <p:cNvSpPr txBox="1"/>
          <p:nvPr/>
        </p:nvSpPr>
        <p:spPr>
          <a:xfrm>
            <a:off x="8492890" y="2261265"/>
            <a:ext cx="1256000" cy="357918"/>
          </a:xfrm>
          <a:prstGeom prst="rect">
            <a:avLst/>
          </a:prstGeom>
        </p:spPr>
        <p:txBody>
          <a:bodyPr lIns="0" tIns="0" rIns="0" bIns="0" rtlCol="0" anchor="t">
            <a:spAutoFit/>
          </a:bodyPr>
          <a:lstStyle/>
          <a:p>
            <a:pPr algn="ctr">
              <a:lnSpc>
                <a:spcPts val="1391"/>
              </a:lnSpc>
            </a:pPr>
            <a:r>
              <a:rPr lang="en-US" sz="1200" dirty="0">
                <a:solidFill>
                  <a:srgbClr val="F78F20"/>
                </a:solidFill>
                <a:latin typeface="Avenir Heavy" panose="020B0703020203020204" pitchFamily="34" charset="0"/>
                <a:ea typeface="Avenir Bold"/>
                <a:cs typeface="Avenir Bold"/>
                <a:sym typeface="Avenir Bold"/>
              </a:rPr>
              <a:t>PHASE 5:</a:t>
            </a:r>
          </a:p>
          <a:p>
            <a:pPr algn="ctr">
              <a:lnSpc>
                <a:spcPts val="1391"/>
              </a:lnSpc>
            </a:pPr>
            <a:r>
              <a:rPr lang="en-US" sz="1200" dirty="0">
                <a:solidFill>
                  <a:srgbClr val="F78F20"/>
                </a:solidFill>
                <a:latin typeface="Avenir Heavy" panose="020B0703020203020204" pitchFamily="34" charset="0"/>
                <a:ea typeface="Avenir Bold"/>
                <a:cs typeface="Avenir Bold"/>
                <a:sym typeface="Avenir Bold"/>
              </a:rPr>
              <a:t>WRITING</a:t>
            </a:r>
          </a:p>
        </p:txBody>
      </p:sp>
      <p:sp>
        <p:nvSpPr>
          <p:cNvPr id="21" name="TextBox 52">
            <a:extLst>
              <a:ext uri="{FF2B5EF4-FFF2-40B4-BE49-F238E27FC236}">
                <a16:creationId xmlns:a16="http://schemas.microsoft.com/office/drawing/2014/main" id="{555D2D60-D354-CA55-4BB0-0770F2335421}"/>
              </a:ext>
            </a:extLst>
          </p:cNvPr>
          <p:cNvSpPr txBox="1"/>
          <p:nvPr/>
        </p:nvSpPr>
        <p:spPr>
          <a:xfrm>
            <a:off x="3459248" y="2783231"/>
            <a:ext cx="1628174" cy="276999"/>
          </a:xfrm>
          <a:prstGeom prst="rect">
            <a:avLst/>
          </a:prstGeom>
        </p:spPr>
        <p:txBody>
          <a:bodyPr wrap="square" lIns="0" tIns="0" rIns="0" bIns="0" rtlCol="0" anchor="t">
            <a:spAutoFit/>
          </a:bodyPr>
          <a:lstStyle/>
          <a:p>
            <a:pPr algn="ctr">
              <a:spcBef>
                <a:spcPct val="0"/>
              </a:spcBef>
            </a:pPr>
            <a:r>
              <a:rPr lang="en-US" sz="900" dirty="0">
                <a:latin typeface="Avenir Medium" panose="02000603020000020003" pitchFamily="2" charset="0"/>
                <a:ea typeface="Avenir Bold"/>
                <a:cs typeface="Avenir Bold"/>
                <a:sym typeface="Avenir Bold"/>
              </a:rPr>
              <a:t>Structuring of consultations into thematic areas</a:t>
            </a:r>
          </a:p>
        </p:txBody>
      </p:sp>
      <p:sp>
        <p:nvSpPr>
          <p:cNvPr id="22" name="TextBox 53">
            <a:extLst>
              <a:ext uri="{FF2B5EF4-FFF2-40B4-BE49-F238E27FC236}">
                <a16:creationId xmlns:a16="http://schemas.microsoft.com/office/drawing/2014/main" id="{28017DF2-BBD9-4C00-EFE4-52EFE2868A04}"/>
              </a:ext>
            </a:extLst>
          </p:cNvPr>
          <p:cNvSpPr txBox="1"/>
          <p:nvPr/>
        </p:nvSpPr>
        <p:spPr>
          <a:xfrm>
            <a:off x="4464855" y="3512386"/>
            <a:ext cx="2050879" cy="138499"/>
          </a:xfrm>
          <a:prstGeom prst="rect">
            <a:avLst/>
          </a:prstGeom>
        </p:spPr>
        <p:txBody>
          <a:bodyPr wrap="square" lIns="0" tIns="0" rIns="0" bIns="0" rtlCol="0" anchor="t">
            <a:spAutoFit/>
          </a:bodyPr>
          <a:lstStyle/>
          <a:p>
            <a:pPr algn="ctr"/>
            <a:r>
              <a:rPr lang="en-US" sz="900" dirty="0">
                <a:latin typeface="Avenir Medium" panose="02000603020000020003" pitchFamily="2" charset="0"/>
                <a:ea typeface="Avenir Bold"/>
                <a:cs typeface="Avenir Bold"/>
                <a:sym typeface="Avenir Bold"/>
              </a:rPr>
              <a:t>Situation analysis &amp; Proposed solutions</a:t>
            </a:r>
          </a:p>
        </p:txBody>
      </p:sp>
      <p:sp>
        <p:nvSpPr>
          <p:cNvPr id="23" name="TextBox 54">
            <a:extLst>
              <a:ext uri="{FF2B5EF4-FFF2-40B4-BE49-F238E27FC236}">
                <a16:creationId xmlns:a16="http://schemas.microsoft.com/office/drawing/2014/main" id="{2A1E5512-C5F6-F72D-D987-7983A45B84FD}"/>
              </a:ext>
            </a:extLst>
          </p:cNvPr>
          <p:cNvSpPr txBox="1"/>
          <p:nvPr/>
        </p:nvSpPr>
        <p:spPr>
          <a:xfrm>
            <a:off x="7187506" y="3512386"/>
            <a:ext cx="1480250" cy="168636"/>
          </a:xfrm>
          <a:prstGeom prst="rect">
            <a:avLst/>
          </a:prstGeom>
        </p:spPr>
        <p:txBody>
          <a:bodyPr wrap="square" lIns="0" tIns="0" rIns="0" bIns="0" rtlCol="0" anchor="t">
            <a:spAutoFit/>
          </a:bodyPr>
          <a:lstStyle/>
          <a:p>
            <a:pPr algn="ctr">
              <a:lnSpc>
                <a:spcPts val="1397"/>
              </a:lnSpc>
              <a:spcBef>
                <a:spcPct val="0"/>
              </a:spcBef>
            </a:pPr>
            <a:r>
              <a:rPr lang="en-US" sz="900" dirty="0">
                <a:solidFill>
                  <a:srgbClr val="1F0A49"/>
                </a:solidFill>
                <a:latin typeface="Avenir Medium" panose="02000603020000020003" pitchFamily="2" charset="0"/>
                <a:ea typeface="Avenir Bold"/>
                <a:cs typeface="Avenir Bold"/>
                <a:sym typeface="Avenir Bold"/>
              </a:rPr>
              <a:t>Outline of Strategy to PCB</a:t>
            </a:r>
          </a:p>
        </p:txBody>
      </p:sp>
      <p:sp>
        <p:nvSpPr>
          <p:cNvPr id="66" name="Isosceles Triangle 65">
            <a:extLst>
              <a:ext uri="{FF2B5EF4-FFF2-40B4-BE49-F238E27FC236}">
                <a16:creationId xmlns:a16="http://schemas.microsoft.com/office/drawing/2014/main" id="{40BDEB9A-13F2-C435-1E5E-407456D30616}"/>
              </a:ext>
            </a:extLst>
          </p:cNvPr>
          <p:cNvSpPr/>
          <p:nvPr/>
        </p:nvSpPr>
        <p:spPr>
          <a:xfrm rot="5400000">
            <a:off x="2918092" y="3188437"/>
            <a:ext cx="186940" cy="16115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2" name="Group 131">
            <a:extLst>
              <a:ext uri="{FF2B5EF4-FFF2-40B4-BE49-F238E27FC236}">
                <a16:creationId xmlns:a16="http://schemas.microsoft.com/office/drawing/2014/main" id="{B7142FE6-F468-FB57-9DD5-BB1385D3E849}"/>
              </a:ext>
            </a:extLst>
          </p:cNvPr>
          <p:cNvGrpSpPr/>
          <p:nvPr/>
        </p:nvGrpSpPr>
        <p:grpSpPr>
          <a:xfrm>
            <a:off x="6326953" y="1271021"/>
            <a:ext cx="832194" cy="735095"/>
            <a:chOff x="7303138" y="697344"/>
            <a:chExt cx="832194" cy="735095"/>
          </a:xfrm>
        </p:grpSpPr>
        <p:sp>
          <p:nvSpPr>
            <p:cNvPr id="42" name="TextBox 21">
              <a:extLst>
                <a:ext uri="{FF2B5EF4-FFF2-40B4-BE49-F238E27FC236}">
                  <a16:creationId xmlns:a16="http://schemas.microsoft.com/office/drawing/2014/main" id="{1F9DE82B-ED5C-8631-F60A-974CEDAA95C5}"/>
                </a:ext>
              </a:extLst>
            </p:cNvPr>
            <p:cNvSpPr txBox="1"/>
            <p:nvPr/>
          </p:nvSpPr>
          <p:spPr>
            <a:xfrm>
              <a:off x="7303138" y="843632"/>
              <a:ext cx="832194" cy="427938"/>
            </a:xfrm>
            <a:prstGeom prst="rect">
              <a:avLst/>
            </a:prstGeom>
          </p:spPr>
          <p:txBody>
            <a:bodyPr wrap="square" lIns="0" tIns="0" rIns="0" bIns="0" rtlCol="0" anchor="t">
              <a:spAutoFit/>
            </a:bodyPr>
            <a:lstStyle/>
            <a:p>
              <a:pPr algn="ctr">
                <a:lnSpc>
                  <a:spcPts val="1100"/>
                </a:lnSpc>
              </a:pPr>
              <a:r>
                <a:rPr lang="en-US" sz="1300" dirty="0">
                  <a:solidFill>
                    <a:srgbClr val="006EB6"/>
                  </a:solidFill>
                  <a:latin typeface="Verlag Compressed Bold" pitchFamily="50" charset="0"/>
                  <a:ea typeface="Avenir Bold"/>
                  <a:cs typeface="Avenir Bold"/>
                  <a:sym typeface="Avenir Bold"/>
                </a:rPr>
                <a:t>Multi-</a:t>
              </a:r>
            </a:p>
            <a:p>
              <a:pPr algn="ctr">
                <a:lnSpc>
                  <a:spcPts val="1100"/>
                </a:lnSpc>
              </a:pPr>
              <a:r>
                <a:rPr lang="en-US" sz="1300" dirty="0">
                  <a:solidFill>
                    <a:srgbClr val="006EB6"/>
                  </a:solidFill>
                  <a:latin typeface="Verlag Compressed Bold" pitchFamily="50" charset="0"/>
                  <a:ea typeface="Avenir Bold"/>
                  <a:cs typeface="Avenir Bold"/>
                  <a:sym typeface="Avenir Bold"/>
                </a:rPr>
                <a:t>stakeholder consultation</a:t>
              </a:r>
            </a:p>
          </p:txBody>
        </p:sp>
        <p:sp>
          <p:nvSpPr>
            <p:cNvPr id="131" name="Oval 130">
              <a:extLst>
                <a:ext uri="{FF2B5EF4-FFF2-40B4-BE49-F238E27FC236}">
                  <a16:creationId xmlns:a16="http://schemas.microsoft.com/office/drawing/2014/main" id="{EB66058B-198E-DB0E-13DC-FE2BBD1BFEE1}"/>
                </a:ext>
              </a:extLst>
            </p:cNvPr>
            <p:cNvSpPr/>
            <p:nvPr/>
          </p:nvSpPr>
          <p:spPr>
            <a:xfrm>
              <a:off x="7351688" y="697344"/>
              <a:ext cx="735095" cy="735095"/>
            </a:xfrm>
            <a:prstGeom prst="ellipse">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4" name="TextBox 21">
            <a:extLst>
              <a:ext uri="{FF2B5EF4-FFF2-40B4-BE49-F238E27FC236}">
                <a16:creationId xmlns:a16="http://schemas.microsoft.com/office/drawing/2014/main" id="{E9FE0F19-C08A-DF31-796E-82B81DD74D5A}"/>
              </a:ext>
            </a:extLst>
          </p:cNvPr>
          <p:cNvSpPr txBox="1"/>
          <p:nvPr/>
        </p:nvSpPr>
        <p:spPr>
          <a:xfrm>
            <a:off x="7511534" y="4688620"/>
            <a:ext cx="832194" cy="383054"/>
          </a:xfrm>
          <a:prstGeom prst="rect">
            <a:avLst/>
          </a:prstGeom>
          <a:ln>
            <a:noFill/>
          </a:ln>
        </p:spPr>
        <p:txBody>
          <a:bodyPr wrap="square" lIns="0" tIns="0" rIns="0" bIns="0" rtlCol="0" anchor="t">
            <a:spAutoFit/>
          </a:bodyPr>
          <a:lstStyle/>
          <a:p>
            <a:pPr algn="ctr">
              <a:lnSpc>
                <a:spcPts val="1474"/>
              </a:lnSpc>
            </a:pPr>
            <a:r>
              <a:rPr lang="en-US" sz="1300" b="1" dirty="0">
                <a:solidFill>
                  <a:srgbClr val="3FAC49"/>
                </a:solidFill>
                <a:latin typeface="Verlag Compressed Bold" pitchFamily="50" charset="0"/>
                <a:ea typeface="Avenir Bold"/>
                <a:cs typeface="Avenir Bold"/>
                <a:sym typeface="Avenir Bold"/>
              </a:rPr>
              <a:t>June ‘25</a:t>
            </a:r>
          </a:p>
          <a:p>
            <a:pPr algn="ctr">
              <a:lnSpc>
                <a:spcPts val="1474"/>
              </a:lnSpc>
            </a:pPr>
            <a:r>
              <a:rPr lang="en-US" sz="1300" b="1" dirty="0">
                <a:solidFill>
                  <a:srgbClr val="3FAC49"/>
                </a:solidFill>
                <a:latin typeface="Verlag Compressed Bold" pitchFamily="50" charset="0"/>
                <a:ea typeface="Avenir Bold"/>
                <a:cs typeface="Avenir Bold"/>
                <a:sym typeface="Avenir Bold"/>
              </a:rPr>
              <a:t>PCB</a:t>
            </a:r>
          </a:p>
        </p:txBody>
      </p:sp>
      <p:sp>
        <p:nvSpPr>
          <p:cNvPr id="135" name="Oval 134">
            <a:extLst>
              <a:ext uri="{FF2B5EF4-FFF2-40B4-BE49-F238E27FC236}">
                <a16:creationId xmlns:a16="http://schemas.microsoft.com/office/drawing/2014/main" id="{6A0F844D-2F05-1145-BBCD-525CF67CCC06}"/>
              </a:ext>
            </a:extLst>
          </p:cNvPr>
          <p:cNvSpPr/>
          <p:nvPr/>
        </p:nvSpPr>
        <p:spPr>
          <a:xfrm>
            <a:off x="7560084" y="4501512"/>
            <a:ext cx="735095" cy="735095"/>
          </a:xfrm>
          <a:prstGeom prst="ellipse">
            <a:avLst/>
          </a:prstGeom>
          <a:noFill/>
          <a:ln w="28575">
            <a:solidFill>
              <a:srgbClr val="3FAC4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7" name="TextBox 21">
            <a:extLst>
              <a:ext uri="{FF2B5EF4-FFF2-40B4-BE49-F238E27FC236}">
                <a16:creationId xmlns:a16="http://schemas.microsoft.com/office/drawing/2014/main" id="{7FEA1AE6-3EE9-F791-94EA-0BA66E992815}"/>
              </a:ext>
            </a:extLst>
          </p:cNvPr>
          <p:cNvSpPr txBox="1"/>
          <p:nvPr/>
        </p:nvSpPr>
        <p:spPr>
          <a:xfrm>
            <a:off x="8667756" y="1531569"/>
            <a:ext cx="832194" cy="427938"/>
          </a:xfrm>
          <a:prstGeom prst="rect">
            <a:avLst/>
          </a:prstGeom>
        </p:spPr>
        <p:txBody>
          <a:bodyPr wrap="square" lIns="0" tIns="0" rIns="0" bIns="0" rtlCol="0" anchor="t">
            <a:spAutoFit/>
          </a:bodyPr>
          <a:lstStyle/>
          <a:p>
            <a:pPr algn="ctr">
              <a:lnSpc>
                <a:spcPts val="1100"/>
              </a:lnSpc>
            </a:pPr>
            <a:r>
              <a:rPr lang="en-US" sz="1300" dirty="0">
                <a:solidFill>
                  <a:srgbClr val="F78F20"/>
                </a:solidFill>
                <a:latin typeface="Verlag Compressed Bold" pitchFamily="50" charset="0"/>
                <a:ea typeface="Avenir Bold"/>
                <a:cs typeface="Avenir Bold"/>
                <a:sym typeface="Avenir Bold"/>
              </a:rPr>
              <a:t>Multi-</a:t>
            </a:r>
          </a:p>
          <a:p>
            <a:pPr algn="ctr">
              <a:lnSpc>
                <a:spcPts val="1100"/>
              </a:lnSpc>
            </a:pPr>
            <a:r>
              <a:rPr lang="en-US" sz="1300" dirty="0">
                <a:solidFill>
                  <a:srgbClr val="F78F20"/>
                </a:solidFill>
                <a:latin typeface="Verlag Compressed Bold" pitchFamily="50" charset="0"/>
                <a:ea typeface="Avenir Bold"/>
                <a:cs typeface="Avenir Bold"/>
                <a:sym typeface="Avenir Bold"/>
              </a:rPr>
              <a:t>stakeholder consultation</a:t>
            </a:r>
          </a:p>
        </p:txBody>
      </p:sp>
      <p:sp>
        <p:nvSpPr>
          <p:cNvPr id="138" name="Oval 137">
            <a:extLst>
              <a:ext uri="{FF2B5EF4-FFF2-40B4-BE49-F238E27FC236}">
                <a16:creationId xmlns:a16="http://schemas.microsoft.com/office/drawing/2014/main" id="{609E3E6B-BD55-D6D5-7468-916671170B1B}"/>
              </a:ext>
            </a:extLst>
          </p:cNvPr>
          <p:cNvSpPr/>
          <p:nvPr/>
        </p:nvSpPr>
        <p:spPr>
          <a:xfrm>
            <a:off x="8716306" y="1385281"/>
            <a:ext cx="735095" cy="735095"/>
          </a:xfrm>
          <a:prstGeom prst="ellipse">
            <a:avLst/>
          </a:prstGeom>
          <a:noFill/>
          <a:ln w="28575">
            <a:solidFill>
              <a:srgbClr val="F78F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C38E1E45-0035-3B53-9A15-990432470833}"/>
              </a:ext>
            </a:extLst>
          </p:cNvPr>
          <p:cNvSpPr txBox="1"/>
          <p:nvPr/>
        </p:nvSpPr>
        <p:spPr>
          <a:xfrm>
            <a:off x="81280" y="759387"/>
            <a:ext cx="3150398" cy="169277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Global AIDS Strategy</a:t>
            </a:r>
            <a:br>
              <a:rPr lang="en-US" sz="2600" cap="all" dirty="0">
                <a:solidFill>
                  <a:srgbClr val="E31837"/>
                </a:solidFill>
                <a:latin typeface="Avenir Heavy" panose="020B0703020203020204" pitchFamily="34" charset="0"/>
              </a:rPr>
            </a:br>
            <a:r>
              <a:rPr lang="en-US" sz="2600" cap="all" dirty="0">
                <a:solidFill>
                  <a:srgbClr val="E31837"/>
                </a:solidFill>
                <a:latin typeface="Avenir Heavy" panose="020B0703020203020204" pitchFamily="34" charset="0"/>
              </a:rPr>
              <a:t>2026-2031 Timeline</a:t>
            </a:r>
            <a:endParaRPr lang="en-IN" sz="2600" cap="all" dirty="0">
              <a:solidFill>
                <a:srgbClr val="E31837"/>
              </a:solidFill>
              <a:latin typeface="Avenir Heavy" panose="020B0703020203020204" pitchFamily="34" charset="0"/>
            </a:endParaRPr>
          </a:p>
        </p:txBody>
      </p:sp>
      <p:sp>
        <p:nvSpPr>
          <p:cNvPr id="25" name="TextBox 47">
            <a:extLst>
              <a:ext uri="{FF2B5EF4-FFF2-40B4-BE49-F238E27FC236}">
                <a16:creationId xmlns:a16="http://schemas.microsoft.com/office/drawing/2014/main" id="{3C61E61E-2959-08B1-6C0A-ACD7E46BD1CD}"/>
              </a:ext>
            </a:extLst>
          </p:cNvPr>
          <p:cNvSpPr txBox="1"/>
          <p:nvPr/>
        </p:nvSpPr>
        <p:spPr>
          <a:xfrm>
            <a:off x="1790415" y="5655208"/>
            <a:ext cx="57804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EXPERT INPUT (REGIONS, CSOs, COUNTRIES, NAY-SAYERS, ACADEMICS)</a:t>
            </a:r>
            <a:endParaRPr lang="en-IN" sz="1200" dirty="0">
              <a:solidFill>
                <a:srgbClr val="E31837"/>
              </a:solidFill>
              <a:latin typeface="Avenir Heavy" panose="020B0703020203020204" pitchFamily="34" charset="0"/>
            </a:endParaRPr>
          </a:p>
        </p:txBody>
      </p:sp>
      <p:sp>
        <p:nvSpPr>
          <p:cNvPr id="26" name="TextBox 47">
            <a:extLst>
              <a:ext uri="{FF2B5EF4-FFF2-40B4-BE49-F238E27FC236}">
                <a16:creationId xmlns:a16="http://schemas.microsoft.com/office/drawing/2014/main" id="{68269F8B-0E82-84C4-9F38-6F2B1CC0C262}"/>
              </a:ext>
            </a:extLst>
          </p:cNvPr>
          <p:cNvSpPr txBox="1"/>
          <p:nvPr/>
        </p:nvSpPr>
        <p:spPr>
          <a:xfrm>
            <a:off x="7432886" y="5655208"/>
            <a:ext cx="36738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STAKEHOLDER/PARTNER ENGAGEMENT</a:t>
            </a:r>
            <a:endParaRPr lang="en-IN" sz="1200" dirty="0">
              <a:solidFill>
                <a:srgbClr val="E31837"/>
              </a:solidFill>
              <a:latin typeface="Avenir Heavy" panose="020B0703020203020204" pitchFamily="34" charset="0"/>
            </a:endParaRPr>
          </a:p>
        </p:txBody>
      </p:sp>
      <p:sp>
        <p:nvSpPr>
          <p:cNvPr id="27" name="TextBox 47">
            <a:extLst>
              <a:ext uri="{FF2B5EF4-FFF2-40B4-BE49-F238E27FC236}">
                <a16:creationId xmlns:a16="http://schemas.microsoft.com/office/drawing/2014/main" id="{2DD69012-C9A7-B8A8-B602-316B51AED9AB}"/>
              </a:ext>
            </a:extLst>
          </p:cNvPr>
          <p:cNvSpPr txBox="1"/>
          <p:nvPr/>
        </p:nvSpPr>
        <p:spPr>
          <a:xfrm>
            <a:off x="4121219" y="5956301"/>
            <a:ext cx="5780490" cy="184666"/>
          </a:xfrm>
          <a:prstGeom prst="rect">
            <a:avLst/>
          </a:prstGeom>
        </p:spPr>
        <p:txBody>
          <a:bodyPr wrap="square" lIns="0" tIns="0" rIns="0" bIns="0" rtlCol="0" anchor="t">
            <a:spAutoFit/>
          </a:bodyPr>
          <a:lstStyle/>
          <a:p>
            <a:pPr algn="ctr"/>
            <a:r>
              <a:rPr lang="en-US" sz="1200" dirty="0">
                <a:solidFill>
                  <a:srgbClr val="E31837"/>
                </a:solidFill>
                <a:latin typeface="Avenir Heavy" panose="020B0703020203020204" pitchFamily="34" charset="0"/>
              </a:rPr>
              <a:t>COMMUNICATION - ONLINE ENGAGEMENT - SURVEY, CAMPAIGN</a:t>
            </a:r>
            <a:endParaRPr lang="en-IN" sz="1200" dirty="0">
              <a:solidFill>
                <a:srgbClr val="E31837"/>
              </a:solidFill>
              <a:latin typeface="Avenir Heavy" panose="020B0703020203020204" pitchFamily="34" charset="0"/>
            </a:endParaRPr>
          </a:p>
        </p:txBody>
      </p:sp>
      <p:sp>
        <p:nvSpPr>
          <p:cNvPr id="29" name="Arrow: Striped Right 28">
            <a:extLst>
              <a:ext uri="{FF2B5EF4-FFF2-40B4-BE49-F238E27FC236}">
                <a16:creationId xmlns:a16="http://schemas.microsoft.com/office/drawing/2014/main" id="{FD35D657-6FFE-982B-880C-4000FE9AD0C7}"/>
              </a:ext>
            </a:extLst>
          </p:cNvPr>
          <p:cNvSpPr/>
          <p:nvPr/>
        </p:nvSpPr>
        <p:spPr>
          <a:xfrm>
            <a:off x="1790415" y="6203847"/>
            <a:ext cx="9962597" cy="427599"/>
          </a:xfrm>
          <a:prstGeom prst="stripedRightArrow">
            <a:avLst/>
          </a:prstGeom>
          <a:gradFill>
            <a:gsLst>
              <a:gs pos="12000">
                <a:schemeClr val="bg1"/>
              </a:gs>
              <a:gs pos="0">
                <a:srgbClr val="E31837"/>
              </a:gs>
              <a:gs pos="58000">
                <a:srgbClr val="E52442"/>
              </a:gs>
              <a:gs pos="72000">
                <a:schemeClr val="bg1"/>
              </a:gs>
              <a:gs pos="34000">
                <a:srgbClr val="E6334F"/>
              </a:gs>
              <a:gs pos="98601">
                <a:schemeClr val="bg1"/>
              </a:gs>
              <a:gs pos="88000">
                <a:srgbClr val="E31837"/>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TextBox 30">
            <a:extLst>
              <a:ext uri="{FF2B5EF4-FFF2-40B4-BE49-F238E27FC236}">
                <a16:creationId xmlns:a16="http://schemas.microsoft.com/office/drawing/2014/main" id="{0295080F-79BB-AA2A-234A-08A15B9C2378}"/>
              </a:ext>
            </a:extLst>
          </p:cNvPr>
          <p:cNvSpPr txBox="1"/>
          <p:nvPr/>
        </p:nvSpPr>
        <p:spPr>
          <a:xfrm>
            <a:off x="1562859" y="6282074"/>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2024</a:t>
            </a:r>
            <a:endParaRPr lang="en-US" sz="1200" dirty="0">
              <a:solidFill>
                <a:srgbClr val="C00000"/>
              </a:solidFill>
              <a:latin typeface="Avenir Heavy" panose="020B0703020203020204" pitchFamily="34" charset="0"/>
            </a:endParaRPr>
          </a:p>
        </p:txBody>
      </p:sp>
      <p:sp>
        <p:nvSpPr>
          <p:cNvPr id="32" name="TextBox 31">
            <a:extLst>
              <a:ext uri="{FF2B5EF4-FFF2-40B4-BE49-F238E27FC236}">
                <a16:creationId xmlns:a16="http://schemas.microsoft.com/office/drawing/2014/main" id="{8C10C346-6A62-F814-9843-80C4A2E964F7}"/>
              </a:ext>
            </a:extLst>
          </p:cNvPr>
          <p:cNvSpPr txBox="1"/>
          <p:nvPr/>
        </p:nvSpPr>
        <p:spPr>
          <a:xfrm>
            <a:off x="4289663"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2025</a:t>
            </a:r>
            <a:endParaRPr lang="en-US" sz="1200" dirty="0">
              <a:solidFill>
                <a:srgbClr val="C00000"/>
              </a:solidFill>
              <a:latin typeface="Avenir Heavy" panose="020B0703020203020204" pitchFamily="34" charset="0"/>
            </a:endParaRPr>
          </a:p>
        </p:txBody>
      </p:sp>
      <p:sp>
        <p:nvSpPr>
          <p:cNvPr id="33" name="TextBox 32">
            <a:extLst>
              <a:ext uri="{FF2B5EF4-FFF2-40B4-BE49-F238E27FC236}">
                <a16:creationId xmlns:a16="http://schemas.microsoft.com/office/drawing/2014/main" id="{39C2C51D-74F6-7764-59FE-F0054634BBA2}"/>
              </a:ext>
            </a:extLst>
          </p:cNvPr>
          <p:cNvSpPr txBox="1"/>
          <p:nvPr/>
        </p:nvSpPr>
        <p:spPr>
          <a:xfrm>
            <a:off x="10232831" y="6270541"/>
            <a:ext cx="1020627"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en-GB" sz="1300" dirty="0">
                <a:solidFill>
                  <a:srgbClr val="C00000"/>
                </a:solidFill>
                <a:latin typeface="Avenir Heavy" panose="020B0703020203020204" pitchFamily="34" charset="0"/>
              </a:rPr>
              <a:t>2026</a:t>
            </a:r>
            <a:endParaRPr lang="en-US" sz="1200" dirty="0">
              <a:solidFill>
                <a:srgbClr val="C00000"/>
              </a:solidFill>
              <a:latin typeface="Avenir Heavy" panose="020B0703020203020204" pitchFamily="34" charset="0"/>
            </a:endParaRPr>
          </a:p>
        </p:txBody>
      </p:sp>
      <p:sp>
        <p:nvSpPr>
          <p:cNvPr id="20" name="TextBox 51">
            <a:extLst>
              <a:ext uri="{FF2B5EF4-FFF2-40B4-BE49-F238E27FC236}">
                <a16:creationId xmlns:a16="http://schemas.microsoft.com/office/drawing/2014/main" id="{65DC7141-FE5B-0049-782B-E9ABE0AE7614}"/>
              </a:ext>
            </a:extLst>
          </p:cNvPr>
          <p:cNvSpPr txBox="1"/>
          <p:nvPr/>
        </p:nvSpPr>
        <p:spPr>
          <a:xfrm>
            <a:off x="9751973" y="3903103"/>
            <a:ext cx="1256000" cy="357918"/>
          </a:xfrm>
          <a:prstGeom prst="rect">
            <a:avLst/>
          </a:prstGeom>
        </p:spPr>
        <p:txBody>
          <a:bodyPr lIns="0" tIns="0" rIns="0" bIns="0" rtlCol="0" anchor="t">
            <a:spAutoFit/>
          </a:bodyPr>
          <a:lstStyle/>
          <a:p>
            <a:pPr algn="ctr">
              <a:lnSpc>
                <a:spcPts val="1391"/>
              </a:lnSpc>
            </a:pPr>
            <a:r>
              <a:rPr lang="en-US" sz="1200" dirty="0">
                <a:solidFill>
                  <a:srgbClr val="E21936"/>
                </a:solidFill>
                <a:latin typeface="Avenir Heavy" panose="020B0703020203020204" pitchFamily="34" charset="0"/>
                <a:ea typeface="Avenir Bold"/>
                <a:cs typeface="Avenir Bold"/>
                <a:sym typeface="Avenir Bold"/>
              </a:rPr>
              <a:t>PHASE 6:</a:t>
            </a:r>
          </a:p>
          <a:p>
            <a:pPr algn="ctr">
              <a:lnSpc>
                <a:spcPts val="1391"/>
              </a:lnSpc>
            </a:pPr>
            <a:r>
              <a:rPr lang="en-US" sz="1200" dirty="0">
                <a:solidFill>
                  <a:srgbClr val="E21936"/>
                </a:solidFill>
                <a:latin typeface="Avenir Heavy" panose="020B0703020203020204" pitchFamily="34" charset="0"/>
                <a:ea typeface="Avenir Bold"/>
                <a:cs typeface="Avenir Bold"/>
                <a:sym typeface="Avenir Bold"/>
              </a:rPr>
              <a:t>ADOPTION</a:t>
            </a:r>
          </a:p>
        </p:txBody>
      </p:sp>
      <p:sp>
        <p:nvSpPr>
          <p:cNvPr id="139" name="TextBox 21">
            <a:extLst>
              <a:ext uri="{FF2B5EF4-FFF2-40B4-BE49-F238E27FC236}">
                <a16:creationId xmlns:a16="http://schemas.microsoft.com/office/drawing/2014/main" id="{93CAD57D-5601-BF6F-8CF2-E93FFF0E4D86}"/>
              </a:ext>
            </a:extLst>
          </p:cNvPr>
          <p:cNvSpPr txBox="1"/>
          <p:nvPr/>
        </p:nvSpPr>
        <p:spPr>
          <a:xfrm>
            <a:off x="9950901" y="4557501"/>
            <a:ext cx="832194" cy="383054"/>
          </a:xfrm>
          <a:prstGeom prst="rect">
            <a:avLst/>
          </a:prstGeom>
          <a:ln>
            <a:noFill/>
          </a:ln>
        </p:spPr>
        <p:txBody>
          <a:bodyPr wrap="square" lIns="0" tIns="0" rIns="0" bIns="0" rtlCol="0" anchor="t">
            <a:spAutoFit/>
          </a:bodyPr>
          <a:lstStyle/>
          <a:p>
            <a:pPr algn="ctr">
              <a:lnSpc>
                <a:spcPts val="1474"/>
              </a:lnSpc>
            </a:pPr>
            <a:r>
              <a:rPr lang="en-US" sz="1300" b="1" dirty="0">
                <a:solidFill>
                  <a:srgbClr val="EB6377"/>
                </a:solidFill>
                <a:latin typeface="Verlag Compressed Bold" pitchFamily="50" charset="0"/>
                <a:ea typeface="Avenir Bold"/>
                <a:cs typeface="Avenir Bold"/>
                <a:sym typeface="Avenir Bold"/>
              </a:rPr>
              <a:t>Dec ‘25</a:t>
            </a:r>
          </a:p>
          <a:p>
            <a:pPr algn="ctr">
              <a:lnSpc>
                <a:spcPts val="1474"/>
              </a:lnSpc>
            </a:pPr>
            <a:r>
              <a:rPr lang="en-US" sz="1300" b="1" dirty="0">
                <a:solidFill>
                  <a:srgbClr val="EB6377"/>
                </a:solidFill>
                <a:latin typeface="Verlag Compressed Bold" pitchFamily="50" charset="0"/>
                <a:ea typeface="Avenir Bold"/>
                <a:cs typeface="Avenir Bold"/>
                <a:sym typeface="Avenir Bold"/>
              </a:rPr>
              <a:t>PCB</a:t>
            </a:r>
          </a:p>
        </p:txBody>
      </p:sp>
      <p:sp>
        <p:nvSpPr>
          <p:cNvPr id="140" name="Oval 139">
            <a:extLst>
              <a:ext uri="{FF2B5EF4-FFF2-40B4-BE49-F238E27FC236}">
                <a16:creationId xmlns:a16="http://schemas.microsoft.com/office/drawing/2014/main" id="{7761C5EC-098B-4047-E836-254D47081C3A}"/>
              </a:ext>
            </a:extLst>
          </p:cNvPr>
          <p:cNvSpPr/>
          <p:nvPr/>
        </p:nvSpPr>
        <p:spPr>
          <a:xfrm>
            <a:off x="9999451" y="4370393"/>
            <a:ext cx="735095" cy="735095"/>
          </a:xfrm>
          <a:prstGeom prst="ellipse">
            <a:avLst/>
          </a:prstGeom>
          <a:noFill/>
          <a:ln w="28575">
            <a:solidFill>
              <a:srgbClr val="EB637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4" name="Group 33">
            <a:extLst>
              <a:ext uri="{FF2B5EF4-FFF2-40B4-BE49-F238E27FC236}">
                <a16:creationId xmlns:a16="http://schemas.microsoft.com/office/drawing/2014/main" id="{74D71BA2-9E13-3D60-BD7A-2A6114B5E493}"/>
              </a:ext>
            </a:extLst>
          </p:cNvPr>
          <p:cNvGrpSpPr/>
          <p:nvPr/>
        </p:nvGrpSpPr>
        <p:grpSpPr>
          <a:xfrm>
            <a:off x="10762538" y="2858971"/>
            <a:ext cx="832194" cy="735095"/>
            <a:chOff x="10580591" y="2858971"/>
            <a:chExt cx="832194" cy="735095"/>
          </a:xfrm>
        </p:grpSpPr>
        <p:sp>
          <p:nvSpPr>
            <p:cNvPr id="5" name="TextBox 21">
              <a:extLst>
                <a:ext uri="{FF2B5EF4-FFF2-40B4-BE49-F238E27FC236}">
                  <a16:creationId xmlns:a16="http://schemas.microsoft.com/office/drawing/2014/main" id="{9AECCA69-2045-84A3-0192-6B4083D98F5F}"/>
                </a:ext>
              </a:extLst>
            </p:cNvPr>
            <p:cNvSpPr txBox="1"/>
            <p:nvPr/>
          </p:nvSpPr>
          <p:spPr>
            <a:xfrm>
              <a:off x="10580591" y="3005259"/>
              <a:ext cx="832194" cy="427938"/>
            </a:xfrm>
            <a:prstGeom prst="rect">
              <a:avLst/>
            </a:prstGeom>
          </p:spPr>
          <p:txBody>
            <a:bodyPr wrap="square" lIns="0" tIns="0" rIns="0" bIns="0" rtlCol="0" anchor="t">
              <a:spAutoFit/>
            </a:bodyPr>
            <a:lstStyle/>
            <a:p>
              <a:pPr algn="ctr">
                <a:lnSpc>
                  <a:spcPts val="1100"/>
                </a:lnSpc>
              </a:pPr>
              <a:r>
                <a:rPr lang="en-US" sz="1300" dirty="0">
                  <a:solidFill>
                    <a:srgbClr val="EB008B"/>
                  </a:solidFill>
                  <a:latin typeface="Verlag Compressed Bold" pitchFamily="50" charset="0"/>
                  <a:ea typeface="Avenir Bold"/>
                  <a:cs typeface="Avenir Bold"/>
                  <a:sym typeface="Avenir Bold"/>
                </a:rPr>
                <a:t>June ’26</a:t>
              </a:r>
            </a:p>
            <a:p>
              <a:pPr algn="ctr">
                <a:lnSpc>
                  <a:spcPts val="1100"/>
                </a:lnSpc>
              </a:pPr>
              <a:r>
                <a:rPr lang="en-US" sz="1300" dirty="0">
                  <a:solidFill>
                    <a:srgbClr val="EB008B"/>
                  </a:solidFill>
                  <a:latin typeface="Verlag Compressed Bold" pitchFamily="50" charset="0"/>
                  <a:ea typeface="Avenir Bold"/>
                  <a:cs typeface="Avenir Bold"/>
                  <a:sym typeface="Avenir Bold"/>
                </a:rPr>
                <a:t>High-level</a:t>
              </a:r>
            </a:p>
            <a:p>
              <a:pPr algn="ctr">
                <a:lnSpc>
                  <a:spcPts val="1100"/>
                </a:lnSpc>
              </a:pPr>
              <a:r>
                <a:rPr lang="en-US" sz="1300" dirty="0">
                  <a:solidFill>
                    <a:srgbClr val="EB008B"/>
                  </a:solidFill>
                  <a:latin typeface="Verlag Compressed Bold" pitchFamily="50" charset="0"/>
                  <a:ea typeface="Avenir Bold"/>
                  <a:cs typeface="Avenir Bold"/>
                  <a:sym typeface="Avenir Bold"/>
                </a:rPr>
                <a:t>meeting</a:t>
              </a:r>
            </a:p>
          </p:txBody>
        </p:sp>
        <p:sp>
          <p:nvSpPr>
            <p:cNvPr id="6" name="Oval 5">
              <a:extLst>
                <a:ext uri="{FF2B5EF4-FFF2-40B4-BE49-F238E27FC236}">
                  <a16:creationId xmlns:a16="http://schemas.microsoft.com/office/drawing/2014/main" id="{D4D1C116-2A0A-F2F2-6112-A8478316DF08}"/>
                </a:ext>
              </a:extLst>
            </p:cNvPr>
            <p:cNvSpPr/>
            <p:nvPr/>
          </p:nvSpPr>
          <p:spPr>
            <a:xfrm>
              <a:off x="10629141" y="2858971"/>
              <a:ext cx="735095" cy="735095"/>
            </a:xfrm>
            <a:prstGeom prst="ellipse">
              <a:avLst/>
            </a:prstGeom>
            <a:noFill/>
            <a:ln w="28575">
              <a:solidFill>
                <a:srgbClr val="EB00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35" name="Rectangle 34">
            <a:extLst>
              <a:ext uri="{FF2B5EF4-FFF2-40B4-BE49-F238E27FC236}">
                <a16:creationId xmlns:a16="http://schemas.microsoft.com/office/drawing/2014/main" id="{49D874D8-4A54-FDEA-18E0-64183A4A57D2}"/>
              </a:ext>
            </a:extLst>
          </p:cNvPr>
          <p:cNvSpPr/>
          <p:nvPr/>
        </p:nvSpPr>
        <p:spPr>
          <a:xfrm>
            <a:off x="9918648" y="1385281"/>
            <a:ext cx="907507" cy="3851326"/>
          </a:xfrm>
          <a:prstGeom prst="rect">
            <a:avLst/>
          </a:prstGeom>
          <a:noFill/>
          <a:ln>
            <a:solidFill>
              <a:schemeClr val="bg1">
                <a:lumMod val="8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a:extLst>
              <a:ext uri="{FF2B5EF4-FFF2-40B4-BE49-F238E27FC236}">
                <a16:creationId xmlns:a16="http://schemas.microsoft.com/office/drawing/2014/main" id="{B6739626-3312-A1BB-E03E-A66986B84B72}"/>
              </a:ext>
            </a:extLst>
          </p:cNvPr>
          <p:cNvCxnSpPr>
            <a:cxnSpLocks/>
          </p:cNvCxnSpPr>
          <p:nvPr/>
        </p:nvCxnSpPr>
        <p:spPr>
          <a:xfrm>
            <a:off x="1886672" y="5557336"/>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91679DA9-9932-FE38-1DAB-B56FB823EFD2}"/>
              </a:ext>
            </a:extLst>
          </p:cNvPr>
          <p:cNvCxnSpPr>
            <a:cxnSpLocks/>
          </p:cNvCxnSpPr>
          <p:nvPr/>
        </p:nvCxnSpPr>
        <p:spPr>
          <a:xfrm>
            <a:off x="1886672" y="5899914"/>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803446E-0396-19F3-94D6-94C2BFEC6C65}"/>
              </a:ext>
            </a:extLst>
          </p:cNvPr>
          <p:cNvCxnSpPr>
            <a:cxnSpLocks/>
          </p:cNvCxnSpPr>
          <p:nvPr/>
        </p:nvCxnSpPr>
        <p:spPr>
          <a:xfrm>
            <a:off x="1886672" y="6203847"/>
            <a:ext cx="8939483" cy="0"/>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C16220C2-B7FB-36D9-1E14-71AECB149182}"/>
              </a:ext>
            </a:extLst>
          </p:cNvPr>
          <p:cNvCxnSpPr>
            <a:cxnSpLocks/>
          </p:cNvCxnSpPr>
          <p:nvPr/>
        </p:nvCxnSpPr>
        <p:spPr>
          <a:xfrm>
            <a:off x="7560084" y="5551839"/>
            <a:ext cx="0" cy="348075"/>
          </a:xfrm>
          <a:prstGeom prst="line">
            <a:avLst/>
          </a:prstGeom>
          <a:ln w="1270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18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D91D57-045E-0CEF-D55F-DE8E45ACDA2D}"/>
              </a:ext>
            </a:extLst>
          </p:cNvPr>
          <p:cNvSpPr txBox="1"/>
          <p:nvPr/>
        </p:nvSpPr>
        <p:spPr>
          <a:xfrm>
            <a:off x="3406140" y="2976304"/>
            <a:ext cx="5379720" cy="830997"/>
          </a:xfrm>
          <a:prstGeom prst="rect">
            <a:avLst/>
          </a:prstGeom>
          <a:noFill/>
        </p:spPr>
        <p:txBody>
          <a:bodyPr wrap="square" rtlCol="0">
            <a:spAutoFit/>
          </a:bodyPr>
          <a:lstStyle/>
          <a:p>
            <a:pPr algn="ctr"/>
            <a:r>
              <a:rPr lang="en-US" sz="4800" dirty="0">
                <a:solidFill>
                  <a:srgbClr val="E31837"/>
                </a:solidFill>
                <a:latin typeface="Avenir Heavy" panose="020B0703020203020204" pitchFamily="34" charset="0"/>
              </a:rPr>
              <a:t>THANK YOU!</a:t>
            </a:r>
            <a:endParaRPr lang="en-IN" sz="4800" dirty="0">
              <a:solidFill>
                <a:srgbClr val="E31837"/>
              </a:solidFill>
              <a:latin typeface="Avenir Heavy" panose="020B0703020203020204" pitchFamily="34" charset="0"/>
            </a:endParaRPr>
          </a:p>
        </p:txBody>
      </p:sp>
      <p:sp>
        <p:nvSpPr>
          <p:cNvPr id="5" name="TextBox 4">
            <a:extLst>
              <a:ext uri="{FF2B5EF4-FFF2-40B4-BE49-F238E27FC236}">
                <a16:creationId xmlns:a16="http://schemas.microsoft.com/office/drawing/2014/main" id="{D9FA4521-E548-4A81-0677-3646F4FA9AE5}"/>
              </a:ext>
            </a:extLst>
          </p:cNvPr>
          <p:cNvSpPr txBox="1"/>
          <p:nvPr/>
        </p:nvSpPr>
        <p:spPr>
          <a:xfrm>
            <a:off x="1703070" y="3716625"/>
            <a:ext cx="8785860" cy="400110"/>
          </a:xfrm>
          <a:prstGeom prst="rect">
            <a:avLst/>
          </a:prstGeom>
          <a:noFill/>
        </p:spPr>
        <p:txBody>
          <a:bodyPr wrap="square" rtlCol="0">
            <a:spAutoFit/>
          </a:bodyPr>
          <a:lstStyle/>
          <a:p>
            <a:pPr algn="ctr"/>
            <a:r>
              <a:rPr lang="en-US" sz="2000" dirty="0">
                <a:solidFill>
                  <a:srgbClr val="0082C9"/>
                </a:solidFill>
                <a:latin typeface="Avenir Medium" panose="02000603020000020003" pitchFamily="2" charset="0"/>
              </a:rPr>
              <a:t>We thank all of you for your contributions</a:t>
            </a:r>
            <a:endParaRPr lang="en-IN" sz="2000" dirty="0">
              <a:solidFill>
                <a:srgbClr val="0082C9"/>
              </a:solidFill>
              <a:latin typeface="Avenir Medium" panose="02000603020000020003" pitchFamily="2" charset="0"/>
            </a:endParaRPr>
          </a:p>
        </p:txBody>
      </p:sp>
      <p:pic>
        <p:nvPicPr>
          <p:cNvPr id="6" name="Graphic 5">
            <a:extLst>
              <a:ext uri="{FF2B5EF4-FFF2-40B4-BE49-F238E27FC236}">
                <a16:creationId xmlns:a16="http://schemas.microsoft.com/office/drawing/2014/main" id="{7613076B-5E66-6ACB-FADF-15D680EA93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93358" y="2042711"/>
            <a:ext cx="405284" cy="734578"/>
          </a:xfrm>
          <a:prstGeom prst="rect">
            <a:avLst/>
          </a:prstGeom>
        </p:spPr>
      </p:pic>
    </p:spTree>
    <p:extLst>
      <p:ext uri="{BB962C8B-B14F-4D97-AF65-F5344CB8AC3E}">
        <p14:creationId xmlns:p14="http://schemas.microsoft.com/office/powerpoint/2010/main" val="386156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49F-66C5-2392-6CDC-9B0DA6890F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8FFDF-0A1C-938B-6DBB-B443881740E0}"/>
              </a:ext>
            </a:extLst>
          </p:cNvPr>
          <p:cNvSpPr/>
          <p:nvPr/>
        </p:nvSpPr>
        <p:spPr>
          <a:xfrm>
            <a:off x="3747442" y="3944722"/>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13D0002-9051-8A95-537C-983F319C4BD0}"/>
              </a:ext>
            </a:extLst>
          </p:cNvPr>
          <p:cNvSpPr/>
          <p:nvPr/>
        </p:nvSpPr>
        <p:spPr>
          <a:xfrm flipH="1">
            <a:off x="2040833" y="3944722"/>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a:extLst>
              <a:ext uri="{FF2B5EF4-FFF2-40B4-BE49-F238E27FC236}">
                <a16:creationId xmlns:a16="http://schemas.microsoft.com/office/drawing/2014/main" id="{54EE1592-F7CB-BBF5-3E28-82BE6FCC722F}"/>
              </a:ext>
            </a:extLst>
          </p:cNvPr>
          <p:cNvSpPr/>
          <p:nvPr/>
        </p:nvSpPr>
        <p:spPr>
          <a:xfrm flipH="1">
            <a:off x="2040833" y="3045290"/>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3074A077-498C-46C9-89ED-71AAF033150E}"/>
              </a:ext>
            </a:extLst>
          </p:cNvPr>
          <p:cNvSpPr/>
          <p:nvPr/>
        </p:nvSpPr>
        <p:spPr>
          <a:xfrm>
            <a:off x="3747442" y="3041966"/>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B9558E7A-32BD-AA75-C151-223920871C27}"/>
              </a:ext>
            </a:extLst>
          </p:cNvPr>
          <p:cNvSpPr/>
          <p:nvPr/>
        </p:nvSpPr>
        <p:spPr>
          <a:xfrm flipH="1">
            <a:off x="2040833" y="4821015"/>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4509684B-C141-87AA-CC99-C3127424B44A}"/>
              </a:ext>
            </a:extLst>
          </p:cNvPr>
          <p:cNvSpPr/>
          <p:nvPr/>
        </p:nvSpPr>
        <p:spPr>
          <a:xfrm>
            <a:off x="3747442" y="4817691"/>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6AA841EB-72E7-E0A9-92A3-17A66F935601}"/>
              </a:ext>
            </a:extLst>
          </p:cNvPr>
          <p:cNvSpPr/>
          <p:nvPr/>
        </p:nvSpPr>
        <p:spPr>
          <a:xfrm>
            <a:off x="3747442" y="1253070"/>
            <a:ext cx="5985837"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CDE2BBE3-2B32-85BB-5762-F0FDA726EB90}"/>
              </a:ext>
            </a:extLst>
          </p:cNvPr>
          <p:cNvSpPr/>
          <p:nvPr/>
        </p:nvSpPr>
        <p:spPr>
          <a:xfrm>
            <a:off x="3747442" y="2152500"/>
            <a:ext cx="5985837"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D4A2E35F-5FFB-7304-951D-2C5BE586546F}"/>
              </a:ext>
            </a:extLst>
          </p:cNvPr>
          <p:cNvSpPr/>
          <p:nvPr/>
        </p:nvSpPr>
        <p:spPr>
          <a:xfrm flipH="1">
            <a:off x="2040833" y="1253068"/>
            <a:ext cx="1565430" cy="739578"/>
          </a:xfrm>
          <a:prstGeom prst="rect">
            <a:avLst/>
          </a:prstGeom>
          <a:gradFill flip="none" rotWithShape="1">
            <a:gsLst>
              <a:gs pos="100000">
                <a:schemeClr val="bg1"/>
              </a:gs>
              <a:gs pos="0">
                <a:srgbClr val="FFB7AE"/>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08F863F8-175D-CF39-6657-8DA2934EB018}"/>
              </a:ext>
            </a:extLst>
          </p:cNvPr>
          <p:cNvSpPr/>
          <p:nvPr/>
        </p:nvSpPr>
        <p:spPr>
          <a:xfrm flipH="1">
            <a:off x="2040833" y="2152500"/>
            <a:ext cx="1565430" cy="739578"/>
          </a:xfrm>
          <a:prstGeom prst="rect">
            <a:avLst/>
          </a:prstGeom>
          <a:gradFill flip="none" rotWithShape="1">
            <a:gsLst>
              <a:gs pos="100000">
                <a:schemeClr val="bg1"/>
              </a:gs>
              <a:gs pos="0">
                <a:srgbClr val="84DEE0"/>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6ECB26F1-BA79-E578-EB7F-511A6E670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pic>
        <p:nvPicPr>
          <p:cNvPr id="22" name="Picture 21" descr="A drawing of a person&#10;&#10;Description automatically generated">
            <a:extLst>
              <a:ext uri="{FF2B5EF4-FFF2-40B4-BE49-F238E27FC236}">
                <a16:creationId xmlns:a16="http://schemas.microsoft.com/office/drawing/2014/main" id="{6592707D-82C0-01DB-3054-464288947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34" name="Content Placeholder 2">
            <a:extLst>
              <a:ext uri="{FF2B5EF4-FFF2-40B4-BE49-F238E27FC236}">
                <a16:creationId xmlns:a16="http://schemas.microsoft.com/office/drawing/2014/main" id="{36A52C3E-69ED-E9F4-0258-BFB4224C8448}"/>
              </a:ext>
            </a:extLst>
          </p:cNvPr>
          <p:cNvSpPr txBox="1">
            <a:spLocks/>
          </p:cNvSpPr>
          <p:nvPr/>
        </p:nvSpPr>
        <p:spPr>
          <a:xfrm>
            <a:off x="3880291" y="1256388"/>
            <a:ext cx="3531678"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We are at a historic crossroads in the HIV response.</a:t>
            </a:r>
            <a:endParaRPr lang="en-US" sz="1600" dirty="0">
              <a:solidFill>
                <a:schemeClr val="tx1"/>
              </a:solidFill>
              <a:latin typeface="Avenir Medium" panose="02000603020000020003" pitchFamily="2" charset="0"/>
            </a:endParaRPr>
          </a:p>
        </p:txBody>
      </p:sp>
      <p:sp>
        <p:nvSpPr>
          <p:cNvPr id="35" name="Content Placeholder 2">
            <a:extLst>
              <a:ext uri="{FF2B5EF4-FFF2-40B4-BE49-F238E27FC236}">
                <a16:creationId xmlns:a16="http://schemas.microsoft.com/office/drawing/2014/main" id="{DBB5FAF2-C326-1BA7-D318-5F6C7593AF74}"/>
              </a:ext>
            </a:extLst>
          </p:cNvPr>
          <p:cNvSpPr txBox="1">
            <a:spLocks/>
          </p:cNvSpPr>
          <p:nvPr/>
        </p:nvSpPr>
        <p:spPr>
          <a:xfrm>
            <a:off x="3880290" y="2152500"/>
            <a:ext cx="508834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The science, tools, and community strength exist to end AIDS as a public health threat.</a:t>
            </a:r>
          </a:p>
        </p:txBody>
      </p:sp>
      <p:sp>
        <p:nvSpPr>
          <p:cNvPr id="36" name="Content Placeholder 2">
            <a:extLst>
              <a:ext uri="{FF2B5EF4-FFF2-40B4-BE49-F238E27FC236}">
                <a16:creationId xmlns:a16="http://schemas.microsoft.com/office/drawing/2014/main" id="{95427E68-3BD5-163D-9873-698A981DBD73}"/>
              </a:ext>
            </a:extLst>
          </p:cNvPr>
          <p:cNvSpPr txBox="1">
            <a:spLocks/>
          </p:cNvSpPr>
          <p:nvPr/>
        </p:nvSpPr>
        <p:spPr>
          <a:xfrm>
            <a:off x="3880288" y="3048610"/>
            <a:ext cx="4837910" cy="736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Political will and financing are fragile; this may be our last window of opportunity.</a:t>
            </a:r>
          </a:p>
        </p:txBody>
      </p:sp>
      <p:sp>
        <p:nvSpPr>
          <p:cNvPr id="37" name="Content Placeholder 2">
            <a:extLst>
              <a:ext uri="{FF2B5EF4-FFF2-40B4-BE49-F238E27FC236}">
                <a16:creationId xmlns:a16="http://schemas.microsoft.com/office/drawing/2014/main" id="{C0BC082A-7EE6-C0AC-064D-C1C585D9BD2B}"/>
              </a:ext>
            </a:extLst>
          </p:cNvPr>
          <p:cNvSpPr txBox="1">
            <a:spLocks/>
          </p:cNvSpPr>
          <p:nvPr/>
        </p:nvSpPr>
        <p:spPr>
          <a:xfrm>
            <a:off x="3880289" y="3951366"/>
            <a:ext cx="585299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This strategy is a call to decisive action.</a:t>
            </a:r>
          </a:p>
        </p:txBody>
      </p:sp>
      <p:sp>
        <p:nvSpPr>
          <p:cNvPr id="38" name="Content Placeholder 2">
            <a:extLst>
              <a:ext uri="{FF2B5EF4-FFF2-40B4-BE49-F238E27FC236}">
                <a16:creationId xmlns:a16="http://schemas.microsoft.com/office/drawing/2014/main" id="{E72D2F77-EE8F-61E3-B197-66E4B570C85E}"/>
              </a:ext>
            </a:extLst>
          </p:cNvPr>
          <p:cNvSpPr txBox="1">
            <a:spLocks/>
          </p:cNvSpPr>
          <p:nvPr/>
        </p:nvSpPr>
        <p:spPr>
          <a:xfrm>
            <a:off x="3880289" y="4817691"/>
            <a:ext cx="4837910" cy="73625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rgbClr val="E1198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800"/>
              </a:lnSpc>
            </a:pPr>
            <a:r>
              <a:rPr lang="en-US" sz="1600" dirty="0">
                <a:solidFill>
                  <a:schemeClr val="tx1"/>
                </a:solidFill>
                <a:latin typeface="Avenir Medium" panose="02000603020000020003" pitchFamily="2" charset="0"/>
                <a:cs typeface="Arial"/>
              </a:rPr>
              <a:t>Choosing action now means choosing courage over fatigue and hope over resignation.</a:t>
            </a:r>
          </a:p>
        </p:txBody>
      </p:sp>
      <p:sp>
        <p:nvSpPr>
          <p:cNvPr id="3" name="TextBox 2">
            <a:extLst>
              <a:ext uri="{FF2B5EF4-FFF2-40B4-BE49-F238E27FC236}">
                <a16:creationId xmlns:a16="http://schemas.microsoft.com/office/drawing/2014/main" id="{49A777FB-B53B-CC9F-3E0E-203D7BF8A368}"/>
              </a:ext>
            </a:extLst>
          </p:cNvPr>
          <p:cNvSpPr txBox="1"/>
          <p:nvPr/>
        </p:nvSpPr>
        <p:spPr>
          <a:xfrm>
            <a:off x="658142" y="759387"/>
            <a:ext cx="2177188" cy="492443"/>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WHY NOW?</a:t>
            </a:r>
            <a:endParaRPr lang="en-IN" sz="2600" dirty="0">
              <a:solidFill>
                <a:srgbClr val="E31837"/>
              </a:solidFill>
              <a:latin typeface="Avenir Heavy" panose="020B0703020203020204" pitchFamily="34" charset="0"/>
            </a:endParaRPr>
          </a:p>
        </p:txBody>
      </p:sp>
    </p:spTree>
    <p:extLst>
      <p:ext uri="{BB962C8B-B14F-4D97-AF65-F5344CB8AC3E}">
        <p14:creationId xmlns:p14="http://schemas.microsoft.com/office/powerpoint/2010/main" val="163959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A129F-6E09-811F-4209-B522F3218234}"/>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028042D-8B87-F630-EF52-623B98EC2E1C}"/>
              </a:ext>
            </a:extLst>
          </p:cNvPr>
          <p:cNvCxnSpPr>
            <a:cxnSpLocks/>
          </p:cNvCxnSpPr>
          <p:nvPr/>
        </p:nvCxnSpPr>
        <p:spPr>
          <a:xfrm>
            <a:off x="3068700" y="556142"/>
            <a:ext cx="0" cy="1717126"/>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pic>
        <p:nvPicPr>
          <p:cNvPr id="5" name="Picture 4" descr="A drawing of a person&#10;&#10;Description automatically generated">
            <a:extLst>
              <a:ext uri="{FF2B5EF4-FFF2-40B4-BE49-F238E27FC236}">
                <a16:creationId xmlns:a16="http://schemas.microsoft.com/office/drawing/2014/main" id="{9BEDAF54-F13A-B659-4DB0-196172743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0" name="TextBox 9">
            <a:extLst>
              <a:ext uri="{FF2B5EF4-FFF2-40B4-BE49-F238E27FC236}">
                <a16:creationId xmlns:a16="http://schemas.microsoft.com/office/drawing/2014/main" id="{4FAB0023-A91D-F53C-D607-38E5A4F26F2F}"/>
              </a:ext>
            </a:extLst>
          </p:cNvPr>
          <p:cNvSpPr txBox="1"/>
          <p:nvPr/>
        </p:nvSpPr>
        <p:spPr>
          <a:xfrm>
            <a:off x="3124018" y="759387"/>
            <a:ext cx="2669377" cy="1169551"/>
          </a:xfrm>
          <a:prstGeom prst="rect">
            <a:avLst/>
          </a:prstGeom>
          <a:noFill/>
        </p:spPr>
        <p:txBody>
          <a:bodyPr wrap="square" rtlCol="0">
            <a:spAutoFit/>
          </a:bodyPr>
          <a:lstStyle/>
          <a:p>
            <a:r>
              <a:rPr lang="en-US" sz="1400" dirty="0"/>
              <a:t>Summary of consultation reached through in-depth regional, national government and community consultations (March to May 2025)</a:t>
            </a:r>
            <a:endParaRPr lang="en-IN" sz="1400" dirty="0"/>
          </a:p>
        </p:txBody>
      </p:sp>
      <p:pic>
        <p:nvPicPr>
          <p:cNvPr id="6" name="Picture 5">
            <a:extLst>
              <a:ext uri="{FF2B5EF4-FFF2-40B4-BE49-F238E27FC236}">
                <a16:creationId xmlns:a16="http://schemas.microsoft.com/office/drawing/2014/main" id="{695B2998-A79F-EE5A-2F3B-BF9263F33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09" y="1928656"/>
            <a:ext cx="7560579" cy="4392177"/>
          </a:xfrm>
          <a:prstGeom prst="rect">
            <a:avLst/>
          </a:prstGeom>
        </p:spPr>
      </p:pic>
      <p:sp>
        <p:nvSpPr>
          <p:cNvPr id="8" name="TextBox 7">
            <a:extLst>
              <a:ext uri="{FF2B5EF4-FFF2-40B4-BE49-F238E27FC236}">
                <a16:creationId xmlns:a16="http://schemas.microsoft.com/office/drawing/2014/main" id="{849ED21B-E525-FEC0-241D-B44F441832C0}"/>
              </a:ext>
            </a:extLst>
          </p:cNvPr>
          <p:cNvSpPr txBox="1"/>
          <p:nvPr/>
        </p:nvSpPr>
        <p:spPr>
          <a:xfrm>
            <a:off x="658142" y="759387"/>
            <a:ext cx="2177188" cy="1292662"/>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HOW THE STRATEGY WAS BUILT</a:t>
            </a:r>
            <a:endParaRPr lang="en-IN" sz="2600" dirty="0">
              <a:solidFill>
                <a:srgbClr val="E31837"/>
              </a:solidFill>
              <a:latin typeface="Avenir Heavy" panose="020B0703020203020204" pitchFamily="34" charset="0"/>
            </a:endParaRPr>
          </a:p>
        </p:txBody>
      </p:sp>
      <p:sp>
        <p:nvSpPr>
          <p:cNvPr id="9" name="TextBox 8">
            <a:extLst>
              <a:ext uri="{FF2B5EF4-FFF2-40B4-BE49-F238E27FC236}">
                <a16:creationId xmlns:a16="http://schemas.microsoft.com/office/drawing/2014/main" id="{872CC49F-F2C6-0D95-4039-7961288FF5FD}"/>
              </a:ext>
            </a:extLst>
          </p:cNvPr>
          <p:cNvSpPr txBox="1"/>
          <p:nvPr/>
        </p:nvSpPr>
        <p:spPr>
          <a:xfrm>
            <a:off x="7211028" y="2165849"/>
            <a:ext cx="4020007" cy="4154984"/>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Extensive consultative process involving over 5,000 people and networks.</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Digital surveys, dialogues, and national and regional conversations throughout the year.</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Two global multi-stakeholder consultations with broad and diverse representation.</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Voices included: people living with HIV, youth, key populations, private sector, governments, donors, civil society, researchers and UN partners.</a:t>
            </a:r>
            <a:endParaRPr lang="en-IN" sz="1600" dirty="0">
              <a:latin typeface="Avenir Medium" panose="02000603020000020003" pitchFamily="2" charset="0"/>
            </a:endParaRPr>
          </a:p>
          <a:p>
            <a:pPr marL="285750" lvl="0" indent="-285750">
              <a:spcBef>
                <a:spcPts val="600"/>
              </a:spcBef>
              <a:spcAft>
                <a:spcPts val="600"/>
              </a:spcAft>
              <a:buFont typeface="Arial" panose="020B0604020202020204" pitchFamily="34" charset="0"/>
              <a:buChar char="•"/>
            </a:pPr>
            <a:r>
              <a:rPr lang="en-US" sz="1600" dirty="0">
                <a:latin typeface="Avenir Medium" panose="02000603020000020003" pitchFamily="2" charset="0"/>
              </a:rPr>
              <a:t>Have we heard you? Yes, we have.</a:t>
            </a:r>
            <a:endParaRPr lang="en-IN" sz="1600" dirty="0">
              <a:latin typeface="Avenir Medium" panose="02000603020000020003" pitchFamily="2" charset="0"/>
            </a:endParaRPr>
          </a:p>
        </p:txBody>
      </p:sp>
    </p:spTree>
    <p:extLst>
      <p:ext uri="{BB962C8B-B14F-4D97-AF65-F5344CB8AC3E}">
        <p14:creationId xmlns:p14="http://schemas.microsoft.com/office/powerpoint/2010/main" val="209887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28361-4EF9-679B-AC88-A62439DF1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741" y="1826907"/>
            <a:ext cx="3987954" cy="3780954"/>
          </a:xfrm>
          <a:prstGeom prst="rect">
            <a:avLst/>
          </a:prstGeom>
        </p:spPr>
      </p:pic>
      <p:sp>
        <p:nvSpPr>
          <p:cNvPr id="8" name="TextBox 7">
            <a:extLst>
              <a:ext uri="{FF2B5EF4-FFF2-40B4-BE49-F238E27FC236}">
                <a16:creationId xmlns:a16="http://schemas.microsoft.com/office/drawing/2014/main" id="{73530C73-C950-5FDA-A805-73B8FA3DA88F}"/>
              </a:ext>
            </a:extLst>
          </p:cNvPr>
          <p:cNvSpPr txBox="1"/>
          <p:nvPr/>
        </p:nvSpPr>
        <p:spPr>
          <a:xfrm>
            <a:off x="530330" y="2477473"/>
            <a:ext cx="2300583" cy="3139321"/>
          </a:xfrm>
          <a:prstGeom prst="rect">
            <a:avLst/>
          </a:prstGeom>
          <a:noFill/>
        </p:spPr>
        <p:txBody>
          <a:bodyPr wrap="square" lIns="91440" tIns="45720" rIns="91440" bIns="45720" rtlCol="0" anchor="t">
            <a:spAutoFit/>
          </a:bodyPr>
          <a:lstStyle/>
          <a:p>
            <a:pPr algn="r">
              <a:spcBef>
                <a:spcPts val="600"/>
              </a:spcBef>
              <a:spcAft>
                <a:spcPts val="600"/>
              </a:spcAft>
            </a:pPr>
            <a:r>
              <a:rPr lang="en-US" dirty="0">
                <a:solidFill>
                  <a:srgbClr val="E31837"/>
                </a:solidFill>
                <a:latin typeface="Avenir Medium" panose="02000603020000020003" pitchFamily="2" charset="0"/>
                <a:cs typeface="Arial"/>
              </a:rPr>
              <a:t>The Strategy is grounded in four core building blocks, shaped by today’s HIV epidemiology and response landscape, and designed to set ambitious, yet achievable targets for 2030.</a:t>
            </a:r>
            <a:endParaRPr lang="en-US" b="1" dirty="0">
              <a:solidFill>
                <a:srgbClr val="E31837"/>
              </a:solidFill>
              <a:latin typeface="Avenir Medium" panose="02000603020000020003" pitchFamily="2" charset="0"/>
              <a:cs typeface="Arial"/>
            </a:endParaRPr>
          </a:p>
        </p:txBody>
      </p:sp>
      <p:pic>
        <p:nvPicPr>
          <p:cNvPr id="4" name="Picture 3" descr="A drawing of a person&#10;&#10;Description automatically generated">
            <a:extLst>
              <a:ext uri="{FF2B5EF4-FFF2-40B4-BE49-F238E27FC236}">
                <a16:creationId xmlns:a16="http://schemas.microsoft.com/office/drawing/2014/main" id="{89619E9E-B5E6-352D-493A-291A1731B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6" name="TextBox 5">
            <a:extLst>
              <a:ext uri="{FF2B5EF4-FFF2-40B4-BE49-F238E27FC236}">
                <a16:creationId xmlns:a16="http://schemas.microsoft.com/office/drawing/2014/main" id="{D4BBFDFF-6386-248F-87A5-42A4C4A8824B}"/>
              </a:ext>
            </a:extLst>
          </p:cNvPr>
          <p:cNvSpPr txBox="1"/>
          <p:nvPr/>
        </p:nvSpPr>
        <p:spPr>
          <a:xfrm>
            <a:off x="244530" y="759387"/>
            <a:ext cx="2590800" cy="1692771"/>
          </a:xfrm>
          <a:prstGeom prst="rect">
            <a:avLst/>
          </a:prstGeom>
          <a:noFill/>
        </p:spPr>
        <p:txBody>
          <a:bodyPr wrap="square" rtlCol="0">
            <a:spAutoFit/>
          </a:bodyPr>
          <a:lstStyle/>
          <a:p>
            <a:pPr algn="r"/>
            <a:r>
              <a:rPr lang="en-US" sz="2600" dirty="0">
                <a:solidFill>
                  <a:srgbClr val="E31837"/>
                </a:solidFill>
                <a:latin typeface="Avenir Heavy" panose="020B0703020203020204" pitchFamily="34" charset="0"/>
              </a:rPr>
              <a:t>FOUR BUILDING BLOCKS OF THE STRATEGY</a:t>
            </a:r>
            <a:endParaRPr lang="en-IN" sz="2600" dirty="0">
              <a:solidFill>
                <a:srgbClr val="E31837"/>
              </a:solidFill>
              <a:latin typeface="Avenir Heavy" panose="020B0703020203020204" pitchFamily="34" charset="0"/>
            </a:endParaRPr>
          </a:p>
        </p:txBody>
      </p:sp>
      <p:sp>
        <p:nvSpPr>
          <p:cNvPr id="12" name="Title 1">
            <a:extLst>
              <a:ext uri="{FF2B5EF4-FFF2-40B4-BE49-F238E27FC236}">
                <a16:creationId xmlns:a16="http://schemas.microsoft.com/office/drawing/2014/main" id="{DF6D07E0-E922-2DFF-33BE-D5D6A8E4F63F}"/>
              </a:ext>
            </a:extLst>
          </p:cNvPr>
          <p:cNvSpPr txBox="1">
            <a:spLocks/>
          </p:cNvSpPr>
          <p:nvPr/>
        </p:nvSpPr>
        <p:spPr>
          <a:xfrm>
            <a:off x="4362907" y="1119324"/>
            <a:ext cx="1733093" cy="15621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dirty="0">
                <a:solidFill>
                  <a:srgbClr val="006EB6"/>
                </a:solidFill>
                <a:latin typeface="Avenir Medium" panose="02000603020000020003" pitchFamily="2" charset="0"/>
                <a:cs typeface="Arial"/>
              </a:rPr>
              <a:t>Mid-term review of the current Strategy (Global Report July 2024)</a:t>
            </a:r>
          </a:p>
        </p:txBody>
      </p:sp>
      <p:cxnSp>
        <p:nvCxnSpPr>
          <p:cNvPr id="17" name="Straight Connector 16">
            <a:extLst>
              <a:ext uri="{FF2B5EF4-FFF2-40B4-BE49-F238E27FC236}">
                <a16:creationId xmlns:a16="http://schemas.microsoft.com/office/drawing/2014/main" id="{555D7A37-C470-7C15-F670-C6E5410325F6}"/>
              </a:ext>
            </a:extLst>
          </p:cNvPr>
          <p:cNvCxnSpPr/>
          <p:nvPr/>
        </p:nvCxnSpPr>
        <p:spPr>
          <a:xfrm>
            <a:off x="4487917" y="2672234"/>
            <a:ext cx="2207173" cy="0"/>
          </a:xfrm>
          <a:prstGeom prst="line">
            <a:avLst/>
          </a:prstGeom>
          <a:ln w="9525" cap="flat" cmpd="sng" algn="ctr">
            <a:solidFill>
              <a:srgbClr val="006EB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Title 1">
            <a:extLst>
              <a:ext uri="{FF2B5EF4-FFF2-40B4-BE49-F238E27FC236}">
                <a16:creationId xmlns:a16="http://schemas.microsoft.com/office/drawing/2014/main" id="{ECC68F13-07BD-2BAF-C18B-A714E2CD816F}"/>
              </a:ext>
            </a:extLst>
          </p:cNvPr>
          <p:cNvSpPr txBox="1">
            <a:spLocks/>
          </p:cNvSpPr>
          <p:nvPr/>
        </p:nvSpPr>
        <p:spPr>
          <a:xfrm>
            <a:off x="8326423" y="1722004"/>
            <a:ext cx="1906513"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dirty="0">
                <a:solidFill>
                  <a:srgbClr val="F26B73"/>
                </a:solidFill>
                <a:latin typeface="Avenir Medium" panose="02000603020000020003" pitchFamily="2" charset="0"/>
                <a:cs typeface="Arial"/>
              </a:rPr>
              <a:t>Recommended 2030 targets identified</a:t>
            </a:r>
          </a:p>
        </p:txBody>
      </p:sp>
      <p:cxnSp>
        <p:nvCxnSpPr>
          <p:cNvPr id="22" name="Straight Connector 21">
            <a:extLst>
              <a:ext uri="{FF2B5EF4-FFF2-40B4-BE49-F238E27FC236}">
                <a16:creationId xmlns:a16="http://schemas.microsoft.com/office/drawing/2014/main" id="{5D9B0290-AEAA-32D4-AC71-93A2FC05FD3E}"/>
              </a:ext>
            </a:extLst>
          </p:cNvPr>
          <p:cNvCxnSpPr>
            <a:cxnSpLocks/>
          </p:cNvCxnSpPr>
          <p:nvPr/>
        </p:nvCxnSpPr>
        <p:spPr>
          <a:xfrm flipV="1">
            <a:off x="8326423" y="1858688"/>
            <a:ext cx="0" cy="1237571"/>
          </a:xfrm>
          <a:prstGeom prst="line">
            <a:avLst/>
          </a:prstGeom>
          <a:ln w="9525" cap="flat" cmpd="sng" algn="ctr">
            <a:solidFill>
              <a:srgbClr val="F26B7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itle 1">
            <a:extLst>
              <a:ext uri="{FF2B5EF4-FFF2-40B4-BE49-F238E27FC236}">
                <a16:creationId xmlns:a16="http://schemas.microsoft.com/office/drawing/2014/main" id="{F38C72AD-3CF1-26F7-168B-3FEC019E94DC}"/>
              </a:ext>
            </a:extLst>
          </p:cNvPr>
          <p:cNvSpPr txBox="1">
            <a:spLocks/>
          </p:cNvSpPr>
          <p:nvPr/>
        </p:nvSpPr>
        <p:spPr>
          <a:xfrm>
            <a:off x="7792318" y="5416106"/>
            <a:ext cx="2019732" cy="89933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r>
              <a:rPr lang="en-US" sz="1800" dirty="0">
                <a:solidFill>
                  <a:srgbClr val="41AD49"/>
                </a:solidFill>
                <a:latin typeface="Avenir Medium" panose="02000603020000020003" pitchFamily="2" charset="0"/>
                <a:cs typeface="Arial"/>
              </a:rPr>
              <a:t>Ongoing strategy consultations</a:t>
            </a:r>
          </a:p>
        </p:txBody>
      </p:sp>
      <p:cxnSp>
        <p:nvCxnSpPr>
          <p:cNvPr id="21" name="Straight Connector 20">
            <a:extLst>
              <a:ext uri="{FF2B5EF4-FFF2-40B4-BE49-F238E27FC236}">
                <a16:creationId xmlns:a16="http://schemas.microsoft.com/office/drawing/2014/main" id="{F12A6A4A-58B5-8076-FE5F-977EF78DA993}"/>
              </a:ext>
            </a:extLst>
          </p:cNvPr>
          <p:cNvCxnSpPr>
            <a:cxnSpLocks/>
          </p:cNvCxnSpPr>
          <p:nvPr/>
        </p:nvCxnSpPr>
        <p:spPr>
          <a:xfrm flipV="1">
            <a:off x="7792318" y="4797320"/>
            <a:ext cx="0" cy="1237571"/>
          </a:xfrm>
          <a:prstGeom prst="line">
            <a:avLst/>
          </a:prstGeom>
          <a:ln w="9525" cap="flat" cmpd="sng" algn="ctr">
            <a:solidFill>
              <a:srgbClr val="41AD49"/>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Title 1">
            <a:extLst>
              <a:ext uri="{FF2B5EF4-FFF2-40B4-BE49-F238E27FC236}">
                <a16:creationId xmlns:a16="http://schemas.microsoft.com/office/drawing/2014/main" id="{029EC614-1FC5-BE36-B77C-49F3D5D08BA1}"/>
              </a:ext>
            </a:extLst>
          </p:cNvPr>
          <p:cNvSpPr txBox="1">
            <a:spLocks/>
          </p:cNvSpPr>
          <p:nvPr/>
        </p:nvSpPr>
        <p:spPr>
          <a:xfrm>
            <a:off x="4208275" y="4753326"/>
            <a:ext cx="1733093" cy="78105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lvl="0" algn="r"/>
            <a:r>
              <a:rPr lang="en-US" sz="1800" dirty="0">
                <a:solidFill>
                  <a:srgbClr val="F78E20"/>
                </a:solidFill>
                <a:latin typeface="Avenir Medium" panose="02000603020000020003" pitchFamily="2" charset="0"/>
                <a:cs typeface="Arial"/>
              </a:rPr>
              <a:t>Sustainability roadmaps</a:t>
            </a:r>
          </a:p>
        </p:txBody>
      </p:sp>
      <p:cxnSp>
        <p:nvCxnSpPr>
          <p:cNvPr id="18" name="Straight Connector 17">
            <a:extLst>
              <a:ext uri="{FF2B5EF4-FFF2-40B4-BE49-F238E27FC236}">
                <a16:creationId xmlns:a16="http://schemas.microsoft.com/office/drawing/2014/main" id="{DEE76B1F-1C25-7E86-C3DD-0C32FFA79241}"/>
              </a:ext>
            </a:extLst>
          </p:cNvPr>
          <p:cNvCxnSpPr>
            <a:cxnSpLocks/>
          </p:cNvCxnSpPr>
          <p:nvPr/>
        </p:nvCxnSpPr>
        <p:spPr>
          <a:xfrm flipV="1">
            <a:off x="5941368" y="4134540"/>
            <a:ext cx="0" cy="1237571"/>
          </a:xfrm>
          <a:prstGeom prst="line">
            <a:avLst/>
          </a:prstGeom>
          <a:ln w="9525" cap="flat" cmpd="sng" algn="ctr">
            <a:solidFill>
              <a:srgbClr val="F78E2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5018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78F167-6378-07C4-6671-FE6BFEB0DD01}"/>
              </a:ext>
            </a:extLst>
          </p:cNvPr>
          <p:cNvSpPr/>
          <p:nvPr/>
        </p:nvSpPr>
        <p:spPr>
          <a:xfrm>
            <a:off x="7878365" y="1"/>
            <a:ext cx="1704299" cy="6858000"/>
          </a:xfrm>
          <a:prstGeom prst="rect">
            <a:avLst/>
          </a:prstGeom>
          <a:solidFill>
            <a:srgbClr val="ADB8A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A0941797-0491-A499-DBA0-E78D3D3CBC1C}"/>
              </a:ext>
            </a:extLst>
          </p:cNvPr>
          <p:cNvSpPr/>
          <p:nvPr/>
        </p:nvSpPr>
        <p:spPr>
          <a:xfrm>
            <a:off x="5479387" y="1"/>
            <a:ext cx="2324787" cy="6858000"/>
          </a:xfrm>
          <a:prstGeom prst="rect">
            <a:avLst/>
          </a:prstGeom>
          <a:solidFill>
            <a:srgbClr val="FFB7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F100E565-964D-73AB-B652-9C968E44444D}"/>
              </a:ext>
            </a:extLst>
          </p:cNvPr>
          <p:cNvSpPr/>
          <p:nvPr/>
        </p:nvSpPr>
        <p:spPr>
          <a:xfrm>
            <a:off x="3440619" y="1"/>
            <a:ext cx="1964576" cy="6858000"/>
          </a:xfrm>
          <a:prstGeom prst="rect">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descr="A drawing of a person&#10;&#10;Description automatically generated">
            <a:extLst>
              <a:ext uri="{FF2B5EF4-FFF2-40B4-BE49-F238E27FC236}">
                <a16:creationId xmlns:a16="http://schemas.microsoft.com/office/drawing/2014/main" id="{0CC7C6B5-0843-BE45-6D2F-06ACD1DDC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4" name="Title 1">
            <a:extLst>
              <a:ext uri="{FF2B5EF4-FFF2-40B4-BE49-F238E27FC236}">
                <a16:creationId xmlns:a16="http://schemas.microsoft.com/office/drawing/2014/main" id="{7AD6713E-DE9A-AB1B-FB32-A2CCFCED304F}"/>
              </a:ext>
            </a:extLst>
          </p:cNvPr>
          <p:cNvSpPr txBox="1">
            <a:spLocks/>
          </p:cNvSpPr>
          <p:nvPr/>
        </p:nvSpPr>
        <p:spPr>
          <a:xfrm rot="16200000">
            <a:off x="2012857" y="3242506"/>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1400" b="1" cap="all" dirty="0">
                <a:solidFill>
                  <a:srgbClr val="E31837"/>
                </a:solidFill>
                <a:latin typeface="Avenir Heavy" panose="020B0703020203020204" pitchFamily="34" charset="0"/>
                <a:cs typeface="Arial"/>
              </a:rPr>
              <a:t>That involves</a:t>
            </a:r>
            <a:endParaRPr lang="en-CH" sz="1400" b="1" cap="all" dirty="0">
              <a:solidFill>
                <a:srgbClr val="E31837"/>
              </a:solidFill>
              <a:latin typeface="Avenir Heavy" panose="020B0703020203020204" pitchFamily="34" charset="0"/>
              <a:cs typeface="Arial"/>
            </a:endParaRPr>
          </a:p>
        </p:txBody>
      </p:sp>
      <p:sp>
        <p:nvSpPr>
          <p:cNvPr id="6" name="TextBox 5">
            <a:extLst>
              <a:ext uri="{FF2B5EF4-FFF2-40B4-BE49-F238E27FC236}">
                <a16:creationId xmlns:a16="http://schemas.microsoft.com/office/drawing/2014/main" id="{004509C2-B4B2-09B4-D57A-82983A923812}"/>
              </a:ext>
            </a:extLst>
          </p:cNvPr>
          <p:cNvSpPr txBox="1"/>
          <p:nvPr/>
        </p:nvSpPr>
        <p:spPr>
          <a:xfrm>
            <a:off x="530330" y="2477473"/>
            <a:ext cx="2300583" cy="2031325"/>
          </a:xfrm>
          <a:prstGeom prst="rect">
            <a:avLst/>
          </a:prstGeom>
          <a:noFill/>
        </p:spPr>
        <p:txBody>
          <a:bodyPr wrap="square" lIns="91440" tIns="45720" rIns="91440" bIns="45720" rtlCol="0" anchor="t">
            <a:spAutoFit/>
          </a:bodyPr>
          <a:lstStyle/>
          <a:p>
            <a:pPr algn="r"/>
            <a:r>
              <a:rPr lang="en-GB" dirty="0">
                <a:solidFill>
                  <a:srgbClr val="E31837"/>
                </a:solidFill>
                <a:latin typeface="Avenir Medium" panose="02000603020000020003" pitchFamily="2" charset="0"/>
              </a:rPr>
              <a:t>The Global AIDS Strategy 2026 – 2031 invites a collective recommitment to the ambition to end AIDS by 2030.</a:t>
            </a:r>
            <a:endParaRPr lang="en-IN" dirty="0">
              <a:solidFill>
                <a:srgbClr val="E31837"/>
              </a:solidFill>
              <a:latin typeface="Avenir Medium" panose="02000603020000020003" pitchFamily="2" charset="0"/>
            </a:endParaRPr>
          </a:p>
        </p:txBody>
      </p:sp>
      <p:sp>
        <p:nvSpPr>
          <p:cNvPr id="7" name="TextBox 6">
            <a:extLst>
              <a:ext uri="{FF2B5EF4-FFF2-40B4-BE49-F238E27FC236}">
                <a16:creationId xmlns:a16="http://schemas.microsoft.com/office/drawing/2014/main" id="{ED51DDF3-9566-AC7A-62C7-85FD47B9DC10}"/>
              </a:ext>
            </a:extLst>
          </p:cNvPr>
          <p:cNvSpPr txBox="1"/>
          <p:nvPr/>
        </p:nvSpPr>
        <p:spPr>
          <a:xfrm>
            <a:off x="244530" y="759387"/>
            <a:ext cx="2590800" cy="89255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It starts with people</a:t>
            </a:r>
            <a:endParaRPr lang="en-IN" sz="2600" cap="all" dirty="0">
              <a:solidFill>
                <a:srgbClr val="E31837"/>
              </a:solidFill>
              <a:latin typeface="Avenir Heavy" panose="020B0703020203020204" pitchFamily="34" charset="0"/>
            </a:endParaRPr>
          </a:p>
        </p:txBody>
      </p:sp>
      <p:sp>
        <p:nvSpPr>
          <p:cNvPr id="11" name="TextBox 10">
            <a:extLst>
              <a:ext uri="{FF2B5EF4-FFF2-40B4-BE49-F238E27FC236}">
                <a16:creationId xmlns:a16="http://schemas.microsoft.com/office/drawing/2014/main" id="{64437868-950B-1E58-A4C8-6FF39150CE2E}"/>
              </a:ext>
            </a:extLst>
          </p:cNvPr>
          <p:cNvSpPr txBox="1"/>
          <p:nvPr/>
        </p:nvSpPr>
        <p:spPr>
          <a:xfrm>
            <a:off x="3518881" y="2535667"/>
            <a:ext cx="1834776" cy="1815882"/>
          </a:xfrm>
          <a:prstGeom prst="rect">
            <a:avLst/>
          </a:prstGeom>
          <a:noFill/>
        </p:spPr>
        <p:txBody>
          <a:bodyPr wrap="square" lIns="91440" tIns="45720" rIns="91440" bIns="45720" rtlCol="0" anchor="t">
            <a:spAutoFit/>
          </a:bodyPr>
          <a:lstStyle/>
          <a:p>
            <a:pPr algn="ctr"/>
            <a:r>
              <a:rPr lang="en-US" sz="1600" dirty="0">
                <a:latin typeface="Avenir Medium" panose="02000603020000020003" pitchFamily="2" charset="0"/>
                <a:cs typeface="Arial"/>
              </a:rPr>
              <a:t>Country-leadership for sustaining inclusive multisectoral HIV national responses</a:t>
            </a:r>
          </a:p>
        </p:txBody>
      </p:sp>
      <p:sp>
        <p:nvSpPr>
          <p:cNvPr id="12" name="TextBox 11">
            <a:extLst>
              <a:ext uri="{FF2B5EF4-FFF2-40B4-BE49-F238E27FC236}">
                <a16:creationId xmlns:a16="http://schemas.microsoft.com/office/drawing/2014/main" id="{04545A7B-1311-4AC9-643D-83B7731F98B5}"/>
              </a:ext>
            </a:extLst>
          </p:cNvPr>
          <p:cNvSpPr txBox="1"/>
          <p:nvPr/>
        </p:nvSpPr>
        <p:spPr>
          <a:xfrm>
            <a:off x="5611395" y="1920114"/>
            <a:ext cx="2116355" cy="3046988"/>
          </a:xfrm>
          <a:prstGeom prst="rect">
            <a:avLst/>
          </a:prstGeom>
          <a:noFill/>
        </p:spPr>
        <p:txBody>
          <a:bodyPr wrap="square" lIns="91440" tIns="45720" rIns="91440" bIns="45720" rtlCol="0" anchor="t">
            <a:spAutoFit/>
          </a:bodyPr>
          <a:lstStyle/>
          <a:p>
            <a:pPr algn="ctr"/>
            <a:r>
              <a:rPr lang="en-US" sz="1600" dirty="0">
                <a:latin typeface="Avenir Medium" panose="02000603020000020003" pitchFamily="2" charset="0"/>
                <a:cs typeface="Arial"/>
              </a:rPr>
              <a:t>Reducing inequalities and upholding people’s rights to access HIV prevention, testing, treatment and care services, including for women and girls, men and boys, children, and key populations affected or at risk of HIV.</a:t>
            </a:r>
          </a:p>
        </p:txBody>
      </p:sp>
      <p:sp>
        <p:nvSpPr>
          <p:cNvPr id="13" name="TextBox 12">
            <a:extLst>
              <a:ext uri="{FF2B5EF4-FFF2-40B4-BE49-F238E27FC236}">
                <a16:creationId xmlns:a16="http://schemas.microsoft.com/office/drawing/2014/main" id="{9C7E3FBC-860E-EF93-E965-BA77A509535B}"/>
              </a:ext>
            </a:extLst>
          </p:cNvPr>
          <p:cNvSpPr txBox="1"/>
          <p:nvPr/>
        </p:nvSpPr>
        <p:spPr>
          <a:xfrm>
            <a:off x="7911060" y="2904999"/>
            <a:ext cx="1648691" cy="1077218"/>
          </a:xfrm>
          <a:prstGeom prst="rect">
            <a:avLst/>
          </a:prstGeom>
          <a:noFill/>
        </p:spPr>
        <p:txBody>
          <a:bodyPr wrap="square" lIns="91440" tIns="45720" rIns="91440" bIns="45720" rtlCol="0" anchor="t">
            <a:spAutoFit/>
          </a:bodyPr>
          <a:lstStyle/>
          <a:p>
            <a:pPr algn="ctr"/>
            <a:r>
              <a:rPr lang="en-US" sz="1600" dirty="0">
                <a:latin typeface="Avenir Medium" panose="02000603020000020003" pitchFamily="2" charset="0"/>
                <a:cs typeface="Arial"/>
              </a:rPr>
              <a:t>Community leadership at all levels of the response</a:t>
            </a:r>
            <a:endParaRPr lang="en-CH" sz="1600" dirty="0">
              <a:latin typeface="Avenir Medium" panose="02000603020000020003" pitchFamily="2" charset="0"/>
              <a:cs typeface="Arial"/>
            </a:endParaRPr>
          </a:p>
        </p:txBody>
      </p:sp>
    </p:spTree>
    <p:extLst>
      <p:ext uri="{BB962C8B-B14F-4D97-AF65-F5344CB8AC3E}">
        <p14:creationId xmlns:p14="http://schemas.microsoft.com/office/powerpoint/2010/main" val="240006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A5C8B-E013-D684-2327-76373A6A5C24}"/>
            </a:ext>
          </a:extLst>
        </p:cNvPr>
        <p:cNvGrpSpPr/>
        <p:nvPr/>
      </p:nvGrpSpPr>
      <p:grpSpPr>
        <a:xfrm>
          <a:off x="0" y="0"/>
          <a:ext cx="0" cy="0"/>
          <a:chOff x="0" y="0"/>
          <a:chExt cx="0" cy="0"/>
        </a:xfrm>
      </p:grpSpPr>
      <p:grpSp>
        <p:nvGrpSpPr>
          <p:cNvPr id="45" name="Group 44">
            <a:extLst>
              <a:ext uri="{FF2B5EF4-FFF2-40B4-BE49-F238E27FC236}">
                <a16:creationId xmlns:a16="http://schemas.microsoft.com/office/drawing/2014/main" id="{EFA996A1-9B2E-CAD7-AF5C-4FD2FEE2D9BC}"/>
              </a:ext>
            </a:extLst>
          </p:cNvPr>
          <p:cNvGrpSpPr/>
          <p:nvPr/>
        </p:nvGrpSpPr>
        <p:grpSpPr>
          <a:xfrm>
            <a:off x="2932771" y="2452884"/>
            <a:ext cx="7554476" cy="4070488"/>
            <a:chOff x="1704754" y="2452884"/>
            <a:chExt cx="8782493" cy="4070488"/>
          </a:xfrm>
        </p:grpSpPr>
        <p:sp>
          <p:nvSpPr>
            <p:cNvPr id="12" name="Rectangle 11">
              <a:extLst>
                <a:ext uri="{FF2B5EF4-FFF2-40B4-BE49-F238E27FC236}">
                  <a16:creationId xmlns:a16="http://schemas.microsoft.com/office/drawing/2014/main" id="{C01496AB-B68B-2BE5-C05B-3A6824D723A4}"/>
                </a:ext>
              </a:extLst>
            </p:cNvPr>
            <p:cNvSpPr/>
            <p:nvPr/>
          </p:nvSpPr>
          <p:spPr>
            <a:xfrm>
              <a:off x="1704754" y="2452884"/>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BDA5BCF4-73B3-493D-D3B7-597B0100DB7D}"/>
                </a:ext>
              </a:extLst>
            </p:cNvPr>
            <p:cNvSpPr/>
            <p:nvPr/>
          </p:nvSpPr>
          <p:spPr>
            <a:xfrm>
              <a:off x="1704754" y="2828914"/>
              <a:ext cx="8782493" cy="354041"/>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28" name="Rectangle 27">
              <a:extLst>
                <a:ext uri="{FF2B5EF4-FFF2-40B4-BE49-F238E27FC236}">
                  <a16:creationId xmlns:a16="http://schemas.microsoft.com/office/drawing/2014/main" id="{88F59D4E-3588-5CDD-FB1F-856EA25F4DAA}"/>
                </a:ext>
              </a:extLst>
            </p:cNvPr>
            <p:cNvSpPr/>
            <p:nvPr/>
          </p:nvSpPr>
          <p:spPr>
            <a:xfrm>
              <a:off x="1704754" y="3234292"/>
              <a:ext cx="8782493" cy="751018"/>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t> </a:t>
              </a:r>
              <a:endParaRPr lang="en-IN" dirty="0"/>
            </a:p>
          </p:txBody>
        </p:sp>
        <p:sp>
          <p:nvSpPr>
            <p:cNvPr id="29" name="Rectangle 28">
              <a:extLst>
                <a:ext uri="{FF2B5EF4-FFF2-40B4-BE49-F238E27FC236}">
                  <a16:creationId xmlns:a16="http://schemas.microsoft.com/office/drawing/2014/main" id="{5CED610B-A614-2E04-5022-8CAB23B66F61}"/>
                </a:ext>
              </a:extLst>
            </p:cNvPr>
            <p:cNvSpPr/>
            <p:nvPr/>
          </p:nvSpPr>
          <p:spPr>
            <a:xfrm>
              <a:off x="1704754" y="4036647"/>
              <a:ext cx="8782493" cy="530695"/>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0" name="Rectangle 29">
              <a:extLst>
                <a:ext uri="{FF2B5EF4-FFF2-40B4-BE49-F238E27FC236}">
                  <a16:creationId xmlns:a16="http://schemas.microsoft.com/office/drawing/2014/main" id="{1DFE477F-E406-BA13-1F12-5398546BB51D}"/>
                </a:ext>
              </a:extLst>
            </p:cNvPr>
            <p:cNvSpPr/>
            <p:nvPr/>
          </p:nvSpPr>
          <p:spPr>
            <a:xfrm>
              <a:off x="1704754" y="4621437"/>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6" name="Rectangle 35">
              <a:extLst>
                <a:ext uri="{FF2B5EF4-FFF2-40B4-BE49-F238E27FC236}">
                  <a16:creationId xmlns:a16="http://schemas.microsoft.com/office/drawing/2014/main" id="{76000EB7-6C3C-D83A-5CE6-1A138C4ADB2A}"/>
                </a:ext>
              </a:extLst>
            </p:cNvPr>
            <p:cNvSpPr/>
            <p:nvPr/>
          </p:nvSpPr>
          <p:spPr>
            <a:xfrm>
              <a:off x="1704754" y="5411438"/>
              <a:ext cx="8782493" cy="733149"/>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en-IN" dirty="0"/>
            </a:p>
          </p:txBody>
        </p:sp>
        <p:sp>
          <p:nvSpPr>
            <p:cNvPr id="35" name="Rectangle 34">
              <a:extLst>
                <a:ext uri="{FF2B5EF4-FFF2-40B4-BE49-F238E27FC236}">
                  <a16:creationId xmlns:a16="http://schemas.microsoft.com/office/drawing/2014/main" id="{4720931E-F90C-9C61-4BEF-1EDDCE23AADB}"/>
                </a:ext>
              </a:extLst>
            </p:cNvPr>
            <p:cNvSpPr/>
            <p:nvPr/>
          </p:nvSpPr>
          <p:spPr>
            <a:xfrm>
              <a:off x="1704754" y="6198679"/>
              <a:ext cx="8782493" cy="324693"/>
            </a:xfrm>
            <a:prstGeom prst="rect">
              <a:avLst/>
            </a:prstGeom>
            <a:gradFill>
              <a:gsLst>
                <a:gs pos="100000">
                  <a:srgbClr val="00B4BE"/>
                </a:gs>
                <a:gs pos="0">
                  <a:srgbClr val="007CC9"/>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4" name="Picture 3" descr="A drawing of a person&#10;&#10;Description automatically generated">
            <a:extLst>
              <a:ext uri="{FF2B5EF4-FFF2-40B4-BE49-F238E27FC236}">
                <a16:creationId xmlns:a16="http://schemas.microsoft.com/office/drawing/2014/main" id="{CE2B69E3-8BDA-7428-FFCD-5FCAA21902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3" name="TextBox 12">
            <a:extLst>
              <a:ext uri="{FF2B5EF4-FFF2-40B4-BE49-F238E27FC236}">
                <a16:creationId xmlns:a16="http://schemas.microsoft.com/office/drawing/2014/main" id="{80553626-74B1-5A7D-E575-4E9C6FFA745E}"/>
              </a:ext>
            </a:extLst>
          </p:cNvPr>
          <p:cNvSpPr txBox="1"/>
          <p:nvPr/>
        </p:nvSpPr>
        <p:spPr>
          <a:xfrm>
            <a:off x="3085196" y="2461342"/>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Scaled-up HIV responses</a:t>
            </a:r>
          </a:p>
        </p:txBody>
      </p:sp>
      <p:sp>
        <p:nvSpPr>
          <p:cNvPr id="20" name="TextBox 19">
            <a:extLst>
              <a:ext uri="{FF2B5EF4-FFF2-40B4-BE49-F238E27FC236}">
                <a16:creationId xmlns:a16="http://schemas.microsoft.com/office/drawing/2014/main" id="{B34C92D5-0AE6-7BAD-DB9E-CC71CB8EACA4}"/>
              </a:ext>
            </a:extLst>
          </p:cNvPr>
          <p:cNvSpPr txBox="1"/>
          <p:nvPr/>
        </p:nvSpPr>
        <p:spPr>
          <a:xfrm>
            <a:off x="6763844" y="2461342"/>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End AIDS and build sustainability</a:t>
            </a:r>
          </a:p>
        </p:txBody>
      </p:sp>
      <p:sp>
        <p:nvSpPr>
          <p:cNvPr id="14" name="TextBox 13">
            <a:extLst>
              <a:ext uri="{FF2B5EF4-FFF2-40B4-BE49-F238E27FC236}">
                <a16:creationId xmlns:a16="http://schemas.microsoft.com/office/drawing/2014/main" id="{BB4C687E-8CDB-372C-C02F-7AAC57296875}"/>
              </a:ext>
            </a:extLst>
          </p:cNvPr>
          <p:cNvSpPr txBox="1"/>
          <p:nvPr/>
        </p:nvSpPr>
        <p:spPr>
          <a:xfrm>
            <a:off x="3085196" y="2852046"/>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Intervention centered</a:t>
            </a:r>
          </a:p>
        </p:txBody>
      </p:sp>
      <p:sp>
        <p:nvSpPr>
          <p:cNvPr id="21" name="TextBox 20">
            <a:extLst>
              <a:ext uri="{FF2B5EF4-FFF2-40B4-BE49-F238E27FC236}">
                <a16:creationId xmlns:a16="http://schemas.microsoft.com/office/drawing/2014/main" id="{D57E7EAC-74BE-B32C-EAF6-9DFCCEFCF262}"/>
              </a:ext>
            </a:extLst>
          </p:cNvPr>
          <p:cNvSpPr txBox="1"/>
          <p:nvPr/>
        </p:nvSpPr>
        <p:spPr>
          <a:xfrm>
            <a:off x="6763844" y="2852046"/>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People centered</a:t>
            </a:r>
          </a:p>
        </p:txBody>
      </p:sp>
      <p:sp>
        <p:nvSpPr>
          <p:cNvPr id="15" name="TextBox 14">
            <a:extLst>
              <a:ext uri="{FF2B5EF4-FFF2-40B4-BE49-F238E27FC236}">
                <a16:creationId xmlns:a16="http://schemas.microsoft.com/office/drawing/2014/main" id="{F4B8FC64-823C-D85F-6952-6988342C892C}"/>
              </a:ext>
            </a:extLst>
          </p:cNvPr>
          <p:cNvSpPr txBox="1"/>
          <p:nvPr/>
        </p:nvSpPr>
        <p:spPr>
          <a:xfrm>
            <a:off x="3085195" y="3240469"/>
            <a:ext cx="3547285"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Large number of targets, some of</a:t>
            </a:r>
          </a:p>
          <a:p>
            <a:r>
              <a:rPr lang="en-US" sz="1400" dirty="0">
                <a:solidFill>
                  <a:schemeClr val="bg1"/>
                </a:solidFill>
                <a:latin typeface="Avenir Heavy" panose="020B0703020203020204" pitchFamily="34" charset="0"/>
                <a:cs typeface="Arial"/>
              </a:rPr>
              <a:t>which were statements or intent and</a:t>
            </a:r>
          </a:p>
          <a:p>
            <a:r>
              <a:rPr lang="en-US" sz="1400" dirty="0">
                <a:solidFill>
                  <a:schemeClr val="bg1"/>
                </a:solidFill>
                <a:latin typeface="Avenir Heavy" panose="020B0703020203020204" pitchFamily="34" charset="0"/>
                <a:cs typeface="Arial"/>
              </a:rPr>
              <a:t>not measurable</a:t>
            </a:r>
          </a:p>
        </p:txBody>
      </p:sp>
      <p:sp>
        <p:nvSpPr>
          <p:cNvPr id="22" name="TextBox 21">
            <a:extLst>
              <a:ext uri="{FF2B5EF4-FFF2-40B4-BE49-F238E27FC236}">
                <a16:creationId xmlns:a16="http://schemas.microsoft.com/office/drawing/2014/main" id="{A1E37AB3-1E78-F530-E849-18C562A3C170}"/>
              </a:ext>
            </a:extLst>
          </p:cNvPr>
          <p:cNvSpPr txBox="1"/>
          <p:nvPr/>
        </p:nvSpPr>
        <p:spPr>
          <a:xfrm>
            <a:off x="6763845" y="3240469"/>
            <a:ext cx="3220192"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Fewer targets that are adoptable by</a:t>
            </a:r>
          </a:p>
          <a:p>
            <a:r>
              <a:rPr lang="en-US" sz="1400" dirty="0">
                <a:solidFill>
                  <a:schemeClr val="bg1"/>
                </a:solidFill>
                <a:latin typeface="Avenir Heavy" panose="020B0703020203020204" pitchFamily="34" charset="0"/>
                <a:cs typeface="Arial"/>
              </a:rPr>
              <a:t>Countries, sub national areas, and sub populations</a:t>
            </a:r>
          </a:p>
        </p:txBody>
      </p:sp>
      <p:sp>
        <p:nvSpPr>
          <p:cNvPr id="16" name="TextBox 15">
            <a:extLst>
              <a:ext uri="{FF2B5EF4-FFF2-40B4-BE49-F238E27FC236}">
                <a16:creationId xmlns:a16="http://schemas.microsoft.com/office/drawing/2014/main" id="{6A758F4A-4F84-CB4F-58B5-99AAD6E5E95E}"/>
              </a:ext>
            </a:extLst>
          </p:cNvPr>
          <p:cNvSpPr txBox="1"/>
          <p:nvPr/>
        </p:nvSpPr>
        <p:spPr>
          <a:xfrm>
            <a:off x="3085196" y="4148106"/>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Vertical HIV programmes</a:t>
            </a:r>
          </a:p>
        </p:txBody>
      </p:sp>
      <p:sp>
        <p:nvSpPr>
          <p:cNvPr id="23" name="TextBox 22">
            <a:extLst>
              <a:ext uri="{FF2B5EF4-FFF2-40B4-BE49-F238E27FC236}">
                <a16:creationId xmlns:a16="http://schemas.microsoft.com/office/drawing/2014/main" id="{35AA8796-BB2C-7F0F-FAAF-0A0DBFB269CF}"/>
              </a:ext>
            </a:extLst>
          </p:cNvPr>
          <p:cNvSpPr txBox="1"/>
          <p:nvPr/>
        </p:nvSpPr>
        <p:spPr>
          <a:xfrm>
            <a:off x="6763844" y="4040384"/>
            <a:ext cx="3547285" cy="523220"/>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Integration of HIV services in national programmes</a:t>
            </a:r>
          </a:p>
        </p:txBody>
      </p:sp>
      <p:sp>
        <p:nvSpPr>
          <p:cNvPr id="17" name="TextBox 16">
            <a:extLst>
              <a:ext uri="{FF2B5EF4-FFF2-40B4-BE49-F238E27FC236}">
                <a16:creationId xmlns:a16="http://schemas.microsoft.com/office/drawing/2014/main" id="{8703D86E-CCC3-1173-49A7-E857970F9666}"/>
              </a:ext>
            </a:extLst>
          </p:cNvPr>
          <p:cNvSpPr txBox="1"/>
          <p:nvPr/>
        </p:nvSpPr>
        <p:spPr>
          <a:xfrm>
            <a:off x="3085196" y="4834123"/>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Focus on provision of services</a:t>
            </a:r>
          </a:p>
        </p:txBody>
      </p:sp>
      <p:sp>
        <p:nvSpPr>
          <p:cNvPr id="24" name="TextBox 23">
            <a:extLst>
              <a:ext uri="{FF2B5EF4-FFF2-40B4-BE49-F238E27FC236}">
                <a16:creationId xmlns:a16="http://schemas.microsoft.com/office/drawing/2014/main" id="{F1FBF39B-8B5F-BE2D-173F-66CD047F08F5}"/>
              </a:ext>
            </a:extLst>
          </p:cNvPr>
          <p:cNvSpPr txBox="1"/>
          <p:nvPr/>
        </p:nvSpPr>
        <p:spPr>
          <a:xfrm>
            <a:off x="6763844" y="4618679"/>
            <a:ext cx="3547285"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a:cs typeface="Arial"/>
              </a:rPr>
              <a:t>Greater focus on access to services and diversifying methods – self-care models, communities led </a:t>
            </a:r>
            <a:r>
              <a:rPr lang="en-US" sz="1400" dirty="0" err="1">
                <a:solidFill>
                  <a:schemeClr val="bg1"/>
                </a:solidFill>
                <a:latin typeface="Avenir Heavy"/>
                <a:cs typeface="Arial"/>
              </a:rPr>
              <a:t>programmes</a:t>
            </a:r>
            <a:r>
              <a:rPr lang="en-US" sz="1400" dirty="0">
                <a:solidFill>
                  <a:schemeClr val="bg1"/>
                </a:solidFill>
                <a:latin typeface="Avenir Heavy"/>
                <a:cs typeface="Arial"/>
              </a:rPr>
              <a:t> </a:t>
            </a:r>
          </a:p>
        </p:txBody>
      </p:sp>
      <p:sp>
        <p:nvSpPr>
          <p:cNvPr id="18" name="TextBox 17">
            <a:extLst>
              <a:ext uri="{FF2B5EF4-FFF2-40B4-BE49-F238E27FC236}">
                <a16:creationId xmlns:a16="http://schemas.microsoft.com/office/drawing/2014/main" id="{A542390A-5C9B-FF6C-1220-A81645E0C76A}"/>
              </a:ext>
            </a:extLst>
          </p:cNvPr>
          <p:cNvSpPr txBox="1"/>
          <p:nvPr/>
        </p:nvSpPr>
        <p:spPr>
          <a:xfrm>
            <a:off x="3085196" y="5516402"/>
            <a:ext cx="2965447" cy="523220"/>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High donor dependance and donor driven HIV responses</a:t>
            </a:r>
          </a:p>
        </p:txBody>
      </p:sp>
      <p:sp>
        <p:nvSpPr>
          <p:cNvPr id="25" name="TextBox 24">
            <a:extLst>
              <a:ext uri="{FF2B5EF4-FFF2-40B4-BE49-F238E27FC236}">
                <a16:creationId xmlns:a16="http://schemas.microsoft.com/office/drawing/2014/main" id="{9B90D48B-48E5-0BE9-C13B-6557924C0564}"/>
              </a:ext>
            </a:extLst>
          </p:cNvPr>
          <p:cNvSpPr txBox="1"/>
          <p:nvPr/>
        </p:nvSpPr>
        <p:spPr>
          <a:xfrm>
            <a:off x="6763844" y="5408680"/>
            <a:ext cx="3140251" cy="738664"/>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Country-owned and led responses. Shared responsibility differentiated by income</a:t>
            </a:r>
          </a:p>
        </p:txBody>
      </p:sp>
      <p:sp>
        <p:nvSpPr>
          <p:cNvPr id="19" name="TextBox 18">
            <a:extLst>
              <a:ext uri="{FF2B5EF4-FFF2-40B4-BE49-F238E27FC236}">
                <a16:creationId xmlns:a16="http://schemas.microsoft.com/office/drawing/2014/main" id="{6FE39B84-F8E8-B673-BB35-E3E9155A36B0}"/>
              </a:ext>
            </a:extLst>
          </p:cNvPr>
          <p:cNvSpPr txBox="1"/>
          <p:nvPr/>
        </p:nvSpPr>
        <p:spPr>
          <a:xfrm>
            <a:off x="3085195" y="6207137"/>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Global Strategies</a:t>
            </a:r>
          </a:p>
        </p:txBody>
      </p:sp>
      <p:sp>
        <p:nvSpPr>
          <p:cNvPr id="26" name="TextBox 25">
            <a:extLst>
              <a:ext uri="{FF2B5EF4-FFF2-40B4-BE49-F238E27FC236}">
                <a16:creationId xmlns:a16="http://schemas.microsoft.com/office/drawing/2014/main" id="{E699A772-EA3B-7F98-6FCD-3403E4A7C510}"/>
              </a:ext>
            </a:extLst>
          </p:cNvPr>
          <p:cNvSpPr txBox="1"/>
          <p:nvPr/>
        </p:nvSpPr>
        <p:spPr>
          <a:xfrm>
            <a:off x="6763843" y="6207137"/>
            <a:ext cx="3547285" cy="307777"/>
          </a:xfrm>
          <a:prstGeom prst="rect">
            <a:avLst/>
          </a:prstGeom>
          <a:noFill/>
        </p:spPr>
        <p:txBody>
          <a:bodyPr wrap="square" lIns="91440" tIns="45720" rIns="91440" bIns="45720" rtlCol="0" anchor="t">
            <a:spAutoFit/>
          </a:bodyPr>
          <a:lstStyle/>
          <a:p>
            <a:r>
              <a:rPr lang="en-US" sz="1400" dirty="0">
                <a:solidFill>
                  <a:schemeClr val="bg1"/>
                </a:solidFill>
                <a:latin typeface="Avenir Heavy" panose="020B0703020203020204" pitchFamily="34" charset="0"/>
                <a:cs typeface="Arial"/>
              </a:rPr>
              <a:t>Both global and regional strategies</a:t>
            </a:r>
          </a:p>
        </p:txBody>
      </p:sp>
      <p:sp>
        <p:nvSpPr>
          <p:cNvPr id="48" name="Title 1">
            <a:extLst>
              <a:ext uri="{FF2B5EF4-FFF2-40B4-BE49-F238E27FC236}">
                <a16:creationId xmlns:a16="http://schemas.microsoft.com/office/drawing/2014/main" id="{E9529162-D984-6429-3B98-638C92E03C34}"/>
              </a:ext>
            </a:extLst>
          </p:cNvPr>
          <p:cNvSpPr txBox="1">
            <a:spLocks/>
          </p:cNvSpPr>
          <p:nvPr/>
        </p:nvSpPr>
        <p:spPr>
          <a:xfrm>
            <a:off x="3441845" y="1943032"/>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dirty="0">
                <a:solidFill>
                  <a:srgbClr val="007CC9"/>
                </a:solidFill>
                <a:latin typeface="Avenir Heavy" panose="020B0703020203020204" pitchFamily="34" charset="0"/>
                <a:cs typeface="Arial"/>
              </a:rPr>
              <a:t>2025</a:t>
            </a:r>
            <a:endParaRPr lang="en-CH" sz="2000" cap="all" dirty="0">
              <a:solidFill>
                <a:srgbClr val="007CC9"/>
              </a:solidFill>
              <a:latin typeface="Avenir Heavy" panose="020B0703020203020204" pitchFamily="34" charset="0"/>
              <a:cs typeface="Arial"/>
            </a:endParaRPr>
          </a:p>
        </p:txBody>
      </p:sp>
      <p:sp>
        <p:nvSpPr>
          <p:cNvPr id="49" name="Title 1">
            <a:extLst>
              <a:ext uri="{FF2B5EF4-FFF2-40B4-BE49-F238E27FC236}">
                <a16:creationId xmlns:a16="http://schemas.microsoft.com/office/drawing/2014/main" id="{8767DAB3-48DE-A36F-A2F0-ED1396409ECF}"/>
              </a:ext>
            </a:extLst>
          </p:cNvPr>
          <p:cNvSpPr txBox="1">
            <a:spLocks/>
          </p:cNvSpPr>
          <p:nvPr/>
        </p:nvSpPr>
        <p:spPr>
          <a:xfrm>
            <a:off x="7398715" y="1943032"/>
            <a:ext cx="2585322" cy="4898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0" i="0" kern="1200">
                <a:solidFill>
                  <a:srgbClr val="901838"/>
                </a:solidFill>
                <a:latin typeface="Arial" panose="020B0604020202020204" pitchFamily="34" charset="0"/>
                <a:ea typeface="+mj-ea"/>
                <a:cs typeface="Arial" panose="020B0604020202020204" pitchFamily="34" charset="0"/>
              </a:defRPr>
            </a:lvl1pPr>
          </a:lstStyle>
          <a:p>
            <a:pPr algn="ctr"/>
            <a:r>
              <a:rPr lang="en-US" sz="2000" cap="all" dirty="0">
                <a:solidFill>
                  <a:srgbClr val="00B4BE"/>
                </a:solidFill>
                <a:latin typeface="Avenir Heavy" panose="020B0703020203020204" pitchFamily="34" charset="0"/>
                <a:cs typeface="Arial"/>
              </a:rPr>
              <a:t>2030</a:t>
            </a:r>
            <a:endParaRPr lang="en-CH" sz="2000" cap="all" dirty="0">
              <a:solidFill>
                <a:srgbClr val="00B4BE"/>
              </a:solidFill>
              <a:latin typeface="Avenir Heavy" panose="020B0703020203020204" pitchFamily="34" charset="0"/>
              <a:cs typeface="Arial"/>
            </a:endParaRPr>
          </a:p>
        </p:txBody>
      </p:sp>
      <p:sp>
        <p:nvSpPr>
          <p:cNvPr id="2" name="TextBox 1">
            <a:extLst>
              <a:ext uri="{FF2B5EF4-FFF2-40B4-BE49-F238E27FC236}">
                <a16:creationId xmlns:a16="http://schemas.microsoft.com/office/drawing/2014/main" id="{A6A8F4C2-AEF9-8BDE-C263-84133AB5920E}"/>
              </a:ext>
            </a:extLst>
          </p:cNvPr>
          <p:cNvSpPr txBox="1"/>
          <p:nvPr/>
        </p:nvSpPr>
        <p:spPr>
          <a:xfrm>
            <a:off x="244530" y="759387"/>
            <a:ext cx="2590800" cy="1692771"/>
          </a:xfrm>
          <a:prstGeom prst="rect">
            <a:avLst/>
          </a:prstGeom>
          <a:noFill/>
        </p:spPr>
        <p:txBody>
          <a:bodyPr wrap="square" rtlCol="0">
            <a:spAutoFit/>
          </a:bodyPr>
          <a:lstStyle/>
          <a:p>
            <a:pPr algn="r"/>
            <a:r>
              <a:rPr lang="en-US" sz="2600" cap="all" dirty="0">
                <a:solidFill>
                  <a:srgbClr val="C00000"/>
                </a:solidFill>
                <a:latin typeface="Avenir Heavy" panose="020B0703020203020204" pitchFamily="34" charset="0"/>
              </a:rPr>
              <a:t>What’s</a:t>
            </a:r>
            <a:br>
              <a:rPr lang="en-US" sz="2600" cap="all" dirty="0">
                <a:solidFill>
                  <a:srgbClr val="C00000"/>
                </a:solidFill>
                <a:latin typeface="Avenir Heavy" panose="020B0703020203020204" pitchFamily="34" charset="0"/>
              </a:rPr>
            </a:br>
            <a:r>
              <a:rPr lang="en-US" sz="2600" cap="all" dirty="0">
                <a:solidFill>
                  <a:srgbClr val="C00000"/>
                </a:solidFill>
                <a:latin typeface="Avenir Heavy" panose="020B0703020203020204" pitchFamily="34" charset="0"/>
              </a:rPr>
              <a:t>new in the global AIDS strategy?</a:t>
            </a:r>
            <a:endParaRPr lang="en-IN" sz="2600" cap="all" dirty="0">
              <a:solidFill>
                <a:srgbClr val="C00000"/>
              </a:solidFill>
              <a:latin typeface="Avenir Heavy" panose="020B0703020203020204" pitchFamily="34" charset="0"/>
            </a:endParaRPr>
          </a:p>
        </p:txBody>
      </p:sp>
      <p:sp>
        <p:nvSpPr>
          <p:cNvPr id="3" name="Arrow: Right 2">
            <a:extLst>
              <a:ext uri="{FF2B5EF4-FFF2-40B4-BE49-F238E27FC236}">
                <a16:creationId xmlns:a16="http://schemas.microsoft.com/office/drawing/2014/main" id="{49CB4DA9-A624-E81C-BD26-33F6DACBB689}"/>
              </a:ext>
            </a:extLst>
          </p:cNvPr>
          <p:cNvSpPr/>
          <p:nvPr/>
        </p:nvSpPr>
        <p:spPr>
          <a:xfrm>
            <a:off x="6503023" y="252923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Right 4">
            <a:extLst>
              <a:ext uri="{FF2B5EF4-FFF2-40B4-BE49-F238E27FC236}">
                <a16:creationId xmlns:a16="http://schemas.microsoft.com/office/drawing/2014/main" id="{4B0590F3-76FA-B787-505E-752E5A3B7EFD}"/>
              </a:ext>
            </a:extLst>
          </p:cNvPr>
          <p:cNvSpPr/>
          <p:nvPr/>
        </p:nvSpPr>
        <p:spPr>
          <a:xfrm>
            <a:off x="6503023" y="2913407"/>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Right 5">
            <a:extLst>
              <a:ext uri="{FF2B5EF4-FFF2-40B4-BE49-F238E27FC236}">
                <a16:creationId xmlns:a16="http://schemas.microsoft.com/office/drawing/2014/main" id="{D74B0B68-4CA2-6D18-92DA-EAFE2C67EEB3}"/>
              </a:ext>
            </a:extLst>
          </p:cNvPr>
          <p:cNvSpPr/>
          <p:nvPr/>
        </p:nvSpPr>
        <p:spPr>
          <a:xfrm>
            <a:off x="6503023" y="347031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Right 6">
            <a:extLst>
              <a:ext uri="{FF2B5EF4-FFF2-40B4-BE49-F238E27FC236}">
                <a16:creationId xmlns:a16="http://schemas.microsoft.com/office/drawing/2014/main" id="{42A2BA42-3FDE-EF7E-304B-E38B7A06D1C4}"/>
              </a:ext>
            </a:extLst>
          </p:cNvPr>
          <p:cNvSpPr/>
          <p:nvPr/>
        </p:nvSpPr>
        <p:spPr>
          <a:xfrm>
            <a:off x="6503023" y="420069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Right 37">
            <a:extLst>
              <a:ext uri="{FF2B5EF4-FFF2-40B4-BE49-F238E27FC236}">
                <a16:creationId xmlns:a16="http://schemas.microsoft.com/office/drawing/2014/main" id="{F648D78B-87F2-E9BC-7DFC-5EA156DBD294}"/>
              </a:ext>
            </a:extLst>
          </p:cNvPr>
          <p:cNvSpPr/>
          <p:nvPr/>
        </p:nvSpPr>
        <p:spPr>
          <a:xfrm>
            <a:off x="6503023" y="4863556"/>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Arrow: Right 38">
            <a:extLst>
              <a:ext uri="{FF2B5EF4-FFF2-40B4-BE49-F238E27FC236}">
                <a16:creationId xmlns:a16="http://schemas.microsoft.com/office/drawing/2014/main" id="{798B8E17-44C5-B05F-D8E1-E73845477D06}"/>
              </a:ext>
            </a:extLst>
          </p:cNvPr>
          <p:cNvSpPr/>
          <p:nvPr/>
        </p:nvSpPr>
        <p:spPr>
          <a:xfrm>
            <a:off x="6503023" y="5656158"/>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Arrow: Right 39">
            <a:extLst>
              <a:ext uri="{FF2B5EF4-FFF2-40B4-BE49-F238E27FC236}">
                <a16:creationId xmlns:a16="http://schemas.microsoft.com/office/drawing/2014/main" id="{771B603C-D35E-EDA4-6635-FE668F6FA31E}"/>
              </a:ext>
            </a:extLst>
          </p:cNvPr>
          <p:cNvSpPr/>
          <p:nvPr/>
        </p:nvSpPr>
        <p:spPr>
          <a:xfrm>
            <a:off x="6503023" y="6261161"/>
            <a:ext cx="207030" cy="171988"/>
          </a:xfrm>
          <a:prstGeom prst="rightArrow">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20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D2C67-7675-508C-A255-69F4A9220414}"/>
            </a:ext>
          </a:extLst>
        </p:cNvPr>
        <p:cNvGrpSpPr/>
        <p:nvPr/>
      </p:nvGrpSpPr>
      <p:grpSpPr>
        <a:xfrm>
          <a:off x="0" y="0"/>
          <a:ext cx="0" cy="0"/>
          <a:chOff x="0" y="0"/>
          <a:chExt cx="0" cy="0"/>
        </a:xfrm>
      </p:grpSpPr>
      <p:sp>
        <p:nvSpPr>
          <p:cNvPr id="24" name="Oval 23">
            <a:extLst>
              <a:ext uri="{FF2B5EF4-FFF2-40B4-BE49-F238E27FC236}">
                <a16:creationId xmlns:a16="http://schemas.microsoft.com/office/drawing/2014/main" id="{B52B2A75-2407-72D0-E6A6-ACCF42830F24}"/>
              </a:ext>
            </a:extLst>
          </p:cNvPr>
          <p:cNvSpPr/>
          <p:nvPr/>
        </p:nvSpPr>
        <p:spPr>
          <a:xfrm>
            <a:off x="6331860" y="2417069"/>
            <a:ext cx="3194788" cy="3194788"/>
          </a:xfrm>
          <a:prstGeom prst="ellipse">
            <a:avLst/>
          </a:prstGeom>
          <a:noFill/>
          <a:ln w="38100">
            <a:solidFill>
              <a:srgbClr val="F78E20">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D1BF3029-A5F7-1681-30CF-FC6A479450CD}"/>
              </a:ext>
            </a:extLst>
          </p:cNvPr>
          <p:cNvSpPr/>
          <p:nvPr/>
        </p:nvSpPr>
        <p:spPr>
          <a:xfrm>
            <a:off x="4994551" y="2398561"/>
            <a:ext cx="3194788" cy="3194788"/>
          </a:xfrm>
          <a:prstGeom prst="ellipse">
            <a:avLst/>
          </a:prstGeom>
          <a:noFill/>
          <a:ln w="38100">
            <a:solidFill>
              <a:srgbClr val="EC008C">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2964F214-96A2-F354-BA0C-D93CA9B45981}"/>
              </a:ext>
            </a:extLst>
          </p:cNvPr>
          <p:cNvSpPr/>
          <p:nvPr/>
        </p:nvSpPr>
        <p:spPr>
          <a:xfrm>
            <a:off x="5668085" y="982640"/>
            <a:ext cx="3194788" cy="3194788"/>
          </a:xfrm>
          <a:prstGeom prst="ellipse">
            <a:avLst/>
          </a:prstGeom>
          <a:noFill/>
          <a:ln w="38100">
            <a:solidFill>
              <a:srgbClr val="08BCC1">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086F7A82-DCC2-A475-B4D4-E3084E8F4988}"/>
              </a:ext>
            </a:extLst>
          </p:cNvPr>
          <p:cNvSpPr txBox="1"/>
          <p:nvPr/>
        </p:nvSpPr>
        <p:spPr>
          <a:xfrm>
            <a:off x="4546204" y="5799334"/>
            <a:ext cx="5419034" cy="646331"/>
          </a:xfrm>
          <a:prstGeom prst="rect">
            <a:avLst/>
          </a:prstGeom>
          <a:noFill/>
        </p:spPr>
        <p:txBody>
          <a:bodyPr wrap="square" lIns="91440" tIns="45720" rIns="91440" bIns="45720" rtlCol="0" anchor="t">
            <a:spAutoFit/>
          </a:bodyPr>
          <a:lstStyle/>
          <a:p>
            <a:pPr algn="ctr"/>
            <a:r>
              <a:rPr lang="en-US" dirty="0">
                <a:latin typeface="Avenir Medium" panose="02000603020000020003" pitchFamily="2" charset="0"/>
                <a:cs typeface="Arial" panose="020B0604020202020204" pitchFamily="34" charset="0"/>
              </a:rPr>
              <a:t>The Strategy sets out </a:t>
            </a:r>
            <a:r>
              <a:rPr lang="en-US" b="1" dirty="0">
                <a:latin typeface="Avenir Medium" panose="02000603020000020003" pitchFamily="2" charset="0"/>
                <a:cs typeface="Arial" panose="020B0604020202020204" pitchFamily="34" charset="0"/>
              </a:rPr>
              <a:t>three priorities</a:t>
            </a:r>
          </a:p>
          <a:p>
            <a:pPr algn="ctr"/>
            <a:r>
              <a:rPr lang="en-US" b="1" dirty="0">
                <a:latin typeface="Avenir Medium" panose="02000603020000020003" pitchFamily="2" charset="0"/>
                <a:cs typeface="Arial" panose="020B0604020202020204" pitchFamily="34" charset="0"/>
              </a:rPr>
              <a:t>Centered on ending AIDS and ending inequalities </a:t>
            </a:r>
            <a:endParaRPr lang="en-US" dirty="0">
              <a:latin typeface="Avenir Medium" panose="02000603020000020003" pitchFamily="2" charset="0"/>
              <a:cs typeface="Arial" panose="020B0604020202020204" pitchFamily="34" charset="0"/>
            </a:endParaRPr>
          </a:p>
        </p:txBody>
      </p:sp>
      <p:pic>
        <p:nvPicPr>
          <p:cNvPr id="3" name="Picture 2" descr="A drawing of a person&#10;&#10;Description automatically generated">
            <a:extLst>
              <a:ext uri="{FF2B5EF4-FFF2-40B4-BE49-F238E27FC236}">
                <a16:creationId xmlns:a16="http://schemas.microsoft.com/office/drawing/2014/main" id="{4184D114-41B4-7EA6-08A9-B6293E107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12" name="Oval 11">
            <a:extLst>
              <a:ext uri="{FF2B5EF4-FFF2-40B4-BE49-F238E27FC236}">
                <a16:creationId xmlns:a16="http://schemas.microsoft.com/office/drawing/2014/main" id="{BFBDDE3E-3B97-3393-4074-93808E1030A2}"/>
              </a:ext>
            </a:extLst>
          </p:cNvPr>
          <p:cNvSpPr/>
          <p:nvPr/>
        </p:nvSpPr>
        <p:spPr>
          <a:xfrm>
            <a:off x="5084289" y="2483522"/>
            <a:ext cx="3024866" cy="3024866"/>
          </a:xfrm>
          <a:prstGeom prst="ellipse">
            <a:avLst/>
          </a:prstGeom>
          <a:solidFill>
            <a:srgbClr val="EC008C">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DBDFEE27-5306-00EA-B6D7-FC3A19E732D6}"/>
              </a:ext>
            </a:extLst>
          </p:cNvPr>
          <p:cNvSpPr/>
          <p:nvPr/>
        </p:nvSpPr>
        <p:spPr>
          <a:xfrm>
            <a:off x="6402288" y="2483522"/>
            <a:ext cx="3024866" cy="3024866"/>
          </a:xfrm>
          <a:prstGeom prst="ellipse">
            <a:avLst/>
          </a:prstGeom>
          <a:solidFill>
            <a:srgbClr val="F78E20">
              <a:alpha val="50196"/>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Oval 15">
            <a:extLst>
              <a:ext uri="{FF2B5EF4-FFF2-40B4-BE49-F238E27FC236}">
                <a16:creationId xmlns:a16="http://schemas.microsoft.com/office/drawing/2014/main" id="{80989281-7105-76A9-A62A-C4477F6E2A27}"/>
              </a:ext>
            </a:extLst>
          </p:cNvPr>
          <p:cNvSpPr/>
          <p:nvPr/>
        </p:nvSpPr>
        <p:spPr>
          <a:xfrm>
            <a:off x="5743288" y="1067601"/>
            <a:ext cx="3024866" cy="3024866"/>
          </a:xfrm>
          <a:prstGeom prst="ellipse">
            <a:avLst/>
          </a:prstGeom>
          <a:solidFill>
            <a:srgbClr val="08BCC1">
              <a:alpha val="49804"/>
            </a:srgb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8D761CBE-10B4-3CF7-6C34-DCADB7C6552B}"/>
              </a:ext>
            </a:extLst>
          </p:cNvPr>
          <p:cNvSpPr/>
          <p:nvPr/>
        </p:nvSpPr>
        <p:spPr>
          <a:xfrm>
            <a:off x="6596722" y="2774468"/>
            <a:ext cx="1317999" cy="1317999"/>
          </a:xfrm>
          <a:prstGeom prst="ellipse">
            <a:avLst/>
          </a:prstGeom>
          <a:solidFill>
            <a:srgbClr val="E31837"/>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CC01158B-6146-9C12-7EEC-D0CACF3CCF8C}"/>
              </a:ext>
            </a:extLst>
          </p:cNvPr>
          <p:cNvSpPr txBox="1"/>
          <p:nvPr/>
        </p:nvSpPr>
        <p:spPr>
          <a:xfrm>
            <a:off x="5374850" y="3672407"/>
            <a:ext cx="107295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sz="1400" dirty="0">
                <a:latin typeface="Avenir Medium" panose="02000603020000020003" pitchFamily="2" charset="0"/>
              </a:rPr>
              <a:t>People-focused services-equity, dignity, and access</a:t>
            </a:r>
            <a:endParaRPr lang="en-CH" sz="1400" dirty="0">
              <a:latin typeface="Avenir Medium" panose="02000603020000020003" pitchFamily="2" charset="0"/>
            </a:endParaRPr>
          </a:p>
        </p:txBody>
      </p:sp>
      <p:sp>
        <p:nvSpPr>
          <p:cNvPr id="20" name="TextBox 19">
            <a:extLst>
              <a:ext uri="{FF2B5EF4-FFF2-40B4-BE49-F238E27FC236}">
                <a16:creationId xmlns:a16="http://schemas.microsoft.com/office/drawing/2014/main" id="{04102C6A-C5DF-E21E-12E3-BB4D4267BE9B}"/>
              </a:ext>
            </a:extLst>
          </p:cNvPr>
          <p:cNvSpPr txBox="1"/>
          <p:nvPr/>
        </p:nvSpPr>
        <p:spPr>
          <a:xfrm>
            <a:off x="8179583" y="4000779"/>
            <a:ext cx="120327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buNone/>
            </a:pPr>
            <a:r>
              <a:rPr lang="en-US" sz="1400" dirty="0">
                <a:latin typeface="Avenir Medium" panose="02000603020000020003" pitchFamily="2" charset="0"/>
              </a:rPr>
              <a:t>Community leadership</a:t>
            </a:r>
            <a:endParaRPr lang="en-CH" sz="1400" dirty="0">
              <a:latin typeface="Avenir Medium" panose="02000603020000020003" pitchFamily="2" charset="0"/>
            </a:endParaRPr>
          </a:p>
        </p:txBody>
      </p:sp>
      <p:sp>
        <p:nvSpPr>
          <p:cNvPr id="21" name="TextBox 20">
            <a:extLst>
              <a:ext uri="{FF2B5EF4-FFF2-40B4-BE49-F238E27FC236}">
                <a16:creationId xmlns:a16="http://schemas.microsoft.com/office/drawing/2014/main" id="{39C8493A-0AF4-1000-9556-0AEF0EEBE998}"/>
              </a:ext>
            </a:extLst>
          </p:cNvPr>
          <p:cNvSpPr txBox="1"/>
          <p:nvPr/>
        </p:nvSpPr>
        <p:spPr>
          <a:xfrm>
            <a:off x="6322102" y="1462962"/>
            <a:ext cx="186723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r>
              <a:rPr lang="en-US" sz="1400" dirty="0">
                <a:latin typeface="Avenir Medium" panose="02000603020000020003" pitchFamily="2" charset="0"/>
              </a:rPr>
              <a:t>Sustain the Response - Country-led, resilient and ready for the future </a:t>
            </a:r>
            <a:endParaRPr lang="en-CH" sz="1400" dirty="0">
              <a:latin typeface="Avenir Medium" panose="02000603020000020003" pitchFamily="2" charset="0"/>
            </a:endParaRPr>
          </a:p>
        </p:txBody>
      </p:sp>
      <p:sp>
        <p:nvSpPr>
          <p:cNvPr id="22" name="TextBox 21">
            <a:extLst>
              <a:ext uri="{FF2B5EF4-FFF2-40B4-BE49-F238E27FC236}">
                <a16:creationId xmlns:a16="http://schemas.microsoft.com/office/drawing/2014/main" id="{46488AA9-76B3-7ABB-C8E1-146C394EE859}"/>
              </a:ext>
            </a:extLst>
          </p:cNvPr>
          <p:cNvSpPr txBox="1"/>
          <p:nvPr/>
        </p:nvSpPr>
        <p:spPr>
          <a:xfrm>
            <a:off x="6331860" y="2919553"/>
            <a:ext cx="18672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ctr">
              <a:buNone/>
            </a:pPr>
            <a:r>
              <a:rPr lang="en-US" cap="all" dirty="0">
                <a:solidFill>
                  <a:schemeClr val="bg1"/>
                </a:solidFill>
                <a:latin typeface="Verlag Compressed Bold" pitchFamily="50" charset="0"/>
              </a:rPr>
              <a:t>End</a:t>
            </a:r>
          </a:p>
          <a:p>
            <a:pPr lvl="0" algn="ctr">
              <a:buNone/>
            </a:pPr>
            <a:r>
              <a:rPr lang="en-US" cap="all" dirty="0">
                <a:solidFill>
                  <a:schemeClr val="bg1"/>
                </a:solidFill>
                <a:latin typeface="Verlag Compressed Bold" pitchFamily="50" charset="0"/>
              </a:rPr>
              <a:t>AIDS,  End</a:t>
            </a:r>
          </a:p>
          <a:p>
            <a:pPr lvl="0" algn="ctr">
              <a:buNone/>
            </a:pPr>
            <a:r>
              <a:rPr lang="en-US" cap="all" dirty="0">
                <a:solidFill>
                  <a:schemeClr val="bg1"/>
                </a:solidFill>
                <a:latin typeface="Verlag Compressed Bold" pitchFamily="50" charset="0"/>
              </a:rPr>
              <a:t>Inequalities</a:t>
            </a:r>
            <a:endParaRPr lang="en-CH" cap="all" dirty="0">
              <a:solidFill>
                <a:schemeClr val="bg1"/>
              </a:solidFill>
              <a:latin typeface="Verlag Compressed Bold" pitchFamily="50" charset="0"/>
            </a:endParaRPr>
          </a:p>
        </p:txBody>
      </p:sp>
      <p:sp>
        <p:nvSpPr>
          <p:cNvPr id="4" name="TextBox 3">
            <a:extLst>
              <a:ext uri="{FF2B5EF4-FFF2-40B4-BE49-F238E27FC236}">
                <a16:creationId xmlns:a16="http://schemas.microsoft.com/office/drawing/2014/main" id="{CE9A0AD4-F345-1E48-9515-A3876B7FDB54}"/>
              </a:ext>
            </a:extLst>
          </p:cNvPr>
          <p:cNvSpPr txBox="1"/>
          <p:nvPr/>
        </p:nvSpPr>
        <p:spPr>
          <a:xfrm>
            <a:off x="0" y="759387"/>
            <a:ext cx="2835330" cy="1692771"/>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Ending aids and building a sustainable response</a:t>
            </a:r>
            <a:endParaRPr lang="en-IN" sz="2600" cap="all" dirty="0">
              <a:solidFill>
                <a:srgbClr val="E31837"/>
              </a:solidFill>
              <a:latin typeface="Avenir Heavy" panose="020B0703020203020204" pitchFamily="34" charset="0"/>
            </a:endParaRPr>
          </a:p>
        </p:txBody>
      </p:sp>
      <p:sp>
        <p:nvSpPr>
          <p:cNvPr id="6" name="TextBox 5">
            <a:extLst>
              <a:ext uri="{FF2B5EF4-FFF2-40B4-BE49-F238E27FC236}">
                <a16:creationId xmlns:a16="http://schemas.microsoft.com/office/drawing/2014/main" id="{48BFED6F-AFB6-2823-6739-7985E27BFCAC}"/>
              </a:ext>
            </a:extLst>
          </p:cNvPr>
          <p:cNvSpPr txBox="1"/>
          <p:nvPr/>
        </p:nvSpPr>
        <p:spPr>
          <a:xfrm>
            <a:off x="624840" y="2580034"/>
            <a:ext cx="2206073" cy="1754326"/>
          </a:xfrm>
          <a:prstGeom prst="rect">
            <a:avLst/>
          </a:prstGeom>
          <a:noFill/>
        </p:spPr>
        <p:txBody>
          <a:bodyPr wrap="square" lIns="91440" tIns="45720" rIns="91440" bIns="45720" rtlCol="0" anchor="t">
            <a:spAutoFit/>
          </a:bodyPr>
          <a:lstStyle/>
          <a:p>
            <a:pPr algn="r"/>
            <a:r>
              <a:rPr lang="en-GB" dirty="0">
                <a:solidFill>
                  <a:srgbClr val="E31837"/>
                </a:solidFill>
                <a:latin typeface="Avenir Medium" panose="02000603020000020003" pitchFamily="2" charset="0"/>
              </a:rPr>
              <a:t>Through people-focused care and powering communities, with a lens of ending inequalities</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3579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BC7B-E429-7B2A-2168-C7384F77B965}"/>
            </a:ext>
          </a:extLst>
        </p:cNvPr>
        <p:cNvGrpSpPr/>
        <p:nvPr/>
      </p:nvGrpSpPr>
      <p:grpSpPr>
        <a:xfrm>
          <a:off x="0" y="0"/>
          <a:ext cx="0" cy="0"/>
          <a:chOff x="0" y="0"/>
          <a:chExt cx="0" cy="0"/>
        </a:xfrm>
      </p:grpSpPr>
      <p:sp>
        <p:nvSpPr>
          <p:cNvPr id="57" name="Arrow: Left-Right 56">
            <a:extLst>
              <a:ext uri="{FF2B5EF4-FFF2-40B4-BE49-F238E27FC236}">
                <a16:creationId xmlns:a16="http://schemas.microsoft.com/office/drawing/2014/main" id="{52953911-DA56-172D-1592-C2CBD48E3A5C}"/>
              </a:ext>
            </a:extLst>
          </p:cNvPr>
          <p:cNvSpPr/>
          <p:nvPr/>
        </p:nvSpPr>
        <p:spPr>
          <a:xfrm>
            <a:off x="3277965" y="6278567"/>
            <a:ext cx="8298515" cy="348672"/>
          </a:xfrm>
          <a:prstGeom prst="leftRightArrow">
            <a:avLst/>
          </a:prstGeom>
          <a:gradFill>
            <a:gsLst>
              <a:gs pos="19000">
                <a:schemeClr val="bg1"/>
              </a:gs>
              <a:gs pos="82000">
                <a:schemeClr val="bg1"/>
              </a:gs>
              <a:gs pos="50000">
                <a:schemeClr val="bg1"/>
              </a:gs>
              <a:gs pos="0">
                <a:srgbClr val="C00000"/>
              </a:gs>
              <a:gs pos="100000">
                <a:srgbClr val="C00000"/>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a:extLst>
              <a:ext uri="{FF2B5EF4-FFF2-40B4-BE49-F238E27FC236}">
                <a16:creationId xmlns:a16="http://schemas.microsoft.com/office/drawing/2014/main" id="{CCE97583-DD44-A6F7-AE95-93E13252E648}"/>
              </a:ext>
            </a:extLst>
          </p:cNvPr>
          <p:cNvSpPr/>
          <p:nvPr/>
        </p:nvSpPr>
        <p:spPr>
          <a:xfrm>
            <a:off x="9511958" y="2028988"/>
            <a:ext cx="2036870" cy="641043"/>
          </a:xfrm>
          <a:prstGeom prst="rect">
            <a:avLst/>
          </a:prstGeom>
          <a:solidFill>
            <a:srgbClr val="CDC884"/>
          </a:solid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5AEA8A5C-957D-50F6-7F85-61E7DA87D1FB}"/>
              </a:ext>
            </a:extLst>
          </p:cNvPr>
          <p:cNvSpPr/>
          <p:nvPr/>
        </p:nvSpPr>
        <p:spPr>
          <a:xfrm>
            <a:off x="5870965" y="2028988"/>
            <a:ext cx="3439403" cy="641043"/>
          </a:xfrm>
          <a:prstGeom prst="rect">
            <a:avLst/>
          </a:prstGeom>
          <a:solidFill>
            <a:srgbClr val="E07E55"/>
          </a:solid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solidFill>
                <a:srgbClr val="E07E55"/>
              </a:solidFill>
            </a:endParaRPr>
          </a:p>
        </p:txBody>
      </p:sp>
      <p:sp>
        <p:nvSpPr>
          <p:cNvPr id="43" name="Rectangle 42">
            <a:extLst>
              <a:ext uri="{FF2B5EF4-FFF2-40B4-BE49-F238E27FC236}">
                <a16:creationId xmlns:a16="http://schemas.microsoft.com/office/drawing/2014/main" id="{2B0AA4FF-0887-C6DE-63CF-22B44C49D66C}"/>
              </a:ext>
            </a:extLst>
          </p:cNvPr>
          <p:cNvSpPr/>
          <p:nvPr/>
        </p:nvSpPr>
        <p:spPr>
          <a:xfrm>
            <a:off x="3277966" y="2028988"/>
            <a:ext cx="2378552" cy="641043"/>
          </a:xfrm>
          <a:prstGeom prst="rect">
            <a:avLst/>
          </a:prstGeom>
          <a:solidFill>
            <a:srgbClr val="70C8BE"/>
          </a:solid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descr="A drawing of a person&#10;&#10;Description automatically generated">
            <a:extLst>
              <a:ext uri="{FF2B5EF4-FFF2-40B4-BE49-F238E27FC236}">
                <a16:creationId xmlns:a16="http://schemas.microsoft.com/office/drawing/2014/main" id="{2372BDF9-2735-F12F-2DFA-A4A916F4B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3279" y="459723"/>
            <a:ext cx="2019733" cy="299664"/>
          </a:xfrm>
          <a:prstGeom prst="rect">
            <a:avLst/>
          </a:prstGeom>
        </p:spPr>
      </p:pic>
      <p:sp>
        <p:nvSpPr>
          <p:cNvPr id="5" name="TextBox 4">
            <a:extLst>
              <a:ext uri="{FF2B5EF4-FFF2-40B4-BE49-F238E27FC236}">
                <a16:creationId xmlns:a16="http://schemas.microsoft.com/office/drawing/2014/main" id="{9F738BEC-9035-D241-B21D-3D42B01C5515}"/>
              </a:ext>
            </a:extLst>
          </p:cNvPr>
          <p:cNvSpPr txBox="1"/>
          <p:nvPr/>
        </p:nvSpPr>
        <p:spPr>
          <a:xfrm>
            <a:off x="3259887" y="747028"/>
            <a:ext cx="338044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cap="all" dirty="0">
                <a:latin typeface="Avenir Medium" panose="02000603020000020003" pitchFamily="2" charset="0"/>
              </a:rPr>
              <a:t>The strategy is structured around three priorities and eight result areas</a:t>
            </a:r>
            <a:endParaRPr lang="en-US" sz="1600" cap="all" dirty="0">
              <a:latin typeface="Avenir Medium" panose="02000603020000020003" pitchFamily="2" charset="0"/>
            </a:endParaRPr>
          </a:p>
        </p:txBody>
      </p:sp>
      <p:cxnSp>
        <p:nvCxnSpPr>
          <p:cNvPr id="10" name="Straight Connector 9">
            <a:extLst>
              <a:ext uri="{FF2B5EF4-FFF2-40B4-BE49-F238E27FC236}">
                <a16:creationId xmlns:a16="http://schemas.microsoft.com/office/drawing/2014/main" id="{98E1A825-57B3-CC88-0731-1DB65D102F54}"/>
              </a:ext>
            </a:extLst>
          </p:cNvPr>
          <p:cNvCxnSpPr>
            <a:cxnSpLocks/>
          </p:cNvCxnSpPr>
          <p:nvPr/>
        </p:nvCxnSpPr>
        <p:spPr>
          <a:xfrm>
            <a:off x="3068700" y="609555"/>
            <a:ext cx="0" cy="5511099"/>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577D438-ADEA-4CB5-27AB-D7608652D351}"/>
              </a:ext>
            </a:extLst>
          </p:cNvPr>
          <p:cNvSpPr txBox="1"/>
          <p:nvPr/>
        </p:nvSpPr>
        <p:spPr>
          <a:xfrm>
            <a:off x="3419921" y="2110982"/>
            <a:ext cx="209464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dirty="0">
                <a:solidFill>
                  <a:schemeClr val="bg1"/>
                </a:solidFill>
                <a:latin typeface="Avenir Heavy" panose="020B0703020203020204" pitchFamily="34" charset="0"/>
              </a:rPr>
              <a:t>PRIORITY 1</a:t>
            </a:r>
          </a:p>
          <a:p>
            <a:pPr algn="ctr"/>
            <a:r>
              <a:rPr lang="en-GB" sz="1200" dirty="0">
                <a:solidFill>
                  <a:schemeClr val="bg1"/>
                </a:solidFill>
                <a:latin typeface="Avenir Heavy" panose="020B0703020203020204" pitchFamily="34" charset="0"/>
              </a:rPr>
              <a:t>SUSTAIN THE RESPONSE</a:t>
            </a:r>
            <a:endParaRPr lang="en-US" sz="1200" dirty="0">
              <a:solidFill>
                <a:schemeClr val="bg1"/>
              </a:solidFill>
              <a:latin typeface="Avenir Heavy" panose="020B0703020203020204" pitchFamily="34" charset="0"/>
            </a:endParaRPr>
          </a:p>
        </p:txBody>
      </p:sp>
      <p:sp>
        <p:nvSpPr>
          <p:cNvPr id="13" name="TextBox 12">
            <a:extLst>
              <a:ext uri="{FF2B5EF4-FFF2-40B4-BE49-F238E27FC236}">
                <a16:creationId xmlns:a16="http://schemas.microsoft.com/office/drawing/2014/main" id="{A3C0B6FD-72EC-E244-8F28-53F6D6405F4C}"/>
              </a:ext>
            </a:extLst>
          </p:cNvPr>
          <p:cNvSpPr txBox="1"/>
          <p:nvPr/>
        </p:nvSpPr>
        <p:spPr>
          <a:xfrm>
            <a:off x="3316412" y="2670047"/>
            <a:ext cx="2301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70C8BE"/>
                </a:solidFill>
                <a:latin typeface="Avenir Heavy" panose="020B0703020203020204" pitchFamily="34" charset="0"/>
              </a:rPr>
              <a:t>Country-led, resilient and ready for the future</a:t>
            </a:r>
            <a:endParaRPr lang="en-US" sz="1400" dirty="0">
              <a:solidFill>
                <a:srgbClr val="70C8BE"/>
              </a:solidFill>
              <a:latin typeface="Avenir Heavy" panose="020B0703020203020204" pitchFamily="34" charset="0"/>
            </a:endParaRPr>
          </a:p>
        </p:txBody>
      </p:sp>
      <p:sp>
        <p:nvSpPr>
          <p:cNvPr id="14" name="TextBox 13">
            <a:extLst>
              <a:ext uri="{FF2B5EF4-FFF2-40B4-BE49-F238E27FC236}">
                <a16:creationId xmlns:a16="http://schemas.microsoft.com/office/drawing/2014/main" id="{E9F46AA2-4199-A1D5-951E-7C87D5D553B6}"/>
              </a:ext>
            </a:extLst>
          </p:cNvPr>
          <p:cNvSpPr txBox="1"/>
          <p:nvPr/>
        </p:nvSpPr>
        <p:spPr>
          <a:xfrm>
            <a:off x="3316412" y="3178864"/>
            <a:ext cx="23016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RESULT AREA 1</a:t>
            </a:r>
          </a:p>
          <a:p>
            <a:pPr algn="ctr"/>
            <a:r>
              <a:rPr lang="en-GB" sz="1050" dirty="0">
                <a:latin typeface="Avenir Heavy" panose="020B0703020203020204" pitchFamily="34" charset="0"/>
              </a:rPr>
              <a:t>`</a:t>
            </a:r>
            <a:r>
              <a:rPr lang="en-GB" sz="1050" dirty="0">
                <a:latin typeface="Avenir Medium" panose="02000603020000020003" pitchFamily="2" charset="0"/>
              </a:rPr>
              <a:t>Ensure financing for people-centred global and national HIV responses</a:t>
            </a:r>
            <a:endParaRPr lang="en-US" sz="1050" dirty="0">
              <a:latin typeface="Avenir Medium" panose="02000603020000020003" pitchFamily="2" charset="0"/>
            </a:endParaRPr>
          </a:p>
        </p:txBody>
      </p:sp>
      <p:sp>
        <p:nvSpPr>
          <p:cNvPr id="15" name="TextBox 14">
            <a:extLst>
              <a:ext uri="{FF2B5EF4-FFF2-40B4-BE49-F238E27FC236}">
                <a16:creationId xmlns:a16="http://schemas.microsoft.com/office/drawing/2014/main" id="{90237B35-C0A5-29A2-6751-91A4F2302081}"/>
              </a:ext>
            </a:extLst>
          </p:cNvPr>
          <p:cNvSpPr txBox="1"/>
          <p:nvPr/>
        </p:nvSpPr>
        <p:spPr>
          <a:xfrm>
            <a:off x="3316412" y="3924016"/>
            <a:ext cx="2301660"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RESULT AREA 2</a:t>
            </a:r>
          </a:p>
          <a:p>
            <a:pPr algn="ctr"/>
            <a:r>
              <a:rPr lang="en-GB" sz="1050" dirty="0">
                <a:latin typeface="Avenir Medium" panose="02000603020000020003" pitchFamily="2" charset="0"/>
              </a:rPr>
              <a:t>Integrate HIV interventions and HIV-related health and community systems with primary health care, broader health systems and key non-health sectors</a:t>
            </a:r>
            <a:endParaRPr lang="en-US" sz="1050" dirty="0">
              <a:latin typeface="Avenir Medium" panose="02000603020000020003" pitchFamily="2" charset="0"/>
            </a:endParaRPr>
          </a:p>
        </p:txBody>
      </p:sp>
      <p:sp>
        <p:nvSpPr>
          <p:cNvPr id="16" name="TextBox 15">
            <a:extLst>
              <a:ext uri="{FF2B5EF4-FFF2-40B4-BE49-F238E27FC236}">
                <a16:creationId xmlns:a16="http://schemas.microsoft.com/office/drawing/2014/main" id="{F2E31266-131F-5ED9-D986-C748A222B872}"/>
              </a:ext>
            </a:extLst>
          </p:cNvPr>
          <p:cNvSpPr txBox="1"/>
          <p:nvPr/>
        </p:nvSpPr>
        <p:spPr>
          <a:xfrm>
            <a:off x="3316412" y="5003105"/>
            <a:ext cx="2301660"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70C8BE"/>
                </a:solidFill>
                <a:latin typeface="Avenir Heavy" panose="020B0703020203020204" pitchFamily="34" charset="0"/>
              </a:rPr>
              <a:t>RESULT AREA 3</a:t>
            </a:r>
          </a:p>
          <a:p>
            <a:pPr algn="ctr"/>
            <a:r>
              <a:rPr lang="en-GB" sz="1050" dirty="0">
                <a:latin typeface="Avenir Medium" panose="02000603020000020003" pitchFamily="2" charset="0"/>
              </a:rPr>
              <a:t>Invest in essential information systems and data collection in multiple sectors, including communities</a:t>
            </a:r>
            <a:endParaRPr lang="en-US" sz="1050" dirty="0">
              <a:latin typeface="Avenir Medium" panose="02000603020000020003" pitchFamily="2" charset="0"/>
            </a:endParaRPr>
          </a:p>
        </p:txBody>
      </p:sp>
      <p:sp>
        <p:nvSpPr>
          <p:cNvPr id="17" name="TextBox 16">
            <a:extLst>
              <a:ext uri="{FF2B5EF4-FFF2-40B4-BE49-F238E27FC236}">
                <a16:creationId xmlns:a16="http://schemas.microsoft.com/office/drawing/2014/main" id="{E37C3F6E-1519-62D0-8D61-9F9D3D82D407}"/>
              </a:ext>
            </a:extLst>
          </p:cNvPr>
          <p:cNvSpPr txBox="1"/>
          <p:nvPr/>
        </p:nvSpPr>
        <p:spPr>
          <a:xfrm>
            <a:off x="6198391" y="2110982"/>
            <a:ext cx="2784551"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dirty="0">
                <a:solidFill>
                  <a:schemeClr val="bg1"/>
                </a:solidFill>
                <a:latin typeface="Avenir Heavy" panose="020B0703020203020204" pitchFamily="34" charset="0"/>
              </a:rPr>
              <a:t>PRIORITY 2</a:t>
            </a:r>
          </a:p>
          <a:p>
            <a:pPr algn="ctr"/>
            <a:r>
              <a:rPr lang="en-GB" sz="1200" dirty="0">
                <a:solidFill>
                  <a:schemeClr val="bg1"/>
                </a:solidFill>
                <a:latin typeface="Avenir Heavy" panose="020B0703020203020204" pitchFamily="34" charset="0"/>
              </a:rPr>
              <a:t>PEOPLE-FOCUSED SERVICES</a:t>
            </a:r>
            <a:endParaRPr lang="en-US" sz="1200" dirty="0">
              <a:solidFill>
                <a:schemeClr val="bg1"/>
              </a:solidFill>
              <a:latin typeface="Avenir Heavy" panose="020B0703020203020204" pitchFamily="34" charset="0"/>
            </a:endParaRPr>
          </a:p>
        </p:txBody>
      </p:sp>
      <p:sp>
        <p:nvSpPr>
          <p:cNvPr id="18" name="TextBox 17">
            <a:extLst>
              <a:ext uri="{FF2B5EF4-FFF2-40B4-BE49-F238E27FC236}">
                <a16:creationId xmlns:a16="http://schemas.microsoft.com/office/drawing/2014/main" id="{87E69B95-B54A-0CCF-02A6-BB7F76A0F962}"/>
              </a:ext>
            </a:extLst>
          </p:cNvPr>
          <p:cNvSpPr txBox="1"/>
          <p:nvPr/>
        </p:nvSpPr>
        <p:spPr>
          <a:xfrm>
            <a:off x="5946596" y="3087393"/>
            <a:ext cx="32881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RESULT AREA 4</a:t>
            </a:r>
          </a:p>
          <a:p>
            <a:pPr algn="ctr"/>
            <a:r>
              <a:rPr lang="en-GB" sz="1050" dirty="0">
                <a:latin typeface="Avenir Medium" panose="02000603020000020003" pitchFamily="2" charset="0"/>
              </a:rPr>
              <a:t>Scale up HIV prevention options that bring together biomedical, structural, community and behavioural interventions.</a:t>
            </a:r>
            <a:endParaRPr lang="en-US" sz="1050" dirty="0">
              <a:latin typeface="Avenir Medium" panose="02000603020000020003" pitchFamily="2" charset="0"/>
            </a:endParaRPr>
          </a:p>
        </p:txBody>
      </p:sp>
      <p:sp>
        <p:nvSpPr>
          <p:cNvPr id="19" name="TextBox 18">
            <a:extLst>
              <a:ext uri="{FF2B5EF4-FFF2-40B4-BE49-F238E27FC236}">
                <a16:creationId xmlns:a16="http://schemas.microsoft.com/office/drawing/2014/main" id="{7936D40E-1C4B-1638-4829-CF142ABF2D59}"/>
              </a:ext>
            </a:extLst>
          </p:cNvPr>
          <p:cNvSpPr txBox="1"/>
          <p:nvPr/>
        </p:nvSpPr>
        <p:spPr>
          <a:xfrm>
            <a:off x="6008505" y="3861671"/>
            <a:ext cx="316432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RESULT AREA 5</a:t>
            </a:r>
          </a:p>
          <a:p>
            <a:pPr algn="ctr"/>
            <a:r>
              <a:rPr lang="en-GB" sz="1050" dirty="0">
                <a:latin typeface="Avenir Medium" panose="02000603020000020003" pitchFamily="2" charset="0"/>
              </a:rPr>
              <a:t>Guarantee equitable access to available, accessible, acceptable and high-quality HIV testing, treatment and care</a:t>
            </a:r>
            <a:endParaRPr lang="en-US" sz="1050" dirty="0">
              <a:latin typeface="Avenir Medium" panose="02000603020000020003" pitchFamily="2" charset="0"/>
            </a:endParaRPr>
          </a:p>
        </p:txBody>
      </p:sp>
      <p:sp>
        <p:nvSpPr>
          <p:cNvPr id="20" name="TextBox 19">
            <a:extLst>
              <a:ext uri="{FF2B5EF4-FFF2-40B4-BE49-F238E27FC236}">
                <a16:creationId xmlns:a16="http://schemas.microsoft.com/office/drawing/2014/main" id="{CCB87F57-CFB0-724A-D765-0B00FB1AE525}"/>
              </a:ext>
            </a:extLst>
          </p:cNvPr>
          <p:cNvSpPr txBox="1"/>
          <p:nvPr/>
        </p:nvSpPr>
        <p:spPr>
          <a:xfrm>
            <a:off x="5946596" y="4636297"/>
            <a:ext cx="3288141"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RESULT AREA 6</a:t>
            </a:r>
          </a:p>
          <a:p>
            <a:pPr algn="ctr"/>
            <a:r>
              <a:rPr lang="en-GB" sz="1050" dirty="0">
                <a:latin typeface="Avenir Medium" panose="02000603020000020003" pitchFamily="2" charset="0"/>
              </a:rPr>
              <a:t>End stigma and discrimination and uphold human rights and gender equality in the HIV responses</a:t>
            </a:r>
            <a:endParaRPr lang="en-US" sz="1050" dirty="0">
              <a:latin typeface="Avenir Medium" panose="02000603020000020003" pitchFamily="2" charset="0"/>
            </a:endParaRPr>
          </a:p>
        </p:txBody>
      </p:sp>
      <p:sp>
        <p:nvSpPr>
          <p:cNvPr id="21" name="TextBox 20">
            <a:extLst>
              <a:ext uri="{FF2B5EF4-FFF2-40B4-BE49-F238E27FC236}">
                <a16:creationId xmlns:a16="http://schemas.microsoft.com/office/drawing/2014/main" id="{D0BB1DED-A65B-16E9-132D-6D51C4B8E60F}"/>
              </a:ext>
            </a:extLst>
          </p:cNvPr>
          <p:cNvSpPr txBox="1"/>
          <p:nvPr/>
        </p:nvSpPr>
        <p:spPr>
          <a:xfrm>
            <a:off x="6321016" y="2705644"/>
            <a:ext cx="253930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E07E55"/>
                </a:solidFill>
                <a:latin typeface="Avenir Heavy" panose="020B0703020203020204" pitchFamily="34" charset="0"/>
              </a:rPr>
              <a:t>Equity, dignity and access</a:t>
            </a:r>
            <a:endParaRPr lang="en-US" sz="1400" dirty="0">
              <a:solidFill>
                <a:srgbClr val="E07E55"/>
              </a:solidFill>
              <a:latin typeface="Avenir Heavy" panose="020B0703020203020204" pitchFamily="34" charset="0"/>
            </a:endParaRPr>
          </a:p>
        </p:txBody>
      </p:sp>
      <p:sp>
        <p:nvSpPr>
          <p:cNvPr id="22" name="TextBox 21">
            <a:extLst>
              <a:ext uri="{FF2B5EF4-FFF2-40B4-BE49-F238E27FC236}">
                <a16:creationId xmlns:a16="http://schemas.microsoft.com/office/drawing/2014/main" id="{516C3AC9-314C-9F70-EDB9-9A807BCFF426}"/>
              </a:ext>
            </a:extLst>
          </p:cNvPr>
          <p:cNvSpPr txBox="1"/>
          <p:nvPr/>
        </p:nvSpPr>
        <p:spPr>
          <a:xfrm>
            <a:off x="6058084" y="5252617"/>
            <a:ext cx="306516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E07E55"/>
                </a:solidFill>
                <a:latin typeface="Avenir Heavy" panose="020B0703020203020204" pitchFamily="34" charset="0"/>
              </a:rPr>
              <a:t>RESULT AREA 7</a:t>
            </a:r>
          </a:p>
          <a:p>
            <a:pPr algn="ctr"/>
            <a:r>
              <a:rPr lang="en-GB" sz="1050" dirty="0">
                <a:latin typeface="Avenir Medium" panose="02000603020000020003" pitchFamily="2" charset="0"/>
              </a:rPr>
              <a:t>Ensure equitable access to scientific, medical and technological innovations in HIV prevention, testing, treatment and care</a:t>
            </a:r>
            <a:endParaRPr lang="en-US" sz="1050" dirty="0">
              <a:latin typeface="Avenir Medium" panose="02000603020000020003" pitchFamily="2" charset="0"/>
            </a:endParaRPr>
          </a:p>
        </p:txBody>
      </p:sp>
      <p:sp>
        <p:nvSpPr>
          <p:cNvPr id="23" name="TextBox 22">
            <a:extLst>
              <a:ext uri="{FF2B5EF4-FFF2-40B4-BE49-F238E27FC236}">
                <a16:creationId xmlns:a16="http://schemas.microsoft.com/office/drawing/2014/main" id="{D4D0A5DC-A76C-6F5D-8840-A2FF41D7C445}"/>
              </a:ext>
            </a:extLst>
          </p:cNvPr>
          <p:cNvSpPr txBox="1"/>
          <p:nvPr/>
        </p:nvSpPr>
        <p:spPr>
          <a:xfrm>
            <a:off x="9447768" y="2110982"/>
            <a:ext cx="2128712"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300" cap="all" dirty="0">
                <a:solidFill>
                  <a:schemeClr val="bg1"/>
                </a:solidFill>
                <a:latin typeface="Avenir Heavy" panose="020B0703020203020204" pitchFamily="34" charset="0"/>
              </a:rPr>
              <a:t>PRIORITY 3</a:t>
            </a:r>
          </a:p>
          <a:p>
            <a:pPr algn="ctr"/>
            <a:r>
              <a:rPr lang="en-GB" sz="1200" cap="all" dirty="0">
                <a:solidFill>
                  <a:schemeClr val="bg1"/>
                </a:solidFill>
                <a:latin typeface="Avenir Heavy" panose="020B0703020203020204" pitchFamily="34" charset="0"/>
              </a:rPr>
              <a:t>Community leadership</a:t>
            </a:r>
            <a:endParaRPr lang="en-US" sz="1200" cap="all" dirty="0">
              <a:solidFill>
                <a:schemeClr val="bg1"/>
              </a:solidFill>
              <a:latin typeface="Avenir Heavy" panose="020B0703020203020204" pitchFamily="34" charset="0"/>
            </a:endParaRPr>
          </a:p>
        </p:txBody>
      </p:sp>
      <p:sp>
        <p:nvSpPr>
          <p:cNvPr id="24" name="TextBox 23">
            <a:extLst>
              <a:ext uri="{FF2B5EF4-FFF2-40B4-BE49-F238E27FC236}">
                <a16:creationId xmlns:a16="http://schemas.microsoft.com/office/drawing/2014/main" id="{52FDA286-399D-C566-9B9F-06D443479155}"/>
              </a:ext>
            </a:extLst>
          </p:cNvPr>
          <p:cNvSpPr txBox="1"/>
          <p:nvPr/>
        </p:nvSpPr>
        <p:spPr>
          <a:xfrm>
            <a:off x="9511956" y="3585882"/>
            <a:ext cx="2036870"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050" dirty="0">
                <a:solidFill>
                  <a:srgbClr val="CDC884"/>
                </a:solidFill>
                <a:latin typeface="Avenir Heavy" panose="020B0703020203020204" pitchFamily="34" charset="0"/>
              </a:rPr>
              <a:t>RESULT AREA 8</a:t>
            </a:r>
          </a:p>
          <a:p>
            <a:pPr algn="ctr"/>
            <a:r>
              <a:rPr lang="en-GB" sz="1050" dirty="0">
                <a:latin typeface="Avenir Medium" panose="02000603020000020003" pitchFamily="2" charset="0"/>
              </a:rPr>
              <a:t>Empower communities to lead</a:t>
            </a:r>
            <a:endParaRPr lang="en-US" sz="1050" dirty="0">
              <a:latin typeface="Avenir Medium" panose="02000603020000020003" pitchFamily="2" charset="0"/>
            </a:endParaRPr>
          </a:p>
        </p:txBody>
      </p:sp>
      <p:sp>
        <p:nvSpPr>
          <p:cNvPr id="28" name="TextBox 27">
            <a:extLst>
              <a:ext uri="{FF2B5EF4-FFF2-40B4-BE49-F238E27FC236}">
                <a16:creationId xmlns:a16="http://schemas.microsoft.com/office/drawing/2014/main" id="{F0B963AF-416C-805E-0553-9541E69CB6A1}"/>
              </a:ext>
            </a:extLst>
          </p:cNvPr>
          <p:cNvSpPr txBox="1"/>
          <p:nvPr/>
        </p:nvSpPr>
        <p:spPr>
          <a:xfrm>
            <a:off x="9511956" y="2717627"/>
            <a:ext cx="203687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dirty="0">
                <a:solidFill>
                  <a:srgbClr val="CDC884"/>
                </a:solidFill>
                <a:latin typeface="Avenir Heavy" panose="020B0703020203020204" pitchFamily="34" charset="0"/>
              </a:rPr>
              <a:t>Empowered communities leading the HIV responses</a:t>
            </a:r>
            <a:endParaRPr lang="en-US" sz="1400" dirty="0">
              <a:solidFill>
                <a:srgbClr val="CDC884"/>
              </a:solidFill>
              <a:latin typeface="Avenir Heavy" panose="020B0703020203020204" pitchFamily="34" charset="0"/>
            </a:endParaRPr>
          </a:p>
        </p:txBody>
      </p:sp>
      <p:sp>
        <p:nvSpPr>
          <p:cNvPr id="30" name="TextBox 29">
            <a:extLst>
              <a:ext uri="{FF2B5EF4-FFF2-40B4-BE49-F238E27FC236}">
                <a16:creationId xmlns:a16="http://schemas.microsoft.com/office/drawing/2014/main" id="{ADF3515E-5302-B7D5-41DB-3200C96321A2}"/>
              </a:ext>
            </a:extLst>
          </p:cNvPr>
          <p:cNvSpPr txBox="1"/>
          <p:nvPr/>
        </p:nvSpPr>
        <p:spPr>
          <a:xfrm>
            <a:off x="4465022" y="6306709"/>
            <a:ext cx="5924401" cy="29238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sz="1300" dirty="0">
                <a:solidFill>
                  <a:srgbClr val="C00000"/>
                </a:solidFill>
                <a:latin typeface="Avenir Heavy" panose="020B0703020203020204" pitchFamily="34" charset="0"/>
              </a:rPr>
              <a:t>LOCAL, REGIONAL AND MULTIATERAL ACTION TO END AIDS</a:t>
            </a:r>
            <a:endParaRPr lang="en-US" sz="1200" dirty="0">
              <a:solidFill>
                <a:srgbClr val="C00000"/>
              </a:solidFill>
              <a:latin typeface="Avenir Heavy" panose="020B0703020203020204" pitchFamily="34" charset="0"/>
            </a:endParaRPr>
          </a:p>
        </p:txBody>
      </p:sp>
      <p:sp>
        <p:nvSpPr>
          <p:cNvPr id="45" name="Rectangle 44">
            <a:extLst>
              <a:ext uri="{FF2B5EF4-FFF2-40B4-BE49-F238E27FC236}">
                <a16:creationId xmlns:a16="http://schemas.microsoft.com/office/drawing/2014/main" id="{50A71CAF-1472-7F1B-765E-F59837C1D6CE}"/>
              </a:ext>
            </a:extLst>
          </p:cNvPr>
          <p:cNvSpPr/>
          <p:nvPr/>
        </p:nvSpPr>
        <p:spPr>
          <a:xfrm flipV="1">
            <a:off x="3277965" y="2670030"/>
            <a:ext cx="2378552" cy="3450624"/>
          </a:xfrm>
          <a:prstGeom prst="rect">
            <a:avLst/>
          </a:prstGeom>
          <a:noFill/>
          <a:ln>
            <a:solidFill>
              <a:srgbClr val="70C8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Isosceles Triangle 45">
            <a:extLst>
              <a:ext uri="{FF2B5EF4-FFF2-40B4-BE49-F238E27FC236}">
                <a16:creationId xmlns:a16="http://schemas.microsoft.com/office/drawing/2014/main" id="{CB88840D-A858-BDE8-CED7-F2F8B12EAB78}"/>
              </a:ext>
            </a:extLst>
          </p:cNvPr>
          <p:cNvSpPr/>
          <p:nvPr/>
        </p:nvSpPr>
        <p:spPr>
          <a:xfrm rot="10800000">
            <a:off x="4254176" y="1801975"/>
            <a:ext cx="426129" cy="215389"/>
          </a:xfrm>
          <a:prstGeom prst="triangle">
            <a:avLst/>
          </a:prstGeom>
          <a:solidFill>
            <a:srgbClr val="70C8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8" name="Rectangle 47">
            <a:extLst>
              <a:ext uri="{FF2B5EF4-FFF2-40B4-BE49-F238E27FC236}">
                <a16:creationId xmlns:a16="http://schemas.microsoft.com/office/drawing/2014/main" id="{CE21AE6E-6B84-689F-FDA6-B3C8DF9C58B1}"/>
              </a:ext>
            </a:extLst>
          </p:cNvPr>
          <p:cNvSpPr/>
          <p:nvPr/>
        </p:nvSpPr>
        <p:spPr>
          <a:xfrm flipV="1">
            <a:off x="5870965" y="2670030"/>
            <a:ext cx="3439403" cy="3450624"/>
          </a:xfrm>
          <a:prstGeom prst="rect">
            <a:avLst/>
          </a:prstGeom>
          <a:noFill/>
          <a:ln>
            <a:solidFill>
              <a:srgbClr val="E07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a:extLst>
              <a:ext uri="{FF2B5EF4-FFF2-40B4-BE49-F238E27FC236}">
                <a16:creationId xmlns:a16="http://schemas.microsoft.com/office/drawing/2014/main" id="{10E714A0-57A0-D06B-BF79-ADC971402F2C}"/>
              </a:ext>
            </a:extLst>
          </p:cNvPr>
          <p:cNvSpPr/>
          <p:nvPr/>
        </p:nvSpPr>
        <p:spPr>
          <a:xfrm rot="10800000">
            <a:off x="7377602" y="1801975"/>
            <a:ext cx="426129" cy="215389"/>
          </a:xfrm>
          <a:prstGeom prst="triangle">
            <a:avLst/>
          </a:prstGeom>
          <a:solidFill>
            <a:srgbClr val="E07E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Rectangle 50">
            <a:extLst>
              <a:ext uri="{FF2B5EF4-FFF2-40B4-BE49-F238E27FC236}">
                <a16:creationId xmlns:a16="http://schemas.microsoft.com/office/drawing/2014/main" id="{B384BE10-E2A9-7237-ABEB-4B73D5AE2903}"/>
              </a:ext>
            </a:extLst>
          </p:cNvPr>
          <p:cNvSpPr/>
          <p:nvPr/>
        </p:nvSpPr>
        <p:spPr>
          <a:xfrm flipV="1">
            <a:off x="9511957" y="2670030"/>
            <a:ext cx="2036870" cy="3450624"/>
          </a:xfrm>
          <a:prstGeom prst="rect">
            <a:avLst/>
          </a:prstGeom>
          <a:noFill/>
          <a:ln>
            <a:solidFill>
              <a:srgbClr val="CDC8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Isosceles Triangle 51">
            <a:extLst>
              <a:ext uri="{FF2B5EF4-FFF2-40B4-BE49-F238E27FC236}">
                <a16:creationId xmlns:a16="http://schemas.microsoft.com/office/drawing/2014/main" id="{BCB1F443-FD43-D57B-109F-910254DB7C23}"/>
              </a:ext>
            </a:extLst>
          </p:cNvPr>
          <p:cNvSpPr/>
          <p:nvPr/>
        </p:nvSpPr>
        <p:spPr>
          <a:xfrm rot="10800000">
            <a:off x="10317329" y="1801975"/>
            <a:ext cx="426129" cy="215389"/>
          </a:xfrm>
          <a:prstGeom prst="triangle">
            <a:avLst/>
          </a:prstGeom>
          <a:solidFill>
            <a:srgbClr val="CDC8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3" name="Straight Connector 32">
            <a:extLst>
              <a:ext uri="{FF2B5EF4-FFF2-40B4-BE49-F238E27FC236}">
                <a16:creationId xmlns:a16="http://schemas.microsoft.com/office/drawing/2014/main" id="{D276FCB7-2EC8-CA7F-4A6D-5FAF13CDECCD}"/>
              </a:ext>
            </a:extLst>
          </p:cNvPr>
          <p:cNvCxnSpPr>
            <a:cxnSpLocks/>
          </p:cNvCxnSpPr>
          <p:nvPr/>
        </p:nvCxnSpPr>
        <p:spPr>
          <a:xfrm>
            <a:off x="3068700" y="1801975"/>
            <a:ext cx="8480127" cy="0"/>
          </a:xfrm>
          <a:prstGeom prst="line">
            <a:avLst/>
          </a:prstGeom>
          <a:ln w="19050">
            <a:solidFill>
              <a:srgbClr val="C00000"/>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9405DD1-8A3C-F004-EA9D-070AA71A5EB4}"/>
              </a:ext>
            </a:extLst>
          </p:cNvPr>
          <p:cNvSpPr txBox="1"/>
          <p:nvPr/>
        </p:nvSpPr>
        <p:spPr>
          <a:xfrm>
            <a:off x="266436" y="759387"/>
            <a:ext cx="2568894" cy="1292662"/>
          </a:xfrm>
          <a:prstGeom prst="rect">
            <a:avLst/>
          </a:prstGeom>
          <a:noFill/>
        </p:spPr>
        <p:txBody>
          <a:bodyPr wrap="square" rtlCol="0">
            <a:spAutoFit/>
          </a:bodyPr>
          <a:lstStyle/>
          <a:p>
            <a:pPr algn="r"/>
            <a:r>
              <a:rPr lang="en-US" sz="2600" cap="all" dirty="0">
                <a:solidFill>
                  <a:srgbClr val="E31837"/>
                </a:solidFill>
                <a:latin typeface="Avenir Heavy" panose="020B0703020203020204" pitchFamily="34" charset="0"/>
              </a:rPr>
              <a:t>2026 – 2031 global aids strategy</a:t>
            </a:r>
            <a:endParaRPr lang="en-IN" sz="2600" cap="all" dirty="0">
              <a:solidFill>
                <a:srgbClr val="E31837"/>
              </a:solidFill>
              <a:latin typeface="Avenir Heavy" panose="020B0703020203020204" pitchFamily="34" charset="0"/>
            </a:endParaRPr>
          </a:p>
        </p:txBody>
      </p:sp>
      <p:sp>
        <p:nvSpPr>
          <p:cNvPr id="7" name="TextBox 6">
            <a:extLst>
              <a:ext uri="{FF2B5EF4-FFF2-40B4-BE49-F238E27FC236}">
                <a16:creationId xmlns:a16="http://schemas.microsoft.com/office/drawing/2014/main" id="{1BB368C2-F281-FBB5-00AE-71738E748C12}"/>
              </a:ext>
            </a:extLst>
          </p:cNvPr>
          <p:cNvSpPr txBox="1"/>
          <p:nvPr/>
        </p:nvSpPr>
        <p:spPr>
          <a:xfrm>
            <a:off x="396245" y="2580034"/>
            <a:ext cx="2434669" cy="2031325"/>
          </a:xfrm>
          <a:prstGeom prst="rect">
            <a:avLst/>
          </a:prstGeom>
          <a:noFill/>
        </p:spPr>
        <p:txBody>
          <a:bodyPr wrap="square" lIns="91440" tIns="45720" rIns="91440" bIns="45720" rtlCol="0" anchor="t">
            <a:spAutoFit/>
          </a:bodyPr>
          <a:lstStyle/>
          <a:p>
            <a:pPr algn="r"/>
            <a:r>
              <a:rPr lang="en-GB" dirty="0">
                <a:solidFill>
                  <a:srgbClr val="E31837"/>
                </a:solidFill>
                <a:latin typeface="Avenir Medium" panose="02000603020000020003" pitchFamily="2" charset="0"/>
              </a:rPr>
              <a:t>Three priorities and eight results areas are recommended to build a sustainable response and end AIDS as a public health threat by 2030</a:t>
            </a:r>
            <a:endParaRPr lang="en-IN" dirty="0">
              <a:solidFill>
                <a:srgbClr val="E31837"/>
              </a:solidFill>
              <a:latin typeface="Avenir Medium" panose="02000603020000020003" pitchFamily="2" charset="0"/>
            </a:endParaRPr>
          </a:p>
        </p:txBody>
      </p:sp>
    </p:spTree>
    <p:extLst>
      <p:ext uri="{BB962C8B-B14F-4D97-AF65-F5344CB8AC3E}">
        <p14:creationId xmlns:p14="http://schemas.microsoft.com/office/powerpoint/2010/main" val="280910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7197181-efc1-42f5-b058-02cc8b9e7a28">
      <Terms xmlns="http://schemas.microsoft.com/office/infopath/2007/PartnerControls"/>
    </lcf76f155ced4ddcb4097134ff3c332f>
    <TaxCatchAll xmlns="6034ea42-cc56-4b5c-b72b-8ca3661c6ee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EE13CC5E778A49AC92FD5E9EA9DE44" ma:contentTypeVersion="18" ma:contentTypeDescription="Create a new document." ma:contentTypeScope="" ma:versionID="34a36c801da72720a8d375feba9069f4">
  <xsd:schema xmlns:xsd="http://www.w3.org/2001/XMLSchema" xmlns:xs="http://www.w3.org/2001/XMLSchema" xmlns:p="http://schemas.microsoft.com/office/2006/metadata/properties" xmlns:ns2="a7197181-efc1-42f5-b058-02cc8b9e7a28" xmlns:ns3="6034ea42-cc56-4b5c-b72b-8ca3661c6ee8" targetNamespace="http://schemas.microsoft.com/office/2006/metadata/properties" ma:root="true" ma:fieldsID="2c01e63c9b89246aced5f2122e94825d" ns2:_="" ns3:_="">
    <xsd:import namespace="a7197181-efc1-42f5-b058-02cc8b9e7a28"/>
    <xsd:import namespace="6034ea42-cc56-4b5c-b72b-8ca3661c6e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197181-efc1-42f5-b058-02cc8b9e7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34ea42-cc56-4b5c-b72b-8ca3661c6ee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519132-67b7-4f9c-9ca9-5104ae27bcb0}" ma:internalName="TaxCatchAll" ma:showField="CatchAllData" ma:web="6034ea42-cc56-4b5c-b72b-8ca3661c6e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A8B42E-0E4B-4F5F-82F3-488CC2BE424B}">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c5d38007-339f-4136-a616-3b49b7d0c48e"/>
    <ds:schemaRef ds:uri="http://purl.org/dc/elements/1.1/"/>
  </ds:schemaRefs>
</ds:datastoreItem>
</file>

<file path=customXml/itemProps2.xml><?xml version="1.0" encoding="utf-8"?>
<ds:datastoreItem xmlns:ds="http://schemas.openxmlformats.org/officeDocument/2006/customXml" ds:itemID="{19137A02-EE5E-449D-9AD5-DE59C579D914}">
  <ds:schemaRefs>
    <ds:schemaRef ds:uri="http://schemas.microsoft.com/sharepoint/v3/contenttype/forms"/>
  </ds:schemaRefs>
</ds:datastoreItem>
</file>

<file path=customXml/itemProps3.xml><?xml version="1.0" encoding="utf-8"?>
<ds:datastoreItem xmlns:ds="http://schemas.openxmlformats.org/officeDocument/2006/customXml" ds:itemID="{71C0F331-F9CF-4165-A22E-C659577B4B87}"/>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9785</TotalTime>
  <Words>4359</Words>
  <Application>Microsoft Office PowerPoint</Application>
  <PresentationFormat>Widescreen</PresentationFormat>
  <Paragraphs>422</Paragraphs>
  <Slides>29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Aptos</vt:lpstr>
      <vt:lpstr>Aptos Display</vt:lpstr>
      <vt:lpstr>Arial</vt:lpstr>
      <vt:lpstr>Avenir Heavy</vt:lpstr>
      <vt:lpstr>Avenir Medium</vt:lpstr>
      <vt:lpstr>Verlag Compressed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GUICHARD, Anne-Claire</dc:creator>
  <cp:lastModifiedBy>IMBERS, Santiago</cp:lastModifiedBy>
  <cp:revision>460</cp:revision>
  <dcterms:created xsi:type="dcterms:W3CDTF">2025-11-24T16:23:39Z</dcterms:created>
  <dcterms:modified xsi:type="dcterms:W3CDTF">2026-01-30T08:15:18Z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0x01010082EE13CC5E778A49AC92FD5E9EA9DE44</vt:lpwstr>
  </property>
</Properties>
</file>