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147482599" r:id="rId5"/>
    <p:sldId id="2147482625" r:id="rId6"/>
    <p:sldId id="2147482626" r:id="rId7"/>
    <p:sldId id="2147482627" r:id="rId8"/>
    <p:sldId id="2147482628" r:id="rId9"/>
    <p:sldId id="2147482629" r:id="rId10"/>
    <p:sldId id="2147482576" r:id="rId11"/>
    <p:sldId id="2147482631" r:id="rId12"/>
    <p:sldId id="2147482632" r:id="rId13"/>
    <p:sldId id="2147482633" r:id="rId14"/>
    <p:sldId id="2147482634" r:id="rId15"/>
    <p:sldId id="2147482635" r:id="rId16"/>
    <p:sldId id="2147482636" r:id="rId17"/>
    <p:sldId id="2147482637" r:id="rId18"/>
    <p:sldId id="2147482638" r:id="rId19"/>
    <p:sldId id="2147482639" r:id="rId20"/>
    <p:sldId id="2147482640" r:id="rId21"/>
    <p:sldId id="2147482641" r:id="rId22"/>
    <p:sldId id="2147482642" r:id="rId23"/>
    <p:sldId id="2147482643" r:id="rId24"/>
    <p:sldId id="2147482644" r:id="rId25"/>
    <p:sldId id="2147482645" r:id="rId26"/>
    <p:sldId id="2147482646" r:id="rId27"/>
    <p:sldId id="2147482647" r:id="rId28"/>
    <p:sldId id="2147482648" r:id="rId29"/>
    <p:sldId id="2147482649" r:id="rId30"/>
    <p:sldId id="2147482650" r:id="rId31"/>
    <p:sldId id="2147482651" r:id="rId32"/>
    <p:sldId id="2147482652" r:id="rId33"/>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69711E-3716-C36C-9CD8-15AD032D8735}" name="ACHREKAR, Angeli" initials="AA" userId="S::achrekara@unaids.org::4b1754fb-64f5-41a6-8d8d-4bc30bd18488" providerId="AD"/>
  <p188:author id="{C2C4626D-7D6E-E0FC-057A-68D5396DE56D}" name="GUICHARD, Anne-Claire" initials="AG" userId="S::guicharda@unaids.org::6a67ce40-d804-4301-812d-1993e1a653c8" providerId="AD"/>
  <p188:author id="{E37DBE94-DECA-876A-516B-92D0C882BBDF}" name="SEDAY, Mary Ann" initials="SM" userId="S::sedayma@unaids.org::55d25ebf-2037-4f96-92fc-18f463c6cad2" providerId="AD"/>
  <p188:author id="{25137DE1-8AA0-7E4E-1C15-AC13956D4837}" name="GOV" initials="AH" userId="GOV" providerId="None"/>
  <p188:author id="{790CECFB-663D-E9D0-7002-2BAA4CC9C5D1}" name="MWANANYANDA, Muleya" initials="MM" userId="S::mwananyandam@unaids.org::f42a9e95-9ffc-4e4c-b83e-5896d9e2b9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820"/>
    <a:srgbClr val="63CDF6"/>
    <a:srgbClr val="B6AEA7"/>
    <a:srgbClr val="84DEE0"/>
    <a:srgbClr val="FFB7AE"/>
    <a:srgbClr val="E31837"/>
    <a:srgbClr val="E31937"/>
    <a:srgbClr val="F78E20"/>
    <a:srgbClr val="EC008C"/>
    <a:srgbClr val="08B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403841-C8A0-4886-8602-E4DF52E955EF}" v="9" dt="2026-03-02T13:28:53.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24" autoAdjust="0"/>
  </p:normalViewPr>
  <p:slideViewPr>
    <p:cSldViewPr snapToGrid="0">
      <p:cViewPr varScale="1">
        <p:scale>
          <a:sx n="86" d="100"/>
          <a:sy n="86" d="100"/>
        </p:scale>
        <p:origin x="15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9B252-17B4-4FB2-B677-363A7C71F7B7}" type="datetimeFigureOut">
              <a:rPr lang="en-CH" smtClean="0"/>
              <a:t>03/05/2026</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1EC29-B9DC-442D-AF3D-0DFC4DF54ABF}" type="slidenum">
              <a:rPr lang="en-CH" smtClean="0"/>
              <a:t>‹#›</a:t>
            </a:fld>
            <a:endParaRPr lang="en-CH"/>
          </a:p>
        </p:txBody>
      </p:sp>
    </p:spTree>
    <p:extLst>
      <p:ext uri="{BB962C8B-B14F-4D97-AF65-F5344CB8AC3E}">
        <p14:creationId xmlns:p14="http://schemas.microsoft.com/office/powerpoint/2010/main" val="1848239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world consumed with conflict, crises, human rights erosion, and political uncertainty, some are quietly asking whether ending AIDS is still possible, whether it is still realistic, whether it is still a priority. </a:t>
            </a:r>
          </a:p>
          <a:p>
            <a:endParaRPr lang="en-US" dirty="0"/>
          </a:p>
          <a:p>
            <a:r>
              <a:rPr lang="en-US" dirty="0"/>
              <a:t>And our answer, collectively, must be clear and courageous: yes, ending AIDS is still possible. But it will only be possible if we don’t  give up. </a:t>
            </a:r>
          </a:p>
          <a:p>
            <a:endParaRPr lang="en-US" dirty="0"/>
          </a:p>
          <a:p>
            <a:r>
              <a:rPr lang="en-US" dirty="0"/>
              <a:t>That is why we need a strategy, not because the world is calm, but because the world is turbulent. </a:t>
            </a:r>
          </a:p>
          <a:p>
            <a:endParaRPr lang="en-US" dirty="0"/>
          </a:p>
          <a:p>
            <a:r>
              <a:rPr lang="en-CH" dirty="0"/>
              <a:t>T</a:t>
            </a:r>
            <a:r>
              <a:rPr lang="en-US" dirty="0"/>
              <a:t>his is not a UNAIDS strategy. This is a strategy uniting the world. </a:t>
            </a:r>
          </a:p>
          <a:p>
            <a:endParaRPr lang="en-US" dirty="0"/>
          </a:p>
          <a:p>
            <a:r>
              <a:rPr lang="en-US" dirty="0"/>
              <a:t>A roadmap grounded showing what it will take to end AIDS as a public health threat. </a:t>
            </a:r>
          </a:p>
          <a:p>
            <a:r>
              <a:rPr lang="en-US" dirty="0"/>
              <a:t> </a:t>
            </a:r>
            <a:endParaRPr lang="en-CH" dirty="0"/>
          </a:p>
        </p:txBody>
      </p:sp>
      <p:sp>
        <p:nvSpPr>
          <p:cNvPr id="4" name="Slide Number Placeholder 3"/>
          <p:cNvSpPr>
            <a:spLocks noGrp="1"/>
          </p:cNvSpPr>
          <p:nvPr>
            <p:ph type="sldNum" sz="quarter" idx="5"/>
          </p:nvPr>
        </p:nvSpPr>
        <p:spPr/>
        <p:txBody>
          <a:bodyPr/>
          <a:lstStyle/>
          <a:p>
            <a:fld id="{A771EC29-B9DC-442D-AF3D-0DFC4DF54ABF}" type="slidenum">
              <a:rPr lang="en-CH" smtClean="0"/>
              <a:t>2</a:t>
            </a:fld>
            <a:endParaRPr lang="en-CH"/>
          </a:p>
        </p:txBody>
      </p:sp>
    </p:spTree>
    <p:extLst>
      <p:ext uri="{BB962C8B-B14F-4D97-AF65-F5344CB8AC3E}">
        <p14:creationId xmlns:p14="http://schemas.microsoft.com/office/powerpoint/2010/main" val="3225459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Integration of the HIV response into national systems</a:t>
            </a:r>
            <a:r>
              <a:rPr lang="en-US" sz="1200" b="0" i="0" kern="1200">
                <a:solidFill>
                  <a:schemeClr val="tx1"/>
                </a:solidFill>
                <a:effectLst/>
                <a:latin typeface="+mn-lt"/>
                <a:ea typeface="+mn-ea"/>
                <a:cs typeface="+mn-cs"/>
              </a:rPr>
              <a:t> particularly into primary health care is a clear priority. This involves investing in capacity-building of health services. It involves embedding a human rights based approach to the integration of HIV services with stigma-free, gender transformative, youth responsive and key population-appropriate services. </a:t>
            </a:r>
          </a:p>
          <a:p>
            <a:pPr rtl="0" fontAlgn="base"/>
            <a:endParaRPr lang="en-CH" sz="1200" b="1" i="0" kern="1200">
              <a:solidFill>
                <a:schemeClr val="tx1"/>
              </a:solidFill>
              <a:effectLst/>
              <a:latin typeface="+mn-lt"/>
              <a:ea typeface="+mn-ea"/>
              <a:cs typeface="+mn-cs"/>
            </a:endParaRPr>
          </a:p>
          <a:p>
            <a:endParaRPr lang="en-CH"/>
          </a:p>
        </p:txBody>
      </p:sp>
      <p:sp>
        <p:nvSpPr>
          <p:cNvPr id="4" name="Slide Number Placeholder 3"/>
          <p:cNvSpPr>
            <a:spLocks noGrp="1"/>
          </p:cNvSpPr>
          <p:nvPr>
            <p:ph type="sldNum" sz="quarter" idx="5"/>
          </p:nvPr>
        </p:nvSpPr>
        <p:spPr/>
        <p:txBody>
          <a:bodyPr/>
          <a:lstStyle/>
          <a:p>
            <a:fld id="{A771EC29-B9DC-442D-AF3D-0DFC4DF54ABF}" type="slidenum">
              <a:rPr lang="en-CH" smtClean="0"/>
              <a:t>11</a:t>
            </a:fld>
            <a:endParaRPr lang="en-CH"/>
          </a:p>
        </p:txBody>
      </p:sp>
    </p:spTree>
    <p:extLst>
      <p:ext uri="{BB962C8B-B14F-4D97-AF65-F5344CB8AC3E}">
        <p14:creationId xmlns:p14="http://schemas.microsoft.com/office/powerpoint/2010/main" val="102201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Strong data and information systems</a:t>
            </a:r>
            <a:r>
              <a:rPr lang="en-US" sz="1200" b="0" i="0" kern="1200">
                <a:solidFill>
                  <a:schemeClr val="tx1"/>
                </a:solidFill>
                <a:effectLst/>
                <a:latin typeface="+mn-lt"/>
                <a:ea typeface="+mn-ea"/>
                <a:cs typeface="+mn-cs"/>
              </a:rPr>
              <a:t> will be essential. These need to incorporate multiple sources to inform national responses.  Community led monitoring will be essential to measure the quality of services and strengthen accountability. </a:t>
            </a:r>
          </a:p>
          <a:p>
            <a:endParaRPr lang="en-CH"/>
          </a:p>
        </p:txBody>
      </p:sp>
      <p:sp>
        <p:nvSpPr>
          <p:cNvPr id="4" name="Slide Number Placeholder 3"/>
          <p:cNvSpPr>
            <a:spLocks noGrp="1"/>
          </p:cNvSpPr>
          <p:nvPr>
            <p:ph type="sldNum" sz="quarter" idx="5"/>
          </p:nvPr>
        </p:nvSpPr>
        <p:spPr/>
        <p:txBody>
          <a:bodyPr/>
          <a:lstStyle/>
          <a:p>
            <a:fld id="{A771EC29-B9DC-442D-AF3D-0DFC4DF54ABF}" type="slidenum">
              <a:rPr lang="en-CH" smtClean="0"/>
              <a:t>12</a:t>
            </a:fld>
            <a:endParaRPr lang="en-CH"/>
          </a:p>
        </p:txBody>
      </p:sp>
    </p:spTree>
    <p:extLst>
      <p:ext uri="{BB962C8B-B14F-4D97-AF65-F5344CB8AC3E}">
        <p14:creationId xmlns:p14="http://schemas.microsoft.com/office/powerpoint/2010/main" val="1878871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Under priority 2 – the recommendations focus on scale-up of essential HIV prevention, testing, treatment and care services</a:t>
            </a:r>
            <a:r>
              <a:rPr lang="en-US" sz="1200" b="0" i="0" kern="1200">
                <a:solidFill>
                  <a:schemeClr val="tx1"/>
                </a:solidFill>
                <a:effectLst/>
                <a:latin typeface="+mn-lt"/>
                <a:ea typeface="+mn-ea"/>
                <a:cs typeface="+mn-cs"/>
              </a:rPr>
              <a:t> but also on how to improve delivery. </a:t>
            </a:r>
          </a:p>
          <a:p>
            <a:pPr rtl="0" fontAlgn="base"/>
            <a:r>
              <a:rPr lang="en-US" sz="1200" b="0" i="0" kern="1200">
                <a:solidFill>
                  <a:schemeClr val="tx1"/>
                </a:solidFill>
                <a:effectLst/>
                <a:latin typeface="+mn-lt"/>
                <a:ea typeface="+mn-ea"/>
                <a:cs typeface="+mn-cs"/>
              </a:rPr>
              <a:t>The Strategy highlights the critical need to seize the opportunities </a:t>
            </a:r>
            <a:r>
              <a:rPr lang="en-US" sz="1200" b="1" i="0" kern="1200">
                <a:solidFill>
                  <a:schemeClr val="tx1"/>
                </a:solidFill>
                <a:effectLst/>
                <a:latin typeface="+mn-lt"/>
                <a:ea typeface="+mn-ea"/>
                <a:cs typeface="+mn-cs"/>
              </a:rPr>
              <a:t>of new HIV prevention and treatment options</a:t>
            </a:r>
            <a:r>
              <a:rPr lang="en-US" sz="1200" b="0" i="0" kern="1200">
                <a:solidFill>
                  <a:schemeClr val="tx1"/>
                </a:solidFill>
                <a:effectLst/>
                <a:latin typeface="+mn-lt"/>
                <a:ea typeface="+mn-ea"/>
                <a:cs typeface="+mn-cs"/>
              </a:rPr>
              <a:t>, including long-acting formulations, quality diagnostics, and </a:t>
            </a:r>
            <a:r>
              <a:rPr lang="en-US" sz="1200" b="1" i="0" kern="1200">
                <a:solidFill>
                  <a:schemeClr val="tx1"/>
                </a:solidFill>
                <a:effectLst/>
                <a:latin typeface="+mn-lt"/>
                <a:ea typeface="+mn-ea"/>
                <a:cs typeface="+mn-cs"/>
              </a:rPr>
              <a:t>embedding services within the communities</a:t>
            </a:r>
            <a:r>
              <a:rPr lang="en-US" sz="1200" b="0" i="0" kern="1200">
                <a:solidFill>
                  <a:schemeClr val="tx1"/>
                </a:solidFill>
                <a:effectLst/>
                <a:latin typeface="+mn-lt"/>
                <a:ea typeface="+mn-ea"/>
                <a:cs typeface="+mn-cs"/>
              </a:rPr>
              <a:t> through differentiated service delivery at all levels.  </a:t>
            </a:r>
          </a:p>
          <a:p>
            <a:endParaRPr lang="en-CH"/>
          </a:p>
        </p:txBody>
      </p:sp>
      <p:sp>
        <p:nvSpPr>
          <p:cNvPr id="4" name="Slide Number Placeholder 3"/>
          <p:cNvSpPr>
            <a:spLocks noGrp="1"/>
          </p:cNvSpPr>
          <p:nvPr>
            <p:ph type="sldNum" sz="quarter" idx="5"/>
          </p:nvPr>
        </p:nvSpPr>
        <p:spPr/>
        <p:txBody>
          <a:bodyPr/>
          <a:lstStyle/>
          <a:p>
            <a:fld id="{A771EC29-B9DC-442D-AF3D-0DFC4DF54ABF}" type="slidenum">
              <a:rPr lang="en-CH" smtClean="0"/>
              <a:t>13</a:t>
            </a:fld>
            <a:endParaRPr lang="en-CH"/>
          </a:p>
        </p:txBody>
      </p:sp>
    </p:spTree>
    <p:extLst>
      <p:ext uri="{BB962C8B-B14F-4D97-AF65-F5344CB8AC3E}">
        <p14:creationId xmlns:p14="http://schemas.microsoft.com/office/powerpoint/2010/main" val="1738581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The Strategy recommends to accelerate the design and scale-up of </a:t>
            </a:r>
            <a:r>
              <a:rPr lang="en-US" sz="1200" b="1" i="0" kern="1200">
                <a:solidFill>
                  <a:schemeClr val="tx1"/>
                </a:solidFill>
                <a:effectLst/>
                <a:latin typeface="+mn-lt"/>
                <a:ea typeface="+mn-ea"/>
                <a:cs typeface="+mn-cs"/>
              </a:rPr>
              <a:t>people-centered services that integrate HIV services  with services for co-infections</a:t>
            </a:r>
            <a:r>
              <a:rPr lang="en-US" sz="1200" b="0" i="0" kern="1200">
                <a:solidFill>
                  <a:schemeClr val="tx1"/>
                </a:solidFill>
                <a:effectLst/>
                <a:latin typeface="+mn-lt"/>
                <a:ea typeface="+mn-ea"/>
                <a:cs typeface="+mn-cs"/>
              </a:rPr>
              <a:t> and other infectious diseases, sexual and reproductive health, STIs, cervical cancer, maternal and child health, NCDs, chronic diseases, mental health and gender-based violence. </a:t>
            </a:r>
          </a:p>
          <a:p>
            <a:pPr rtl="0" fontAlgn="base"/>
            <a:endParaRPr lang="en-CH"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It highlights the critical </a:t>
            </a:r>
            <a:r>
              <a:rPr lang="en-US" sz="1200" b="1" i="0" kern="1200">
                <a:solidFill>
                  <a:schemeClr val="tx1"/>
                </a:solidFill>
                <a:effectLst/>
                <a:latin typeface="+mn-lt"/>
                <a:ea typeface="+mn-ea"/>
                <a:cs typeface="+mn-cs"/>
              </a:rPr>
              <a:t>role of networks of people living, affected by and at risk of HIV to design and implement </a:t>
            </a:r>
            <a:r>
              <a:rPr lang="en-US" sz="1200" b="1" i="0" kern="1200" err="1">
                <a:solidFill>
                  <a:schemeClr val="tx1"/>
                </a:solidFill>
                <a:effectLst/>
                <a:latin typeface="+mn-lt"/>
                <a:ea typeface="+mn-ea"/>
                <a:cs typeface="+mn-cs"/>
              </a:rPr>
              <a:t>programmes</a:t>
            </a:r>
            <a:r>
              <a:rPr lang="en-US" sz="1200" b="1" i="0"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that meet the needs of those who need them the most. </a:t>
            </a:r>
          </a:p>
          <a:p>
            <a:endParaRPr lang="en-CH"/>
          </a:p>
        </p:txBody>
      </p:sp>
      <p:sp>
        <p:nvSpPr>
          <p:cNvPr id="4" name="Slide Number Placeholder 3"/>
          <p:cNvSpPr>
            <a:spLocks noGrp="1"/>
          </p:cNvSpPr>
          <p:nvPr>
            <p:ph type="sldNum" sz="quarter" idx="5"/>
          </p:nvPr>
        </p:nvSpPr>
        <p:spPr/>
        <p:txBody>
          <a:bodyPr/>
          <a:lstStyle/>
          <a:p>
            <a:fld id="{A771EC29-B9DC-442D-AF3D-0DFC4DF54ABF}" type="slidenum">
              <a:rPr lang="en-CH" smtClean="0"/>
              <a:t>14</a:t>
            </a:fld>
            <a:endParaRPr lang="en-CH"/>
          </a:p>
        </p:txBody>
      </p:sp>
    </p:spTree>
    <p:extLst>
      <p:ext uri="{BB962C8B-B14F-4D97-AF65-F5344CB8AC3E}">
        <p14:creationId xmlns:p14="http://schemas.microsoft.com/office/powerpoint/2010/main" val="1192963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Priority 2 also highlights that we cannot achieve our goals without lifting societal barriers and improving access to innovation.</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Multisectoral action is needed more than ever to ensure all people can receive stigma and discrimination free services and to lift </a:t>
            </a:r>
            <a:r>
              <a:rPr lang="en-US" sz="1200" b="0" i="0" kern="1200" err="1">
                <a:solidFill>
                  <a:schemeClr val="tx1"/>
                </a:solidFill>
                <a:effectLst/>
                <a:latin typeface="+mn-lt"/>
                <a:ea typeface="+mn-ea"/>
                <a:cs typeface="+mn-cs"/>
              </a:rPr>
              <a:t>criminalising</a:t>
            </a:r>
            <a:r>
              <a:rPr lang="en-US" sz="1200" b="0" i="0" kern="1200">
                <a:solidFill>
                  <a:schemeClr val="tx1"/>
                </a:solidFill>
                <a:effectLst/>
                <a:latin typeface="+mn-lt"/>
                <a:ea typeface="+mn-ea"/>
                <a:cs typeface="+mn-cs"/>
              </a:rPr>
              <a:t> laws. Violence, especially gender-based violence are a huge barrier to progress in the response. The Strategy put forward concrete action to ensure that services reach the people who need them the most. </a:t>
            </a:r>
          </a:p>
          <a:p>
            <a:endParaRPr lang="en-CH"/>
          </a:p>
        </p:txBody>
      </p:sp>
      <p:sp>
        <p:nvSpPr>
          <p:cNvPr id="4" name="Slide Number Placeholder 3"/>
          <p:cNvSpPr>
            <a:spLocks noGrp="1"/>
          </p:cNvSpPr>
          <p:nvPr>
            <p:ph type="sldNum" sz="quarter" idx="5"/>
          </p:nvPr>
        </p:nvSpPr>
        <p:spPr/>
        <p:txBody>
          <a:bodyPr/>
          <a:lstStyle/>
          <a:p>
            <a:fld id="{A771EC29-B9DC-442D-AF3D-0DFC4DF54ABF}" type="slidenum">
              <a:rPr lang="en-CH" smtClean="0"/>
              <a:t>15</a:t>
            </a:fld>
            <a:endParaRPr lang="en-CH"/>
          </a:p>
        </p:txBody>
      </p:sp>
    </p:spTree>
    <p:extLst>
      <p:ext uri="{BB962C8B-B14F-4D97-AF65-F5344CB8AC3E}">
        <p14:creationId xmlns:p14="http://schemas.microsoft.com/office/powerpoint/2010/main" val="3505645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At the policy level we can also do much more to improve equitable access to medicines and innovations, and to leverage digital health. The Strategy puts forward actions to support country leadership in this direction.  </a:t>
            </a:r>
          </a:p>
          <a:p>
            <a:endParaRPr lang="en-CH"/>
          </a:p>
        </p:txBody>
      </p:sp>
      <p:sp>
        <p:nvSpPr>
          <p:cNvPr id="4" name="Slide Number Placeholder 3"/>
          <p:cNvSpPr>
            <a:spLocks noGrp="1"/>
          </p:cNvSpPr>
          <p:nvPr>
            <p:ph type="sldNum" sz="quarter" idx="5"/>
          </p:nvPr>
        </p:nvSpPr>
        <p:spPr/>
        <p:txBody>
          <a:bodyPr/>
          <a:lstStyle/>
          <a:p>
            <a:fld id="{A771EC29-B9DC-442D-AF3D-0DFC4DF54ABF}" type="slidenum">
              <a:rPr lang="en-CH" smtClean="0"/>
              <a:t>16</a:t>
            </a:fld>
            <a:endParaRPr lang="en-CH"/>
          </a:p>
        </p:txBody>
      </p:sp>
    </p:spTree>
    <p:extLst>
      <p:ext uri="{BB962C8B-B14F-4D97-AF65-F5344CB8AC3E}">
        <p14:creationId xmlns:p14="http://schemas.microsoft.com/office/powerpoint/2010/main" val="378466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Under priority 3 – the recommendations from the community consultations propose how to better integrate community-led systems into national responses while promoting the key role of communities for leadership, service delivery and accountability. Ensuring mechanisms for social contracting and monitoring the funding for communities are part of the concrete actions that can ensure this is translated into a reality.  </a:t>
            </a:r>
            <a:endParaRPr lang="en-CH"/>
          </a:p>
        </p:txBody>
      </p:sp>
      <p:sp>
        <p:nvSpPr>
          <p:cNvPr id="4" name="Slide Number Placeholder 3"/>
          <p:cNvSpPr>
            <a:spLocks noGrp="1"/>
          </p:cNvSpPr>
          <p:nvPr>
            <p:ph type="sldNum" sz="quarter" idx="5"/>
          </p:nvPr>
        </p:nvSpPr>
        <p:spPr/>
        <p:txBody>
          <a:bodyPr/>
          <a:lstStyle/>
          <a:p>
            <a:fld id="{A771EC29-B9DC-442D-AF3D-0DFC4DF54ABF}" type="slidenum">
              <a:rPr lang="en-CH" smtClean="0"/>
              <a:t>17</a:t>
            </a:fld>
            <a:endParaRPr lang="en-CH"/>
          </a:p>
        </p:txBody>
      </p:sp>
    </p:spTree>
    <p:extLst>
      <p:ext uri="{BB962C8B-B14F-4D97-AF65-F5344CB8AC3E}">
        <p14:creationId xmlns:p14="http://schemas.microsoft.com/office/powerpoint/2010/main" val="1543550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E27A7-AC78-C57A-49CC-850BD8A5E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105BA-DA0C-D680-BF5E-51C4004D5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E572F-28A3-F548-1975-0BCCBBC49B8E}"/>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What will the Strategy enable us to achieve? The actions recommended in the Strategy are aimed at enabling countries to achieve the 16 top-line targets towards ending AIDS as a public health threat by 2030. </a:t>
            </a:r>
          </a:p>
          <a:p>
            <a:pPr rtl="0" fontAlgn="base"/>
            <a:r>
              <a:rPr lang="en-US" sz="1200" b="0" i="0" kern="1200">
                <a:solidFill>
                  <a:schemeClr val="tx1"/>
                </a:solidFill>
                <a:effectLst/>
                <a:latin typeface="+mn-lt"/>
                <a:ea typeface="+mn-ea"/>
                <a:cs typeface="+mn-cs"/>
              </a:rPr>
              <a:t>Some of these targets are new – the consolidated HIV prevention target, the integration and financing targets. </a:t>
            </a:r>
          </a:p>
          <a:p>
            <a:pPr rtl="0" fontAlgn="base"/>
            <a:r>
              <a:rPr lang="en-US" sz="1200" b="0" i="0" kern="1200">
                <a:solidFill>
                  <a:schemeClr val="tx1"/>
                </a:solidFill>
                <a:effectLst/>
                <a:latin typeface="+mn-lt"/>
                <a:ea typeface="+mn-ea"/>
                <a:cs typeface="+mn-cs"/>
              </a:rPr>
              <a:t>Whereas some are proposed to be extended – the 95’s, the 10’s and the 30-80-60 as these were not achieved in 2025. </a:t>
            </a:r>
          </a:p>
          <a:p>
            <a:endParaRPr lang="en-CH"/>
          </a:p>
        </p:txBody>
      </p:sp>
      <p:sp>
        <p:nvSpPr>
          <p:cNvPr id="4" name="Slide Number Placeholder 3">
            <a:extLst>
              <a:ext uri="{FF2B5EF4-FFF2-40B4-BE49-F238E27FC236}">
                <a16:creationId xmlns:a16="http://schemas.microsoft.com/office/drawing/2014/main" id="{28056EA5-E848-A358-E3C5-345D43A077E2}"/>
              </a:ext>
            </a:extLst>
          </p:cNvPr>
          <p:cNvSpPr>
            <a:spLocks noGrp="1"/>
          </p:cNvSpPr>
          <p:nvPr>
            <p:ph type="sldNum" sz="quarter" idx="5"/>
          </p:nvPr>
        </p:nvSpPr>
        <p:spPr/>
        <p:txBody>
          <a:bodyPr/>
          <a:lstStyle/>
          <a:p>
            <a:fld id="{A771EC29-B9DC-442D-AF3D-0DFC4DF54ABF}" type="slidenum">
              <a:rPr lang="en-CH" smtClean="0"/>
              <a:t>18</a:t>
            </a:fld>
            <a:endParaRPr lang="en-CH"/>
          </a:p>
        </p:txBody>
      </p:sp>
    </p:spTree>
    <p:extLst>
      <p:ext uri="{BB962C8B-B14F-4D97-AF65-F5344CB8AC3E}">
        <p14:creationId xmlns:p14="http://schemas.microsoft.com/office/powerpoint/2010/main" val="1659294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B8C6C-6BCD-B0AB-BC7D-480AD992C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0F965-2A50-C1B7-C5C7-902F89100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7CFD4-7315-044E-9142-B5C52FBFA7DD}"/>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In short, the Global AIDS strategy aims to reach people either with the HIV treatment or the HIV prevention services that they need, all within a safe and supportive environment. Our global goal to end AIDS can be translated that by 2030: </a:t>
            </a:r>
          </a:p>
          <a:p>
            <a:pPr rtl="0" fontAlgn="base"/>
            <a:r>
              <a:rPr lang="en-US" sz="1200" b="0" i="0" kern="1200">
                <a:solidFill>
                  <a:schemeClr val="tx1"/>
                </a:solidFill>
                <a:effectLst/>
                <a:latin typeface="+mn-lt"/>
                <a:ea typeface="+mn-ea"/>
                <a:cs typeface="+mn-cs"/>
              </a:rPr>
              <a:t>40 million people living with HIV are on treatment and virally suppressed </a:t>
            </a:r>
          </a:p>
          <a:p>
            <a:pPr rtl="0" fontAlgn="base"/>
            <a:r>
              <a:rPr lang="en-US" sz="1200" b="0" i="0" kern="1200">
                <a:solidFill>
                  <a:schemeClr val="tx1"/>
                </a:solidFill>
                <a:effectLst/>
                <a:latin typeface="+mn-lt"/>
                <a:ea typeface="+mn-ea"/>
                <a:cs typeface="+mn-cs"/>
              </a:rPr>
              <a:t>20 million people have access to ARV-based HIV prevention options </a:t>
            </a:r>
          </a:p>
          <a:p>
            <a:pPr rtl="0" fontAlgn="base"/>
            <a:r>
              <a:rPr lang="en-US" sz="1200" b="0" i="0" kern="1200">
                <a:solidFill>
                  <a:schemeClr val="tx1"/>
                </a:solidFill>
                <a:effectLst/>
                <a:latin typeface="+mn-lt"/>
                <a:ea typeface="+mn-ea"/>
                <a:cs typeface="+mn-cs"/>
              </a:rPr>
              <a:t>All with stigma and discrimination-free care </a:t>
            </a:r>
          </a:p>
          <a:p>
            <a:endParaRPr lang="en-CH"/>
          </a:p>
        </p:txBody>
      </p:sp>
      <p:sp>
        <p:nvSpPr>
          <p:cNvPr id="4" name="Slide Number Placeholder 3">
            <a:extLst>
              <a:ext uri="{FF2B5EF4-FFF2-40B4-BE49-F238E27FC236}">
                <a16:creationId xmlns:a16="http://schemas.microsoft.com/office/drawing/2014/main" id="{E634FF5A-DF62-7F71-B8A8-BC6F223EDC17}"/>
              </a:ext>
            </a:extLst>
          </p:cNvPr>
          <p:cNvSpPr>
            <a:spLocks noGrp="1"/>
          </p:cNvSpPr>
          <p:nvPr>
            <p:ph type="sldNum" sz="quarter" idx="5"/>
          </p:nvPr>
        </p:nvSpPr>
        <p:spPr/>
        <p:txBody>
          <a:bodyPr/>
          <a:lstStyle/>
          <a:p>
            <a:fld id="{A771EC29-B9DC-442D-AF3D-0DFC4DF54ABF}" type="slidenum">
              <a:rPr lang="en-CH" smtClean="0"/>
              <a:t>19</a:t>
            </a:fld>
            <a:endParaRPr lang="en-CH"/>
          </a:p>
        </p:txBody>
      </p:sp>
    </p:spTree>
    <p:extLst>
      <p:ext uri="{BB962C8B-B14F-4D97-AF65-F5344CB8AC3E}">
        <p14:creationId xmlns:p14="http://schemas.microsoft.com/office/powerpoint/2010/main" val="4065606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75566-83B5-5575-8310-116F18C2E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2F63E-B037-877D-AC0D-FB51A2EAC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1C608-E258-643F-AC1F-85869729866E}"/>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Ending AIDS as a public health threat, or “ending AIDS” in short, is defined as a 90% reduction in both the number of people newly acquiring HIV and the number of people dying of an AIDS-related cause from the 2010 estimates. Achieving the proposed 2030 HIV targets will bring most countries in reach of this goal. </a:t>
            </a:r>
          </a:p>
          <a:p>
            <a:pPr rtl="0" fontAlgn="base"/>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This means bridging current gaps in services and enabling environments, which will avert 3.3 million infections and 1.5 million AIDS-related deaths between 2025 and 2030. </a:t>
            </a:r>
          </a:p>
          <a:p>
            <a:pPr rtl="0" fontAlgn="base"/>
            <a:r>
              <a:rPr lang="en-US" sz="1200" b="0" i="0" kern="1200">
                <a:solidFill>
                  <a:schemeClr val="tx1"/>
                </a:solidFill>
                <a:effectLst/>
                <a:latin typeface="+mn-lt"/>
                <a:ea typeface="+mn-ea"/>
                <a:cs typeface="+mn-cs"/>
              </a:rPr>
              <a:t> </a:t>
            </a:r>
          </a:p>
          <a:p>
            <a:endParaRPr lang="en-CH"/>
          </a:p>
        </p:txBody>
      </p:sp>
      <p:sp>
        <p:nvSpPr>
          <p:cNvPr id="4" name="Slide Number Placeholder 3">
            <a:extLst>
              <a:ext uri="{FF2B5EF4-FFF2-40B4-BE49-F238E27FC236}">
                <a16:creationId xmlns:a16="http://schemas.microsoft.com/office/drawing/2014/main" id="{B936D822-3701-BCC8-D223-DC2A58E70C4D}"/>
              </a:ext>
            </a:extLst>
          </p:cNvPr>
          <p:cNvSpPr>
            <a:spLocks noGrp="1"/>
          </p:cNvSpPr>
          <p:nvPr>
            <p:ph type="sldNum" sz="quarter" idx="5"/>
          </p:nvPr>
        </p:nvSpPr>
        <p:spPr/>
        <p:txBody>
          <a:bodyPr/>
          <a:lstStyle/>
          <a:p>
            <a:fld id="{A771EC29-B9DC-442D-AF3D-0DFC4DF54ABF}" type="slidenum">
              <a:rPr lang="en-CH" smtClean="0"/>
              <a:t>20</a:t>
            </a:fld>
            <a:endParaRPr lang="en-CH"/>
          </a:p>
        </p:txBody>
      </p:sp>
    </p:spTree>
    <p:extLst>
      <p:ext uri="{BB962C8B-B14F-4D97-AF65-F5344CB8AC3E}">
        <p14:creationId xmlns:p14="http://schemas.microsoft.com/office/powerpoint/2010/main" val="19378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at a historic crossroads. The science exists. The tools exist. Communities have never been more resolved. </a:t>
            </a:r>
          </a:p>
          <a:p>
            <a:endParaRPr lang="en-US" dirty="0"/>
          </a:p>
          <a:p>
            <a:r>
              <a:rPr lang="en-US" dirty="0"/>
              <a:t>But political will and financing are fragile, the window could close. This moment may be our last opportunity to align global momentum and end AIDS once and for all. </a:t>
            </a:r>
          </a:p>
          <a:p>
            <a:endParaRPr lang="en-US" dirty="0"/>
          </a:p>
          <a:p>
            <a:r>
              <a:rPr lang="en-US" dirty="0"/>
              <a:t>This Strategy is not about maintaining systems. It is about transforming them. </a:t>
            </a:r>
          </a:p>
          <a:p>
            <a:endParaRPr lang="en-US" dirty="0"/>
          </a:p>
          <a:p>
            <a:r>
              <a:rPr lang="en-US" dirty="0"/>
              <a:t>It is not about incremental change. It is about decisive action. </a:t>
            </a:r>
          </a:p>
          <a:p>
            <a:endParaRPr lang="en-US" dirty="0"/>
          </a:p>
          <a:p>
            <a:r>
              <a:rPr lang="en-US" dirty="0"/>
              <a:t>It calls on all of us, governments, donors, civil society, communities, and leaders, to choose courage over fatigue, and hope over resignation. </a:t>
            </a:r>
          </a:p>
          <a:p>
            <a:r>
              <a:rPr lang="en-US" dirty="0"/>
              <a:t> </a:t>
            </a:r>
            <a:endParaRPr lang="en-CH" dirty="0"/>
          </a:p>
        </p:txBody>
      </p:sp>
      <p:sp>
        <p:nvSpPr>
          <p:cNvPr id="4" name="Slide Number Placeholder 3"/>
          <p:cNvSpPr>
            <a:spLocks noGrp="1"/>
          </p:cNvSpPr>
          <p:nvPr>
            <p:ph type="sldNum" sz="quarter" idx="5"/>
          </p:nvPr>
        </p:nvSpPr>
        <p:spPr/>
        <p:txBody>
          <a:bodyPr/>
          <a:lstStyle/>
          <a:p>
            <a:fld id="{A771EC29-B9DC-442D-AF3D-0DFC4DF54ABF}" type="slidenum">
              <a:rPr lang="en-CH" smtClean="0"/>
              <a:t>3</a:t>
            </a:fld>
            <a:endParaRPr lang="en-CH"/>
          </a:p>
        </p:txBody>
      </p:sp>
    </p:spTree>
    <p:extLst>
      <p:ext uri="{BB962C8B-B14F-4D97-AF65-F5344CB8AC3E}">
        <p14:creationId xmlns:p14="http://schemas.microsoft.com/office/powerpoint/2010/main" val="2437290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7AFEE-294B-A8AF-FB1C-80C8B8FDC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1A177-E576-2A31-571A-36FC6D168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DB045-9B14-45A2-8A09-1458C6EC1C97}"/>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UNAIDS estimates that US$ 21.9 billion will be needed annually until 2030 to achieve global HIV targets in low- and middle-income countries.</a:t>
            </a:r>
            <a:endParaRPr lang="en-CH"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This is reduction by $7.4 bn from the earlier 2021 estimate of US$ 29.3 billion to reach 2025 targets </a:t>
            </a:r>
          </a:p>
          <a:p>
            <a:pPr rtl="0" fontAlgn="base"/>
            <a:endParaRPr lang="en-CH"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In 2024, LMICs faced a $3.2 billion shortfall, a 14.6% funding gap compared to the annual resources needed to achieve the 2030 target. This gap is likely to increase with the funding cuts announced in 2025. </a:t>
            </a:r>
          </a:p>
          <a:p>
            <a:pPr rtl="0" fontAlgn="base"/>
            <a:endParaRPr lang="en-CH"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The highest annual resource needs in 2030 will be in upper-middle-income countries 46% compared to 34% in lower-middle-income, and 20% in low-income. </a:t>
            </a:r>
          </a:p>
          <a:p>
            <a:endParaRPr lang="en-CH"/>
          </a:p>
        </p:txBody>
      </p:sp>
      <p:sp>
        <p:nvSpPr>
          <p:cNvPr id="4" name="Slide Number Placeholder 3">
            <a:extLst>
              <a:ext uri="{FF2B5EF4-FFF2-40B4-BE49-F238E27FC236}">
                <a16:creationId xmlns:a16="http://schemas.microsoft.com/office/drawing/2014/main" id="{5EBCA61F-56CA-39C6-67B6-85DFFDF24E73}"/>
              </a:ext>
            </a:extLst>
          </p:cNvPr>
          <p:cNvSpPr>
            <a:spLocks noGrp="1"/>
          </p:cNvSpPr>
          <p:nvPr>
            <p:ph type="sldNum" sz="quarter" idx="5"/>
          </p:nvPr>
        </p:nvSpPr>
        <p:spPr/>
        <p:txBody>
          <a:bodyPr/>
          <a:lstStyle/>
          <a:p>
            <a:fld id="{A771EC29-B9DC-442D-AF3D-0DFC4DF54ABF}" type="slidenum">
              <a:rPr lang="en-CH" smtClean="0"/>
              <a:t>21</a:t>
            </a:fld>
            <a:endParaRPr lang="en-CH"/>
          </a:p>
        </p:txBody>
      </p:sp>
    </p:spTree>
    <p:extLst>
      <p:ext uri="{BB962C8B-B14F-4D97-AF65-F5344CB8AC3E}">
        <p14:creationId xmlns:p14="http://schemas.microsoft.com/office/powerpoint/2010/main" val="2165604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9FA83-C284-218A-DFB8-14F9C5F15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04F00D-B2C9-3E9F-1CE7-56B6C1894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8AD453-1F5C-9DFA-3BCB-16F85E94E19F}"/>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The PCB asked us to provide regional specificity and through regional and country consultations, eight regional chapters are included. These highlight the differences in regional epidemic and financial contexts but also how the Global AIDS Strategy is relevant and can be taken forward in every region. </a:t>
            </a:r>
            <a:endParaRPr lang="en-CH"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Asia Pacific has the second largest epidemic globally, largely driven by new HIV acquisitions among key populations. It is also very advanced when it comes to sustainability and integration of services. Priorities for the future include a strong focus on HIV prevention for people most at risk, and young people. </a:t>
            </a:r>
          </a:p>
          <a:p>
            <a:pPr rtl="0" fontAlgn="base"/>
            <a:endParaRPr lang="en-CH"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The Caribbean region has made tremendous strides in eliminating vertical transmission and lifting some criminalizing laws. Young people and key population remain very vulnerable, and violence is an exacerbating factor. Priorities include improving sustainability and access to people-centered services. </a:t>
            </a:r>
          </a:p>
          <a:p>
            <a:endParaRPr lang="en-CH"/>
          </a:p>
        </p:txBody>
      </p:sp>
      <p:sp>
        <p:nvSpPr>
          <p:cNvPr id="4" name="Slide Number Placeholder 3">
            <a:extLst>
              <a:ext uri="{FF2B5EF4-FFF2-40B4-BE49-F238E27FC236}">
                <a16:creationId xmlns:a16="http://schemas.microsoft.com/office/drawing/2014/main" id="{1F339442-4134-AAEA-082F-2A5580A9ACE9}"/>
              </a:ext>
            </a:extLst>
          </p:cNvPr>
          <p:cNvSpPr>
            <a:spLocks noGrp="1"/>
          </p:cNvSpPr>
          <p:nvPr>
            <p:ph type="sldNum" sz="quarter" idx="5"/>
          </p:nvPr>
        </p:nvSpPr>
        <p:spPr/>
        <p:txBody>
          <a:bodyPr/>
          <a:lstStyle/>
          <a:p>
            <a:fld id="{A771EC29-B9DC-442D-AF3D-0DFC4DF54ABF}" type="slidenum">
              <a:rPr lang="en-CH" smtClean="0"/>
              <a:t>22</a:t>
            </a:fld>
            <a:endParaRPr lang="en-CH"/>
          </a:p>
        </p:txBody>
      </p:sp>
    </p:spTree>
    <p:extLst>
      <p:ext uri="{BB962C8B-B14F-4D97-AF65-F5344CB8AC3E}">
        <p14:creationId xmlns:p14="http://schemas.microsoft.com/office/powerpoint/2010/main" val="201388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70F59-C3D4-21EB-0AB4-6810DC1C1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F643C0-0D4C-D29F-BA1A-02FC4CA13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B036A-4652-3D0C-83DF-8B4D66CE7836}"/>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Eastern and Southern Africa is the region most affected by HIV, and also the region where the highest investments have been made resulting in great gains in the response, nearly reaching the 95 targets in a number of countries. These gains must be protected and built upon, HIV prevention requires sustained investment, while more effort is needed to bridge inequalities and reach those being left behind. </a:t>
            </a:r>
          </a:p>
          <a:p>
            <a:pPr rtl="0" fontAlgn="base"/>
            <a:endParaRPr lang="en-CH"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Eastern Europe and central Asia is one of the few regions in the world where new HIV infections are still on the rise. The epidemic is fueled by persistent inequities in access to services for key populations amid punitive laws affecting key populations. The Strategy sets out clear evidence-informed recommendations to address this growing epidemic. </a:t>
            </a:r>
          </a:p>
          <a:p>
            <a:endParaRPr lang="en-CH"/>
          </a:p>
        </p:txBody>
      </p:sp>
      <p:sp>
        <p:nvSpPr>
          <p:cNvPr id="4" name="Slide Number Placeholder 3">
            <a:extLst>
              <a:ext uri="{FF2B5EF4-FFF2-40B4-BE49-F238E27FC236}">
                <a16:creationId xmlns:a16="http://schemas.microsoft.com/office/drawing/2014/main" id="{71637FF9-BEF0-8667-251E-D8A98FA43653}"/>
              </a:ext>
            </a:extLst>
          </p:cNvPr>
          <p:cNvSpPr>
            <a:spLocks noGrp="1"/>
          </p:cNvSpPr>
          <p:nvPr>
            <p:ph type="sldNum" sz="quarter" idx="5"/>
          </p:nvPr>
        </p:nvSpPr>
        <p:spPr/>
        <p:txBody>
          <a:bodyPr/>
          <a:lstStyle/>
          <a:p>
            <a:fld id="{A771EC29-B9DC-442D-AF3D-0DFC4DF54ABF}" type="slidenum">
              <a:rPr lang="en-CH" smtClean="0"/>
              <a:t>23</a:t>
            </a:fld>
            <a:endParaRPr lang="en-CH"/>
          </a:p>
        </p:txBody>
      </p:sp>
    </p:spTree>
    <p:extLst>
      <p:ext uri="{BB962C8B-B14F-4D97-AF65-F5344CB8AC3E}">
        <p14:creationId xmlns:p14="http://schemas.microsoft.com/office/powerpoint/2010/main" val="1298470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84794-79C2-A1B4-B1E3-042862BFD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75C6A-D4D8-359E-A837-6C9AC6B0C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52643-9F2B-B26F-4287-BA2C75F0C8AB}"/>
              </a:ext>
            </a:extLst>
          </p:cNvPr>
          <p:cNvSpPr>
            <a:spLocks noGrp="1"/>
          </p:cNvSpPr>
          <p:nvPr>
            <p:ph type="body" idx="1"/>
          </p:nvPr>
        </p:nvSpPr>
        <p:spPr/>
        <p:txBody>
          <a:bodyPr/>
          <a:lstStyle/>
          <a:p>
            <a:pPr rtl="0" fontAlgn="base"/>
            <a:r>
              <a:rPr lang="en-CH" sz="1200" b="0" i="0" kern="1200">
                <a:solidFill>
                  <a:schemeClr val="tx1"/>
                </a:solidFill>
                <a:effectLst/>
                <a:latin typeface="+mn-lt"/>
                <a:ea typeface="+mn-ea"/>
                <a:cs typeface="+mn-cs"/>
              </a:rPr>
              <a:t>L</a:t>
            </a:r>
            <a:r>
              <a:rPr lang="en-US" sz="1200" b="0" i="0" kern="1200" err="1">
                <a:solidFill>
                  <a:schemeClr val="tx1"/>
                </a:solidFill>
                <a:effectLst/>
                <a:latin typeface="+mn-lt"/>
                <a:ea typeface="+mn-ea"/>
                <a:cs typeface="+mn-cs"/>
              </a:rPr>
              <a:t>atin</a:t>
            </a:r>
            <a:r>
              <a:rPr lang="en-US" sz="1200" b="0" i="0" kern="1200">
                <a:solidFill>
                  <a:schemeClr val="tx1"/>
                </a:solidFill>
                <a:effectLst/>
                <a:latin typeface="+mn-lt"/>
                <a:ea typeface="+mn-ea"/>
                <a:cs typeface="+mn-cs"/>
              </a:rPr>
              <a:t> America  has been a leader in the HIV response, especially when it comes to sustainability, integration, community leadership and lifting societal barriers. Ensuring HIV services reach the most marginalized remains a priority as well as ensuring equitable access to medicines and innovations. </a:t>
            </a:r>
            <a:endParaRPr lang="en-CH"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The Middle East and North Africa has historically had a lower HIV prevalence rate however new HIV infections are rising due to lack of people-centered services for those most at risk of HIV and societal barriers.  </a:t>
            </a:r>
          </a:p>
          <a:p>
            <a:endParaRPr lang="en-CH"/>
          </a:p>
        </p:txBody>
      </p:sp>
      <p:sp>
        <p:nvSpPr>
          <p:cNvPr id="4" name="Slide Number Placeholder 3">
            <a:extLst>
              <a:ext uri="{FF2B5EF4-FFF2-40B4-BE49-F238E27FC236}">
                <a16:creationId xmlns:a16="http://schemas.microsoft.com/office/drawing/2014/main" id="{86C856B4-8E09-8623-F4DE-D1158190A948}"/>
              </a:ext>
            </a:extLst>
          </p:cNvPr>
          <p:cNvSpPr>
            <a:spLocks noGrp="1"/>
          </p:cNvSpPr>
          <p:nvPr>
            <p:ph type="sldNum" sz="quarter" idx="5"/>
          </p:nvPr>
        </p:nvSpPr>
        <p:spPr/>
        <p:txBody>
          <a:bodyPr/>
          <a:lstStyle/>
          <a:p>
            <a:fld id="{A771EC29-B9DC-442D-AF3D-0DFC4DF54ABF}" type="slidenum">
              <a:rPr lang="en-CH" smtClean="0"/>
              <a:t>24</a:t>
            </a:fld>
            <a:endParaRPr lang="en-CH"/>
          </a:p>
        </p:txBody>
      </p:sp>
    </p:spTree>
    <p:extLst>
      <p:ext uri="{BB962C8B-B14F-4D97-AF65-F5344CB8AC3E}">
        <p14:creationId xmlns:p14="http://schemas.microsoft.com/office/powerpoint/2010/main" val="2556744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71110-B452-C36E-95D3-9B2DC4ED1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DDD01-FA25-4C8F-8812-2E236AC3A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3BE32-121E-BCCD-8E96-FBB7412A65B6}"/>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Western and central Africa is one of the regions with the highest burden of HIV.  Progress needs to be sustained with increased domestic investments, systems strengthening overall, not only for HIV, and addressing rising inequalities and societal barriers.  </a:t>
            </a:r>
            <a:endParaRPr lang="en-CH"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The HIV response is a global one and ending AIDS can be achieved in every region. The HIV epidemic in Western and central Europe and North America is not over and action is needed to ensure integrated long-term care for people living with HIV and to reduce stigma and discrimination.  </a:t>
            </a:r>
          </a:p>
          <a:p>
            <a:endParaRPr lang="en-CH"/>
          </a:p>
        </p:txBody>
      </p:sp>
      <p:sp>
        <p:nvSpPr>
          <p:cNvPr id="4" name="Slide Number Placeholder 3">
            <a:extLst>
              <a:ext uri="{FF2B5EF4-FFF2-40B4-BE49-F238E27FC236}">
                <a16:creationId xmlns:a16="http://schemas.microsoft.com/office/drawing/2014/main" id="{BF6E52C3-2DB7-F52E-A245-39B7403B7773}"/>
              </a:ext>
            </a:extLst>
          </p:cNvPr>
          <p:cNvSpPr>
            <a:spLocks noGrp="1"/>
          </p:cNvSpPr>
          <p:nvPr>
            <p:ph type="sldNum" sz="quarter" idx="5"/>
          </p:nvPr>
        </p:nvSpPr>
        <p:spPr/>
        <p:txBody>
          <a:bodyPr/>
          <a:lstStyle/>
          <a:p>
            <a:fld id="{A771EC29-B9DC-442D-AF3D-0DFC4DF54ABF}" type="slidenum">
              <a:rPr lang="en-CH" smtClean="0"/>
              <a:t>25</a:t>
            </a:fld>
            <a:endParaRPr lang="en-CH"/>
          </a:p>
        </p:txBody>
      </p:sp>
    </p:spTree>
    <p:extLst>
      <p:ext uri="{BB962C8B-B14F-4D97-AF65-F5344CB8AC3E}">
        <p14:creationId xmlns:p14="http://schemas.microsoft.com/office/powerpoint/2010/main" val="214852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13764-BA79-6644-526B-E4A8EE2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C9407-C75F-E9DD-BFE1-D8FFB312A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18972-4B77-4B2F-B99E-F780ABC509E4}"/>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As we have shown, country and community leadership are central to the strategy. But a number of other actors will play a critical role. The strategy highlights :</a:t>
            </a:r>
            <a:endParaRPr lang="en-CH"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The role of the sub-national level</a:t>
            </a:r>
            <a:r>
              <a:rPr lang="en-US" sz="1200" b="0" i="0" kern="1200">
                <a:solidFill>
                  <a:schemeClr val="tx1"/>
                </a:solidFill>
                <a:effectLst/>
                <a:latin typeface="+mn-lt"/>
                <a:ea typeface="+mn-ea"/>
                <a:cs typeface="+mn-cs"/>
              </a:rPr>
              <a:t>. Local authorities have a critical role to play in securing the </a:t>
            </a:r>
            <a:r>
              <a:rPr lang="en-US" sz="1200" b="0" i="0" kern="1200" err="1">
                <a:solidFill>
                  <a:schemeClr val="tx1"/>
                </a:solidFill>
                <a:effectLst/>
                <a:latin typeface="+mn-lt"/>
                <a:ea typeface="+mn-ea"/>
                <a:cs typeface="+mn-cs"/>
              </a:rPr>
              <a:t>multisectorality</a:t>
            </a:r>
            <a:r>
              <a:rPr lang="en-US" sz="1200" b="0" i="0" kern="1200">
                <a:solidFill>
                  <a:schemeClr val="tx1"/>
                </a:solidFill>
                <a:effectLst/>
                <a:latin typeface="+mn-lt"/>
                <a:ea typeface="+mn-ea"/>
                <a:cs typeface="+mn-cs"/>
              </a:rPr>
              <a:t> – working across health, education, police and other sectors such as for the prison populations or in supporting migrant and refugee populations with services </a:t>
            </a:r>
          </a:p>
          <a:p>
            <a:pPr rtl="0" fontAlgn="base"/>
            <a:endParaRPr lang="en-CH"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Regional organizations such as the African Union, the Caribbean Community or the Association of Southeast Asian Nations</a:t>
            </a:r>
            <a:r>
              <a:rPr lang="en-US" sz="1200" b="0" i="0" kern="1200">
                <a:solidFill>
                  <a:schemeClr val="tx1"/>
                </a:solidFill>
                <a:effectLst/>
                <a:latin typeface="+mn-lt"/>
                <a:ea typeface="+mn-ea"/>
                <a:cs typeface="+mn-cs"/>
              </a:rPr>
              <a:t> are critical actors for the sustainability of the global HIV response. The Strategy highlights how regional institutions can support domestic financing, local production and south-south cooperation and support civil society. </a:t>
            </a:r>
          </a:p>
          <a:p>
            <a:pPr rtl="0" fontAlgn="base"/>
            <a:endParaRPr lang="en-CH"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Targets, accountability and international standards for the response to HIV are developed at the global level</a:t>
            </a:r>
            <a:r>
              <a:rPr lang="en-US" sz="1200" b="0" i="0" kern="1200">
                <a:solidFill>
                  <a:schemeClr val="tx1"/>
                </a:solidFill>
                <a:effectLst/>
                <a:latin typeface="+mn-lt"/>
                <a:ea typeface="+mn-ea"/>
                <a:cs typeface="+mn-cs"/>
              </a:rPr>
              <a:t>. Multilateral action is also necessary to ensure sustainable financing; advance normative guidance and international standards; convene actors in the global response towards collective action; increase access to new biomedical tools; and guide science and research.  </a:t>
            </a:r>
            <a:endParaRPr lang="en-CH"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The Strategy highlights in brief the role of the Joint </a:t>
            </a:r>
            <a:r>
              <a:rPr lang="en-US" sz="1200" b="0" i="0" kern="1200" err="1">
                <a:solidFill>
                  <a:schemeClr val="tx1"/>
                </a:solidFill>
                <a:effectLst/>
                <a:latin typeface="+mn-lt"/>
                <a:ea typeface="+mn-ea"/>
                <a:cs typeface="+mn-cs"/>
              </a:rPr>
              <a:t>Programme</a:t>
            </a:r>
            <a:r>
              <a:rPr lang="en-US" sz="1200" b="0" i="0" kern="1200">
                <a:solidFill>
                  <a:schemeClr val="tx1"/>
                </a:solidFill>
                <a:effectLst/>
                <a:latin typeface="+mn-lt"/>
                <a:ea typeface="+mn-ea"/>
                <a:cs typeface="+mn-cs"/>
              </a:rPr>
              <a:t> on HIV with some of the key roles that together the UN organizations play in support to the AIDS response </a:t>
            </a:r>
          </a:p>
          <a:p>
            <a:endParaRPr lang="en-CH"/>
          </a:p>
        </p:txBody>
      </p:sp>
      <p:sp>
        <p:nvSpPr>
          <p:cNvPr id="4" name="Slide Number Placeholder 3">
            <a:extLst>
              <a:ext uri="{FF2B5EF4-FFF2-40B4-BE49-F238E27FC236}">
                <a16:creationId xmlns:a16="http://schemas.microsoft.com/office/drawing/2014/main" id="{1EFC03E5-8880-1B7D-3F87-4DCA57ABF2D6}"/>
              </a:ext>
            </a:extLst>
          </p:cNvPr>
          <p:cNvSpPr>
            <a:spLocks noGrp="1"/>
          </p:cNvSpPr>
          <p:nvPr>
            <p:ph type="sldNum" sz="quarter" idx="5"/>
          </p:nvPr>
        </p:nvSpPr>
        <p:spPr/>
        <p:txBody>
          <a:bodyPr/>
          <a:lstStyle/>
          <a:p>
            <a:fld id="{A771EC29-B9DC-442D-AF3D-0DFC4DF54ABF}" type="slidenum">
              <a:rPr lang="en-CH" smtClean="0"/>
              <a:t>26</a:t>
            </a:fld>
            <a:endParaRPr lang="en-CH"/>
          </a:p>
        </p:txBody>
      </p:sp>
    </p:spTree>
    <p:extLst>
      <p:ext uri="{BB962C8B-B14F-4D97-AF65-F5344CB8AC3E}">
        <p14:creationId xmlns:p14="http://schemas.microsoft.com/office/powerpoint/2010/main" val="1158800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02B08-1A1D-ED51-8847-41DCC8E12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5F69A-343C-3D9B-040A-91A0EC2AB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58148-C1D5-EE03-B322-84EB8E3E337F}"/>
              </a:ext>
            </a:extLst>
          </p:cNvPr>
          <p:cNvSpPr>
            <a:spLocks noGrp="1"/>
          </p:cNvSpPr>
          <p:nvPr>
            <p:ph type="body" idx="1"/>
          </p:nvPr>
        </p:nvSpPr>
        <p:spPr/>
        <p:txBody>
          <a:bodyPr/>
          <a:lstStyle/>
          <a:p>
            <a:r>
              <a:rPr lang="en-US" sz="1200" b="0" i="0" kern="1200">
                <a:solidFill>
                  <a:schemeClr val="tx1"/>
                </a:solidFill>
                <a:effectLst/>
                <a:latin typeface="+mn-lt"/>
                <a:ea typeface="+mn-ea"/>
                <a:cs typeface="+mn-cs"/>
              </a:rPr>
              <a:t>The Joint </a:t>
            </a:r>
            <a:r>
              <a:rPr lang="en-US" sz="1200" b="0" i="0" kern="1200" err="1">
                <a:solidFill>
                  <a:schemeClr val="tx1"/>
                </a:solidFill>
                <a:effectLst/>
                <a:latin typeface="+mn-lt"/>
                <a:ea typeface="+mn-ea"/>
                <a:cs typeface="+mn-cs"/>
              </a:rPr>
              <a:t>Programme</a:t>
            </a:r>
            <a:r>
              <a:rPr lang="en-US" sz="1200" b="0" i="0" kern="1200">
                <a:solidFill>
                  <a:schemeClr val="tx1"/>
                </a:solidFill>
                <a:effectLst/>
                <a:latin typeface="+mn-lt"/>
                <a:ea typeface="+mn-ea"/>
                <a:cs typeface="+mn-cs"/>
              </a:rPr>
              <a:t> supports accountability for the HIV response to ensure that everyone is served. This is done </a:t>
            </a:r>
            <a:r>
              <a:rPr lang="en-US" sz="1200" b="1" i="0" kern="1200">
                <a:solidFill>
                  <a:schemeClr val="tx1"/>
                </a:solidFill>
                <a:effectLst/>
                <a:latin typeface="+mn-lt"/>
                <a:ea typeface="+mn-ea"/>
                <a:cs typeface="+mn-cs"/>
              </a:rPr>
              <a:t>through a four-pronged approach</a:t>
            </a:r>
            <a:r>
              <a:rPr lang="en-US" sz="1200" b="0" i="0" kern="1200">
                <a:solidFill>
                  <a:schemeClr val="tx1"/>
                </a:solidFill>
                <a:effectLst/>
                <a:latin typeface="+mn-lt"/>
                <a:ea typeface="+mn-ea"/>
                <a:cs typeface="+mn-cs"/>
              </a:rPr>
              <a:t>: beginning with the </a:t>
            </a:r>
            <a:r>
              <a:rPr lang="en-US" sz="1200" b="1" i="0" kern="1200">
                <a:solidFill>
                  <a:schemeClr val="tx1"/>
                </a:solidFill>
                <a:effectLst/>
                <a:latin typeface="+mn-lt"/>
                <a:ea typeface="+mn-ea"/>
                <a:cs typeface="+mn-cs"/>
              </a:rPr>
              <a:t>Global AIDS target setting</a:t>
            </a:r>
            <a:r>
              <a:rPr lang="en-US" sz="1200" b="0" i="0" kern="1200">
                <a:solidFill>
                  <a:schemeClr val="tx1"/>
                </a:solidFill>
                <a:effectLst/>
                <a:latin typeface="+mn-lt"/>
                <a:ea typeface="+mn-ea"/>
                <a:cs typeface="+mn-cs"/>
              </a:rPr>
              <a:t>, which is then translated into the </a:t>
            </a:r>
            <a:r>
              <a:rPr lang="en-US" sz="1200" b="1" i="0" kern="1200">
                <a:solidFill>
                  <a:schemeClr val="tx1"/>
                </a:solidFill>
                <a:effectLst/>
                <a:latin typeface="+mn-lt"/>
                <a:ea typeface="+mn-ea"/>
                <a:cs typeface="+mn-cs"/>
              </a:rPr>
              <a:t>Global AIDS Strategy</a:t>
            </a:r>
            <a:r>
              <a:rPr lang="en-US" sz="1200" b="0" i="0" kern="1200">
                <a:solidFill>
                  <a:schemeClr val="tx1"/>
                </a:solidFill>
                <a:effectLst/>
                <a:latin typeface="+mn-lt"/>
                <a:ea typeface="+mn-ea"/>
                <a:cs typeface="+mn-cs"/>
              </a:rPr>
              <a:t> that we are presenting today. The Strategy leads to the high-level meeting and </a:t>
            </a:r>
            <a:r>
              <a:rPr lang="en-US" sz="1200" b="1" i="0" kern="1200">
                <a:solidFill>
                  <a:schemeClr val="tx1"/>
                </a:solidFill>
                <a:effectLst/>
                <a:latin typeface="+mn-lt"/>
                <a:ea typeface="+mn-ea"/>
                <a:cs typeface="+mn-cs"/>
              </a:rPr>
              <a:t>Political Declaration</a:t>
            </a:r>
            <a:r>
              <a:rPr lang="en-US" sz="1200" b="0" i="0" kern="1200">
                <a:solidFill>
                  <a:schemeClr val="tx1"/>
                </a:solidFill>
                <a:effectLst/>
                <a:latin typeface="+mn-lt"/>
                <a:ea typeface="+mn-ea"/>
                <a:cs typeface="+mn-cs"/>
              </a:rPr>
              <a:t>, which then feeds into the development of national strategic plans (</a:t>
            </a:r>
            <a:r>
              <a:rPr lang="en-US" sz="1200" b="1" i="0" kern="1200">
                <a:solidFill>
                  <a:schemeClr val="tx1"/>
                </a:solidFill>
                <a:effectLst/>
                <a:latin typeface="+mn-lt"/>
                <a:ea typeface="+mn-ea"/>
                <a:cs typeface="+mn-cs"/>
              </a:rPr>
              <a:t>NSPs) at country-level</a:t>
            </a:r>
            <a:r>
              <a:rPr lang="en-US" sz="1200" b="0" i="0" kern="1200">
                <a:solidFill>
                  <a:schemeClr val="tx1"/>
                </a:solidFill>
                <a:effectLst/>
                <a:latin typeface="+mn-lt"/>
                <a:ea typeface="+mn-ea"/>
                <a:cs typeface="+mn-cs"/>
              </a:rPr>
              <a:t>. UNAIDS works together with countries and communities to monitor the targets – this is the UN’s responsibility and promise to those living with and affected by HIV. </a:t>
            </a:r>
            <a:endParaRPr lang="en-CH"/>
          </a:p>
        </p:txBody>
      </p:sp>
      <p:sp>
        <p:nvSpPr>
          <p:cNvPr id="4" name="Slide Number Placeholder 3">
            <a:extLst>
              <a:ext uri="{FF2B5EF4-FFF2-40B4-BE49-F238E27FC236}">
                <a16:creationId xmlns:a16="http://schemas.microsoft.com/office/drawing/2014/main" id="{B54737B2-0627-4DAB-EC35-F8B6BF695CEE}"/>
              </a:ext>
            </a:extLst>
          </p:cNvPr>
          <p:cNvSpPr>
            <a:spLocks noGrp="1"/>
          </p:cNvSpPr>
          <p:nvPr>
            <p:ph type="sldNum" sz="quarter" idx="5"/>
          </p:nvPr>
        </p:nvSpPr>
        <p:spPr/>
        <p:txBody>
          <a:bodyPr/>
          <a:lstStyle/>
          <a:p>
            <a:fld id="{A771EC29-B9DC-442D-AF3D-0DFC4DF54ABF}" type="slidenum">
              <a:rPr lang="en-CH" smtClean="0"/>
              <a:t>27</a:t>
            </a:fld>
            <a:endParaRPr lang="en-CH"/>
          </a:p>
        </p:txBody>
      </p:sp>
    </p:spTree>
    <p:extLst>
      <p:ext uri="{BB962C8B-B14F-4D97-AF65-F5344CB8AC3E}">
        <p14:creationId xmlns:p14="http://schemas.microsoft.com/office/powerpoint/2010/main" val="1689553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at a critical milestone at the end of a year of consultations and collaboration. The</a:t>
            </a:r>
            <a:r>
              <a:rPr lang="en-CH"/>
              <a:t> Strategy </a:t>
            </a:r>
            <a:r>
              <a:rPr lang="en-US"/>
              <a:t>will serve as the basis for the 2026 Political Declaration on Ending AIDS that will be taken to the 2026 High level meeting on AIDS in June next year. </a:t>
            </a:r>
            <a:endParaRPr lang="en-CH"/>
          </a:p>
        </p:txBody>
      </p:sp>
      <p:sp>
        <p:nvSpPr>
          <p:cNvPr id="4" name="Slide Number Placeholder 3"/>
          <p:cNvSpPr>
            <a:spLocks noGrp="1"/>
          </p:cNvSpPr>
          <p:nvPr>
            <p:ph type="sldNum" sz="quarter" idx="5"/>
          </p:nvPr>
        </p:nvSpPr>
        <p:spPr/>
        <p:txBody>
          <a:bodyPr/>
          <a:lstStyle/>
          <a:p>
            <a:fld id="{A771EC29-B9DC-442D-AF3D-0DFC4DF54ABF}" type="slidenum">
              <a:rPr lang="en-CH" smtClean="0"/>
              <a:t>28</a:t>
            </a:fld>
            <a:endParaRPr lang="en-CH"/>
          </a:p>
        </p:txBody>
      </p:sp>
    </p:spTree>
    <p:extLst>
      <p:ext uri="{BB962C8B-B14F-4D97-AF65-F5344CB8AC3E}">
        <p14:creationId xmlns:p14="http://schemas.microsoft.com/office/powerpoint/2010/main" val="375236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a:t>
            </a:r>
            <a:r>
              <a:rPr lang="en-US" dirty="0"/>
              <a:t>his Strategy was not written behind closed doors. </a:t>
            </a:r>
          </a:p>
          <a:p>
            <a:endParaRPr lang="en-US" dirty="0"/>
          </a:p>
          <a:p>
            <a:r>
              <a:rPr lang="en-US" dirty="0"/>
              <a:t>It was shaped by thousands of voices, across regions, identities, sectors, and experiences. </a:t>
            </a:r>
          </a:p>
          <a:p>
            <a:endParaRPr lang="en-US" dirty="0"/>
          </a:p>
          <a:p>
            <a:r>
              <a:rPr lang="en-US" dirty="0"/>
              <a:t>It came from people living with HIV, young people, key populations, governments, donors, researchers, parliamentarians, and UN partners. Through surveys, regional dialogues, virtual consultations, and deep lived-experience conversations, you helped us shape it, stress-test it, and strengthen it. </a:t>
            </a:r>
          </a:p>
          <a:p>
            <a:endParaRPr lang="en-US" dirty="0"/>
          </a:p>
          <a:p>
            <a:r>
              <a:rPr lang="en-US" dirty="0"/>
              <a:t> </a:t>
            </a:r>
            <a:endParaRPr lang="en-CH" dirty="0"/>
          </a:p>
        </p:txBody>
      </p:sp>
      <p:sp>
        <p:nvSpPr>
          <p:cNvPr id="4" name="Slide Number Placeholder 3"/>
          <p:cNvSpPr>
            <a:spLocks noGrp="1"/>
          </p:cNvSpPr>
          <p:nvPr>
            <p:ph type="sldNum" sz="quarter" idx="5"/>
          </p:nvPr>
        </p:nvSpPr>
        <p:spPr/>
        <p:txBody>
          <a:bodyPr/>
          <a:lstStyle/>
          <a:p>
            <a:fld id="{A771EC29-B9DC-442D-AF3D-0DFC4DF54ABF}" type="slidenum">
              <a:rPr lang="en-CH" smtClean="0"/>
              <a:t>4</a:t>
            </a:fld>
            <a:endParaRPr lang="en-CH"/>
          </a:p>
        </p:txBody>
      </p:sp>
    </p:spTree>
    <p:extLst>
      <p:ext uri="{BB962C8B-B14F-4D97-AF65-F5344CB8AC3E}">
        <p14:creationId xmlns:p14="http://schemas.microsoft.com/office/powerpoint/2010/main" val="204176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 building blocks</a:t>
            </a:r>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Strategy has been developed on the basis of 4 building blocks</a:t>
            </a:r>
            <a:endParaRPr lang="en-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mid-term review (see below)</a:t>
            </a:r>
            <a:endParaRPr lang="en-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Recommended Global AIDS Targets (see below)</a:t>
            </a:r>
            <a:endParaRPr lang="en-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sustainability roadmaps that are currently being developed in countries</a:t>
            </a:r>
            <a:endParaRPr lang="en-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Strategy consultations with countries, civil society, experts, the private sector </a:t>
            </a:r>
            <a:r>
              <a:rPr lang="en-CH" sz="1200" kern="1200" dirty="0">
                <a:solidFill>
                  <a:schemeClr val="tx1"/>
                </a:solidFill>
                <a:effectLst/>
                <a:latin typeface="+mn-lt"/>
                <a:ea typeface="+mn-ea"/>
                <a:cs typeface="+mn-cs"/>
              </a:rPr>
              <a:t>took place between March and October 2025.</a:t>
            </a:r>
            <a:endParaRPr lang="en-CH" dirty="0"/>
          </a:p>
        </p:txBody>
      </p:sp>
      <p:sp>
        <p:nvSpPr>
          <p:cNvPr id="4" name="Slide Number Placeholder 3"/>
          <p:cNvSpPr>
            <a:spLocks noGrp="1"/>
          </p:cNvSpPr>
          <p:nvPr>
            <p:ph type="sldNum" sz="quarter" idx="5"/>
          </p:nvPr>
        </p:nvSpPr>
        <p:spPr/>
        <p:txBody>
          <a:bodyPr/>
          <a:lstStyle/>
          <a:p>
            <a:fld id="{5B9F1FE5-F0E8-47A4-AF1C-7670FF01FB0F}" type="slidenum">
              <a:rPr lang="en-CH" smtClean="0"/>
              <a:t>5</a:t>
            </a:fld>
            <a:endParaRPr lang="en-CH"/>
          </a:p>
        </p:txBody>
      </p:sp>
    </p:spTree>
    <p:extLst>
      <p:ext uri="{BB962C8B-B14F-4D97-AF65-F5344CB8AC3E}">
        <p14:creationId xmlns:p14="http://schemas.microsoft.com/office/powerpoint/2010/main" val="170361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The Global AIDS Strategy invites a collective recommitment to the ambition to end AIDS by 2030. It starts with people. </a:t>
            </a:r>
          </a:p>
          <a:p>
            <a:pPr rtl="0" fontAlgn="base"/>
            <a:r>
              <a:rPr lang="en-US" sz="1200" b="0" i="0" kern="1200" dirty="0">
                <a:solidFill>
                  <a:schemeClr val="tx1"/>
                </a:solidFill>
                <a:effectLst/>
                <a:latin typeface="+mn-lt"/>
                <a:ea typeface="+mn-ea"/>
                <a:cs typeface="+mn-cs"/>
              </a:rPr>
              <a:t>That involves: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Country-leadership for sustaining inclusive multisectoral HIV national responses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Reducing inequalities and upholding people’s rights to access HIV prevention, testing, treatment and care services, including for women and girls, men and boys, children, and key populations affected or at risk of HIV.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Community leadership at all levels of the response </a:t>
            </a:r>
          </a:p>
          <a:p>
            <a:endParaRPr lang="en-CH" dirty="0"/>
          </a:p>
        </p:txBody>
      </p:sp>
      <p:sp>
        <p:nvSpPr>
          <p:cNvPr id="4" name="Slide Number Placeholder 3"/>
          <p:cNvSpPr>
            <a:spLocks noGrp="1"/>
          </p:cNvSpPr>
          <p:nvPr>
            <p:ph type="sldNum" sz="quarter" idx="5"/>
          </p:nvPr>
        </p:nvSpPr>
        <p:spPr/>
        <p:txBody>
          <a:bodyPr/>
          <a:lstStyle/>
          <a:p>
            <a:fld id="{A771EC29-B9DC-442D-AF3D-0DFC4DF54ABF}" type="slidenum">
              <a:rPr lang="en-CH" smtClean="0"/>
              <a:t>6</a:t>
            </a:fld>
            <a:endParaRPr lang="en-CH"/>
          </a:p>
        </p:txBody>
      </p:sp>
    </p:spTree>
    <p:extLst>
      <p:ext uri="{BB962C8B-B14F-4D97-AF65-F5344CB8AC3E}">
        <p14:creationId xmlns:p14="http://schemas.microsoft.com/office/powerpoint/2010/main" val="191078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40"/>
              </a:lnSpc>
              <a:buFont typeface="Arial" panose="020B0604020202020204" pitchFamily="34" charset="0"/>
              <a:buNone/>
            </a:pPr>
            <a:r>
              <a:rPr lang="en-US" sz="1200" b="0" i="0" dirty="0">
                <a:solidFill>
                  <a:srgbClr val="000000"/>
                </a:solidFill>
                <a:effectLst/>
                <a:latin typeface="Arial" panose="020B0604020202020204" pitchFamily="34" charset="0"/>
              </a:rPr>
              <a:t>This new Global AIDS Strategy is not business as usual.</a:t>
            </a:r>
            <a:r>
              <a:rPr lang="en-CH" sz="1200" b="0" i="0" dirty="0">
                <a:solidFill>
                  <a:srgbClr val="000000"/>
                </a:solidFill>
                <a:effectLst/>
                <a:latin typeface="Arial" panose="020B0604020202020204" pitchFamily="34" charset="0"/>
              </a:rPr>
              <a:t> It</a:t>
            </a:r>
            <a:r>
              <a:rPr lang="en-US" sz="1200" b="0" i="0" dirty="0">
                <a:solidFill>
                  <a:srgbClr val="000000"/>
                </a:solidFill>
                <a:effectLst/>
                <a:latin typeface="Arial" panose="020B0604020202020204" pitchFamily="34" charset="0"/>
              </a:rPr>
              <a:t> responds to the world we are in now, a world of overlapping crises, widening inequalities, shrinking civic space, and new health and economic shocks. </a:t>
            </a:r>
            <a:r>
              <a:rPr lang="en-CH" sz="1200" b="0" i="0" dirty="0">
                <a:solidFill>
                  <a:srgbClr val="000000"/>
                </a:solidFill>
                <a:effectLst/>
                <a:latin typeface="Arial" panose="020B0604020202020204" pitchFamily="34" charset="0"/>
              </a:rPr>
              <a:t> </a:t>
            </a:r>
            <a:r>
              <a:rPr lang="en-US" sz="1200" b="0" i="0" dirty="0">
                <a:solidFill>
                  <a:srgbClr val="000000"/>
                </a:solidFill>
                <a:effectLst/>
                <a:latin typeface="Arial" panose="020B0604020202020204" pitchFamily="34" charset="0"/>
              </a:rPr>
              <a:t>What is new is not only the framing, but the level of ambition: </a:t>
            </a:r>
          </a:p>
          <a:p>
            <a:pPr algn="l" rtl="0" fontAlgn="base">
              <a:lnSpc>
                <a:spcPts val="1440"/>
              </a:lnSpc>
              <a:buFont typeface="Arial" panose="020B0604020202020204" pitchFamily="34" charset="0"/>
              <a:buNone/>
            </a:pPr>
            <a:endParaRPr lang="en-CH" sz="1200" b="0" i="0" dirty="0">
              <a:solidFill>
                <a:srgbClr val="000000"/>
              </a:solidFill>
              <a:effectLst/>
              <a:latin typeface="Arial" panose="020B0604020202020204" pitchFamily="34" charset="0"/>
            </a:endParaRPr>
          </a:p>
          <a:p>
            <a:pPr algn="l" rtl="0" fontAlgn="base">
              <a:lnSpc>
                <a:spcPts val="1440"/>
              </a:lnSpc>
              <a:buFont typeface="Arial" panose="020B0604020202020204" pitchFamily="34" charset="0"/>
              <a:buNone/>
            </a:pPr>
            <a:r>
              <a:rPr lang="en-US" sz="1200" b="0" i="0" dirty="0">
                <a:solidFill>
                  <a:srgbClr val="000000"/>
                </a:solidFill>
                <a:effectLst/>
                <a:latin typeface="Arial" panose="020B0604020202020204" pitchFamily="34" charset="0"/>
              </a:rPr>
              <a:t>A sharper focus on inequalities, structural barriers, and the people who are most left behind. </a:t>
            </a:r>
          </a:p>
          <a:p>
            <a:pPr algn="l" rtl="0" fontAlgn="base">
              <a:lnSpc>
                <a:spcPts val="1440"/>
              </a:lnSpc>
              <a:buFont typeface="Arial" panose="020B0604020202020204" pitchFamily="34" charset="0"/>
              <a:buNone/>
            </a:pPr>
            <a:endParaRPr lang="en-CH" sz="1200" b="0" i="0" dirty="0">
              <a:solidFill>
                <a:srgbClr val="000000"/>
              </a:solidFill>
              <a:effectLst/>
              <a:latin typeface="Arial" panose="020B0604020202020204" pitchFamily="34" charset="0"/>
            </a:endParaRPr>
          </a:p>
          <a:p>
            <a:pPr algn="l" rtl="0" fontAlgn="base">
              <a:lnSpc>
                <a:spcPts val="1440"/>
              </a:lnSpc>
              <a:buFont typeface="Arial" panose="020B0604020202020204" pitchFamily="34" charset="0"/>
              <a:buNone/>
            </a:pPr>
            <a:r>
              <a:rPr lang="en-US" sz="1200" b="0" i="0" dirty="0">
                <a:solidFill>
                  <a:srgbClr val="000000"/>
                </a:solidFill>
                <a:effectLst/>
                <a:latin typeface="Arial" panose="020B0604020202020204" pitchFamily="34" charset="0"/>
              </a:rPr>
              <a:t>A deeper commitment to human rights, gender equality, and decriminalization. </a:t>
            </a:r>
          </a:p>
          <a:p>
            <a:pPr algn="l" rtl="0" fontAlgn="base">
              <a:lnSpc>
                <a:spcPts val="1440"/>
              </a:lnSpc>
              <a:buFont typeface="Arial" panose="020B0604020202020204" pitchFamily="34" charset="0"/>
              <a:buNone/>
            </a:pPr>
            <a:endParaRPr lang="en-CH" sz="1200" b="0" i="0" dirty="0">
              <a:solidFill>
                <a:srgbClr val="000000"/>
              </a:solidFill>
              <a:effectLst/>
              <a:latin typeface="Arial" panose="020B0604020202020204" pitchFamily="34" charset="0"/>
            </a:endParaRPr>
          </a:p>
          <a:p>
            <a:pPr algn="l" rtl="0" fontAlgn="base">
              <a:lnSpc>
                <a:spcPts val="1440"/>
              </a:lnSpc>
              <a:buFont typeface="Arial" panose="020B0604020202020204" pitchFamily="34" charset="0"/>
              <a:buNone/>
            </a:pPr>
            <a:r>
              <a:rPr lang="en-US" sz="1200" b="0" i="0" dirty="0">
                <a:solidFill>
                  <a:srgbClr val="000000"/>
                </a:solidFill>
                <a:effectLst/>
                <a:latin typeface="Arial" panose="020B0604020202020204" pitchFamily="34" charset="0"/>
              </a:rPr>
              <a:t>Stronger commitment to communities as leaders and decision-shapers. </a:t>
            </a:r>
          </a:p>
          <a:p>
            <a:pPr algn="l" rtl="0" fontAlgn="base">
              <a:lnSpc>
                <a:spcPts val="1440"/>
              </a:lnSpc>
              <a:buFont typeface="Arial" panose="020B0604020202020204" pitchFamily="34" charset="0"/>
              <a:buNone/>
            </a:pPr>
            <a:endParaRPr lang="en-CH" sz="1200" b="0" i="0" dirty="0">
              <a:solidFill>
                <a:srgbClr val="000000"/>
              </a:solidFill>
              <a:effectLst/>
              <a:latin typeface="Arial" panose="020B0604020202020204" pitchFamily="34" charset="0"/>
            </a:endParaRPr>
          </a:p>
          <a:p>
            <a:pPr algn="l" rtl="0" fontAlgn="base">
              <a:lnSpc>
                <a:spcPts val="1440"/>
              </a:lnSpc>
              <a:buFont typeface="Arial" panose="020B0604020202020204" pitchFamily="34" charset="0"/>
              <a:buNone/>
            </a:pPr>
            <a:r>
              <a:rPr lang="en-US" sz="1200" b="0" i="0" dirty="0">
                <a:solidFill>
                  <a:srgbClr val="000000"/>
                </a:solidFill>
                <a:effectLst/>
                <a:latin typeface="Arial" panose="020B0604020202020204" pitchFamily="34" charset="0"/>
              </a:rPr>
              <a:t>Better integration with broader health and development agendas, including universal health coverage and preparedness for future crises. </a:t>
            </a:r>
            <a:endParaRPr lang="en-CH" sz="1200" b="0" i="0" dirty="0">
              <a:solidFill>
                <a:srgbClr val="000000"/>
              </a:solidFill>
              <a:effectLst/>
              <a:latin typeface="Arial" panose="020B0604020202020204" pitchFamily="34" charset="0"/>
            </a:endParaRPr>
          </a:p>
          <a:p>
            <a:pPr algn="l" rtl="0" fontAlgn="base">
              <a:lnSpc>
                <a:spcPts val="1440"/>
              </a:lnSpc>
              <a:buFont typeface="Arial" panose="020B0604020202020204" pitchFamily="34" charset="0"/>
              <a:buNone/>
            </a:pPr>
            <a:endParaRPr lang="en-CH" sz="1200" b="0" i="0" dirty="0">
              <a:solidFill>
                <a:srgbClr val="000000"/>
              </a:solidFill>
              <a:effectLst/>
              <a:latin typeface="Arial" panose="020B0604020202020204" pitchFamily="34" charset="0"/>
            </a:endParaRPr>
          </a:p>
          <a:p>
            <a:pPr algn="l" rtl="0" fontAlgn="base">
              <a:lnSpc>
                <a:spcPts val="1440"/>
              </a:lnSpc>
              <a:buFont typeface="Arial" panose="020B0604020202020204" pitchFamily="34" charset="0"/>
              <a:buNone/>
            </a:pPr>
            <a:r>
              <a:rPr lang="en-US" sz="1200" b="0" i="0" dirty="0">
                <a:solidFill>
                  <a:srgbClr val="000000"/>
                </a:solidFill>
                <a:effectLst/>
                <a:latin typeface="Arial" panose="020B0604020202020204" pitchFamily="34" charset="0"/>
              </a:rPr>
              <a:t>Clearer lines of accountability, who must do what, by when, and with which resources. </a:t>
            </a:r>
          </a:p>
          <a:p>
            <a:pPr algn="l" rtl="0" fontAlgn="base">
              <a:lnSpc>
                <a:spcPts val="1440"/>
              </a:lnSpc>
              <a:spcBef>
                <a:spcPts val="600"/>
              </a:spcBef>
              <a:spcAft>
                <a:spcPts val="600"/>
              </a:spcAft>
              <a:buNone/>
            </a:pPr>
            <a:endParaRPr lang="en-CH" sz="1200" b="0" i="0" dirty="0">
              <a:solidFill>
                <a:srgbClr val="000000"/>
              </a:solidFill>
              <a:effectLst/>
              <a:latin typeface="Arial" panose="020B0604020202020204" pitchFamily="34" charset="0"/>
            </a:endParaRPr>
          </a:p>
          <a:p>
            <a:pPr algn="l" rtl="0" fontAlgn="base">
              <a:lnSpc>
                <a:spcPts val="1440"/>
              </a:lnSpc>
              <a:spcBef>
                <a:spcPts val="600"/>
              </a:spcBef>
              <a:spcAft>
                <a:spcPts val="600"/>
              </a:spcAft>
              <a:buNone/>
            </a:pPr>
            <a:r>
              <a:rPr lang="en-US" sz="1200" b="0" i="0" dirty="0">
                <a:solidFill>
                  <a:srgbClr val="000000"/>
                </a:solidFill>
                <a:effectLst/>
                <a:latin typeface="Arial" panose="020B0604020202020204" pitchFamily="34" charset="0"/>
              </a:rPr>
              <a:t>In short, this Strategy is designed not just to sustain progress, but to close the gaps that are still costing lives.</a:t>
            </a:r>
            <a:r>
              <a:rPr lang="en-US" sz="1200" b="0" i="0" dirty="0">
                <a:solidFill>
                  <a:srgbClr val="000000"/>
                </a:solidFill>
                <a:effectLst/>
                <a:latin typeface="WordVisiCarriageReturn_MSFontService"/>
              </a:rPr>
              <a:t> </a:t>
            </a:r>
            <a:br>
              <a:rPr lang="en-US" sz="1200" b="0" i="0" dirty="0">
                <a:solidFill>
                  <a:srgbClr val="000000"/>
                </a:solidFill>
                <a:effectLst/>
                <a:latin typeface="WordVisiCarriageReturn_MSFontService"/>
              </a:rPr>
            </a:br>
            <a:endParaRPr lang="en-US" b="0" i="0" dirty="0">
              <a:solidFill>
                <a:srgbClr val="000000"/>
              </a:solidFill>
              <a:effectLst/>
              <a:latin typeface="Segoe UI" panose="020B0502040204020203" pitchFamily="34" charset="0"/>
            </a:endParaRPr>
          </a:p>
          <a:p>
            <a:endParaRPr lang="en-CH" dirty="0"/>
          </a:p>
        </p:txBody>
      </p:sp>
      <p:sp>
        <p:nvSpPr>
          <p:cNvPr id="4" name="Slide Number Placeholder 3"/>
          <p:cNvSpPr>
            <a:spLocks noGrp="1"/>
          </p:cNvSpPr>
          <p:nvPr>
            <p:ph type="sldNum" sz="quarter" idx="5"/>
          </p:nvPr>
        </p:nvSpPr>
        <p:spPr/>
        <p:txBody>
          <a:bodyPr/>
          <a:lstStyle/>
          <a:p>
            <a:fld id="{A771EC29-B9DC-442D-AF3D-0DFC4DF54ABF}" type="slidenum">
              <a:rPr lang="en-CH" smtClean="0"/>
              <a:t>7</a:t>
            </a:fld>
            <a:endParaRPr lang="en-CH"/>
          </a:p>
        </p:txBody>
      </p:sp>
    </p:spTree>
    <p:extLst>
      <p:ext uri="{BB962C8B-B14F-4D97-AF65-F5344CB8AC3E}">
        <p14:creationId xmlns:p14="http://schemas.microsoft.com/office/powerpoint/2010/main" val="299342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4DB62-F953-F482-28E0-71AC212FE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C495D-F6EC-52C5-224D-C6485FD49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9DE9C4-7B4C-165F-A039-98E9DF9C5A95}"/>
              </a:ext>
            </a:extLst>
          </p:cNvPr>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The Strategy sets out </a:t>
            </a:r>
            <a:r>
              <a:rPr lang="en-US" sz="1200" b="1" i="0" kern="1200" dirty="0">
                <a:solidFill>
                  <a:schemeClr val="tx1"/>
                </a:solidFill>
                <a:effectLst/>
                <a:latin typeface="+mn-lt"/>
                <a:ea typeface="+mn-ea"/>
                <a:cs typeface="+mn-cs"/>
              </a:rPr>
              <a:t>three priorities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centered on ending AIDS and ending inequalities </a:t>
            </a:r>
            <a:r>
              <a:rPr lang="en-US" sz="1200" b="0" i="0" kern="1200" dirty="0">
                <a:solidFill>
                  <a:schemeClr val="tx1"/>
                </a:solidFill>
                <a:effectLst/>
                <a:latin typeface="+mn-lt"/>
                <a:ea typeface="+mn-ea"/>
                <a:cs typeface="+mn-cs"/>
              </a:rPr>
              <a:t> </a:t>
            </a:r>
          </a:p>
          <a:p>
            <a:pPr rtl="0" fontAlgn="base"/>
            <a:endParaRPr lang="en-CH" sz="1200" b="1"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Priority 1</a:t>
            </a:r>
            <a:r>
              <a:rPr lang="en-US" sz="1200" b="0" i="0" kern="1200" dirty="0">
                <a:solidFill>
                  <a:schemeClr val="tx1"/>
                </a:solidFill>
                <a:effectLst/>
                <a:latin typeface="+mn-lt"/>
                <a:ea typeface="+mn-ea"/>
                <a:cs typeface="+mn-cs"/>
              </a:rPr>
              <a:t>: Sustaining the Response. Mapping out a country-led response that is resilient, and ready for the future for people living with, affected by or at risk of HIV </a:t>
            </a:r>
          </a:p>
          <a:p>
            <a:pPr rtl="0" fontAlgn="base"/>
            <a:endParaRPr lang="en-CH" sz="1200" b="1"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Priority 2</a:t>
            </a:r>
            <a:r>
              <a:rPr lang="en-US" sz="1200" b="0" i="0" kern="1200" dirty="0">
                <a:solidFill>
                  <a:schemeClr val="tx1"/>
                </a:solidFill>
                <a:effectLst/>
                <a:latin typeface="+mn-lt"/>
                <a:ea typeface="+mn-ea"/>
                <a:cs typeface="+mn-cs"/>
              </a:rPr>
              <a:t>: People-focused services– equity, dignity, and access for people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living with, at risk of, or affected by HIV </a:t>
            </a:r>
          </a:p>
          <a:p>
            <a:pPr rtl="0" fontAlgn="base"/>
            <a:endParaRPr lang="en-CH" sz="1200" b="1"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Priority 3</a:t>
            </a:r>
            <a:r>
              <a:rPr lang="en-US" sz="1200" b="0" i="0" kern="1200" dirty="0">
                <a:solidFill>
                  <a:schemeClr val="tx1"/>
                </a:solidFill>
                <a:effectLst/>
                <a:latin typeface="+mn-lt"/>
                <a:ea typeface="+mn-ea"/>
                <a:cs typeface="+mn-cs"/>
              </a:rPr>
              <a:t>: Community leadership at all levels of the Strategy from financing and integration through delivery of services and accountability. </a:t>
            </a:r>
          </a:p>
          <a:p>
            <a:endParaRPr lang="en-CH" dirty="0"/>
          </a:p>
        </p:txBody>
      </p:sp>
      <p:sp>
        <p:nvSpPr>
          <p:cNvPr id="4" name="Slide Number Placeholder 3">
            <a:extLst>
              <a:ext uri="{FF2B5EF4-FFF2-40B4-BE49-F238E27FC236}">
                <a16:creationId xmlns:a16="http://schemas.microsoft.com/office/drawing/2014/main" id="{627154CD-20B2-1291-4EA2-9CFAC8D5E4E4}"/>
              </a:ext>
            </a:extLst>
          </p:cNvPr>
          <p:cNvSpPr>
            <a:spLocks noGrp="1"/>
          </p:cNvSpPr>
          <p:nvPr>
            <p:ph type="sldNum" sz="quarter" idx="5"/>
          </p:nvPr>
        </p:nvSpPr>
        <p:spPr/>
        <p:txBody>
          <a:bodyPr/>
          <a:lstStyle/>
          <a:p>
            <a:fld id="{A771EC29-B9DC-442D-AF3D-0DFC4DF54ABF}" type="slidenum">
              <a:rPr lang="en-CH" smtClean="0"/>
              <a:t>8</a:t>
            </a:fld>
            <a:endParaRPr lang="en-CH"/>
          </a:p>
        </p:txBody>
      </p:sp>
    </p:spTree>
    <p:extLst>
      <p:ext uri="{BB962C8B-B14F-4D97-AF65-F5344CB8AC3E}">
        <p14:creationId xmlns:p14="http://schemas.microsoft.com/office/powerpoint/2010/main" val="186557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r>
              <a:rPr lang="en-US" sz="800" dirty="0">
                <a:solidFill>
                  <a:srgbClr val="C00000"/>
                </a:solidFill>
                <a:latin typeface="Aptos" panose="020B0004020202020204" pitchFamily="34" charset="0"/>
                <a:ea typeface="ＭＳ Ｐゴシック" panose="020B0600070205080204" pitchFamily="34" charset="-128"/>
              </a:rPr>
              <a:t>The Global AIDS Strategy aims to be more focused and prioritized. The last strategy included 15 areas for action – 10 priority areas and 5 crosscutting. We are putting forward 8 results areas. Throughout the result areas, from financing to HIV prevention, you will find actions that aim to build sustainability of the response, ensure full community engagement and strengthen country systems and health security. </a:t>
            </a:r>
            <a:endParaRPr lang="en-CH" sz="800" dirty="0">
              <a:solidFill>
                <a:srgbClr val="C00000"/>
              </a:solidFill>
              <a:latin typeface="Aptos" panose="020B0004020202020204" pitchFamily="34" charset="0"/>
              <a:ea typeface="ＭＳ Ｐゴシック" panose="020B0600070205080204" pitchFamily="34" charset="-128"/>
            </a:endParaRPr>
          </a:p>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endParaRPr lang="en-US" sz="800" dirty="0">
              <a:solidFill>
                <a:srgbClr val="C00000"/>
              </a:solidFill>
              <a:latin typeface="Aptos" panose="020B00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93199AFC-E57F-4507-A51E-1E3A4CA9CA88}" type="slidenum">
              <a:rPr lang="en-CH" smtClean="0"/>
              <a:t>9</a:t>
            </a:fld>
            <a:endParaRPr lang="en-CH"/>
          </a:p>
        </p:txBody>
      </p:sp>
    </p:spTree>
    <p:extLst>
      <p:ext uri="{BB962C8B-B14F-4D97-AF65-F5344CB8AC3E}">
        <p14:creationId xmlns:p14="http://schemas.microsoft.com/office/powerpoint/2010/main" val="236001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Under priority 1 – the action areas focus on financing, systems integration, and data.  </a:t>
            </a:r>
            <a:endParaRPr lang="en-CH"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For financing the response to HIV</a:t>
            </a:r>
            <a:r>
              <a:rPr lang="en-US" sz="1200" b="0" i="0" kern="1200" dirty="0">
                <a:solidFill>
                  <a:schemeClr val="tx1"/>
                </a:solidFill>
                <a:effectLst/>
                <a:latin typeface="+mn-lt"/>
                <a:ea typeface="+mn-ea"/>
                <a:cs typeface="+mn-cs"/>
              </a:rPr>
              <a:t>, it is essential for national strategic plans to be integrated within national structures for a coherent national response.  Funding sources need to be diversified, especially domestic financing. Country-led responses should not result in increased user fees that might drive people away from services. Sustainability roadmaps will be critical and must involve communities. </a:t>
            </a:r>
          </a:p>
          <a:p>
            <a:pPr rtl="0" fontAlgn="base"/>
            <a:endParaRPr lang="en-CH" sz="1200" b="1" i="0" kern="1200" dirty="0">
              <a:solidFill>
                <a:schemeClr val="tx1"/>
              </a:solidFill>
              <a:effectLst/>
              <a:latin typeface="+mn-lt"/>
              <a:ea typeface="+mn-ea"/>
              <a:cs typeface="+mn-cs"/>
            </a:endParaRPr>
          </a:p>
          <a:p>
            <a:endParaRPr lang="en-CH" dirty="0"/>
          </a:p>
        </p:txBody>
      </p:sp>
      <p:sp>
        <p:nvSpPr>
          <p:cNvPr id="4" name="Slide Number Placeholder 3"/>
          <p:cNvSpPr>
            <a:spLocks noGrp="1"/>
          </p:cNvSpPr>
          <p:nvPr>
            <p:ph type="sldNum" sz="quarter" idx="5"/>
          </p:nvPr>
        </p:nvSpPr>
        <p:spPr/>
        <p:txBody>
          <a:bodyPr/>
          <a:lstStyle/>
          <a:p>
            <a:fld id="{A771EC29-B9DC-442D-AF3D-0DFC4DF54ABF}" type="slidenum">
              <a:rPr lang="en-CH" smtClean="0"/>
              <a:t>10</a:t>
            </a:fld>
            <a:endParaRPr lang="en-CH"/>
          </a:p>
        </p:txBody>
      </p:sp>
    </p:spTree>
    <p:extLst>
      <p:ext uri="{BB962C8B-B14F-4D97-AF65-F5344CB8AC3E}">
        <p14:creationId xmlns:p14="http://schemas.microsoft.com/office/powerpoint/2010/main" val="2369426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5BED-B98D-74EE-A7F3-A212A85150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BEB827E5-8EDA-BE0E-9B9E-CA9D231F99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B6DC2C64-FAAC-9F97-556A-A9F0B86E9FB7}"/>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5" name="Footer Placeholder 4">
            <a:extLst>
              <a:ext uri="{FF2B5EF4-FFF2-40B4-BE49-F238E27FC236}">
                <a16:creationId xmlns:a16="http://schemas.microsoft.com/office/drawing/2014/main" id="{81D25365-F16E-4E82-FB36-727E7379E48D}"/>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C7C1EE1C-8BBF-DF2E-2A47-549B9C19E0FF}"/>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406616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B4AE-CCD6-210B-0784-823767635082}"/>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0B6541C5-0C6E-393B-CB79-BAF22FE01B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7187F945-F26D-C51E-DE84-B4ECBA8FC8A8}"/>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5" name="Footer Placeholder 4">
            <a:extLst>
              <a:ext uri="{FF2B5EF4-FFF2-40B4-BE49-F238E27FC236}">
                <a16:creationId xmlns:a16="http://schemas.microsoft.com/office/drawing/2014/main" id="{B0484BCE-0098-4767-E845-4F6947BF8C9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9531EAC-E6EA-9B5F-FF30-4A9A487EC374}"/>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16485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EA1355-803E-0E2D-2BBB-1DD5F29307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67427D97-C159-2E99-B393-BF336B281E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3AF21378-6372-EEE6-8ACF-C94B27336463}"/>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5" name="Footer Placeholder 4">
            <a:extLst>
              <a:ext uri="{FF2B5EF4-FFF2-40B4-BE49-F238E27FC236}">
                <a16:creationId xmlns:a16="http://schemas.microsoft.com/office/drawing/2014/main" id="{9A5B36B0-98ED-5719-DC42-FBD9CF5A89E7}"/>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1013AF9-B3A4-C314-5985-480F70E60454}"/>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860843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Disposition personnalisé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76866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3205-5770-C0F8-AC60-749ADB127555}"/>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E8D48D3-6F2B-4999-FD73-15F42BE7B0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02AE41B9-31B6-509D-6CA2-F2EA714F7A0A}"/>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5" name="Footer Placeholder 4">
            <a:extLst>
              <a:ext uri="{FF2B5EF4-FFF2-40B4-BE49-F238E27FC236}">
                <a16:creationId xmlns:a16="http://schemas.microsoft.com/office/drawing/2014/main" id="{5A0DFF4F-29EF-BB72-1142-A13FF838F49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4B939819-D4C8-CDE7-177C-7954247550E2}"/>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272779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F214-B654-DCF8-E4A1-F6776BFFB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12ECCA38-68F1-5810-5DC6-2EB93E33B1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351898-032A-D188-DBE1-BDF999721947}"/>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5" name="Footer Placeholder 4">
            <a:extLst>
              <a:ext uri="{FF2B5EF4-FFF2-40B4-BE49-F238E27FC236}">
                <a16:creationId xmlns:a16="http://schemas.microsoft.com/office/drawing/2014/main" id="{B246737C-18B1-2B5A-5B5C-EE1AFBCAC8C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38633B3-2082-5131-4CCC-8477CE9E8C01}"/>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239505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AA81-2DF6-2310-DC26-0ABE3A6CEE47}"/>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5CB9990-80C8-261B-A551-9BD8913346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0D6B820E-0459-4472-3B5B-048FDEB2F8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4A407F74-D5A8-A806-17C7-4EC4E5DFEAAB}"/>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6" name="Footer Placeholder 5">
            <a:extLst>
              <a:ext uri="{FF2B5EF4-FFF2-40B4-BE49-F238E27FC236}">
                <a16:creationId xmlns:a16="http://schemas.microsoft.com/office/drawing/2014/main" id="{AFC255D5-BF76-162E-8681-DF7AA041587E}"/>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253841EF-A601-DA7B-73AC-D2081349998A}"/>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498147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33E3-1723-9AA1-DCBD-B7F540E05E9E}"/>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0B57DB68-37A5-DAAF-2AA5-A5370C0C1A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535406-C092-9BDB-1BB1-09C7A4195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FF848E7D-B4DC-4D43-932A-8AE1B307E1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3341F-C844-FCF3-32D3-40B0BB8D3E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AC088A19-0EC6-6972-3FEB-DA6E9C9F557B}"/>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8" name="Footer Placeholder 7">
            <a:extLst>
              <a:ext uri="{FF2B5EF4-FFF2-40B4-BE49-F238E27FC236}">
                <a16:creationId xmlns:a16="http://schemas.microsoft.com/office/drawing/2014/main" id="{5729A9CD-29D3-A26E-0EB6-ABB51E6DF4D9}"/>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1014A161-3F43-9222-6236-92E93925B017}"/>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1681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4415-B6D9-35AA-85A5-12AA6350699D}"/>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FBDDF3D0-6296-A711-C689-69D3EB219895}"/>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4" name="Footer Placeholder 3">
            <a:extLst>
              <a:ext uri="{FF2B5EF4-FFF2-40B4-BE49-F238E27FC236}">
                <a16:creationId xmlns:a16="http://schemas.microsoft.com/office/drawing/2014/main" id="{0D592276-9EEE-A850-4A99-E59A68296E96}"/>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2155ACFC-350F-E4E0-CE2D-DAE3DAE6E7A3}"/>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42848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17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D871-3D6A-954A-2B66-51899F64B6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8FC4A998-B192-6161-61E5-46B3D67ACA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D076B6A3-2EF0-5365-2462-0EED0F7EE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D6424-D660-3D9D-2EDB-EE776C1F4871}"/>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6" name="Footer Placeholder 5">
            <a:extLst>
              <a:ext uri="{FF2B5EF4-FFF2-40B4-BE49-F238E27FC236}">
                <a16:creationId xmlns:a16="http://schemas.microsoft.com/office/drawing/2014/main" id="{59E33058-3910-1096-673E-7E4A4DA44C56}"/>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6B4A44E-7BF6-8B4E-F385-B453B4398B95}"/>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333826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0F4F-B6E5-7CA6-DBE3-F05E5F84D6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89951A2A-5EA7-82A0-0271-3770FBC4D2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DD7C98EA-1D13-2B37-BE2F-3972CE378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3FA78-5D9E-7539-587D-7AAF9684ADFD}"/>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6" name="Footer Placeholder 5">
            <a:extLst>
              <a:ext uri="{FF2B5EF4-FFF2-40B4-BE49-F238E27FC236}">
                <a16:creationId xmlns:a16="http://schemas.microsoft.com/office/drawing/2014/main" id="{FC238E78-996D-6DB5-49FA-3C1835637CAE}"/>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6724411-EDC5-AAEA-0C5F-C5B8C4AE495D}"/>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29866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71958C-EB33-69F1-A0D2-DF9C346A64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75A20727-BD7E-F3E4-9B47-73176C11D6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81CE0527-CC34-D445-CAA3-1CDFAD0298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FA3A25-CC4F-4321-BFCB-A0E77B54B2A7}" type="datetimeFigureOut">
              <a:rPr lang="en-CH" smtClean="0"/>
              <a:t>03/05/2026</a:t>
            </a:fld>
            <a:endParaRPr lang="en-CH"/>
          </a:p>
        </p:txBody>
      </p:sp>
      <p:sp>
        <p:nvSpPr>
          <p:cNvPr id="5" name="Footer Placeholder 4">
            <a:extLst>
              <a:ext uri="{FF2B5EF4-FFF2-40B4-BE49-F238E27FC236}">
                <a16:creationId xmlns:a16="http://schemas.microsoft.com/office/drawing/2014/main" id="{5C90D8AB-1D88-4E4E-C358-9FF1F06209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H"/>
          </a:p>
        </p:txBody>
      </p:sp>
      <p:sp>
        <p:nvSpPr>
          <p:cNvPr id="6" name="Slide Number Placeholder 5">
            <a:extLst>
              <a:ext uri="{FF2B5EF4-FFF2-40B4-BE49-F238E27FC236}">
                <a16:creationId xmlns:a16="http://schemas.microsoft.com/office/drawing/2014/main" id="{F978835E-D23E-E0BD-990A-E143D45982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791E93-AF84-4B36-A19C-52E56E3DC4CF}" type="slidenum">
              <a:rPr lang="en-CH" smtClean="0"/>
              <a:t>‹#›</a:t>
            </a:fld>
            <a:endParaRPr lang="en-CH"/>
          </a:p>
        </p:txBody>
      </p:sp>
    </p:spTree>
    <p:extLst>
      <p:ext uri="{BB962C8B-B14F-4D97-AF65-F5344CB8AC3E}">
        <p14:creationId xmlns:p14="http://schemas.microsoft.com/office/powerpoint/2010/main" val="4182297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6A69-D854-2199-79F6-AC6FB2A6C80C}"/>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8E32885D-4692-65B6-E86E-1D84BB25B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pic>
        <p:nvPicPr>
          <p:cNvPr id="4" name="Picture 3">
            <a:extLst>
              <a:ext uri="{FF2B5EF4-FFF2-40B4-BE49-F238E27FC236}">
                <a16:creationId xmlns:a16="http://schemas.microsoft.com/office/drawing/2014/main" id="{8CAE7F4A-66AB-D185-52B0-758C2BABB8DF}"/>
              </a:ext>
            </a:extLst>
          </p:cNvPr>
          <p:cNvPicPr>
            <a:picLocks noChangeAspect="1"/>
          </p:cNvPicPr>
          <p:nvPr/>
        </p:nvPicPr>
        <p:blipFill>
          <a:blip r:embed="rId3"/>
          <a:stretch>
            <a:fillRect/>
          </a:stretch>
        </p:blipFill>
        <p:spPr>
          <a:xfrm>
            <a:off x="1645920" y="1825538"/>
            <a:ext cx="8399083" cy="4772549"/>
          </a:xfrm>
          <a:prstGeom prst="rect">
            <a:avLst/>
          </a:prstGeom>
        </p:spPr>
      </p:pic>
      <p:pic>
        <p:nvPicPr>
          <p:cNvPr id="7" name="Picture 6">
            <a:extLst>
              <a:ext uri="{FF2B5EF4-FFF2-40B4-BE49-F238E27FC236}">
                <a16:creationId xmlns:a16="http://schemas.microsoft.com/office/drawing/2014/main" id="{7D8A8870-EF4A-94C4-89D3-EC6A0F2E0D06}"/>
              </a:ext>
            </a:extLst>
          </p:cNvPr>
          <p:cNvPicPr>
            <a:picLocks noChangeAspect="1"/>
          </p:cNvPicPr>
          <p:nvPr/>
        </p:nvPicPr>
        <p:blipFill>
          <a:blip r:embed="rId4"/>
          <a:srcRect b="21828"/>
          <a:stretch>
            <a:fillRect/>
          </a:stretch>
        </p:blipFill>
        <p:spPr>
          <a:xfrm>
            <a:off x="330203" y="141553"/>
            <a:ext cx="7996933" cy="1235668"/>
          </a:xfrm>
          <a:prstGeom prst="rect">
            <a:avLst/>
          </a:prstGeom>
        </p:spPr>
      </p:pic>
    </p:spTree>
    <p:extLst>
      <p:ext uri="{BB962C8B-B14F-4D97-AF65-F5344CB8AC3E}">
        <p14:creationId xmlns:p14="http://schemas.microsoft.com/office/powerpoint/2010/main" val="2301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1FB6595B-0F64-2ADF-AE2D-6B53BF6BE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5B04A6E5-7063-0779-6921-7A28CBA26C0E}"/>
              </a:ext>
            </a:extLst>
          </p:cNvPr>
          <p:cNvSpPr/>
          <p:nvPr/>
        </p:nvSpPr>
        <p:spPr>
          <a:xfrm>
            <a:off x="825188" y="1046288"/>
            <a:ext cx="2027111" cy="2027111"/>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0B4C07F0-A481-4E4C-D552-7A5538F2E0BF}"/>
              </a:ext>
            </a:extLst>
          </p:cNvPr>
          <p:cNvCxnSpPr>
            <a:cxnSpLocks/>
          </p:cNvCxnSpPr>
          <p:nvPr/>
        </p:nvCxnSpPr>
        <p:spPr>
          <a:xfrm>
            <a:off x="3068700" y="609555"/>
            <a:ext cx="0" cy="5511099"/>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3356CF6-2525-4AC7-5FDC-10EB74F51CA9}"/>
              </a:ext>
            </a:extLst>
          </p:cNvPr>
          <p:cNvCxnSpPr>
            <a:cxnSpLocks/>
          </p:cNvCxnSpPr>
          <p:nvPr/>
        </p:nvCxnSpPr>
        <p:spPr>
          <a:xfrm>
            <a:off x="3068700" y="1801975"/>
            <a:ext cx="8480127" cy="0"/>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723059AE-1039-B4C8-345E-90E236B967A2}"/>
              </a:ext>
            </a:extLst>
          </p:cNvPr>
          <p:cNvSpPr/>
          <p:nvPr/>
        </p:nvSpPr>
        <p:spPr>
          <a:xfrm>
            <a:off x="3329040" y="2578758"/>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C2000682-2146-2287-63F1-8776B73FF634}"/>
              </a:ext>
            </a:extLst>
          </p:cNvPr>
          <p:cNvSpPr/>
          <p:nvPr/>
        </p:nvSpPr>
        <p:spPr>
          <a:xfrm>
            <a:off x="7407258" y="2574242"/>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id="{3CCCADC8-C1CD-7CE3-064D-A321C45DE505}"/>
              </a:ext>
            </a:extLst>
          </p:cNvPr>
          <p:cNvSpPr/>
          <p:nvPr/>
        </p:nvSpPr>
        <p:spPr>
          <a:xfrm>
            <a:off x="7407258" y="3202180"/>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a:extLst>
              <a:ext uri="{FF2B5EF4-FFF2-40B4-BE49-F238E27FC236}">
                <a16:creationId xmlns:a16="http://schemas.microsoft.com/office/drawing/2014/main" id="{92E684F6-3ED4-197A-8378-A7FF479D0354}"/>
              </a:ext>
            </a:extLst>
          </p:cNvPr>
          <p:cNvSpPr/>
          <p:nvPr/>
        </p:nvSpPr>
        <p:spPr>
          <a:xfrm>
            <a:off x="7407258" y="3646046"/>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3D81DF82-81A0-36B7-884D-A601BD9F4F44}"/>
              </a:ext>
            </a:extLst>
          </p:cNvPr>
          <p:cNvSpPr/>
          <p:nvPr/>
        </p:nvSpPr>
        <p:spPr>
          <a:xfrm>
            <a:off x="7407258" y="4262710"/>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0DC9566C-FD12-A480-4038-157A0BB12485}"/>
              </a:ext>
            </a:extLst>
          </p:cNvPr>
          <p:cNvSpPr/>
          <p:nvPr/>
        </p:nvSpPr>
        <p:spPr>
          <a:xfrm>
            <a:off x="7407258" y="4703083"/>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7" name="Graphic 36">
            <a:extLst>
              <a:ext uri="{FF2B5EF4-FFF2-40B4-BE49-F238E27FC236}">
                <a16:creationId xmlns:a16="http://schemas.microsoft.com/office/drawing/2014/main" id="{CEA7C85B-C36C-C014-B9D3-0A37D0734F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36047" y="1143798"/>
            <a:ext cx="618895" cy="523681"/>
          </a:xfrm>
          <a:prstGeom prst="rect">
            <a:avLst/>
          </a:prstGeom>
        </p:spPr>
      </p:pic>
      <p:sp>
        <p:nvSpPr>
          <p:cNvPr id="2" name="TextBox 1">
            <a:extLst>
              <a:ext uri="{FF2B5EF4-FFF2-40B4-BE49-F238E27FC236}">
                <a16:creationId xmlns:a16="http://schemas.microsoft.com/office/drawing/2014/main" id="{591A0197-823C-5471-1E3A-381CAE5629EC}"/>
              </a:ext>
            </a:extLst>
          </p:cNvPr>
          <p:cNvSpPr txBox="1"/>
          <p:nvPr/>
        </p:nvSpPr>
        <p:spPr>
          <a:xfrm>
            <a:off x="880240" y="512118"/>
            <a:ext cx="2080260" cy="507831"/>
          </a:xfrm>
          <a:prstGeom prst="rect">
            <a:avLst/>
          </a:prstGeom>
          <a:noFill/>
        </p:spPr>
        <p:txBody>
          <a:bodyPr wrap="square" rtlCol="0">
            <a:spAutoFit/>
          </a:bodyPr>
          <a:lstStyle/>
          <a:p>
            <a:pPr algn="r"/>
            <a:r>
              <a:rPr lang="en-US" sz="2700" cap="all">
                <a:solidFill>
                  <a:srgbClr val="70C8BE"/>
                </a:solidFill>
                <a:latin typeface="Avenir Heavy" panose="020B0703020203020204" pitchFamily="34" charset="0"/>
              </a:rPr>
              <a:t>Priority 1</a:t>
            </a:r>
            <a:endParaRPr lang="en-IN" sz="2700" cap="all">
              <a:solidFill>
                <a:srgbClr val="70C8BE"/>
              </a:solidFill>
              <a:latin typeface="Avenir Heavy" panose="020B0703020203020204" pitchFamily="34" charset="0"/>
            </a:endParaRPr>
          </a:p>
        </p:txBody>
      </p:sp>
      <p:sp>
        <p:nvSpPr>
          <p:cNvPr id="3" name="TextBox 2">
            <a:extLst>
              <a:ext uri="{FF2B5EF4-FFF2-40B4-BE49-F238E27FC236}">
                <a16:creationId xmlns:a16="http://schemas.microsoft.com/office/drawing/2014/main" id="{9D2BF0BA-B098-4457-A755-292A3B514E9A}"/>
              </a:ext>
            </a:extLst>
          </p:cNvPr>
          <p:cNvSpPr txBox="1"/>
          <p:nvPr/>
        </p:nvSpPr>
        <p:spPr>
          <a:xfrm>
            <a:off x="3450210" y="2505574"/>
            <a:ext cx="3403705" cy="3293209"/>
          </a:xfrm>
          <a:prstGeom prst="rect">
            <a:avLst/>
          </a:prstGeom>
          <a:noFill/>
        </p:spPr>
        <p:txBody>
          <a:bodyPr wrap="square" rtlCol="0">
            <a:spAutoFit/>
          </a:bodyPr>
          <a:lstStyle/>
          <a:p>
            <a:pPr>
              <a:spcBef>
                <a:spcPts val="600"/>
              </a:spcBef>
            </a:pPr>
            <a:r>
              <a:rPr lang="en-US" sz="1200">
                <a:latin typeface="Avenir Heavy" panose="020B0703020203020204" pitchFamily="34" charset="0"/>
              </a:rPr>
              <a:t>Ensure alignment </a:t>
            </a:r>
            <a:r>
              <a:rPr lang="en-US" sz="1200">
                <a:latin typeface="Avenir Medium" panose="02000603020000020003" pitchFamily="2" charset="0"/>
              </a:rPr>
              <a:t>and full integration in the design, costing and budgeting of </a:t>
            </a:r>
            <a:r>
              <a:rPr lang="en-US" sz="1200">
                <a:latin typeface="Avenir Heavy" panose="020B0703020203020204" pitchFamily="34" charset="0"/>
              </a:rPr>
              <a:t>national HIV plans</a:t>
            </a:r>
            <a:endParaRPr lang="en-IN" sz="1200">
              <a:latin typeface="Avenir Heavy" panose="020B0703020203020204" pitchFamily="34" charset="0"/>
            </a:endParaRPr>
          </a:p>
          <a:p>
            <a:pPr>
              <a:spcBef>
                <a:spcPts val="600"/>
              </a:spcBef>
            </a:pPr>
            <a:r>
              <a:rPr lang="en-US" sz="1200">
                <a:latin typeface="Avenir Medium" panose="02000603020000020003" pitchFamily="2" charset="0"/>
              </a:rPr>
              <a:t>Develop </a:t>
            </a:r>
            <a:r>
              <a:rPr lang="en-US" sz="1200">
                <a:latin typeface="Avenir Heavy" panose="020B0703020203020204" pitchFamily="34" charset="0"/>
              </a:rPr>
              <a:t>an evolved financing </a:t>
            </a:r>
            <a:r>
              <a:rPr lang="en-US" sz="1200">
                <a:latin typeface="Avenir Medium" panose="02000603020000020003" pitchFamily="2" charset="0"/>
              </a:rPr>
              <a:t>model to transition to domestic financing</a:t>
            </a:r>
          </a:p>
          <a:p>
            <a:pPr marL="171450" indent="-171450">
              <a:spcBef>
                <a:spcPts val="600"/>
              </a:spcBef>
              <a:buFont typeface="Arial" panose="020B0604020202020204" pitchFamily="34" charset="0"/>
              <a:buChar char="•"/>
            </a:pPr>
            <a:r>
              <a:rPr lang="en-US" sz="1200">
                <a:latin typeface="Avenir Medium" panose="02000603020000020003" pitchFamily="2" charset="0"/>
              </a:rPr>
              <a:t>Grow domestic revenue</a:t>
            </a:r>
            <a:endParaRPr lang="en-IN" sz="1200">
              <a:latin typeface="Avenir Medium" panose="02000603020000020003" pitchFamily="2" charset="0"/>
            </a:endParaRPr>
          </a:p>
          <a:p>
            <a:pPr marL="171450" indent="-171450">
              <a:spcBef>
                <a:spcPts val="600"/>
              </a:spcBef>
              <a:buFont typeface="Arial" panose="020B0604020202020204" pitchFamily="34" charset="0"/>
              <a:buChar char="•"/>
            </a:pPr>
            <a:r>
              <a:rPr lang="en-US" sz="1200">
                <a:latin typeface="Avenir Medium" panose="02000603020000020003" pitchFamily="2" charset="0"/>
              </a:rPr>
              <a:t>Blended financing instruments</a:t>
            </a:r>
            <a:endParaRPr lang="en-IN" sz="1200">
              <a:latin typeface="Avenir Medium" panose="02000603020000020003" pitchFamily="2" charset="0"/>
            </a:endParaRPr>
          </a:p>
          <a:p>
            <a:pPr marL="171450" indent="-171450">
              <a:spcBef>
                <a:spcPts val="600"/>
              </a:spcBef>
              <a:buFont typeface="Arial" panose="020B0604020202020204" pitchFamily="34" charset="0"/>
              <a:buChar char="•"/>
            </a:pPr>
            <a:r>
              <a:rPr lang="en-US" sz="1200">
                <a:latin typeface="Avenir Medium" panose="02000603020000020003" pitchFamily="2" charset="0"/>
              </a:rPr>
              <a:t>Integrate HIV financing</a:t>
            </a:r>
            <a:endParaRPr lang="en-IN" sz="1200">
              <a:latin typeface="Avenir Medium" panose="02000603020000020003" pitchFamily="2" charset="0"/>
            </a:endParaRPr>
          </a:p>
          <a:p>
            <a:pPr marL="171450" indent="-171450">
              <a:spcBef>
                <a:spcPts val="600"/>
              </a:spcBef>
              <a:buFont typeface="Arial" panose="020B0604020202020204" pitchFamily="34" charset="0"/>
              <a:buChar char="•"/>
            </a:pPr>
            <a:r>
              <a:rPr lang="en-US" sz="1200">
                <a:latin typeface="Avenir Medium" panose="02000603020000020003" pitchFamily="2" charset="0"/>
              </a:rPr>
              <a:t>Increase development assistance for health</a:t>
            </a:r>
            <a:endParaRPr lang="en-IN" sz="1200">
              <a:latin typeface="Avenir Medium" panose="02000603020000020003" pitchFamily="2" charset="0"/>
            </a:endParaRPr>
          </a:p>
          <a:p>
            <a:pPr marL="171450" indent="-171450">
              <a:spcBef>
                <a:spcPts val="600"/>
              </a:spcBef>
              <a:buFont typeface="Arial" panose="020B0604020202020204" pitchFamily="34" charset="0"/>
              <a:buChar char="•"/>
            </a:pPr>
            <a:r>
              <a:rPr lang="en-US" sz="1200">
                <a:latin typeface="Avenir Medium" panose="02000603020000020003" pitchFamily="2" charset="0"/>
              </a:rPr>
              <a:t>Establish pooled funding mechanisms</a:t>
            </a:r>
            <a:endParaRPr lang="en-IN" sz="1200">
              <a:latin typeface="Avenir Medium" panose="02000603020000020003" pitchFamily="2" charset="0"/>
            </a:endParaRPr>
          </a:p>
          <a:p>
            <a:pPr marL="171450" indent="-171450">
              <a:spcBef>
                <a:spcPts val="600"/>
              </a:spcBef>
              <a:buFont typeface="Arial" panose="020B0604020202020204" pitchFamily="34" charset="0"/>
              <a:buChar char="•"/>
            </a:pPr>
            <a:r>
              <a:rPr lang="en-US" sz="1200">
                <a:latin typeface="Avenir Medium" panose="02000603020000020003" pitchFamily="2" charset="0"/>
              </a:rPr>
              <a:t>Greater accountability for commitments towards domestic financing</a:t>
            </a:r>
            <a:endParaRPr lang="en-IN" sz="1200">
              <a:latin typeface="Avenir Medium" panose="02000603020000020003" pitchFamily="2" charset="0"/>
            </a:endParaRPr>
          </a:p>
          <a:p>
            <a:pPr marL="171450" indent="-171450">
              <a:spcBef>
                <a:spcPts val="600"/>
              </a:spcBef>
              <a:buFont typeface="Arial" panose="020B0604020202020204" pitchFamily="34" charset="0"/>
              <a:buChar char="•"/>
            </a:pPr>
            <a:r>
              <a:rPr lang="en-US" sz="1200">
                <a:latin typeface="Avenir Medium" panose="02000603020000020003" pitchFamily="2" charset="0"/>
              </a:rPr>
              <a:t>Improve public financial management systems</a:t>
            </a:r>
            <a:endParaRPr lang="en-IN" sz="1200">
              <a:latin typeface="Avenir Medium" panose="02000603020000020003" pitchFamily="2" charset="0"/>
            </a:endParaRPr>
          </a:p>
        </p:txBody>
      </p:sp>
      <p:sp>
        <p:nvSpPr>
          <p:cNvPr id="6" name="TextBox 5">
            <a:extLst>
              <a:ext uri="{FF2B5EF4-FFF2-40B4-BE49-F238E27FC236}">
                <a16:creationId xmlns:a16="http://schemas.microsoft.com/office/drawing/2014/main" id="{81CCA726-ACFE-E58A-000A-BA43F17EE43D}"/>
              </a:ext>
            </a:extLst>
          </p:cNvPr>
          <p:cNvSpPr txBox="1"/>
          <p:nvPr/>
        </p:nvSpPr>
        <p:spPr>
          <a:xfrm>
            <a:off x="7533160" y="2505574"/>
            <a:ext cx="3403705" cy="2616101"/>
          </a:xfrm>
          <a:prstGeom prst="rect">
            <a:avLst/>
          </a:prstGeom>
          <a:noFill/>
        </p:spPr>
        <p:txBody>
          <a:bodyPr wrap="square" rtlCol="0">
            <a:spAutoFit/>
          </a:bodyPr>
          <a:lstStyle/>
          <a:p>
            <a:pPr>
              <a:spcBef>
                <a:spcPts val="600"/>
              </a:spcBef>
            </a:pPr>
            <a:r>
              <a:rPr lang="en-US" sz="1200">
                <a:latin typeface="Avenir Heavy" panose="020B0703020203020204" pitchFamily="34" charset="0"/>
              </a:rPr>
              <a:t>Integrate HIV services</a:t>
            </a:r>
            <a:r>
              <a:rPr lang="en-US" sz="1200">
                <a:latin typeface="Avenir Medium" panose="02000603020000020003" pitchFamily="2" charset="0"/>
              </a:rPr>
              <a:t>, (including community services) in national public and private health benefit packages</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Eliminate user fees </a:t>
            </a:r>
            <a:r>
              <a:rPr lang="en-US" sz="1200">
                <a:latin typeface="Avenir Medium" panose="02000603020000020003" pitchFamily="2" charset="0"/>
              </a:rPr>
              <a:t>and reduce out-of-pocket expenses</a:t>
            </a:r>
            <a:endParaRPr lang="en-IN" sz="1200">
              <a:latin typeface="Avenir Medium" panose="02000603020000020003" pitchFamily="2" charset="0"/>
            </a:endParaRPr>
          </a:p>
          <a:p>
            <a:pPr>
              <a:spcBef>
                <a:spcPts val="600"/>
              </a:spcBef>
            </a:pPr>
            <a:r>
              <a:rPr lang="en-US" sz="1200">
                <a:latin typeface="Avenir Medium" panose="02000603020000020003" pitchFamily="2" charset="0"/>
              </a:rPr>
              <a:t>Investment in a </a:t>
            </a:r>
            <a:r>
              <a:rPr lang="en-US" sz="1200">
                <a:latin typeface="Avenir Heavy" panose="020B0703020203020204" pitchFamily="34" charset="0"/>
              </a:rPr>
              <a:t>rights-based approach to sustainability</a:t>
            </a:r>
            <a:r>
              <a:rPr lang="en-US" sz="1200">
                <a:latin typeface="Avenir Medium" panose="02000603020000020003" pitchFamily="2" charset="0"/>
              </a:rPr>
              <a:t> and development of HIV sustainability roadmaps</a:t>
            </a:r>
            <a:endParaRPr lang="en-IN" sz="1200">
              <a:latin typeface="Avenir Medium" panose="02000603020000020003" pitchFamily="2" charset="0"/>
            </a:endParaRPr>
          </a:p>
          <a:p>
            <a:pPr>
              <a:spcBef>
                <a:spcPts val="600"/>
              </a:spcBef>
            </a:pPr>
            <a:r>
              <a:rPr lang="en-US" sz="1200">
                <a:latin typeface="Avenir Medium" panose="02000603020000020003" pitchFamily="2" charset="0"/>
              </a:rPr>
              <a:t>Leverage </a:t>
            </a:r>
            <a:r>
              <a:rPr lang="en-US" sz="1200">
                <a:latin typeface="Avenir Heavy" panose="020B0703020203020204" pitchFamily="34" charset="0"/>
              </a:rPr>
              <a:t>regional organizations and south-south</a:t>
            </a:r>
            <a:r>
              <a:rPr lang="en-US" sz="1200">
                <a:latin typeface="Avenir Medium" panose="02000603020000020003" pitchFamily="2" charset="0"/>
              </a:rPr>
              <a:t> cooperation</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Community leadership is monitored </a:t>
            </a:r>
            <a:r>
              <a:rPr lang="en-US" sz="1200">
                <a:latin typeface="Avenir Medium" panose="02000603020000020003" pitchFamily="2" charset="0"/>
              </a:rPr>
              <a:t>and benefits from dedicated allocations</a:t>
            </a:r>
            <a:endParaRPr lang="en-IN" sz="1200">
              <a:latin typeface="Avenir Medium" panose="02000603020000020003" pitchFamily="2" charset="0"/>
            </a:endParaRPr>
          </a:p>
        </p:txBody>
      </p:sp>
      <p:sp>
        <p:nvSpPr>
          <p:cNvPr id="7" name="TextBox 6">
            <a:extLst>
              <a:ext uri="{FF2B5EF4-FFF2-40B4-BE49-F238E27FC236}">
                <a16:creationId xmlns:a16="http://schemas.microsoft.com/office/drawing/2014/main" id="{A00958F8-0B0C-C80F-F738-FFADF29F8931}"/>
              </a:ext>
            </a:extLst>
          </p:cNvPr>
          <p:cNvSpPr txBox="1"/>
          <p:nvPr/>
        </p:nvSpPr>
        <p:spPr>
          <a:xfrm>
            <a:off x="825187" y="3296738"/>
            <a:ext cx="2135311" cy="2585323"/>
          </a:xfrm>
          <a:prstGeom prst="rect">
            <a:avLst/>
          </a:prstGeom>
          <a:noFill/>
        </p:spPr>
        <p:txBody>
          <a:bodyPr wrap="square" rtlCol="0">
            <a:spAutoFit/>
          </a:bodyPr>
          <a:lstStyle/>
          <a:p>
            <a:pPr algn="r"/>
            <a:r>
              <a:rPr lang="en-US" cap="all">
                <a:solidFill>
                  <a:srgbClr val="70C8BE"/>
                </a:solidFill>
                <a:latin typeface="Avenir Heavy" panose="020B0703020203020204" pitchFamily="34" charset="0"/>
              </a:rPr>
              <a:t>Country-led, resilient, </a:t>
            </a:r>
            <a:br>
              <a:rPr lang="en-US" cap="all">
                <a:solidFill>
                  <a:srgbClr val="70C8BE"/>
                </a:solidFill>
                <a:latin typeface="Avenir Heavy" panose="020B0703020203020204" pitchFamily="34" charset="0"/>
              </a:rPr>
            </a:br>
            <a:r>
              <a:rPr lang="en-US" cap="all">
                <a:solidFill>
                  <a:srgbClr val="70C8BE"/>
                </a:solidFill>
                <a:latin typeface="Avenir Heavy" panose="020B0703020203020204" pitchFamily="34" charset="0"/>
              </a:rPr>
              <a:t>and ready for the future for people living with, affected by or at risk of HIV</a:t>
            </a:r>
            <a:endParaRPr lang="en-IN" cap="all">
              <a:solidFill>
                <a:srgbClr val="70C8BE"/>
              </a:solidFill>
              <a:latin typeface="Avenir Heavy" panose="020B0703020203020204" pitchFamily="34" charset="0"/>
            </a:endParaRPr>
          </a:p>
          <a:p>
            <a:pPr algn="r"/>
            <a:endParaRPr lang="en-IN"/>
          </a:p>
        </p:txBody>
      </p:sp>
      <p:sp>
        <p:nvSpPr>
          <p:cNvPr id="8" name="TextBox 7">
            <a:extLst>
              <a:ext uri="{FF2B5EF4-FFF2-40B4-BE49-F238E27FC236}">
                <a16:creationId xmlns:a16="http://schemas.microsoft.com/office/drawing/2014/main" id="{F8B20CCD-5301-113B-1214-E738D70DAE21}"/>
              </a:ext>
            </a:extLst>
          </p:cNvPr>
          <p:cNvSpPr txBox="1"/>
          <p:nvPr/>
        </p:nvSpPr>
        <p:spPr>
          <a:xfrm>
            <a:off x="3329039" y="1966532"/>
            <a:ext cx="8105667" cy="369332"/>
          </a:xfrm>
          <a:prstGeom prst="rect">
            <a:avLst/>
          </a:prstGeom>
          <a:noFill/>
        </p:spPr>
        <p:txBody>
          <a:bodyPr wrap="square" rtlCol="0">
            <a:spAutoFit/>
          </a:bodyPr>
          <a:lstStyle/>
          <a:p>
            <a:r>
              <a:rPr lang="en-US">
                <a:solidFill>
                  <a:srgbClr val="70C8BE"/>
                </a:solidFill>
                <a:latin typeface="Avenir Heavy" panose="020B0703020203020204" pitchFamily="34" charset="0"/>
                <a:ea typeface="Yu Gothic Light"/>
                <a:cs typeface="Arial"/>
              </a:rPr>
              <a:t>Ensure financing for people-</a:t>
            </a:r>
            <a:r>
              <a:rPr lang="en-US" err="1">
                <a:solidFill>
                  <a:srgbClr val="70C8BE"/>
                </a:solidFill>
                <a:latin typeface="Avenir Heavy" panose="020B0703020203020204" pitchFamily="34" charset="0"/>
                <a:ea typeface="Yu Gothic Light"/>
                <a:cs typeface="Arial"/>
              </a:rPr>
              <a:t>centred</a:t>
            </a:r>
            <a:r>
              <a:rPr lang="en-US">
                <a:solidFill>
                  <a:srgbClr val="70C8BE"/>
                </a:solidFill>
                <a:latin typeface="Avenir Heavy" panose="020B0703020203020204" pitchFamily="34" charset="0"/>
                <a:ea typeface="Yu Gothic Light"/>
                <a:cs typeface="Arial"/>
              </a:rPr>
              <a:t> national and global HIV responses</a:t>
            </a:r>
            <a:endParaRPr lang="en-US">
              <a:latin typeface="Avenir Heavy" panose="020B0703020203020204" pitchFamily="34" charset="0"/>
              <a:ea typeface="Yu Gothic Light"/>
              <a:cs typeface="Arial"/>
            </a:endParaRPr>
          </a:p>
        </p:txBody>
      </p:sp>
      <p:sp>
        <p:nvSpPr>
          <p:cNvPr id="11" name="TextBox 10">
            <a:extLst>
              <a:ext uri="{FF2B5EF4-FFF2-40B4-BE49-F238E27FC236}">
                <a16:creationId xmlns:a16="http://schemas.microsoft.com/office/drawing/2014/main" id="{E38F251B-5661-F587-D0EE-9ABF3B0C8F1A}"/>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a:solidFill>
                  <a:schemeClr val="bg1"/>
                </a:solidFill>
                <a:latin typeface="Avenir Heavy" panose="020B0703020203020204" pitchFamily="34" charset="0"/>
                <a:cs typeface="Arial"/>
              </a:rPr>
              <a:t>Sustain</a:t>
            </a:r>
          </a:p>
          <a:p>
            <a:pPr algn="ctr">
              <a:lnSpc>
                <a:spcPct val="100000"/>
              </a:lnSpc>
            </a:pPr>
            <a:r>
              <a:rPr lang="en-US" sz="2600" cap="all">
                <a:solidFill>
                  <a:schemeClr val="bg1"/>
                </a:solidFill>
                <a:latin typeface="Avenir Heavy" panose="020B0703020203020204" pitchFamily="34" charset="0"/>
                <a:cs typeface="Arial"/>
              </a:rPr>
              <a:t>The</a:t>
            </a:r>
          </a:p>
          <a:p>
            <a:pPr algn="ctr">
              <a:lnSpc>
                <a:spcPct val="100000"/>
              </a:lnSpc>
            </a:pPr>
            <a:r>
              <a:rPr lang="en-US" sz="2600" cap="all">
                <a:solidFill>
                  <a:schemeClr val="bg1"/>
                </a:solidFill>
                <a:latin typeface="Avenir Heavy" panose="020B0703020203020204" pitchFamily="34" charset="0"/>
                <a:cs typeface="Arial"/>
              </a:rPr>
              <a:t>response</a:t>
            </a:r>
            <a:endParaRPr lang="en-CH" sz="2600" cap="all">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3473EEEB-FF7D-8BB6-A091-40331DDF2AC8}"/>
              </a:ext>
            </a:extLst>
          </p:cNvPr>
          <p:cNvSpPr txBox="1"/>
          <p:nvPr/>
        </p:nvSpPr>
        <p:spPr>
          <a:xfrm>
            <a:off x="3854942" y="1405638"/>
            <a:ext cx="2991293" cy="369332"/>
          </a:xfrm>
          <a:prstGeom prst="rect">
            <a:avLst/>
          </a:prstGeom>
          <a:noFill/>
        </p:spPr>
        <p:txBody>
          <a:bodyPr wrap="square" rtlCol="0">
            <a:spAutoFit/>
          </a:bodyPr>
          <a:lstStyle/>
          <a:p>
            <a:r>
              <a:rPr lang="en-US" cap="all">
                <a:solidFill>
                  <a:srgbClr val="70C8BE"/>
                </a:solidFill>
                <a:latin typeface="Avenir Heavy" panose="020B0703020203020204" pitchFamily="34" charset="0"/>
                <a:ea typeface="Yu Gothic Light"/>
                <a:cs typeface="Arial"/>
              </a:rPr>
              <a:t>Results area 1</a:t>
            </a:r>
            <a:endParaRPr lang="en-US" cap="all">
              <a:latin typeface="Avenir Heavy" panose="020B0703020203020204" pitchFamily="34" charset="0"/>
              <a:ea typeface="Yu Gothic Light"/>
              <a:cs typeface="Arial"/>
            </a:endParaRPr>
          </a:p>
        </p:txBody>
      </p:sp>
      <p:sp>
        <p:nvSpPr>
          <p:cNvPr id="15" name="Rectangle 14">
            <a:extLst>
              <a:ext uri="{FF2B5EF4-FFF2-40B4-BE49-F238E27FC236}">
                <a16:creationId xmlns:a16="http://schemas.microsoft.com/office/drawing/2014/main" id="{D0F4BE56-685F-0568-2105-122D364EF3C6}"/>
              </a:ext>
            </a:extLst>
          </p:cNvPr>
          <p:cNvSpPr/>
          <p:nvPr/>
        </p:nvSpPr>
        <p:spPr>
          <a:xfrm>
            <a:off x="3329040" y="3200309"/>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5655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DB83B-4446-777A-A710-19B65427C56D}"/>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8A0A8DCD-5643-9F9C-02C2-F6776E0AF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521C7D8D-2F96-AABE-6184-E5401BA76B2A}"/>
              </a:ext>
            </a:extLst>
          </p:cNvPr>
          <p:cNvSpPr/>
          <p:nvPr/>
        </p:nvSpPr>
        <p:spPr>
          <a:xfrm>
            <a:off x="825188" y="1046288"/>
            <a:ext cx="2027111" cy="2027111"/>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8C2C27A4-0303-C00D-5B42-52F010D9CF37}"/>
              </a:ext>
            </a:extLst>
          </p:cNvPr>
          <p:cNvCxnSpPr>
            <a:cxnSpLocks/>
          </p:cNvCxnSpPr>
          <p:nvPr/>
        </p:nvCxnSpPr>
        <p:spPr>
          <a:xfrm>
            <a:off x="3068700" y="609555"/>
            <a:ext cx="0" cy="5054127"/>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0A30389-7F96-2F9E-2B08-888F48103474}"/>
              </a:ext>
            </a:extLst>
          </p:cNvPr>
          <p:cNvCxnSpPr>
            <a:cxnSpLocks/>
          </p:cNvCxnSpPr>
          <p:nvPr/>
        </p:nvCxnSpPr>
        <p:spPr>
          <a:xfrm>
            <a:off x="3068700" y="1801975"/>
            <a:ext cx="8480127" cy="0"/>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25959022-93BE-A3F6-87A5-EB453E783714}"/>
              </a:ext>
            </a:extLst>
          </p:cNvPr>
          <p:cNvSpPr/>
          <p:nvPr/>
        </p:nvSpPr>
        <p:spPr>
          <a:xfrm>
            <a:off x="3329040" y="2951982"/>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903AA114-ECB5-3A9E-9C11-1BD7889AAC0C}"/>
              </a:ext>
            </a:extLst>
          </p:cNvPr>
          <p:cNvSpPr txBox="1"/>
          <p:nvPr/>
        </p:nvSpPr>
        <p:spPr>
          <a:xfrm>
            <a:off x="880240" y="512118"/>
            <a:ext cx="2080260" cy="507831"/>
          </a:xfrm>
          <a:prstGeom prst="rect">
            <a:avLst/>
          </a:prstGeom>
          <a:noFill/>
        </p:spPr>
        <p:txBody>
          <a:bodyPr wrap="square" rtlCol="0">
            <a:spAutoFit/>
          </a:bodyPr>
          <a:lstStyle/>
          <a:p>
            <a:pPr algn="r"/>
            <a:r>
              <a:rPr lang="en-US" sz="2700" cap="all">
                <a:solidFill>
                  <a:srgbClr val="70C8BE"/>
                </a:solidFill>
                <a:latin typeface="Avenir Heavy" panose="020B0703020203020204" pitchFamily="34" charset="0"/>
              </a:rPr>
              <a:t>Priority 1</a:t>
            </a:r>
            <a:endParaRPr lang="en-IN" sz="2700" cap="all">
              <a:solidFill>
                <a:srgbClr val="70C8BE"/>
              </a:solidFill>
              <a:latin typeface="Avenir Heavy" panose="020B0703020203020204" pitchFamily="34" charset="0"/>
            </a:endParaRPr>
          </a:p>
        </p:txBody>
      </p:sp>
      <p:sp>
        <p:nvSpPr>
          <p:cNvPr id="3" name="TextBox 2">
            <a:extLst>
              <a:ext uri="{FF2B5EF4-FFF2-40B4-BE49-F238E27FC236}">
                <a16:creationId xmlns:a16="http://schemas.microsoft.com/office/drawing/2014/main" id="{9C6E0C1D-7030-7BEE-61B4-264BC46D258E}"/>
              </a:ext>
            </a:extLst>
          </p:cNvPr>
          <p:cNvSpPr txBox="1"/>
          <p:nvPr/>
        </p:nvSpPr>
        <p:spPr>
          <a:xfrm>
            <a:off x="3450210" y="2878798"/>
            <a:ext cx="3403705" cy="2877711"/>
          </a:xfrm>
          <a:prstGeom prst="rect">
            <a:avLst/>
          </a:prstGeom>
          <a:noFill/>
        </p:spPr>
        <p:txBody>
          <a:bodyPr wrap="square" rtlCol="0">
            <a:spAutoFit/>
          </a:bodyPr>
          <a:lstStyle/>
          <a:p>
            <a:pPr>
              <a:spcBef>
                <a:spcPts val="600"/>
              </a:spcBef>
            </a:pPr>
            <a:r>
              <a:rPr lang="en-US" sz="1200">
                <a:latin typeface="Avenir Heavy" panose="020B0703020203020204" pitchFamily="34" charset="0"/>
              </a:rPr>
              <a:t>Ensure political leadership </a:t>
            </a:r>
            <a:r>
              <a:rPr lang="en-US" sz="1200">
                <a:latin typeface="Avenir Medium" panose="02000603020000020003" pitchFamily="2" charset="0"/>
              </a:rPr>
              <a:t>and operational mechanisms for integration of HIV into national health systems</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Integrate HIV-focused systems and services </a:t>
            </a:r>
            <a:r>
              <a:rPr lang="en-US" sz="1200">
                <a:latin typeface="Avenir Medium" panose="02000603020000020003" pitchFamily="2" charset="0"/>
              </a:rPr>
              <a:t>into PHC and broader public health systems</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Simplify HIV service delivery </a:t>
            </a:r>
            <a:r>
              <a:rPr lang="en-US" sz="1200">
                <a:latin typeface="Avenir Medium" panose="02000603020000020003" pitchFamily="2" charset="0"/>
              </a:rPr>
              <a:t>and focus on essential HIV care and prevention</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Integrate HIV-focused community </a:t>
            </a:r>
            <a:r>
              <a:rPr lang="en-US" sz="1200">
                <a:latin typeface="Avenir Medium" panose="02000603020000020003" pitchFamily="2" charset="0"/>
              </a:rPr>
              <a:t>systems and services</a:t>
            </a:r>
            <a:endParaRPr lang="en-IN" sz="1200">
              <a:latin typeface="Avenir Medium" panose="02000603020000020003" pitchFamily="2" charset="0"/>
            </a:endParaRPr>
          </a:p>
          <a:p>
            <a:pPr>
              <a:spcBef>
                <a:spcPts val="600"/>
              </a:spcBef>
            </a:pPr>
            <a:r>
              <a:rPr lang="en-US" sz="1200">
                <a:latin typeface="Avenir Medium" panose="02000603020000020003" pitchFamily="2" charset="0"/>
              </a:rPr>
              <a:t>Strengthen collaboration and co-financing </a:t>
            </a:r>
            <a:r>
              <a:rPr lang="en-US" sz="1200">
                <a:latin typeface="Avenir Heavy" panose="020B0703020203020204" pitchFamily="34" charset="0"/>
              </a:rPr>
              <a:t>across sectors</a:t>
            </a:r>
            <a:endParaRPr lang="en-IN" sz="1200">
              <a:latin typeface="Avenir Heavy" panose="020B0703020203020204" pitchFamily="34" charset="0"/>
            </a:endParaRPr>
          </a:p>
          <a:p>
            <a:pPr>
              <a:spcBef>
                <a:spcPts val="600"/>
              </a:spcBef>
            </a:pPr>
            <a:r>
              <a:rPr lang="en-US" sz="1200">
                <a:latin typeface="Avenir Heavy" panose="020B0703020203020204" pitchFamily="34" charset="0"/>
              </a:rPr>
              <a:t>Multisectoral</a:t>
            </a:r>
            <a:r>
              <a:rPr lang="en-US" sz="1200">
                <a:latin typeface="Avenir Medium" panose="02000603020000020003" pitchFamily="2" charset="0"/>
              </a:rPr>
              <a:t> programmatic coordination and inclusion</a:t>
            </a:r>
            <a:endParaRPr lang="en-IN" sz="1200">
              <a:latin typeface="Avenir Medium" panose="02000603020000020003" pitchFamily="2" charset="0"/>
            </a:endParaRPr>
          </a:p>
        </p:txBody>
      </p:sp>
      <p:sp>
        <p:nvSpPr>
          <p:cNvPr id="6" name="TextBox 5">
            <a:extLst>
              <a:ext uri="{FF2B5EF4-FFF2-40B4-BE49-F238E27FC236}">
                <a16:creationId xmlns:a16="http://schemas.microsoft.com/office/drawing/2014/main" id="{E5C93E44-2B30-175A-8BFF-0E49F045755D}"/>
              </a:ext>
            </a:extLst>
          </p:cNvPr>
          <p:cNvSpPr txBox="1"/>
          <p:nvPr/>
        </p:nvSpPr>
        <p:spPr>
          <a:xfrm>
            <a:off x="7533160" y="2878798"/>
            <a:ext cx="3403705" cy="1985159"/>
          </a:xfrm>
          <a:prstGeom prst="rect">
            <a:avLst/>
          </a:prstGeom>
          <a:noFill/>
        </p:spPr>
        <p:txBody>
          <a:bodyPr wrap="square" rtlCol="0">
            <a:spAutoFit/>
          </a:bodyPr>
          <a:lstStyle/>
          <a:p>
            <a:pPr>
              <a:spcBef>
                <a:spcPts val="600"/>
              </a:spcBef>
            </a:pPr>
            <a:r>
              <a:rPr lang="en-US" sz="1200">
                <a:latin typeface="Avenir Medium" panose="02000603020000020003" pitchFamily="2" charset="0"/>
              </a:rPr>
              <a:t>Embed a </a:t>
            </a:r>
            <a:r>
              <a:rPr lang="en-US" sz="1200">
                <a:latin typeface="Avenir Heavy" panose="020B0703020203020204" pitchFamily="34" charset="0"/>
              </a:rPr>
              <a:t>human rights-based approach </a:t>
            </a:r>
            <a:r>
              <a:rPr lang="en-US" sz="1200">
                <a:latin typeface="Avenir Medium" panose="02000603020000020003" pitchFamily="2" charset="0"/>
              </a:rPr>
              <a:t>to the integration of HIV services with stigma-free, gender transformative, youth responsive and key population-appropriate services</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Embed HIV into disaster preparedness plans </a:t>
            </a:r>
            <a:r>
              <a:rPr lang="en-US" sz="1200">
                <a:latin typeface="Avenir Medium" panose="02000603020000020003" pitchFamily="2" charset="0"/>
              </a:rPr>
              <a:t>and humanitarian responses</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Robust accountability systems </a:t>
            </a:r>
            <a:r>
              <a:rPr lang="en-US" sz="1200">
                <a:latin typeface="Avenir Medium" panose="02000603020000020003" pitchFamily="2" charset="0"/>
              </a:rPr>
              <a:t>and metrics</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Strengthen global health security </a:t>
            </a:r>
            <a:r>
              <a:rPr lang="en-US" sz="1200">
                <a:latin typeface="Avenir Medium" panose="02000603020000020003" pitchFamily="2" charset="0"/>
              </a:rPr>
              <a:t>and country resilience to pandemics</a:t>
            </a:r>
            <a:endParaRPr lang="en-IN" sz="1200">
              <a:latin typeface="Avenir Medium" panose="02000603020000020003" pitchFamily="2" charset="0"/>
            </a:endParaRPr>
          </a:p>
        </p:txBody>
      </p:sp>
      <p:sp>
        <p:nvSpPr>
          <p:cNvPr id="7" name="TextBox 6">
            <a:extLst>
              <a:ext uri="{FF2B5EF4-FFF2-40B4-BE49-F238E27FC236}">
                <a16:creationId xmlns:a16="http://schemas.microsoft.com/office/drawing/2014/main" id="{56E20738-D88B-7C61-AEE3-7188B765B24A}"/>
              </a:ext>
            </a:extLst>
          </p:cNvPr>
          <p:cNvSpPr txBox="1"/>
          <p:nvPr/>
        </p:nvSpPr>
        <p:spPr>
          <a:xfrm>
            <a:off x="825187" y="3296738"/>
            <a:ext cx="2135311" cy="2585323"/>
          </a:xfrm>
          <a:prstGeom prst="rect">
            <a:avLst/>
          </a:prstGeom>
          <a:noFill/>
        </p:spPr>
        <p:txBody>
          <a:bodyPr wrap="square" rtlCol="0">
            <a:spAutoFit/>
          </a:bodyPr>
          <a:lstStyle/>
          <a:p>
            <a:pPr algn="r"/>
            <a:r>
              <a:rPr lang="en-US" cap="all">
                <a:solidFill>
                  <a:srgbClr val="70C8BE"/>
                </a:solidFill>
                <a:latin typeface="Avenir Heavy" panose="020B0703020203020204" pitchFamily="34" charset="0"/>
              </a:rPr>
              <a:t>Country-led, resilient, </a:t>
            </a:r>
            <a:br>
              <a:rPr lang="en-US" cap="all">
                <a:solidFill>
                  <a:srgbClr val="70C8BE"/>
                </a:solidFill>
                <a:latin typeface="Avenir Heavy" panose="020B0703020203020204" pitchFamily="34" charset="0"/>
              </a:rPr>
            </a:br>
            <a:r>
              <a:rPr lang="en-US" cap="all">
                <a:solidFill>
                  <a:srgbClr val="70C8BE"/>
                </a:solidFill>
                <a:latin typeface="Avenir Heavy" panose="020B0703020203020204" pitchFamily="34" charset="0"/>
              </a:rPr>
              <a:t>and ready for the future for people living with, affected by or at risk of HIV</a:t>
            </a:r>
            <a:endParaRPr lang="en-IN" cap="all">
              <a:solidFill>
                <a:srgbClr val="70C8BE"/>
              </a:solidFill>
              <a:latin typeface="Avenir Heavy" panose="020B0703020203020204" pitchFamily="34" charset="0"/>
            </a:endParaRPr>
          </a:p>
          <a:p>
            <a:pPr algn="r"/>
            <a:endParaRPr lang="en-IN"/>
          </a:p>
        </p:txBody>
      </p:sp>
      <p:sp>
        <p:nvSpPr>
          <p:cNvPr id="8" name="TextBox 7">
            <a:extLst>
              <a:ext uri="{FF2B5EF4-FFF2-40B4-BE49-F238E27FC236}">
                <a16:creationId xmlns:a16="http://schemas.microsoft.com/office/drawing/2014/main" id="{4BD66CA8-2C60-1D70-8D8D-B6BDA891ED03}"/>
              </a:ext>
            </a:extLst>
          </p:cNvPr>
          <p:cNvSpPr txBox="1"/>
          <p:nvPr/>
        </p:nvSpPr>
        <p:spPr>
          <a:xfrm>
            <a:off x="3329039" y="1966532"/>
            <a:ext cx="8105667" cy="923330"/>
          </a:xfrm>
          <a:prstGeom prst="rect">
            <a:avLst/>
          </a:prstGeom>
          <a:noFill/>
        </p:spPr>
        <p:txBody>
          <a:bodyPr wrap="square" rtlCol="0">
            <a:spAutoFit/>
          </a:bodyPr>
          <a:lstStyle/>
          <a:p>
            <a:r>
              <a:rPr lang="en-US">
                <a:solidFill>
                  <a:srgbClr val="70C8BE"/>
                </a:solidFill>
                <a:latin typeface="Avenir Heavy" panose="020B0703020203020204" pitchFamily="34" charset="0"/>
              </a:rPr>
              <a:t>Integrate HIV interventions and HIV-related health and community systems with primary health care (PHC), broader health system and key non-health sectors</a:t>
            </a:r>
            <a:endParaRPr lang="en-IN">
              <a:solidFill>
                <a:srgbClr val="70C8BE"/>
              </a:solidFill>
              <a:latin typeface="Avenir Heavy" panose="020B0703020203020204" pitchFamily="34" charset="0"/>
            </a:endParaRPr>
          </a:p>
        </p:txBody>
      </p:sp>
      <p:sp>
        <p:nvSpPr>
          <p:cNvPr id="11" name="TextBox 10">
            <a:extLst>
              <a:ext uri="{FF2B5EF4-FFF2-40B4-BE49-F238E27FC236}">
                <a16:creationId xmlns:a16="http://schemas.microsoft.com/office/drawing/2014/main" id="{972FD3B7-940D-E8CB-3B67-1DC21286A2B2}"/>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a:solidFill>
                  <a:schemeClr val="bg1"/>
                </a:solidFill>
                <a:latin typeface="Avenir Heavy" panose="020B0703020203020204" pitchFamily="34" charset="0"/>
                <a:cs typeface="Arial"/>
              </a:rPr>
              <a:t>Sustain</a:t>
            </a:r>
          </a:p>
          <a:p>
            <a:pPr algn="ctr">
              <a:lnSpc>
                <a:spcPct val="100000"/>
              </a:lnSpc>
            </a:pPr>
            <a:r>
              <a:rPr lang="en-US" sz="2600" cap="all">
                <a:solidFill>
                  <a:schemeClr val="bg1"/>
                </a:solidFill>
                <a:latin typeface="Avenir Heavy" panose="020B0703020203020204" pitchFamily="34" charset="0"/>
                <a:cs typeface="Arial"/>
              </a:rPr>
              <a:t>The</a:t>
            </a:r>
          </a:p>
          <a:p>
            <a:pPr algn="ctr">
              <a:lnSpc>
                <a:spcPct val="100000"/>
              </a:lnSpc>
            </a:pPr>
            <a:r>
              <a:rPr lang="en-US" sz="2600" cap="all">
                <a:solidFill>
                  <a:schemeClr val="bg1"/>
                </a:solidFill>
                <a:latin typeface="Avenir Heavy" panose="020B0703020203020204" pitchFamily="34" charset="0"/>
                <a:cs typeface="Arial"/>
              </a:rPr>
              <a:t>response</a:t>
            </a:r>
            <a:endParaRPr lang="en-CH" sz="2600" cap="all">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9C6BF217-88A9-C1E8-1798-9087171729FE}"/>
              </a:ext>
            </a:extLst>
          </p:cNvPr>
          <p:cNvSpPr txBox="1"/>
          <p:nvPr/>
        </p:nvSpPr>
        <p:spPr>
          <a:xfrm>
            <a:off x="3854942" y="1405638"/>
            <a:ext cx="2991293" cy="369332"/>
          </a:xfrm>
          <a:prstGeom prst="rect">
            <a:avLst/>
          </a:prstGeom>
          <a:noFill/>
        </p:spPr>
        <p:txBody>
          <a:bodyPr wrap="square" rtlCol="0">
            <a:spAutoFit/>
          </a:bodyPr>
          <a:lstStyle/>
          <a:p>
            <a:r>
              <a:rPr lang="en-US" cap="all">
                <a:solidFill>
                  <a:srgbClr val="70C8BE"/>
                </a:solidFill>
                <a:latin typeface="Avenir Heavy" panose="020B0703020203020204" pitchFamily="34" charset="0"/>
                <a:ea typeface="Yu Gothic Light"/>
                <a:cs typeface="Arial"/>
              </a:rPr>
              <a:t>Results area 2</a:t>
            </a:r>
            <a:endParaRPr lang="en-US" cap="all">
              <a:latin typeface="Avenir Heavy" panose="020B0703020203020204" pitchFamily="34" charset="0"/>
              <a:ea typeface="Yu Gothic Light"/>
              <a:cs typeface="Arial"/>
            </a:endParaRPr>
          </a:p>
        </p:txBody>
      </p:sp>
      <p:sp>
        <p:nvSpPr>
          <p:cNvPr id="9" name="Rectangle 8">
            <a:extLst>
              <a:ext uri="{FF2B5EF4-FFF2-40B4-BE49-F238E27FC236}">
                <a16:creationId xmlns:a16="http://schemas.microsoft.com/office/drawing/2014/main" id="{5AB17BA5-F4DB-ECFE-9A00-4917CB5CA44E}"/>
              </a:ext>
            </a:extLst>
          </p:cNvPr>
          <p:cNvSpPr/>
          <p:nvPr/>
        </p:nvSpPr>
        <p:spPr>
          <a:xfrm>
            <a:off x="3329040" y="3575071"/>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21668157-A286-86A0-F3F3-DF65B32FA22A}"/>
              </a:ext>
            </a:extLst>
          </p:cNvPr>
          <p:cNvSpPr/>
          <p:nvPr/>
        </p:nvSpPr>
        <p:spPr>
          <a:xfrm>
            <a:off x="3329040" y="4032073"/>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C4163A16-32C3-953F-D3AC-097A5462F612}"/>
              </a:ext>
            </a:extLst>
          </p:cNvPr>
          <p:cNvSpPr/>
          <p:nvPr/>
        </p:nvSpPr>
        <p:spPr>
          <a:xfrm>
            <a:off x="3329040" y="445763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5799852D-A5D0-9027-C59D-FEEAEF11A7FF}"/>
              </a:ext>
            </a:extLst>
          </p:cNvPr>
          <p:cNvSpPr/>
          <p:nvPr/>
        </p:nvSpPr>
        <p:spPr>
          <a:xfrm>
            <a:off x="3329040" y="4901863"/>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8D67BCCF-E70F-A198-9F02-0C4605D725DA}"/>
              </a:ext>
            </a:extLst>
          </p:cNvPr>
          <p:cNvSpPr/>
          <p:nvPr/>
        </p:nvSpPr>
        <p:spPr>
          <a:xfrm>
            <a:off x="3329040" y="5346089"/>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F0560024-C615-A5C5-863E-F0EE421E5D77}"/>
              </a:ext>
            </a:extLst>
          </p:cNvPr>
          <p:cNvSpPr/>
          <p:nvPr/>
        </p:nvSpPr>
        <p:spPr>
          <a:xfrm>
            <a:off x="7407258" y="296447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327A4651-B00B-0E00-8720-D70F97C1EC65}"/>
              </a:ext>
            </a:extLst>
          </p:cNvPr>
          <p:cNvSpPr/>
          <p:nvPr/>
        </p:nvSpPr>
        <p:spPr>
          <a:xfrm>
            <a:off x="7407258" y="3763710"/>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EC997AD9-6FFE-6417-C96C-E3F636FA62EF}"/>
              </a:ext>
            </a:extLst>
          </p:cNvPr>
          <p:cNvSpPr/>
          <p:nvPr/>
        </p:nvSpPr>
        <p:spPr>
          <a:xfrm>
            <a:off x="7407258" y="419643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00FE6E49-6CC3-BA18-2478-65DA399B6FBC}"/>
              </a:ext>
            </a:extLst>
          </p:cNvPr>
          <p:cNvSpPr/>
          <p:nvPr/>
        </p:nvSpPr>
        <p:spPr>
          <a:xfrm>
            <a:off x="7407258" y="4471560"/>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7" name="Graphic 26">
            <a:extLst>
              <a:ext uri="{FF2B5EF4-FFF2-40B4-BE49-F238E27FC236}">
                <a16:creationId xmlns:a16="http://schemas.microsoft.com/office/drawing/2014/main" id="{1E6A50F4-C0A0-6170-3821-ADE8DCB711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57975" y="1167225"/>
            <a:ext cx="575039" cy="507387"/>
          </a:xfrm>
          <a:prstGeom prst="rect">
            <a:avLst/>
          </a:prstGeom>
        </p:spPr>
      </p:pic>
    </p:spTree>
    <p:extLst>
      <p:ext uri="{BB962C8B-B14F-4D97-AF65-F5344CB8AC3E}">
        <p14:creationId xmlns:p14="http://schemas.microsoft.com/office/powerpoint/2010/main" val="38424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DB87B-15EE-BCA3-21D5-59F32EFDCF61}"/>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E3EBECC8-EBEE-76FC-DD08-9DB922A5D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44B847E1-7793-0C22-7798-8C6C008B05C1}"/>
              </a:ext>
            </a:extLst>
          </p:cNvPr>
          <p:cNvSpPr/>
          <p:nvPr/>
        </p:nvSpPr>
        <p:spPr>
          <a:xfrm>
            <a:off x="825188" y="1046288"/>
            <a:ext cx="2027111" cy="2027111"/>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6D99FBA3-1D72-FBA3-002F-3A5A9B1CA013}"/>
              </a:ext>
            </a:extLst>
          </p:cNvPr>
          <p:cNvCxnSpPr>
            <a:cxnSpLocks/>
          </p:cNvCxnSpPr>
          <p:nvPr/>
        </p:nvCxnSpPr>
        <p:spPr>
          <a:xfrm>
            <a:off x="3068700" y="609555"/>
            <a:ext cx="0" cy="5054127"/>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C4AE560-E48B-4BBB-1FA6-278F89442A62}"/>
              </a:ext>
            </a:extLst>
          </p:cNvPr>
          <p:cNvCxnSpPr>
            <a:cxnSpLocks/>
          </p:cNvCxnSpPr>
          <p:nvPr/>
        </p:nvCxnSpPr>
        <p:spPr>
          <a:xfrm>
            <a:off x="3068700" y="1801975"/>
            <a:ext cx="8480127" cy="0"/>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84DA6285-626E-1639-62E7-4FF0EF140748}"/>
              </a:ext>
            </a:extLst>
          </p:cNvPr>
          <p:cNvSpPr/>
          <p:nvPr/>
        </p:nvSpPr>
        <p:spPr>
          <a:xfrm>
            <a:off x="3329040" y="2830679"/>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4A188E88-D4F0-4F23-C419-A32EC19E9A87}"/>
              </a:ext>
            </a:extLst>
          </p:cNvPr>
          <p:cNvSpPr/>
          <p:nvPr/>
        </p:nvSpPr>
        <p:spPr>
          <a:xfrm>
            <a:off x="7407258" y="2826163"/>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1D3C18EB-2AF9-31CD-A592-68DC2A93F430}"/>
              </a:ext>
            </a:extLst>
          </p:cNvPr>
          <p:cNvSpPr txBox="1"/>
          <p:nvPr/>
        </p:nvSpPr>
        <p:spPr>
          <a:xfrm>
            <a:off x="880240" y="512118"/>
            <a:ext cx="2080260" cy="507831"/>
          </a:xfrm>
          <a:prstGeom prst="rect">
            <a:avLst/>
          </a:prstGeom>
          <a:noFill/>
        </p:spPr>
        <p:txBody>
          <a:bodyPr wrap="square" rtlCol="0">
            <a:spAutoFit/>
          </a:bodyPr>
          <a:lstStyle/>
          <a:p>
            <a:pPr algn="r"/>
            <a:r>
              <a:rPr lang="en-US" sz="2700" cap="all">
                <a:solidFill>
                  <a:srgbClr val="70C8BE"/>
                </a:solidFill>
                <a:latin typeface="Avenir Heavy" panose="020B0703020203020204" pitchFamily="34" charset="0"/>
              </a:rPr>
              <a:t>Priority 1</a:t>
            </a:r>
            <a:endParaRPr lang="en-IN" sz="2700" cap="all">
              <a:solidFill>
                <a:srgbClr val="70C8BE"/>
              </a:solidFill>
              <a:latin typeface="Avenir Heavy" panose="020B0703020203020204" pitchFamily="34" charset="0"/>
            </a:endParaRPr>
          </a:p>
        </p:txBody>
      </p:sp>
      <p:sp>
        <p:nvSpPr>
          <p:cNvPr id="3" name="TextBox 2">
            <a:extLst>
              <a:ext uri="{FF2B5EF4-FFF2-40B4-BE49-F238E27FC236}">
                <a16:creationId xmlns:a16="http://schemas.microsoft.com/office/drawing/2014/main" id="{5CA4B3C4-7413-3950-2FB5-96E73953BBC9}"/>
              </a:ext>
            </a:extLst>
          </p:cNvPr>
          <p:cNvSpPr txBox="1"/>
          <p:nvPr/>
        </p:nvSpPr>
        <p:spPr>
          <a:xfrm>
            <a:off x="3450210" y="2757495"/>
            <a:ext cx="3403705" cy="2877711"/>
          </a:xfrm>
          <a:prstGeom prst="rect">
            <a:avLst/>
          </a:prstGeom>
          <a:noFill/>
        </p:spPr>
        <p:txBody>
          <a:bodyPr wrap="square" rtlCol="0">
            <a:spAutoFit/>
          </a:bodyPr>
          <a:lstStyle/>
          <a:p>
            <a:pPr>
              <a:spcBef>
                <a:spcPts val="600"/>
              </a:spcBef>
            </a:pPr>
            <a:r>
              <a:rPr lang="en-US" sz="1200">
                <a:latin typeface="Avenir Medium" panose="02000603020000020003" pitchFamily="2" charset="0"/>
              </a:rPr>
              <a:t>Invest and maintain </a:t>
            </a:r>
            <a:r>
              <a:rPr lang="en-US" sz="1200">
                <a:latin typeface="Avenir Heavy" panose="020B0703020203020204" pitchFamily="34" charset="0"/>
              </a:rPr>
              <a:t>robust routine data systems</a:t>
            </a:r>
            <a:r>
              <a:rPr lang="en-US" sz="1200">
                <a:latin typeface="Avenir Medium" panose="02000603020000020003" pitchFamily="2" charset="0"/>
              </a:rPr>
              <a:t>, case surveillance with effective data governance and stewardship, including ensuring confidentiality</a:t>
            </a:r>
            <a:endParaRPr lang="en-IN" sz="1200">
              <a:latin typeface="Avenir Medium" panose="02000603020000020003" pitchFamily="2" charset="0"/>
            </a:endParaRPr>
          </a:p>
          <a:p>
            <a:pPr>
              <a:spcBef>
                <a:spcPts val="600"/>
              </a:spcBef>
            </a:pPr>
            <a:r>
              <a:rPr lang="en-US" sz="1200">
                <a:latin typeface="Avenir Medium" panose="02000603020000020003" pitchFamily="2" charset="0"/>
              </a:rPr>
              <a:t>Support and link multiple and identify </a:t>
            </a:r>
            <a:r>
              <a:rPr lang="en-US" sz="1200">
                <a:latin typeface="Avenir Heavy" panose="020B0703020203020204" pitchFamily="34" charset="0"/>
              </a:rPr>
              <a:t>innovative data sources </a:t>
            </a:r>
            <a:r>
              <a:rPr lang="en-US" sz="1200">
                <a:latin typeface="Avenir Medium" panose="02000603020000020003" pitchFamily="2" charset="0"/>
              </a:rPr>
              <a:t>and systems including population viral suppression</a:t>
            </a:r>
            <a:endParaRPr lang="en-IN" sz="1200">
              <a:latin typeface="Avenir Medium" panose="02000603020000020003" pitchFamily="2" charset="0"/>
            </a:endParaRPr>
          </a:p>
          <a:p>
            <a:pPr marL="171450" indent="-171450">
              <a:spcBef>
                <a:spcPts val="600"/>
              </a:spcBef>
              <a:buFont typeface="Arial" panose="020B0604020202020204" pitchFamily="34" charset="0"/>
              <a:buChar char="•"/>
            </a:pPr>
            <a:r>
              <a:rPr lang="en-US" sz="1200">
                <a:latin typeface="Avenir Medium" panose="02000603020000020003" pitchFamily="2" charset="0"/>
              </a:rPr>
              <a:t>Household surveys</a:t>
            </a:r>
            <a:endParaRPr lang="en-IN" sz="1200">
              <a:latin typeface="Avenir Medium" panose="02000603020000020003" pitchFamily="2" charset="0"/>
            </a:endParaRPr>
          </a:p>
          <a:p>
            <a:pPr marL="171450" indent="-171450">
              <a:spcBef>
                <a:spcPts val="600"/>
              </a:spcBef>
              <a:buFont typeface="Arial" panose="020B0604020202020204" pitchFamily="34" charset="0"/>
              <a:buChar char="•"/>
            </a:pPr>
            <a:r>
              <a:rPr lang="en-US" sz="1200">
                <a:latin typeface="Avenir Medium" panose="02000603020000020003" pitchFamily="2" charset="0"/>
              </a:rPr>
              <a:t>Case surveillance and civil registration</a:t>
            </a:r>
            <a:endParaRPr lang="en-IN" sz="1200">
              <a:latin typeface="Avenir Medium" panose="02000603020000020003" pitchFamily="2" charset="0"/>
            </a:endParaRPr>
          </a:p>
          <a:p>
            <a:pPr marL="171450" indent="-171450">
              <a:spcBef>
                <a:spcPts val="600"/>
              </a:spcBef>
              <a:buFont typeface="Arial" panose="020B0604020202020204" pitchFamily="34" charset="0"/>
              <a:buChar char="•"/>
            </a:pPr>
            <a:r>
              <a:rPr lang="en-US" sz="1200">
                <a:latin typeface="Avenir Medium" panose="02000603020000020003" pitchFamily="2" charset="0"/>
              </a:rPr>
              <a:t>Modelling to inform </a:t>
            </a:r>
            <a:r>
              <a:rPr lang="en-US" sz="1200" err="1">
                <a:latin typeface="Avenir Medium" panose="02000603020000020003" pitchFamily="2" charset="0"/>
              </a:rPr>
              <a:t>programme</a:t>
            </a:r>
            <a:r>
              <a:rPr lang="en-US" sz="1200">
                <a:latin typeface="Avenir Medium" panose="02000603020000020003" pitchFamily="2" charset="0"/>
              </a:rPr>
              <a:t> decisions</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Advance interoperability of health systems</a:t>
            </a:r>
            <a:r>
              <a:rPr lang="en-US" sz="1200">
                <a:latin typeface="Avenir Medium" panose="02000603020000020003" pitchFamily="2" charset="0"/>
              </a:rPr>
              <a:t>, with shared electronic health and social records</a:t>
            </a:r>
            <a:endParaRPr lang="en-IN" sz="1200">
              <a:latin typeface="Avenir Medium" panose="02000603020000020003" pitchFamily="2" charset="0"/>
            </a:endParaRPr>
          </a:p>
        </p:txBody>
      </p:sp>
      <p:sp>
        <p:nvSpPr>
          <p:cNvPr id="6" name="TextBox 5">
            <a:extLst>
              <a:ext uri="{FF2B5EF4-FFF2-40B4-BE49-F238E27FC236}">
                <a16:creationId xmlns:a16="http://schemas.microsoft.com/office/drawing/2014/main" id="{0F5BFF02-DE5C-0EEA-DA35-FCD2630B4E8F}"/>
              </a:ext>
            </a:extLst>
          </p:cNvPr>
          <p:cNvSpPr txBox="1"/>
          <p:nvPr/>
        </p:nvSpPr>
        <p:spPr>
          <a:xfrm>
            <a:off x="7533160" y="2757495"/>
            <a:ext cx="3403705" cy="3170099"/>
          </a:xfrm>
          <a:prstGeom prst="rect">
            <a:avLst/>
          </a:prstGeom>
          <a:noFill/>
        </p:spPr>
        <p:txBody>
          <a:bodyPr wrap="square" rtlCol="0">
            <a:spAutoFit/>
          </a:bodyPr>
          <a:lstStyle/>
          <a:p>
            <a:pPr>
              <a:spcBef>
                <a:spcPts val="600"/>
              </a:spcBef>
            </a:pPr>
            <a:r>
              <a:rPr lang="en-US" sz="1200">
                <a:latin typeface="Avenir Medium" panose="02000603020000020003" pitchFamily="2" charset="0"/>
              </a:rPr>
              <a:t>Ensure systematic differences between and within groups are measured to </a:t>
            </a:r>
            <a:r>
              <a:rPr lang="en-US" sz="1200">
                <a:latin typeface="Avenir Heavy" panose="020B0703020203020204" pitchFamily="34" charset="0"/>
              </a:rPr>
              <a:t>identify inequalities</a:t>
            </a:r>
            <a:endParaRPr lang="en-IN" sz="1200">
              <a:latin typeface="Avenir Heavy" panose="020B0703020203020204" pitchFamily="34" charset="0"/>
            </a:endParaRPr>
          </a:p>
          <a:p>
            <a:pPr>
              <a:spcBef>
                <a:spcPts val="600"/>
              </a:spcBef>
            </a:pPr>
            <a:r>
              <a:rPr lang="en-US" sz="1200" err="1">
                <a:latin typeface="Avenir Heavy" panose="020B0703020203020204" pitchFamily="34" charset="0"/>
              </a:rPr>
              <a:t>Formalise</a:t>
            </a:r>
            <a:r>
              <a:rPr lang="en-US" sz="1200">
                <a:latin typeface="Avenir Heavy" panose="020B0703020203020204" pitchFamily="34" charset="0"/>
              </a:rPr>
              <a:t> collaboration between government- and community-led monitoring </a:t>
            </a:r>
            <a:r>
              <a:rPr lang="en-US" sz="1200">
                <a:latin typeface="Avenir Medium" panose="02000603020000020003" pitchFamily="2" charset="0"/>
              </a:rPr>
              <a:t>structures for mutual accountability and operational synergy</a:t>
            </a:r>
            <a:endParaRPr lang="en-IN" sz="1200">
              <a:latin typeface="Avenir Medium" panose="02000603020000020003" pitchFamily="2" charset="0"/>
            </a:endParaRPr>
          </a:p>
          <a:p>
            <a:pPr>
              <a:spcBef>
                <a:spcPts val="600"/>
              </a:spcBef>
            </a:pPr>
            <a:r>
              <a:rPr lang="en-US" sz="1200">
                <a:latin typeface="Avenir Medium" panose="02000603020000020003" pitchFamily="2" charset="0"/>
              </a:rPr>
              <a:t>Use information on </a:t>
            </a:r>
            <a:r>
              <a:rPr lang="en-US" sz="1200">
                <a:latin typeface="Avenir Heavy" panose="020B0703020203020204" pitchFamily="34" charset="0"/>
              </a:rPr>
              <a:t>expenditures</a:t>
            </a:r>
            <a:r>
              <a:rPr lang="en-US" sz="1200">
                <a:latin typeface="Avenir Medium" panose="02000603020000020003" pitchFamily="2" charset="0"/>
              </a:rPr>
              <a:t> in all data analyses to inform planning</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Strengthen health workers' digital capacities </a:t>
            </a:r>
            <a:r>
              <a:rPr lang="en-US" sz="1200">
                <a:latin typeface="Avenir Medium" panose="02000603020000020003" pitchFamily="2" charset="0"/>
              </a:rPr>
              <a:t>through systematic training </a:t>
            </a:r>
            <a:r>
              <a:rPr lang="en-US" sz="1200" err="1">
                <a:latin typeface="Avenir Medium" panose="02000603020000020003" pitchFamily="2" charset="0"/>
              </a:rPr>
              <a:t>programmes</a:t>
            </a:r>
            <a:r>
              <a:rPr lang="en-US" sz="1200">
                <a:latin typeface="Avenir Medium" panose="02000603020000020003" pitchFamily="2" charset="0"/>
              </a:rPr>
              <a:t> </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Introduce a new paradigm for routine HIV prevention needs estimates </a:t>
            </a:r>
            <a:r>
              <a:rPr lang="en-US" sz="1200">
                <a:latin typeface="Avenir Medium" panose="02000603020000020003" pitchFamily="2" charset="0"/>
              </a:rPr>
              <a:t>through annual modelling of the number of people in need of HIV prevention.</a:t>
            </a:r>
            <a:endParaRPr lang="en-IN" sz="1200">
              <a:latin typeface="Avenir Medium" panose="02000603020000020003" pitchFamily="2" charset="0"/>
            </a:endParaRPr>
          </a:p>
        </p:txBody>
      </p:sp>
      <p:sp>
        <p:nvSpPr>
          <p:cNvPr id="7" name="TextBox 6">
            <a:extLst>
              <a:ext uri="{FF2B5EF4-FFF2-40B4-BE49-F238E27FC236}">
                <a16:creationId xmlns:a16="http://schemas.microsoft.com/office/drawing/2014/main" id="{75FC3976-A56D-01BB-4541-FA2046418FE7}"/>
              </a:ext>
            </a:extLst>
          </p:cNvPr>
          <p:cNvSpPr txBox="1"/>
          <p:nvPr/>
        </p:nvSpPr>
        <p:spPr>
          <a:xfrm>
            <a:off x="825187" y="3296738"/>
            <a:ext cx="2135311" cy="2585323"/>
          </a:xfrm>
          <a:prstGeom prst="rect">
            <a:avLst/>
          </a:prstGeom>
          <a:noFill/>
        </p:spPr>
        <p:txBody>
          <a:bodyPr wrap="square" rtlCol="0">
            <a:spAutoFit/>
          </a:bodyPr>
          <a:lstStyle/>
          <a:p>
            <a:pPr algn="r"/>
            <a:r>
              <a:rPr lang="en-US" cap="all">
                <a:solidFill>
                  <a:srgbClr val="70C8BE"/>
                </a:solidFill>
                <a:latin typeface="Avenir Heavy" panose="020B0703020203020204" pitchFamily="34" charset="0"/>
              </a:rPr>
              <a:t>Country-led, resilient, </a:t>
            </a:r>
            <a:br>
              <a:rPr lang="en-US" cap="all">
                <a:solidFill>
                  <a:srgbClr val="70C8BE"/>
                </a:solidFill>
                <a:latin typeface="Avenir Heavy" panose="020B0703020203020204" pitchFamily="34" charset="0"/>
              </a:rPr>
            </a:br>
            <a:r>
              <a:rPr lang="en-US" cap="all">
                <a:solidFill>
                  <a:srgbClr val="70C8BE"/>
                </a:solidFill>
                <a:latin typeface="Avenir Heavy" panose="020B0703020203020204" pitchFamily="34" charset="0"/>
              </a:rPr>
              <a:t>and ready for the future for people living with, affected by or at risk of HIV</a:t>
            </a:r>
            <a:endParaRPr lang="en-IN" cap="all">
              <a:solidFill>
                <a:srgbClr val="70C8BE"/>
              </a:solidFill>
              <a:latin typeface="Avenir Heavy" panose="020B0703020203020204" pitchFamily="34" charset="0"/>
            </a:endParaRPr>
          </a:p>
          <a:p>
            <a:pPr algn="r"/>
            <a:endParaRPr lang="en-IN"/>
          </a:p>
        </p:txBody>
      </p:sp>
      <p:sp>
        <p:nvSpPr>
          <p:cNvPr id="8" name="TextBox 7">
            <a:extLst>
              <a:ext uri="{FF2B5EF4-FFF2-40B4-BE49-F238E27FC236}">
                <a16:creationId xmlns:a16="http://schemas.microsoft.com/office/drawing/2014/main" id="{3A144A57-0000-12D4-E2DD-B6A65E308238}"/>
              </a:ext>
            </a:extLst>
          </p:cNvPr>
          <p:cNvSpPr txBox="1"/>
          <p:nvPr/>
        </p:nvSpPr>
        <p:spPr>
          <a:xfrm>
            <a:off x="3329040" y="1966532"/>
            <a:ext cx="6580070" cy="646331"/>
          </a:xfrm>
          <a:prstGeom prst="rect">
            <a:avLst/>
          </a:prstGeom>
          <a:noFill/>
        </p:spPr>
        <p:txBody>
          <a:bodyPr wrap="square" rtlCol="0">
            <a:spAutoFit/>
          </a:bodyPr>
          <a:lstStyle/>
          <a:p>
            <a:r>
              <a:rPr lang="en-GB">
                <a:solidFill>
                  <a:srgbClr val="70C8BE"/>
                </a:solidFill>
                <a:latin typeface="Avenir Heavy" panose="020B0703020203020204" pitchFamily="34" charset="0"/>
              </a:rPr>
              <a:t>Invest in essential information systems and data collection by sectors and communities</a:t>
            </a:r>
            <a:endParaRPr lang="en-IN">
              <a:solidFill>
                <a:srgbClr val="70C8BE"/>
              </a:solidFill>
              <a:latin typeface="Avenir Heavy" panose="020B0703020203020204" pitchFamily="34" charset="0"/>
            </a:endParaRPr>
          </a:p>
        </p:txBody>
      </p:sp>
      <p:sp>
        <p:nvSpPr>
          <p:cNvPr id="11" name="TextBox 10">
            <a:extLst>
              <a:ext uri="{FF2B5EF4-FFF2-40B4-BE49-F238E27FC236}">
                <a16:creationId xmlns:a16="http://schemas.microsoft.com/office/drawing/2014/main" id="{418E2FE3-7D6C-15BD-1A2A-986E0971DF65}"/>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a:solidFill>
                  <a:schemeClr val="bg1"/>
                </a:solidFill>
                <a:latin typeface="Avenir Heavy" panose="020B0703020203020204" pitchFamily="34" charset="0"/>
                <a:cs typeface="Arial"/>
              </a:rPr>
              <a:t>Sustain</a:t>
            </a:r>
          </a:p>
          <a:p>
            <a:pPr algn="ctr">
              <a:lnSpc>
                <a:spcPct val="100000"/>
              </a:lnSpc>
            </a:pPr>
            <a:r>
              <a:rPr lang="en-US" sz="2600" cap="all">
                <a:solidFill>
                  <a:schemeClr val="bg1"/>
                </a:solidFill>
                <a:latin typeface="Avenir Heavy" panose="020B0703020203020204" pitchFamily="34" charset="0"/>
                <a:cs typeface="Arial"/>
              </a:rPr>
              <a:t>The</a:t>
            </a:r>
          </a:p>
          <a:p>
            <a:pPr algn="ctr">
              <a:lnSpc>
                <a:spcPct val="100000"/>
              </a:lnSpc>
            </a:pPr>
            <a:r>
              <a:rPr lang="en-US" sz="2600" cap="all">
                <a:solidFill>
                  <a:schemeClr val="bg1"/>
                </a:solidFill>
                <a:latin typeface="Avenir Heavy" panose="020B0703020203020204" pitchFamily="34" charset="0"/>
                <a:cs typeface="Arial"/>
              </a:rPr>
              <a:t>response</a:t>
            </a:r>
            <a:endParaRPr lang="en-CH" sz="2600" cap="all">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812F27A3-588F-7298-21CD-E502B8D54860}"/>
              </a:ext>
            </a:extLst>
          </p:cNvPr>
          <p:cNvSpPr txBox="1"/>
          <p:nvPr/>
        </p:nvSpPr>
        <p:spPr>
          <a:xfrm>
            <a:off x="3854942" y="1405638"/>
            <a:ext cx="2991293" cy="369332"/>
          </a:xfrm>
          <a:prstGeom prst="rect">
            <a:avLst/>
          </a:prstGeom>
          <a:noFill/>
        </p:spPr>
        <p:txBody>
          <a:bodyPr wrap="square" rtlCol="0">
            <a:spAutoFit/>
          </a:bodyPr>
          <a:lstStyle/>
          <a:p>
            <a:r>
              <a:rPr lang="en-US" cap="all">
                <a:solidFill>
                  <a:srgbClr val="70C8BE"/>
                </a:solidFill>
                <a:latin typeface="Avenir Heavy" panose="020B0703020203020204" pitchFamily="34" charset="0"/>
                <a:ea typeface="Yu Gothic Light"/>
                <a:cs typeface="Arial"/>
              </a:rPr>
              <a:t>Results area 3</a:t>
            </a:r>
            <a:endParaRPr lang="en-US" cap="all">
              <a:latin typeface="Avenir Heavy" panose="020B0703020203020204" pitchFamily="34" charset="0"/>
              <a:ea typeface="Yu Gothic Light"/>
              <a:cs typeface="Arial"/>
            </a:endParaRPr>
          </a:p>
        </p:txBody>
      </p:sp>
      <p:pic>
        <p:nvPicPr>
          <p:cNvPr id="4" name="Graphic 3">
            <a:extLst>
              <a:ext uri="{FF2B5EF4-FFF2-40B4-BE49-F238E27FC236}">
                <a16:creationId xmlns:a16="http://schemas.microsoft.com/office/drawing/2014/main" id="{7DEC6A25-2FD7-DE8F-5101-0AF29F86B3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5102" y="1141425"/>
            <a:ext cx="535947" cy="556560"/>
          </a:xfrm>
          <a:prstGeom prst="rect">
            <a:avLst/>
          </a:prstGeom>
        </p:spPr>
      </p:pic>
      <p:sp>
        <p:nvSpPr>
          <p:cNvPr id="15" name="Rectangle 14">
            <a:extLst>
              <a:ext uri="{FF2B5EF4-FFF2-40B4-BE49-F238E27FC236}">
                <a16:creationId xmlns:a16="http://schemas.microsoft.com/office/drawing/2014/main" id="{D4734D9A-EEC1-7587-EFBC-AC09FACFDA21}"/>
              </a:ext>
            </a:extLst>
          </p:cNvPr>
          <p:cNvSpPr/>
          <p:nvPr/>
        </p:nvSpPr>
        <p:spPr>
          <a:xfrm>
            <a:off x="3329040" y="364891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606246AA-8034-E14D-3E46-9575E7C36D91}"/>
              </a:ext>
            </a:extLst>
          </p:cNvPr>
          <p:cNvSpPr/>
          <p:nvPr/>
        </p:nvSpPr>
        <p:spPr>
          <a:xfrm>
            <a:off x="3329040" y="502051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5807DFAF-C547-47DE-CAAF-EF20E0017478}"/>
              </a:ext>
            </a:extLst>
          </p:cNvPr>
          <p:cNvSpPr/>
          <p:nvPr/>
        </p:nvSpPr>
        <p:spPr>
          <a:xfrm>
            <a:off x="7407258" y="3447212"/>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291F9F3A-09AA-49C5-ADFE-D13ACAC52E41}"/>
              </a:ext>
            </a:extLst>
          </p:cNvPr>
          <p:cNvSpPr/>
          <p:nvPr/>
        </p:nvSpPr>
        <p:spPr>
          <a:xfrm>
            <a:off x="7407258" y="426329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01654591-A804-26D8-C76F-DCEA41985CB7}"/>
              </a:ext>
            </a:extLst>
          </p:cNvPr>
          <p:cNvSpPr/>
          <p:nvPr/>
        </p:nvSpPr>
        <p:spPr>
          <a:xfrm>
            <a:off x="7407258" y="4701836"/>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14808913-BD93-0F61-A2A0-90BE6AD84754}"/>
              </a:ext>
            </a:extLst>
          </p:cNvPr>
          <p:cNvSpPr/>
          <p:nvPr/>
        </p:nvSpPr>
        <p:spPr>
          <a:xfrm>
            <a:off x="7407258" y="5140375"/>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0097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446CF-90B7-2645-3A5D-10A4AA69B537}"/>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2B6B5CF4-69B4-DC80-8C82-ED285C20F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1B8622A7-15D5-0BC9-D8BC-6DD51802058C}"/>
              </a:ext>
            </a:extLst>
          </p:cNvPr>
          <p:cNvSpPr/>
          <p:nvPr/>
        </p:nvSpPr>
        <p:spPr>
          <a:xfrm>
            <a:off x="825188" y="1046288"/>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4539BE1A-46CA-9D0B-8A8E-E6DC98CB5080}"/>
              </a:ext>
            </a:extLst>
          </p:cNvPr>
          <p:cNvCxnSpPr>
            <a:cxnSpLocks/>
          </p:cNvCxnSpPr>
          <p:nvPr/>
        </p:nvCxnSpPr>
        <p:spPr>
          <a:xfrm>
            <a:off x="3068700" y="609555"/>
            <a:ext cx="0" cy="5511099"/>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40DFE3A-1D1E-5EA3-5A84-11C21D81F8A1}"/>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87FEEC2-4932-D5DA-3E74-FA3E4D8BF3BA}"/>
              </a:ext>
            </a:extLst>
          </p:cNvPr>
          <p:cNvSpPr txBox="1"/>
          <p:nvPr/>
        </p:nvSpPr>
        <p:spPr>
          <a:xfrm>
            <a:off x="880240" y="512118"/>
            <a:ext cx="2080260" cy="507831"/>
          </a:xfrm>
          <a:prstGeom prst="rect">
            <a:avLst/>
          </a:prstGeom>
          <a:noFill/>
        </p:spPr>
        <p:txBody>
          <a:bodyPr wrap="square" rtlCol="0">
            <a:spAutoFit/>
          </a:bodyPr>
          <a:lstStyle/>
          <a:p>
            <a:pPr algn="r"/>
            <a:r>
              <a:rPr lang="en-US" sz="2700" cap="all">
                <a:solidFill>
                  <a:srgbClr val="E07E55"/>
                </a:solidFill>
                <a:latin typeface="Avenir Heavy" panose="020B0703020203020204" pitchFamily="34" charset="0"/>
              </a:rPr>
              <a:t>Priority 2</a:t>
            </a:r>
            <a:endParaRPr lang="en-IN" sz="2700" cap="all">
              <a:solidFill>
                <a:srgbClr val="E07E55"/>
              </a:solidFill>
              <a:latin typeface="Avenir Heavy" panose="020B0703020203020204" pitchFamily="34" charset="0"/>
            </a:endParaRPr>
          </a:p>
        </p:txBody>
      </p:sp>
      <p:sp>
        <p:nvSpPr>
          <p:cNvPr id="7" name="TextBox 6">
            <a:extLst>
              <a:ext uri="{FF2B5EF4-FFF2-40B4-BE49-F238E27FC236}">
                <a16:creationId xmlns:a16="http://schemas.microsoft.com/office/drawing/2014/main" id="{3FB21D33-485A-F28F-4F25-068854C4F70E}"/>
              </a:ext>
            </a:extLst>
          </p:cNvPr>
          <p:cNvSpPr txBox="1"/>
          <p:nvPr/>
        </p:nvSpPr>
        <p:spPr>
          <a:xfrm>
            <a:off x="825185" y="3296738"/>
            <a:ext cx="2135314" cy="2031325"/>
          </a:xfrm>
          <a:prstGeom prst="rect">
            <a:avLst/>
          </a:prstGeom>
          <a:noFill/>
        </p:spPr>
        <p:txBody>
          <a:bodyPr wrap="square" rtlCol="0">
            <a:spAutoFit/>
          </a:bodyPr>
          <a:lstStyle/>
          <a:p>
            <a:pPr algn="r"/>
            <a:r>
              <a:rPr lang="en-US" cap="all">
                <a:solidFill>
                  <a:srgbClr val="E07E55"/>
                </a:solidFill>
                <a:latin typeface="Avenir Heavy" panose="020B0703020203020204" pitchFamily="34" charset="0"/>
              </a:rPr>
              <a:t>EQUITY, DIGNITY, AND ACCESS FOR PEOPLE LIVING WITH, AT RISK OF, OR AFFECTED BY HIV</a:t>
            </a:r>
            <a:endParaRPr lang="en-IN">
              <a:solidFill>
                <a:srgbClr val="E07E55"/>
              </a:solidFill>
            </a:endParaRPr>
          </a:p>
        </p:txBody>
      </p:sp>
      <p:pic>
        <p:nvPicPr>
          <p:cNvPr id="8" name="Graphic 7" descr="Neighborhood with solid fill">
            <a:extLst>
              <a:ext uri="{FF2B5EF4-FFF2-40B4-BE49-F238E27FC236}">
                <a16:creationId xmlns:a16="http://schemas.microsoft.com/office/drawing/2014/main" id="{FFE462F9-6A1E-E4A7-51BC-B33F741CF1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65981" y="955429"/>
            <a:ext cx="712061" cy="774895"/>
          </a:xfrm>
          <a:prstGeom prst="rect">
            <a:avLst/>
          </a:prstGeom>
        </p:spPr>
      </p:pic>
      <p:sp>
        <p:nvSpPr>
          <p:cNvPr id="9" name="TextBox 8">
            <a:extLst>
              <a:ext uri="{FF2B5EF4-FFF2-40B4-BE49-F238E27FC236}">
                <a16:creationId xmlns:a16="http://schemas.microsoft.com/office/drawing/2014/main" id="{C42B3D00-0F34-3EEC-B7A5-EDF6E8209154}"/>
              </a:ext>
            </a:extLst>
          </p:cNvPr>
          <p:cNvSpPr txBox="1"/>
          <p:nvPr/>
        </p:nvSpPr>
        <p:spPr>
          <a:xfrm>
            <a:off x="3854942" y="1405638"/>
            <a:ext cx="2991293" cy="369332"/>
          </a:xfrm>
          <a:prstGeom prst="rect">
            <a:avLst/>
          </a:prstGeom>
          <a:noFill/>
        </p:spPr>
        <p:txBody>
          <a:bodyPr wrap="square" rtlCol="0">
            <a:spAutoFit/>
          </a:bodyPr>
          <a:lstStyle/>
          <a:p>
            <a:r>
              <a:rPr lang="en-US" cap="all">
                <a:solidFill>
                  <a:srgbClr val="E07E55"/>
                </a:solidFill>
                <a:latin typeface="Avenir Heavy" panose="020B0703020203020204" pitchFamily="34" charset="0"/>
                <a:ea typeface="Yu Gothic Light"/>
                <a:cs typeface="Arial"/>
              </a:rPr>
              <a:t>Results area 4</a:t>
            </a:r>
          </a:p>
        </p:txBody>
      </p:sp>
      <p:sp>
        <p:nvSpPr>
          <p:cNvPr id="11" name="TextBox 10">
            <a:extLst>
              <a:ext uri="{FF2B5EF4-FFF2-40B4-BE49-F238E27FC236}">
                <a16:creationId xmlns:a16="http://schemas.microsoft.com/office/drawing/2014/main" id="{2BCD97F2-BBBB-2C88-FD41-FAEEBE98EC4A}"/>
              </a:ext>
            </a:extLst>
          </p:cNvPr>
          <p:cNvSpPr txBox="1"/>
          <p:nvPr/>
        </p:nvSpPr>
        <p:spPr>
          <a:xfrm>
            <a:off x="3329040" y="1966532"/>
            <a:ext cx="6580070" cy="646331"/>
          </a:xfrm>
          <a:prstGeom prst="rect">
            <a:avLst/>
          </a:prstGeom>
          <a:noFill/>
        </p:spPr>
        <p:txBody>
          <a:bodyPr wrap="square" rtlCol="0">
            <a:spAutoFit/>
          </a:bodyPr>
          <a:lstStyle/>
          <a:p>
            <a:r>
              <a:rPr lang="en-US">
                <a:solidFill>
                  <a:srgbClr val="E07E55"/>
                </a:solidFill>
                <a:latin typeface="Avenir Heavy" panose="020B0703020203020204" pitchFamily="34" charset="0"/>
              </a:rPr>
              <a:t>Scale up biomedical, structural, community and behavioral options for HIV prevention</a:t>
            </a:r>
            <a:endParaRPr lang="en-IN">
              <a:solidFill>
                <a:srgbClr val="E07E55"/>
              </a:solidFill>
              <a:latin typeface="Avenir Heavy" panose="020B0703020203020204" pitchFamily="34" charset="0"/>
            </a:endParaRPr>
          </a:p>
        </p:txBody>
      </p:sp>
      <p:sp>
        <p:nvSpPr>
          <p:cNvPr id="13" name="TextBox 12">
            <a:extLst>
              <a:ext uri="{FF2B5EF4-FFF2-40B4-BE49-F238E27FC236}">
                <a16:creationId xmlns:a16="http://schemas.microsoft.com/office/drawing/2014/main" id="{D12820FE-3D51-6934-500C-4CB400A00190}"/>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a:solidFill>
                  <a:schemeClr val="bg1"/>
                </a:solidFill>
                <a:latin typeface="Avenir Heavy" panose="020B0703020203020204" pitchFamily="34" charset="0"/>
                <a:cs typeface="Arial"/>
              </a:rPr>
              <a:t>PEOPLE-FOCUSSED SERVICES</a:t>
            </a:r>
            <a:endParaRPr lang="en-CH" sz="2600" cap="all">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7F7D6821-5D3C-9011-F42C-C51A5E7435B2}"/>
              </a:ext>
            </a:extLst>
          </p:cNvPr>
          <p:cNvSpPr txBox="1"/>
          <p:nvPr/>
        </p:nvSpPr>
        <p:spPr>
          <a:xfrm>
            <a:off x="3450210" y="2757495"/>
            <a:ext cx="3403705" cy="3247043"/>
          </a:xfrm>
          <a:prstGeom prst="rect">
            <a:avLst/>
          </a:prstGeom>
          <a:noFill/>
        </p:spPr>
        <p:txBody>
          <a:bodyPr wrap="square" rtlCol="0">
            <a:spAutoFit/>
          </a:bodyPr>
          <a:lstStyle/>
          <a:p>
            <a:pPr>
              <a:lnSpc>
                <a:spcPct val="100000"/>
              </a:lnSpc>
              <a:spcBef>
                <a:spcPts val="600"/>
              </a:spcBef>
            </a:pPr>
            <a:r>
              <a:rPr lang="en-US" sz="1200">
                <a:latin typeface="Avenir Medium" panose="02000603020000020003" pitchFamily="2" charset="0"/>
              </a:rPr>
              <a:t>Scale up the availability of </a:t>
            </a:r>
            <a:r>
              <a:rPr lang="en-US" sz="1200">
                <a:latin typeface="Avenir Heavy" panose="020B0703020203020204" pitchFamily="34" charset="0"/>
              </a:rPr>
              <a:t>an optimal mix of prevention options</a:t>
            </a:r>
            <a:endParaRPr lang="en-IN" sz="1200">
              <a:latin typeface="Avenir Heavy" panose="020B0703020203020204" pitchFamily="34" charset="0"/>
            </a:endParaRPr>
          </a:p>
          <a:p>
            <a:pPr>
              <a:lnSpc>
                <a:spcPct val="100000"/>
              </a:lnSpc>
              <a:spcBef>
                <a:spcPts val="600"/>
              </a:spcBef>
            </a:pPr>
            <a:r>
              <a:rPr lang="en-US" sz="1200">
                <a:latin typeface="Avenir Medium" panose="02000603020000020003" pitchFamily="2" charset="0"/>
              </a:rPr>
              <a:t>Rapidly introduce and </a:t>
            </a:r>
            <a:r>
              <a:rPr lang="en-US" sz="1200">
                <a:latin typeface="Avenir Heavy" panose="020B0703020203020204" pitchFamily="34" charset="0"/>
              </a:rPr>
              <a:t>scale up equitable access to </a:t>
            </a:r>
            <a:r>
              <a:rPr lang="en-US" sz="1200" err="1">
                <a:latin typeface="Avenir Heavy" panose="020B0703020203020204" pitchFamily="34" charset="0"/>
              </a:rPr>
              <a:t>PrEP</a:t>
            </a:r>
            <a:r>
              <a:rPr lang="en-US" sz="1200">
                <a:latin typeface="Avenir Heavy" panose="020B0703020203020204" pitchFamily="34" charset="0"/>
              </a:rPr>
              <a:t> options </a:t>
            </a:r>
            <a:r>
              <a:rPr lang="en-US" sz="1200">
                <a:latin typeface="Avenir Medium" panose="02000603020000020003" pitchFamily="2" charset="0"/>
              </a:rPr>
              <a:t>to provide at least 20 million person-years of </a:t>
            </a:r>
            <a:r>
              <a:rPr lang="en-US" sz="1200" err="1">
                <a:latin typeface="Avenir Medium" panose="02000603020000020003" pitchFamily="2" charset="0"/>
              </a:rPr>
              <a:t>PrEP</a:t>
            </a:r>
            <a:r>
              <a:rPr lang="en-US" sz="1200">
                <a:latin typeface="Avenir Medium" panose="02000603020000020003" pitchFamily="2" charset="0"/>
              </a:rPr>
              <a:t> globally in 2030</a:t>
            </a:r>
            <a:endParaRPr lang="en-IN" sz="1200">
              <a:latin typeface="Avenir Medium" panose="02000603020000020003" pitchFamily="2" charset="0"/>
            </a:endParaRPr>
          </a:p>
          <a:p>
            <a:pPr>
              <a:lnSpc>
                <a:spcPct val="100000"/>
              </a:lnSpc>
              <a:spcBef>
                <a:spcPts val="600"/>
              </a:spcBef>
            </a:pPr>
            <a:r>
              <a:rPr lang="en-GB" sz="1200">
                <a:latin typeface="Avenir Medium" panose="02000603020000020003" pitchFamily="2" charset="0"/>
              </a:rPr>
              <a:t>Reinvigorate </a:t>
            </a:r>
            <a:r>
              <a:rPr lang="en-GB" sz="1200">
                <a:latin typeface="Avenir Heavy" panose="020B0703020203020204" pitchFamily="34" charset="0"/>
              </a:rPr>
              <a:t>market approaches to condoms </a:t>
            </a:r>
            <a:r>
              <a:rPr lang="en-GB" sz="1200">
                <a:latin typeface="Avenir Medium" panose="02000603020000020003" pitchFamily="2" charset="0"/>
              </a:rPr>
              <a:t>and self-testing.</a:t>
            </a:r>
            <a:endParaRPr lang="en-IN" sz="1200">
              <a:latin typeface="Avenir Medium" panose="02000603020000020003" pitchFamily="2" charset="0"/>
            </a:endParaRPr>
          </a:p>
          <a:p>
            <a:pPr>
              <a:lnSpc>
                <a:spcPct val="100000"/>
              </a:lnSpc>
              <a:spcBef>
                <a:spcPts val="600"/>
              </a:spcBef>
            </a:pPr>
            <a:r>
              <a:rPr lang="en-US" sz="1200">
                <a:latin typeface="Avenir Medium" panose="02000603020000020003" pitchFamily="2" charset="0"/>
              </a:rPr>
              <a:t>Expand </a:t>
            </a:r>
            <a:r>
              <a:rPr lang="en-US" sz="1200">
                <a:latin typeface="Avenir Heavy" panose="020B0703020203020204" pitchFamily="34" charset="0"/>
              </a:rPr>
              <a:t>self-care in HIV prevention </a:t>
            </a:r>
            <a:r>
              <a:rPr lang="en-US" sz="1200">
                <a:latin typeface="Avenir Medium" panose="02000603020000020003" pitchFamily="2" charset="0"/>
              </a:rPr>
              <a:t>by making products (condoms, self-tests, clean needles more widely available (e.g. pharmacies)</a:t>
            </a:r>
            <a:endParaRPr lang="en-IN" sz="1200">
              <a:latin typeface="Avenir Medium" panose="02000603020000020003" pitchFamily="2" charset="0"/>
            </a:endParaRPr>
          </a:p>
          <a:p>
            <a:pPr>
              <a:lnSpc>
                <a:spcPct val="100000"/>
              </a:lnSpc>
              <a:spcBef>
                <a:spcPts val="600"/>
              </a:spcBef>
            </a:pPr>
            <a:r>
              <a:rPr lang="en-GB" sz="1200">
                <a:latin typeface="Avenir Medium" panose="02000603020000020003" pitchFamily="2" charset="0"/>
              </a:rPr>
              <a:t>Increase </a:t>
            </a:r>
            <a:r>
              <a:rPr lang="en-GB" sz="1200">
                <a:latin typeface="Avenir Heavy" panose="020B0703020203020204" pitchFamily="34" charset="0"/>
              </a:rPr>
              <a:t>demand for HIV prevention </a:t>
            </a:r>
            <a:r>
              <a:rPr lang="en-GB" sz="1200">
                <a:latin typeface="Avenir Medium" panose="02000603020000020003" pitchFamily="2" charset="0"/>
              </a:rPr>
              <a:t>with people-</a:t>
            </a:r>
            <a:r>
              <a:rPr lang="en-GB" sz="1200" err="1">
                <a:latin typeface="Avenir Medium" panose="02000603020000020003" pitchFamily="2" charset="0"/>
              </a:rPr>
              <a:t>centered</a:t>
            </a:r>
            <a:r>
              <a:rPr lang="en-GB" sz="1200">
                <a:latin typeface="Avenir Medium" panose="02000603020000020003" pitchFamily="2" charset="0"/>
              </a:rPr>
              <a:t> digital and peer-led outreach campaigns. </a:t>
            </a:r>
          </a:p>
          <a:p>
            <a:pPr>
              <a:spcBef>
                <a:spcPts val="600"/>
              </a:spcBef>
            </a:pPr>
            <a:r>
              <a:rPr lang="en-GB" sz="1200">
                <a:latin typeface="Avenir Medium" panose="02000603020000020003" pitchFamily="2" charset="0"/>
              </a:rPr>
              <a:t>Integrate </a:t>
            </a:r>
            <a:r>
              <a:rPr lang="en-GB" sz="1200">
                <a:latin typeface="Avenir Heavy" panose="020B0703020203020204" pitchFamily="34" charset="0"/>
              </a:rPr>
              <a:t>offer of HIV prevention as standard of care </a:t>
            </a:r>
            <a:r>
              <a:rPr lang="en-GB" sz="1200">
                <a:latin typeface="Avenir Medium" panose="02000603020000020003" pitchFamily="2" charset="0"/>
              </a:rPr>
              <a:t>in health-care settings</a:t>
            </a:r>
            <a:endParaRPr lang="en-IN" sz="1200">
              <a:latin typeface="Avenir Medium" panose="02000603020000020003" pitchFamily="2" charset="0"/>
            </a:endParaRPr>
          </a:p>
        </p:txBody>
      </p:sp>
      <p:sp>
        <p:nvSpPr>
          <p:cNvPr id="15" name="TextBox 14">
            <a:extLst>
              <a:ext uri="{FF2B5EF4-FFF2-40B4-BE49-F238E27FC236}">
                <a16:creationId xmlns:a16="http://schemas.microsoft.com/office/drawing/2014/main" id="{69E0F121-38CF-2816-16E2-866F9F2CA58F}"/>
              </a:ext>
            </a:extLst>
          </p:cNvPr>
          <p:cNvSpPr txBox="1"/>
          <p:nvPr/>
        </p:nvSpPr>
        <p:spPr>
          <a:xfrm>
            <a:off x="7533160" y="2757495"/>
            <a:ext cx="3403705" cy="3647152"/>
          </a:xfrm>
          <a:prstGeom prst="rect">
            <a:avLst/>
          </a:prstGeom>
          <a:noFill/>
        </p:spPr>
        <p:txBody>
          <a:bodyPr wrap="square" rtlCol="0">
            <a:spAutoFit/>
          </a:bodyPr>
          <a:lstStyle/>
          <a:p>
            <a:pPr>
              <a:lnSpc>
                <a:spcPct val="100000"/>
              </a:lnSpc>
              <a:spcBef>
                <a:spcPts val="600"/>
              </a:spcBef>
            </a:pPr>
            <a:r>
              <a:rPr lang="en-US" sz="1200">
                <a:latin typeface="Avenir Medium" panose="02000603020000020003" pitchFamily="2" charset="0"/>
              </a:rPr>
              <a:t>Develop </a:t>
            </a:r>
            <a:r>
              <a:rPr lang="en-US" sz="1200">
                <a:latin typeface="Avenir Heavy" panose="020B0703020203020204" pitchFamily="34" charset="0"/>
              </a:rPr>
              <a:t>sustainable prevention </a:t>
            </a:r>
            <a:r>
              <a:rPr lang="en-US" sz="1200" err="1">
                <a:latin typeface="Avenir Heavy" panose="020B0703020203020204" pitchFamily="34" charset="0"/>
              </a:rPr>
              <a:t>programme</a:t>
            </a:r>
            <a:r>
              <a:rPr lang="en-US" sz="1200">
                <a:latin typeface="Avenir Heavy" panose="020B0703020203020204" pitchFamily="34" charset="0"/>
              </a:rPr>
              <a:t> models </a:t>
            </a:r>
            <a:r>
              <a:rPr lang="en-US" sz="1200">
                <a:latin typeface="Avenir Medium" panose="02000603020000020003" pitchFamily="2" charset="0"/>
              </a:rPr>
              <a:t>for locations with high HIV incidence in sub-Saharan Africa, </a:t>
            </a:r>
            <a:r>
              <a:rPr lang="en-US" sz="1200">
                <a:latin typeface="Avenir Heavy" panose="020B0703020203020204" pitchFamily="34" charset="0"/>
              </a:rPr>
              <a:t>particularly for young and adult women and men at </a:t>
            </a:r>
            <a:r>
              <a:rPr lang="en-US" sz="1200">
                <a:latin typeface="Avenir Medium" panose="02000603020000020003" pitchFamily="2" charset="0"/>
              </a:rPr>
              <a:t>higher risk of HIV including </a:t>
            </a:r>
            <a:r>
              <a:rPr lang="en-US" sz="1200" err="1">
                <a:latin typeface="Avenir Medium" panose="02000603020000020003" pitchFamily="2" charset="0"/>
              </a:rPr>
              <a:t>behavioural</a:t>
            </a:r>
            <a:r>
              <a:rPr lang="en-US" sz="1200">
                <a:latin typeface="Avenir Medium" panose="02000603020000020003" pitchFamily="2" charset="0"/>
              </a:rPr>
              <a:t> interventions and comprehensive sexuality education</a:t>
            </a:r>
            <a:endParaRPr lang="en-IN" sz="1200">
              <a:latin typeface="Avenir Medium" panose="02000603020000020003" pitchFamily="2" charset="0"/>
            </a:endParaRPr>
          </a:p>
          <a:p>
            <a:pPr>
              <a:lnSpc>
                <a:spcPct val="100000"/>
              </a:lnSpc>
              <a:spcBef>
                <a:spcPts val="600"/>
              </a:spcBef>
            </a:pPr>
            <a:r>
              <a:rPr lang="en-US" sz="1200">
                <a:latin typeface="Avenir Medium" panose="02000603020000020003" pitchFamily="2" charset="0"/>
              </a:rPr>
              <a:t>Expand </a:t>
            </a:r>
            <a:r>
              <a:rPr lang="en-US" sz="1200">
                <a:latin typeface="Avenir Heavy" panose="020B0703020203020204" pitchFamily="34" charset="0"/>
              </a:rPr>
              <a:t>culturally sensitive, male-targeted </a:t>
            </a:r>
            <a:r>
              <a:rPr lang="en-US" sz="1200">
                <a:latin typeface="Avenir Medium" panose="02000603020000020003" pitchFamily="2" charset="0"/>
              </a:rPr>
              <a:t>interventions that promote HIV testing, condom use, </a:t>
            </a:r>
            <a:r>
              <a:rPr lang="en-US" sz="1200" err="1">
                <a:latin typeface="Avenir Medium" panose="02000603020000020003" pitchFamily="2" charset="0"/>
              </a:rPr>
              <a:t>PrEP</a:t>
            </a:r>
            <a:r>
              <a:rPr lang="en-US" sz="1200">
                <a:latin typeface="Avenir Medium" panose="02000603020000020003" pitchFamily="2" charset="0"/>
              </a:rPr>
              <a:t> and health-seeking </a:t>
            </a:r>
            <a:r>
              <a:rPr lang="en-US" sz="1200" err="1">
                <a:latin typeface="Avenir Medium" panose="02000603020000020003" pitchFamily="2" charset="0"/>
              </a:rPr>
              <a:t>behaviours</a:t>
            </a:r>
            <a:r>
              <a:rPr lang="en-US" sz="1200">
                <a:latin typeface="Avenir Medium" panose="02000603020000020003" pitchFamily="2" charset="0"/>
              </a:rPr>
              <a:t> </a:t>
            </a:r>
            <a:endParaRPr lang="en-IN" sz="1200">
              <a:latin typeface="Avenir Medium" panose="02000603020000020003" pitchFamily="2" charset="0"/>
            </a:endParaRPr>
          </a:p>
          <a:p>
            <a:pPr>
              <a:lnSpc>
                <a:spcPct val="100000"/>
              </a:lnSpc>
              <a:spcBef>
                <a:spcPts val="600"/>
              </a:spcBef>
            </a:pPr>
            <a:r>
              <a:rPr lang="en-GB" sz="1200">
                <a:latin typeface="Avenir Medium" panose="02000603020000020003" pitchFamily="2" charset="0"/>
              </a:rPr>
              <a:t>Develop a </a:t>
            </a:r>
            <a:r>
              <a:rPr lang="en-GB" sz="1200">
                <a:latin typeface="Avenir Heavy" panose="020B0703020203020204" pitchFamily="34" charset="0"/>
              </a:rPr>
              <a:t>scaled system of trusted access programmes for key populations </a:t>
            </a:r>
            <a:r>
              <a:rPr lang="en-GB" sz="1200">
                <a:latin typeface="Avenir Medium" panose="02000603020000020003" pitchFamily="2" charset="0"/>
              </a:rPr>
              <a:t>including sex workers, gay men and other MSM, transgender people and people who inject drugs in line with country context. </a:t>
            </a:r>
            <a:endParaRPr lang="en-IN" sz="1200">
              <a:latin typeface="Avenir Medium" panose="02000603020000020003" pitchFamily="2" charset="0"/>
            </a:endParaRPr>
          </a:p>
          <a:p>
            <a:pPr>
              <a:lnSpc>
                <a:spcPct val="100000"/>
              </a:lnSpc>
              <a:spcBef>
                <a:spcPts val="600"/>
              </a:spcBef>
            </a:pPr>
            <a:r>
              <a:rPr lang="en-US" sz="1200">
                <a:latin typeface="Avenir Medium" panose="02000603020000020003" pitchFamily="2" charset="0"/>
              </a:rPr>
              <a:t>Strengthen and </a:t>
            </a:r>
            <a:r>
              <a:rPr lang="en-US" sz="1200">
                <a:latin typeface="Avenir Heavy" panose="020B0703020203020204" pitchFamily="34" charset="0"/>
              </a:rPr>
              <a:t>scale up comprehensive harm reduction services </a:t>
            </a:r>
            <a:r>
              <a:rPr lang="en-US" sz="1200">
                <a:latin typeface="Avenir Medium" panose="02000603020000020003" pitchFamily="2" charset="0"/>
              </a:rPr>
              <a:t>for people who inject drugs</a:t>
            </a:r>
            <a:endParaRPr lang="en-IN" sz="1200">
              <a:latin typeface="Avenir Medium" panose="02000603020000020003" pitchFamily="2" charset="0"/>
            </a:endParaRPr>
          </a:p>
        </p:txBody>
      </p:sp>
      <p:sp>
        <p:nvSpPr>
          <p:cNvPr id="16" name="Rectangle 15">
            <a:extLst>
              <a:ext uri="{FF2B5EF4-FFF2-40B4-BE49-F238E27FC236}">
                <a16:creationId xmlns:a16="http://schemas.microsoft.com/office/drawing/2014/main" id="{605EE20C-D4EE-C0FD-A5E1-5631589C4948}"/>
              </a:ext>
            </a:extLst>
          </p:cNvPr>
          <p:cNvSpPr/>
          <p:nvPr/>
        </p:nvSpPr>
        <p:spPr>
          <a:xfrm>
            <a:off x="3329040" y="283067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82F74189-7EE3-9AF1-E990-66C33A9B07D4}"/>
              </a:ext>
            </a:extLst>
          </p:cNvPr>
          <p:cNvSpPr/>
          <p:nvPr/>
        </p:nvSpPr>
        <p:spPr>
          <a:xfrm>
            <a:off x="7407258" y="28261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9C802F0E-5DC1-D7B0-7FA1-3D6C24DBE5B9}"/>
              </a:ext>
            </a:extLst>
          </p:cNvPr>
          <p:cNvSpPr/>
          <p:nvPr/>
        </p:nvSpPr>
        <p:spPr>
          <a:xfrm>
            <a:off x="3329040" y="326099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04745244-3EB6-5504-A34D-2CEAA6968F8D}"/>
              </a:ext>
            </a:extLst>
          </p:cNvPr>
          <p:cNvSpPr/>
          <p:nvPr/>
        </p:nvSpPr>
        <p:spPr>
          <a:xfrm>
            <a:off x="3329040" y="390073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A9A8525A-886E-55F7-48DF-131685FB2D06}"/>
              </a:ext>
            </a:extLst>
          </p:cNvPr>
          <p:cNvSpPr/>
          <p:nvPr/>
        </p:nvSpPr>
        <p:spPr>
          <a:xfrm>
            <a:off x="3329040" y="432388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a:extLst>
              <a:ext uri="{FF2B5EF4-FFF2-40B4-BE49-F238E27FC236}">
                <a16:creationId xmlns:a16="http://schemas.microsoft.com/office/drawing/2014/main" id="{829B0616-CC13-C693-1CE0-3F986A12FFA9}"/>
              </a:ext>
            </a:extLst>
          </p:cNvPr>
          <p:cNvSpPr/>
          <p:nvPr/>
        </p:nvSpPr>
        <p:spPr>
          <a:xfrm>
            <a:off x="3329040" y="494107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42">
            <a:extLst>
              <a:ext uri="{FF2B5EF4-FFF2-40B4-BE49-F238E27FC236}">
                <a16:creationId xmlns:a16="http://schemas.microsoft.com/office/drawing/2014/main" id="{EDCD9123-A44D-0175-17E6-0E5DFE1738CB}"/>
              </a:ext>
            </a:extLst>
          </p:cNvPr>
          <p:cNvSpPr/>
          <p:nvPr/>
        </p:nvSpPr>
        <p:spPr>
          <a:xfrm>
            <a:off x="7407258" y="402190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a:extLst>
              <a:ext uri="{FF2B5EF4-FFF2-40B4-BE49-F238E27FC236}">
                <a16:creationId xmlns:a16="http://schemas.microsoft.com/office/drawing/2014/main" id="{99AB5FD4-25D6-CB03-BD2B-DBE572818BFC}"/>
              </a:ext>
            </a:extLst>
          </p:cNvPr>
          <p:cNvSpPr/>
          <p:nvPr/>
        </p:nvSpPr>
        <p:spPr>
          <a:xfrm>
            <a:off x="7407258" y="481990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a:extLst>
              <a:ext uri="{FF2B5EF4-FFF2-40B4-BE49-F238E27FC236}">
                <a16:creationId xmlns:a16="http://schemas.microsoft.com/office/drawing/2014/main" id="{D64B8EB4-E23A-4CE9-2A5B-BC8A141B78B9}"/>
              </a:ext>
            </a:extLst>
          </p:cNvPr>
          <p:cNvSpPr/>
          <p:nvPr/>
        </p:nvSpPr>
        <p:spPr>
          <a:xfrm>
            <a:off x="7407258" y="5775421"/>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a:extLst>
              <a:ext uri="{FF2B5EF4-FFF2-40B4-BE49-F238E27FC236}">
                <a16:creationId xmlns:a16="http://schemas.microsoft.com/office/drawing/2014/main" id="{3EF0076D-DDF7-8219-AA20-7E0E55F7DDC1}"/>
              </a:ext>
            </a:extLst>
          </p:cNvPr>
          <p:cNvSpPr/>
          <p:nvPr/>
        </p:nvSpPr>
        <p:spPr>
          <a:xfrm>
            <a:off x="3329040" y="5576924"/>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7191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99A70-5754-A63C-5B44-41A57FB83B35}"/>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50977C4F-629E-FD78-4E68-0E4E0FFAE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856B1229-3D32-5BE3-2378-555B42BB7BA6}"/>
              </a:ext>
            </a:extLst>
          </p:cNvPr>
          <p:cNvSpPr/>
          <p:nvPr/>
        </p:nvSpPr>
        <p:spPr>
          <a:xfrm>
            <a:off x="825188" y="1046288"/>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8EDC07A6-62AC-9547-7C43-2DB36555CAD3}"/>
              </a:ext>
            </a:extLst>
          </p:cNvPr>
          <p:cNvCxnSpPr>
            <a:cxnSpLocks/>
          </p:cNvCxnSpPr>
          <p:nvPr/>
        </p:nvCxnSpPr>
        <p:spPr>
          <a:xfrm>
            <a:off x="3068700" y="609555"/>
            <a:ext cx="0" cy="5511099"/>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6ED90D6-AEDA-D424-412F-0930C8473299}"/>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6896DE3-9EEB-4CD7-0972-64E73C5BFED9}"/>
              </a:ext>
            </a:extLst>
          </p:cNvPr>
          <p:cNvSpPr txBox="1"/>
          <p:nvPr/>
        </p:nvSpPr>
        <p:spPr>
          <a:xfrm>
            <a:off x="880240" y="512118"/>
            <a:ext cx="2080260" cy="507831"/>
          </a:xfrm>
          <a:prstGeom prst="rect">
            <a:avLst/>
          </a:prstGeom>
          <a:noFill/>
        </p:spPr>
        <p:txBody>
          <a:bodyPr wrap="square" rtlCol="0">
            <a:spAutoFit/>
          </a:bodyPr>
          <a:lstStyle/>
          <a:p>
            <a:pPr algn="r"/>
            <a:r>
              <a:rPr lang="en-US" sz="2700" cap="all">
                <a:solidFill>
                  <a:srgbClr val="E07E55"/>
                </a:solidFill>
                <a:latin typeface="Avenir Heavy" panose="020B0703020203020204" pitchFamily="34" charset="0"/>
              </a:rPr>
              <a:t>Priority 2</a:t>
            </a:r>
            <a:endParaRPr lang="en-IN" sz="2700" cap="all">
              <a:solidFill>
                <a:srgbClr val="E07E55"/>
              </a:solidFill>
              <a:latin typeface="Avenir Heavy" panose="020B0703020203020204" pitchFamily="34" charset="0"/>
            </a:endParaRPr>
          </a:p>
        </p:txBody>
      </p:sp>
      <p:sp>
        <p:nvSpPr>
          <p:cNvPr id="7" name="TextBox 6">
            <a:extLst>
              <a:ext uri="{FF2B5EF4-FFF2-40B4-BE49-F238E27FC236}">
                <a16:creationId xmlns:a16="http://schemas.microsoft.com/office/drawing/2014/main" id="{3C0679DD-1CF8-27B5-422C-01B0299ADE80}"/>
              </a:ext>
            </a:extLst>
          </p:cNvPr>
          <p:cNvSpPr txBox="1"/>
          <p:nvPr/>
        </p:nvSpPr>
        <p:spPr>
          <a:xfrm>
            <a:off x="825185" y="3296738"/>
            <a:ext cx="2135314" cy="2031325"/>
          </a:xfrm>
          <a:prstGeom prst="rect">
            <a:avLst/>
          </a:prstGeom>
          <a:noFill/>
        </p:spPr>
        <p:txBody>
          <a:bodyPr wrap="square" rtlCol="0">
            <a:spAutoFit/>
          </a:bodyPr>
          <a:lstStyle/>
          <a:p>
            <a:pPr algn="r"/>
            <a:r>
              <a:rPr lang="en-US" cap="all">
                <a:solidFill>
                  <a:srgbClr val="E07E55"/>
                </a:solidFill>
                <a:latin typeface="Avenir Heavy" panose="020B0703020203020204" pitchFamily="34" charset="0"/>
              </a:rPr>
              <a:t>EQUITY, DIGNITY, AND ACCESS FOR PEOPLE LIVING WITH, AT RISK OF, OR AFFECTED BY HIV</a:t>
            </a:r>
            <a:endParaRPr lang="en-IN">
              <a:solidFill>
                <a:srgbClr val="E07E55"/>
              </a:solidFill>
            </a:endParaRPr>
          </a:p>
        </p:txBody>
      </p:sp>
      <p:sp>
        <p:nvSpPr>
          <p:cNvPr id="9" name="TextBox 8">
            <a:extLst>
              <a:ext uri="{FF2B5EF4-FFF2-40B4-BE49-F238E27FC236}">
                <a16:creationId xmlns:a16="http://schemas.microsoft.com/office/drawing/2014/main" id="{2F329C23-7A15-7ADB-1D6E-FBF16F36BDF7}"/>
              </a:ext>
            </a:extLst>
          </p:cNvPr>
          <p:cNvSpPr txBox="1"/>
          <p:nvPr/>
        </p:nvSpPr>
        <p:spPr>
          <a:xfrm>
            <a:off x="3854942" y="1405638"/>
            <a:ext cx="2991293" cy="369332"/>
          </a:xfrm>
          <a:prstGeom prst="rect">
            <a:avLst/>
          </a:prstGeom>
          <a:noFill/>
        </p:spPr>
        <p:txBody>
          <a:bodyPr wrap="square" rtlCol="0">
            <a:spAutoFit/>
          </a:bodyPr>
          <a:lstStyle/>
          <a:p>
            <a:r>
              <a:rPr lang="en-US" cap="all">
                <a:solidFill>
                  <a:srgbClr val="E07E55"/>
                </a:solidFill>
                <a:latin typeface="Avenir Heavy" panose="020B0703020203020204" pitchFamily="34" charset="0"/>
                <a:ea typeface="Yu Gothic Light"/>
                <a:cs typeface="Arial"/>
              </a:rPr>
              <a:t>Results area 5</a:t>
            </a:r>
          </a:p>
        </p:txBody>
      </p:sp>
      <p:sp>
        <p:nvSpPr>
          <p:cNvPr id="11" name="TextBox 10">
            <a:extLst>
              <a:ext uri="{FF2B5EF4-FFF2-40B4-BE49-F238E27FC236}">
                <a16:creationId xmlns:a16="http://schemas.microsoft.com/office/drawing/2014/main" id="{0557FFD5-D2AE-4654-860F-C60B7975D24A}"/>
              </a:ext>
            </a:extLst>
          </p:cNvPr>
          <p:cNvSpPr txBox="1"/>
          <p:nvPr/>
        </p:nvSpPr>
        <p:spPr>
          <a:xfrm>
            <a:off x="3329040" y="1966532"/>
            <a:ext cx="6580070" cy="646331"/>
          </a:xfrm>
          <a:prstGeom prst="rect">
            <a:avLst/>
          </a:prstGeom>
          <a:noFill/>
        </p:spPr>
        <p:txBody>
          <a:bodyPr wrap="square" rtlCol="0">
            <a:spAutoFit/>
          </a:bodyPr>
          <a:lstStyle/>
          <a:p>
            <a:r>
              <a:rPr lang="en-US">
                <a:solidFill>
                  <a:srgbClr val="E07E55"/>
                </a:solidFill>
                <a:latin typeface="Avenir Heavy" panose="020B0703020203020204" pitchFamily="34" charset="0"/>
              </a:rPr>
              <a:t>Ensure available, accessible, acceptable and quality HIV testing treatment and care for people living with HIV</a:t>
            </a:r>
            <a:endParaRPr lang="en-IN">
              <a:solidFill>
                <a:srgbClr val="E07E55"/>
              </a:solidFill>
              <a:latin typeface="Avenir Heavy" panose="020B0703020203020204" pitchFamily="34" charset="0"/>
            </a:endParaRPr>
          </a:p>
        </p:txBody>
      </p:sp>
      <p:sp>
        <p:nvSpPr>
          <p:cNvPr id="13" name="TextBox 12">
            <a:extLst>
              <a:ext uri="{FF2B5EF4-FFF2-40B4-BE49-F238E27FC236}">
                <a16:creationId xmlns:a16="http://schemas.microsoft.com/office/drawing/2014/main" id="{A2E7871D-94B9-D8C7-9AFB-B7D9128D10A7}"/>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a:solidFill>
                  <a:schemeClr val="bg1"/>
                </a:solidFill>
                <a:latin typeface="Avenir Heavy" panose="020B0703020203020204" pitchFamily="34" charset="0"/>
                <a:cs typeface="Arial"/>
              </a:rPr>
              <a:t>PEOPLE-FOCUSSED SERVICES</a:t>
            </a:r>
            <a:endParaRPr lang="en-CH" sz="2600" cap="all">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BB1F7638-FAA9-E53F-2D86-0E58DFE01CF5}"/>
              </a:ext>
            </a:extLst>
          </p:cNvPr>
          <p:cNvSpPr txBox="1"/>
          <p:nvPr/>
        </p:nvSpPr>
        <p:spPr>
          <a:xfrm>
            <a:off x="3450210" y="2757495"/>
            <a:ext cx="3403705" cy="3093154"/>
          </a:xfrm>
          <a:prstGeom prst="rect">
            <a:avLst/>
          </a:prstGeom>
          <a:noFill/>
        </p:spPr>
        <p:txBody>
          <a:bodyPr wrap="square" rtlCol="0">
            <a:spAutoFit/>
          </a:bodyPr>
          <a:lstStyle/>
          <a:p>
            <a:pPr>
              <a:spcBef>
                <a:spcPts val="600"/>
              </a:spcBef>
            </a:pPr>
            <a:r>
              <a:rPr lang="en-US" sz="1200">
                <a:latin typeface="Avenir Medium" panose="02000603020000020003" pitchFamily="2" charset="0"/>
              </a:rPr>
              <a:t>Deliver </a:t>
            </a:r>
            <a:r>
              <a:rPr lang="en-US" sz="1200">
                <a:latin typeface="Avenir Heavy" panose="020B0703020203020204" pitchFamily="34" charset="0"/>
              </a:rPr>
              <a:t>HIV treatment to 40 million people by 2030 </a:t>
            </a:r>
            <a:r>
              <a:rPr lang="en-US" sz="1200">
                <a:latin typeface="Avenir Medium" panose="02000603020000020003" pitchFamily="2" charset="0"/>
              </a:rPr>
              <a:t>through stigma- and discrimination-free services.</a:t>
            </a:r>
            <a:endParaRPr lang="en-IN" sz="1200">
              <a:latin typeface="Avenir Medium" panose="02000603020000020003" pitchFamily="2" charset="0"/>
            </a:endParaRPr>
          </a:p>
          <a:p>
            <a:pPr>
              <a:spcBef>
                <a:spcPts val="600"/>
              </a:spcBef>
            </a:pPr>
            <a:r>
              <a:rPr lang="en-GB" sz="1200">
                <a:latin typeface="Avenir Medium" panose="02000603020000020003" pitchFamily="2" charset="0"/>
              </a:rPr>
              <a:t>Strengthen </a:t>
            </a:r>
            <a:r>
              <a:rPr lang="en-GB" sz="1200">
                <a:latin typeface="Avenir Heavy" panose="020B0703020203020204" pitchFamily="34" charset="0"/>
              </a:rPr>
              <a:t>differentiated service delivery </a:t>
            </a:r>
            <a:r>
              <a:rPr lang="en-GB" sz="1200">
                <a:latin typeface="Avenir Medium" panose="02000603020000020003" pitchFamily="2" charset="0"/>
              </a:rPr>
              <a:t>of HIV testing, treatment and care </a:t>
            </a:r>
            <a:endParaRPr lang="en-IN" sz="1200">
              <a:latin typeface="Avenir Medium" panose="02000603020000020003" pitchFamily="2" charset="0"/>
            </a:endParaRPr>
          </a:p>
          <a:p>
            <a:pPr>
              <a:spcBef>
                <a:spcPts val="600"/>
              </a:spcBef>
            </a:pPr>
            <a:r>
              <a:rPr lang="en-GB" sz="1200">
                <a:latin typeface="Avenir Medium" panose="02000603020000020003" pitchFamily="2" charset="0"/>
              </a:rPr>
              <a:t>Accelerate </a:t>
            </a:r>
            <a:r>
              <a:rPr lang="en-GB" sz="1200">
                <a:latin typeface="Avenir Heavy" panose="020B0703020203020204" pitchFamily="34" charset="0"/>
              </a:rPr>
              <a:t>design and scale-up of people-</a:t>
            </a:r>
            <a:r>
              <a:rPr lang="en-GB" sz="1200" err="1">
                <a:latin typeface="Avenir Heavy" panose="020B0703020203020204" pitchFamily="34" charset="0"/>
              </a:rPr>
              <a:t>centered</a:t>
            </a:r>
            <a:r>
              <a:rPr lang="en-GB" sz="1200">
                <a:latin typeface="Avenir Heavy" panose="020B0703020203020204" pitchFamily="34" charset="0"/>
              </a:rPr>
              <a:t> services that integrate HIV services  with services for co-infections and other infectious diseases </a:t>
            </a:r>
            <a:r>
              <a:rPr lang="en-GB" sz="1200">
                <a:latin typeface="Avenir Medium" panose="02000603020000020003" pitchFamily="2" charset="0"/>
              </a:rPr>
              <a:t>(TB, Hep B and C), sexual and reproductive health, STIs, cervical cancer, maternal and child health, NCDs, chronic diseases, mental health and GBV.</a:t>
            </a:r>
            <a:endParaRPr lang="en-IN" sz="1200">
              <a:latin typeface="Avenir Medium" panose="02000603020000020003" pitchFamily="2" charset="0"/>
            </a:endParaRPr>
          </a:p>
          <a:p>
            <a:pPr>
              <a:spcBef>
                <a:spcPts val="600"/>
              </a:spcBef>
            </a:pPr>
            <a:r>
              <a:rPr lang="en-US" sz="1200">
                <a:latin typeface="Avenir Medium" panose="02000603020000020003" pitchFamily="2" charset="0"/>
              </a:rPr>
              <a:t>Involve </a:t>
            </a:r>
            <a:r>
              <a:rPr lang="en-US" sz="1200">
                <a:latin typeface="Avenir Heavy" panose="020B0703020203020204" pitchFamily="34" charset="0"/>
              </a:rPr>
              <a:t>people living with HIV and key population networks in the design, delivery and monitoring </a:t>
            </a:r>
            <a:r>
              <a:rPr lang="en-US" sz="1200">
                <a:latin typeface="Avenir Medium" panose="02000603020000020003" pitchFamily="2" charset="0"/>
              </a:rPr>
              <a:t>of integrated HIV services </a:t>
            </a:r>
            <a:endParaRPr lang="en-IN" sz="1200">
              <a:latin typeface="Avenir Medium" panose="02000603020000020003" pitchFamily="2" charset="0"/>
            </a:endParaRPr>
          </a:p>
        </p:txBody>
      </p:sp>
      <p:sp>
        <p:nvSpPr>
          <p:cNvPr id="15" name="TextBox 14">
            <a:extLst>
              <a:ext uri="{FF2B5EF4-FFF2-40B4-BE49-F238E27FC236}">
                <a16:creationId xmlns:a16="http://schemas.microsoft.com/office/drawing/2014/main" id="{BBB7B6BE-478B-84DA-DDEE-46BA0154C118}"/>
              </a:ext>
            </a:extLst>
          </p:cNvPr>
          <p:cNvSpPr txBox="1"/>
          <p:nvPr/>
        </p:nvSpPr>
        <p:spPr>
          <a:xfrm>
            <a:off x="7533160" y="2757495"/>
            <a:ext cx="3833646" cy="3724096"/>
          </a:xfrm>
          <a:prstGeom prst="rect">
            <a:avLst/>
          </a:prstGeom>
          <a:noFill/>
        </p:spPr>
        <p:txBody>
          <a:bodyPr wrap="square" rtlCol="0">
            <a:spAutoFit/>
          </a:bodyPr>
          <a:lstStyle/>
          <a:p>
            <a:pPr>
              <a:spcBef>
                <a:spcPts val="600"/>
              </a:spcBef>
            </a:pPr>
            <a:r>
              <a:rPr lang="en-US" sz="1200">
                <a:latin typeface="Avenir Medium" panose="02000603020000020003" pitchFamily="2" charset="0"/>
              </a:rPr>
              <a:t>Invest in </a:t>
            </a:r>
            <a:r>
              <a:rPr lang="en-US" sz="1200">
                <a:latin typeface="Avenir Heavy" panose="020B0703020203020204" pitchFamily="34" charset="0"/>
              </a:rPr>
              <a:t>tailored HIV literacy and service capacity strengthening for health-care providers and communities </a:t>
            </a:r>
            <a:r>
              <a:rPr lang="en-US" sz="1200">
                <a:latin typeface="Avenir Medium" panose="02000603020000020003" pitchFamily="2" charset="0"/>
              </a:rPr>
              <a:t>(e.g. early diagnosis, U=U, viral suppression, long-term care of people, advanced HIV disease)</a:t>
            </a:r>
            <a:endParaRPr lang="en-IN" sz="1200">
              <a:latin typeface="Avenir Medium" panose="02000603020000020003" pitchFamily="2" charset="0"/>
            </a:endParaRPr>
          </a:p>
          <a:p>
            <a:pPr>
              <a:spcBef>
                <a:spcPts val="600"/>
              </a:spcBef>
            </a:pPr>
            <a:r>
              <a:rPr lang="en-US" sz="1200">
                <a:latin typeface="Avenir Medium" panose="02000603020000020003" pitchFamily="2" charset="0"/>
              </a:rPr>
              <a:t>Ensure </a:t>
            </a:r>
            <a:r>
              <a:rPr lang="en-US" sz="1200">
                <a:latin typeface="Avenir Heavy" panose="020B0703020203020204" pitchFamily="34" charset="0"/>
              </a:rPr>
              <a:t>availability of and equitable access </a:t>
            </a:r>
            <a:r>
              <a:rPr lang="en-US" sz="1200">
                <a:latin typeface="Avenir Medium" panose="02000603020000020003" pitchFamily="2" charset="0"/>
              </a:rPr>
              <a:t>to accurate, high-quality HIV testing and treatment products worldwide</a:t>
            </a:r>
            <a:endParaRPr lang="en-IN" sz="1200">
              <a:latin typeface="Avenir Medium" panose="02000603020000020003" pitchFamily="2" charset="0"/>
            </a:endParaRPr>
          </a:p>
          <a:p>
            <a:pPr>
              <a:spcBef>
                <a:spcPts val="600"/>
              </a:spcBef>
            </a:pPr>
            <a:r>
              <a:rPr lang="en-US" sz="1200">
                <a:latin typeface="Avenir Medium" panose="02000603020000020003" pitchFamily="2" charset="0"/>
              </a:rPr>
              <a:t>Deploy </a:t>
            </a:r>
            <a:r>
              <a:rPr lang="en-US" sz="1200">
                <a:latin typeface="Avenir Heavy" panose="020B0703020203020204" pitchFamily="34" charset="0"/>
              </a:rPr>
              <a:t>new technologies and </a:t>
            </a:r>
            <a:r>
              <a:rPr lang="en-US" sz="1200" err="1">
                <a:latin typeface="Avenir Heavy" panose="020B0703020203020204" pitchFamily="34" charset="0"/>
              </a:rPr>
              <a:t>programme</a:t>
            </a:r>
            <a:r>
              <a:rPr lang="en-US" sz="1200">
                <a:latin typeface="Avenir Heavy" panose="020B0703020203020204" pitchFamily="34" charset="0"/>
              </a:rPr>
              <a:t> innovations to optimize </a:t>
            </a:r>
            <a:r>
              <a:rPr lang="en-US" sz="1200">
                <a:latin typeface="Avenir Medium" panose="02000603020000020003" pitchFamily="2" charset="0"/>
              </a:rPr>
              <a:t>the decentralization and effectiveness of HIV testing, treatment and adherence support</a:t>
            </a:r>
            <a:endParaRPr lang="en-IN" sz="1200">
              <a:latin typeface="Avenir Medium" panose="02000603020000020003" pitchFamily="2" charset="0"/>
            </a:endParaRPr>
          </a:p>
          <a:p>
            <a:pPr>
              <a:spcBef>
                <a:spcPts val="600"/>
              </a:spcBef>
            </a:pPr>
            <a:r>
              <a:rPr lang="en-US" sz="1200">
                <a:latin typeface="Avenir Medium" panose="02000603020000020003" pitchFamily="2" charset="0"/>
              </a:rPr>
              <a:t>Advance and </a:t>
            </a:r>
            <a:r>
              <a:rPr lang="en-US" sz="1200">
                <a:latin typeface="Avenir Heavy" panose="020B0703020203020204" pitchFamily="34" charset="0"/>
              </a:rPr>
              <a:t>support legal and policy reforms that enable task shifting and community-led service delivery</a:t>
            </a:r>
            <a:endParaRPr lang="en-IN" sz="1200">
              <a:latin typeface="Avenir Heavy" panose="020B0703020203020204" pitchFamily="34" charset="0"/>
            </a:endParaRPr>
          </a:p>
          <a:p>
            <a:pPr>
              <a:spcBef>
                <a:spcPts val="600"/>
              </a:spcBef>
            </a:pPr>
            <a:r>
              <a:rPr lang="en-US" sz="1200">
                <a:latin typeface="Avenir Medium" panose="02000603020000020003" pitchFamily="2" charset="0"/>
              </a:rPr>
              <a:t>Strengthen </a:t>
            </a:r>
            <a:r>
              <a:rPr lang="en-US" sz="1200">
                <a:latin typeface="Avenir Heavy" panose="020B0703020203020204" pitchFamily="34" charset="0"/>
              </a:rPr>
              <a:t>national information systems </a:t>
            </a:r>
            <a:r>
              <a:rPr lang="en-US" sz="1200">
                <a:latin typeface="Avenir Medium" panose="02000603020000020003" pitchFamily="2" charset="0"/>
              </a:rPr>
              <a:t>to monitor the quality and performance of HIV testing and treatment services</a:t>
            </a:r>
            <a:endParaRPr lang="en-IN" sz="1200">
              <a:latin typeface="Avenir Medium" panose="02000603020000020003" pitchFamily="2" charset="0"/>
            </a:endParaRPr>
          </a:p>
        </p:txBody>
      </p:sp>
      <p:sp>
        <p:nvSpPr>
          <p:cNvPr id="16" name="Rectangle 15">
            <a:extLst>
              <a:ext uri="{FF2B5EF4-FFF2-40B4-BE49-F238E27FC236}">
                <a16:creationId xmlns:a16="http://schemas.microsoft.com/office/drawing/2014/main" id="{DB0BA17D-616B-F33E-1450-39518B8DE01C}"/>
              </a:ext>
            </a:extLst>
          </p:cNvPr>
          <p:cNvSpPr/>
          <p:nvPr/>
        </p:nvSpPr>
        <p:spPr>
          <a:xfrm>
            <a:off x="3329040" y="283067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AC8D87E0-281B-E772-7B4D-7D6CA1446164}"/>
              </a:ext>
            </a:extLst>
          </p:cNvPr>
          <p:cNvSpPr/>
          <p:nvPr/>
        </p:nvSpPr>
        <p:spPr>
          <a:xfrm>
            <a:off x="7407258" y="28261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Graphic 1">
            <a:extLst>
              <a:ext uri="{FF2B5EF4-FFF2-40B4-BE49-F238E27FC236}">
                <a16:creationId xmlns:a16="http://schemas.microsoft.com/office/drawing/2014/main" id="{268E18FB-B8F6-FA61-E4ED-0DBC567527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0771" y="1019949"/>
            <a:ext cx="394108" cy="683121"/>
          </a:xfrm>
          <a:prstGeom prst="rect">
            <a:avLst/>
          </a:prstGeom>
        </p:spPr>
      </p:pic>
      <p:sp>
        <p:nvSpPr>
          <p:cNvPr id="4" name="Rectangle 3">
            <a:extLst>
              <a:ext uri="{FF2B5EF4-FFF2-40B4-BE49-F238E27FC236}">
                <a16:creationId xmlns:a16="http://schemas.microsoft.com/office/drawing/2014/main" id="{B0FCC5D3-6074-9911-BE2F-BD3CD1AD9C50}"/>
              </a:ext>
            </a:extLst>
          </p:cNvPr>
          <p:cNvSpPr/>
          <p:nvPr/>
        </p:nvSpPr>
        <p:spPr>
          <a:xfrm>
            <a:off x="3329040" y="344328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28BE8DC1-E83E-DC1B-D670-CA544DBF7884}"/>
              </a:ext>
            </a:extLst>
          </p:cNvPr>
          <p:cNvSpPr/>
          <p:nvPr/>
        </p:nvSpPr>
        <p:spPr>
          <a:xfrm>
            <a:off x="3329040" y="390073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C9496706-1F8A-7954-74B0-372936FACB16}"/>
              </a:ext>
            </a:extLst>
          </p:cNvPr>
          <p:cNvSpPr/>
          <p:nvPr/>
        </p:nvSpPr>
        <p:spPr>
          <a:xfrm>
            <a:off x="3329040" y="526747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FE448296-C836-83C4-E9E9-919CD5CF5951}"/>
              </a:ext>
            </a:extLst>
          </p:cNvPr>
          <p:cNvSpPr/>
          <p:nvPr/>
        </p:nvSpPr>
        <p:spPr>
          <a:xfrm>
            <a:off x="7407258" y="381439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FE258A7C-F076-9B0B-921D-B2A8EF55C786}"/>
              </a:ext>
            </a:extLst>
          </p:cNvPr>
          <p:cNvSpPr/>
          <p:nvPr/>
        </p:nvSpPr>
        <p:spPr>
          <a:xfrm>
            <a:off x="7407258" y="449837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6E591334-8706-3B7B-2055-BF0C23B3D5D3}"/>
              </a:ext>
            </a:extLst>
          </p:cNvPr>
          <p:cNvSpPr/>
          <p:nvPr/>
        </p:nvSpPr>
        <p:spPr>
          <a:xfrm>
            <a:off x="7407258" y="526747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ED87C4EC-1E7B-ED74-1A1B-16DB0733FDFB}"/>
              </a:ext>
            </a:extLst>
          </p:cNvPr>
          <p:cNvSpPr/>
          <p:nvPr/>
        </p:nvSpPr>
        <p:spPr>
          <a:xfrm>
            <a:off x="7407258" y="5874534"/>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7807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1DE97-5A56-F027-658D-6F2B332C6D56}"/>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1F334AB6-B94A-E4B3-B994-16AC3E898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09C7095A-77CC-F446-E744-3E112588555B}"/>
              </a:ext>
            </a:extLst>
          </p:cNvPr>
          <p:cNvSpPr/>
          <p:nvPr/>
        </p:nvSpPr>
        <p:spPr>
          <a:xfrm>
            <a:off x="825188" y="1046288"/>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1180B2F8-3C6F-55D8-E16E-E5A6F6A99656}"/>
              </a:ext>
            </a:extLst>
          </p:cNvPr>
          <p:cNvCxnSpPr>
            <a:cxnSpLocks/>
          </p:cNvCxnSpPr>
          <p:nvPr/>
        </p:nvCxnSpPr>
        <p:spPr>
          <a:xfrm>
            <a:off x="3068700" y="609555"/>
            <a:ext cx="0" cy="5187563"/>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7762BF9-4F7B-F217-93D2-B509CA6D30F9}"/>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8DC098A-E3B9-B71B-7219-3CD48FEF270D}"/>
              </a:ext>
            </a:extLst>
          </p:cNvPr>
          <p:cNvSpPr txBox="1"/>
          <p:nvPr/>
        </p:nvSpPr>
        <p:spPr>
          <a:xfrm>
            <a:off x="880240" y="512118"/>
            <a:ext cx="2080260" cy="507831"/>
          </a:xfrm>
          <a:prstGeom prst="rect">
            <a:avLst/>
          </a:prstGeom>
          <a:noFill/>
        </p:spPr>
        <p:txBody>
          <a:bodyPr wrap="square" rtlCol="0">
            <a:spAutoFit/>
          </a:bodyPr>
          <a:lstStyle/>
          <a:p>
            <a:pPr algn="r"/>
            <a:r>
              <a:rPr lang="en-US" sz="2700" cap="all">
                <a:solidFill>
                  <a:srgbClr val="E07E55"/>
                </a:solidFill>
                <a:latin typeface="Avenir Heavy" panose="020B0703020203020204" pitchFamily="34" charset="0"/>
              </a:rPr>
              <a:t>Priority 2</a:t>
            </a:r>
            <a:endParaRPr lang="en-IN" sz="2700" cap="all">
              <a:solidFill>
                <a:srgbClr val="E07E55"/>
              </a:solidFill>
              <a:latin typeface="Avenir Heavy" panose="020B0703020203020204" pitchFamily="34" charset="0"/>
            </a:endParaRPr>
          </a:p>
        </p:txBody>
      </p:sp>
      <p:sp>
        <p:nvSpPr>
          <p:cNvPr id="7" name="TextBox 6">
            <a:extLst>
              <a:ext uri="{FF2B5EF4-FFF2-40B4-BE49-F238E27FC236}">
                <a16:creationId xmlns:a16="http://schemas.microsoft.com/office/drawing/2014/main" id="{7EFA0F22-7F89-5493-7974-E3F4EC6CD26C}"/>
              </a:ext>
            </a:extLst>
          </p:cNvPr>
          <p:cNvSpPr txBox="1"/>
          <p:nvPr/>
        </p:nvSpPr>
        <p:spPr>
          <a:xfrm>
            <a:off x="825185" y="3296738"/>
            <a:ext cx="2135314" cy="2031325"/>
          </a:xfrm>
          <a:prstGeom prst="rect">
            <a:avLst/>
          </a:prstGeom>
          <a:noFill/>
        </p:spPr>
        <p:txBody>
          <a:bodyPr wrap="square" rtlCol="0">
            <a:spAutoFit/>
          </a:bodyPr>
          <a:lstStyle/>
          <a:p>
            <a:pPr algn="r"/>
            <a:r>
              <a:rPr lang="en-US" cap="all">
                <a:solidFill>
                  <a:srgbClr val="E07E55"/>
                </a:solidFill>
                <a:latin typeface="Avenir Heavy" panose="020B0703020203020204" pitchFamily="34" charset="0"/>
              </a:rPr>
              <a:t>EQUITY, DIGNITY, AND ACCESS FOR PEOPLE LIVING WITH, AT RISK OF, OR AFFECTED BY HIV</a:t>
            </a:r>
            <a:endParaRPr lang="en-IN">
              <a:solidFill>
                <a:srgbClr val="E07E55"/>
              </a:solidFill>
            </a:endParaRPr>
          </a:p>
        </p:txBody>
      </p:sp>
      <p:sp>
        <p:nvSpPr>
          <p:cNvPr id="9" name="TextBox 8">
            <a:extLst>
              <a:ext uri="{FF2B5EF4-FFF2-40B4-BE49-F238E27FC236}">
                <a16:creationId xmlns:a16="http://schemas.microsoft.com/office/drawing/2014/main" id="{C78769BE-206D-8885-B45C-3301B19F65D7}"/>
              </a:ext>
            </a:extLst>
          </p:cNvPr>
          <p:cNvSpPr txBox="1"/>
          <p:nvPr/>
        </p:nvSpPr>
        <p:spPr>
          <a:xfrm>
            <a:off x="3854942" y="1405638"/>
            <a:ext cx="2991293" cy="369332"/>
          </a:xfrm>
          <a:prstGeom prst="rect">
            <a:avLst/>
          </a:prstGeom>
          <a:noFill/>
        </p:spPr>
        <p:txBody>
          <a:bodyPr wrap="square" rtlCol="0">
            <a:spAutoFit/>
          </a:bodyPr>
          <a:lstStyle/>
          <a:p>
            <a:r>
              <a:rPr lang="en-US" cap="all">
                <a:solidFill>
                  <a:srgbClr val="E07E55"/>
                </a:solidFill>
                <a:latin typeface="Avenir Heavy" panose="020B0703020203020204" pitchFamily="34" charset="0"/>
                <a:ea typeface="Yu Gothic Light"/>
                <a:cs typeface="Arial"/>
              </a:rPr>
              <a:t>Results area 6</a:t>
            </a:r>
          </a:p>
        </p:txBody>
      </p:sp>
      <p:sp>
        <p:nvSpPr>
          <p:cNvPr id="11" name="TextBox 10">
            <a:extLst>
              <a:ext uri="{FF2B5EF4-FFF2-40B4-BE49-F238E27FC236}">
                <a16:creationId xmlns:a16="http://schemas.microsoft.com/office/drawing/2014/main" id="{A95E1221-1D5E-8A8B-6105-B0F38A089361}"/>
              </a:ext>
            </a:extLst>
          </p:cNvPr>
          <p:cNvSpPr txBox="1"/>
          <p:nvPr/>
        </p:nvSpPr>
        <p:spPr>
          <a:xfrm>
            <a:off x="3329040" y="1966532"/>
            <a:ext cx="6580070" cy="646331"/>
          </a:xfrm>
          <a:prstGeom prst="rect">
            <a:avLst/>
          </a:prstGeom>
          <a:noFill/>
        </p:spPr>
        <p:txBody>
          <a:bodyPr wrap="square" rtlCol="0">
            <a:spAutoFit/>
          </a:bodyPr>
          <a:lstStyle/>
          <a:p>
            <a:r>
              <a:rPr lang="en-GB">
                <a:solidFill>
                  <a:srgbClr val="E07E55"/>
                </a:solidFill>
                <a:latin typeface="Avenir Heavy" panose="020B0703020203020204" pitchFamily="34" charset="0"/>
              </a:rPr>
              <a:t>End stigma and discrimination and uphold human rights and gender equality in the HIV response</a:t>
            </a:r>
            <a:endParaRPr lang="en-IN">
              <a:solidFill>
                <a:srgbClr val="E07E55"/>
              </a:solidFill>
              <a:latin typeface="Avenir Heavy" panose="020B0703020203020204" pitchFamily="34" charset="0"/>
            </a:endParaRPr>
          </a:p>
        </p:txBody>
      </p:sp>
      <p:sp>
        <p:nvSpPr>
          <p:cNvPr id="13" name="TextBox 12">
            <a:extLst>
              <a:ext uri="{FF2B5EF4-FFF2-40B4-BE49-F238E27FC236}">
                <a16:creationId xmlns:a16="http://schemas.microsoft.com/office/drawing/2014/main" id="{A936E021-644C-266E-3935-7EDB542070B6}"/>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a:solidFill>
                  <a:schemeClr val="bg1"/>
                </a:solidFill>
                <a:latin typeface="Avenir Heavy" panose="020B0703020203020204" pitchFamily="34" charset="0"/>
                <a:cs typeface="Arial"/>
              </a:rPr>
              <a:t>PEOPLE-FOCUSSED SERVICES</a:t>
            </a:r>
            <a:endParaRPr lang="en-CH" sz="2600" cap="all">
              <a:solidFill>
                <a:schemeClr val="bg1"/>
              </a:solidFill>
              <a:latin typeface="Avenir Heavy" panose="020B0703020203020204" pitchFamily="34" charset="0"/>
              <a:cs typeface="Arial"/>
            </a:endParaRPr>
          </a:p>
        </p:txBody>
      </p:sp>
      <p:sp>
        <p:nvSpPr>
          <p:cNvPr id="16" name="Rectangle 15">
            <a:extLst>
              <a:ext uri="{FF2B5EF4-FFF2-40B4-BE49-F238E27FC236}">
                <a16:creationId xmlns:a16="http://schemas.microsoft.com/office/drawing/2014/main" id="{4B0738CD-F173-C033-16E2-996C4F7881D1}"/>
              </a:ext>
            </a:extLst>
          </p:cNvPr>
          <p:cNvSpPr/>
          <p:nvPr/>
        </p:nvSpPr>
        <p:spPr>
          <a:xfrm>
            <a:off x="3329040" y="283067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9FE66C12-6FDD-820E-D0D5-CD0FC76E5A97}"/>
              </a:ext>
            </a:extLst>
          </p:cNvPr>
          <p:cNvSpPr/>
          <p:nvPr/>
        </p:nvSpPr>
        <p:spPr>
          <a:xfrm>
            <a:off x="7407258" y="28261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Graphic 7">
            <a:extLst>
              <a:ext uri="{FF2B5EF4-FFF2-40B4-BE49-F238E27FC236}">
                <a16:creationId xmlns:a16="http://schemas.microsoft.com/office/drawing/2014/main" id="{C9BFD03E-8080-4CDA-DBC4-CDCC867C60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5102" y="1155528"/>
            <a:ext cx="577437" cy="510810"/>
          </a:xfrm>
          <a:prstGeom prst="rect">
            <a:avLst/>
          </a:prstGeom>
        </p:spPr>
      </p:pic>
      <p:sp>
        <p:nvSpPr>
          <p:cNvPr id="22" name="TextBox 21">
            <a:extLst>
              <a:ext uri="{FF2B5EF4-FFF2-40B4-BE49-F238E27FC236}">
                <a16:creationId xmlns:a16="http://schemas.microsoft.com/office/drawing/2014/main" id="{0FB13AA8-A173-B82E-E604-186027F374C3}"/>
              </a:ext>
            </a:extLst>
          </p:cNvPr>
          <p:cNvSpPr txBox="1"/>
          <p:nvPr/>
        </p:nvSpPr>
        <p:spPr>
          <a:xfrm>
            <a:off x="3450210" y="2757495"/>
            <a:ext cx="3403705" cy="2877711"/>
          </a:xfrm>
          <a:prstGeom prst="rect">
            <a:avLst/>
          </a:prstGeom>
          <a:noFill/>
        </p:spPr>
        <p:txBody>
          <a:bodyPr wrap="square" rtlCol="0">
            <a:spAutoFit/>
          </a:bodyPr>
          <a:lstStyle/>
          <a:p>
            <a:pPr>
              <a:spcBef>
                <a:spcPts val="600"/>
              </a:spcBef>
            </a:pPr>
            <a:r>
              <a:rPr lang="en-US" sz="1200">
                <a:latin typeface="Avenir Heavy" panose="020B0703020203020204" pitchFamily="34" charset="0"/>
              </a:rPr>
              <a:t>Ensure that all people can access stigma- and discrimination-free services</a:t>
            </a:r>
            <a:endParaRPr lang="en-IN" sz="1200">
              <a:latin typeface="Avenir Heavy" panose="020B0703020203020204" pitchFamily="34" charset="0"/>
            </a:endParaRPr>
          </a:p>
          <a:p>
            <a:pPr>
              <a:spcBef>
                <a:spcPts val="600"/>
              </a:spcBef>
            </a:pPr>
            <a:r>
              <a:rPr lang="en-US" sz="1200">
                <a:latin typeface="Avenir Heavy" panose="020B0703020203020204" pitchFamily="34" charset="0"/>
              </a:rPr>
              <a:t>Remove legal barriers </a:t>
            </a:r>
            <a:r>
              <a:rPr lang="en-US" sz="1200">
                <a:latin typeface="Avenir Medium" panose="02000603020000020003" pitchFamily="2" charset="0"/>
              </a:rPr>
              <a:t>to services for key populations, marginalized groups, and women and girls</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End discriminatory laws and practices </a:t>
            </a:r>
            <a:r>
              <a:rPr lang="en-US" sz="1200">
                <a:latin typeface="Avenir Medium" panose="02000603020000020003" pitchFamily="2" charset="0"/>
              </a:rPr>
              <a:t>against women and girls</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Embed rights-based approaches </a:t>
            </a:r>
            <a:r>
              <a:rPr lang="en-US" sz="1200">
                <a:latin typeface="Avenir Medium" panose="02000603020000020003" pitchFamily="2" charset="0"/>
              </a:rPr>
              <a:t>in health systems</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Recognize key populations </a:t>
            </a:r>
            <a:r>
              <a:rPr lang="en-US" sz="1200">
                <a:latin typeface="Avenir Medium" panose="02000603020000020003" pitchFamily="2" charset="0"/>
              </a:rPr>
              <a:t>in health strategies</a:t>
            </a:r>
            <a:endParaRPr lang="en-IN" sz="1200">
              <a:latin typeface="Avenir Medium" panose="02000603020000020003" pitchFamily="2" charset="0"/>
            </a:endParaRPr>
          </a:p>
          <a:p>
            <a:pPr>
              <a:spcBef>
                <a:spcPts val="600"/>
              </a:spcBef>
            </a:pPr>
            <a:r>
              <a:rPr lang="en-US" sz="1200">
                <a:latin typeface="Avenir Medium" panose="02000603020000020003" pitchFamily="2" charset="0"/>
              </a:rPr>
              <a:t>Institutionalize human rights </a:t>
            </a:r>
            <a:r>
              <a:rPr lang="en-US" sz="1200">
                <a:latin typeface="Avenir Heavy" panose="020B0703020203020204" pitchFamily="34" charset="0"/>
              </a:rPr>
              <a:t>protections</a:t>
            </a:r>
            <a:r>
              <a:rPr lang="en-US" sz="1200">
                <a:latin typeface="Avenir Medium" panose="02000603020000020003" pitchFamily="2" charset="0"/>
              </a:rPr>
              <a:t> and training</a:t>
            </a:r>
            <a:endParaRPr lang="en-IN" sz="1200">
              <a:latin typeface="Avenir Medium" panose="02000603020000020003" pitchFamily="2" charset="0"/>
            </a:endParaRPr>
          </a:p>
        </p:txBody>
      </p:sp>
      <p:sp>
        <p:nvSpPr>
          <p:cNvPr id="23" name="TextBox 22">
            <a:extLst>
              <a:ext uri="{FF2B5EF4-FFF2-40B4-BE49-F238E27FC236}">
                <a16:creationId xmlns:a16="http://schemas.microsoft.com/office/drawing/2014/main" id="{D77F9416-F34E-D424-A4FE-E6DBCE7EBFC6}"/>
              </a:ext>
            </a:extLst>
          </p:cNvPr>
          <p:cNvSpPr txBox="1"/>
          <p:nvPr/>
        </p:nvSpPr>
        <p:spPr>
          <a:xfrm>
            <a:off x="7533160" y="2757495"/>
            <a:ext cx="3403705" cy="2539157"/>
          </a:xfrm>
          <a:prstGeom prst="rect">
            <a:avLst/>
          </a:prstGeom>
          <a:noFill/>
        </p:spPr>
        <p:txBody>
          <a:bodyPr wrap="square" rtlCol="0">
            <a:spAutoFit/>
          </a:bodyPr>
          <a:lstStyle/>
          <a:p>
            <a:pPr>
              <a:spcBef>
                <a:spcPts val="600"/>
              </a:spcBef>
            </a:pPr>
            <a:r>
              <a:rPr lang="en-US" sz="1200">
                <a:latin typeface="Avenir Heavy" panose="020B0703020203020204" pitchFamily="34" charset="0"/>
              </a:rPr>
              <a:t>Provide legal and rights-based support in HIV, health and other sectors including prisons</a:t>
            </a:r>
          </a:p>
          <a:p>
            <a:pPr>
              <a:spcBef>
                <a:spcPts val="600"/>
              </a:spcBef>
            </a:pPr>
            <a:r>
              <a:rPr lang="en-US" sz="1200">
                <a:latin typeface="Avenir Heavy" panose="020B0703020203020204" pitchFamily="34" charset="0"/>
              </a:rPr>
              <a:t>Scale up financing </a:t>
            </a:r>
            <a:r>
              <a:rPr lang="en-US" sz="1200">
                <a:latin typeface="Avenir Medium" panose="02000603020000020003" pitchFamily="2" charset="0"/>
              </a:rPr>
              <a:t>and implementation of interventions that address human rights barriers and unequal gender norms</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Protect Civic Space </a:t>
            </a:r>
            <a:r>
              <a:rPr lang="en-US" sz="1200">
                <a:latin typeface="Avenir Medium" panose="02000603020000020003" pitchFamily="2" charset="0"/>
              </a:rPr>
              <a:t>for engagement of communities of people living with, affected by and at risk of HIV</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Strengthen the capacities of legislators </a:t>
            </a:r>
            <a:r>
              <a:rPr lang="en-US" sz="1200">
                <a:latin typeface="Avenir Medium" panose="02000603020000020003" pitchFamily="2" charset="0"/>
              </a:rPr>
              <a:t>and other political actors to participate in the HIV response</a:t>
            </a:r>
            <a:endParaRPr lang="en-IN" sz="1200">
              <a:latin typeface="Avenir Medium" panose="02000603020000020003" pitchFamily="2" charset="0"/>
            </a:endParaRPr>
          </a:p>
        </p:txBody>
      </p:sp>
      <p:sp>
        <p:nvSpPr>
          <p:cNvPr id="34" name="Rectangle 33">
            <a:extLst>
              <a:ext uri="{FF2B5EF4-FFF2-40B4-BE49-F238E27FC236}">
                <a16:creationId xmlns:a16="http://schemas.microsoft.com/office/drawing/2014/main" id="{C5570B2D-8FA2-07F5-25D3-B120C536F64B}"/>
              </a:ext>
            </a:extLst>
          </p:cNvPr>
          <p:cNvSpPr/>
          <p:nvPr/>
        </p:nvSpPr>
        <p:spPr>
          <a:xfrm>
            <a:off x="3329040" y="327898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AB6C45C8-90D1-1691-A65E-CDBE985CF18D}"/>
              </a:ext>
            </a:extLst>
          </p:cNvPr>
          <p:cNvSpPr/>
          <p:nvPr/>
        </p:nvSpPr>
        <p:spPr>
          <a:xfrm>
            <a:off x="3329040" y="3888147"/>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1B564795-FB01-FD02-D2E1-8B0FA56EC718}"/>
              </a:ext>
            </a:extLst>
          </p:cNvPr>
          <p:cNvSpPr/>
          <p:nvPr/>
        </p:nvSpPr>
        <p:spPr>
          <a:xfrm>
            <a:off x="3329040" y="4330156"/>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a:extLst>
              <a:ext uri="{FF2B5EF4-FFF2-40B4-BE49-F238E27FC236}">
                <a16:creationId xmlns:a16="http://schemas.microsoft.com/office/drawing/2014/main" id="{D32F7236-8E9D-AB22-C264-C39C7CB55AEF}"/>
              </a:ext>
            </a:extLst>
          </p:cNvPr>
          <p:cNvSpPr/>
          <p:nvPr/>
        </p:nvSpPr>
        <p:spPr>
          <a:xfrm>
            <a:off x="3329040" y="478160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5C67EC86-D75D-102F-3C4F-4ACBB6214423}"/>
              </a:ext>
            </a:extLst>
          </p:cNvPr>
          <p:cNvSpPr/>
          <p:nvPr/>
        </p:nvSpPr>
        <p:spPr>
          <a:xfrm>
            <a:off x="7407258" y="346497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D6C9C255-48B2-D363-E8C6-579E80F7323F}"/>
              </a:ext>
            </a:extLst>
          </p:cNvPr>
          <p:cNvSpPr/>
          <p:nvPr/>
        </p:nvSpPr>
        <p:spPr>
          <a:xfrm>
            <a:off x="7407258" y="407518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C650788B-C389-6B41-0CB9-026A1AD32D02}"/>
              </a:ext>
            </a:extLst>
          </p:cNvPr>
          <p:cNvSpPr/>
          <p:nvPr/>
        </p:nvSpPr>
        <p:spPr>
          <a:xfrm>
            <a:off x="7407258" y="469439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70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BD587-21C8-4A46-9F3C-CE758D429BA5}"/>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1E1DAE88-6973-228A-4F68-F77DD117E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5A05D993-C18A-318D-8774-F20505226855}"/>
              </a:ext>
            </a:extLst>
          </p:cNvPr>
          <p:cNvSpPr/>
          <p:nvPr/>
        </p:nvSpPr>
        <p:spPr>
          <a:xfrm>
            <a:off x="825188" y="1046288"/>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CA101389-997E-819A-0374-D4344DCD2740}"/>
              </a:ext>
            </a:extLst>
          </p:cNvPr>
          <p:cNvCxnSpPr>
            <a:cxnSpLocks/>
          </p:cNvCxnSpPr>
          <p:nvPr/>
        </p:nvCxnSpPr>
        <p:spPr>
          <a:xfrm>
            <a:off x="3068700" y="609555"/>
            <a:ext cx="0" cy="5187563"/>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732CF2C-BACB-AFFF-2E15-4B8FAD289274}"/>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4385149-4C0D-1BD8-D2B5-D21DA70AD530}"/>
              </a:ext>
            </a:extLst>
          </p:cNvPr>
          <p:cNvSpPr txBox="1"/>
          <p:nvPr/>
        </p:nvSpPr>
        <p:spPr>
          <a:xfrm>
            <a:off x="880240" y="512118"/>
            <a:ext cx="2080260" cy="507831"/>
          </a:xfrm>
          <a:prstGeom prst="rect">
            <a:avLst/>
          </a:prstGeom>
          <a:noFill/>
        </p:spPr>
        <p:txBody>
          <a:bodyPr wrap="square" rtlCol="0">
            <a:spAutoFit/>
          </a:bodyPr>
          <a:lstStyle/>
          <a:p>
            <a:pPr algn="r"/>
            <a:r>
              <a:rPr lang="en-US" sz="2700" cap="all">
                <a:solidFill>
                  <a:srgbClr val="E07E55"/>
                </a:solidFill>
                <a:latin typeface="Avenir Heavy" panose="020B0703020203020204" pitchFamily="34" charset="0"/>
              </a:rPr>
              <a:t>Priority 2</a:t>
            </a:r>
            <a:endParaRPr lang="en-IN" sz="2700" cap="all">
              <a:solidFill>
                <a:srgbClr val="E07E55"/>
              </a:solidFill>
              <a:latin typeface="Avenir Heavy" panose="020B0703020203020204" pitchFamily="34" charset="0"/>
            </a:endParaRPr>
          </a:p>
        </p:txBody>
      </p:sp>
      <p:sp>
        <p:nvSpPr>
          <p:cNvPr id="7" name="TextBox 6">
            <a:extLst>
              <a:ext uri="{FF2B5EF4-FFF2-40B4-BE49-F238E27FC236}">
                <a16:creationId xmlns:a16="http://schemas.microsoft.com/office/drawing/2014/main" id="{783F2F81-7C53-9594-E39E-CAC64EDBC64F}"/>
              </a:ext>
            </a:extLst>
          </p:cNvPr>
          <p:cNvSpPr txBox="1"/>
          <p:nvPr/>
        </p:nvSpPr>
        <p:spPr>
          <a:xfrm>
            <a:off x="825185" y="3296738"/>
            <a:ext cx="2135314" cy="2031325"/>
          </a:xfrm>
          <a:prstGeom prst="rect">
            <a:avLst/>
          </a:prstGeom>
          <a:noFill/>
        </p:spPr>
        <p:txBody>
          <a:bodyPr wrap="square" rtlCol="0">
            <a:spAutoFit/>
          </a:bodyPr>
          <a:lstStyle/>
          <a:p>
            <a:pPr algn="r"/>
            <a:r>
              <a:rPr lang="en-US" cap="all">
                <a:solidFill>
                  <a:srgbClr val="E07E55"/>
                </a:solidFill>
                <a:latin typeface="Avenir Heavy" panose="020B0703020203020204" pitchFamily="34" charset="0"/>
              </a:rPr>
              <a:t>EQUITY, DIGNITY, AND ACCESS FOR PEOPLE LIVING WITH, AT RISK OF, OR AFFECTED BY HIV</a:t>
            </a:r>
            <a:endParaRPr lang="en-IN">
              <a:solidFill>
                <a:srgbClr val="E07E55"/>
              </a:solidFill>
            </a:endParaRPr>
          </a:p>
        </p:txBody>
      </p:sp>
      <p:sp>
        <p:nvSpPr>
          <p:cNvPr id="9" name="TextBox 8">
            <a:extLst>
              <a:ext uri="{FF2B5EF4-FFF2-40B4-BE49-F238E27FC236}">
                <a16:creationId xmlns:a16="http://schemas.microsoft.com/office/drawing/2014/main" id="{D0F6EB99-3FB8-EF06-3112-4AEAFCD7ABBF}"/>
              </a:ext>
            </a:extLst>
          </p:cNvPr>
          <p:cNvSpPr txBox="1"/>
          <p:nvPr/>
        </p:nvSpPr>
        <p:spPr>
          <a:xfrm>
            <a:off x="3854942" y="1405638"/>
            <a:ext cx="2991293" cy="369332"/>
          </a:xfrm>
          <a:prstGeom prst="rect">
            <a:avLst/>
          </a:prstGeom>
          <a:noFill/>
        </p:spPr>
        <p:txBody>
          <a:bodyPr wrap="square" rtlCol="0">
            <a:spAutoFit/>
          </a:bodyPr>
          <a:lstStyle/>
          <a:p>
            <a:r>
              <a:rPr lang="en-US" cap="all">
                <a:solidFill>
                  <a:srgbClr val="E07E55"/>
                </a:solidFill>
                <a:latin typeface="Avenir Heavy" panose="020B0703020203020204" pitchFamily="34" charset="0"/>
                <a:ea typeface="Yu Gothic Light"/>
                <a:cs typeface="Arial"/>
              </a:rPr>
              <a:t>Results area 7</a:t>
            </a:r>
          </a:p>
        </p:txBody>
      </p:sp>
      <p:sp>
        <p:nvSpPr>
          <p:cNvPr id="11" name="TextBox 10">
            <a:extLst>
              <a:ext uri="{FF2B5EF4-FFF2-40B4-BE49-F238E27FC236}">
                <a16:creationId xmlns:a16="http://schemas.microsoft.com/office/drawing/2014/main" id="{FE1AAAC5-5F2D-6EC9-2FF9-62CBF25E0CFE}"/>
              </a:ext>
            </a:extLst>
          </p:cNvPr>
          <p:cNvSpPr txBox="1"/>
          <p:nvPr/>
        </p:nvSpPr>
        <p:spPr>
          <a:xfrm>
            <a:off x="3329039" y="1966532"/>
            <a:ext cx="7031199" cy="646331"/>
          </a:xfrm>
          <a:prstGeom prst="rect">
            <a:avLst/>
          </a:prstGeom>
          <a:noFill/>
        </p:spPr>
        <p:txBody>
          <a:bodyPr wrap="square" rtlCol="0">
            <a:spAutoFit/>
          </a:bodyPr>
          <a:lstStyle/>
          <a:p>
            <a:r>
              <a:rPr lang="en-US">
                <a:solidFill>
                  <a:srgbClr val="E07E55"/>
                </a:solidFill>
                <a:latin typeface="Avenir Heavy" panose="020B0703020203020204" pitchFamily="34" charset="0"/>
              </a:rPr>
              <a:t>Ensure equitable access to scientific, medical and technological innovations in HIV prevention, testing, treatment and care</a:t>
            </a:r>
            <a:endParaRPr lang="en-IN">
              <a:solidFill>
                <a:srgbClr val="E07E55"/>
              </a:solidFill>
              <a:latin typeface="Avenir Heavy" panose="020B0703020203020204" pitchFamily="34" charset="0"/>
            </a:endParaRPr>
          </a:p>
        </p:txBody>
      </p:sp>
      <p:sp>
        <p:nvSpPr>
          <p:cNvPr id="13" name="TextBox 12">
            <a:extLst>
              <a:ext uri="{FF2B5EF4-FFF2-40B4-BE49-F238E27FC236}">
                <a16:creationId xmlns:a16="http://schemas.microsoft.com/office/drawing/2014/main" id="{E60FA528-E2EE-A3AC-2A24-A1C4B68BE8B9}"/>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a:solidFill>
                  <a:schemeClr val="bg1"/>
                </a:solidFill>
                <a:latin typeface="Avenir Heavy" panose="020B0703020203020204" pitchFamily="34" charset="0"/>
                <a:cs typeface="Arial"/>
              </a:rPr>
              <a:t>PEOPLE-FOCUSSED SERVICES</a:t>
            </a:r>
            <a:endParaRPr lang="en-CH" sz="2600" cap="all">
              <a:solidFill>
                <a:schemeClr val="bg1"/>
              </a:solidFill>
              <a:latin typeface="Avenir Heavy" panose="020B0703020203020204" pitchFamily="34" charset="0"/>
              <a:cs typeface="Arial"/>
            </a:endParaRPr>
          </a:p>
        </p:txBody>
      </p:sp>
      <p:sp>
        <p:nvSpPr>
          <p:cNvPr id="16" name="Rectangle 15">
            <a:extLst>
              <a:ext uri="{FF2B5EF4-FFF2-40B4-BE49-F238E27FC236}">
                <a16:creationId xmlns:a16="http://schemas.microsoft.com/office/drawing/2014/main" id="{269A43D9-7980-D684-0424-219D6A106A00}"/>
              </a:ext>
            </a:extLst>
          </p:cNvPr>
          <p:cNvSpPr/>
          <p:nvPr/>
        </p:nvSpPr>
        <p:spPr>
          <a:xfrm>
            <a:off x="3329040" y="283067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444FAB50-4F24-3AB6-4E4B-D4D3400747A3}"/>
              </a:ext>
            </a:extLst>
          </p:cNvPr>
          <p:cNvSpPr/>
          <p:nvPr/>
        </p:nvSpPr>
        <p:spPr>
          <a:xfrm>
            <a:off x="7407258" y="28261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9D79C413-9573-A068-5214-E47E69481DAD}"/>
              </a:ext>
            </a:extLst>
          </p:cNvPr>
          <p:cNvSpPr txBox="1"/>
          <p:nvPr/>
        </p:nvSpPr>
        <p:spPr>
          <a:xfrm>
            <a:off x="3450210" y="2757495"/>
            <a:ext cx="3403705" cy="3431709"/>
          </a:xfrm>
          <a:prstGeom prst="rect">
            <a:avLst/>
          </a:prstGeom>
          <a:noFill/>
        </p:spPr>
        <p:txBody>
          <a:bodyPr wrap="square" rtlCol="0">
            <a:spAutoFit/>
          </a:bodyPr>
          <a:lstStyle/>
          <a:p>
            <a:pPr>
              <a:spcBef>
                <a:spcPts val="600"/>
              </a:spcBef>
            </a:pPr>
            <a:r>
              <a:rPr lang="en-US" sz="1200">
                <a:latin typeface="Avenir Heavy" panose="020B0703020203020204" pitchFamily="34" charset="0"/>
              </a:rPr>
              <a:t>Promote reforms to strengthen supply chains </a:t>
            </a:r>
            <a:r>
              <a:rPr lang="en-US" sz="1200">
                <a:latin typeface="Avenir Medium" panose="02000603020000020003" pitchFamily="2" charset="0"/>
              </a:rPr>
              <a:t>of health products </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Prioritize market access strategies </a:t>
            </a:r>
            <a:r>
              <a:rPr lang="en-US" sz="1200">
                <a:latin typeface="Avenir Medium" panose="02000603020000020003" pitchFamily="2" charset="0"/>
              </a:rPr>
              <a:t>that ensure essential medicines and other health products</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Promote equitable access to quality-assured health technologies </a:t>
            </a:r>
            <a:r>
              <a:rPr lang="en-US" sz="1200">
                <a:latin typeface="Avenir Medium" panose="02000603020000020003" pitchFamily="2" charset="0"/>
              </a:rPr>
              <a:t>for HIV and related co-infections and co-morbidities</a:t>
            </a:r>
            <a:endParaRPr lang="en-IN" sz="1200">
              <a:latin typeface="Avenir Medium" panose="02000603020000020003" pitchFamily="2" charset="0"/>
            </a:endParaRPr>
          </a:p>
          <a:p>
            <a:pPr>
              <a:spcBef>
                <a:spcPts val="600"/>
              </a:spcBef>
            </a:pPr>
            <a:r>
              <a:rPr lang="en-US" sz="1200">
                <a:latin typeface="Avenir Medium" panose="02000603020000020003" pitchFamily="2" charset="0"/>
              </a:rPr>
              <a:t>Improve the transparency of markets for HIV-related health technologies</a:t>
            </a:r>
            <a:endParaRPr lang="en-IN" sz="1200">
              <a:latin typeface="Avenir Medium" panose="02000603020000020003" pitchFamily="2" charset="0"/>
            </a:endParaRPr>
          </a:p>
          <a:p>
            <a:pPr>
              <a:spcBef>
                <a:spcPts val="600"/>
              </a:spcBef>
            </a:pPr>
            <a:r>
              <a:rPr lang="en-US" sz="1200">
                <a:latin typeface="Avenir Medium" panose="02000603020000020003" pitchFamily="2" charset="0"/>
              </a:rPr>
              <a:t>Promote balanced legal frameworks that enhance countries’ capacities to manage intellectual property rights through using a public health lens</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Foster local and/or regional pharmaceutical production </a:t>
            </a:r>
            <a:endParaRPr lang="en-IN" sz="1200">
              <a:latin typeface="Avenir Heavy" panose="020B0703020203020204" pitchFamily="34" charset="0"/>
            </a:endParaRPr>
          </a:p>
        </p:txBody>
      </p:sp>
      <p:sp>
        <p:nvSpPr>
          <p:cNvPr id="23" name="TextBox 22">
            <a:extLst>
              <a:ext uri="{FF2B5EF4-FFF2-40B4-BE49-F238E27FC236}">
                <a16:creationId xmlns:a16="http://schemas.microsoft.com/office/drawing/2014/main" id="{A48D7326-1F01-22AB-3B8E-E69DB4D38B1B}"/>
              </a:ext>
            </a:extLst>
          </p:cNvPr>
          <p:cNvSpPr txBox="1"/>
          <p:nvPr/>
        </p:nvSpPr>
        <p:spPr>
          <a:xfrm>
            <a:off x="7533160" y="2757495"/>
            <a:ext cx="3403705" cy="3093154"/>
          </a:xfrm>
          <a:prstGeom prst="rect">
            <a:avLst/>
          </a:prstGeom>
          <a:noFill/>
        </p:spPr>
        <p:txBody>
          <a:bodyPr wrap="square" rtlCol="0">
            <a:spAutoFit/>
          </a:bodyPr>
          <a:lstStyle/>
          <a:p>
            <a:pPr>
              <a:spcBef>
                <a:spcPts val="600"/>
              </a:spcBef>
            </a:pPr>
            <a:r>
              <a:rPr lang="en-US" sz="1200">
                <a:latin typeface="Avenir Medium" panose="02000603020000020003" pitchFamily="2" charset="0"/>
              </a:rPr>
              <a:t>Encourage </a:t>
            </a:r>
            <a:r>
              <a:rPr lang="en-US" sz="1200">
                <a:latin typeface="Avenir Heavy" panose="020B0703020203020204" pitchFamily="34" charset="0"/>
              </a:rPr>
              <a:t>alternative mechanisms to incentivize innovation </a:t>
            </a:r>
            <a:r>
              <a:rPr lang="en-US" sz="1200">
                <a:latin typeface="Avenir Medium" panose="02000603020000020003" pitchFamily="2" charset="0"/>
              </a:rPr>
              <a:t>within the health sector</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Leverage AI and digital health for HIV prevention, testing, treatment and care, </a:t>
            </a:r>
            <a:r>
              <a:rPr lang="en-US" sz="1200">
                <a:latin typeface="Avenir Medium" panose="02000603020000020003" pitchFamily="2" charset="0"/>
              </a:rPr>
              <a:t>using clear ethical and human rights-based principles</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Encourage partnerships </a:t>
            </a:r>
            <a:r>
              <a:rPr lang="en-US" sz="1200">
                <a:latin typeface="Avenir Medium" panose="02000603020000020003" pitchFamily="2" charset="0"/>
              </a:rPr>
              <a:t>with governments, donors, legal experts, civil society including networks of people living with, affected by or at risk of HIV, private sector and supply chain networks </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Address the digital divide systematically </a:t>
            </a:r>
            <a:r>
              <a:rPr lang="en-US" sz="1200">
                <a:latin typeface="Avenir Medium" panose="02000603020000020003" pitchFamily="2" charset="0"/>
              </a:rPr>
              <a:t>by investing in connectivity infrastructure, affordable devices, primary data systems and digital literacy </a:t>
            </a:r>
            <a:r>
              <a:rPr lang="en-US" sz="1200" err="1">
                <a:latin typeface="Avenir Medium" panose="02000603020000020003" pitchFamily="2" charset="0"/>
              </a:rPr>
              <a:t>programmes</a:t>
            </a:r>
            <a:endParaRPr lang="en-IN" sz="1200">
              <a:latin typeface="Avenir Medium" panose="02000603020000020003" pitchFamily="2" charset="0"/>
            </a:endParaRPr>
          </a:p>
        </p:txBody>
      </p:sp>
      <p:pic>
        <p:nvPicPr>
          <p:cNvPr id="12" name="Graphic 11">
            <a:extLst>
              <a:ext uri="{FF2B5EF4-FFF2-40B4-BE49-F238E27FC236}">
                <a16:creationId xmlns:a16="http://schemas.microsoft.com/office/drawing/2014/main" id="{F93D2AF3-9F80-D3AA-31F1-34A3EB3226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5103" y="1395227"/>
            <a:ext cx="603301" cy="297628"/>
          </a:xfrm>
          <a:prstGeom prst="rect">
            <a:avLst/>
          </a:prstGeom>
        </p:spPr>
      </p:pic>
      <p:sp>
        <p:nvSpPr>
          <p:cNvPr id="14" name="Rectangle 13">
            <a:extLst>
              <a:ext uri="{FF2B5EF4-FFF2-40B4-BE49-F238E27FC236}">
                <a16:creationId xmlns:a16="http://schemas.microsoft.com/office/drawing/2014/main" id="{18D1A195-CEEF-BDCE-9A3E-AF74D7A34A10}"/>
              </a:ext>
            </a:extLst>
          </p:cNvPr>
          <p:cNvSpPr/>
          <p:nvPr/>
        </p:nvSpPr>
        <p:spPr>
          <a:xfrm>
            <a:off x="3329040" y="3277716"/>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68545BD5-180F-951A-E661-50E8F8F00DC7}"/>
              </a:ext>
            </a:extLst>
          </p:cNvPr>
          <p:cNvSpPr/>
          <p:nvPr/>
        </p:nvSpPr>
        <p:spPr>
          <a:xfrm>
            <a:off x="3329040" y="388685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5C221D02-DD96-B691-CE4E-8EC5F2D75F91}"/>
              </a:ext>
            </a:extLst>
          </p:cNvPr>
          <p:cNvSpPr/>
          <p:nvPr/>
        </p:nvSpPr>
        <p:spPr>
          <a:xfrm>
            <a:off x="3329040" y="4518107"/>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D35A4691-0133-B5FF-A668-8F0C045F07EF}"/>
              </a:ext>
            </a:extLst>
          </p:cNvPr>
          <p:cNvSpPr/>
          <p:nvPr/>
        </p:nvSpPr>
        <p:spPr>
          <a:xfrm>
            <a:off x="3329040" y="494942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FBC46B7D-1584-F2DD-5F59-28C457D3A575}"/>
              </a:ext>
            </a:extLst>
          </p:cNvPr>
          <p:cNvSpPr/>
          <p:nvPr/>
        </p:nvSpPr>
        <p:spPr>
          <a:xfrm>
            <a:off x="3329040" y="577281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2BEFC239-71E8-B8C4-2343-10F8FBD516A1}"/>
              </a:ext>
            </a:extLst>
          </p:cNvPr>
          <p:cNvSpPr/>
          <p:nvPr/>
        </p:nvSpPr>
        <p:spPr>
          <a:xfrm>
            <a:off x="7407258" y="329673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0CB57AC4-A06F-2F35-9B89-C2A3A9B4A003}"/>
              </a:ext>
            </a:extLst>
          </p:cNvPr>
          <p:cNvSpPr/>
          <p:nvPr/>
        </p:nvSpPr>
        <p:spPr>
          <a:xfrm>
            <a:off x="7407258" y="4090831"/>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B2D7CE1F-1E9D-2A7A-C8BD-1862AEB74699}"/>
              </a:ext>
            </a:extLst>
          </p:cNvPr>
          <p:cNvSpPr/>
          <p:nvPr/>
        </p:nvSpPr>
        <p:spPr>
          <a:xfrm>
            <a:off x="7407258" y="507059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985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EDD0F-365A-FDC0-F5FC-4AAB0E20241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C06F86F-0665-BC7D-B804-45CFDB06078F}"/>
              </a:ext>
            </a:extLst>
          </p:cNvPr>
          <p:cNvSpPr/>
          <p:nvPr/>
        </p:nvSpPr>
        <p:spPr>
          <a:xfrm>
            <a:off x="403122" y="1046288"/>
            <a:ext cx="2449175" cy="2449175"/>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drawing of a person&#10;&#10;Description automatically generated">
            <a:extLst>
              <a:ext uri="{FF2B5EF4-FFF2-40B4-BE49-F238E27FC236}">
                <a16:creationId xmlns:a16="http://schemas.microsoft.com/office/drawing/2014/main" id="{66A207C3-1AE3-F027-E911-9EB8C40F8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5" name="Straight Connector 24">
            <a:extLst>
              <a:ext uri="{FF2B5EF4-FFF2-40B4-BE49-F238E27FC236}">
                <a16:creationId xmlns:a16="http://schemas.microsoft.com/office/drawing/2014/main" id="{0DB28E54-AB4D-F630-4028-B74BBBAFCDEE}"/>
              </a:ext>
            </a:extLst>
          </p:cNvPr>
          <p:cNvCxnSpPr>
            <a:cxnSpLocks/>
          </p:cNvCxnSpPr>
          <p:nvPr/>
        </p:nvCxnSpPr>
        <p:spPr>
          <a:xfrm>
            <a:off x="3068700" y="609555"/>
            <a:ext cx="0" cy="5187563"/>
          </a:xfrm>
          <a:prstGeom prst="line">
            <a:avLst/>
          </a:prstGeom>
          <a:ln w="19050">
            <a:solidFill>
              <a:srgbClr val="CDC884"/>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69D9859-0C53-EA69-93E1-92186A794A88}"/>
              </a:ext>
            </a:extLst>
          </p:cNvPr>
          <p:cNvCxnSpPr>
            <a:cxnSpLocks/>
          </p:cNvCxnSpPr>
          <p:nvPr/>
        </p:nvCxnSpPr>
        <p:spPr>
          <a:xfrm>
            <a:off x="3068700" y="1801975"/>
            <a:ext cx="8111134" cy="0"/>
          </a:xfrm>
          <a:prstGeom prst="line">
            <a:avLst/>
          </a:prstGeom>
          <a:ln w="19050">
            <a:solidFill>
              <a:srgbClr val="CDC884"/>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A3B00F9-6062-46BB-F4CA-A0C16573FC71}"/>
              </a:ext>
            </a:extLst>
          </p:cNvPr>
          <p:cNvSpPr txBox="1"/>
          <p:nvPr/>
        </p:nvSpPr>
        <p:spPr>
          <a:xfrm>
            <a:off x="880240" y="512118"/>
            <a:ext cx="2080260" cy="507831"/>
          </a:xfrm>
          <a:prstGeom prst="rect">
            <a:avLst/>
          </a:prstGeom>
          <a:noFill/>
        </p:spPr>
        <p:txBody>
          <a:bodyPr wrap="square" rtlCol="0">
            <a:spAutoFit/>
          </a:bodyPr>
          <a:lstStyle/>
          <a:p>
            <a:pPr algn="r"/>
            <a:r>
              <a:rPr lang="en-US" sz="2700" cap="all">
                <a:solidFill>
                  <a:srgbClr val="CDC884"/>
                </a:solidFill>
                <a:latin typeface="Avenir Heavy" panose="020B0703020203020204" pitchFamily="34" charset="0"/>
              </a:rPr>
              <a:t>Priority 3</a:t>
            </a:r>
            <a:endParaRPr lang="en-IN" sz="2700" cap="all">
              <a:solidFill>
                <a:srgbClr val="CDC884"/>
              </a:solidFill>
              <a:latin typeface="Avenir Heavy" panose="020B0703020203020204" pitchFamily="34" charset="0"/>
            </a:endParaRPr>
          </a:p>
        </p:txBody>
      </p:sp>
      <p:sp>
        <p:nvSpPr>
          <p:cNvPr id="9" name="TextBox 8">
            <a:extLst>
              <a:ext uri="{FF2B5EF4-FFF2-40B4-BE49-F238E27FC236}">
                <a16:creationId xmlns:a16="http://schemas.microsoft.com/office/drawing/2014/main" id="{14A67E48-F01C-E869-F6A9-6AD93125B6B9}"/>
              </a:ext>
            </a:extLst>
          </p:cNvPr>
          <p:cNvSpPr txBox="1"/>
          <p:nvPr/>
        </p:nvSpPr>
        <p:spPr>
          <a:xfrm>
            <a:off x="3854942" y="1405638"/>
            <a:ext cx="2991293" cy="369332"/>
          </a:xfrm>
          <a:prstGeom prst="rect">
            <a:avLst/>
          </a:prstGeom>
          <a:noFill/>
        </p:spPr>
        <p:txBody>
          <a:bodyPr wrap="square" rtlCol="0">
            <a:spAutoFit/>
          </a:bodyPr>
          <a:lstStyle/>
          <a:p>
            <a:r>
              <a:rPr lang="en-US" cap="all">
                <a:solidFill>
                  <a:srgbClr val="CDC884"/>
                </a:solidFill>
                <a:latin typeface="Avenir Heavy" panose="020B0703020203020204" pitchFamily="34" charset="0"/>
                <a:ea typeface="Yu Gothic Light"/>
                <a:cs typeface="Arial"/>
              </a:rPr>
              <a:t>Results area 8</a:t>
            </a:r>
          </a:p>
        </p:txBody>
      </p:sp>
      <p:sp>
        <p:nvSpPr>
          <p:cNvPr id="11" name="TextBox 10">
            <a:extLst>
              <a:ext uri="{FF2B5EF4-FFF2-40B4-BE49-F238E27FC236}">
                <a16:creationId xmlns:a16="http://schemas.microsoft.com/office/drawing/2014/main" id="{FE672957-2839-BEBC-E438-70669BFF5FC6}"/>
              </a:ext>
            </a:extLst>
          </p:cNvPr>
          <p:cNvSpPr txBox="1"/>
          <p:nvPr/>
        </p:nvSpPr>
        <p:spPr>
          <a:xfrm>
            <a:off x="3329039" y="1966532"/>
            <a:ext cx="7031199" cy="369332"/>
          </a:xfrm>
          <a:prstGeom prst="rect">
            <a:avLst/>
          </a:prstGeom>
          <a:noFill/>
        </p:spPr>
        <p:txBody>
          <a:bodyPr wrap="square" rtlCol="0">
            <a:spAutoFit/>
          </a:bodyPr>
          <a:lstStyle/>
          <a:p>
            <a:r>
              <a:rPr lang="en-GB">
                <a:solidFill>
                  <a:srgbClr val="CDC884"/>
                </a:solidFill>
                <a:latin typeface="Avenir Heavy" panose="020B0703020203020204" pitchFamily="34" charset="0"/>
              </a:rPr>
              <a:t>Strengthen community leadership</a:t>
            </a:r>
            <a:endParaRPr lang="en-IN">
              <a:solidFill>
                <a:srgbClr val="CDC884"/>
              </a:solidFill>
              <a:latin typeface="Avenir Heavy" panose="020B0703020203020204" pitchFamily="34" charset="0"/>
            </a:endParaRPr>
          </a:p>
        </p:txBody>
      </p:sp>
      <p:sp>
        <p:nvSpPr>
          <p:cNvPr id="13" name="TextBox 12">
            <a:extLst>
              <a:ext uri="{FF2B5EF4-FFF2-40B4-BE49-F238E27FC236}">
                <a16:creationId xmlns:a16="http://schemas.microsoft.com/office/drawing/2014/main" id="{80CBFD44-6469-9BD9-4B66-BA14AE2B97BC}"/>
              </a:ext>
            </a:extLst>
          </p:cNvPr>
          <p:cNvSpPr txBox="1"/>
          <p:nvPr/>
        </p:nvSpPr>
        <p:spPr>
          <a:xfrm>
            <a:off x="398392" y="1405638"/>
            <a:ext cx="2453906" cy="1692771"/>
          </a:xfrm>
          <a:prstGeom prst="rect">
            <a:avLst/>
          </a:prstGeom>
          <a:noFill/>
        </p:spPr>
        <p:txBody>
          <a:bodyPr wrap="square" rtlCol="0">
            <a:spAutoFit/>
          </a:bodyPr>
          <a:lstStyle/>
          <a:p>
            <a:pPr algn="ctr">
              <a:lnSpc>
                <a:spcPct val="100000"/>
              </a:lnSpc>
            </a:pPr>
            <a:r>
              <a:rPr lang="en-US" sz="2600" cap="all">
                <a:solidFill>
                  <a:schemeClr val="bg1"/>
                </a:solidFill>
                <a:latin typeface="Avenir Heavy" panose="020B0703020203020204" pitchFamily="34" charset="0"/>
                <a:cs typeface="Arial"/>
              </a:rPr>
              <a:t>COMMUNITY LEADERSHIP IN THE HIV RESPONSE</a:t>
            </a:r>
            <a:endParaRPr lang="en-CH" sz="2600" cap="all">
              <a:solidFill>
                <a:schemeClr val="bg1"/>
              </a:solidFill>
              <a:latin typeface="Avenir Heavy" panose="020B0703020203020204" pitchFamily="34" charset="0"/>
              <a:cs typeface="Arial"/>
            </a:endParaRPr>
          </a:p>
        </p:txBody>
      </p:sp>
      <p:sp>
        <p:nvSpPr>
          <p:cNvPr id="16" name="Rectangle 15">
            <a:extLst>
              <a:ext uri="{FF2B5EF4-FFF2-40B4-BE49-F238E27FC236}">
                <a16:creationId xmlns:a16="http://schemas.microsoft.com/office/drawing/2014/main" id="{C1BE146E-AF5C-4EE7-410C-EBD52F8906A1}"/>
              </a:ext>
            </a:extLst>
          </p:cNvPr>
          <p:cNvSpPr/>
          <p:nvPr/>
        </p:nvSpPr>
        <p:spPr>
          <a:xfrm>
            <a:off x="3329040" y="2563261"/>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576D8863-08CE-6EA5-AD0F-36FFD88AD0CA}"/>
              </a:ext>
            </a:extLst>
          </p:cNvPr>
          <p:cNvSpPr/>
          <p:nvPr/>
        </p:nvSpPr>
        <p:spPr>
          <a:xfrm>
            <a:off x="7407258" y="2558745"/>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7C9514B5-DD84-E4C1-BEBD-2F81E90B8FE0}"/>
              </a:ext>
            </a:extLst>
          </p:cNvPr>
          <p:cNvSpPr txBox="1"/>
          <p:nvPr/>
        </p:nvSpPr>
        <p:spPr>
          <a:xfrm>
            <a:off x="3450210" y="2490077"/>
            <a:ext cx="3403705" cy="2723823"/>
          </a:xfrm>
          <a:prstGeom prst="rect">
            <a:avLst/>
          </a:prstGeom>
          <a:noFill/>
        </p:spPr>
        <p:txBody>
          <a:bodyPr wrap="square" rtlCol="0">
            <a:spAutoFit/>
          </a:bodyPr>
          <a:lstStyle/>
          <a:p>
            <a:pPr>
              <a:spcBef>
                <a:spcPts val="600"/>
              </a:spcBef>
            </a:pPr>
            <a:r>
              <a:rPr lang="en-US" sz="1200">
                <a:latin typeface="Avenir Heavy" panose="020B0703020203020204" pitchFamily="34" charset="0"/>
              </a:rPr>
              <a:t>Institutionalize and formally designate community representation </a:t>
            </a:r>
            <a:r>
              <a:rPr lang="en-US" sz="1200">
                <a:latin typeface="Avenir Medium" panose="02000603020000020003" pitchFamily="2" charset="0"/>
              </a:rPr>
              <a:t>(including of people living with HIV, key populations, women and young people) in coordination and decision-making mechanisms </a:t>
            </a:r>
            <a:endParaRPr lang="en-IN" sz="1200">
              <a:latin typeface="Avenir Medium" panose="02000603020000020003" pitchFamily="2" charset="0"/>
            </a:endParaRPr>
          </a:p>
          <a:p>
            <a:pPr>
              <a:spcBef>
                <a:spcPts val="600"/>
              </a:spcBef>
            </a:pPr>
            <a:r>
              <a:rPr lang="en-US" sz="1200">
                <a:latin typeface="Avenir Medium" panose="02000603020000020003" pitchFamily="2" charset="0"/>
              </a:rPr>
              <a:t>Formally recognize and </a:t>
            </a:r>
            <a:r>
              <a:rPr lang="en-US" sz="1200" err="1">
                <a:latin typeface="Avenir Medium" panose="02000603020000020003" pitchFamily="2" charset="0"/>
              </a:rPr>
              <a:t>institutionalise</a:t>
            </a:r>
            <a:r>
              <a:rPr lang="en-US" sz="1200">
                <a:latin typeface="Avenir Medium" panose="02000603020000020003" pitchFamily="2" charset="0"/>
              </a:rPr>
              <a:t> the important roles of communities in co-developing </a:t>
            </a:r>
            <a:r>
              <a:rPr lang="en-US" sz="1200">
                <a:latin typeface="Avenir Heavy" panose="020B0703020203020204" pitchFamily="34" charset="0"/>
              </a:rPr>
              <a:t>policy guidance</a:t>
            </a:r>
            <a:endParaRPr lang="en-IN" sz="1200">
              <a:latin typeface="Avenir Heavy" panose="020B0703020203020204" pitchFamily="34" charset="0"/>
            </a:endParaRPr>
          </a:p>
          <a:p>
            <a:pPr>
              <a:spcBef>
                <a:spcPts val="600"/>
              </a:spcBef>
            </a:pPr>
            <a:r>
              <a:rPr lang="en-GB" sz="1200">
                <a:latin typeface="Avenir Heavy" panose="020B0703020203020204" pitchFamily="34" charset="0"/>
              </a:rPr>
              <a:t>Reform policies and regulatory frameworks </a:t>
            </a:r>
            <a:r>
              <a:rPr lang="en-GB" sz="1200">
                <a:latin typeface="Avenir Medium" panose="02000603020000020003" pitchFamily="2" charset="0"/>
              </a:rPr>
              <a:t>to ensure communities can participate in all levels of the response </a:t>
            </a:r>
            <a:endParaRPr lang="en-IN" sz="1200">
              <a:latin typeface="Avenir Medium" panose="02000603020000020003" pitchFamily="2" charset="0"/>
            </a:endParaRPr>
          </a:p>
          <a:p>
            <a:pPr>
              <a:spcBef>
                <a:spcPts val="600"/>
              </a:spcBef>
            </a:pPr>
            <a:r>
              <a:rPr lang="en-GB" sz="1200">
                <a:latin typeface="Avenir Heavy" panose="020B0703020203020204" pitchFamily="34" charset="0"/>
              </a:rPr>
              <a:t>Resource all components of community responses to HIV</a:t>
            </a:r>
            <a:endParaRPr lang="en-IN" sz="1200">
              <a:latin typeface="Avenir Heavy" panose="020B0703020203020204" pitchFamily="34" charset="0"/>
            </a:endParaRPr>
          </a:p>
        </p:txBody>
      </p:sp>
      <p:sp>
        <p:nvSpPr>
          <p:cNvPr id="23" name="TextBox 22">
            <a:extLst>
              <a:ext uri="{FF2B5EF4-FFF2-40B4-BE49-F238E27FC236}">
                <a16:creationId xmlns:a16="http://schemas.microsoft.com/office/drawing/2014/main" id="{91AA2CF9-9023-B8A9-A150-3ABA42D22B53}"/>
              </a:ext>
            </a:extLst>
          </p:cNvPr>
          <p:cNvSpPr txBox="1"/>
          <p:nvPr/>
        </p:nvSpPr>
        <p:spPr>
          <a:xfrm>
            <a:off x="7533160" y="2490077"/>
            <a:ext cx="3422386" cy="3247043"/>
          </a:xfrm>
          <a:prstGeom prst="rect">
            <a:avLst/>
          </a:prstGeom>
          <a:noFill/>
        </p:spPr>
        <p:txBody>
          <a:bodyPr wrap="square" rtlCol="0">
            <a:spAutoFit/>
          </a:bodyPr>
          <a:lstStyle/>
          <a:p>
            <a:pPr>
              <a:spcBef>
                <a:spcPts val="600"/>
              </a:spcBef>
            </a:pPr>
            <a:r>
              <a:rPr lang="en-GB" sz="1200">
                <a:latin typeface="Avenir Medium" panose="02000603020000020003" pitchFamily="2" charset="0"/>
              </a:rPr>
              <a:t>Enact effective </a:t>
            </a:r>
            <a:r>
              <a:rPr lang="en-GB" sz="1200">
                <a:latin typeface="Avenir Heavy" panose="020B0703020203020204" pitchFamily="34" charset="0"/>
              </a:rPr>
              <a:t>social contracting mechanisms </a:t>
            </a:r>
            <a:endParaRPr lang="en-IN" sz="1200">
              <a:latin typeface="Avenir Heavy" panose="020B0703020203020204" pitchFamily="34" charset="0"/>
            </a:endParaRPr>
          </a:p>
          <a:p>
            <a:pPr>
              <a:spcBef>
                <a:spcPts val="600"/>
              </a:spcBef>
            </a:pPr>
            <a:r>
              <a:rPr lang="en-GB" sz="1200">
                <a:latin typeface="Avenir Medium" panose="02000603020000020003" pitchFamily="2" charset="0"/>
              </a:rPr>
              <a:t>Sustain and scale-up </a:t>
            </a:r>
            <a:r>
              <a:rPr lang="en-GB" sz="1200">
                <a:latin typeface="Avenir Heavy" panose="020B0703020203020204" pitchFamily="34" charset="0"/>
              </a:rPr>
              <a:t>community-led service delivery</a:t>
            </a:r>
            <a:r>
              <a:rPr lang="en-GB" sz="1200">
                <a:latin typeface="Avenir Medium" panose="02000603020000020003" pitchFamily="2" charset="0"/>
              </a:rPr>
              <a:t> systems. </a:t>
            </a:r>
            <a:endParaRPr lang="en-IN" sz="1200">
              <a:latin typeface="Avenir Medium" panose="02000603020000020003" pitchFamily="2" charset="0"/>
            </a:endParaRPr>
          </a:p>
          <a:p>
            <a:pPr>
              <a:spcBef>
                <a:spcPts val="600"/>
              </a:spcBef>
            </a:pPr>
            <a:r>
              <a:rPr lang="en-GB" sz="1200">
                <a:latin typeface="Avenir Medium" panose="02000603020000020003" pitchFamily="2" charset="0"/>
              </a:rPr>
              <a:t>Enable and resource </a:t>
            </a:r>
            <a:r>
              <a:rPr lang="en-GB" sz="1200">
                <a:latin typeface="Avenir Heavy" panose="020B0703020203020204" pitchFamily="34" charset="0"/>
              </a:rPr>
              <a:t>community-led monitoring (CLM) </a:t>
            </a:r>
            <a:r>
              <a:rPr lang="en-GB" sz="1200">
                <a:latin typeface="Avenir Medium" panose="02000603020000020003" pitchFamily="2" charset="0"/>
              </a:rPr>
              <a:t>and research. </a:t>
            </a:r>
            <a:endParaRPr lang="en-IN" sz="1200">
              <a:latin typeface="Avenir Medium" panose="02000603020000020003" pitchFamily="2" charset="0"/>
            </a:endParaRPr>
          </a:p>
          <a:p>
            <a:pPr>
              <a:spcBef>
                <a:spcPts val="600"/>
              </a:spcBef>
            </a:pPr>
            <a:r>
              <a:rPr lang="en-US" sz="1200">
                <a:latin typeface="Avenir Medium" panose="02000603020000020003" pitchFamily="2" charset="0"/>
              </a:rPr>
              <a:t>Support </a:t>
            </a:r>
            <a:r>
              <a:rPr lang="en-US" sz="1200">
                <a:latin typeface="Avenir Heavy" panose="020B0703020203020204" pitchFamily="34" charset="0"/>
              </a:rPr>
              <a:t>youth leadership in the HIV response</a:t>
            </a:r>
            <a:endParaRPr lang="en-IN" sz="1200">
              <a:latin typeface="Avenir Heavy" panose="020B0703020203020204" pitchFamily="34" charset="0"/>
            </a:endParaRPr>
          </a:p>
          <a:p>
            <a:pPr>
              <a:spcBef>
                <a:spcPts val="600"/>
              </a:spcBef>
            </a:pPr>
            <a:r>
              <a:rPr lang="en-GB" sz="1200">
                <a:latin typeface="Avenir Heavy" panose="020B0703020203020204" pitchFamily="34" charset="0"/>
              </a:rPr>
              <a:t>Capacity-strengthening, resilience and preparedness </a:t>
            </a:r>
            <a:r>
              <a:rPr lang="en-GB" sz="1200">
                <a:latin typeface="Avenir Medium" panose="02000603020000020003" pitchFamily="2" charset="0"/>
              </a:rPr>
              <a:t>of community-led organizations and service providers</a:t>
            </a:r>
            <a:endParaRPr lang="en-IN" sz="1200">
              <a:latin typeface="Avenir Medium" panose="02000603020000020003" pitchFamily="2" charset="0"/>
            </a:endParaRPr>
          </a:p>
          <a:p>
            <a:pPr>
              <a:spcBef>
                <a:spcPts val="600"/>
              </a:spcBef>
            </a:pPr>
            <a:r>
              <a:rPr lang="en-US" sz="1200">
                <a:latin typeface="Avenir Heavy" panose="020B0703020203020204" pitchFamily="34" charset="0"/>
              </a:rPr>
              <a:t>Support community engagement in the sustainability planning processes</a:t>
            </a:r>
            <a:r>
              <a:rPr lang="en-US" sz="1200">
                <a:latin typeface="Avenir Medium" panose="02000603020000020003" pitchFamily="2" charset="0"/>
              </a:rPr>
              <a:t>, and support the integration of community services and advocacy as part of national systems, including the establishment or expansion of social contracting</a:t>
            </a:r>
            <a:endParaRPr lang="en-IN" sz="1200">
              <a:latin typeface="Avenir Medium" panose="02000603020000020003" pitchFamily="2" charset="0"/>
            </a:endParaRPr>
          </a:p>
        </p:txBody>
      </p:sp>
      <p:pic>
        <p:nvPicPr>
          <p:cNvPr id="2" name="Graphic 1">
            <a:extLst>
              <a:ext uri="{FF2B5EF4-FFF2-40B4-BE49-F238E27FC236}">
                <a16:creationId xmlns:a16="http://schemas.microsoft.com/office/drawing/2014/main" id="{40F4FBBC-5B58-707A-4792-ACEC8363BC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29039" y="1217145"/>
            <a:ext cx="603296" cy="532320"/>
          </a:xfrm>
          <a:prstGeom prst="rect">
            <a:avLst/>
          </a:prstGeom>
        </p:spPr>
      </p:pic>
      <p:pic>
        <p:nvPicPr>
          <p:cNvPr id="28" name="Picture 6">
            <a:extLst>
              <a:ext uri="{FF2B5EF4-FFF2-40B4-BE49-F238E27FC236}">
                <a16:creationId xmlns:a16="http://schemas.microsoft.com/office/drawing/2014/main" id="{E357B122-DA86-74C2-5FE6-02071090DD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72" r="3997"/>
          <a:stretch>
            <a:fillRect/>
          </a:stretch>
        </p:blipFill>
        <p:spPr bwMode="auto">
          <a:xfrm>
            <a:off x="193754" y="3677877"/>
            <a:ext cx="2684191" cy="159094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4FBB4AC2-5E06-FDDF-FC7B-C758E8C84B5B}"/>
              </a:ext>
            </a:extLst>
          </p:cNvPr>
          <p:cNvSpPr/>
          <p:nvPr/>
        </p:nvSpPr>
        <p:spPr>
          <a:xfrm>
            <a:off x="3329040" y="3540013"/>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id="{602B7078-8428-9E70-BCC9-F362554FF685}"/>
              </a:ext>
            </a:extLst>
          </p:cNvPr>
          <p:cNvSpPr/>
          <p:nvPr/>
        </p:nvSpPr>
        <p:spPr>
          <a:xfrm>
            <a:off x="3329040" y="4191234"/>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a:extLst>
              <a:ext uri="{FF2B5EF4-FFF2-40B4-BE49-F238E27FC236}">
                <a16:creationId xmlns:a16="http://schemas.microsoft.com/office/drawing/2014/main" id="{61F5590A-B920-0FD6-86BC-B6BD3513855F}"/>
              </a:ext>
            </a:extLst>
          </p:cNvPr>
          <p:cNvSpPr/>
          <p:nvPr/>
        </p:nvSpPr>
        <p:spPr>
          <a:xfrm>
            <a:off x="3329040" y="4799325"/>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D632AB02-FE87-99C7-6387-30975FDF746D}"/>
              </a:ext>
            </a:extLst>
          </p:cNvPr>
          <p:cNvSpPr/>
          <p:nvPr/>
        </p:nvSpPr>
        <p:spPr>
          <a:xfrm>
            <a:off x="7407258" y="3250217"/>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3D9EA645-A9DE-0FFD-50BF-29CC605082F9}"/>
              </a:ext>
            </a:extLst>
          </p:cNvPr>
          <p:cNvSpPr/>
          <p:nvPr/>
        </p:nvSpPr>
        <p:spPr>
          <a:xfrm>
            <a:off x="7407258" y="2827312"/>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a:extLst>
              <a:ext uri="{FF2B5EF4-FFF2-40B4-BE49-F238E27FC236}">
                <a16:creationId xmlns:a16="http://schemas.microsoft.com/office/drawing/2014/main" id="{5132CBCA-1974-2845-528F-896DB6F7D313}"/>
              </a:ext>
            </a:extLst>
          </p:cNvPr>
          <p:cNvSpPr/>
          <p:nvPr/>
        </p:nvSpPr>
        <p:spPr>
          <a:xfrm>
            <a:off x="7407258" y="3690374"/>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D807E6C6-8EBF-1F06-05D8-82F5E4EE2F34}"/>
              </a:ext>
            </a:extLst>
          </p:cNvPr>
          <p:cNvSpPr/>
          <p:nvPr/>
        </p:nvSpPr>
        <p:spPr>
          <a:xfrm>
            <a:off x="7407258" y="3964196"/>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074134A5-E670-0407-AFAA-5D2EC472E1F7}"/>
              </a:ext>
            </a:extLst>
          </p:cNvPr>
          <p:cNvSpPr/>
          <p:nvPr/>
        </p:nvSpPr>
        <p:spPr>
          <a:xfrm>
            <a:off x="7407258" y="4614031"/>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7058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49E8F-9DDE-5A06-C7D8-8E1B0AEA0F58}"/>
            </a:ext>
          </a:extLst>
        </p:cNvPr>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AF7CAEBF-55E4-1E18-96DF-EF0217177B97}"/>
              </a:ext>
            </a:extLst>
          </p:cNvPr>
          <p:cNvSpPr/>
          <p:nvPr/>
        </p:nvSpPr>
        <p:spPr>
          <a:xfrm>
            <a:off x="10179796" y="889363"/>
            <a:ext cx="1896456" cy="6667138"/>
          </a:xfrm>
          <a:prstGeom prst="round2SameRect">
            <a:avLst>
              <a:gd name="adj1" fmla="val 50000"/>
              <a:gd name="adj2" fmla="val 0"/>
            </a:avLst>
          </a:prstGeom>
          <a:noFill/>
          <a:ln w="127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58" name="Rectangle: Top Corners Rounded 57">
            <a:extLst>
              <a:ext uri="{FF2B5EF4-FFF2-40B4-BE49-F238E27FC236}">
                <a16:creationId xmlns:a16="http://schemas.microsoft.com/office/drawing/2014/main" id="{9912B9EB-C561-5E4D-FD0B-B08214A8C915}"/>
              </a:ext>
            </a:extLst>
          </p:cNvPr>
          <p:cNvSpPr/>
          <p:nvPr/>
        </p:nvSpPr>
        <p:spPr>
          <a:xfrm>
            <a:off x="10291779" y="1024756"/>
            <a:ext cx="1659256" cy="5833243"/>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41" name="Rectangle: Top Corners Rounded 40">
            <a:extLst>
              <a:ext uri="{FF2B5EF4-FFF2-40B4-BE49-F238E27FC236}">
                <a16:creationId xmlns:a16="http://schemas.microsoft.com/office/drawing/2014/main" id="{A4281E70-42C4-1E7C-8AED-F492128653BD}"/>
              </a:ext>
            </a:extLst>
          </p:cNvPr>
          <p:cNvSpPr/>
          <p:nvPr/>
        </p:nvSpPr>
        <p:spPr>
          <a:xfrm>
            <a:off x="3174312" y="3718889"/>
            <a:ext cx="1821702" cy="859414"/>
          </a:xfrm>
          <a:prstGeom prst="round2SameRect">
            <a:avLst>
              <a:gd name="adj1" fmla="val 17148"/>
              <a:gd name="adj2" fmla="val 0"/>
            </a:avLst>
          </a:prstGeom>
          <a:solidFill>
            <a:srgbClr val="F4AA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38" name="Rectangle: Top Corners Rounded 37">
            <a:extLst>
              <a:ext uri="{FF2B5EF4-FFF2-40B4-BE49-F238E27FC236}">
                <a16:creationId xmlns:a16="http://schemas.microsoft.com/office/drawing/2014/main" id="{A27F2B75-C3EB-FD8F-795B-A2FD8C5D8130}"/>
              </a:ext>
            </a:extLst>
          </p:cNvPr>
          <p:cNvSpPr/>
          <p:nvPr/>
        </p:nvSpPr>
        <p:spPr>
          <a:xfrm>
            <a:off x="3171713" y="1921067"/>
            <a:ext cx="1821702" cy="859414"/>
          </a:xfrm>
          <a:prstGeom prst="round2SameRect">
            <a:avLst>
              <a:gd name="adj1" fmla="val 17148"/>
              <a:gd name="adj2" fmla="val 0"/>
            </a:avLst>
          </a:prstGeom>
          <a:solidFill>
            <a:srgbClr val="E95A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23" name="Rectangle: Top Corners Rounded 22">
            <a:extLst>
              <a:ext uri="{FF2B5EF4-FFF2-40B4-BE49-F238E27FC236}">
                <a16:creationId xmlns:a16="http://schemas.microsoft.com/office/drawing/2014/main" id="{CFF6A640-9D7F-01A5-E939-0E02DF960DB2}"/>
              </a:ext>
            </a:extLst>
          </p:cNvPr>
          <p:cNvSpPr/>
          <p:nvPr/>
        </p:nvSpPr>
        <p:spPr>
          <a:xfrm>
            <a:off x="3171713" y="1024757"/>
            <a:ext cx="1821702" cy="859414"/>
          </a:xfrm>
          <a:prstGeom prst="round2SameRect">
            <a:avLst>
              <a:gd name="adj1" fmla="val 17148"/>
              <a:gd name="adj2" fmla="val 0"/>
            </a:avLst>
          </a:prstGeom>
          <a:solidFill>
            <a:srgbClr val="E31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pic>
        <p:nvPicPr>
          <p:cNvPr id="3" name="Picture 2" descr="A drawing of a person&#10;&#10;Description automatically generated">
            <a:extLst>
              <a:ext uri="{FF2B5EF4-FFF2-40B4-BE49-F238E27FC236}">
                <a16:creationId xmlns:a16="http://schemas.microsoft.com/office/drawing/2014/main" id="{A38D82B9-FD31-6855-8BE9-152841E97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6" name="TextBox 5">
            <a:extLst>
              <a:ext uri="{FF2B5EF4-FFF2-40B4-BE49-F238E27FC236}">
                <a16:creationId xmlns:a16="http://schemas.microsoft.com/office/drawing/2014/main" id="{55B27A6E-DAAB-C483-C7D9-AF58E809BB00}"/>
              </a:ext>
            </a:extLst>
          </p:cNvPr>
          <p:cNvSpPr txBox="1"/>
          <p:nvPr/>
        </p:nvSpPr>
        <p:spPr>
          <a:xfrm>
            <a:off x="3148872" y="1130663"/>
            <a:ext cx="1867385" cy="707886"/>
          </a:xfrm>
          <a:prstGeom prst="rect">
            <a:avLst/>
          </a:prstGeom>
          <a:noFill/>
        </p:spPr>
        <p:txBody>
          <a:bodyPr wrap="square" rtlCol="0">
            <a:spAutoFit/>
          </a:bodyPr>
          <a:lstStyle/>
          <a:p>
            <a:pPr algn="ctr"/>
            <a:r>
              <a:rPr lang="en-US" sz="1000">
                <a:solidFill>
                  <a:schemeClr val="bg1"/>
                </a:solidFill>
                <a:latin typeface="Avenir Heavy" panose="020B0703020203020204" pitchFamily="34" charset="0"/>
              </a:rPr>
              <a:t>Ensure available accessible, acceptable and high-quality HIV treatment and care for people living with HIV</a:t>
            </a:r>
            <a:endParaRPr lang="en-IN" sz="1000">
              <a:solidFill>
                <a:schemeClr val="bg1"/>
              </a:solidFill>
              <a:latin typeface="Avenir Heavy" panose="020B0703020203020204" pitchFamily="34" charset="0"/>
            </a:endParaRPr>
          </a:p>
        </p:txBody>
      </p:sp>
      <p:sp>
        <p:nvSpPr>
          <p:cNvPr id="9" name="TextBox 8">
            <a:extLst>
              <a:ext uri="{FF2B5EF4-FFF2-40B4-BE49-F238E27FC236}">
                <a16:creationId xmlns:a16="http://schemas.microsoft.com/office/drawing/2014/main" id="{0C52B259-A207-43D2-EA56-B273269B1AC1}"/>
              </a:ext>
            </a:extLst>
          </p:cNvPr>
          <p:cNvSpPr txBox="1"/>
          <p:nvPr/>
        </p:nvSpPr>
        <p:spPr>
          <a:xfrm>
            <a:off x="3103189" y="2023023"/>
            <a:ext cx="1913068" cy="707886"/>
          </a:xfrm>
          <a:prstGeom prst="rect">
            <a:avLst/>
          </a:prstGeom>
          <a:noFill/>
        </p:spPr>
        <p:txBody>
          <a:bodyPr wrap="square" rtlCol="0">
            <a:spAutoFit/>
          </a:bodyPr>
          <a:lstStyle/>
          <a:p>
            <a:pPr algn="ctr"/>
            <a:r>
              <a:rPr lang="en-US" sz="1000">
                <a:solidFill>
                  <a:schemeClr val="bg1"/>
                </a:solidFill>
                <a:latin typeface="Avenir Heavy" panose="020B0703020203020204" pitchFamily="34" charset="0"/>
              </a:rPr>
              <a:t>Scale up HIV prevention options that bring together biomedical, structural and behavioral interventions</a:t>
            </a:r>
            <a:endParaRPr lang="en-IN" sz="1000">
              <a:solidFill>
                <a:schemeClr val="bg1"/>
              </a:solidFill>
              <a:latin typeface="Avenir Heavy" panose="020B0703020203020204" pitchFamily="34" charset="0"/>
            </a:endParaRPr>
          </a:p>
        </p:txBody>
      </p:sp>
      <p:sp>
        <p:nvSpPr>
          <p:cNvPr id="11" name="TextBox 10">
            <a:extLst>
              <a:ext uri="{FF2B5EF4-FFF2-40B4-BE49-F238E27FC236}">
                <a16:creationId xmlns:a16="http://schemas.microsoft.com/office/drawing/2014/main" id="{66C51685-925C-EC05-B246-976547BED255}"/>
              </a:ext>
            </a:extLst>
          </p:cNvPr>
          <p:cNvSpPr txBox="1"/>
          <p:nvPr/>
        </p:nvSpPr>
        <p:spPr>
          <a:xfrm>
            <a:off x="3157252" y="3916909"/>
            <a:ext cx="1804942" cy="553998"/>
          </a:xfrm>
          <a:prstGeom prst="rect">
            <a:avLst/>
          </a:prstGeom>
          <a:noFill/>
        </p:spPr>
        <p:txBody>
          <a:bodyPr wrap="square" rtlCol="0">
            <a:spAutoFit/>
          </a:bodyPr>
          <a:lstStyle/>
          <a:p>
            <a:pPr algn="ctr"/>
            <a:r>
              <a:rPr lang="en-US" sz="1000">
                <a:solidFill>
                  <a:schemeClr val="bg1"/>
                </a:solidFill>
                <a:latin typeface="Avenir Heavy" panose="020B0703020203020204" pitchFamily="34" charset="0"/>
              </a:rPr>
              <a:t>Ensure community leadership in the HIV response</a:t>
            </a:r>
            <a:endParaRPr lang="en-IN" sz="1000">
              <a:solidFill>
                <a:schemeClr val="bg1"/>
              </a:solidFill>
              <a:latin typeface="Avenir Heavy" panose="020B0703020203020204" pitchFamily="34" charset="0"/>
            </a:endParaRPr>
          </a:p>
        </p:txBody>
      </p:sp>
      <p:sp>
        <p:nvSpPr>
          <p:cNvPr id="18" name="TextBox 17">
            <a:extLst>
              <a:ext uri="{FF2B5EF4-FFF2-40B4-BE49-F238E27FC236}">
                <a16:creationId xmlns:a16="http://schemas.microsoft.com/office/drawing/2014/main" id="{9A991E2C-9DB1-1528-973C-A9F357B9B948}"/>
              </a:ext>
            </a:extLst>
          </p:cNvPr>
          <p:cNvSpPr txBox="1"/>
          <p:nvPr/>
        </p:nvSpPr>
        <p:spPr>
          <a:xfrm>
            <a:off x="5034951" y="1220178"/>
            <a:ext cx="5016799" cy="553998"/>
          </a:xfrm>
          <a:prstGeom prst="rect">
            <a:avLst/>
          </a:prstGeom>
          <a:noFill/>
        </p:spPr>
        <p:txBody>
          <a:bodyPr wrap="square" rtlCol="0">
            <a:spAutoFit/>
          </a:bodyPr>
          <a:lstStyle/>
          <a:p>
            <a:pPr marL="171450" indent="-171450">
              <a:buFont typeface="Arial" panose="020B0604020202020204" pitchFamily="34" charset="0"/>
              <a:buChar char="•"/>
            </a:pPr>
            <a:r>
              <a:rPr lang="en-US" sz="1000">
                <a:latin typeface="Avenir Medium" panose="02000603020000020003" pitchFamily="2" charset="0"/>
              </a:rPr>
              <a:t>95% of people living with HIV know their HIV status</a:t>
            </a:r>
          </a:p>
          <a:p>
            <a:pPr marL="171450" indent="-171450">
              <a:buFont typeface="Arial" panose="020B0604020202020204" pitchFamily="34" charset="0"/>
              <a:buChar char="•"/>
            </a:pPr>
            <a:r>
              <a:rPr lang="en-US" sz="1000">
                <a:latin typeface="Avenir Medium" panose="02000603020000020003" pitchFamily="2" charset="0"/>
              </a:rPr>
              <a:t>95% of people living with HIV know their HIV status receive treatment</a:t>
            </a:r>
          </a:p>
          <a:p>
            <a:pPr marL="171450" indent="-171450">
              <a:buFont typeface="Arial" panose="020B0604020202020204" pitchFamily="34" charset="0"/>
              <a:buChar char="•"/>
            </a:pPr>
            <a:r>
              <a:rPr lang="en-US" sz="1000">
                <a:latin typeface="Avenir Medium" panose="02000603020000020003" pitchFamily="2" charset="0"/>
              </a:rPr>
              <a:t>95% of people living with HIV who are on treatment have a suppressed viral load</a:t>
            </a:r>
            <a:endParaRPr lang="en-IN" sz="1000">
              <a:latin typeface="Avenir Medium" panose="02000603020000020003" pitchFamily="2" charset="0"/>
            </a:endParaRPr>
          </a:p>
        </p:txBody>
      </p:sp>
      <p:sp>
        <p:nvSpPr>
          <p:cNvPr id="26" name="TextBox 25">
            <a:extLst>
              <a:ext uri="{FF2B5EF4-FFF2-40B4-BE49-F238E27FC236}">
                <a16:creationId xmlns:a16="http://schemas.microsoft.com/office/drawing/2014/main" id="{446593D3-B72B-E02B-8E85-BDBC98D7AA74}"/>
              </a:ext>
            </a:extLst>
          </p:cNvPr>
          <p:cNvSpPr txBox="1"/>
          <p:nvPr/>
        </p:nvSpPr>
        <p:spPr>
          <a:xfrm>
            <a:off x="5034951" y="2148200"/>
            <a:ext cx="4837076" cy="400110"/>
          </a:xfrm>
          <a:prstGeom prst="rect">
            <a:avLst/>
          </a:prstGeom>
          <a:noFill/>
        </p:spPr>
        <p:txBody>
          <a:bodyPr wrap="square" rtlCol="0">
            <a:spAutoFit/>
          </a:bodyPr>
          <a:lstStyle/>
          <a:p>
            <a:pPr marL="171450" indent="-171450">
              <a:buFont typeface="Arial" panose="020B0604020202020204" pitchFamily="34" charset="0"/>
              <a:buChar char="•"/>
            </a:pPr>
            <a:r>
              <a:rPr lang="en-US" sz="1000">
                <a:latin typeface="Avenir Medium" panose="02000603020000020003" pitchFamily="2" charset="0"/>
              </a:rPr>
              <a:t>90% of people in need of prevention use prevention options(</a:t>
            </a:r>
            <a:r>
              <a:rPr lang="en-US" sz="1000" err="1">
                <a:latin typeface="Avenir Medium" panose="02000603020000020003" pitchFamily="2" charset="0"/>
              </a:rPr>
              <a:t>PrEP</a:t>
            </a:r>
            <a:r>
              <a:rPr lang="en-US" sz="1000">
                <a:latin typeface="Avenir Medium" panose="02000603020000020003" pitchFamily="2" charset="0"/>
              </a:rPr>
              <a:t>, PEP, condoms, needle-syringe </a:t>
            </a:r>
            <a:r>
              <a:rPr lang="en-US" sz="1000" err="1">
                <a:latin typeface="Avenir Medium" panose="02000603020000020003" pitchFamily="2" charset="0"/>
              </a:rPr>
              <a:t>programmes</a:t>
            </a:r>
            <a:r>
              <a:rPr lang="en-US" sz="1000">
                <a:latin typeface="Avenir Medium" panose="02000603020000020003" pitchFamily="2" charset="0"/>
              </a:rPr>
              <a:t>, opioid against maintenance therapy)</a:t>
            </a:r>
            <a:endParaRPr lang="en-IN" sz="1000">
              <a:latin typeface="Avenir Medium" panose="02000603020000020003" pitchFamily="2" charset="0"/>
            </a:endParaRPr>
          </a:p>
        </p:txBody>
      </p:sp>
      <p:sp>
        <p:nvSpPr>
          <p:cNvPr id="27" name="TextBox 26">
            <a:extLst>
              <a:ext uri="{FF2B5EF4-FFF2-40B4-BE49-F238E27FC236}">
                <a16:creationId xmlns:a16="http://schemas.microsoft.com/office/drawing/2014/main" id="{E30EDF02-93E9-0A8A-FB0B-6C44A4030287}"/>
              </a:ext>
            </a:extLst>
          </p:cNvPr>
          <p:cNvSpPr txBox="1"/>
          <p:nvPr/>
        </p:nvSpPr>
        <p:spPr>
          <a:xfrm>
            <a:off x="5034951" y="2819978"/>
            <a:ext cx="4941324" cy="861774"/>
          </a:xfrm>
          <a:prstGeom prst="rect">
            <a:avLst/>
          </a:prstGeom>
          <a:noFill/>
        </p:spPr>
        <p:txBody>
          <a:bodyPr wrap="square" rtlCol="0">
            <a:spAutoFit/>
          </a:bodyPr>
          <a:lstStyle/>
          <a:p>
            <a:pPr marL="171450" indent="-171450">
              <a:buFont typeface="Arial" panose="020B0604020202020204" pitchFamily="34" charset="0"/>
              <a:buChar char="•"/>
            </a:pPr>
            <a:r>
              <a:rPr lang="en-US" sz="1000">
                <a:latin typeface="Avenir Medium" panose="02000603020000020003" pitchFamily="2" charset="0"/>
              </a:rPr>
              <a:t>&lt;10% of people living with HIV and people from key and vulnerable populations experience stigma and discrimination</a:t>
            </a:r>
          </a:p>
          <a:p>
            <a:pPr marL="171450" indent="-171450">
              <a:buFont typeface="Arial" panose="020B0604020202020204" pitchFamily="34" charset="0"/>
              <a:buChar char="•"/>
            </a:pPr>
            <a:r>
              <a:rPr lang="en-US" sz="1000">
                <a:latin typeface="Avenir Medium" panose="02000603020000020003" pitchFamily="2" charset="0"/>
              </a:rPr>
              <a:t>&lt;10% experience gender inequality or violence</a:t>
            </a:r>
          </a:p>
          <a:p>
            <a:pPr marL="171450" indent="-171450">
              <a:buFont typeface="Arial" panose="020B0604020202020204" pitchFamily="34" charset="0"/>
              <a:buChar char="•"/>
            </a:pPr>
            <a:r>
              <a:rPr lang="en-US" sz="1000">
                <a:latin typeface="Avenir Medium" panose="02000603020000020003" pitchFamily="2" charset="0"/>
              </a:rPr>
              <a:t>&lt;10% of countries have punitive legal and policy environment that restrict access to services</a:t>
            </a:r>
            <a:endParaRPr lang="en-IN" sz="1000">
              <a:latin typeface="Avenir Medium" panose="02000603020000020003" pitchFamily="2" charset="0"/>
            </a:endParaRPr>
          </a:p>
        </p:txBody>
      </p:sp>
      <p:sp>
        <p:nvSpPr>
          <p:cNvPr id="28" name="TextBox 27">
            <a:extLst>
              <a:ext uri="{FF2B5EF4-FFF2-40B4-BE49-F238E27FC236}">
                <a16:creationId xmlns:a16="http://schemas.microsoft.com/office/drawing/2014/main" id="{C271D067-3E13-5A97-4563-6C2015A9D946}"/>
              </a:ext>
            </a:extLst>
          </p:cNvPr>
          <p:cNvSpPr txBox="1"/>
          <p:nvPr/>
        </p:nvSpPr>
        <p:spPr>
          <a:xfrm>
            <a:off x="5034951" y="3831936"/>
            <a:ext cx="5202765" cy="553998"/>
          </a:xfrm>
          <a:prstGeom prst="rect">
            <a:avLst/>
          </a:prstGeom>
          <a:noFill/>
        </p:spPr>
        <p:txBody>
          <a:bodyPr wrap="square" rtlCol="0">
            <a:spAutoFit/>
          </a:bodyPr>
          <a:lstStyle/>
          <a:p>
            <a:pPr marL="171450" indent="-171450">
              <a:buFont typeface="Arial" panose="020B0604020202020204" pitchFamily="34" charset="0"/>
              <a:buChar char="•"/>
            </a:pPr>
            <a:r>
              <a:rPr lang="en-US" sz="1000">
                <a:latin typeface="Avenir Medium" panose="02000603020000020003" pitchFamily="2" charset="0"/>
              </a:rPr>
              <a:t>Community led-organizations deliver 30% of testing and treatment support services</a:t>
            </a:r>
          </a:p>
          <a:p>
            <a:pPr marL="171450" indent="-171450">
              <a:buFont typeface="Arial" panose="020B0604020202020204" pitchFamily="34" charset="0"/>
              <a:buChar char="•"/>
            </a:pPr>
            <a:r>
              <a:rPr lang="en-US" sz="1000">
                <a:latin typeface="Avenir Medium" panose="02000603020000020003" pitchFamily="2" charset="0"/>
              </a:rPr>
              <a:t>Community led-organizations deliver 80% of prevention options</a:t>
            </a:r>
          </a:p>
          <a:p>
            <a:pPr marL="171450" indent="-171450">
              <a:buFont typeface="Arial" panose="020B0604020202020204" pitchFamily="34" charset="0"/>
              <a:buChar char="•"/>
            </a:pPr>
            <a:r>
              <a:rPr lang="en-US" sz="1000">
                <a:latin typeface="Avenir Medium" panose="02000603020000020003" pitchFamily="2" charset="0"/>
              </a:rPr>
              <a:t>Community led-organizations deliver 60% of social enabler </a:t>
            </a:r>
            <a:r>
              <a:rPr lang="en-US" sz="1000" err="1">
                <a:latin typeface="Avenir Medium" panose="02000603020000020003" pitchFamily="2" charset="0"/>
              </a:rPr>
              <a:t>progammes</a:t>
            </a:r>
            <a:endParaRPr lang="en-IN" sz="1000">
              <a:latin typeface="Avenir Medium" panose="02000603020000020003" pitchFamily="2" charset="0"/>
            </a:endParaRPr>
          </a:p>
        </p:txBody>
      </p:sp>
      <p:sp>
        <p:nvSpPr>
          <p:cNvPr id="29" name="TextBox 28">
            <a:extLst>
              <a:ext uri="{FF2B5EF4-FFF2-40B4-BE49-F238E27FC236}">
                <a16:creationId xmlns:a16="http://schemas.microsoft.com/office/drawing/2014/main" id="{22BC6CBB-E0AE-2878-D06E-EDFB2FD6C5F3}"/>
              </a:ext>
            </a:extLst>
          </p:cNvPr>
          <p:cNvSpPr txBox="1"/>
          <p:nvPr/>
        </p:nvSpPr>
        <p:spPr>
          <a:xfrm>
            <a:off x="5034951" y="4586820"/>
            <a:ext cx="5256828" cy="861774"/>
          </a:xfrm>
          <a:prstGeom prst="rect">
            <a:avLst/>
          </a:prstGeom>
          <a:noFill/>
        </p:spPr>
        <p:txBody>
          <a:bodyPr wrap="square" rtlCol="0">
            <a:spAutoFit/>
          </a:bodyPr>
          <a:lstStyle/>
          <a:p>
            <a:pPr marL="171450" indent="-171450">
              <a:buFont typeface="Arial" panose="020B0604020202020204" pitchFamily="34" charset="0"/>
              <a:buChar char="•"/>
            </a:pPr>
            <a:r>
              <a:rPr lang="en-US" sz="1000">
                <a:latin typeface="Avenir Medium" panose="02000603020000020003" pitchFamily="2" charset="0"/>
              </a:rPr>
              <a:t>95% of people receiving HIV Prevention or treatment services also receive needed sexual and reproductive health services(including for sexually transmitted infections)</a:t>
            </a:r>
          </a:p>
          <a:p>
            <a:pPr marL="171450" indent="-171450">
              <a:buFont typeface="Arial" panose="020B0604020202020204" pitchFamily="34" charset="0"/>
              <a:buChar char="•"/>
            </a:pPr>
            <a:r>
              <a:rPr lang="en-US" sz="1000">
                <a:latin typeface="Avenir Medium" panose="02000603020000020003" pitchFamily="2" charset="0"/>
              </a:rPr>
              <a:t>95% of pregnant women living with HIV and their newborns receive maternal and newborn care that integrates or links to comprehensive HIV services, including for prevention of HIV and hepatitis B virus and treatment of syphilis</a:t>
            </a:r>
            <a:endParaRPr lang="en-IN" sz="1000">
              <a:latin typeface="Avenir Medium" panose="02000603020000020003" pitchFamily="2" charset="0"/>
            </a:endParaRPr>
          </a:p>
        </p:txBody>
      </p:sp>
      <p:sp>
        <p:nvSpPr>
          <p:cNvPr id="30" name="TextBox 29">
            <a:extLst>
              <a:ext uri="{FF2B5EF4-FFF2-40B4-BE49-F238E27FC236}">
                <a16:creationId xmlns:a16="http://schemas.microsoft.com/office/drawing/2014/main" id="{2210B9C2-5887-E404-35EA-7BA287BC73ED}"/>
              </a:ext>
            </a:extLst>
          </p:cNvPr>
          <p:cNvSpPr txBox="1"/>
          <p:nvPr/>
        </p:nvSpPr>
        <p:spPr>
          <a:xfrm>
            <a:off x="5034950" y="5554099"/>
            <a:ext cx="5202765" cy="707886"/>
          </a:xfrm>
          <a:prstGeom prst="rect">
            <a:avLst/>
          </a:prstGeom>
          <a:noFill/>
        </p:spPr>
        <p:txBody>
          <a:bodyPr wrap="square" rtlCol="0">
            <a:spAutoFit/>
          </a:bodyPr>
          <a:lstStyle/>
          <a:p>
            <a:pPr marL="171450" indent="-171450">
              <a:buFont typeface="Arial" panose="020B0604020202020204" pitchFamily="34" charset="0"/>
              <a:buChar char="•"/>
            </a:pPr>
            <a:r>
              <a:rPr lang="en-US" sz="1000">
                <a:latin typeface="Avenir Medium" panose="02000603020000020003" pitchFamily="2" charset="0"/>
              </a:rPr>
              <a:t>Reduce out-of-pocket expenses for HIV in line with universal health coverage</a:t>
            </a:r>
          </a:p>
          <a:p>
            <a:pPr marL="171450" indent="-171450">
              <a:buFont typeface="Arial" panose="020B0604020202020204" pitchFamily="34" charset="0"/>
              <a:buChar char="•"/>
            </a:pPr>
            <a:r>
              <a:rPr lang="en-US" sz="1000">
                <a:latin typeface="Avenir Medium" panose="02000603020000020003" pitchFamily="2" charset="0"/>
              </a:rPr>
              <a:t>Increase percentage of HIV expenditure that is domestic</a:t>
            </a:r>
          </a:p>
          <a:p>
            <a:pPr marL="171450" indent="-171450">
              <a:buFont typeface="Arial" panose="020B0604020202020204" pitchFamily="34" charset="0"/>
              <a:buChar char="•"/>
            </a:pPr>
            <a:r>
              <a:rPr lang="en-US" sz="1000">
                <a:latin typeface="Avenir Medium" panose="02000603020000020003" pitchFamily="2" charset="0"/>
              </a:rPr>
              <a:t>US$21.9 billion mobilized for HIV investments for low-and middle -income countries</a:t>
            </a:r>
          </a:p>
          <a:p>
            <a:pPr marL="171450" indent="-171450">
              <a:buFont typeface="Arial" panose="020B0604020202020204" pitchFamily="34" charset="0"/>
              <a:buChar char="•"/>
            </a:pPr>
            <a:r>
              <a:rPr lang="en-US" sz="1000">
                <a:latin typeface="Avenir Medium" panose="02000603020000020003" pitchFamily="2" charset="0"/>
              </a:rPr>
              <a:t>All countries have access to equitable pricing for diagnostics and therapeutics</a:t>
            </a:r>
            <a:endParaRPr lang="en-IN" sz="1000">
              <a:latin typeface="Avenir Medium" panose="02000603020000020003" pitchFamily="2" charset="0"/>
            </a:endParaRPr>
          </a:p>
        </p:txBody>
      </p:sp>
      <p:sp>
        <p:nvSpPr>
          <p:cNvPr id="31" name="TextBox 30">
            <a:extLst>
              <a:ext uri="{FF2B5EF4-FFF2-40B4-BE49-F238E27FC236}">
                <a16:creationId xmlns:a16="http://schemas.microsoft.com/office/drawing/2014/main" id="{85F57A40-E963-8C1F-1E46-59B6166B7927}"/>
              </a:ext>
            </a:extLst>
          </p:cNvPr>
          <p:cNvSpPr txBox="1"/>
          <p:nvPr/>
        </p:nvSpPr>
        <p:spPr>
          <a:xfrm>
            <a:off x="3128629" y="6439805"/>
            <a:ext cx="3599069" cy="215444"/>
          </a:xfrm>
          <a:prstGeom prst="rect">
            <a:avLst/>
          </a:prstGeom>
          <a:noFill/>
        </p:spPr>
        <p:txBody>
          <a:bodyPr wrap="square" rtlCol="0">
            <a:spAutoFit/>
          </a:bodyPr>
          <a:lstStyle/>
          <a:p>
            <a:r>
              <a:rPr lang="fr-FR" sz="800">
                <a:latin typeface="Avenir Heavy" panose="020B0703020203020204" pitchFamily="34" charset="0"/>
              </a:rPr>
              <a:t>PEP</a:t>
            </a:r>
            <a:r>
              <a:rPr lang="fr-FR" sz="800">
                <a:latin typeface="Avenir Medium" panose="02000603020000020003" pitchFamily="2" charset="0"/>
              </a:rPr>
              <a:t>: post-</a:t>
            </a:r>
            <a:r>
              <a:rPr lang="fr-FR" sz="800" err="1">
                <a:latin typeface="Avenir Medium" panose="02000603020000020003" pitchFamily="2" charset="0"/>
              </a:rPr>
              <a:t>exposure</a:t>
            </a:r>
            <a:r>
              <a:rPr lang="fr-FR" sz="800">
                <a:latin typeface="Avenir Medium" panose="02000603020000020003" pitchFamily="2" charset="0"/>
              </a:rPr>
              <a:t> </a:t>
            </a:r>
            <a:r>
              <a:rPr lang="fr-FR" sz="800" err="1">
                <a:latin typeface="Avenir Medium" panose="02000603020000020003" pitchFamily="2" charset="0"/>
              </a:rPr>
              <a:t>prophylaxis</a:t>
            </a:r>
            <a:r>
              <a:rPr lang="fr-FR" sz="800">
                <a:latin typeface="Avenir Medium" panose="02000603020000020003" pitchFamily="2" charset="0"/>
              </a:rPr>
              <a:t>   </a:t>
            </a:r>
            <a:r>
              <a:rPr lang="fr-FR" sz="800" err="1">
                <a:latin typeface="Avenir Heavy" panose="020B0703020203020204" pitchFamily="34" charset="0"/>
              </a:rPr>
              <a:t>PrEP</a:t>
            </a:r>
            <a:r>
              <a:rPr lang="fr-FR" sz="800">
                <a:latin typeface="Avenir Medium" panose="02000603020000020003" pitchFamily="2" charset="0"/>
              </a:rPr>
              <a:t>: </a:t>
            </a:r>
            <a:r>
              <a:rPr lang="fr-FR" sz="800" err="1">
                <a:latin typeface="Avenir Medium" panose="02000603020000020003" pitchFamily="2" charset="0"/>
              </a:rPr>
              <a:t>pre-exposure</a:t>
            </a:r>
            <a:r>
              <a:rPr lang="fr-FR" sz="800">
                <a:latin typeface="Avenir Medium" panose="02000603020000020003" pitchFamily="2" charset="0"/>
              </a:rPr>
              <a:t> </a:t>
            </a:r>
            <a:r>
              <a:rPr lang="fr-FR" sz="800" err="1">
                <a:latin typeface="Avenir Medium" panose="02000603020000020003" pitchFamily="2" charset="0"/>
              </a:rPr>
              <a:t>prophylaxis</a:t>
            </a:r>
            <a:endParaRPr lang="en-IN" sz="800">
              <a:latin typeface="Avenir Medium" panose="02000603020000020003" pitchFamily="2" charset="0"/>
            </a:endParaRPr>
          </a:p>
        </p:txBody>
      </p:sp>
      <p:sp>
        <p:nvSpPr>
          <p:cNvPr id="32" name="TextBox 31">
            <a:extLst>
              <a:ext uri="{FF2B5EF4-FFF2-40B4-BE49-F238E27FC236}">
                <a16:creationId xmlns:a16="http://schemas.microsoft.com/office/drawing/2014/main" id="{BB9A29A8-578B-1063-7764-B5872E1D70CA}"/>
              </a:ext>
            </a:extLst>
          </p:cNvPr>
          <p:cNvSpPr txBox="1"/>
          <p:nvPr/>
        </p:nvSpPr>
        <p:spPr>
          <a:xfrm>
            <a:off x="266365" y="6009497"/>
            <a:ext cx="1427579" cy="584775"/>
          </a:xfrm>
          <a:prstGeom prst="rect">
            <a:avLst/>
          </a:prstGeom>
          <a:noFill/>
        </p:spPr>
        <p:txBody>
          <a:bodyPr wrap="square" rtlCol="0">
            <a:spAutoFit/>
          </a:bodyPr>
          <a:lstStyle/>
          <a:p>
            <a:r>
              <a:rPr lang="en-US" sz="800">
                <a:latin typeface="Avenir Medium" panose="02000603020000020003" pitchFamily="2" charset="0"/>
              </a:rPr>
              <a:t>The targets will be disaggregated as appropriate be gender, age and key population</a:t>
            </a:r>
            <a:endParaRPr lang="en-IN" sz="800">
              <a:latin typeface="Avenir Medium" panose="02000603020000020003" pitchFamily="2" charset="0"/>
            </a:endParaRPr>
          </a:p>
        </p:txBody>
      </p:sp>
      <p:sp>
        <p:nvSpPr>
          <p:cNvPr id="33" name="TextBox 32">
            <a:extLst>
              <a:ext uri="{FF2B5EF4-FFF2-40B4-BE49-F238E27FC236}">
                <a16:creationId xmlns:a16="http://schemas.microsoft.com/office/drawing/2014/main" id="{827FA271-D5F8-7E46-1A8B-424470FD1AA2}"/>
              </a:ext>
            </a:extLst>
          </p:cNvPr>
          <p:cNvSpPr txBox="1"/>
          <p:nvPr/>
        </p:nvSpPr>
        <p:spPr>
          <a:xfrm>
            <a:off x="10495301" y="1774176"/>
            <a:ext cx="1252212" cy="4524315"/>
          </a:xfrm>
          <a:prstGeom prst="rect">
            <a:avLst/>
          </a:prstGeom>
          <a:noFill/>
        </p:spPr>
        <p:txBody>
          <a:bodyPr wrap="square" rtlCol="0">
            <a:spAutoFit/>
          </a:bodyPr>
          <a:lstStyle/>
          <a:p>
            <a:pPr algn="ctr"/>
            <a:r>
              <a:rPr lang="en-US" sz="1200">
                <a:solidFill>
                  <a:srgbClr val="E31837"/>
                </a:solidFill>
                <a:latin typeface="Avenir Heavy" panose="020B0703020203020204" pitchFamily="34" charset="0"/>
              </a:rPr>
              <a:t>By 2030, reduce new HIV infections by 90% from 2010 and continued 5% decline per year after 2030</a:t>
            </a:r>
          </a:p>
          <a:p>
            <a:pPr algn="ctr"/>
            <a:endParaRPr lang="en-US" sz="1200">
              <a:solidFill>
                <a:srgbClr val="E31837"/>
              </a:solidFill>
              <a:latin typeface="Avenir Heavy" panose="020B0703020203020204" pitchFamily="34" charset="0"/>
            </a:endParaRPr>
          </a:p>
          <a:p>
            <a:pPr algn="ctr"/>
            <a:r>
              <a:rPr lang="en-US" sz="1200">
                <a:solidFill>
                  <a:srgbClr val="E31837"/>
                </a:solidFill>
                <a:latin typeface="Avenir Heavy" panose="020B0703020203020204" pitchFamily="34" charset="0"/>
              </a:rPr>
              <a:t>……..</a:t>
            </a:r>
          </a:p>
          <a:p>
            <a:pPr algn="ctr"/>
            <a:endParaRPr lang="en-US" sz="1200">
              <a:solidFill>
                <a:srgbClr val="E31837"/>
              </a:solidFill>
              <a:latin typeface="Avenir Heavy" panose="020B0703020203020204" pitchFamily="34" charset="0"/>
            </a:endParaRPr>
          </a:p>
          <a:p>
            <a:pPr algn="ctr"/>
            <a:r>
              <a:rPr lang="en-US" sz="1200">
                <a:solidFill>
                  <a:srgbClr val="E31837"/>
                </a:solidFill>
                <a:latin typeface="Avenir Heavy" panose="020B0703020203020204" pitchFamily="34" charset="0"/>
              </a:rPr>
              <a:t>Reduce AIDS-related deaths by 90% from 2010</a:t>
            </a:r>
          </a:p>
          <a:p>
            <a:pPr algn="ctr"/>
            <a:endParaRPr lang="en-US" sz="1200">
              <a:solidFill>
                <a:srgbClr val="E31837"/>
              </a:solidFill>
              <a:latin typeface="Avenir Heavy" panose="020B0703020203020204" pitchFamily="34" charset="0"/>
            </a:endParaRPr>
          </a:p>
          <a:p>
            <a:pPr algn="ctr"/>
            <a:r>
              <a:rPr lang="en-US" sz="1200">
                <a:solidFill>
                  <a:srgbClr val="E31837"/>
                </a:solidFill>
                <a:latin typeface="Avenir Heavy" panose="020B0703020203020204" pitchFamily="34" charset="0"/>
              </a:rPr>
              <a:t>……..</a:t>
            </a:r>
          </a:p>
          <a:p>
            <a:pPr algn="ctr"/>
            <a:endParaRPr lang="en-US" sz="1200">
              <a:solidFill>
                <a:srgbClr val="E31837"/>
              </a:solidFill>
              <a:latin typeface="Avenir Heavy" panose="020B0703020203020204" pitchFamily="34" charset="0"/>
            </a:endParaRPr>
          </a:p>
          <a:p>
            <a:pPr algn="ctr"/>
            <a:r>
              <a:rPr lang="en-US" sz="1200">
                <a:solidFill>
                  <a:srgbClr val="E31837"/>
                </a:solidFill>
                <a:latin typeface="Avenir Heavy" panose="020B0703020203020204" pitchFamily="34" charset="0"/>
              </a:rPr>
              <a:t>Ensure sustainability of the HIV response after 2030</a:t>
            </a:r>
            <a:endParaRPr lang="en-IN" sz="1200">
              <a:solidFill>
                <a:srgbClr val="E31837"/>
              </a:solidFill>
              <a:latin typeface="Avenir Heavy" panose="020B0703020203020204" pitchFamily="34" charset="0"/>
            </a:endParaRPr>
          </a:p>
        </p:txBody>
      </p:sp>
      <p:sp>
        <p:nvSpPr>
          <p:cNvPr id="40" name="Rectangle: Top Corners Rounded 39">
            <a:extLst>
              <a:ext uri="{FF2B5EF4-FFF2-40B4-BE49-F238E27FC236}">
                <a16:creationId xmlns:a16="http://schemas.microsoft.com/office/drawing/2014/main" id="{F3DBD4CA-4EDD-C08F-0C5A-E4E2BA2A903D}"/>
              </a:ext>
            </a:extLst>
          </p:cNvPr>
          <p:cNvSpPr/>
          <p:nvPr/>
        </p:nvSpPr>
        <p:spPr>
          <a:xfrm>
            <a:off x="3174312" y="2819978"/>
            <a:ext cx="1821702" cy="859414"/>
          </a:xfrm>
          <a:prstGeom prst="round2SameRect">
            <a:avLst>
              <a:gd name="adj1" fmla="val 17148"/>
              <a:gd name="adj2" fmla="val 0"/>
            </a:avLst>
          </a:prstGeom>
          <a:solidFill>
            <a:srgbClr val="EE8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10" name="TextBox 9">
            <a:extLst>
              <a:ext uri="{FF2B5EF4-FFF2-40B4-BE49-F238E27FC236}">
                <a16:creationId xmlns:a16="http://schemas.microsoft.com/office/drawing/2014/main" id="{C1DE3264-DAFA-FA73-036C-74E4D36BA6B4}"/>
              </a:ext>
            </a:extLst>
          </p:cNvPr>
          <p:cNvSpPr txBox="1"/>
          <p:nvPr/>
        </p:nvSpPr>
        <p:spPr>
          <a:xfrm>
            <a:off x="3128629" y="2866012"/>
            <a:ext cx="1913068" cy="707886"/>
          </a:xfrm>
          <a:prstGeom prst="rect">
            <a:avLst/>
          </a:prstGeom>
          <a:noFill/>
        </p:spPr>
        <p:txBody>
          <a:bodyPr wrap="square" rtlCol="0">
            <a:spAutoFit/>
          </a:bodyPr>
          <a:lstStyle/>
          <a:p>
            <a:pPr algn="ctr"/>
            <a:r>
              <a:rPr lang="en-US" sz="1000">
                <a:solidFill>
                  <a:schemeClr val="bg1"/>
                </a:solidFill>
                <a:latin typeface="Avenir Heavy" panose="020B0703020203020204" pitchFamily="34" charset="0"/>
              </a:rPr>
              <a:t>End stigma and discrimination and uphold human rights and gender equality in the HIV response</a:t>
            </a:r>
            <a:endParaRPr lang="en-IN" sz="1000">
              <a:solidFill>
                <a:schemeClr val="bg1"/>
              </a:solidFill>
              <a:latin typeface="Avenir Heavy" panose="020B0703020203020204" pitchFamily="34" charset="0"/>
            </a:endParaRPr>
          </a:p>
        </p:txBody>
      </p:sp>
      <p:sp>
        <p:nvSpPr>
          <p:cNvPr id="42" name="Rectangle: Top Corners Rounded 41">
            <a:extLst>
              <a:ext uri="{FF2B5EF4-FFF2-40B4-BE49-F238E27FC236}">
                <a16:creationId xmlns:a16="http://schemas.microsoft.com/office/drawing/2014/main" id="{7AD3869E-84ED-5D9A-ED2E-771C748E18DE}"/>
              </a:ext>
            </a:extLst>
          </p:cNvPr>
          <p:cNvSpPr/>
          <p:nvPr/>
        </p:nvSpPr>
        <p:spPr>
          <a:xfrm>
            <a:off x="3174312" y="4625861"/>
            <a:ext cx="1821702" cy="859414"/>
          </a:xfrm>
          <a:prstGeom prst="round2SameRect">
            <a:avLst>
              <a:gd name="adj1" fmla="val 17148"/>
              <a:gd name="adj2" fmla="val 0"/>
            </a:avLst>
          </a:prstGeom>
          <a:solidFill>
            <a:srgbClr val="8D87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13" name="TextBox 12">
            <a:extLst>
              <a:ext uri="{FF2B5EF4-FFF2-40B4-BE49-F238E27FC236}">
                <a16:creationId xmlns:a16="http://schemas.microsoft.com/office/drawing/2014/main" id="{B2762549-2EF3-C0CD-FB8B-00B2C2D822CE}"/>
              </a:ext>
            </a:extLst>
          </p:cNvPr>
          <p:cNvSpPr txBox="1"/>
          <p:nvPr/>
        </p:nvSpPr>
        <p:spPr>
          <a:xfrm>
            <a:off x="3176159" y="4739117"/>
            <a:ext cx="1767128" cy="707886"/>
          </a:xfrm>
          <a:prstGeom prst="rect">
            <a:avLst/>
          </a:prstGeom>
          <a:noFill/>
        </p:spPr>
        <p:txBody>
          <a:bodyPr wrap="square" rtlCol="0">
            <a:spAutoFit/>
          </a:bodyPr>
          <a:lstStyle/>
          <a:p>
            <a:pPr algn="ctr"/>
            <a:r>
              <a:rPr lang="en-US" sz="1000">
                <a:solidFill>
                  <a:schemeClr val="bg1"/>
                </a:solidFill>
                <a:latin typeface="Avenir Heavy" panose="020B0703020203020204" pitchFamily="34" charset="0"/>
              </a:rPr>
              <a:t>Integrate HIV services, with primary health care, broader health systems and other sectors</a:t>
            </a:r>
            <a:endParaRPr lang="en-IN" sz="1000">
              <a:solidFill>
                <a:schemeClr val="bg1"/>
              </a:solidFill>
              <a:latin typeface="Avenir Heavy" panose="020B0703020203020204" pitchFamily="34" charset="0"/>
            </a:endParaRPr>
          </a:p>
        </p:txBody>
      </p:sp>
      <p:sp>
        <p:nvSpPr>
          <p:cNvPr id="43" name="Rectangle: Top Corners Rounded 42">
            <a:extLst>
              <a:ext uri="{FF2B5EF4-FFF2-40B4-BE49-F238E27FC236}">
                <a16:creationId xmlns:a16="http://schemas.microsoft.com/office/drawing/2014/main" id="{3D8B38E1-633F-AE20-6A0E-C464CAF9F68A}"/>
              </a:ext>
            </a:extLst>
          </p:cNvPr>
          <p:cNvSpPr/>
          <p:nvPr/>
        </p:nvSpPr>
        <p:spPr>
          <a:xfrm>
            <a:off x="3174312" y="5532833"/>
            <a:ext cx="1821702" cy="859414"/>
          </a:xfrm>
          <a:prstGeom prst="round2SameRect">
            <a:avLst>
              <a:gd name="adj1" fmla="val 17148"/>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17" name="TextBox 16">
            <a:extLst>
              <a:ext uri="{FF2B5EF4-FFF2-40B4-BE49-F238E27FC236}">
                <a16:creationId xmlns:a16="http://schemas.microsoft.com/office/drawing/2014/main" id="{9AC40D25-0DE8-8E4D-AE85-F83DE640B5C7}"/>
              </a:ext>
            </a:extLst>
          </p:cNvPr>
          <p:cNvSpPr txBox="1"/>
          <p:nvPr/>
        </p:nvSpPr>
        <p:spPr>
          <a:xfrm>
            <a:off x="3189168" y="5618195"/>
            <a:ext cx="1767128" cy="707886"/>
          </a:xfrm>
          <a:prstGeom prst="rect">
            <a:avLst/>
          </a:prstGeom>
          <a:noFill/>
        </p:spPr>
        <p:txBody>
          <a:bodyPr wrap="square" rtlCol="0">
            <a:spAutoFit/>
          </a:bodyPr>
          <a:lstStyle/>
          <a:p>
            <a:pPr algn="ctr"/>
            <a:r>
              <a:rPr lang="en-US" sz="1000">
                <a:solidFill>
                  <a:schemeClr val="bg1"/>
                </a:solidFill>
                <a:latin typeface="Avenir Heavy" panose="020B0703020203020204" pitchFamily="34" charset="0"/>
              </a:rPr>
              <a:t>Ensure sustainable financing for person-centered national and global HIV responses</a:t>
            </a:r>
            <a:endParaRPr lang="en-IN" sz="1000">
              <a:solidFill>
                <a:schemeClr val="bg1"/>
              </a:solidFill>
              <a:latin typeface="Avenir Heavy" panose="020B0703020203020204" pitchFamily="34" charset="0"/>
            </a:endParaRPr>
          </a:p>
        </p:txBody>
      </p:sp>
      <p:grpSp>
        <p:nvGrpSpPr>
          <p:cNvPr id="65" name="Group 64">
            <a:extLst>
              <a:ext uri="{FF2B5EF4-FFF2-40B4-BE49-F238E27FC236}">
                <a16:creationId xmlns:a16="http://schemas.microsoft.com/office/drawing/2014/main" id="{4FB29491-360E-2CEB-CB48-2C90F5C7A269}"/>
              </a:ext>
            </a:extLst>
          </p:cNvPr>
          <p:cNvGrpSpPr/>
          <p:nvPr/>
        </p:nvGrpSpPr>
        <p:grpSpPr>
          <a:xfrm>
            <a:off x="4846349" y="1866614"/>
            <a:ext cx="5491113" cy="4499061"/>
            <a:chOff x="4846349" y="1866614"/>
            <a:chExt cx="5214279" cy="4499061"/>
          </a:xfrm>
        </p:grpSpPr>
        <p:cxnSp>
          <p:nvCxnSpPr>
            <p:cNvPr id="52" name="Straight Connector 51">
              <a:extLst>
                <a:ext uri="{FF2B5EF4-FFF2-40B4-BE49-F238E27FC236}">
                  <a16:creationId xmlns:a16="http://schemas.microsoft.com/office/drawing/2014/main" id="{C750F86F-A063-AE46-4FED-1BAC396985D9}"/>
                </a:ext>
              </a:extLst>
            </p:cNvPr>
            <p:cNvCxnSpPr>
              <a:cxnSpLocks/>
            </p:cNvCxnSpPr>
            <p:nvPr/>
          </p:nvCxnSpPr>
          <p:spPr>
            <a:xfrm>
              <a:off x="4846349" y="1866614"/>
              <a:ext cx="5214279" cy="0"/>
            </a:xfrm>
            <a:prstGeom prst="line">
              <a:avLst/>
            </a:prstGeom>
            <a:ln w="25400" cap="flat" cmpd="sng" algn="ctr">
              <a:solidFill>
                <a:srgbClr val="E31937"/>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3" name="Straight Connector 52">
              <a:extLst>
                <a:ext uri="{FF2B5EF4-FFF2-40B4-BE49-F238E27FC236}">
                  <a16:creationId xmlns:a16="http://schemas.microsoft.com/office/drawing/2014/main" id="{53B66BD5-516C-A6B0-B9E6-B37D63409F0A}"/>
                </a:ext>
              </a:extLst>
            </p:cNvPr>
            <p:cNvCxnSpPr>
              <a:cxnSpLocks/>
            </p:cNvCxnSpPr>
            <p:nvPr/>
          </p:nvCxnSpPr>
          <p:spPr>
            <a:xfrm>
              <a:off x="4846349" y="2762196"/>
              <a:ext cx="5214279" cy="0"/>
            </a:xfrm>
            <a:prstGeom prst="line">
              <a:avLst/>
            </a:prstGeom>
            <a:ln w="25400" cap="flat" cmpd="sng" algn="ctr">
              <a:solidFill>
                <a:srgbClr val="E95A5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E8A2C1AB-F33E-F339-4798-C26C06A31F00}"/>
                </a:ext>
              </a:extLst>
            </p:cNvPr>
            <p:cNvCxnSpPr>
              <a:cxnSpLocks/>
            </p:cNvCxnSpPr>
            <p:nvPr/>
          </p:nvCxnSpPr>
          <p:spPr>
            <a:xfrm>
              <a:off x="4846349" y="3662562"/>
              <a:ext cx="5214279" cy="0"/>
            </a:xfrm>
            <a:prstGeom prst="line">
              <a:avLst/>
            </a:prstGeom>
            <a:ln w="25400" cap="flat" cmpd="sng" algn="ctr">
              <a:solidFill>
                <a:srgbClr val="EE837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D0771A7D-913F-01B2-7DCD-4C95A8CCC5A6}"/>
                </a:ext>
              </a:extLst>
            </p:cNvPr>
            <p:cNvCxnSpPr>
              <a:cxnSpLocks/>
            </p:cNvCxnSpPr>
            <p:nvPr/>
          </p:nvCxnSpPr>
          <p:spPr>
            <a:xfrm>
              <a:off x="4846349" y="4555215"/>
              <a:ext cx="5214279" cy="0"/>
            </a:xfrm>
            <a:prstGeom prst="line">
              <a:avLst/>
            </a:prstGeom>
            <a:ln w="25400" cap="flat" cmpd="sng" algn="ctr">
              <a:solidFill>
                <a:srgbClr val="F4AA99"/>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B0608814-898E-68F9-9EF8-ED1C2A1A9562}"/>
                </a:ext>
              </a:extLst>
            </p:cNvPr>
            <p:cNvCxnSpPr>
              <a:cxnSpLocks/>
            </p:cNvCxnSpPr>
            <p:nvPr/>
          </p:nvCxnSpPr>
          <p:spPr>
            <a:xfrm>
              <a:off x="4846349" y="5462835"/>
              <a:ext cx="5214279" cy="0"/>
            </a:xfrm>
            <a:prstGeom prst="line">
              <a:avLst/>
            </a:prstGeom>
            <a:ln w="25400" cap="flat" cmpd="sng" algn="ctr">
              <a:solidFill>
                <a:srgbClr val="8D8787"/>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7" name="Straight Connector 56">
              <a:extLst>
                <a:ext uri="{FF2B5EF4-FFF2-40B4-BE49-F238E27FC236}">
                  <a16:creationId xmlns:a16="http://schemas.microsoft.com/office/drawing/2014/main" id="{1D4B849D-BEFA-0EB9-E8AA-B7448486A92F}"/>
                </a:ext>
              </a:extLst>
            </p:cNvPr>
            <p:cNvCxnSpPr>
              <a:cxnSpLocks/>
            </p:cNvCxnSpPr>
            <p:nvPr/>
          </p:nvCxnSpPr>
          <p:spPr>
            <a:xfrm>
              <a:off x="4846349" y="6365675"/>
              <a:ext cx="5214279" cy="0"/>
            </a:xfrm>
            <a:prstGeom prst="line">
              <a:avLst/>
            </a:prstGeom>
            <a:ln w="25400" cap="flat" cmpd="sng" algn="ctr">
              <a:solidFill>
                <a:srgbClr val="000000"/>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sp>
        <p:nvSpPr>
          <p:cNvPr id="5" name="TextBox 4">
            <a:extLst>
              <a:ext uri="{FF2B5EF4-FFF2-40B4-BE49-F238E27FC236}">
                <a16:creationId xmlns:a16="http://schemas.microsoft.com/office/drawing/2014/main" id="{09B5B990-CA4E-6E54-8D7B-50B99F2926B8}"/>
              </a:ext>
            </a:extLst>
          </p:cNvPr>
          <p:cNvSpPr txBox="1"/>
          <p:nvPr/>
        </p:nvSpPr>
        <p:spPr>
          <a:xfrm>
            <a:off x="52977" y="759387"/>
            <a:ext cx="2782353" cy="3939540"/>
          </a:xfrm>
          <a:prstGeom prst="rect">
            <a:avLst/>
          </a:prstGeom>
          <a:noFill/>
        </p:spPr>
        <p:txBody>
          <a:bodyPr wrap="square" rtlCol="0">
            <a:spAutoFit/>
          </a:bodyPr>
          <a:lstStyle/>
          <a:p>
            <a:pPr algn="r"/>
            <a:r>
              <a:rPr lang="en-GB" sz="2500" cap="all">
                <a:solidFill>
                  <a:srgbClr val="E31837"/>
                </a:solidFill>
                <a:latin typeface="Avenir Heavy" panose="020B0703020203020204" pitchFamily="34" charset="0"/>
              </a:rPr>
              <a:t>16 top-line targets to end AIDS as a public health threat by 2030 and ensure sustainability of the HIV response after 2030</a:t>
            </a:r>
            <a:endParaRPr lang="en-IN" sz="2500" cap="all">
              <a:solidFill>
                <a:srgbClr val="E31837"/>
              </a:solidFill>
              <a:latin typeface="Avenir Heavy" panose="020B0703020203020204" pitchFamily="34" charset="0"/>
            </a:endParaRPr>
          </a:p>
        </p:txBody>
      </p:sp>
    </p:spTree>
    <p:extLst>
      <p:ext uri="{BB962C8B-B14F-4D97-AF65-F5344CB8AC3E}">
        <p14:creationId xmlns:p14="http://schemas.microsoft.com/office/powerpoint/2010/main" val="275017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6A56C-70C0-397E-AF07-66F3F67AB592}"/>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9388DB56-AF78-87FC-9AEA-1BCF194A7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5" name="Oval 4">
            <a:extLst>
              <a:ext uri="{FF2B5EF4-FFF2-40B4-BE49-F238E27FC236}">
                <a16:creationId xmlns:a16="http://schemas.microsoft.com/office/drawing/2014/main" id="{A93CD018-768E-6A0B-B065-39F86AA26657}"/>
              </a:ext>
            </a:extLst>
          </p:cNvPr>
          <p:cNvSpPr/>
          <p:nvPr/>
        </p:nvSpPr>
        <p:spPr>
          <a:xfrm>
            <a:off x="4506867" y="1408921"/>
            <a:ext cx="4058817" cy="4058817"/>
          </a:xfrm>
          <a:prstGeom prst="ellipse">
            <a:avLst/>
          </a:prstGeom>
          <a:noFill/>
          <a:ln>
            <a:solidFill>
              <a:srgbClr val="E319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1E61FB94-ADF8-AA3B-F40E-40D4255BBF0B}"/>
              </a:ext>
            </a:extLst>
          </p:cNvPr>
          <p:cNvSpPr/>
          <p:nvPr/>
        </p:nvSpPr>
        <p:spPr>
          <a:xfrm>
            <a:off x="4917307" y="1931437"/>
            <a:ext cx="1875453" cy="1875453"/>
          </a:xfrm>
          <a:prstGeom prst="ellipse">
            <a:avLst/>
          </a:prstGeom>
          <a:solidFill>
            <a:srgbClr val="E31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68E489B9-B9CE-2399-03E6-E329724225D4}"/>
              </a:ext>
            </a:extLst>
          </p:cNvPr>
          <p:cNvSpPr/>
          <p:nvPr/>
        </p:nvSpPr>
        <p:spPr>
          <a:xfrm>
            <a:off x="6914166" y="2220737"/>
            <a:ext cx="1296851" cy="1296851"/>
          </a:xfrm>
          <a:prstGeom prst="ellipse">
            <a:avLst/>
          </a:prstGeom>
          <a:solidFill>
            <a:srgbClr val="E31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D7F8414D-C4C2-07AB-5309-12B4BD744A89}"/>
              </a:ext>
            </a:extLst>
          </p:cNvPr>
          <p:cNvSpPr txBox="1"/>
          <p:nvPr/>
        </p:nvSpPr>
        <p:spPr>
          <a:xfrm>
            <a:off x="4851993" y="3862700"/>
            <a:ext cx="194076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Avenir Medium" panose="02000603020000020003" pitchFamily="2" charset="0"/>
                <a:cs typeface="Arial" panose="020B0604020202020204" pitchFamily="34" charset="0"/>
              </a:rPr>
              <a:t>On HIV treatment and with viral suppression </a:t>
            </a:r>
          </a:p>
        </p:txBody>
      </p:sp>
      <p:sp>
        <p:nvSpPr>
          <p:cNvPr id="12" name="TextBox 11">
            <a:extLst>
              <a:ext uri="{FF2B5EF4-FFF2-40B4-BE49-F238E27FC236}">
                <a16:creationId xmlns:a16="http://schemas.microsoft.com/office/drawing/2014/main" id="{2E6BFB60-8434-2C44-6B2C-9002DA1397D2}"/>
              </a:ext>
            </a:extLst>
          </p:cNvPr>
          <p:cNvSpPr txBox="1"/>
          <p:nvPr/>
        </p:nvSpPr>
        <p:spPr>
          <a:xfrm>
            <a:off x="6624917" y="3718390"/>
            <a:ext cx="1940767"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Avenir Medium" panose="02000603020000020003" pitchFamily="2" charset="0"/>
                <a:cs typeface="Arial" panose="020B0604020202020204" pitchFamily="34" charset="0"/>
              </a:rPr>
              <a:t>Accessing antiretroviral medicine-based HIV prevention options</a:t>
            </a:r>
          </a:p>
        </p:txBody>
      </p:sp>
      <p:sp>
        <p:nvSpPr>
          <p:cNvPr id="13" name="TextBox 12">
            <a:extLst>
              <a:ext uri="{FF2B5EF4-FFF2-40B4-BE49-F238E27FC236}">
                <a16:creationId xmlns:a16="http://schemas.microsoft.com/office/drawing/2014/main" id="{748BECF5-CB89-340B-E40C-EBEFDEF94B68}"/>
              </a:ext>
            </a:extLst>
          </p:cNvPr>
          <p:cNvSpPr txBox="1"/>
          <p:nvPr/>
        </p:nvSpPr>
        <p:spPr>
          <a:xfrm>
            <a:off x="5262484" y="4519356"/>
            <a:ext cx="25566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E31837"/>
                </a:solidFill>
                <a:latin typeface="Avenir Heavy" panose="020B0703020203020204" pitchFamily="34" charset="0"/>
                <a:cs typeface="Arial" panose="020B0604020202020204" pitchFamily="34" charset="0"/>
              </a:rPr>
              <a:t>ALL WITH STIGMA- AND DISCRIMINATION-FREE CARE</a:t>
            </a:r>
          </a:p>
        </p:txBody>
      </p:sp>
      <p:sp>
        <p:nvSpPr>
          <p:cNvPr id="14" name="TextBox 13">
            <a:extLst>
              <a:ext uri="{FF2B5EF4-FFF2-40B4-BE49-F238E27FC236}">
                <a16:creationId xmlns:a16="http://schemas.microsoft.com/office/drawing/2014/main" id="{51A1946A-B283-583C-8C63-C44770F95796}"/>
              </a:ext>
            </a:extLst>
          </p:cNvPr>
          <p:cNvSpPr txBox="1"/>
          <p:nvPr/>
        </p:nvSpPr>
        <p:spPr>
          <a:xfrm>
            <a:off x="837309" y="6530643"/>
            <a:ext cx="219247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a:latin typeface="Avenir Medium" panose="02000603020000020003" pitchFamily="2" charset="0"/>
                <a:cs typeface="Arial" panose="020B0604020202020204" pitchFamily="34" charset="0"/>
              </a:rPr>
              <a:t>Source: Global AIDS Strategy 2026-2031</a:t>
            </a:r>
          </a:p>
        </p:txBody>
      </p:sp>
      <p:sp>
        <p:nvSpPr>
          <p:cNvPr id="15" name="TextBox 14">
            <a:extLst>
              <a:ext uri="{FF2B5EF4-FFF2-40B4-BE49-F238E27FC236}">
                <a16:creationId xmlns:a16="http://schemas.microsoft.com/office/drawing/2014/main" id="{DA61B452-D895-0013-B382-A470CF3E01EC}"/>
              </a:ext>
            </a:extLst>
          </p:cNvPr>
          <p:cNvSpPr txBox="1"/>
          <p:nvPr/>
        </p:nvSpPr>
        <p:spPr>
          <a:xfrm>
            <a:off x="5019834" y="2304707"/>
            <a:ext cx="1576771"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chemeClr val="bg1"/>
                </a:solidFill>
                <a:latin typeface="Avenir Heavy" panose="020B0703020203020204" pitchFamily="34" charset="0"/>
                <a:cs typeface="Arial" panose="020B0604020202020204" pitchFamily="34" charset="0"/>
              </a:rPr>
              <a:t>40</a:t>
            </a:r>
          </a:p>
          <a:p>
            <a:pPr algn="ctr"/>
            <a:r>
              <a:rPr lang="en-US" sz="1100">
                <a:solidFill>
                  <a:schemeClr val="bg1"/>
                </a:solidFill>
                <a:latin typeface="Avenir Heavy" panose="020B0703020203020204" pitchFamily="34" charset="0"/>
                <a:cs typeface="Arial" panose="020B0604020202020204" pitchFamily="34" charset="0"/>
              </a:rPr>
              <a:t>MILLION</a:t>
            </a:r>
          </a:p>
          <a:p>
            <a:pPr algn="ctr"/>
            <a:r>
              <a:rPr lang="en-US" sz="1100">
                <a:solidFill>
                  <a:schemeClr val="bg1"/>
                </a:solidFill>
                <a:latin typeface="Avenir Heavy" panose="020B0703020203020204" pitchFamily="34" charset="0"/>
                <a:cs typeface="Arial" panose="020B0604020202020204" pitchFamily="34" charset="0"/>
              </a:rPr>
              <a:t>PEOPLE</a:t>
            </a:r>
          </a:p>
        </p:txBody>
      </p:sp>
      <p:sp>
        <p:nvSpPr>
          <p:cNvPr id="16" name="TextBox 15">
            <a:extLst>
              <a:ext uri="{FF2B5EF4-FFF2-40B4-BE49-F238E27FC236}">
                <a16:creationId xmlns:a16="http://schemas.microsoft.com/office/drawing/2014/main" id="{0F0FDA04-9150-DFB3-2332-F76D08E24541}"/>
              </a:ext>
            </a:extLst>
          </p:cNvPr>
          <p:cNvSpPr txBox="1"/>
          <p:nvPr/>
        </p:nvSpPr>
        <p:spPr>
          <a:xfrm>
            <a:off x="6792760" y="2328034"/>
            <a:ext cx="1576771"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chemeClr val="bg1"/>
                </a:solidFill>
                <a:latin typeface="Avenir Heavy" panose="020B0703020203020204" pitchFamily="34" charset="0"/>
                <a:cs typeface="Arial" panose="020B0604020202020204" pitchFamily="34" charset="0"/>
              </a:rPr>
              <a:t>20</a:t>
            </a:r>
          </a:p>
          <a:p>
            <a:pPr algn="ctr"/>
            <a:r>
              <a:rPr lang="en-US" sz="1100">
                <a:solidFill>
                  <a:schemeClr val="bg1"/>
                </a:solidFill>
                <a:latin typeface="Avenir Heavy" panose="020B0703020203020204" pitchFamily="34" charset="0"/>
                <a:cs typeface="Arial" panose="020B0604020202020204" pitchFamily="34" charset="0"/>
              </a:rPr>
              <a:t>MILLION</a:t>
            </a:r>
          </a:p>
          <a:p>
            <a:pPr algn="ctr"/>
            <a:r>
              <a:rPr lang="en-US" sz="1100">
                <a:solidFill>
                  <a:schemeClr val="bg1"/>
                </a:solidFill>
                <a:latin typeface="Avenir Heavy" panose="020B0703020203020204" pitchFamily="34" charset="0"/>
                <a:cs typeface="Arial" panose="020B0604020202020204" pitchFamily="34" charset="0"/>
              </a:rPr>
              <a:t>PEOPLE</a:t>
            </a:r>
          </a:p>
        </p:txBody>
      </p:sp>
      <p:sp>
        <p:nvSpPr>
          <p:cNvPr id="18" name="TextBox 17">
            <a:extLst>
              <a:ext uri="{FF2B5EF4-FFF2-40B4-BE49-F238E27FC236}">
                <a16:creationId xmlns:a16="http://schemas.microsoft.com/office/drawing/2014/main" id="{274ADF9D-69AF-4EA6-3A03-45AC9EAB6DBF}"/>
              </a:ext>
            </a:extLst>
          </p:cNvPr>
          <p:cNvSpPr txBox="1"/>
          <p:nvPr/>
        </p:nvSpPr>
        <p:spPr>
          <a:xfrm>
            <a:off x="8632449" y="2869162"/>
            <a:ext cx="157677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E31837"/>
                </a:solidFill>
                <a:latin typeface="Avenir Heavy" panose="020B0703020203020204" pitchFamily="34" charset="0"/>
                <a:cs typeface="Arial" panose="020B0604020202020204" pitchFamily="34" charset="0"/>
              </a:rPr>
              <a:t>BY</a:t>
            </a:r>
            <a:r>
              <a:rPr lang="en-US" sz="4000">
                <a:solidFill>
                  <a:srgbClr val="E31837"/>
                </a:solidFill>
                <a:latin typeface="Avenir Heavy" panose="020B0703020203020204" pitchFamily="34" charset="0"/>
                <a:cs typeface="Arial" panose="020B0604020202020204" pitchFamily="34" charset="0"/>
              </a:rPr>
              <a:t> </a:t>
            </a:r>
            <a:r>
              <a:rPr lang="en-US" sz="4000">
                <a:solidFill>
                  <a:srgbClr val="E31837"/>
                </a:solidFill>
                <a:latin typeface="Avenir Medium" panose="02000603020000020003" pitchFamily="2" charset="0"/>
                <a:cs typeface="Arial" panose="020B0604020202020204" pitchFamily="34" charset="0"/>
              </a:rPr>
              <a:t>20</a:t>
            </a:r>
            <a:r>
              <a:rPr lang="en-US" sz="4000">
                <a:solidFill>
                  <a:srgbClr val="E31837"/>
                </a:solidFill>
                <a:latin typeface="Avenir Heavy" panose="020B0703020203020204" pitchFamily="34" charset="0"/>
                <a:cs typeface="Arial" panose="020B0604020202020204" pitchFamily="34" charset="0"/>
              </a:rPr>
              <a:t>30</a:t>
            </a:r>
            <a:endParaRPr lang="en-US" sz="1100">
              <a:solidFill>
                <a:srgbClr val="E31837"/>
              </a:solidFill>
              <a:latin typeface="Avenir Heavy" panose="020B0703020203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E103A1-9BEE-BCD5-26A1-7663F9C15568}"/>
              </a:ext>
            </a:extLst>
          </p:cNvPr>
          <p:cNvSpPr txBox="1"/>
          <p:nvPr/>
        </p:nvSpPr>
        <p:spPr>
          <a:xfrm>
            <a:off x="0" y="759387"/>
            <a:ext cx="2835330" cy="2092881"/>
          </a:xfrm>
          <a:prstGeom prst="rect">
            <a:avLst/>
          </a:prstGeom>
          <a:noFill/>
        </p:spPr>
        <p:txBody>
          <a:bodyPr wrap="square" rtlCol="0">
            <a:spAutoFit/>
          </a:bodyPr>
          <a:lstStyle/>
          <a:p>
            <a:pPr algn="r"/>
            <a:r>
              <a:rPr lang="en-US" sz="2600" cap="all">
                <a:solidFill>
                  <a:srgbClr val="E31837"/>
                </a:solidFill>
                <a:latin typeface="Avenir Heavy" panose="020B0703020203020204" pitchFamily="34" charset="0"/>
              </a:rPr>
              <a:t>The foundation of the Global AIDS Strategy 2026-2031</a:t>
            </a:r>
            <a:endParaRPr lang="en-IN" sz="2600" cap="all">
              <a:solidFill>
                <a:srgbClr val="E31837"/>
              </a:solidFill>
              <a:latin typeface="Avenir Heavy" panose="020B0703020203020204" pitchFamily="34" charset="0"/>
            </a:endParaRPr>
          </a:p>
        </p:txBody>
      </p:sp>
      <p:sp>
        <p:nvSpPr>
          <p:cNvPr id="7" name="TextBox 6">
            <a:extLst>
              <a:ext uri="{FF2B5EF4-FFF2-40B4-BE49-F238E27FC236}">
                <a16:creationId xmlns:a16="http://schemas.microsoft.com/office/drawing/2014/main" id="{7D9B0A47-E08F-2D03-7022-14B30F5654C2}"/>
              </a:ext>
            </a:extLst>
          </p:cNvPr>
          <p:cNvSpPr txBox="1"/>
          <p:nvPr/>
        </p:nvSpPr>
        <p:spPr>
          <a:xfrm>
            <a:off x="1073888" y="2977099"/>
            <a:ext cx="1757025" cy="1754326"/>
          </a:xfrm>
          <a:prstGeom prst="rect">
            <a:avLst/>
          </a:prstGeom>
          <a:noFill/>
        </p:spPr>
        <p:txBody>
          <a:bodyPr wrap="square" lIns="91440" tIns="45720" rIns="91440" bIns="45720" rtlCol="0" anchor="t">
            <a:spAutoFit/>
          </a:bodyPr>
          <a:lstStyle/>
          <a:p>
            <a:pPr algn="r"/>
            <a:r>
              <a:rPr lang="en-US">
                <a:solidFill>
                  <a:srgbClr val="E31837"/>
                </a:solidFill>
                <a:latin typeface="Avenir Medium" panose="02000603020000020003" pitchFamily="2" charset="0"/>
              </a:rPr>
              <a:t>40 + 20 goals: global HIV treatment and prevention targets for 2030</a:t>
            </a:r>
            <a:endParaRPr lang="en-IN">
              <a:solidFill>
                <a:srgbClr val="E31837"/>
              </a:solidFill>
              <a:latin typeface="Avenir Medium" panose="02000603020000020003" pitchFamily="2" charset="0"/>
            </a:endParaRPr>
          </a:p>
        </p:txBody>
      </p:sp>
    </p:spTree>
    <p:extLst>
      <p:ext uri="{BB962C8B-B14F-4D97-AF65-F5344CB8AC3E}">
        <p14:creationId xmlns:p14="http://schemas.microsoft.com/office/powerpoint/2010/main" val="259460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CCD4F-DA03-E71B-E8B2-462B41A8112E}"/>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9223AA0-1C0E-268A-E16B-B5A6F4D74656}"/>
              </a:ext>
            </a:extLst>
          </p:cNvPr>
          <p:cNvSpPr/>
          <p:nvPr/>
        </p:nvSpPr>
        <p:spPr>
          <a:xfrm>
            <a:off x="4906263" y="3035398"/>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3ABD424F-CE06-CF90-DA97-7083BB66A813}"/>
              </a:ext>
            </a:extLst>
          </p:cNvPr>
          <p:cNvSpPr/>
          <p:nvPr/>
        </p:nvSpPr>
        <p:spPr>
          <a:xfrm>
            <a:off x="4906263" y="3934828"/>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4D220FBF-58D6-ADB0-3225-53CDEDACE708}"/>
              </a:ext>
            </a:extLst>
          </p:cNvPr>
          <p:cNvSpPr/>
          <p:nvPr/>
        </p:nvSpPr>
        <p:spPr>
          <a:xfrm flipH="1">
            <a:off x="3199654" y="3035396"/>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F3D99296-E266-7FC9-3B8F-13F062968352}"/>
              </a:ext>
            </a:extLst>
          </p:cNvPr>
          <p:cNvSpPr/>
          <p:nvPr/>
        </p:nvSpPr>
        <p:spPr>
          <a:xfrm flipH="1">
            <a:off x="3199654" y="3934828"/>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id="{A62431D0-0BB2-8173-A125-9FA753AE3ED1}"/>
              </a:ext>
            </a:extLst>
          </p:cNvPr>
          <p:cNvSpPr/>
          <p:nvPr/>
        </p:nvSpPr>
        <p:spPr>
          <a:xfrm>
            <a:off x="4906263" y="4834915"/>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a:extLst>
              <a:ext uri="{FF2B5EF4-FFF2-40B4-BE49-F238E27FC236}">
                <a16:creationId xmlns:a16="http://schemas.microsoft.com/office/drawing/2014/main" id="{D7D5305D-D99C-1CD4-DCD2-E15ECC79F6C0}"/>
              </a:ext>
            </a:extLst>
          </p:cNvPr>
          <p:cNvSpPr/>
          <p:nvPr/>
        </p:nvSpPr>
        <p:spPr>
          <a:xfrm>
            <a:off x="4906263" y="5734345"/>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3311F0FE-561D-D2AF-FA4A-6234E8B979AA}"/>
              </a:ext>
            </a:extLst>
          </p:cNvPr>
          <p:cNvSpPr/>
          <p:nvPr/>
        </p:nvSpPr>
        <p:spPr>
          <a:xfrm flipH="1">
            <a:off x="3199654" y="4834913"/>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id="{B1C78D86-DF04-3DA4-13A0-0B5439ADE711}"/>
              </a:ext>
            </a:extLst>
          </p:cNvPr>
          <p:cNvSpPr/>
          <p:nvPr/>
        </p:nvSpPr>
        <p:spPr>
          <a:xfrm flipH="1">
            <a:off x="3199654" y="5734345"/>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3FB2409E-18A6-6DB8-651F-8541C4850632}"/>
              </a:ext>
            </a:extLst>
          </p:cNvPr>
          <p:cNvSpPr/>
          <p:nvPr/>
        </p:nvSpPr>
        <p:spPr>
          <a:xfrm>
            <a:off x="4906263" y="1216544"/>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7DE53F8E-D5D2-D5B1-8296-79B3E604281D}"/>
              </a:ext>
            </a:extLst>
          </p:cNvPr>
          <p:cNvSpPr/>
          <p:nvPr/>
        </p:nvSpPr>
        <p:spPr>
          <a:xfrm>
            <a:off x="4906263" y="2115974"/>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839A368E-BB35-CE66-B783-E548D903539C}"/>
              </a:ext>
            </a:extLst>
          </p:cNvPr>
          <p:cNvSpPr/>
          <p:nvPr/>
        </p:nvSpPr>
        <p:spPr>
          <a:xfrm flipH="1">
            <a:off x="3199654" y="1216542"/>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EE2A9ADE-732F-D673-ED0F-2AF6FA1478F8}"/>
              </a:ext>
            </a:extLst>
          </p:cNvPr>
          <p:cNvSpPr/>
          <p:nvPr/>
        </p:nvSpPr>
        <p:spPr>
          <a:xfrm flipH="1">
            <a:off x="3199654" y="2115974"/>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descr="A drawing of a person&#10;&#10;Description automatically generated">
            <a:extLst>
              <a:ext uri="{FF2B5EF4-FFF2-40B4-BE49-F238E27FC236}">
                <a16:creationId xmlns:a16="http://schemas.microsoft.com/office/drawing/2014/main" id="{9962344B-8540-4118-8BF4-4A80D7F70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3" name="Content Placeholder 2">
            <a:extLst>
              <a:ext uri="{FF2B5EF4-FFF2-40B4-BE49-F238E27FC236}">
                <a16:creationId xmlns:a16="http://schemas.microsoft.com/office/drawing/2014/main" id="{66ADB664-8B76-ACFC-9AAE-D2745A7BEA53}"/>
              </a:ext>
            </a:extLst>
          </p:cNvPr>
          <p:cNvSpPr>
            <a:spLocks noGrp="1"/>
          </p:cNvSpPr>
          <p:nvPr>
            <p:ph idx="4294967295"/>
          </p:nvPr>
        </p:nvSpPr>
        <p:spPr>
          <a:xfrm>
            <a:off x="4906265" y="1208983"/>
            <a:ext cx="5592483" cy="736258"/>
          </a:xfrm>
        </p:spPr>
        <p:txBody>
          <a:bodyPr vert="horz" lIns="91440" tIns="45720" rIns="91440" bIns="45720" rtlCol="0" anchor="ctr">
            <a:noAutofit/>
          </a:bodyPr>
          <a:lstStyle/>
          <a:p>
            <a:pPr marL="0" indent="0">
              <a:lnSpc>
                <a:spcPct val="100000"/>
              </a:lnSpc>
              <a:buNone/>
            </a:pPr>
            <a:r>
              <a:rPr lang="en-US" sz="1600">
                <a:solidFill>
                  <a:schemeClr val="tx1"/>
                </a:solidFill>
                <a:latin typeface="Avenir Medium" panose="02000603020000020003" pitchFamily="2" charset="0"/>
                <a:cs typeface="Arial"/>
              </a:rPr>
              <a:t>The world is faced with multiple issues:</a:t>
            </a:r>
            <a:br>
              <a:rPr lang="en-US" sz="1600">
                <a:solidFill>
                  <a:schemeClr val="tx1"/>
                </a:solidFill>
                <a:latin typeface="Avenir Medium" panose="02000603020000020003" pitchFamily="2" charset="0"/>
                <a:cs typeface="Arial"/>
              </a:rPr>
            </a:br>
            <a:r>
              <a:rPr lang="en-US" sz="1600">
                <a:solidFill>
                  <a:schemeClr val="tx1"/>
                </a:solidFill>
                <a:latin typeface="Avenir Medium" panose="02000603020000020003" pitchFamily="2" charset="0"/>
                <a:cs typeface="Arial"/>
              </a:rPr>
              <a:t>conflict, crises, and geopolitical uncertainty.</a:t>
            </a:r>
            <a:endParaRPr lang="en-CH" sz="1600">
              <a:solidFill>
                <a:schemeClr val="tx1"/>
              </a:solidFill>
              <a:latin typeface="Avenir Medium" panose="02000603020000020003" pitchFamily="2" charset="0"/>
              <a:cs typeface="Arial"/>
            </a:endParaRPr>
          </a:p>
        </p:txBody>
      </p:sp>
      <p:sp>
        <p:nvSpPr>
          <p:cNvPr id="9" name="Content Placeholder 2">
            <a:extLst>
              <a:ext uri="{FF2B5EF4-FFF2-40B4-BE49-F238E27FC236}">
                <a16:creationId xmlns:a16="http://schemas.microsoft.com/office/drawing/2014/main" id="{F07E90E2-0D75-FD88-4D76-26E4FBAB2C27}"/>
              </a:ext>
            </a:extLst>
          </p:cNvPr>
          <p:cNvSpPr txBox="1">
            <a:spLocks/>
          </p:cNvSpPr>
          <p:nvPr/>
        </p:nvSpPr>
        <p:spPr>
          <a:xfrm>
            <a:off x="4906265" y="2105095"/>
            <a:ext cx="5412823"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a:solidFill>
                  <a:schemeClr val="tx1"/>
                </a:solidFill>
                <a:latin typeface="Avenir Medium" panose="02000603020000020003" pitchFamily="2" charset="0"/>
                <a:cs typeface="Arial"/>
              </a:rPr>
              <a:t>Yet - AIDS is not over.</a:t>
            </a:r>
            <a:endParaRPr lang="en-US" sz="1600">
              <a:solidFill>
                <a:schemeClr val="tx1"/>
              </a:solidFill>
              <a:latin typeface="Avenir Medium" panose="02000603020000020003" pitchFamily="2" charset="0"/>
            </a:endParaRPr>
          </a:p>
        </p:txBody>
      </p:sp>
      <p:sp>
        <p:nvSpPr>
          <p:cNvPr id="11" name="Content Placeholder 2">
            <a:extLst>
              <a:ext uri="{FF2B5EF4-FFF2-40B4-BE49-F238E27FC236}">
                <a16:creationId xmlns:a16="http://schemas.microsoft.com/office/drawing/2014/main" id="{74BAD084-FC48-B2EE-E9FA-3A471ED5C486}"/>
              </a:ext>
            </a:extLst>
          </p:cNvPr>
          <p:cNvSpPr txBox="1">
            <a:spLocks/>
          </p:cNvSpPr>
          <p:nvPr/>
        </p:nvSpPr>
        <p:spPr>
          <a:xfrm>
            <a:off x="4906264" y="3001205"/>
            <a:ext cx="4677574"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tx1"/>
                </a:solidFill>
                <a:latin typeface="Avenir Medium" panose="02000603020000020003" pitchFamily="2" charset="0"/>
                <a:cs typeface="Arial"/>
              </a:rPr>
              <a:t>Ending AIDS is still possible, but only if we do not give up.</a:t>
            </a:r>
          </a:p>
        </p:txBody>
      </p:sp>
      <p:sp>
        <p:nvSpPr>
          <p:cNvPr id="13" name="Content Placeholder 2">
            <a:extLst>
              <a:ext uri="{FF2B5EF4-FFF2-40B4-BE49-F238E27FC236}">
                <a16:creationId xmlns:a16="http://schemas.microsoft.com/office/drawing/2014/main" id="{DDCD3074-2D5A-0C77-907E-6D02B2168217}"/>
              </a:ext>
            </a:extLst>
          </p:cNvPr>
          <p:cNvSpPr txBox="1">
            <a:spLocks/>
          </p:cNvSpPr>
          <p:nvPr/>
        </p:nvSpPr>
        <p:spPr>
          <a:xfrm>
            <a:off x="4906265" y="3903961"/>
            <a:ext cx="5601466"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a:solidFill>
                  <a:schemeClr val="tx1"/>
                </a:solidFill>
                <a:latin typeface="Avenir Medium" panose="02000603020000020003" pitchFamily="2" charset="0"/>
                <a:cs typeface="Arial"/>
              </a:rPr>
              <a:t>UNAIDS’ mandate: to lead, guide, and coordinate the global HIV response.</a:t>
            </a:r>
          </a:p>
        </p:txBody>
      </p:sp>
      <p:sp>
        <p:nvSpPr>
          <p:cNvPr id="15" name="Content Placeholder 2">
            <a:extLst>
              <a:ext uri="{FF2B5EF4-FFF2-40B4-BE49-F238E27FC236}">
                <a16:creationId xmlns:a16="http://schemas.microsoft.com/office/drawing/2014/main" id="{13F5E606-7876-3943-E2A8-AFD0D2C1ECC9}"/>
              </a:ext>
            </a:extLst>
          </p:cNvPr>
          <p:cNvSpPr txBox="1">
            <a:spLocks/>
          </p:cNvSpPr>
          <p:nvPr/>
        </p:nvSpPr>
        <p:spPr>
          <a:xfrm>
            <a:off x="4906264" y="4770286"/>
            <a:ext cx="4827015"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a:solidFill>
                  <a:schemeClr val="tx1"/>
                </a:solidFill>
                <a:latin typeface="Avenir Medium" panose="02000603020000020003" pitchFamily="2" charset="0"/>
                <a:cs typeface="Arial"/>
              </a:rPr>
              <a:t>This is not a UNAIDS strategy, it is a strategy for the world.</a:t>
            </a:r>
          </a:p>
        </p:txBody>
      </p:sp>
      <p:sp>
        <p:nvSpPr>
          <p:cNvPr id="17" name="Content Placeholder 2">
            <a:extLst>
              <a:ext uri="{FF2B5EF4-FFF2-40B4-BE49-F238E27FC236}">
                <a16:creationId xmlns:a16="http://schemas.microsoft.com/office/drawing/2014/main" id="{ECFDD39D-B766-8F6A-782A-38AE4B773EBD}"/>
              </a:ext>
            </a:extLst>
          </p:cNvPr>
          <p:cNvSpPr txBox="1">
            <a:spLocks/>
          </p:cNvSpPr>
          <p:nvPr/>
        </p:nvSpPr>
        <p:spPr>
          <a:xfrm>
            <a:off x="4906264" y="5696184"/>
            <a:ext cx="5601467" cy="70209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a:solidFill>
                  <a:schemeClr val="tx1"/>
                </a:solidFill>
                <a:latin typeface="Avenir Medium" panose="02000603020000020003" pitchFamily="2" charset="0"/>
                <a:cs typeface="Arial"/>
              </a:rPr>
              <a:t>Grounded in dignity, equity, human rights, science, and community leadership.</a:t>
            </a:r>
          </a:p>
        </p:txBody>
      </p:sp>
      <p:sp>
        <p:nvSpPr>
          <p:cNvPr id="5" name="TextBox 4">
            <a:extLst>
              <a:ext uri="{FF2B5EF4-FFF2-40B4-BE49-F238E27FC236}">
                <a16:creationId xmlns:a16="http://schemas.microsoft.com/office/drawing/2014/main" id="{163A485A-6123-3376-9D56-2A1627BEB087}"/>
              </a:ext>
            </a:extLst>
          </p:cNvPr>
          <p:cNvSpPr txBox="1"/>
          <p:nvPr/>
        </p:nvSpPr>
        <p:spPr>
          <a:xfrm>
            <a:off x="658142" y="759387"/>
            <a:ext cx="2177188" cy="2092881"/>
          </a:xfrm>
          <a:prstGeom prst="rect">
            <a:avLst/>
          </a:prstGeom>
          <a:noFill/>
        </p:spPr>
        <p:txBody>
          <a:bodyPr wrap="square" rtlCol="0">
            <a:spAutoFit/>
          </a:bodyPr>
          <a:lstStyle/>
          <a:p>
            <a:pPr algn="r"/>
            <a:r>
              <a:rPr lang="en-US" sz="2600">
                <a:solidFill>
                  <a:srgbClr val="E31837"/>
                </a:solidFill>
                <a:latin typeface="Avenir Heavy" panose="020B0703020203020204" pitchFamily="34" charset="0"/>
              </a:rPr>
              <a:t>WHY WE ARE HERE AND WHY IT STILL MATTERS?</a:t>
            </a:r>
            <a:endParaRPr lang="en-IN" sz="2600">
              <a:solidFill>
                <a:srgbClr val="E31837"/>
              </a:solidFill>
              <a:latin typeface="Avenir Heavy" panose="020B0703020203020204" pitchFamily="34" charset="0"/>
            </a:endParaRPr>
          </a:p>
        </p:txBody>
      </p:sp>
    </p:spTree>
    <p:extLst>
      <p:ext uri="{BB962C8B-B14F-4D97-AF65-F5344CB8AC3E}">
        <p14:creationId xmlns:p14="http://schemas.microsoft.com/office/powerpoint/2010/main" val="401027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A7E9A-A61D-E7C5-002E-DBFCD7732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D4136-EE3F-21B0-EC10-0CB8EE6636B5}"/>
              </a:ext>
            </a:extLst>
          </p:cNvPr>
          <p:cNvSpPr txBox="1">
            <a:spLocks/>
          </p:cNvSpPr>
          <p:nvPr/>
        </p:nvSpPr>
        <p:spPr>
          <a:xfrm>
            <a:off x="168166" y="815323"/>
            <a:ext cx="2861622" cy="1749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r"/>
            <a:r>
              <a:rPr lang="en-US" sz="2600" cap="all">
                <a:solidFill>
                  <a:srgbClr val="E31837"/>
                </a:solidFill>
                <a:latin typeface="Avenir Heavy" panose="020B0703020203020204" pitchFamily="34" charset="0"/>
                <a:ea typeface="+mj-lt"/>
                <a:cs typeface="+mj-lt"/>
              </a:rPr>
              <a:t>Reaching the 2030 targets will save millions of lives</a:t>
            </a:r>
            <a:endParaRPr lang="en-CH" sz="2600" cap="all">
              <a:solidFill>
                <a:srgbClr val="E31837"/>
              </a:solidFill>
              <a:latin typeface="Avenir Heavy" panose="020B0703020203020204" pitchFamily="34" charset="0"/>
              <a:cs typeface="Arial"/>
            </a:endParaRPr>
          </a:p>
        </p:txBody>
      </p:sp>
      <p:pic>
        <p:nvPicPr>
          <p:cNvPr id="3" name="Picture 2" descr="A drawing of a person&#10;&#10;Description automatically generated">
            <a:extLst>
              <a:ext uri="{FF2B5EF4-FFF2-40B4-BE49-F238E27FC236}">
                <a16:creationId xmlns:a16="http://schemas.microsoft.com/office/drawing/2014/main" id="{5A329084-729B-BC41-FB9D-37F46649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TextBox 9">
            <a:extLst>
              <a:ext uri="{FF2B5EF4-FFF2-40B4-BE49-F238E27FC236}">
                <a16:creationId xmlns:a16="http://schemas.microsoft.com/office/drawing/2014/main" id="{AD84725B-9D02-B361-7996-C06DDCC022CD}"/>
              </a:ext>
            </a:extLst>
          </p:cNvPr>
          <p:cNvSpPr txBox="1"/>
          <p:nvPr/>
        </p:nvSpPr>
        <p:spPr>
          <a:xfrm>
            <a:off x="1000708" y="2690336"/>
            <a:ext cx="202908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CH">
                <a:solidFill>
                  <a:srgbClr val="E31837"/>
                </a:solidFill>
                <a:latin typeface="Avenir Medium" panose="02000603020000020003" pitchFamily="2" charset="0"/>
              </a:rPr>
              <a:t> Achieving </a:t>
            </a:r>
            <a:r>
              <a:rPr lang="en-US">
                <a:solidFill>
                  <a:srgbClr val="E31837"/>
                </a:solidFill>
                <a:latin typeface="Avenir Medium" panose="02000603020000020003" pitchFamily="2" charset="0"/>
              </a:rPr>
              <a:t>2030</a:t>
            </a:r>
            <a:r>
              <a:rPr lang="en-CH">
                <a:solidFill>
                  <a:srgbClr val="E31837"/>
                </a:solidFill>
                <a:latin typeface="Avenir Medium" panose="02000603020000020003" pitchFamily="2" charset="0"/>
              </a:rPr>
              <a:t> targets could avert </a:t>
            </a:r>
            <a:r>
              <a:rPr lang="en-US">
                <a:solidFill>
                  <a:srgbClr val="E31837"/>
                </a:solidFill>
                <a:latin typeface="Avenir Medium" panose="02000603020000020003" pitchFamily="2" charset="0"/>
              </a:rPr>
              <a:t>3</a:t>
            </a:r>
            <a:r>
              <a:rPr lang="en-CH">
                <a:solidFill>
                  <a:srgbClr val="E31837"/>
                </a:solidFill>
                <a:latin typeface="Avenir Medium" panose="02000603020000020003" pitchFamily="2" charset="0"/>
              </a:rPr>
              <a:t>.</a:t>
            </a:r>
            <a:r>
              <a:rPr lang="en-US">
                <a:solidFill>
                  <a:srgbClr val="E31837"/>
                </a:solidFill>
                <a:latin typeface="Avenir Medium" panose="02000603020000020003" pitchFamily="2" charset="0"/>
              </a:rPr>
              <a:t>3</a:t>
            </a:r>
            <a:r>
              <a:rPr lang="en-CH">
                <a:solidFill>
                  <a:srgbClr val="E31837"/>
                </a:solidFill>
                <a:latin typeface="Avenir Medium" panose="02000603020000020003" pitchFamily="2" charset="0"/>
              </a:rPr>
              <a:t> million new HIV infections and 1.</a:t>
            </a:r>
            <a:r>
              <a:rPr lang="en-US">
                <a:solidFill>
                  <a:srgbClr val="E31837"/>
                </a:solidFill>
                <a:latin typeface="Avenir Medium" panose="02000603020000020003" pitchFamily="2" charset="0"/>
              </a:rPr>
              <a:t>5</a:t>
            </a:r>
            <a:r>
              <a:rPr lang="en-CH">
                <a:solidFill>
                  <a:srgbClr val="E31837"/>
                </a:solidFill>
                <a:latin typeface="Avenir Medium" panose="02000603020000020003" pitchFamily="2" charset="0"/>
              </a:rPr>
              <a:t> million AIDS-related deaths (2025–2030)</a:t>
            </a:r>
            <a:endParaRPr lang="en-US">
              <a:solidFill>
                <a:srgbClr val="E31837"/>
              </a:solidFill>
              <a:latin typeface="Avenir Medium" panose="02000603020000020003" pitchFamily="2" charset="0"/>
            </a:endParaRPr>
          </a:p>
        </p:txBody>
      </p:sp>
      <p:sp>
        <p:nvSpPr>
          <p:cNvPr id="14" name="TextBox 13">
            <a:extLst>
              <a:ext uri="{FF2B5EF4-FFF2-40B4-BE49-F238E27FC236}">
                <a16:creationId xmlns:a16="http://schemas.microsoft.com/office/drawing/2014/main" id="{AA529D20-E947-9B32-949F-EEA87C09486C}"/>
              </a:ext>
            </a:extLst>
          </p:cNvPr>
          <p:cNvSpPr txBox="1"/>
          <p:nvPr/>
        </p:nvSpPr>
        <p:spPr>
          <a:xfrm>
            <a:off x="907081" y="6076777"/>
            <a:ext cx="21227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a:latin typeface="Avenir Medium" panose="02000603020000020003" pitchFamily="2" charset="0"/>
              </a:rPr>
              <a:t>Source: </a:t>
            </a:r>
            <a:r>
              <a:rPr lang="en-GB" sz="800">
                <a:latin typeface="Avenir Medium" panose="02000603020000020003" pitchFamily="2" charset="0"/>
                <a:ea typeface="+mn-lt"/>
                <a:cs typeface="+mn-lt"/>
              </a:rPr>
              <a:t>UNAIDS 2025 estimates and Projections from April 2025 using Avenir Health Goals Model.</a:t>
            </a:r>
          </a:p>
        </p:txBody>
      </p:sp>
      <p:pic>
        <p:nvPicPr>
          <p:cNvPr id="4" name="Picture 3">
            <a:extLst>
              <a:ext uri="{FF2B5EF4-FFF2-40B4-BE49-F238E27FC236}">
                <a16:creationId xmlns:a16="http://schemas.microsoft.com/office/drawing/2014/main" id="{90CE42E3-7963-FFA9-7048-4A9CD6DDE12F}"/>
              </a:ext>
            </a:extLst>
          </p:cNvPr>
          <p:cNvPicPr>
            <a:picLocks noChangeAspect="1"/>
          </p:cNvPicPr>
          <p:nvPr/>
        </p:nvPicPr>
        <p:blipFill>
          <a:blip r:embed="rId4"/>
          <a:stretch>
            <a:fillRect/>
          </a:stretch>
        </p:blipFill>
        <p:spPr>
          <a:xfrm>
            <a:off x="4420350" y="823378"/>
            <a:ext cx="4581892" cy="2862322"/>
          </a:xfrm>
          <a:prstGeom prst="rect">
            <a:avLst/>
          </a:prstGeom>
        </p:spPr>
      </p:pic>
      <p:pic>
        <p:nvPicPr>
          <p:cNvPr id="7" name="Picture 6">
            <a:extLst>
              <a:ext uri="{FF2B5EF4-FFF2-40B4-BE49-F238E27FC236}">
                <a16:creationId xmlns:a16="http://schemas.microsoft.com/office/drawing/2014/main" id="{06DC1033-BF6D-6931-0B29-3DAA65810179}"/>
              </a:ext>
            </a:extLst>
          </p:cNvPr>
          <p:cNvPicPr>
            <a:picLocks noChangeAspect="1"/>
          </p:cNvPicPr>
          <p:nvPr/>
        </p:nvPicPr>
        <p:blipFill>
          <a:blip r:embed="rId5"/>
          <a:stretch>
            <a:fillRect/>
          </a:stretch>
        </p:blipFill>
        <p:spPr>
          <a:xfrm>
            <a:off x="4420350" y="3685700"/>
            <a:ext cx="5397521" cy="2862322"/>
          </a:xfrm>
          <a:prstGeom prst="rect">
            <a:avLst/>
          </a:prstGeom>
        </p:spPr>
      </p:pic>
    </p:spTree>
    <p:extLst>
      <p:ext uri="{BB962C8B-B14F-4D97-AF65-F5344CB8AC3E}">
        <p14:creationId xmlns:p14="http://schemas.microsoft.com/office/powerpoint/2010/main" val="173156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C4B14-2039-4393-FBC5-8A8AC6F8B743}"/>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F88DEE29-16A4-FDC0-B188-6B56170C1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4" name="TextBox 13">
            <a:extLst>
              <a:ext uri="{FF2B5EF4-FFF2-40B4-BE49-F238E27FC236}">
                <a16:creationId xmlns:a16="http://schemas.microsoft.com/office/drawing/2014/main" id="{77ED6BEE-E7B6-DB1F-4410-A5185533D7F2}"/>
              </a:ext>
            </a:extLst>
          </p:cNvPr>
          <p:cNvSpPr txBox="1"/>
          <p:nvPr/>
        </p:nvSpPr>
        <p:spPr>
          <a:xfrm>
            <a:off x="3978110" y="6395922"/>
            <a:ext cx="206524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a:latin typeface="Avenir Medium" panose="02000603020000020003" pitchFamily="2" charset="0"/>
              </a:rPr>
              <a:t>Source: UNAIDS financial estimates, July 2025.</a:t>
            </a:r>
            <a:endParaRPr lang="en-GB" sz="700">
              <a:latin typeface="Avenir Medium" panose="02000603020000020003" pitchFamily="2" charset="0"/>
              <a:ea typeface="+mn-lt"/>
              <a:cs typeface="+mn-lt"/>
            </a:endParaRPr>
          </a:p>
        </p:txBody>
      </p:sp>
      <p:sp>
        <p:nvSpPr>
          <p:cNvPr id="8" name="TextBox 7">
            <a:extLst>
              <a:ext uri="{FF2B5EF4-FFF2-40B4-BE49-F238E27FC236}">
                <a16:creationId xmlns:a16="http://schemas.microsoft.com/office/drawing/2014/main" id="{E8361E40-CC57-6F96-942E-6EFAA195BC46}"/>
              </a:ext>
            </a:extLst>
          </p:cNvPr>
          <p:cNvSpPr txBox="1"/>
          <p:nvPr/>
        </p:nvSpPr>
        <p:spPr>
          <a:xfrm>
            <a:off x="290715" y="2819978"/>
            <a:ext cx="2739073" cy="3323987"/>
          </a:xfrm>
          <a:prstGeom prst="rect">
            <a:avLst/>
          </a:prstGeom>
          <a:noFill/>
        </p:spPr>
        <p:txBody>
          <a:bodyPr wrap="square">
            <a:spAutoFit/>
          </a:bodyPr>
          <a:lstStyle/>
          <a:p>
            <a:pPr marL="285750" indent="-285750">
              <a:buFont typeface="Arial" panose="020B0604020202020204" pitchFamily="34" charset="0"/>
              <a:buChar char="•"/>
            </a:pPr>
            <a:r>
              <a:rPr lang="en-CH" sz="1200">
                <a:latin typeface="Avenir Medium" panose="02000603020000020003" pitchFamily="2" charset="0"/>
              </a:rPr>
              <a:t>UNAIDS estimates that US$ 21.9 billion needed annually </a:t>
            </a:r>
            <a:r>
              <a:rPr lang="en-US" sz="1200">
                <a:latin typeface="Avenir Medium" panose="02000603020000020003" pitchFamily="2" charset="0"/>
              </a:rPr>
              <a:t>until</a:t>
            </a:r>
            <a:r>
              <a:rPr lang="en-CH" sz="1200">
                <a:latin typeface="Avenir Medium" panose="02000603020000020003" pitchFamily="2" charset="0"/>
              </a:rPr>
              <a:t> 2030 to achieve global HIV targets in LMICs</a:t>
            </a:r>
            <a:r>
              <a:rPr lang="en-US" sz="1200">
                <a:latin typeface="Avenir Medium" panose="02000603020000020003" pitchFamily="2" charset="0"/>
              </a:rPr>
              <a:t>.</a:t>
            </a:r>
          </a:p>
          <a:p>
            <a:pPr marL="742950" lvl="1" indent="-285750">
              <a:buFont typeface="Arial" panose="020B0604020202020204" pitchFamily="34" charset="0"/>
              <a:buChar char="•"/>
            </a:pPr>
            <a:r>
              <a:rPr lang="en-US" sz="1000">
                <a:latin typeface="Avenir Medium" panose="02000603020000020003" pitchFamily="2" charset="0"/>
              </a:rPr>
              <a:t>This is reduction by 7.4 bn </a:t>
            </a:r>
            <a:r>
              <a:rPr lang="en-CH" sz="1000">
                <a:latin typeface="Avenir Medium" panose="02000603020000020003" pitchFamily="2" charset="0"/>
              </a:rPr>
              <a:t>from the earlier </a:t>
            </a:r>
            <a:r>
              <a:rPr lang="en-US" sz="1000">
                <a:latin typeface="Avenir Medium" panose="02000603020000020003" pitchFamily="2" charset="0"/>
              </a:rPr>
              <a:t>2021 </a:t>
            </a:r>
            <a:r>
              <a:rPr lang="en-CH" sz="1000">
                <a:latin typeface="Avenir Medium" panose="02000603020000020003" pitchFamily="2" charset="0"/>
              </a:rPr>
              <a:t>estimate of US$ 29.3 billion</a:t>
            </a:r>
            <a:r>
              <a:rPr lang="en-US" sz="1000">
                <a:latin typeface="Avenir Medium" panose="02000603020000020003" pitchFamily="2" charset="0"/>
              </a:rPr>
              <a:t> to reach 2025 targets</a:t>
            </a:r>
          </a:p>
          <a:p>
            <a:pPr marL="742950" lvl="1" indent="-285750">
              <a:buFont typeface="Arial" panose="020B0604020202020204" pitchFamily="34" charset="0"/>
              <a:buChar char="•"/>
            </a:pPr>
            <a:r>
              <a:rPr lang="en-US" sz="1000">
                <a:latin typeface="Avenir Medium" panose="02000603020000020003" pitchFamily="2" charset="0"/>
              </a:rPr>
              <a:t>LMICs face a $3.2 billion shortfall, a 14.6% funding gap compared to the annual resources needed to achieve the 2030 target.</a:t>
            </a:r>
          </a:p>
          <a:p>
            <a:pPr marL="285750" indent="-285750">
              <a:buFont typeface="Arial" panose="020B0604020202020204" pitchFamily="34" charset="0"/>
              <a:buChar char="•"/>
            </a:pPr>
            <a:r>
              <a:rPr lang="en-US" sz="1200">
                <a:latin typeface="Avenir Medium" panose="02000603020000020003" pitchFamily="2" charset="0"/>
                <a:ea typeface="+mn-lt"/>
                <a:cs typeface="+mn-lt"/>
              </a:rPr>
              <a:t>The most annual resource needs in 2030 will be in upper-middle-income countries(46%) compared to 34% in lower-middle-income, and 20% in low-income.</a:t>
            </a:r>
            <a:endParaRPr lang="en-US" sz="1200">
              <a:latin typeface="Avenir Medium" panose="02000603020000020003" pitchFamily="2" charset="0"/>
            </a:endParaRPr>
          </a:p>
        </p:txBody>
      </p:sp>
      <p:sp>
        <p:nvSpPr>
          <p:cNvPr id="690" name="TextBox 689">
            <a:extLst>
              <a:ext uri="{FF2B5EF4-FFF2-40B4-BE49-F238E27FC236}">
                <a16:creationId xmlns:a16="http://schemas.microsoft.com/office/drawing/2014/main" id="{D566BB62-CA0A-5EE9-FFC1-7F936D855487}"/>
              </a:ext>
            </a:extLst>
          </p:cNvPr>
          <p:cNvSpPr txBox="1"/>
          <p:nvPr/>
        </p:nvSpPr>
        <p:spPr>
          <a:xfrm>
            <a:off x="3978110" y="1054326"/>
            <a:ext cx="70637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latin typeface="Avenir Heavy" panose="020B0703020203020204" pitchFamily="34" charset="0"/>
              </a:rPr>
              <a:t>Figure 5. </a:t>
            </a:r>
            <a:r>
              <a:rPr lang="en-US" sz="900">
                <a:latin typeface="Avenir Heavy" panose="020B0703020203020204" pitchFamily="34" charset="0"/>
              </a:rPr>
              <a:t>Estimated HIV resources available in low- and middle-income countries in 2024, estimated resource needs in 2030, and scenario in which domestic HIV financing targets are met</a:t>
            </a:r>
            <a:endParaRPr lang="en-GB" sz="900">
              <a:latin typeface="Avenir Heavy" panose="020B0703020203020204" pitchFamily="34" charset="0"/>
              <a:ea typeface="+mn-lt"/>
              <a:cs typeface="+mn-lt"/>
            </a:endParaRPr>
          </a:p>
        </p:txBody>
      </p:sp>
      <p:sp>
        <p:nvSpPr>
          <p:cNvPr id="691" name="TextBox 690">
            <a:extLst>
              <a:ext uri="{FF2B5EF4-FFF2-40B4-BE49-F238E27FC236}">
                <a16:creationId xmlns:a16="http://schemas.microsoft.com/office/drawing/2014/main" id="{EDDFCF26-EA1C-88FD-C3AD-F66464D70C4B}"/>
              </a:ext>
            </a:extLst>
          </p:cNvPr>
          <p:cNvSpPr txBox="1"/>
          <p:nvPr/>
        </p:nvSpPr>
        <p:spPr>
          <a:xfrm>
            <a:off x="3978110" y="1524912"/>
            <a:ext cx="35212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a:latin typeface="Avenir Heavy" panose="020B0703020203020204" pitchFamily="34" charset="0"/>
              </a:rPr>
              <a:t>Current share of domestic resources and proposed domestic financing targets for 2030 in low-, lower-middle-and upper-middle-income countries</a:t>
            </a:r>
            <a:endParaRPr lang="en-GB" sz="800">
              <a:latin typeface="Avenir Heavy" panose="020B0703020203020204" pitchFamily="34" charset="0"/>
              <a:ea typeface="+mn-lt"/>
              <a:cs typeface="+mn-lt"/>
            </a:endParaRPr>
          </a:p>
        </p:txBody>
      </p:sp>
      <p:sp>
        <p:nvSpPr>
          <p:cNvPr id="692" name="TextBox 691">
            <a:extLst>
              <a:ext uri="{FF2B5EF4-FFF2-40B4-BE49-F238E27FC236}">
                <a16:creationId xmlns:a16="http://schemas.microsoft.com/office/drawing/2014/main" id="{6212EDE2-B647-A58D-BF1F-25553F7D26CE}"/>
              </a:ext>
            </a:extLst>
          </p:cNvPr>
          <p:cNvSpPr txBox="1"/>
          <p:nvPr/>
        </p:nvSpPr>
        <p:spPr>
          <a:xfrm>
            <a:off x="3941888" y="5803674"/>
            <a:ext cx="7538911"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latin typeface="Avenir Medium" panose="02000603020000020003" pitchFamily="2" charset="0"/>
              </a:rPr>
              <a:t>Note: the domestic financing targets reflect the average share of domestic resources across different income groups by 2030. Within each group—particularly among lower-middle-income and low-income countries—there is significant variation in disease burden and fiscal capacity across countries. These targets aim to encourage greater domestic ownership at the national level for a collective increase across each of the income groups.</a:t>
            </a:r>
            <a:endParaRPr lang="en-GB" sz="700">
              <a:latin typeface="Avenir Medium" panose="02000603020000020003" pitchFamily="2" charset="0"/>
              <a:ea typeface="+mn-lt"/>
              <a:cs typeface="+mn-lt"/>
            </a:endParaRPr>
          </a:p>
        </p:txBody>
      </p:sp>
      <p:sp>
        <p:nvSpPr>
          <p:cNvPr id="693" name="TextBox 692">
            <a:extLst>
              <a:ext uri="{FF2B5EF4-FFF2-40B4-BE49-F238E27FC236}">
                <a16:creationId xmlns:a16="http://schemas.microsoft.com/office/drawing/2014/main" id="{4C0EFCDC-AED5-0339-8CF6-42A34AA16942}"/>
              </a:ext>
            </a:extLst>
          </p:cNvPr>
          <p:cNvSpPr txBox="1"/>
          <p:nvPr/>
        </p:nvSpPr>
        <p:spPr>
          <a:xfrm>
            <a:off x="5668270" y="5465172"/>
            <a:ext cx="149305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a:latin typeface="Avenir Medium" panose="02000603020000020003" pitchFamily="2" charset="0"/>
              </a:rPr>
              <a:t>Lower-middle income countries</a:t>
            </a:r>
            <a:endParaRPr lang="en-GB" sz="700">
              <a:latin typeface="Avenir Medium" panose="02000603020000020003" pitchFamily="2" charset="0"/>
              <a:ea typeface="+mn-lt"/>
              <a:cs typeface="+mn-lt"/>
            </a:endParaRPr>
          </a:p>
        </p:txBody>
      </p:sp>
      <p:sp>
        <p:nvSpPr>
          <p:cNvPr id="694" name="TextBox 693">
            <a:extLst>
              <a:ext uri="{FF2B5EF4-FFF2-40B4-BE49-F238E27FC236}">
                <a16:creationId xmlns:a16="http://schemas.microsoft.com/office/drawing/2014/main" id="{A8B64F24-B80B-9B2D-ED1F-EC5A990D9D42}"/>
              </a:ext>
            </a:extLst>
          </p:cNvPr>
          <p:cNvSpPr txBox="1"/>
          <p:nvPr/>
        </p:nvSpPr>
        <p:spPr>
          <a:xfrm>
            <a:off x="4175220" y="5465172"/>
            <a:ext cx="149305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a:latin typeface="Avenir Medium" panose="02000603020000020003" pitchFamily="2" charset="0"/>
              </a:rPr>
              <a:t>Upper-middle income countries</a:t>
            </a:r>
            <a:endParaRPr lang="en-GB" sz="700">
              <a:latin typeface="Avenir Medium" panose="02000603020000020003" pitchFamily="2" charset="0"/>
              <a:ea typeface="+mn-lt"/>
              <a:cs typeface="+mn-lt"/>
            </a:endParaRPr>
          </a:p>
        </p:txBody>
      </p:sp>
      <p:sp>
        <p:nvSpPr>
          <p:cNvPr id="695" name="TextBox 694">
            <a:extLst>
              <a:ext uri="{FF2B5EF4-FFF2-40B4-BE49-F238E27FC236}">
                <a16:creationId xmlns:a16="http://schemas.microsoft.com/office/drawing/2014/main" id="{93569BCC-5F62-6829-8F82-F275B478FF7A}"/>
              </a:ext>
            </a:extLst>
          </p:cNvPr>
          <p:cNvSpPr txBox="1"/>
          <p:nvPr/>
        </p:nvSpPr>
        <p:spPr>
          <a:xfrm>
            <a:off x="7111319" y="5465172"/>
            <a:ext cx="107663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a:latin typeface="Avenir Medium" panose="02000603020000020003" pitchFamily="2" charset="0"/>
              </a:rPr>
              <a:t>Low-income countries </a:t>
            </a:r>
            <a:endParaRPr lang="en-GB" sz="700">
              <a:latin typeface="Avenir Medium" panose="02000603020000020003" pitchFamily="2" charset="0"/>
              <a:ea typeface="+mn-lt"/>
              <a:cs typeface="+mn-lt"/>
            </a:endParaRPr>
          </a:p>
        </p:txBody>
      </p:sp>
      <p:sp>
        <p:nvSpPr>
          <p:cNvPr id="696" name="TextBox 695">
            <a:extLst>
              <a:ext uri="{FF2B5EF4-FFF2-40B4-BE49-F238E27FC236}">
                <a16:creationId xmlns:a16="http://schemas.microsoft.com/office/drawing/2014/main" id="{B4D419AD-9B1A-741B-B55F-A6B494521E52}"/>
              </a:ext>
            </a:extLst>
          </p:cNvPr>
          <p:cNvSpPr txBox="1"/>
          <p:nvPr/>
        </p:nvSpPr>
        <p:spPr>
          <a:xfrm>
            <a:off x="8880181" y="5470890"/>
            <a:ext cx="833545"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a:latin typeface="Avenir Medium" panose="02000603020000020003" pitchFamily="2" charset="0"/>
              </a:rPr>
              <a:t>Domestic</a:t>
            </a:r>
            <a:endParaRPr lang="en-GB" sz="700">
              <a:latin typeface="Avenir Medium" panose="02000603020000020003" pitchFamily="2" charset="0"/>
              <a:ea typeface="+mn-lt"/>
              <a:cs typeface="+mn-lt"/>
            </a:endParaRPr>
          </a:p>
        </p:txBody>
      </p:sp>
      <p:sp>
        <p:nvSpPr>
          <p:cNvPr id="697" name="TextBox 696">
            <a:extLst>
              <a:ext uri="{FF2B5EF4-FFF2-40B4-BE49-F238E27FC236}">
                <a16:creationId xmlns:a16="http://schemas.microsoft.com/office/drawing/2014/main" id="{808F50A9-4EDF-B1F1-4B9C-03FA9549B55B}"/>
              </a:ext>
            </a:extLst>
          </p:cNvPr>
          <p:cNvSpPr txBox="1"/>
          <p:nvPr/>
        </p:nvSpPr>
        <p:spPr>
          <a:xfrm>
            <a:off x="9582111" y="5470890"/>
            <a:ext cx="723986"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a:latin typeface="Avenir Medium" panose="02000603020000020003" pitchFamily="2" charset="0"/>
              </a:rPr>
              <a:t>International</a:t>
            </a:r>
            <a:endParaRPr lang="en-GB" sz="700">
              <a:latin typeface="Avenir Medium" panose="02000603020000020003" pitchFamily="2" charset="0"/>
              <a:ea typeface="+mn-lt"/>
              <a:cs typeface="+mn-lt"/>
            </a:endParaRPr>
          </a:p>
        </p:txBody>
      </p:sp>
      <p:sp>
        <p:nvSpPr>
          <p:cNvPr id="698" name="TextBox 697">
            <a:extLst>
              <a:ext uri="{FF2B5EF4-FFF2-40B4-BE49-F238E27FC236}">
                <a16:creationId xmlns:a16="http://schemas.microsoft.com/office/drawing/2014/main" id="{43A89D52-E0A1-A8BC-49EB-7D7BEA570199}"/>
              </a:ext>
            </a:extLst>
          </p:cNvPr>
          <p:cNvSpPr txBox="1"/>
          <p:nvPr/>
        </p:nvSpPr>
        <p:spPr>
          <a:xfrm>
            <a:off x="10306097" y="5470890"/>
            <a:ext cx="1099497"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a:latin typeface="Avenir Medium" panose="02000603020000020003" pitchFamily="2" charset="0"/>
              </a:rPr>
              <a:t>Unmet resource need</a:t>
            </a:r>
            <a:endParaRPr lang="en-GB" sz="700">
              <a:latin typeface="Avenir Medium" panose="02000603020000020003" pitchFamily="2" charset="0"/>
              <a:ea typeface="+mn-lt"/>
              <a:cs typeface="+mn-lt"/>
            </a:endParaRPr>
          </a:p>
        </p:txBody>
      </p:sp>
      <p:sp>
        <p:nvSpPr>
          <p:cNvPr id="699" name="TextBox 698">
            <a:extLst>
              <a:ext uri="{FF2B5EF4-FFF2-40B4-BE49-F238E27FC236}">
                <a16:creationId xmlns:a16="http://schemas.microsoft.com/office/drawing/2014/main" id="{D02F366E-CE5E-4542-9269-46E87792EC87}"/>
              </a:ext>
            </a:extLst>
          </p:cNvPr>
          <p:cNvSpPr txBox="1"/>
          <p:nvPr/>
        </p:nvSpPr>
        <p:spPr>
          <a:xfrm>
            <a:off x="8079654" y="1524912"/>
            <a:ext cx="352129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a:latin typeface="Avenir Heavy" panose="020B0703020203020204" pitchFamily="34" charset="0"/>
              </a:rPr>
              <a:t>Estimated HIV resources available in low-and middle-income</a:t>
            </a:r>
          </a:p>
          <a:p>
            <a:pPr algn="ctr"/>
            <a:r>
              <a:rPr lang="en-US" sz="800">
                <a:latin typeface="Avenir Heavy" panose="020B0703020203020204" pitchFamily="34" charset="0"/>
              </a:rPr>
              <a:t>countries in 2024 and estimated needs for 2030</a:t>
            </a:r>
            <a:endParaRPr lang="en-GB" sz="800">
              <a:latin typeface="Avenir Heavy" panose="020B0703020203020204" pitchFamily="34" charset="0"/>
              <a:ea typeface="+mn-lt"/>
              <a:cs typeface="+mn-lt"/>
            </a:endParaRPr>
          </a:p>
        </p:txBody>
      </p:sp>
      <p:pic>
        <p:nvPicPr>
          <p:cNvPr id="7" name="Picture 6">
            <a:extLst>
              <a:ext uri="{FF2B5EF4-FFF2-40B4-BE49-F238E27FC236}">
                <a16:creationId xmlns:a16="http://schemas.microsoft.com/office/drawing/2014/main" id="{8BF6EF0F-B8E9-CB99-A8EE-F7EFC32844D1}"/>
              </a:ext>
            </a:extLst>
          </p:cNvPr>
          <p:cNvPicPr>
            <a:picLocks noChangeAspect="1"/>
          </p:cNvPicPr>
          <p:nvPr/>
        </p:nvPicPr>
        <p:blipFill>
          <a:blip r:embed="rId4">
            <a:extLst>
              <a:ext uri="{28A0092B-C50C-407E-A947-70E740481C1C}">
                <a14:useLocalDpi xmlns:a14="http://schemas.microsoft.com/office/drawing/2010/main" val="0"/>
              </a:ext>
            </a:extLst>
          </a:blip>
          <a:srcRect l="5365" r="5091" b="15056"/>
          <a:stretch>
            <a:fillRect/>
          </a:stretch>
        </p:blipFill>
        <p:spPr>
          <a:xfrm>
            <a:off x="8054194" y="1493125"/>
            <a:ext cx="3546758" cy="3864875"/>
          </a:xfrm>
          <a:prstGeom prst="rect">
            <a:avLst/>
          </a:prstGeom>
        </p:spPr>
      </p:pic>
      <p:pic>
        <p:nvPicPr>
          <p:cNvPr id="5" name="Picture 4">
            <a:extLst>
              <a:ext uri="{FF2B5EF4-FFF2-40B4-BE49-F238E27FC236}">
                <a16:creationId xmlns:a16="http://schemas.microsoft.com/office/drawing/2014/main" id="{1F5B00CA-24C2-FFA7-4941-5E625E65AC91}"/>
              </a:ext>
            </a:extLst>
          </p:cNvPr>
          <p:cNvPicPr>
            <a:picLocks noChangeAspect="1"/>
          </p:cNvPicPr>
          <p:nvPr/>
        </p:nvPicPr>
        <p:blipFill>
          <a:blip r:embed="rId5">
            <a:extLst>
              <a:ext uri="{28A0092B-C50C-407E-A947-70E740481C1C}">
                <a14:useLocalDpi xmlns:a14="http://schemas.microsoft.com/office/drawing/2010/main" val="0"/>
              </a:ext>
            </a:extLst>
          </a:blip>
          <a:srcRect l="11648" r="10084" b="15416"/>
          <a:stretch>
            <a:fillRect/>
          </a:stretch>
        </p:blipFill>
        <p:spPr>
          <a:xfrm>
            <a:off x="3853812" y="1521400"/>
            <a:ext cx="4200382" cy="3864876"/>
          </a:xfrm>
          <a:prstGeom prst="rect">
            <a:avLst/>
          </a:prstGeom>
        </p:spPr>
      </p:pic>
      <p:sp>
        <p:nvSpPr>
          <p:cNvPr id="9" name="Rectangle 8">
            <a:extLst>
              <a:ext uri="{FF2B5EF4-FFF2-40B4-BE49-F238E27FC236}">
                <a16:creationId xmlns:a16="http://schemas.microsoft.com/office/drawing/2014/main" id="{2AF1ED40-8E64-0F19-E845-22BBFCFB42B6}"/>
              </a:ext>
            </a:extLst>
          </p:cNvPr>
          <p:cNvSpPr/>
          <p:nvPr/>
        </p:nvSpPr>
        <p:spPr>
          <a:xfrm>
            <a:off x="4136844" y="5515922"/>
            <a:ext cx="98555" cy="9855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13A0C829-4FC4-E635-C05C-40912D9D3978}"/>
              </a:ext>
            </a:extLst>
          </p:cNvPr>
          <p:cNvSpPr/>
          <p:nvPr/>
        </p:nvSpPr>
        <p:spPr>
          <a:xfrm>
            <a:off x="5629171" y="5504250"/>
            <a:ext cx="98555" cy="98555"/>
          </a:xfrm>
          <a:prstGeom prst="rect">
            <a:avLst/>
          </a:prstGeom>
          <a:solidFill>
            <a:srgbClr val="00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949AEDA1-2A11-DCBD-6730-8E82BC63378E}"/>
              </a:ext>
            </a:extLst>
          </p:cNvPr>
          <p:cNvSpPr/>
          <p:nvPr/>
        </p:nvSpPr>
        <p:spPr>
          <a:xfrm>
            <a:off x="7082654" y="5515922"/>
            <a:ext cx="98555" cy="98555"/>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0FA175A5-6BF6-19BB-AB7E-98E7A23DDC02}"/>
              </a:ext>
            </a:extLst>
          </p:cNvPr>
          <p:cNvSpPr/>
          <p:nvPr/>
        </p:nvSpPr>
        <p:spPr>
          <a:xfrm>
            <a:off x="8835071" y="5521640"/>
            <a:ext cx="98555" cy="98555"/>
          </a:xfrm>
          <a:prstGeom prst="rect">
            <a:avLst/>
          </a:prstGeom>
          <a:solidFill>
            <a:srgbClr val="F78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CA259E64-E388-810D-59A3-AE40E8087089}"/>
              </a:ext>
            </a:extLst>
          </p:cNvPr>
          <p:cNvSpPr/>
          <p:nvPr/>
        </p:nvSpPr>
        <p:spPr>
          <a:xfrm>
            <a:off x="9543575" y="5521640"/>
            <a:ext cx="98555" cy="98555"/>
          </a:xfrm>
          <a:prstGeom prst="rect">
            <a:avLst/>
          </a:prstGeom>
          <a:solidFill>
            <a:srgbClr val="E31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00198FCE-66CD-12A3-FDA2-BD545B394DD7}"/>
              </a:ext>
            </a:extLst>
          </p:cNvPr>
          <p:cNvSpPr/>
          <p:nvPr/>
        </p:nvSpPr>
        <p:spPr>
          <a:xfrm>
            <a:off x="10263656" y="5521640"/>
            <a:ext cx="98555" cy="98555"/>
          </a:xfrm>
          <a:prstGeom prst="rect">
            <a:avLst/>
          </a:prstGeom>
          <a:solidFill>
            <a:srgbClr val="FED4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332AD90E-3B3B-F8C5-8B7B-10E47AA11353}"/>
              </a:ext>
            </a:extLst>
          </p:cNvPr>
          <p:cNvSpPr txBox="1"/>
          <p:nvPr/>
        </p:nvSpPr>
        <p:spPr>
          <a:xfrm>
            <a:off x="0" y="759387"/>
            <a:ext cx="2835330" cy="2092881"/>
          </a:xfrm>
          <a:prstGeom prst="rect">
            <a:avLst/>
          </a:prstGeom>
          <a:noFill/>
        </p:spPr>
        <p:txBody>
          <a:bodyPr wrap="square" rtlCol="0">
            <a:spAutoFit/>
          </a:bodyPr>
          <a:lstStyle/>
          <a:p>
            <a:pPr algn="r"/>
            <a:r>
              <a:rPr lang="en-US" sz="2600" cap="all">
                <a:solidFill>
                  <a:srgbClr val="E31837"/>
                </a:solidFill>
                <a:latin typeface="Avenir Heavy" panose="020B0703020203020204" pitchFamily="34" charset="0"/>
              </a:rPr>
              <a:t>How much does it cost to achieve the 2030 targets?</a:t>
            </a:r>
            <a:endParaRPr lang="en-IN" sz="2600" cap="all">
              <a:solidFill>
                <a:srgbClr val="E31837"/>
              </a:solidFill>
              <a:latin typeface="Avenir Heavy" panose="020B0703020203020204" pitchFamily="34" charset="0"/>
            </a:endParaRPr>
          </a:p>
        </p:txBody>
      </p:sp>
    </p:spTree>
    <p:extLst>
      <p:ext uri="{BB962C8B-B14F-4D97-AF65-F5344CB8AC3E}">
        <p14:creationId xmlns:p14="http://schemas.microsoft.com/office/powerpoint/2010/main" val="391725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0B4D1-1558-27D2-A81F-8256139C6B09}"/>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C45F71D7-322B-EB5B-1C7B-5788E1597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pic>
        <p:nvPicPr>
          <p:cNvPr id="8" name="Picture 2">
            <a:extLst>
              <a:ext uri="{FF2B5EF4-FFF2-40B4-BE49-F238E27FC236}">
                <a16:creationId xmlns:a16="http://schemas.microsoft.com/office/drawing/2014/main" id="{54D0C580-0F6A-680D-E01B-80C05AD4A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528" y="4208749"/>
            <a:ext cx="3625148" cy="20139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Mark Lal, founder of Living Positive Fiji">
            <a:extLst>
              <a:ext uri="{FF2B5EF4-FFF2-40B4-BE49-F238E27FC236}">
                <a16:creationId xmlns:a16="http://schemas.microsoft.com/office/drawing/2014/main" id="{1804942D-1F26-04FD-402F-74605E6794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859" y="1099257"/>
            <a:ext cx="3625149" cy="233199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B0E36DBB-B3D6-8700-9510-A62D68DD7E08}"/>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E66AE8A-3CEC-D65F-B53D-AC4C6A7444AD}"/>
              </a:ext>
            </a:extLst>
          </p:cNvPr>
          <p:cNvSpPr txBox="1"/>
          <p:nvPr/>
        </p:nvSpPr>
        <p:spPr>
          <a:xfrm>
            <a:off x="0" y="759387"/>
            <a:ext cx="2835330" cy="3293209"/>
          </a:xfrm>
          <a:prstGeom prst="rect">
            <a:avLst/>
          </a:prstGeom>
          <a:noFill/>
        </p:spPr>
        <p:txBody>
          <a:bodyPr wrap="square" rtlCol="0">
            <a:spAutoFit/>
          </a:bodyPr>
          <a:lstStyle/>
          <a:p>
            <a:pPr algn="r"/>
            <a:r>
              <a:rPr lang="en-US" sz="2600" cap="all">
                <a:solidFill>
                  <a:srgbClr val="E31837"/>
                </a:solidFill>
                <a:latin typeface="Avenir Heavy" panose="020B0703020203020204" pitchFamily="34" charset="0"/>
              </a:rPr>
              <a:t>Accounting for regional specificity for people living with, affected by or at risk</a:t>
            </a:r>
            <a:br>
              <a:rPr lang="en-US" sz="2600" cap="all">
                <a:solidFill>
                  <a:srgbClr val="E31837"/>
                </a:solidFill>
                <a:latin typeface="Avenir Heavy" panose="020B0703020203020204" pitchFamily="34" charset="0"/>
              </a:rPr>
            </a:br>
            <a:r>
              <a:rPr lang="en-US" sz="2600" cap="all">
                <a:solidFill>
                  <a:srgbClr val="E31837"/>
                </a:solidFill>
                <a:latin typeface="Avenir Heavy" panose="020B0703020203020204" pitchFamily="34" charset="0"/>
              </a:rPr>
              <a:t>of HIV</a:t>
            </a:r>
            <a:endParaRPr lang="en-IN" sz="2600" cap="all">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EAB796D5-3924-B7BC-EBD3-4AB4780B6078}"/>
              </a:ext>
            </a:extLst>
          </p:cNvPr>
          <p:cNvSpPr txBox="1"/>
          <p:nvPr/>
        </p:nvSpPr>
        <p:spPr>
          <a:xfrm>
            <a:off x="3406859" y="3530600"/>
            <a:ext cx="3625146" cy="2831544"/>
          </a:xfrm>
          <a:prstGeom prst="rect">
            <a:avLst/>
          </a:prstGeom>
          <a:noFill/>
        </p:spPr>
        <p:txBody>
          <a:bodyPr wrap="square" rtlCol="0">
            <a:spAutoFit/>
          </a:bodyPr>
          <a:lstStyle/>
          <a:p>
            <a:pPr>
              <a:spcBef>
                <a:spcPts val="600"/>
              </a:spcBef>
            </a:pPr>
            <a:r>
              <a:rPr lang="en-IN" sz="1400" cap="all">
                <a:solidFill>
                  <a:srgbClr val="C00000"/>
                </a:solidFill>
                <a:latin typeface="Avenir Heavy" panose="020B0703020203020204" pitchFamily="34" charset="0"/>
              </a:rPr>
              <a:t>Asia Pacific</a:t>
            </a:r>
          </a:p>
          <a:p>
            <a:pPr>
              <a:spcBef>
                <a:spcPts val="600"/>
              </a:spcBef>
            </a:pPr>
            <a:r>
              <a:rPr lang="en-US" sz="1200">
                <a:latin typeface="Avenir Heavy" panose="020B0703020203020204" pitchFamily="34" charset="0"/>
              </a:rPr>
              <a:t>Progress: </a:t>
            </a:r>
            <a:r>
              <a:rPr lang="en-US" sz="1200">
                <a:latin typeface="Avenir Medium" panose="02000603020000020003" pitchFamily="2" charset="0"/>
              </a:rPr>
              <a:t>17% drop in new HIV infections and 53% decline in AIDS-related deaths since 2010</a:t>
            </a:r>
            <a:endParaRPr lang="en-IN" sz="1200">
              <a:latin typeface="Avenir Medium" panose="02000603020000020003" pitchFamily="2" charset="0"/>
            </a:endParaRPr>
          </a:p>
          <a:p>
            <a:pPr>
              <a:spcBef>
                <a:spcPts val="600"/>
              </a:spcBef>
            </a:pPr>
            <a:r>
              <a:rPr lang="en-IN" sz="1200">
                <a:latin typeface="Avenir Heavy" panose="020B0703020203020204" pitchFamily="34" charset="0"/>
              </a:rPr>
              <a:t>Challenges: </a:t>
            </a:r>
            <a:r>
              <a:rPr lang="en-IN" sz="1200">
                <a:latin typeface="Avenir Medium" panose="02000603020000020003" pitchFamily="2" charset="0"/>
              </a:rPr>
              <a:t>Second-largest HIV epidemic; low </a:t>
            </a:r>
            <a:r>
              <a:rPr lang="en-IN" sz="1200" err="1">
                <a:latin typeface="Avenir Medium" panose="02000603020000020003" pitchFamily="2" charset="0"/>
              </a:rPr>
              <a:t>PrEP</a:t>
            </a:r>
            <a:r>
              <a:rPr lang="en-IN" sz="1200">
                <a:latin typeface="Avenir Medium" panose="02000603020000020003" pitchFamily="2" charset="0"/>
              </a:rPr>
              <a:t> uptake; treatment gaps; stigma.</a:t>
            </a:r>
            <a:r>
              <a:rPr lang="en-US" sz="1200">
                <a:latin typeface="Avenir Medium" panose="02000603020000020003" pitchFamily="2" charset="0"/>
              </a:rPr>
              <a:t> Despite increase in domestic financing, reliance on external support for prevention</a:t>
            </a:r>
            <a:endParaRPr lang="en-IN" sz="1200">
              <a:latin typeface="Avenir Medium" panose="02000603020000020003" pitchFamily="2" charset="0"/>
            </a:endParaRPr>
          </a:p>
          <a:p>
            <a:pPr>
              <a:spcBef>
                <a:spcPts val="600"/>
              </a:spcBef>
            </a:pPr>
            <a:r>
              <a:rPr lang="en-IN" sz="1200">
                <a:latin typeface="Avenir Heavy" panose="020B0703020203020204" pitchFamily="34" charset="0"/>
              </a:rPr>
              <a:t>Priorities: </a:t>
            </a:r>
            <a:r>
              <a:rPr lang="en-US" sz="1200">
                <a:latin typeface="Avenir Medium" panose="02000603020000020003" pitchFamily="2" charset="0"/>
              </a:rPr>
              <a:t>Adequate financing, s</a:t>
            </a:r>
            <a:r>
              <a:rPr lang="en-IN" sz="1200" err="1">
                <a:latin typeface="Avenir Medium" panose="02000603020000020003" pitchFamily="2" charset="0"/>
              </a:rPr>
              <a:t>trengthen</a:t>
            </a:r>
            <a:r>
              <a:rPr lang="en-IN" sz="1200">
                <a:latin typeface="Avenir Medium" panose="02000603020000020003" pitchFamily="2" charset="0"/>
              </a:rPr>
              <a:t> health systems, integrate services, scale up </a:t>
            </a:r>
            <a:r>
              <a:rPr lang="en-US" sz="1200">
                <a:latin typeface="Avenir Medium" panose="02000603020000020003" pitchFamily="2" charset="0"/>
              </a:rPr>
              <a:t>HIV </a:t>
            </a:r>
            <a:r>
              <a:rPr lang="en-IN" sz="1200">
                <a:latin typeface="Avenir Medium" panose="02000603020000020003" pitchFamily="2" charset="0"/>
              </a:rPr>
              <a:t>prevention</a:t>
            </a:r>
            <a:r>
              <a:rPr lang="en-US" sz="1200">
                <a:latin typeface="Avenir Medium" panose="02000603020000020003" pitchFamily="2" charset="0"/>
              </a:rPr>
              <a:t> and treatment</a:t>
            </a:r>
            <a:r>
              <a:rPr lang="en-IN" sz="1200">
                <a:latin typeface="Avenir Medium" panose="02000603020000020003" pitchFamily="2" charset="0"/>
              </a:rPr>
              <a:t>, </a:t>
            </a:r>
            <a:r>
              <a:rPr lang="en-US" sz="1200">
                <a:latin typeface="Avenir Medium" panose="02000603020000020003" pitchFamily="2" charset="0"/>
              </a:rPr>
              <a:t>reach key populations </a:t>
            </a:r>
            <a:r>
              <a:rPr lang="en-IN" sz="1200">
                <a:latin typeface="Avenir Medium" panose="02000603020000020003" pitchFamily="2" charset="0"/>
              </a:rPr>
              <a:t>and </a:t>
            </a:r>
            <a:r>
              <a:rPr lang="en-US" sz="1200">
                <a:latin typeface="Avenir Medium" panose="02000603020000020003" pitchFamily="2" charset="0"/>
              </a:rPr>
              <a:t>champion </a:t>
            </a:r>
            <a:r>
              <a:rPr lang="en-IN" sz="1200">
                <a:latin typeface="Avenir Medium" panose="02000603020000020003" pitchFamily="2" charset="0"/>
              </a:rPr>
              <a:t>community</a:t>
            </a:r>
            <a:r>
              <a:rPr lang="en-US" sz="1200">
                <a:latin typeface="Avenir Medium" panose="02000603020000020003" pitchFamily="2" charset="0"/>
              </a:rPr>
              <a:t> leadership</a:t>
            </a:r>
            <a:endParaRPr lang="en-IN" sz="1200">
              <a:latin typeface="Avenir Medium" panose="02000603020000020003" pitchFamily="2" charset="0"/>
            </a:endParaRPr>
          </a:p>
          <a:p>
            <a:pPr>
              <a:spcBef>
                <a:spcPts val="600"/>
              </a:spcBef>
            </a:pPr>
            <a:r>
              <a:rPr lang="en-IN" sz="1200">
                <a:latin typeface="Avenir Heavy" panose="020B0703020203020204" pitchFamily="34" charset="0"/>
              </a:rPr>
              <a:t>Focus</a:t>
            </a:r>
            <a:r>
              <a:rPr lang="en-IN" sz="1200">
                <a:latin typeface="Avenir Medium" panose="02000603020000020003" pitchFamily="2" charset="0"/>
              </a:rPr>
              <a:t>: Digital systems, youth education, and legal reform.</a:t>
            </a:r>
          </a:p>
        </p:txBody>
      </p:sp>
      <p:sp>
        <p:nvSpPr>
          <p:cNvPr id="9" name="TextBox 8">
            <a:extLst>
              <a:ext uri="{FF2B5EF4-FFF2-40B4-BE49-F238E27FC236}">
                <a16:creationId xmlns:a16="http://schemas.microsoft.com/office/drawing/2014/main" id="{35611CF6-6045-C905-C059-BCC540E091CF}"/>
              </a:ext>
            </a:extLst>
          </p:cNvPr>
          <p:cNvSpPr txBox="1"/>
          <p:nvPr/>
        </p:nvSpPr>
        <p:spPr>
          <a:xfrm>
            <a:off x="7852528" y="1036386"/>
            <a:ext cx="3625146" cy="3016210"/>
          </a:xfrm>
          <a:prstGeom prst="rect">
            <a:avLst/>
          </a:prstGeom>
          <a:noFill/>
        </p:spPr>
        <p:txBody>
          <a:bodyPr wrap="square" rtlCol="0">
            <a:spAutoFit/>
          </a:bodyPr>
          <a:lstStyle/>
          <a:p>
            <a:pPr>
              <a:spcBef>
                <a:spcPts val="600"/>
              </a:spcBef>
            </a:pPr>
            <a:r>
              <a:rPr lang="en-IN" sz="1400" cap="all">
                <a:solidFill>
                  <a:srgbClr val="C00000"/>
                </a:solidFill>
                <a:latin typeface="Avenir Heavy" panose="020B0703020203020204" pitchFamily="34" charset="0"/>
              </a:rPr>
              <a:t>Caribbean</a:t>
            </a:r>
          </a:p>
          <a:p>
            <a:pPr>
              <a:spcBef>
                <a:spcPts val="600"/>
              </a:spcBef>
            </a:pPr>
            <a:r>
              <a:rPr lang="en-IN" sz="1200">
                <a:latin typeface="Avenir Heavy" panose="020B0703020203020204" pitchFamily="34" charset="0"/>
              </a:rPr>
              <a:t>Progress: </a:t>
            </a:r>
            <a:r>
              <a:rPr lang="en-IN" sz="1200">
                <a:latin typeface="Avenir Medium" panose="02000603020000020003" pitchFamily="2" charset="0"/>
              </a:rPr>
              <a:t>21% drop in new </a:t>
            </a:r>
            <a:r>
              <a:rPr lang="en-US" sz="1200">
                <a:latin typeface="Avenir Medium" panose="02000603020000020003" pitchFamily="2" charset="0"/>
              </a:rPr>
              <a:t>HIV acquisitions</a:t>
            </a:r>
            <a:r>
              <a:rPr lang="en-IN" sz="1200">
                <a:latin typeface="Avenir Medium" panose="02000603020000020003" pitchFamily="2" charset="0"/>
              </a:rPr>
              <a:t>; 62% drop in AIDS-related deaths</a:t>
            </a:r>
            <a:r>
              <a:rPr lang="en-US" sz="1200">
                <a:latin typeface="Avenir Medium" panose="02000603020000020003" pitchFamily="2" charset="0"/>
              </a:rPr>
              <a:t>, 18 countries validated for EMTCT</a:t>
            </a:r>
            <a:r>
              <a:rPr lang="en-IN" sz="1200">
                <a:latin typeface="Avenir Medium" panose="02000603020000020003" pitchFamily="2" charset="0"/>
              </a:rPr>
              <a:t>.</a:t>
            </a:r>
          </a:p>
          <a:p>
            <a:pPr>
              <a:spcBef>
                <a:spcPts val="600"/>
              </a:spcBef>
            </a:pPr>
            <a:r>
              <a:rPr lang="en-IN" sz="1200">
                <a:latin typeface="Avenir Heavy" panose="020B0703020203020204" pitchFamily="34" charset="0"/>
              </a:rPr>
              <a:t>Challenges: </a:t>
            </a:r>
            <a:r>
              <a:rPr lang="en-US" sz="1200">
                <a:latin typeface="Avenir Medium" panose="02000603020000020003" pitchFamily="2" charset="0"/>
              </a:rPr>
              <a:t>One of the highest prevalence outside of Africa (esp. Haiti), y</a:t>
            </a:r>
            <a:r>
              <a:rPr lang="en-IN" sz="1200" err="1">
                <a:latin typeface="Avenir Medium" panose="02000603020000020003" pitchFamily="2" charset="0"/>
              </a:rPr>
              <a:t>outh</a:t>
            </a:r>
            <a:r>
              <a:rPr lang="en-IN" sz="1200">
                <a:latin typeface="Avenir Medium" panose="02000603020000020003" pitchFamily="2" charset="0"/>
              </a:rPr>
              <a:t> vulnerability, stigma</a:t>
            </a:r>
            <a:r>
              <a:rPr lang="en-US" sz="1200">
                <a:latin typeface="Avenir Medium" panose="02000603020000020003" pitchFamily="2" charset="0"/>
              </a:rPr>
              <a:t>, heavy reliance on external aid especially for HIV prevention</a:t>
            </a:r>
            <a:endParaRPr lang="en-IN" sz="1200">
              <a:latin typeface="Avenir Medium" panose="02000603020000020003" pitchFamily="2" charset="0"/>
            </a:endParaRPr>
          </a:p>
          <a:p>
            <a:pPr>
              <a:spcBef>
                <a:spcPts val="600"/>
              </a:spcBef>
            </a:pPr>
            <a:r>
              <a:rPr lang="en-IN" sz="1200">
                <a:latin typeface="Avenir Heavy" panose="020B0703020203020204" pitchFamily="34" charset="0"/>
              </a:rPr>
              <a:t>Priorities: </a:t>
            </a:r>
            <a:r>
              <a:rPr lang="en-IN" sz="1200">
                <a:latin typeface="Avenir Medium" panose="02000603020000020003" pitchFamily="2" charset="0"/>
              </a:rPr>
              <a:t>Financial sustainability, climate-resilient systems, </a:t>
            </a:r>
            <a:r>
              <a:rPr lang="en-US" sz="1200">
                <a:latin typeface="Avenir Medium" panose="02000603020000020003" pitchFamily="2" charset="0"/>
              </a:rPr>
              <a:t>HIV prevention, </a:t>
            </a:r>
            <a:r>
              <a:rPr lang="en-IN" sz="1200">
                <a:latin typeface="Avenir Medium" panose="02000603020000020003" pitchFamily="2" charset="0"/>
              </a:rPr>
              <a:t>youth-led services, and community </a:t>
            </a:r>
            <a:r>
              <a:rPr lang="en-US" sz="1200">
                <a:latin typeface="Avenir Medium" panose="02000603020000020003" pitchFamily="2" charset="0"/>
              </a:rPr>
              <a:t>leadership and </a:t>
            </a:r>
            <a:r>
              <a:rPr lang="en-IN" sz="1200">
                <a:latin typeface="Avenir Medium" panose="02000603020000020003" pitchFamily="2" charset="0"/>
              </a:rPr>
              <a:t>monitoring.</a:t>
            </a:r>
          </a:p>
          <a:p>
            <a:pPr>
              <a:spcBef>
                <a:spcPts val="600"/>
              </a:spcBef>
            </a:pPr>
            <a:r>
              <a:rPr lang="en-US" sz="1200">
                <a:latin typeface="Avenir Heavy" panose="020B0703020203020204" pitchFamily="34" charset="0"/>
              </a:rPr>
              <a:t>Focus: </a:t>
            </a:r>
            <a:r>
              <a:rPr lang="en-US" sz="1200">
                <a:latin typeface="Avenir Medium" panose="02000603020000020003" pitchFamily="2" charset="0"/>
              </a:rPr>
              <a:t>Reduce transmission of HIV and other STIs, reduce stigma and discrimination and expand and improve treatment services</a:t>
            </a:r>
            <a:endParaRPr lang="en-IN" sz="1200">
              <a:latin typeface="Avenir Medium" panose="02000603020000020003" pitchFamily="2" charset="0"/>
            </a:endParaRPr>
          </a:p>
        </p:txBody>
      </p:sp>
    </p:spTree>
    <p:extLst>
      <p:ext uri="{BB962C8B-B14F-4D97-AF65-F5344CB8AC3E}">
        <p14:creationId xmlns:p14="http://schemas.microsoft.com/office/powerpoint/2010/main" val="713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EF73D-B9F2-623C-1EC6-85A882517CD0}"/>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96392A4D-71DB-C13E-01F6-F7BAFF767B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719"/>
          <a:stretch>
            <a:fillRect/>
          </a:stretch>
        </p:blipFill>
        <p:spPr bwMode="auto">
          <a:xfrm>
            <a:off x="7859437" y="4269354"/>
            <a:ext cx="3614733" cy="20512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oncedo Khumalo with some of the young women she used to support with HIV prevention services through her organization, Young Heroes. ">
            <a:extLst>
              <a:ext uri="{FF2B5EF4-FFF2-40B4-BE49-F238E27FC236}">
                <a16:creationId xmlns:a16="http://schemas.microsoft.com/office/drawing/2014/main" id="{747C16AB-1062-2E2E-9B85-3651F313B1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59" b="1126"/>
          <a:stretch>
            <a:fillRect/>
          </a:stretch>
        </p:blipFill>
        <p:spPr bwMode="auto">
          <a:xfrm>
            <a:off x="3443553" y="1099256"/>
            <a:ext cx="3621643" cy="23234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rawing of a person&#10;&#10;Description automatically generated">
            <a:extLst>
              <a:ext uri="{FF2B5EF4-FFF2-40B4-BE49-F238E27FC236}">
                <a16:creationId xmlns:a16="http://schemas.microsoft.com/office/drawing/2014/main" id="{55B4C78D-BBF1-89A1-482C-CEFD77D74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0" name="Straight Connector 19">
            <a:extLst>
              <a:ext uri="{FF2B5EF4-FFF2-40B4-BE49-F238E27FC236}">
                <a16:creationId xmlns:a16="http://schemas.microsoft.com/office/drawing/2014/main" id="{DF9661BE-9A24-951E-A295-3721083F145D}"/>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87C17DA-1143-8AC0-3F08-D899530FAABC}"/>
              </a:ext>
            </a:extLst>
          </p:cNvPr>
          <p:cNvSpPr txBox="1"/>
          <p:nvPr/>
        </p:nvSpPr>
        <p:spPr>
          <a:xfrm>
            <a:off x="0" y="759387"/>
            <a:ext cx="2835330" cy="3293209"/>
          </a:xfrm>
          <a:prstGeom prst="rect">
            <a:avLst/>
          </a:prstGeom>
          <a:noFill/>
        </p:spPr>
        <p:txBody>
          <a:bodyPr wrap="square" rtlCol="0">
            <a:spAutoFit/>
          </a:bodyPr>
          <a:lstStyle/>
          <a:p>
            <a:pPr algn="r"/>
            <a:r>
              <a:rPr lang="en-US" sz="2600" cap="all">
                <a:solidFill>
                  <a:srgbClr val="E31837"/>
                </a:solidFill>
                <a:latin typeface="Avenir Heavy" panose="020B0703020203020204" pitchFamily="34" charset="0"/>
              </a:rPr>
              <a:t>Accounting for regional specificity for people living with, affected by or at risk</a:t>
            </a:r>
            <a:br>
              <a:rPr lang="en-US" sz="2600" cap="all">
                <a:solidFill>
                  <a:srgbClr val="E31837"/>
                </a:solidFill>
                <a:latin typeface="Avenir Heavy" panose="020B0703020203020204" pitchFamily="34" charset="0"/>
              </a:rPr>
            </a:br>
            <a:r>
              <a:rPr lang="en-US" sz="2600" cap="all">
                <a:solidFill>
                  <a:srgbClr val="E31837"/>
                </a:solidFill>
                <a:latin typeface="Avenir Heavy" panose="020B0703020203020204" pitchFamily="34" charset="0"/>
              </a:rPr>
              <a:t>of HIV</a:t>
            </a:r>
            <a:endParaRPr lang="en-IN" sz="2600" cap="all">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FDCB4BF9-0F0E-194A-D3F1-695B0F5D4E8F}"/>
              </a:ext>
            </a:extLst>
          </p:cNvPr>
          <p:cNvSpPr txBox="1"/>
          <p:nvPr/>
        </p:nvSpPr>
        <p:spPr>
          <a:xfrm>
            <a:off x="3406859" y="3530600"/>
            <a:ext cx="3625146" cy="2831544"/>
          </a:xfrm>
          <a:prstGeom prst="rect">
            <a:avLst/>
          </a:prstGeom>
          <a:noFill/>
        </p:spPr>
        <p:txBody>
          <a:bodyPr wrap="square" rtlCol="0">
            <a:spAutoFit/>
          </a:bodyPr>
          <a:lstStyle/>
          <a:p>
            <a:pPr>
              <a:spcBef>
                <a:spcPts val="600"/>
              </a:spcBef>
            </a:pPr>
            <a:r>
              <a:rPr lang="en-IN" sz="1400" cap="all">
                <a:solidFill>
                  <a:srgbClr val="C00000"/>
                </a:solidFill>
                <a:latin typeface="Avenir Heavy" panose="020B0703020203020204" pitchFamily="34" charset="0"/>
              </a:rPr>
              <a:t>Eastern and Southern Africa</a:t>
            </a:r>
          </a:p>
          <a:p>
            <a:pPr>
              <a:spcBef>
                <a:spcPts val="600"/>
              </a:spcBef>
            </a:pPr>
            <a:r>
              <a:rPr lang="en-IN" sz="1200">
                <a:latin typeface="Avenir Heavy" panose="020B0703020203020204" pitchFamily="34" charset="0"/>
              </a:rPr>
              <a:t>Progress: </a:t>
            </a:r>
            <a:r>
              <a:rPr lang="en-IN" sz="1200">
                <a:latin typeface="Avenir Medium" panose="02000603020000020003" pitchFamily="2" charset="0"/>
              </a:rPr>
              <a:t>High testing and treatment coverage; 95-95-95 targets nearly met</a:t>
            </a:r>
            <a:r>
              <a:rPr lang="en-US" sz="1200">
                <a:latin typeface="Avenir Medium" panose="02000603020000020003" pitchFamily="2" charset="0"/>
              </a:rPr>
              <a:t>. Region included more than half of all people living with HIV.</a:t>
            </a:r>
            <a:endParaRPr lang="en-IN" sz="1200">
              <a:latin typeface="Avenir Medium" panose="02000603020000020003" pitchFamily="2" charset="0"/>
            </a:endParaRPr>
          </a:p>
          <a:p>
            <a:pPr>
              <a:spcBef>
                <a:spcPts val="600"/>
              </a:spcBef>
            </a:pPr>
            <a:r>
              <a:rPr lang="en-IN" sz="1200">
                <a:latin typeface="Avenir Heavy" panose="020B0703020203020204" pitchFamily="34" charset="0"/>
              </a:rPr>
              <a:t>Challenges: </a:t>
            </a:r>
            <a:r>
              <a:rPr lang="en-IN" sz="1200">
                <a:latin typeface="Avenir Medium" panose="02000603020000020003" pitchFamily="2" charset="0"/>
              </a:rPr>
              <a:t>Funding cuts</a:t>
            </a:r>
            <a:r>
              <a:rPr lang="en-US" sz="1200">
                <a:latin typeface="Avenir Medium" panose="02000603020000020003" pitchFamily="2" charset="0"/>
              </a:rPr>
              <a:t> especially for prevention</a:t>
            </a:r>
            <a:r>
              <a:rPr lang="en-IN" sz="1200">
                <a:latin typeface="Avenir Medium" panose="02000603020000020003" pitchFamily="2" charset="0"/>
              </a:rPr>
              <a:t>, low paediatric coverage, gender inequality</a:t>
            </a:r>
            <a:r>
              <a:rPr lang="en-US" sz="1200">
                <a:latin typeface="Avenir Medium" panose="02000603020000020003" pitchFamily="2" charset="0"/>
              </a:rPr>
              <a:t>, reach key populations with discrimination-free services</a:t>
            </a:r>
            <a:endParaRPr lang="en-IN" sz="1200">
              <a:latin typeface="Avenir Medium" panose="02000603020000020003" pitchFamily="2" charset="0"/>
            </a:endParaRPr>
          </a:p>
          <a:p>
            <a:pPr>
              <a:spcBef>
                <a:spcPts val="600"/>
              </a:spcBef>
            </a:pPr>
            <a:r>
              <a:rPr lang="en-IN" sz="1200">
                <a:latin typeface="Avenir Heavy" panose="020B0703020203020204" pitchFamily="34" charset="0"/>
              </a:rPr>
              <a:t>Priorities: </a:t>
            </a:r>
            <a:r>
              <a:rPr lang="en-IN" sz="1200">
                <a:latin typeface="Avenir Medium" panose="02000603020000020003" pitchFamily="2" charset="0"/>
              </a:rPr>
              <a:t>Integrated services, </a:t>
            </a:r>
            <a:r>
              <a:rPr lang="en-US" sz="1200">
                <a:latin typeface="Avenir Medium" panose="02000603020000020003" pitchFamily="2" charset="0"/>
              </a:rPr>
              <a:t>HIV testing, treatment and care, </a:t>
            </a:r>
            <a:r>
              <a:rPr lang="en-IN" sz="1200">
                <a:latin typeface="Avenir Medium" panose="02000603020000020003" pitchFamily="2" charset="0"/>
              </a:rPr>
              <a:t>youth</a:t>
            </a:r>
            <a:r>
              <a:rPr lang="en-US" sz="1200">
                <a:latin typeface="Avenir Medium" panose="02000603020000020003" pitchFamily="2" charset="0"/>
              </a:rPr>
              <a:t> and KP </a:t>
            </a:r>
            <a:r>
              <a:rPr lang="en-IN" sz="1200" err="1">
                <a:latin typeface="Avenir Medium" panose="02000603020000020003" pitchFamily="2" charset="0"/>
              </a:rPr>
              <a:t>centered</a:t>
            </a:r>
            <a:r>
              <a:rPr lang="en-IN" sz="1200">
                <a:latin typeface="Avenir Medium" panose="02000603020000020003" pitchFamily="2" charset="0"/>
              </a:rPr>
              <a:t> strategies, gender equality, and </a:t>
            </a:r>
            <a:r>
              <a:rPr lang="en-US" sz="1200" err="1">
                <a:latin typeface="Avenir Medium" panose="02000603020000020003" pitchFamily="2" charset="0"/>
              </a:rPr>
              <a:t>institutionalise</a:t>
            </a:r>
            <a:r>
              <a:rPr lang="en-US" sz="1200">
                <a:latin typeface="Avenir Medium" panose="02000603020000020003" pitchFamily="2" charset="0"/>
              </a:rPr>
              <a:t> </a:t>
            </a:r>
            <a:r>
              <a:rPr lang="en-IN" sz="1200">
                <a:latin typeface="Avenir Medium" panose="02000603020000020003" pitchFamily="2" charset="0"/>
              </a:rPr>
              <a:t>community-l</a:t>
            </a:r>
            <a:r>
              <a:rPr lang="en-US" sz="1200" err="1">
                <a:latin typeface="Avenir Medium" panose="02000603020000020003" pitchFamily="2" charset="0"/>
              </a:rPr>
              <a:t>eadership</a:t>
            </a:r>
            <a:r>
              <a:rPr lang="en-IN" sz="1200">
                <a:latin typeface="Avenir Medium" panose="02000603020000020003" pitchFamily="2" charset="0"/>
              </a:rPr>
              <a:t>.</a:t>
            </a:r>
          </a:p>
          <a:p>
            <a:pPr>
              <a:spcBef>
                <a:spcPts val="600"/>
              </a:spcBef>
            </a:pPr>
            <a:r>
              <a:rPr lang="en-US" sz="1200">
                <a:latin typeface="Avenir Heavy" panose="020B0703020203020204" pitchFamily="34" charset="0"/>
              </a:rPr>
              <a:t>Focus: </a:t>
            </a:r>
            <a:r>
              <a:rPr lang="en-US" sz="1200">
                <a:latin typeface="Avenir Medium" panose="02000603020000020003" pitchFamily="2" charset="0"/>
              </a:rPr>
              <a:t>Sustainable financing, ending inequalities</a:t>
            </a:r>
            <a:endParaRPr lang="en-IN" sz="1200">
              <a:latin typeface="Avenir Medium" panose="02000603020000020003" pitchFamily="2" charset="0"/>
            </a:endParaRPr>
          </a:p>
        </p:txBody>
      </p:sp>
      <p:sp>
        <p:nvSpPr>
          <p:cNvPr id="9" name="TextBox 8">
            <a:extLst>
              <a:ext uri="{FF2B5EF4-FFF2-40B4-BE49-F238E27FC236}">
                <a16:creationId xmlns:a16="http://schemas.microsoft.com/office/drawing/2014/main" id="{C693D575-3249-8C59-E88F-2DA22E9EBCFF}"/>
              </a:ext>
            </a:extLst>
          </p:cNvPr>
          <p:cNvSpPr txBox="1"/>
          <p:nvPr/>
        </p:nvSpPr>
        <p:spPr>
          <a:xfrm>
            <a:off x="7852528" y="1003595"/>
            <a:ext cx="3625146" cy="3170099"/>
          </a:xfrm>
          <a:prstGeom prst="rect">
            <a:avLst/>
          </a:prstGeom>
          <a:noFill/>
        </p:spPr>
        <p:txBody>
          <a:bodyPr wrap="square" rtlCol="0">
            <a:spAutoFit/>
          </a:bodyPr>
          <a:lstStyle/>
          <a:p>
            <a:pPr>
              <a:spcBef>
                <a:spcPts val="600"/>
              </a:spcBef>
            </a:pPr>
            <a:r>
              <a:rPr lang="en-IN" sz="1400" cap="all">
                <a:solidFill>
                  <a:srgbClr val="C00000"/>
                </a:solidFill>
                <a:latin typeface="Avenir Heavy" panose="020B0703020203020204" pitchFamily="34" charset="0"/>
              </a:rPr>
              <a:t>Eastern Europe and Central Asia</a:t>
            </a:r>
          </a:p>
          <a:p>
            <a:pPr>
              <a:spcBef>
                <a:spcPts val="600"/>
              </a:spcBef>
            </a:pPr>
            <a:r>
              <a:rPr lang="en-US" sz="1200">
                <a:latin typeface="Avenir Heavy" panose="020B0703020203020204" pitchFamily="34" charset="0"/>
              </a:rPr>
              <a:t>Progress: </a:t>
            </a:r>
            <a:r>
              <a:rPr lang="en-US" sz="1200">
                <a:latin typeface="Avenir Medium" panose="02000603020000020003" pitchFamily="2" charset="0"/>
              </a:rPr>
              <a:t>Strong community leadership and growing regional collaboration.</a:t>
            </a:r>
            <a:endParaRPr lang="en-IN" sz="1200">
              <a:latin typeface="Avenir Medium" panose="02000603020000020003" pitchFamily="2" charset="0"/>
            </a:endParaRPr>
          </a:p>
          <a:p>
            <a:pPr>
              <a:spcBef>
                <a:spcPts val="600"/>
              </a:spcBef>
            </a:pPr>
            <a:r>
              <a:rPr lang="en-IN" sz="1200">
                <a:latin typeface="Avenir Heavy" panose="020B0703020203020204" pitchFamily="34" charset="0"/>
              </a:rPr>
              <a:t>Challenges: </a:t>
            </a:r>
            <a:r>
              <a:rPr lang="en-IN" sz="1200">
                <a:latin typeface="Avenir Medium" panose="02000603020000020003" pitchFamily="2" charset="0"/>
              </a:rPr>
              <a:t>Rising </a:t>
            </a:r>
            <a:r>
              <a:rPr lang="en-US" sz="1200">
                <a:latin typeface="Avenir Medium" panose="02000603020000020003" pitchFamily="2" charset="0"/>
              </a:rPr>
              <a:t>HIV acquisitions</a:t>
            </a:r>
            <a:r>
              <a:rPr lang="en-IN" sz="1200">
                <a:latin typeface="Avenir Medium" panose="02000603020000020003" pitchFamily="2" charset="0"/>
              </a:rPr>
              <a:t> and deaths; weak treatment cascade; </a:t>
            </a:r>
            <a:r>
              <a:rPr lang="en-US" sz="1200">
                <a:latin typeface="Avenir Medium" panose="02000603020000020003" pitchFamily="2" charset="0"/>
              </a:rPr>
              <a:t>shrinking civic space</a:t>
            </a:r>
            <a:r>
              <a:rPr lang="en-IN" sz="1200">
                <a:latin typeface="Avenir Medium" panose="02000603020000020003" pitchFamily="2" charset="0"/>
              </a:rPr>
              <a:t>; punitive legislation; criminalization of key populations.</a:t>
            </a:r>
          </a:p>
          <a:p>
            <a:pPr>
              <a:spcBef>
                <a:spcPts val="600"/>
              </a:spcBef>
            </a:pPr>
            <a:r>
              <a:rPr lang="en-IN" sz="1200">
                <a:latin typeface="Avenir Heavy" panose="020B0703020203020204" pitchFamily="34" charset="0"/>
              </a:rPr>
              <a:t>Priorities: </a:t>
            </a:r>
            <a:r>
              <a:rPr lang="en-IN" sz="1200">
                <a:latin typeface="Avenir Medium" panose="02000603020000020003" pitchFamily="2" charset="0"/>
              </a:rPr>
              <a:t>Emergency </a:t>
            </a:r>
            <a:r>
              <a:rPr lang="en-US" sz="1200">
                <a:latin typeface="Avenir Medium" panose="02000603020000020003" pitchFamily="2" charset="0"/>
              </a:rPr>
              <a:t>and sustainable </a:t>
            </a:r>
            <a:r>
              <a:rPr lang="en-IN" sz="1200">
                <a:latin typeface="Avenir Medium" panose="02000603020000020003" pitchFamily="2" charset="0"/>
              </a:rPr>
              <a:t>financing; </a:t>
            </a:r>
            <a:r>
              <a:rPr lang="en-US" sz="1200">
                <a:latin typeface="Avenir Medium" panose="02000603020000020003" pitchFamily="2" charset="0"/>
              </a:rPr>
              <a:t>humanitarian coordination and </a:t>
            </a:r>
            <a:r>
              <a:rPr lang="en-IN" sz="1200">
                <a:latin typeface="Avenir Medium" panose="02000603020000020003" pitchFamily="2" charset="0"/>
              </a:rPr>
              <a:t>cross-border care; </a:t>
            </a:r>
            <a:r>
              <a:rPr lang="en-US" sz="1200">
                <a:latin typeface="Avenir Medium" panose="02000603020000020003" pitchFamily="2" charset="0"/>
              </a:rPr>
              <a:t>combination prevention; integrated, stigma-free service delivery; linkage and retention; equitable prison healthcare</a:t>
            </a:r>
            <a:r>
              <a:rPr lang="en-IN" sz="1200">
                <a:latin typeface="Avenir Medium" panose="02000603020000020003" pitchFamily="2" charset="0"/>
              </a:rPr>
              <a:t>; legal reform;</a:t>
            </a:r>
            <a:r>
              <a:rPr lang="en-US" sz="1200">
                <a:latin typeface="Avenir Medium" panose="02000603020000020003" pitchFamily="2" charset="0"/>
              </a:rPr>
              <a:t> civic-space protection</a:t>
            </a:r>
            <a:r>
              <a:rPr lang="en-IN" sz="1200">
                <a:latin typeface="Avenir Medium" panose="02000603020000020003" pitchFamily="2" charset="0"/>
              </a:rPr>
              <a:t>.</a:t>
            </a:r>
          </a:p>
          <a:p>
            <a:pPr>
              <a:spcBef>
                <a:spcPts val="600"/>
              </a:spcBef>
            </a:pPr>
            <a:r>
              <a:rPr lang="en-IN" sz="1200">
                <a:latin typeface="Avenir Heavy" panose="020B0703020203020204" pitchFamily="34" charset="0"/>
              </a:rPr>
              <a:t>Focus: </a:t>
            </a:r>
            <a:r>
              <a:rPr lang="en-IN" sz="1200">
                <a:latin typeface="Avenir Medium" panose="02000603020000020003" pitchFamily="2" charset="0"/>
              </a:rPr>
              <a:t>Institutionalizing community-led responses and data systems.</a:t>
            </a:r>
          </a:p>
        </p:txBody>
      </p:sp>
    </p:spTree>
    <p:extLst>
      <p:ext uri="{BB962C8B-B14F-4D97-AF65-F5344CB8AC3E}">
        <p14:creationId xmlns:p14="http://schemas.microsoft.com/office/powerpoint/2010/main" val="198723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BCDCE-F7AC-70BF-DDB1-A7FAF2990237}"/>
            </a:ext>
          </a:extLst>
        </p:cNvPr>
        <p:cNvGrpSpPr/>
        <p:nvPr/>
      </p:nvGrpSpPr>
      <p:grpSpPr>
        <a:xfrm>
          <a:off x="0" y="0"/>
          <a:ext cx="0" cy="0"/>
          <a:chOff x="0" y="0"/>
          <a:chExt cx="0" cy="0"/>
        </a:xfrm>
      </p:grpSpPr>
      <p:pic>
        <p:nvPicPr>
          <p:cNvPr id="7" name="Picture 2" descr="Marouane Abouzid, un jeune de 25 ans de Casablanca, a toujours vécu dans un environnement où les défis sociaux et les stéréotypes de genre sont omniprésents. Mais sa vision a changé le jour où il a rejoint le programme &quot;The Ball is Your Protection&quot;, une i">
            <a:extLst>
              <a:ext uri="{FF2B5EF4-FFF2-40B4-BE49-F238E27FC236}">
                <a16:creationId xmlns:a16="http://schemas.microsoft.com/office/drawing/2014/main" id="{486361D8-200B-4604-CCDE-36657B321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859" y="1111758"/>
            <a:ext cx="3611927" cy="23234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1DB6BE5-65CA-5E8B-AF68-7BB190752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527" y="3990814"/>
            <a:ext cx="3621642" cy="23297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rawing of a person&#10;&#10;Description automatically generated">
            <a:extLst>
              <a:ext uri="{FF2B5EF4-FFF2-40B4-BE49-F238E27FC236}">
                <a16:creationId xmlns:a16="http://schemas.microsoft.com/office/drawing/2014/main" id="{71216D86-E638-E8AA-566D-71DF72FD91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0" name="Straight Connector 19">
            <a:extLst>
              <a:ext uri="{FF2B5EF4-FFF2-40B4-BE49-F238E27FC236}">
                <a16:creationId xmlns:a16="http://schemas.microsoft.com/office/drawing/2014/main" id="{912D8D35-6A56-EFAE-0028-224D5ABBD68F}"/>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CDB0CE1-C0A7-2892-216A-09244C2586BD}"/>
              </a:ext>
            </a:extLst>
          </p:cNvPr>
          <p:cNvSpPr txBox="1"/>
          <p:nvPr/>
        </p:nvSpPr>
        <p:spPr>
          <a:xfrm>
            <a:off x="0" y="759387"/>
            <a:ext cx="2835330" cy="3293209"/>
          </a:xfrm>
          <a:prstGeom prst="rect">
            <a:avLst/>
          </a:prstGeom>
          <a:noFill/>
        </p:spPr>
        <p:txBody>
          <a:bodyPr wrap="square" rtlCol="0">
            <a:spAutoFit/>
          </a:bodyPr>
          <a:lstStyle/>
          <a:p>
            <a:pPr algn="r"/>
            <a:r>
              <a:rPr lang="en-US" sz="2600" cap="all">
                <a:solidFill>
                  <a:srgbClr val="E31837"/>
                </a:solidFill>
                <a:latin typeface="Avenir Heavy" panose="020B0703020203020204" pitchFamily="34" charset="0"/>
              </a:rPr>
              <a:t>Accounting for regional specificity for people living with, affected by or at risk</a:t>
            </a:r>
            <a:br>
              <a:rPr lang="en-US" sz="2600" cap="all">
                <a:solidFill>
                  <a:srgbClr val="E31837"/>
                </a:solidFill>
                <a:latin typeface="Avenir Heavy" panose="020B0703020203020204" pitchFamily="34" charset="0"/>
              </a:rPr>
            </a:br>
            <a:r>
              <a:rPr lang="en-US" sz="2600" cap="all">
                <a:solidFill>
                  <a:srgbClr val="E31837"/>
                </a:solidFill>
                <a:latin typeface="Avenir Heavy" panose="020B0703020203020204" pitchFamily="34" charset="0"/>
              </a:rPr>
              <a:t>of HIV</a:t>
            </a:r>
            <a:endParaRPr lang="en-IN" sz="2600" cap="all">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3499665E-10D5-CF7D-1091-2B0C5D3B3B4E}"/>
              </a:ext>
            </a:extLst>
          </p:cNvPr>
          <p:cNvSpPr txBox="1"/>
          <p:nvPr/>
        </p:nvSpPr>
        <p:spPr>
          <a:xfrm>
            <a:off x="3406859" y="3530600"/>
            <a:ext cx="3625146" cy="2646878"/>
          </a:xfrm>
          <a:prstGeom prst="rect">
            <a:avLst/>
          </a:prstGeom>
          <a:noFill/>
        </p:spPr>
        <p:txBody>
          <a:bodyPr wrap="square" rtlCol="0">
            <a:spAutoFit/>
          </a:bodyPr>
          <a:lstStyle/>
          <a:p>
            <a:pPr>
              <a:spcBef>
                <a:spcPts val="600"/>
              </a:spcBef>
            </a:pPr>
            <a:r>
              <a:rPr lang="en-IN" sz="1400" cap="all">
                <a:solidFill>
                  <a:srgbClr val="C00000"/>
                </a:solidFill>
                <a:latin typeface="Avenir Heavy" panose="020B0703020203020204" pitchFamily="34" charset="0"/>
              </a:rPr>
              <a:t>Latin America</a:t>
            </a:r>
          </a:p>
          <a:p>
            <a:pPr>
              <a:spcBef>
                <a:spcPts val="600"/>
              </a:spcBef>
            </a:pPr>
            <a:r>
              <a:rPr lang="en-US" sz="1200">
                <a:latin typeface="Avenir Heavy" panose="020B0703020203020204" pitchFamily="34" charset="0"/>
              </a:rPr>
              <a:t>Progress: </a:t>
            </a:r>
            <a:r>
              <a:rPr lang="en-US" sz="1200">
                <a:latin typeface="Avenir Medium" panose="02000603020000020003" pitchFamily="2" charset="0"/>
              </a:rPr>
              <a:t>Sustainable financing, community leadership,</a:t>
            </a:r>
            <a:endParaRPr lang="en-IN" sz="1200">
              <a:latin typeface="Avenir Medium" panose="02000603020000020003" pitchFamily="2" charset="0"/>
            </a:endParaRPr>
          </a:p>
          <a:p>
            <a:pPr>
              <a:spcBef>
                <a:spcPts val="600"/>
              </a:spcBef>
            </a:pPr>
            <a:r>
              <a:rPr lang="en-IN" sz="1200">
                <a:latin typeface="Avenir Heavy" panose="020B0703020203020204" pitchFamily="34" charset="0"/>
              </a:rPr>
              <a:t>Challenges: </a:t>
            </a:r>
            <a:r>
              <a:rPr lang="en-IN" sz="1200">
                <a:latin typeface="Avenir Medium" panose="02000603020000020003" pitchFamily="2" charset="0"/>
              </a:rPr>
              <a:t>Rising </a:t>
            </a:r>
            <a:r>
              <a:rPr lang="en-US" sz="1200">
                <a:latin typeface="Avenir Medium" panose="02000603020000020003" pitchFamily="2" charset="0"/>
              </a:rPr>
              <a:t>HIV acquisitions</a:t>
            </a:r>
            <a:r>
              <a:rPr lang="en-IN" sz="1200">
                <a:latin typeface="Avenir Medium" panose="02000603020000020003" pitchFamily="2" charset="0"/>
              </a:rPr>
              <a:t> (13%); youth and marginalized populations most affected</a:t>
            </a:r>
            <a:r>
              <a:rPr lang="en-US" sz="1200">
                <a:latin typeface="Avenir Medium" panose="02000603020000020003" pitchFamily="2" charset="0"/>
              </a:rPr>
              <a:t>, equitable access to commodities</a:t>
            </a:r>
            <a:endParaRPr lang="en-IN" sz="1200">
              <a:latin typeface="Avenir Medium" panose="02000603020000020003" pitchFamily="2" charset="0"/>
            </a:endParaRPr>
          </a:p>
          <a:p>
            <a:pPr>
              <a:spcBef>
                <a:spcPts val="600"/>
              </a:spcBef>
            </a:pPr>
            <a:r>
              <a:rPr lang="en-IN" sz="1200">
                <a:latin typeface="Avenir Heavy" panose="020B0703020203020204" pitchFamily="34" charset="0"/>
              </a:rPr>
              <a:t>Priorities: </a:t>
            </a:r>
            <a:r>
              <a:rPr lang="en-IN" sz="1200">
                <a:latin typeface="Avenir Medium" panose="02000603020000020003" pitchFamily="2" charset="0"/>
              </a:rPr>
              <a:t>Domestic financing, integrated health systems, stigma reduction, and rights-based access</a:t>
            </a:r>
            <a:r>
              <a:rPr lang="en-US" sz="1200">
                <a:latin typeface="Avenir Medium" panose="02000603020000020003" pitchFamily="2" charset="0"/>
              </a:rPr>
              <a:t> for hard-to-reach people living with, at risk of, or affected by HIV</a:t>
            </a:r>
            <a:endParaRPr lang="en-IN" sz="1200">
              <a:latin typeface="Avenir Medium" panose="02000603020000020003" pitchFamily="2" charset="0"/>
            </a:endParaRPr>
          </a:p>
          <a:p>
            <a:pPr>
              <a:spcBef>
                <a:spcPts val="600"/>
              </a:spcBef>
            </a:pPr>
            <a:r>
              <a:rPr lang="en-IN" sz="1200">
                <a:latin typeface="Avenir Heavy" panose="020B0703020203020204" pitchFamily="34" charset="0"/>
              </a:rPr>
              <a:t>Focus: </a:t>
            </a:r>
            <a:r>
              <a:rPr lang="en-IN" sz="1200">
                <a:latin typeface="Avenir Medium" panose="02000603020000020003" pitchFamily="2" charset="0"/>
              </a:rPr>
              <a:t>Prevention, sustainability, anti discrimination efforts, community leadership.</a:t>
            </a:r>
          </a:p>
        </p:txBody>
      </p:sp>
      <p:sp>
        <p:nvSpPr>
          <p:cNvPr id="9" name="TextBox 8">
            <a:extLst>
              <a:ext uri="{FF2B5EF4-FFF2-40B4-BE49-F238E27FC236}">
                <a16:creationId xmlns:a16="http://schemas.microsoft.com/office/drawing/2014/main" id="{BC27DF08-2464-2874-E3BF-B4CF9D0FEDF7}"/>
              </a:ext>
            </a:extLst>
          </p:cNvPr>
          <p:cNvSpPr txBox="1"/>
          <p:nvPr/>
        </p:nvSpPr>
        <p:spPr>
          <a:xfrm>
            <a:off x="7852528" y="1019806"/>
            <a:ext cx="3625146" cy="2092881"/>
          </a:xfrm>
          <a:prstGeom prst="rect">
            <a:avLst/>
          </a:prstGeom>
          <a:noFill/>
        </p:spPr>
        <p:txBody>
          <a:bodyPr wrap="square" rtlCol="0">
            <a:spAutoFit/>
          </a:bodyPr>
          <a:lstStyle/>
          <a:p>
            <a:pPr>
              <a:spcBef>
                <a:spcPts val="600"/>
              </a:spcBef>
            </a:pPr>
            <a:r>
              <a:rPr lang="en-IN" sz="1400" cap="all">
                <a:solidFill>
                  <a:srgbClr val="C00000"/>
                </a:solidFill>
                <a:latin typeface="Avenir Heavy" panose="020B0703020203020204" pitchFamily="34" charset="0"/>
              </a:rPr>
              <a:t>Middle East and North Africa</a:t>
            </a:r>
          </a:p>
          <a:p>
            <a:pPr>
              <a:spcBef>
                <a:spcPts val="600"/>
              </a:spcBef>
            </a:pPr>
            <a:r>
              <a:rPr lang="en-US" sz="1200">
                <a:latin typeface="Avenir Heavy" panose="020B0703020203020204" pitchFamily="34" charset="0"/>
              </a:rPr>
              <a:t>Progress: </a:t>
            </a:r>
            <a:r>
              <a:rPr lang="en-US" sz="1200">
                <a:latin typeface="Avenir Medium" panose="02000603020000020003" pitchFamily="2" charset="0"/>
              </a:rPr>
              <a:t>Low prevalence rate overall – 2% of new HIV infections globally</a:t>
            </a:r>
            <a:endParaRPr lang="en-IN" sz="1200">
              <a:latin typeface="Avenir Medium" panose="02000603020000020003" pitchFamily="2" charset="0"/>
            </a:endParaRPr>
          </a:p>
          <a:p>
            <a:pPr>
              <a:spcBef>
                <a:spcPts val="600"/>
              </a:spcBef>
            </a:pPr>
            <a:r>
              <a:rPr lang="en-IN" sz="1200">
                <a:latin typeface="Avenir Heavy" panose="020B0703020203020204" pitchFamily="34" charset="0"/>
              </a:rPr>
              <a:t>Challenges: </a:t>
            </a:r>
            <a:r>
              <a:rPr lang="en-IN" sz="1200">
                <a:latin typeface="Avenir Medium" panose="02000603020000020003" pitchFamily="2" charset="0"/>
              </a:rPr>
              <a:t>94% increase in new </a:t>
            </a:r>
            <a:r>
              <a:rPr lang="en-US" sz="1200">
                <a:latin typeface="Avenir Medium" panose="02000603020000020003" pitchFamily="2" charset="0"/>
              </a:rPr>
              <a:t>HIV acquisitions</a:t>
            </a:r>
            <a:r>
              <a:rPr lang="en-IN" sz="1200">
                <a:latin typeface="Avenir Medium" panose="02000603020000020003" pitchFamily="2" charset="0"/>
              </a:rPr>
              <a:t>; criminalization of key populations.</a:t>
            </a:r>
          </a:p>
          <a:p>
            <a:pPr>
              <a:spcBef>
                <a:spcPts val="600"/>
              </a:spcBef>
            </a:pPr>
            <a:r>
              <a:rPr lang="en-IN" sz="1200">
                <a:latin typeface="Avenir Heavy" panose="020B0703020203020204" pitchFamily="34" charset="0"/>
              </a:rPr>
              <a:t>Priorities:</a:t>
            </a:r>
            <a:r>
              <a:rPr lang="en-IN" sz="1200">
                <a:latin typeface="Avenir Medium" panose="02000603020000020003" pitchFamily="2" charset="0"/>
              </a:rPr>
              <a:t> Financing, humanitarian integration, data systems, and legal reform.</a:t>
            </a:r>
          </a:p>
          <a:p>
            <a:pPr>
              <a:spcBef>
                <a:spcPts val="600"/>
              </a:spcBef>
            </a:pPr>
            <a:r>
              <a:rPr lang="en-IN" sz="1200">
                <a:latin typeface="Avenir Heavy" panose="020B0703020203020204" pitchFamily="34" charset="0"/>
              </a:rPr>
              <a:t>Focus: </a:t>
            </a:r>
            <a:r>
              <a:rPr lang="en-IN" sz="1200">
                <a:latin typeface="Avenir Medium" panose="02000603020000020003" pitchFamily="2" charset="0"/>
              </a:rPr>
              <a:t>Youth access, stigma-free care, and community workforce development.</a:t>
            </a:r>
          </a:p>
        </p:txBody>
      </p:sp>
    </p:spTree>
    <p:extLst>
      <p:ext uri="{BB962C8B-B14F-4D97-AF65-F5344CB8AC3E}">
        <p14:creationId xmlns:p14="http://schemas.microsoft.com/office/powerpoint/2010/main" val="248860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3093E-2081-4FA2-9B35-E9F5B1BB13E8}"/>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75C72081-CCB0-1DFA-8DD8-F5202AC57C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87" r="479" b="8210"/>
          <a:stretch>
            <a:fillRect/>
          </a:stretch>
        </p:blipFill>
        <p:spPr bwMode="auto">
          <a:xfrm>
            <a:off x="3393026" y="1116626"/>
            <a:ext cx="3633130" cy="23721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9654607-222F-DD78-A54E-245E42101C20}"/>
              </a:ext>
            </a:extLst>
          </p:cNvPr>
          <p:cNvPicPr>
            <a:picLocks noChangeAspect="1"/>
          </p:cNvPicPr>
          <p:nvPr/>
        </p:nvPicPr>
        <p:blipFill>
          <a:blip r:embed="rId4"/>
          <a:srcRect l="1272" t="1201" r="-1272" b="-1025"/>
          <a:stretch>
            <a:fillRect/>
          </a:stretch>
        </p:blipFill>
        <p:spPr>
          <a:xfrm>
            <a:off x="7918908" y="3773215"/>
            <a:ext cx="3611927" cy="2319388"/>
          </a:xfrm>
          <a:prstGeom prst="rect">
            <a:avLst/>
          </a:prstGeom>
        </p:spPr>
      </p:pic>
      <p:pic>
        <p:nvPicPr>
          <p:cNvPr id="3" name="Picture 2" descr="A drawing of a person&#10;&#10;Description automatically generated">
            <a:extLst>
              <a:ext uri="{FF2B5EF4-FFF2-40B4-BE49-F238E27FC236}">
                <a16:creationId xmlns:a16="http://schemas.microsoft.com/office/drawing/2014/main" id="{4A878ECB-A095-6036-4972-096129E0DA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0" name="Straight Connector 19">
            <a:extLst>
              <a:ext uri="{FF2B5EF4-FFF2-40B4-BE49-F238E27FC236}">
                <a16:creationId xmlns:a16="http://schemas.microsoft.com/office/drawing/2014/main" id="{A6E354EE-9E51-FED6-5939-B5A513DC1FAD}"/>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AF81D3F-67FB-C1D2-616B-EF7B1A8AB99E}"/>
              </a:ext>
            </a:extLst>
          </p:cNvPr>
          <p:cNvSpPr txBox="1"/>
          <p:nvPr/>
        </p:nvSpPr>
        <p:spPr>
          <a:xfrm>
            <a:off x="0" y="759387"/>
            <a:ext cx="2835330" cy="3293209"/>
          </a:xfrm>
          <a:prstGeom prst="rect">
            <a:avLst/>
          </a:prstGeom>
          <a:noFill/>
        </p:spPr>
        <p:txBody>
          <a:bodyPr wrap="square" rtlCol="0">
            <a:spAutoFit/>
          </a:bodyPr>
          <a:lstStyle/>
          <a:p>
            <a:pPr algn="r"/>
            <a:r>
              <a:rPr lang="en-US" sz="2600" cap="all">
                <a:solidFill>
                  <a:srgbClr val="E31837"/>
                </a:solidFill>
                <a:latin typeface="Avenir Heavy" panose="020B0703020203020204" pitchFamily="34" charset="0"/>
              </a:rPr>
              <a:t>Accounting for regional specificity for people living with, affected by or at risk</a:t>
            </a:r>
            <a:br>
              <a:rPr lang="en-US" sz="2600" cap="all">
                <a:solidFill>
                  <a:srgbClr val="E31837"/>
                </a:solidFill>
                <a:latin typeface="Avenir Heavy" panose="020B0703020203020204" pitchFamily="34" charset="0"/>
              </a:rPr>
            </a:br>
            <a:r>
              <a:rPr lang="en-US" sz="2600" cap="all">
                <a:solidFill>
                  <a:srgbClr val="E31837"/>
                </a:solidFill>
                <a:latin typeface="Avenir Heavy" panose="020B0703020203020204" pitchFamily="34" charset="0"/>
              </a:rPr>
              <a:t>of HIV</a:t>
            </a:r>
            <a:endParaRPr lang="en-IN" sz="2600" cap="all">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3D097B8B-A497-B818-EEE6-E8F173E4DA8F}"/>
              </a:ext>
            </a:extLst>
          </p:cNvPr>
          <p:cNvSpPr txBox="1"/>
          <p:nvPr/>
        </p:nvSpPr>
        <p:spPr>
          <a:xfrm>
            <a:off x="3406859" y="3544078"/>
            <a:ext cx="3625146" cy="2092881"/>
          </a:xfrm>
          <a:prstGeom prst="rect">
            <a:avLst/>
          </a:prstGeom>
          <a:noFill/>
        </p:spPr>
        <p:txBody>
          <a:bodyPr wrap="square" rtlCol="0">
            <a:spAutoFit/>
          </a:bodyPr>
          <a:lstStyle/>
          <a:p>
            <a:pPr>
              <a:spcBef>
                <a:spcPts val="600"/>
              </a:spcBef>
            </a:pPr>
            <a:r>
              <a:rPr lang="en-IN" sz="1400" cap="all">
                <a:solidFill>
                  <a:srgbClr val="C00000"/>
                </a:solidFill>
                <a:latin typeface="Avenir Heavy" panose="020B0703020203020204" pitchFamily="34" charset="0"/>
              </a:rPr>
              <a:t>Western and Central Africa</a:t>
            </a:r>
          </a:p>
          <a:p>
            <a:pPr>
              <a:spcBef>
                <a:spcPts val="600"/>
              </a:spcBef>
            </a:pPr>
            <a:r>
              <a:rPr lang="en-US" sz="1200">
                <a:latin typeface="Avenir Heavy" panose="020B0703020203020204" pitchFamily="34" charset="0"/>
              </a:rPr>
              <a:t>Progress: </a:t>
            </a:r>
            <a:r>
              <a:rPr lang="en-US" sz="1200">
                <a:latin typeface="Avenir Medium" panose="02000603020000020003" pitchFamily="2" charset="0"/>
              </a:rPr>
              <a:t>Progress on reaching 95 targets</a:t>
            </a:r>
            <a:endParaRPr lang="en-IN" sz="1200">
              <a:latin typeface="Avenir Medium" panose="02000603020000020003" pitchFamily="2" charset="0"/>
            </a:endParaRPr>
          </a:p>
          <a:p>
            <a:pPr>
              <a:spcBef>
                <a:spcPts val="600"/>
              </a:spcBef>
            </a:pPr>
            <a:r>
              <a:rPr lang="en-IN" sz="1200">
                <a:latin typeface="Avenir Heavy" panose="020B0703020203020204" pitchFamily="34" charset="0"/>
              </a:rPr>
              <a:t>Challenges: </a:t>
            </a:r>
            <a:r>
              <a:rPr lang="en-IN" sz="1200">
                <a:latin typeface="Avenir Medium" panose="02000603020000020003" pitchFamily="2" charset="0"/>
              </a:rPr>
              <a:t>High </a:t>
            </a:r>
            <a:r>
              <a:rPr lang="en-US" sz="1200">
                <a:latin typeface="Avenir Medium" panose="02000603020000020003" pitchFamily="2" charset="0"/>
              </a:rPr>
              <a:t>acquisition</a:t>
            </a:r>
            <a:r>
              <a:rPr lang="en-IN" sz="1200">
                <a:latin typeface="Avenir Medium" panose="02000603020000020003" pitchFamily="2" charset="0"/>
              </a:rPr>
              <a:t> rates among women and youth; low paediatric treatment; fragile systems</a:t>
            </a:r>
            <a:r>
              <a:rPr lang="en-US" sz="1200">
                <a:latin typeface="Avenir Medium" panose="02000603020000020003" pitchFamily="2" charset="0"/>
              </a:rPr>
              <a:t> overall</a:t>
            </a:r>
            <a:r>
              <a:rPr lang="en-IN" sz="1200">
                <a:latin typeface="Avenir Medium" panose="02000603020000020003" pitchFamily="2" charset="0"/>
              </a:rPr>
              <a:t>.</a:t>
            </a:r>
          </a:p>
          <a:p>
            <a:pPr>
              <a:spcBef>
                <a:spcPts val="600"/>
              </a:spcBef>
            </a:pPr>
            <a:r>
              <a:rPr lang="en-IN" sz="1200">
                <a:latin typeface="Avenir Heavy" panose="020B0703020203020204" pitchFamily="34" charset="0"/>
              </a:rPr>
              <a:t>Priorities: </a:t>
            </a:r>
            <a:r>
              <a:rPr lang="en-IN" sz="1200">
                <a:latin typeface="Avenir Medium" panose="02000603020000020003" pitchFamily="2" charset="0"/>
              </a:rPr>
              <a:t>Domestic financing, integrated services, local data use, and stigma reduction.</a:t>
            </a:r>
          </a:p>
          <a:p>
            <a:pPr>
              <a:spcBef>
                <a:spcPts val="600"/>
              </a:spcBef>
            </a:pPr>
            <a:r>
              <a:rPr lang="en-IN" sz="1200">
                <a:latin typeface="Avenir Heavy" panose="020B0703020203020204" pitchFamily="34" charset="0"/>
              </a:rPr>
              <a:t>Focus: </a:t>
            </a:r>
            <a:r>
              <a:rPr lang="en-IN" sz="1200">
                <a:latin typeface="Avenir Medium" panose="02000603020000020003" pitchFamily="2" charset="0"/>
              </a:rPr>
              <a:t>Community health </a:t>
            </a:r>
            <a:r>
              <a:rPr lang="en-IN" sz="1200" err="1">
                <a:latin typeface="Avenir Medium" panose="02000603020000020003" pitchFamily="2" charset="0"/>
              </a:rPr>
              <a:t>centers</a:t>
            </a:r>
            <a:r>
              <a:rPr lang="en-IN" sz="1200">
                <a:latin typeface="Avenir Medium" panose="02000603020000020003" pitchFamily="2" charset="0"/>
              </a:rPr>
              <a:t>, legal literacy, and youth-led initiatives.</a:t>
            </a:r>
          </a:p>
        </p:txBody>
      </p:sp>
      <p:sp>
        <p:nvSpPr>
          <p:cNvPr id="9" name="TextBox 8">
            <a:extLst>
              <a:ext uri="{FF2B5EF4-FFF2-40B4-BE49-F238E27FC236}">
                <a16:creationId xmlns:a16="http://schemas.microsoft.com/office/drawing/2014/main" id="{1E1E962E-B524-2AEC-9CE6-2C462C7537B1}"/>
              </a:ext>
            </a:extLst>
          </p:cNvPr>
          <p:cNvSpPr txBox="1"/>
          <p:nvPr/>
        </p:nvSpPr>
        <p:spPr>
          <a:xfrm>
            <a:off x="7852528" y="1019806"/>
            <a:ext cx="3625146" cy="2492990"/>
          </a:xfrm>
          <a:prstGeom prst="rect">
            <a:avLst/>
          </a:prstGeom>
          <a:noFill/>
        </p:spPr>
        <p:txBody>
          <a:bodyPr wrap="square" rtlCol="0">
            <a:spAutoFit/>
          </a:bodyPr>
          <a:lstStyle/>
          <a:p>
            <a:pPr>
              <a:spcBef>
                <a:spcPts val="600"/>
              </a:spcBef>
            </a:pPr>
            <a:r>
              <a:rPr lang="en-IN" sz="1400" cap="all">
                <a:solidFill>
                  <a:srgbClr val="C00000"/>
                </a:solidFill>
                <a:latin typeface="Avenir Heavy" panose="020B0703020203020204" pitchFamily="34" charset="0"/>
              </a:rPr>
              <a:t>Western and Central Europe &amp; North America</a:t>
            </a:r>
          </a:p>
          <a:p>
            <a:pPr>
              <a:spcBef>
                <a:spcPts val="600"/>
              </a:spcBef>
            </a:pPr>
            <a:r>
              <a:rPr lang="en-IN" sz="1200">
                <a:latin typeface="Avenir Heavy" panose="020B0703020203020204" pitchFamily="34" charset="0"/>
              </a:rPr>
              <a:t>Progress: </a:t>
            </a:r>
            <a:r>
              <a:rPr lang="en-IN" sz="1200">
                <a:latin typeface="Avenir Medium" panose="02000603020000020003" pitchFamily="2" charset="0"/>
              </a:rPr>
              <a:t>Decline in </a:t>
            </a:r>
            <a:r>
              <a:rPr lang="en-US" sz="1200">
                <a:latin typeface="Avenir Medium" panose="02000603020000020003" pitchFamily="2" charset="0"/>
              </a:rPr>
              <a:t>acquisitions</a:t>
            </a:r>
            <a:r>
              <a:rPr lang="en-IN" sz="1200">
                <a:latin typeface="Avenir Medium" panose="02000603020000020003" pitchFamily="2" charset="0"/>
              </a:rPr>
              <a:t> and deaths; aging population </a:t>
            </a:r>
            <a:r>
              <a:rPr lang="en-US" sz="1200">
                <a:latin typeface="Avenir Medium" panose="02000603020000020003" pitchFamily="2" charset="0"/>
              </a:rPr>
              <a:t>of people of living with HIV</a:t>
            </a:r>
            <a:r>
              <a:rPr lang="en-IN" sz="1200">
                <a:latin typeface="Avenir Medium" panose="02000603020000020003" pitchFamily="2" charset="0"/>
              </a:rPr>
              <a:t>.</a:t>
            </a:r>
          </a:p>
          <a:p>
            <a:pPr>
              <a:spcBef>
                <a:spcPts val="600"/>
              </a:spcBef>
            </a:pPr>
            <a:r>
              <a:rPr lang="en-IN" sz="1200">
                <a:latin typeface="Avenir Heavy" panose="020B0703020203020204" pitchFamily="34" charset="0"/>
              </a:rPr>
              <a:t>Challenges: </a:t>
            </a:r>
            <a:r>
              <a:rPr lang="en-IN" sz="1200">
                <a:latin typeface="Avenir Medium" panose="02000603020000020003" pitchFamily="2" charset="0"/>
              </a:rPr>
              <a:t>Persistent stigma, criminalization, and health disparities.</a:t>
            </a:r>
          </a:p>
          <a:p>
            <a:pPr>
              <a:spcBef>
                <a:spcPts val="600"/>
              </a:spcBef>
            </a:pPr>
            <a:r>
              <a:rPr lang="en-IN" sz="1200">
                <a:latin typeface="Avenir Heavy" panose="020B0703020203020204" pitchFamily="34" charset="0"/>
              </a:rPr>
              <a:t>Priorities: </a:t>
            </a:r>
            <a:r>
              <a:rPr lang="en-US" sz="1200">
                <a:latin typeface="Avenir Medium" panose="02000603020000020003" pitchFamily="2" charset="0"/>
              </a:rPr>
              <a:t>Long-term care for people living with HIV, </a:t>
            </a:r>
            <a:r>
              <a:rPr lang="en-IN" sz="1200">
                <a:latin typeface="Avenir Medium" panose="02000603020000020003" pitchFamily="2" charset="0"/>
              </a:rPr>
              <a:t>digital tools, equity-driven data, and community engagement.</a:t>
            </a:r>
          </a:p>
          <a:p>
            <a:pPr>
              <a:spcBef>
                <a:spcPts val="600"/>
              </a:spcBef>
            </a:pPr>
            <a:r>
              <a:rPr lang="en-IN" sz="1200">
                <a:latin typeface="Avenir Heavy" panose="020B0703020203020204" pitchFamily="34" charset="0"/>
              </a:rPr>
              <a:t>Focus: </a:t>
            </a:r>
            <a:r>
              <a:rPr lang="en-US" sz="1200">
                <a:latin typeface="Avenir Medium" panose="02000603020000020003" pitchFamily="2" charset="0"/>
              </a:rPr>
              <a:t>Integrated care,</a:t>
            </a:r>
            <a:r>
              <a:rPr lang="en-IN" sz="1200">
                <a:latin typeface="Avenir Medium" panose="02000603020000020003" pitchFamily="2" charset="0"/>
              </a:rPr>
              <a:t> social determinants, and legal reform.</a:t>
            </a:r>
          </a:p>
        </p:txBody>
      </p:sp>
    </p:spTree>
    <p:extLst>
      <p:ext uri="{BB962C8B-B14F-4D97-AF65-F5344CB8AC3E}">
        <p14:creationId xmlns:p14="http://schemas.microsoft.com/office/powerpoint/2010/main" val="165301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63C9C-765F-EFA0-50B7-95FF1AFEB949}"/>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08BC9C9E-70EA-D9C6-A9C5-1D0E59E0A979}"/>
              </a:ext>
            </a:extLst>
          </p:cNvPr>
          <p:cNvPicPr>
            <a:picLocks noChangeAspect="1"/>
          </p:cNvPicPr>
          <p:nvPr/>
        </p:nvPicPr>
        <p:blipFill>
          <a:blip r:embed="rId3">
            <a:extLst>
              <a:ext uri="{28A0092B-C50C-407E-A947-70E740481C1C}">
                <a14:useLocalDpi xmlns:a14="http://schemas.microsoft.com/office/drawing/2010/main" val="0"/>
              </a:ext>
            </a:extLst>
          </a:blip>
          <a:srcRect l="12495" t="16881" r="14310" b="13672"/>
          <a:stretch>
            <a:fillRect/>
          </a:stretch>
        </p:blipFill>
        <p:spPr>
          <a:xfrm>
            <a:off x="3423920" y="3088640"/>
            <a:ext cx="6675120" cy="3677920"/>
          </a:xfrm>
          <a:prstGeom prst="rect">
            <a:avLst/>
          </a:prstGeom>
        </p:spPr>
      </p:pic>
      <p:sp>
        <p:nvSpPr>
          <p:cNvPr id="6" name="TextBox 5">
            <a:extLst>
              <a:ext uri="{FF2B5EF4-FFF2-40B4-BE49-F238E27FC236}">
                <a16:creationId xmlns:a16="http://schemas.microsoft.com/office/drawing/2014/main" id="{08BA15B5-0BEE-2FA4-DFFC-4CE846C51C97}"/>
              </a:ext>
            </a:extLst>
          </p:cNvPr>
          <p:cNvSpPr txBox="1"/>
          <p:nvPr/>
        </p:nvSpPr>
        <p:spPr>
          <a:xfrm>
            <a:off x="4555257" y="1504757"/>
            <a:ext cx="1261654" cy="1200329"/>
          </a:xfrm>
          <a:prstGeom prst="rect">
            <a:avLst/>
          </a:prstGeom>
          <a:noFill/>
        </p:spPr>
        <p:txBody>
          <a:bodyPr wrap="square" rtlCol="0">
            <a:spAutoFit/>
          </a:bodyPr>
          <a:lstStyle/>
          <a:p>
            <a:pPr>
              <a:spcBef>
                <a:spcPts val="600"/>
              </a:spcBef>
            </a:pPr>
            <a:r>
              <a:rPr lang="en-US">
                <a:solidFill>
                  <a:srgbClr val="F16B73"/>
                </a:solidFill>
                <a:latin typeface="Avenir Medium" panose="02000603020000020003" pitchFamily="2" charset="0"/>
              </a:rPr>
              <a:t>Local Action for Greater Impact</a:t>
            </a:r>
            <a:endParaRPr lang="en-IN">
              <a:solidFill>
                <a:srgbClr val="F16B73"/>
              </a:solidFill>
              <a:latin typeface="Avenir Medium" panose="02000603020000020003" pitchFamily="2" charset="0"/>
            </a:endParaRPr>
          </a:p>
        </p:txBody>
      </p:sp>
      <p:pic>
        <p:nvPicPr>
          <p:cNvPr id="3" name="Picture 2" descr="A drawing of a person&#10;&#10;Description automatically generated">
            <a:extLst>
              <a:ext uri="{FF2B5EF4-FFF2-40B4-BE49-F238E27FC236}">
                <a16:creationId xmlns:a16="http://schemas.microsoft.com/office/drawing/2014/main" id="{2D624FFE-9C7B-B615-428A-6AC612EAC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pic>
        <p:nvPicPr>
          <p:cNvPr id="8" name="Graphic 7">
            <a:extLst>
              <a:ext uri="{FF2B5EF4-FFF2-40B4-BE49-F238E27FC236}">
                <a16:creationId xmlns:a16="http://schemas.microsoft.com/office/drawing/2014/main" id="{8DE71622-448E-2D3C-ECF7-7F18E1D6FA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8547" y="2899977"/>
            <a:ext cx="6235071" cy="3540117"/>
          </a:xfrm>
          <a:prstGeom prst="rect">
            <a:avLst/>
          </a:prstGeom>
          <a:effectLst/>
        </p:spPr>
      </p:pic>
      <p:cxnSp>
        <p:nvCxnSpPr>
          <p:cNvPr id="10" name="Straight Connector 9">
            <a:extLst>
              <a:ext uri="{FF2B5EF4-FFF2-40B4-BE49-F238E27FC236}">
                <a16:creationId xmlns:a16="http://schemas.microsoft.com/office/drawing/2014/main" id="{4A0ED1C6-153A-BD7A-59A0-B54B1B63BC08}"/>
              </a:ext>
            </a:extLst>
          </p:cNvPr>
          <p:cNvCxnSpPr>
            <a:cxnSpLocks/>
          </p:cNvCxnSpPr>
          <p:nvPr/>
        </p:nvCxnSpPr>
        <p:spPr>
          <a:xfrm flipH="1">
            <a:off x="4545209" y="1514917"/>
            <a:ext cx="10048" cy="3800661"/>
          </a:xfrm>
          <a:prstGeom prst="line">
            <a:avLst/>
          </a:prstGeom>
          <a:ln w="12700">
            <a:solidFill>
              <a:srgbClr val="F26C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742DDB2-796F-F98C-B50E-3BC11F3B44B5}"/>
              </a:ext>
            </a:extLst>
          </p:cNvPr>
          <p:cNvCxnSpPr>
            <a:cxnSpLocks/>
          </p:cNvCxnSpPr>
          <p:nvPr/>
        </p:nvCxnSpPr>
        <p:spPr>
          <a:xfrm flipH="1">
            <a:off x="5750300" y="1514917"/>
            <a:ext cx="76772" cy="3828166"/>
          </a:xfrm>
          <a:prstGeom prst="line">
            <a:avLst/>
          </a:prstGeom>
          <a:ln w="12700">
            <a:solidFill>
              <a:srgbClr val="006EB6"/>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778938E-2673-03B3-A3DF-4B9F74F781AD}"/>
              </a:ext>
            </a:extLst>
          </p:cNvPr>
          <p:cNvCxnSpPr>
            <a:cxnSpLocks/>
          </p:cNvCxnSpPr>
          <p:nvPr/>
        </p:nvCxnSpPr>
        <p:spPr>
          <a:xfrm>
            <a:off x="7422866" y="1514917"/>
            <a:ext cx="0" cy="2838132"/>
          </a:xfrm>
          <a:prstGeom prst="line">
            <a:avLst/>
          </a:prstGeom>
          <a:ln w="12700">
            <a:solidFill>
              <a:srgbClr val="EC008C"/>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C755C90-DAAF-000C-E3F0-9EF2AC2EC407}"/>
              </a:ext>
            </a:extLst>
          </p:cNvPr>
          <p:cNvCxnSpPr>
            <a:cxnSpLocks/>
          </p:cNvCxnSpPr>
          <p:nvPr/>
        </p:nvCxnSpPr>
        <p:spPr>
          <a:xfrm>
            <a:off x="9294674" y="1514917"/>
            <a:ext cx="0" cy="2744969"/>
          </a:xfrm>
          <a:prstGeom prst="line">
            <a:avLst/>
          </a:prstGeom>
          <a:ln w="12700">
            <a:solidFill>
              <a:srgbClr val="00A99A"/>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C5D7764-1AC5-DCAB-AF28-BF035ADD66CB}"/>
              </a:ext>
            </a:extLst>
          </p:cNvPr>
          <p:cNvSpPr txBox="1"/>
          <p:nvPr/>
        </p:nvSpPr>
        <p:spPr>
          <a:xfrm>
            <a:off x="81280" y="759387"/>
            <a:ext cx="2754049" cy="2839239"/>
          </a:xfrm>
          <a:prstGeom prst="rect">
            <a:avLst/>
          </a:prstGeom>
          <a:noFill/>
        </p:spPr>
        <p:txBody>
          <a:bodyPr wrap="square" rtlCol="0">
            <a:spAutoFit/>
          </a:bodyPr>
          <a:lstStyle/>
          <a:p>
            <a:pPr algn="r"/>
            <a:r>
              <a:rPr lang="en-US" sz="2550" cap="all">
                <a:solidFill>
                  <a:srgbClr val="E31837"/>
                </a:solidFill>
                <a:latin typeface="Avenir Heavy" panose="020B0703020203020204" pitchFamily="34" charset="0"/>
              </a:rPr>
              <a:t>Partnerships for Progress: Local, Regional and Multilateral Actions to End AIDS</a:t>
            </a:r>
            <a:endParaRPr lang="en-IN" sz="2550" cap="all">
              <a:solidFill>
                <a:srgbClr val="E31837"/>
              </a:solidFill>
              <a:latin typeface="Avenir Heavy" panose="020B0703020203020204" pitchFamily="34" charset="0"/>
            </a:endParaRPr>
          </a:p>
        </p:txBody>
      </p:sp>
      <p:sp>
        <p:nvSpPr>
          <p:cNvPr id="7" name="TextBox 6">
            <a:extLst>
              <a:ext uri="{FF2B5EF4-FFF2-40B4-BE49-F238E27FC236}">
                <a16:creationId xmlns:a16="http://schemas.microsoft.com/office/drawing/2014/main" id="{E2BBC2A6-4E16-97B6-7069-6517455B0B76}"/>
              </a:ext>
            </a:extLst>
          </p:cNvPr>
          <p:cNvSpPr txBox="1"/>
          <p:nvPr/>
        </p:nvSpPr>
        <p:spPr>
          <a:xfrm>
            <a:off x="5823685" y="1504757"/>
            <a:ext cx="1546110" cy="1477328"/>
          </a:xfrm>
          <a:prstGeom prst="rect">
            <a:avLst/>
          </a:prstGeom>
          <a:noFill/>
        </p:spPr>
        <p:txBody>
          <a:bodyPr wrap="square" rtlCol="0">
            <a:spAutoFit/>
          </a:bodyPr>
          <a:lstStyle/>
          <a:p>
            <a:pPr>
              <a:spcBef>
                <a:spcPts val="600"/>
              </a:spcBef>
            </a:pPr>
            <a:r>
              <a:rPr lang="en-US">
                <a:solidFill>
                  <a:srgbClr val="0082C9"/>
                </a:solidFill>
                <a:latin typeface="Avenir Medium" panose="02000603020000020003" pitchFamily="2" charset="0"/>
              </a:rPr>
              <a:t>Regionalism and the Global Response</a:t>
            </a:r>
            <a:br>
              <a:rPr lang="en-US">
                <a:solidFill>
                  <a:srgbClr val="0082C9"/>
                </a:solidFill>
                <a:latin typeface="Avenir Medium" panose="02000603020000020003" pitchFamily="2" charset="0"/>
              </a:rPr>
            </a:br>
            <a:r>
              <a:rPr lang="en-US">
                <a:solidFill>
                  <a:srgbClr val="0082C9"/>
                </a:solidFill>
                <a:latin typeface="Avenir Medium" panose="02000603020000020003" pitchFamily="2" charset="0"/>
              </a:rPr>
              <a:t>to HIV</a:t>
            </a:r>
            <a:endParaRPr lang="en-IN">
              <a:solidFill>
                <a:srgbClr val="0082C9"/>
              </a:solidFill>
              <a:latin typeface="Avenir Medium" panose="02000603020000020003" pitchFamily="2" charset="0"/>
            </a:endParaRPr>
          </a:p>
        </p:txBody>
      </p:sp>
      <p:sp>
        <p:nvSpPr>
          <p:cNvPr id="9" name="TextBox 8">
            <a:extLst>
              <a:ext uri="{FF2B5EF4-FFF2-40B4-BE49-F238E27FC236}">
                <a16:creationId xmlns:a16="http://schemas.microsoft.com/office/drawing/2014/main" id="{277B3D21-9B9A-97BE-489B-D4D326090330}"/>
              </a:ext>
            </a:extLst>
          </p:cNvPr>
          <p:cNvSpPr txBox="1"/>
          <p:nvPr/>
        </p:nvSpPr>
        <p:spPr>
          <a:xfrm>
            <a:off x="7432537" y="1514917"/>
            <a:ext cx="1809059" cy="1477328"/>
          </a:xfrm>
          <a:prstGeom prst="rect">
            <a:avLst/>
          </a:prstGeom>
          <a:noFill/>
        </p:spPr>
        <p:txBody>
          <a:bodyPr wrap="square" rtlCol="0">
            <a:spAutoFit/>
          </a:bodyPr>
          <a:lstStyle/>
          <a:p>
            <a:r>
              <a:rPr lang="en-US">
                <a:solidFill>
                  <a:srgbClr val="EB008B"/>
                </a:solidFill>
                <a:latin typeface="Avenir Medium" panose="02000603020000020003" pitchFamily="2" charset="0"/>
              </a:rPr>
              <a:t>Inclusive Multilateralism and the Global Response</a:t>
            </a:r>
            <a:br>
              <a:rPr lang="en-US">
                <a:solidFill>
                  <a:srgbClr val="EB008B"/>
                </a:solidFill>
                <a:latin typeface="Avenir Medium" panose="02000603020000020003" pitchFamily="2" charset="0"/>
              </a:rPr>
            </a:br>
            <a:r>
              <a:rPr lang="en-US">
                <a:solidFill>
                  <a:srgbClr val="EB008B"/>
                </a:solidFill>
                <a:latin typeface="Avenir Medium" panose="02000603020000020003" pitchFamily="2" charset="0"/>
              </a:rPr>
              <a:t>to HIV</a:t>
            </a:r>
            <a:endParaRPr lang="en-IN">
              <a:solidFill>
                <a:srgbClr val="EB008B"/>
              </a:solidFill>
              <a:latin typeface="Avenir Medium" panose="02000603020000020003" pitchFamily="2" charset="0"/>
            </a:endParaRPr>
          </a:p>
        </p:txBody>
      </p:sp>
      <p:sp>
        <p:nvSpPr>
          <p:cNvPr id="12" name="TextBox 11">
            <a:extLst>
              <a:ext uri="{FF2B5EF4-FFF2-40B4-BE49-F238E27FC236}">
                <a16:creationId xmlns:a16="http://schemas.microsoft.com/office/drawing/2014/main" id="{4A5250D5-30CC-D4B0-61F3-B42C896426C7}"/>
              </a:ext>
            </a:extLst>
          </p:cNvPr>
          <p:cNvSpPr txBox="1"/>
          <p:nvPr/>
        </p:nvSpPr>
        <p:spPr>
          <a:xfrm>
            <a:off x="9294673" y="1514917"/>
            <a:ext cx="1872860" cy="1477328"/>
          </a:xfrm>
          <a:prstGeom prst="rect">
            <a:avLst/>
          </a:prstGeom>
          <a:noFill/>
        </p:spPr>
        <p:txBody>
          <a:bodyPr wrap="square" rtlCol="0">
            <a:spAutoFit/>
          </a:bodyPr>
          <a:lstStyle/>
          <a:p>
            <a:pPr>
              <a:spcBef>
                <a:spcPts val="600"/>
              </a:spcBef>
            </a:pPr>
            <a:r>
              <a:rPr lang="en-US">
                <a:solidFill>
                  <a:srgbClr val="00A899"/>
                </a:solidFill>
              </a:rPr>
              <a:t>The role of the Joint </a:t>
            </a:r>
            <a:r>
              <a:rPr lang="en-US" err="1">
                <a:solidFill>
                  <a:srgbClr val="00A899"/>
                </a:solidFill>
              </a:rPr>
              <a:t>Programme</a:t>
            </a:r>
            <a:r>
              <a:rPr lang="en-US">
                <a:solidFill>
                  <a:srgbClr val="00A899"/>
                </a:solidFill>
              </a:rPr>
              <a:t>  in support to the Global AIDS Strategy</a:t>
            </a:r>
            <a:endParaRPr lang="en-IN">
              <a:solidFill>
                <a:srgbClr val="00A899"/>
              </a:solidFill>
            </a:endParaRPr>
          </a:p>
        </p:txBody>
      </p:sp>
    </p:spTree>
    <p:extLst>
      <p:ext uri="{BB962C8B-B14F-4D97-AF65-F5344CB8AC3E}">
        <p14:creationId xmlns:p14="http://schemas.microsoft.com/office/powerpoint/2010/main" val="8496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AB4E5-6E57-E413-52F4-03600A0C28D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4D57ED-9300-C8EC-8EE4-26A3DFFF1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700" y="2091307"/>
            <a:ext cx="5040987" cy="3706817"/>
          </a:xfrm>
          <a:prstGeom prst="rect">
            <a:avLst/>
          </a:prstGeom>
        </p:spPr>
      </p:pic>
      <p:pic>
        <p:nvPicPr>
          <p:cNvPr id="3" name="Picture 2" descr="A drawing of a person&#10;&#10;Description automatically generated">
            <a:extLst>
              <a:ext uri="{FF2B5EF4-FFF2-40B4-BE49-F238E27FC236}">
                <a16:creationId xmlns:a16="http://schemas.microsoft.com/office/drawing/2014/main" id="{628E44A1-9687-C2A5-1B35-897F852FE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9" name="Straight Connector 8">
            <a:extLst>
              <a:ext uri="{FF2B5EF4-FFF2-40B4-BE49-F238E27FC236}">
                <a16:creationId xmlns:a16="http://schemas.microsoft.com/office/drawing/2014/main" id="{2184F65C-0EFE-77C4-9DC0-BDA10605D39C}"/>
              </a:ext>
            </a:extLst>
          </p:cNvPr>
          <p:cNvCxnSpPr/>
          <p:nvPr/>
        </p:nvCxnSpPr>
        <p:spPr>
          <a:xfrm>
            <a:off x="2868706" y="4609497"/>
            <a:ext cx="2141974" cy="0"/>
          </a:xfrm>
          <a:prstGeom prst="line">
            <a:avLst/>
          </a:prstGeom>
          <a:ln>
            <a:solidFill>
              <a:srgbClr val="F78F20"/>
            </a:solidFill>
            <a:tailEnd type="ova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34A2CA4-3176-297F-58DD-612FDF374233}"/>
              </a:ext>
            </a:extLst>
          </p:cNvPr>
          <p:cNvCxnSpPr>
            <a:cxnSpLocks/>
          </p:cNvCxnSpPr>
          <p:nvPr/>
        </p:nvCxnSpPr>
        <p:spPr>
          <a:xfrm>
            <a:off x="8514448" y="4605096"/>
            <a:ext cx="1333745" cy="0"/>
          </a:xfrm>
          <a:prstGeom prst="line">
            <a:avLst/>
          </a:prstGeom>
          <a:ln>
            <a:solidFill>
              <a:srgbClr val="E31837"/>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3DFF9DF-1477-3614-5A44-A0D385E7E91D}"/>
              </a:ext>
            </a:extLst>
          </p:cNvPr>
          <p:cNvCxnSpPr>
            <a:cxnSpLocks/>
          </p:cNvCxnSpPr>
          <p:nvPr/>
        </p:nvCxnSpPr>
        <p:spPr>
          <a:xfrm flipV="1">
            <a:off x="6324473" y="1684074"/>
            <a:ext cx="0" cy="1090076"/>
          </a:xfrm>
          <a:prstGeom prst="line">
            <a:avLst/>
          </a:prstGeom>
          <a:ln>
            <a:solidFill>
              <a:srgbClr val="00B0F0"/>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AE9C42E-9CB0-A75C-61BB-2B852F5FA45D}"/>
              </a:ext>
            </a:extLst>
          </p:cNvPr>
          <p:cNvCxnSpPr>
            <a:cxnSpLocks/>
          </p:cNvCxnSpPr>
          <p:nvPr/>
        </p:nvCxnSpPr>
        <p:spPr>
          <a:xfrm>
            <a:off x="7211707" y="5280795"/>
            <a:ext cx="0" cy="848341"/>
          </a:xfrm>
          <a:prstGeom prst="line">
            <a:avLst/>
          </a:prstGeom>
          <a:ln>
            <a:solidFill>
              <a:srgbClr val="3FAC49"/>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CF500AE-BC81-3014-BAFF-D066C79DFFBE}"/>
              </a:ext>
            </a:extLst>
          </p:cNvPr>
          <p:cNvSpPr txBox="1"/>
          <p:nvPr/>
        </p:nvSpPr>
        <p:spPr>
          <a:xfrm>
            <a:off x="81280" y="759387"/>
            <a:ext cx="3150398" cy="1292662"/>
          </a:xfrm>
          <a:prstGeom prst="rect">
            <a:avLst/>
          </a:prstGeom>
          <a:noFill/>
        </p:spPr>
        <p:txBody>
          <a:bodyPr wrap="square" rtlCol="0">
            <a:spAutoFit/>
          </a:bodyPr>
          <a:lstStyle/>
          <a:p>
            <a:pPr algn="r"/>
            <a:r>
              <a:rPr lang="en-US" sz="2600" cap="all">
                <a:solidFill>
                  <a:srgbClr val="E31837"/>
                </a:solidFill>
                <a:latin typeface="Avenir Heavy" panose="020B0703020203020204" pitchFamily="34" charset="0"/>
              </a:rPr>
              <a:t>UNAIDS Global Accountability System for HIV</a:t>
            </a:r>
            <a:endParaRPr lang="en-IN" sz="2600" cap="all">
              <a:solidFill>
                <a:srgbClr val="E31837"/>
              </a:solidFill>
              <a:latin typeface="Avenir Heavy" panose="020B0703020203020204" pitchFamily="34" charset="0"/>
            </a:endParaRPr>
          </a:p>
        </p:txBody>
      </p:sp>
      <p:sp>
        <p:nvSpPr>
          <p:cNvPr id="8" name="TextBox 7">
            <a:extLst>
              <a:ext uri="{FF2B5EF4-FFF2-40B4-BE49-F238E27FC236}">
                <a16:creationId xmlns:a16="http://schemas.microsoft.com/office/drawing/2014/main" id="{5E039B70-8B75-7450-34F4-250DB5CF3E89}"/>
              </a:ext>
            </a:extLst>
          </p:cNvPr>
          <p:cNvSpPr txBox="1"/>
          <p:nvPr/>
        </p:nvSpPr>
        <p:spPr>
          <a:xfrm>
            <a:off x="2198775" y="3477996"/>
            <a:ext cx="2469678" cy="1200329"/>
          </a:xfrm>
          <a:prstGeom prst="rect">
            <a:avLst/>
          </a:prstGeom>
          <a:noFill/>
        </p:spPr>
        <p:txBody>
          <a:bodyPr wrap="square" rtlCol="0">
            <a:spAutoFit/>
          </a:bodyPr>
          <a:lstStyle/>
          <a:p>
            <a:pPr algn="r"/>
            <a:r>
              <a:rPr lang="en-US" cap="all">
                <a:solidFill>
                  <a:srgbClr val="F78F20"/>
                </a:solidFill>
                <a:latin typeface="Avenir Heavy" panose="020B0703020203020204" pitchFamily="34" charset="0"/>
              </a:rPr>
              <a:t>2026 HLM</a:t>
            </a:r>
            <a:br>
              <a:rPr lang="en-US" cap="all">
                <a:solidFill>
                  <a:srgbClr val="F78F20"/>
                </a:solidFill>
                <a:latin typeface="Avenir Heavy" panose="020B0703020203020204" pitchFamily="34" charset="0"/>
              </a:rPr>
            </a:br>
            <a:r>
              <a:rPr lang="en-US" cap="all">
                <a:solidFill>
                  <a:srgbClr val="F78F20"/>
                </a:solidFill>
                <a:latin typeface="Avenir Heavy" panose="020B0703020203020204" pitchFamily="34" charset="0"/>
              </a:rPr>
              <a:t>and  political declaration, country NSP</a:t>
            </a:r>
            <a:r>
              <a:rPr lang="en-US" cap="small">
                <a:solidFill>
                  <a:srgbClr val="F78F20"/>
                </a:solidFill>
                <a:latin typeface="Avenir Heavy" panose="020B0703020203020204" pitchFamily="34" charset="0"/>
              </a:rPr>
              <a:t>s</a:t>
            </a:r>
            <a:endParaRPr lang="en-IN" cap="small">
              <a:solidFill>
                <a:srgbClr val="F78F20"/>
              </a:solidFill>
              <a:latin typeface="Avenir Heavy" panose="020B0703020203020204" pitchFamily="34" charset="0"/>
            </a:endParaRPr>
          </a:p>
        </p:txBody>
      </p:sp>
      <p:sp>
        <p:nvSpPr>
          <p:cNvPr id="13" name="TextBox 12">
            <a:extLst>
              <a:ext uri="{FF2B5EF4-FFF2-40B4-BE49-F238E27FC236}">
                <a16:creationId xmlns:a16="http://schemas.microsoft.com/office/drawing/2014/main" id="{21D2DBFB-0E3D-4423-002E-E882A92C36A2}"/>
              </a:ext>
            </a:extLst>
          </p:cNvPr>
          <p:cNvSpPr txBox="1"/>
          <p:nvPr/>
        </p:nvSpPr>
        <p:spPr>
          <a:xfrm>
            <a:off x="6324473" y="1565755"/>
            <a:ext cx="3150398" cy="923330"/>
          </a:xfrm>
          <a:prstGeom prst="rect">
            <a:avLst/>
          </a:prstGeom>
          <a:noFill/>
        </p:spPr>
        <p:txBody>
          <a:bodyPr wrap="square" rtlCol="0">
            <a:spAutoFit/>
          </a:bodyPr>
          <a:lstStyle/>
          <a:p>
            <a:r>
              <a:rPr lang="en-US" cap="all">
                <a:solidFill>
                  <a:srgbClr val="40C4F4"/>
                </a:solidFill>
                <a:latin typeface="Avenir Heavy" panose="020B0703020203020204" pitchFamily="34" charset="0"/>
              </a:rPr>
              <a:t>Routine Monitoring of Country Progress Against Targets</a:t>
            </a:r>
            <a:endParaRPr lang="en-IN" cap="all">
              <a:solidFill>
                <a:srgbClr val="40C4F4"/>
              </a:solidFill>
              <a:latin typeface="Avenir Heavy" panose="020B0703020203020204" pitchFamily="34" charset="0"/>
            </a:endParaRPr>
          </a:p>
        </p:txBody>
      </p:sp>
      <p:sp>
        <p:nvSpPr>
          <p:cNvPr id="16" name="TextBox 15">
            <a:extLst>
              <a:ext uri="{FF2B5EF4-FFF2-40B4-BE49-F238E27FC236}">
                <a16:creationId xmlns:a16="http://schemas.microsoft.com/office/drawing/2014/main" id="{632A8CBB-0FCA-43F0-9576-8D98393352EF}"/>
              </a:ext>
            </a:extLst>
          </p:cNvPr>
          <p:cNvSpPr txBox="1"/>
          <p:nvPr/>
        </p:nvSpPr>
        <p:spPr>
          <a:xfrm>
            <a:off x="8723412" y="3722585"/>
            <a:ext cx="1830989" cy="923330"/>
          </a:xfrm>
          <a:prstGeom prst="rect">
            <a:avLst/>
          </a:prstGeom>
          <a:noFill/>
        </p:spPr>
        <p:txBody>
          <a:bodyPr wrap="square" rtlCol="0">
            <a:spAutoFit/>
          </a:bodyPr>
          <a:lstStyle/>
          <a:p>
            <a:r>
              <a:rPr lang="en-US" cap="all">
                <a:solidFill>
                  <a:srgbClr val="E31837"/>
                </a:solidFill>
                <a:latin typeface="Avenir Heavy" panose="020B0703020203020204" pitchFamily="34" charset="0"/>
              </a:rPr>
              <a:t>Set 2030 Global AIDS Targets</a:t>
            </a:r>
            <a:endParaRPr lang="en-IN" cap="all">
              <a:solidFill>
                <a:srgbClr val="E31837"/>
              </a:solidFill>
              <a:latin typeface="Avenir Heavy" panose="020B0703020203020204" pitchFamily="34" charset="0"/>
            </a:endParaRPr>
          </a:p>
        </p:txBody>
      </p:sp>
      <p:sp>
        <p:nvSpPr>
          <p:cNvPr id="17" name="TextBox 16">
            <a:extLst>
              <a:ext uri="{FF2B5EF4-FFF2-40B4-BE49-F238E27FC236}">
                <a16:creationId xmlns:a16="http://schemas.microsoft.com/office/drawing/2014/main" id="{10EE8A49-BD62-CAAA-E77D-51A534253027}"/>
              </a:ext>
            </a:extLst>
          </p:cNvPr>
          <p:cNvSpPr txBox="1"/>
          <p:nvPr/>
        </p:nvSpPr>
        <p:spPr>
          <a:xfrm>
            <a:off x="4061309" y="5614847"/>
            <a:ext cx="3150398" cy="646331"/>
          </a:xfrm>
          <a:prstGeom prst="rect">
            <a:avLst/>
          </a:prstGeom>
          <a:noFill/>
        </p:spPr>
        <p:txBody>
          <a:bodyPr wrap="square" rtlCol="0">
            <a:spAutoFit/>
          </a:bodyPr>
          <a:lstStyle/>
          <a:p>
            <a:pPr algn="r"/>
            <a:r>
              <a:rPr lang="en-US" cap="all">
                <a:solidFill>
                  <a:srgbClr val="3FAC49"/>
                </a:solidFill>
                <a:latin typeface="Avenir Heavy" panose="020B0703020203020204" pitchFamily="34" charset="0"/>
              </a:rPr>
              <a:t>Develop 2026-2031 Global AIDS Strategy</a:t>
            </a:r>
            <a:endParaRPr lang="en-IN" cap="all">
              <a:solidFill>
                <a:srgbClr val="3FAC49"/>
              </a:solidFill>
              <a:latin typeface="Avenir Heavy" panose="020B0703020203020204" pitchFamily="34" charset="0"/>
            </a:endParaRPr>
          </a:p>
        </p:txBody>
      </p:sp>
    </p:spTree>
    <p:extLst>
      <p:ext uri="{BB962C8B-B14F-4D97-AF65-F5344CB8AC3E}">
        <p14:creationId xmlns:p14="http://schemas.microsoft.com/office/powerpoint/2010/main" val="68856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58D56-3892-48A9-7E6C-4B7CF53694DE}"/>
            </a:ext>
          </a:extLst>
        </p:cNvPr>
        <p:cNvGrpSpPr/>
        <p:nvPr/>
      </p:nvGrpSpPr>
      <p:grpSpPr>
        <a:xfrm>
          <a:off x="0" y="0"/>
          <a:ext cx="0" cy="0"/>
          <a:chOff x="0" y="0"/>
          <a:chExt cx="0" cy="0"/>
        </a:xfrm>
      </p:grpSpPr>
      <p:pic>
        <p:nvPicPr>
          <p:cNvPr id="65" name="Picture 64">
            <a:extLst>
              <a:ext uri="{FF2B5EF4-FFF2-40B4-BE49-F238E27FC236}">
                <a16:creationId xmlns:a16="http://schemas.microsoft.com/office/drawing/2014/main" id="{8A08A7F5-2FEA-119E-7E00-ECF60D0E2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143" y="1203607"/>
            <a:ext cx="9962597" cy="4423179"/>
          </a:xfrm>
          <a:prstGeom prst="rect">
            <a:avLst/>
          </a:prstGeom>
        </p:spPr>
      </p:pic>
      <p:pic>
        <p:nvPicPr>
          <p:cNvPr id="4" name="Picture 3" descr="A drawing of a person&#10;&#10;Description automatically generated">
            <a:extLst>
              <a:ext uri="{FF2B5EF4-FFF2-40B4-BE49-F238E27FC236}">
                <a16:creationId xmlns:a16="http://schemas.microsoft.com/office/drawing/2014/main" id="{8B823277-8620-3769-74BE-EAB4A7379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46" name="TextBox 16">
            <a:extLst>
              <a:ext uri="{FF2B5EF4-FFF2-40B4-BE49-F238E27FC236}">
                <a16:creationId xmlns:a16="http://schemas.microsoft.com/office/drawing/2014/main" id="{5B259595-7F1E-CC8B-834D-ACD06D6126B8}"/>
              </a:ext>
            </a:extLst>
          </p:cNvPr>
          <p:cNvSpPr txBox="1"/>
          <p:nvPr/>
        </p:nvSpPr>
        <p:spPr>
          <a:xfrm>
            <a:off x="1562859" y="3065944"/>
            <a:ext cx="1093458" cy="359073"/>
          </a:xfrm>
          <a:prstGeom prst="rect">
            <a:avLst/>
          </a:prstGeom>
        </p:spPr>
        <p:txBody>
          <a:bodyPr lIns="0" tIns="0" rIns="0" bIns="0" rtlCol="0" anchor="t">
            <a:spAutoFit/>
          </a:bodyPr>
          <a:lstStyle/>
          <a:p>
            <a:pPr algn="r">
              <a:lnSpc>
                <a:spcPts val="1431"/>
              </a:lnSpc>
            </a:pPr>
            <a:r>
              <a:rPr lang="en-US" sz="1193" cap="all">
                <a:solidFill>
                  <a:srgbClr val="EC008C"/>
                </a:solidFill>
                <a:latin typeface="Avenir Heavy" panose="020B0703020203020204" pitchFamily="34" charset="0"/>
                <a:ea typeface="Avenir Bold"/>
                <a:cs typeface="Avenir Bold"/>
                <a:sym typeface="Avenir Bold"/>
              </a:rPr>
              <a:t>Process </a:t>
            </a:r>
          </a:p>
          <a:p>
            <a:pPr algn="r">
              <a:lnSpc>
                <a:spcPts val="1431"/>
              </a:lnSpc>
            </a:pPr>
            <a:r>
              <a:rPr lang="en-US" sz="1193" cap="all">
                <a:solidFill>
                  <a:srgbClr val="EC008C"/>
                </a:solidFill>
                <a:latin typeface="Avenir Heavy" panose="020B0703020203020204" pitchFamily="34" charset="0"/>
                <a:ea typeface="Avenir Bold"/>
                <a:cs typeface="Avenir Bold"/>
                <a:sym typeface="Avenir Bold"/>
              </a:rPr>
              <a:t>Mapping</a:t>
            </a:r>
          </a:p>
        </p:txBody>
      </p:sp>
      <p:sp>
        <p:nvSpPr>
          <p:cNvPr id="15" name="TextBox 46">
            <a:extLst>
              <a:ext uri="{FF2B5EF4-FFF2-40B4-BE49-F238E27FC236}">
                <a16:creationId xmlns:a16="http://schemas.microsoft.com/office/drawing/2014/main" id="{6FFF8239-031A-B188-E2B4-CD2F69B4CF8D}"/>
              </a:ext>
            </a:extLst>
          </p:cNvPr>
          <p:cNvSpPr txBox="1"/>
          <p:nvPr/>
        </p:nvSpPr>
        <p:spPr>
          <a:xfrm>
            <a:off x="3703172" y="2263081"/>
            <a:ext cx="1256000" cy="537455"/>
          </a:xfrm>
          <a:prstGeom prst="rect">
            <a:avLst/>
          </a:prstGeom>
        </p:spPr>
        <p:txBody>
          <a:bodyPr lIns="0" tIns="0" rIns="0" bIns="0" rtlCol="0" anchor="t">
            <a:spAutoFit/>
          </a:bodyPr>
          <a:lstStyle/>
          <a:p>
            <a:pPr algn="ctr">
              <a:lnSpc>
                <a:spcPts val="1391"/>
              </a:lnSpc>
            </a:pPr>
            <a:r>
              <a:rPr lang="en-US" sz="1200" b="1" dirty="0">
                <a:solidFill>
                  <a:srgbClr val="EC008C"/>
                </a:solidFill>
                <a:latin typeface="Avenir Heavy" panose="020B0703020203020204" pitchFamily="34" charset="0"/>
                <a:ea typeface="Avenir Bold"/>
                <a:cs typeface="Avenir Bold"/>
                <a:sym typeface="Avenir Bold"/>
              </a:rPr>
              <a:t>PHASE 1:</a:t>
            </a:r>
          </a:p>
          <a:p>
            <a:pPr algn="ctr">
              <a:lnSpc>
                <a:spcPts val="1391"/>
              </a:lnSpc>
            </a:pPr>
            <a:r>
              <a:rPr lang="en-US" sz="1200" b="1" dirty="0">
                <a:solidFill>
                  <a:srgbClr val="EC008C"/>
                </a:solidFill>
                <a:latin typeface="Avenir Heavy" panose="020B0703020203020204" pitchFamily="34" charset="0"/>
                <a:ea typeface="Avenir Bold"/>
                <a:cs typeface="Avenir Bold"/>
                <a:sym typeface="Avenir Bold"/>
              </a:rPr>
              <a:t>SCOPING AND STAKEHOLDERS</a:t>
            </a:r>
          </a:p>
        </p:txBody>
      </p:sp>
      <p:sp>
        <p:nvSpPr>
          <p:cNvPr id="16" name="TextBox 47">
            <a:extLst>
              <a:ext uri="{FF2B5EF4-FFF2-40B4-BE49-F238E27FC236}">
                <a16:creationId xmlns:a16="http://schemas.microsoft.com/office/drawing/2014/main" id="{270CFE04-908A-6816-434E-2D250D8D1880}"/>
              </a:ext>
            </a:extLst>
          </p:cNvPr>
          <p:cNvSpPr txBox="1"/>
          <p:nvPr/>
        </p:nvSpPr>
        <p:spPr>
          <a:xfrm>
            <a:off x="4617447" y="3771522"/>
            <a:ext cx="1746695" cy="537455"/>
          </a:xfrm>
          <a:prstGeom prst="rect">
            <a:avLst/>
          </a:prstGeom>
        </p:spPr>
        <p:txBody>
          <a:bodyPr wrap="square" lIns="0" tIns="0" rIns="0" bIns="0" rtlCol="0" anchor="t">
            <a:spAutoFit/>
          </a:bodyPr>
          <a:lstStyle/>
          <a:p>
            <a:pPr algn="ctr">
              <a:lnSpc>
                <a:spcPts val="1391"/>
              </a:lnSpc>
            </a:pPr>
            <a:r>
              <a:rPr lang="en-US" sz="1200" dirty="0">
                <a:solidFill>
                  <a:srgbClr val="00A99A"/>
                </a:solidFill>
                <a:latin typeface="Avenir Heavy" panose="020B0703020203020204" pitchFamily="34" charset="0"/>
                <a:ea typeface="Avenir Bold"/>
                <a:cs typeface="Avenir Bold"/>
                <a:sym typeface="Avenir Bold"/>
              </a:rPr>
              <a:t>PHASE 2:</a:t>
            </a:r>
          </a:p>
          <a:p>
            <a:pPr algn="ctr">
              <a:lnSpc>
                <a:spcPts val="1391"/>
              </a:lnSpc>
            </a:pPr>
            <a:r>
              <a:rPr lang="en-US" sz="1200" dirty="0">
                <a:solidFill>
                  <a:srgbClr val="00A99A"/>
                </a:solidFill>
                <a:latin typeface="Avenir Heavy" panose="020B0703020203020204" pitchFamily="34" charset="0"/>
                <a:ea typeface="Avenir Bold"/>
                <a:cs typeface="Avenir Bold"/>
                <a:sym typeface="Avenir Bold"/>
              </a:rPr>
              <a:t>DEFINING PROBLEMS AND SOLUTIONS</a:t>
            </a:r>
          </a:p>
        </p:txBody>
      </p:sp>
      <p:sp>
        <p:nvSpPr>
          <p:cNvPr id="17" name="TextBox 48">
            <a:extLst>
              <a:ext uri="{FF2B5EF4-FFF2-40B4-BE49-F238E27FC236}">
                <a16:creationId xmlns:a16="http://schemas.microsoft.com/office/drawing/2014/main" id="{D822D9A5-171D-E493-5B18-9437FE03382C}"/>
              </a:ext>
            </a:extLst>
          </p:cNvPr>
          <p:cNvSpPr txBox="1"/>
          <p:nvPr/>
        </p:nvSpPr>
        <p:spPr>
          <a:xfrm>
            <a:off x="5988978" y="2258117"/>
            <a:ext cx="1294100" cy="538994"/>
          </a:xfrm>
          <a:prstGeom prst="rect">
            <a:avLst/>
          </a:prstGeom>
        </p:spPr>
        <p:txBody>
          <a:bodyPr wrap="square" lIns="0" tIns="0" rIns="0" bIns="0" rtlCol="0" anchor="t">
            <a:spAutoFit/>
          </a:bodyPr>
          <a:lstStyle/>
          <a:p>
            <a:pPr algn="ctr">
              <a:lnSpc>
                <a:spcPts val="1391"/>
              </a:lnSpc>
            </a:pPr>
            <a:r>
              <a:rPr lang="en-US" sz="1200" b="1" dirty="0">
                <a:solidFill>
                  <a:srgbClr val="006EB6"/>
                </a:solidFill>
                <a:latin typeface="Avenir Heavy" panose="020B0703020203020204" pitchFamily="34" charset="0"/>
                <a:ea typeface="Avenir Bold"/>
                <a:cs typeface="Avenir Bold"/>
                <a:sym typeface="Avenir Bold"/>
              </a:rPr>
              <a:t>PHASE 3:</a:t>
            </a:r>
          </a:p>
          <a:p>
            <a:pPr algn="ctr">
              <a:lnSpc>
                <a:spcPts val="1391"/>
              </a:lnSpc>
            </a:pPr>
            <a:r>
              <a:rPr lang="en-US" sz="1200" b="1" dirty="0">
                <a:solidFill>
                  <a:srgbClr val="006EB6"/>
                </a:solidFill>
                <a:latin typeface="Avenir Heavy" panose="020B0703020203020204" pitchFamily="34" charset="0"/>
                <a:ea typeface="Avenir Bold"/>
                <a:cs typeface="Avenir Bold"/>
                <a:sym typeface="Avenir Bold"/>
              </a:rPr>
              <a:t>PRIORITIZATION</a:t>
            </a:r>
          </a:p>
          <a:p>
            <a:pPr algn="ctr">
              <a:lnSpc>
                <a:spcPts val="1391"/>
              </a:lnSpc>
            </a:pPr>
            <a:r>
              <a:rPr lang="en-US" sz="1200" b="1" dirty="0">
                <a:solidFill>
                  <a:srgbClr val="006EB6"/>
                </a:solidFill>
                <a:latin typeface="Avenir Heavy" panose="020B0703020203020204" pitchFamily="34" charset="0"/>
                <a:ea typeface="Avenir Bold"/>
                <a:cs typeface="Avenir Bold"/>
                <a:sym typeface="Avenir Bold"/>
              </a:rPr>
              <a:t>AND CRITERIA</a:t>
            </a:r>
          </a:p>
        </p:txBody>
      </p:sp>
      <p:sp>
        <p:nvSpPr>
          <p:cNvPr id="18" name="TextBox 49">
            <a:extLst>
              <a:ext uri="{FF2B5EF4-FFF2-40B4-BE49-F238E27FC236}">
                <a16:creationId xmlns:a16="http://schemas.microsoft.com/office/drawing/2014/main" id="{F7E640DB-7F9B-1239-4453-5A8B95C11304}"/>
              </a:ext>
            </a:extLst>
          </p:cNvPr>
          <p:cNvSpPr txBox="1"/>
          <p:nvPr/>
        </p:nvSpPr>
        <p:spPr>
          <a:xfrm>
            <a:off x="7299631" y="3769983"/>
            <a:ext cx="1256000" cy="538994"/>
          </a:xfrm>
          <a:prstGeom prst="rect">
            <a:avLst/>
          </a:prstGeom>
        </p:spPr>
        <p:txBody>
          <a:bodyPr lIns="0" tIns="0" rIns="0" bIns="0" rtlCol="0" anchor="t">
            <a:spAutoFit/>
          </a:bodyPr>
          <a:lstStyle/>
          <a:p>
            <a:pPr algn="ctr">
              <a:lnSpc>
                <a:spcPts val="1391"/>
              </a:lnSpc>
            </a:pPr>
            <a:r>
              <a:rPr lang="en-US" sz="1200" dirty="0">
                <a:solidFill>
                  <a:srgbClr val="3FAC49"/>
                </a:solidFill>
                <a:latin typeface="Avenir Heavy" panose="020B0703020203020204" pitchFamily="34" charset="0"/>
                <a:ea typeface="Avenir Bold"/>
                <a:cs typeface="Avenir Bold"/>
                <a:sym typeface="Avenir Bold"/>
              </a:rPr>
              <a:t>PHASE 4:</a:t>
            </a:r>
          </a:p>
          <a:p>
            <a:pPr algn="ctr">
              <a:lnSpc>
                <a:spcPts val="1391"/>
              </a:lnSpc>
            </a:pPr>
            <a:r>
              <a:rPr lang="en-US" sz="1200" dirty="0">
                <a:solidFill>
                  <a:srgbClr val="3FAC49"/>
                </a:solidFill>
                <a:latin typeface="Avenir Heavy" panose="020B0703020203020204" pitchFamily="34" charset="0"/>
                <a:ea typeface="Avenir Bold"/>
                <a:cs typeface="Avenir Bold"/>
                <a:sym typeface="Avenir Bold"/>
              </a:rPr>
              <a:t>DISCUSSION AND GUIDANCE</a:t>
            </a:r>
          </a:p>
        </p:txBody>
      </p:sp>
      <p:sp>
        <p:nvSpPr>
          <p:cNvPr id="19" name="TextBox 50">
            <a:extLst>
              <a:ext uri="{FF2B5EF4-FFF2-40B4-BE49-F238E27FC236}">
                <a16:creationId xmlns:a16="http://schemas.microsoft.com/office/drawing/2014/main" id="{1899EBF2-BBC2-65BA-A40F-5D1BB8516496}"/>
              </a:ext>
            </a:extLst>
          </p:cNvPr>
          <p:cNvSpPr txBox="1"/>
          <p:nvPr/>
        </p:nvSpPr>
        <p:spPr>
          <a:xfrm>
            <a:off x="8555631" y="2358379"/>
            <a:ext cx="1256000" cy="357918"/>
          </a:xfrm>
          <a:prstGeom prst="rect">
            <a:avLst/>
          </a:prstGeom>
        </p:spPr>
        <p:txBody>
          <a:bodyPr lIns="0" tIns="0" rIns="0" bIns="0" rtlCol="0" anchor="t">
            <a:spAutoFit/>
          </a:bodyPr>
          <a:lstStyle/>
          <a:p>
            <a:pPr algn="ctr">
              <a:lnSpc>
                <a:spcPts val="1391"/>
              </a:lnSpc>
            </a:pPr>
            <a:r>
              <a:rPr lang="en-US" sz="1200" dirty="0">
                <a:solidFill>
                  <a:srgbClr val="F78F20"/>
                </a:solidFill>
                <a:latin typeface="Avenir Heavy" panose="020B0703020203020204" pitchFamily="34" charset="0"/>
                <a:ea typeface="Avenir Bold"/>
                <a:cs typeface="Avenir Bold"/>
                <a:sym typeface="Avenir Bold"/>
              </a:rPr>
              <a:t>PHASE 5:</a:t>
            </a:r>
          </a:p>
          <a:p>
            <a:pPr algn="ctr">
              <a:lnSpc>
                <a:spcPts val="1391"/>
              </a:lnSpc>
            </a:pPr>
            <a:r>
              <a:rPr lang="en-US" sz="1200" dirty="0">
                <a:solidFill>
                  <a:srgbClr val="F78F20"/>
                </a:solidFill>
                <a:latin typeface="Avenir Heavy" panose="020B0703020203020204" pitchFamily="34" charset="0"/>
                <a:ea typeface="Avenir Bold"/>
                <a:cs typeface="Avenir Bold"/>
                <a:sym typeface="Avenir Bold"/>
              </a:rPr>
              <a:t>WRITING</a:t>
            </a:r>
          </a:p>
        </p:txBody>
      </p:sp>
      <p:sp>
        <p:nvSpPr>
          <p:cNvPr id="21" name="TextBox 52">
            <a:extLst>
              <a:ext uri="{FF2B5EF4-FFF2-40B4-BE49-F238E27FC236}">
                <a16:creationId xmlns:a16="http://schemas.microsoft.com/office/drawing/2014/main" id="{555D2D60-D354-CA55-4BB0-0770F2335421}"/>
              </a:ext>
            </a:extLst>
          </p:cNvPr>
          <p:cNvSpPr txBox="1"/>
          <p:nvPr/>
        </p:nvSpPr>
        <p:spPr>
          <a:xfrm>
            <a:off x="3517085" y="2806033"/>
            <a:ext cx="1628174" cy="276999"/>
          </a:xfrm>
          <a:prstGeom prst="rect">
            <a:avLst/>
          </a:prstGeom>
        </p:spPr>
        <p:txBody>
          <a:bodyPr wrap="square" lIns="0" tIns="0" rIns="0" bIns="0" rtlCol="0" anchor="t">
            <a:spAutoFit/>
          </a:bodyPr>
          <a:lstStyle/>
          <a:p>
            <a:pPr algn="ctr">
              <a:spcBef>
                <a:spcPct val="0"/>
              </a:spcBef>
            </a:pPr>
            <a:r>
              <a:rPr lang="en-US" sz="900" dirty="0">
                <a:latin typeface="Avenir Medium" panose="02000603020000020003" pitchFamily="2" charset="0"/>
                <a:ea typeface="Avenir Bold"/>
                <a:cs typeface="Avenir Bold"/>
                <a:sym typeface="Avenir Bold"/>
              </a:rPr>
              <a:t>Structuring of consultations into thematic areas</a:t>
            </a:r>
          </a:p>
        </p:txBody>
      </p:sp>
      <p:sp>
        <p:nvSpPr>
          <p:cNvPr id="22" name="TextBox 53">
            <a:extLst>
              <a:ext uri="{FF2B5EF4-FFF2-40B4-BE49-F238E27FC236}">
                <a16:creationId xmlns:a16="http://schemas.microsoft.com/office/drawing/2014/main" id="{28017DF2-BBD9-4C00-EFE4-52EFE2868A04}"/>
              </a:ext>
            </a:extLst>
          </p:cNvPr>
          <p:cNvSpPr txBox="1"/>
          <p:nvPr/>
        </p:nvSpPr>
        <p:spPr>
          <a:xfrm>
            <a:off x="4464855" y="3512386"/>
            <a:ext cx="2050879" cy="138499"/>
          </a:xfrm>
          <a:prstGeom prst="rect">
            <a:avLst/>
          </a:prstGeom>
        </p:spPr>
        <p:txBody>
          <a:bodyPr wrap="square" lIns="0" tIns="0" rIns="0" bIns="0" rtlCol="0" anchor="t">
            <a:spAutoFit/>
          </a:bodyPr>
          <a:lstStyle/>
          <a:p>
            <a:pPr algn="ctr"/>
            <a:r>
              <a:rPr lang="en-US" sz="900">
                <a:latin typeface="Avenir Medium" panose="02000603020000020003" pitchFamily="2" charset="0"/>
                <a:ea typeface="Avenir Bold"/>
                <a:cs typeface="Avenir Bold"/>
                <a:sym typeface="Avenir Bold"/>
              </a:rPr>
              <a:t>Situation analysis &amp; Proposed solutions</a:t>
            </a:r>
          </a:p>
        </p:txBody>
      </p:sp>
      <p:sp>
        <p:nvSpPr>
          <p:cNvPr id="23" name="TextBox 54">
            <a:extLst>
              <a:ext uri="{FF2B5EF4-FFF2-40B4-BE49-F238E27FC236}">
                <a16:creationId xmlns:a16="http://schemas.microsoft.com/office/drawing/2014/main" id="{2A1E5512-C5F6-F72D-D987-7983A45B84FD}"/>
              </a:ext>
            </a:extLst>
          </p:cNvPr>
          <p:cNvSpPr txBox="1"/>
          <p:nvPr/>
        </p:nvSpPr>
        <p:spPr>
          <a:xfrm>
            <a:off x="7187506" y="3512386"/>
            <a:ext cx="1480250" cy="168636"/>
          </a:xfrm>
          <a:prstGeom prst="rect">
            <a:avLst/>
          </a:prstGeom>
        </p:spPr>
        <p:txBody>
          <a:bodyPr wrap="square" lIns="0" tIns="0" rIns="0" bIns="0" rtlCol="0" anchor="t">
            <a:spAutoFit/>
          </a:bodyPr>
          <a:lstStyle/>
          <a:p>
            <a:pPr algn="ctr">
              <a:lnSpc>
                <a:spcPts val="1397"/>
              </a:lnSpc>
              <a:spcBef>
                <a:spcPct val="0"/>
              </a:spcBef>
            </a:pPr>
            <a:r>
              <a:rPr lang="en-US" sz="900">
                <a:solidFill>
                  <a:srgbClr val="1F0A49"/>
                </a:solidFill>
                <a:latin typeface="Avenir Medium" panose="02000603020000020003" pitchFamily="2" charset="0"/>
                <a:ea typeface="Avenir Bold"/>
                <a:cs typeface="Avenir Bold"/>
                <a:sym typeface="Avenir Bold"/>
              </a:rPr>
              <a:t>Outline of Strategy to PCB</a:t>
            </a:r>
          </a:p>
        </p:txBody>
      </p:sp>
      <p:sp>
        <p:nvSpPr>
          <p:cNvPr id="66" name="Isosceles Triangle 65">
            <a:extLst>
              <a:ext uri="{FF2B5EF4-FFF2-40B4-BE49-F238E27FC236}">
                <a16:creationId xmlns:a16="http://schemas.microsoft.com/office/drawing/2014/main" id="{40BDEB9A-13F2-C435-1E5E-407456D30616}"/>
              </a:ext>
            </a:extLst>
          </p:cNvPr>
          <p:cNvSpPr/>
          <p:nvPr/>
        </p:nvSpPr>
        <p:spPr>
          <a:xfrm rot="5400000">
            <a:off x="2918092" y="3188437"/>
            <a:ext cx="186940" cy="16115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4" name="TextBox 21">
            <a:extLst>
              <a:ext uri="{FF2B5EF4-FFF2-40B4-BE49-F238E27FC236}">
                <a16:creationId xmlns:a16="http://schemas.microsoft.com/office/drawing/2014/main" id="{E9FE0F19-C08A-DF31-796E-82B81DD74D5A}"/>
              </a:ext>
            </a:extLst>
          </p:cNvPr>
          <p:cNvSpPr txBox="1"/>
          <p:nvPr/>
        </p:nvSpPr>
        <p:spPr>
          <a:xfrm>
            <a:off x="7522355" y="4576254"/>
            <a:ext cx="832194" cy="383054"/>
          </a:xfrm>
          <a:prstGeom prst="rect">
            <a:avLst/>
          </a:prstGeom>
          <a:ln>
            <a:noFill/>
          </a:ln>
        </p:spPr>
        <p:txBody>
          <a:bodyPr wrap="square" lIns="0" tIns="0" rIns="0" bIns="0" rtlCol="0" anchor="t">
            <a:spAutoFit/>
          </a:bodyPr>
          <a:lstStyle/>
          <a:p>
            <a:pPr algn="ctr">
              <a:lnSpc>
                <a:spcPts val="1474"/>
              </a:lnSpc>
            </a:pPr>
            <a:r>
              <a:rPr lang="en-US" sz="1300" b="1" dirty="0">
                <a:solidFill>
                  <a:srgbClr val="3FAC49"/>
                </a:solidFill>
                <a:latin typeface="Verlag Compressed Bold" pitchFamily="50" charset="0"/>
                <a:ea typeface="Avenir Bold"/>
                <a:cs typeface="Avenir Bold"/>
                <a:sym typeface="Avenir Bold"/>
              </a:rPr>
              <a:t>June ‘25</a:t>
            </a:r>
          </a:p>
          <a:p>
            <a:pPr algn="ctr">
              <a:lnSpc>
                <a:spcPts val="1474"/>
              </a:lnSpc>
            </a:pPr>
            <a:r>
              <a:rPr lang="en-US" sz="1300" b="1" dirty="0">
                <a:solidFill>
                  <a:srgbClr val="3FAC49"/>
                </a:solidFill>
                <a:latin typeface="Verlag Compressed Bold" pitchFamily="50" charset="0"/>
                <a:ea typeface="Avenir Bold"/>
                <a:cs typeface="Avenir Bold"/>
                <a:sym typeface="Avenir Bold"/>
              </a:rPr>
              <a:t>PCB</a:t>
            </a:r>
          </a:p>
        </p:txBody>
      </p:sp>
      <p:sp>
        <p:nvSpPr>
          <p:cNvPr id="135" name="Oval 134">
            <a:extLst>
              <a:ext uri="{FF2B5EF4-FFF2-40B4-BE49-F238E27FC236}">
                <a16:creationId xmlns:a16="http://schemas.microsoft.com/office/drawing/2014/main" id="{6A0F844D-2F05-1145-BBCD-525CF67CCC06}"/>
              </a:ext>
            </a:extLst>
          </p:cNvPr>
          <p:cNvSpPr/>
          <p:nvPr/>
        </p:nvSpPr>
        <p:spPr>
          <a:xfrm>
            <a:off x="7570905" y="4389146"/>
            <a:ext cx="735095" cy="735095"/>
          </a:xfrm>
          <a:prstGeom prst="ellipse">
            <a:avLst/>
          </a:prstGeom>
          <a:noFill/>
          <a:ln w="28575">
            <a:solidFill>
              <a:srgbClr val="3FAC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C38E1E45-0035-3B53-9A15-990432470833}"/>
              </a:ext>
            </a:extLst>
          </p:cNvPr>
          <p:cNvSpPr txBox="1"/>
          <p:nvPr/>
        </p:nvSpPr>
        <p:spPr>
          <a:xfrm>
            <a:off x="81280" y="759387"/>
            <a:ext cx="3150398" cy="1692771"/>
          </a:xfrm>
          <a:prstGeom prst="rect">
            <a:avLst/>
          </a:prstGeom>
          <a:noFill/>
        </p:spPr>
        <p:txBody>
          <a:bodyPr wrap="square" rtlCol="0">
            <a:spAutoFit/>
          </a:bodyPr>
          <a:lstStyle/>
          <a:p>
            <a:pPr algn="r"/>
            <a:r>
              <a:rPr lang="en-US" sz="2600" cap="all">
                <a:solidFill>
                  <a:srgbClr val="E31837"/>
                </a:solidFill>
                <a:latin typeface="Avenir Heavy" panose="020B0703020203020204" pitchFamily="34" charset="0"/>
              </a:rPr>
              <a:t>Global AIDS Strategy</a:t>
            </a:r>
            <a:br>
              <a:rPr lang="en-US" sz="2600" cap="all">
                <a:solidFill>
                  <a:srgbClr val="E31837"/>
                </a:solidFill>
                <a:latin typeface="Avenir Heavy" panose="020B0703020203020204" pitchFamily="34" charset="0"/>
              </a:rPr>
            </a:br>
            <a:r>
              <a:rPr lang="en-US" sz="2600" cap="all">
                <a:solidFill>
                  <a:srgbClr val="E31837"/>
                </a:solidFill>
                <a:latin typeface="Avenir Heavy" panose="020B0703020203020204" pitchFamily="34" charset="0"/>
              </a:rPr>
              <a:t>2026-2031 Timeline</a:t>
            </a:r>
            <a:endParaRPr lang="en-IN" sz="2600" cap="all">
              <a:solidFill>
                <a:srgbClr val="E31837"/>
              </a:solidFill>
              <a:latin typeface="Avenir Heavy" panose="020B0703020203020204" pitchFamily="34" charset="0"/>
            </a:endParaRPr>
          </a:p>
        </p:txBody>
      </p:sp>
      <p:sp>
        <p:nvSpPr>
          <p:cNvPr id="25" name="TextBox 47">
            <a:extLst>
              <a:ext uri="{FF2B5EF4-FFF2-40B4-BE49-F238E27FC236}">
                <a16:creationId xmlns:a16="http://schemas.microsoft.com/office/drawing/2014/main" id="{3C61E61E-2959-08B1-6C0A-ACD7E46BD1CD}"/>
              </a:ext>
            </a:extLst>
          </p:cNvPr>
          <p:cNvSpPr txBox="1"/>
          <p:nvPr/>
        </p:nvSpPr>
        <p:spPr>
          <a:xfrm>
            <a:off x="1790415" y="5655208"/>
            <a:ext cx="5780490" cy="184666"/>
          </a:xfrm>
          <a:prstGeom prst="rect">
            <a:avLst/>
          </a:prstGeom>
        </p:spPr>
        <p:txBody>
          <a:bodyPr wrap="square" lIns="0" tIns="0" rIns="0" bIns="0" rtlCol="0" anchor="t">
            <a:spAutoFit/>
          </a:bodyPr>
          <a:lstStyle/>
          <a:p>
            <a:pPr algn="ctr"/>
            <a:r>
              <a:rPr lang="en-US" sz="1200">
                <a:solidFill>
                  <a:srgbClr val="E31837"/>
                </a:solidFill>
                <a:latin typeface="Avenir Heavy" panose="020B0703020203020204" pitchFamily="34" charset="0"/>
              </a:rPr>
              <a:t>EXPERT INPUT (REGIONS, CSOs, COUNTRIES, NAY-SAYERS, ACADEMICS)</a:t>
            </a:r>
            <a:endParaRPr lang="en-IN" sz="1200">
              <a:solidFill>
                <a:srgbClr val="E31837"/>
              </a:solidFill>
              <a:latin typeface="Avenir Heavy" panose="020B0703020203020204" pitchFamily="34" charset="0"/>
            </a:endParaRPr>
          </a:p>
        </p:txBody>
      </p:sp>
      <p:sp>
        <p:nvSpPr>
          <p:cNvPr id="26" name="TextBox 47">
            <a:extLst>
              <a:ext uri="{FF2B5EF4-FFF2-40B4-BE49-F238E27FC236}">
                <a16:creationId xmlns:a16="http://schemas.microsoft.com/office/drawing/2014/main" id="{68269F8B-0E82-84C4-9F38-6F2B1CC0C262}"/>
              </a:ext>
            </a:extLst>
          </p:cNvPr>
          <p:cNvSpPr txBox="1"/>
          <p:nvPr/>
        </p:nvSpPr>
        <p:spPr>
          <a:xfrm>
            <a:off x="7432886" y="5655208"/>
            <a:ext cx="3673890" cy="184666"/>
          </a:xfrm>
          <a:prstGeom prst="rect">
            <a:avLst/>
          </a:prstGeom>
        </p:spPr>
        <p:txBody>
          <a:bodyPr wrap="square" lIns="0" tIns="0" rIns="0" bIns="0" rtlCol="0" anchor="t">
            <a:spAutoFit/>
          </a:bodyPr>
          <a:lstStyle/>
          <a:p>
            <a:pPr algn="ctr"/>
            <a:r>
              <a:rPr lang="en-US" sz="1200">
                <a:solidFill>
                  <a:srgbClr val="E31837"/>
                </a:solidFill>
                <a:latin typeface="Avenir Heavy" panose="020B0703020203020204" pitchFamily="34" charset="0"/>
              </a:rPr>
              <a:t>STAKEHOLDER/PARTNER ENGAGEMENT</a:t>
            </a:r>
            <a:endParaRPr lang="en-IN" sz="1200">
              <a:solidFill>
                <a:srgbClr val="E31837"/>
              </a:solidFill>
              <a:latin typeface="Avenir Heavy" panose="020B0703020203020204" pitchFamily="34" charset="0"/>
            </a:endParaRPr>
          </a:p>
        </p:txBody>
      </p:sp>
      <p:sp>
        <p:nvSpPr>
          <p:cNvPr id="27" name="TextBox 47">
            <a:extLst>
              <a:ext uri="{FF2B5EF4-FFF2-40B4-BE49-F238E27FC236}">
                <a16:creationId xmlns:a16="http://schemas.microsoft.com/office/drawing/2014/main" id="{2DD69012-C9A7-B8A8-B602-316B51AED9AB}"/>
              </a:ext>
            </a:extLst>
          </p:cNvPr>
          <p:cNvSpPr txBox="1"/>
          <p:nvPr/>
        </p:nvSpPr>
        <p:spPr>
          <a:xfrm>
            <a:off x="4121219" y="5956301"/>
            <a:ext cx="5780490" cy="184666"/>
          </a:xfrm>
          <a:prstGeom prst="rect">
            <a:avLst/>
          </a:prstGeom>
        </p:spPr>
        <p:txBody>
          <a:bodyPr wrap="square" lIns="0" tIns="0" rIns="0" bIns="0" rtlCol="0" anchor="t">
            <a:spAutoFit/>
          </a:bodyPr>
          <a:lstStyle/>
          <a:p>
            <a:pPr algn="ctr"/>
            <a:r>
              <a:rPr lang="en-US" sz="1200">
                <a:solidFill>
                  <a:srgbClr val="E31837"/>
                </a:solidFill>
                <a:latin typeface="Avenir Heavy" panose="020B0703020203020204" pitchFamily="34" charset="0"/>
              </a:rPr>
              <a:t>COMMUNICATION - ONLINE ENGAGEMENT - SURVEY, CAMPAIGN</a:t>
            </a:r>
            <a:endParaRPr lang="en-IN" sz="1200">
              <a:solidFill>
                <a:srgbClr val="E31837"/>
              </a:solidFill>
              <a:latin typeface="Avenir Heavy" panose="020B0703020203020204" pitchFamily="34" charset="0"/>
            </a:endParaRPr>
          </a:p>
        </p:txBody>
      </p:sp>
      <p:sp>
        <p:nvSpPr>
          <p:cNvPr id="29" name="Arrow: Striped Right 28">
            <a:extLst>
              <a:ext uri="{FF2B5EF4-FFF2-40B4-BE49-F238E27FC236}">
                <a16:creationId xmlns:a16="http://schemas.microsoft.com/office/drawing/2014/main" id="{FD35D657-6FFE-982B-880C-4000FE9AD0C7}"/>
              </a:ext>
            </a:extLst>
          </p:cNvPr>
          <p:cNvSpPr/>
          <p:nvPr/>
        </p:nvSpPr>
        <p:spPr>
          <a:xfrm>
            <a:off x="1790415" y="6203847"/>
            <a:ext cx="9962597" cy="427599"/>
          </a:xfrm>
          <a:prstGeom prst="stripedRightArrow">
            <a:avLst/>
          </a:prstGeom>
          <a:gradFill>
            <a:gsLst>
              <a:gs pos="12000">
                <a:schemeClr val="bg1"/>
              </a:gs>
              <a:gs pos="0">
                <a:srgbClr val="E31837"/>
              </a:gs>
              <a:gs pos="58000">
                <a:srgbClr val="E52442"/>
              </a:gs>
              <a:gs pos="72000">
                <a:schemeClr val="bg1"/>
              </a:gs>
              <a:gs pos="34000">
                <a:srgbClr val="E6334F"/>
              </a:gs>
              <a:gs pos="98601">
                <a:schemeClr val="bg1"/>
              </a:gs>
              <a:gs pos="88000">
                <a:srgbClr val="E31837"/>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TextBox 30">
            <a:extLst>
              <a:ext uri="{FF2B5EF4-FFF2-40B4-BE49-F238E27FC236}">
                <a16:creationId xmlns:a16="http://schemas.microsoft.com/office/drawing/2014/main" id="{0295080F-79BB-AA2A-234A-08A15B9C2378}"/>
              </a:ext>
            </a:extLst>
          </p:cNvPr>
          <p:cNvSpPr txBox="1"/>
          <p:nvPr/>
        </p:nvSpPr>
        <p:spPr>
          <a:xfrm>
            <a:off x="1562859" y="6282074"/>
            <a:ext cx="1020627"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300">
                <a:solidFill>
                  <a:srgbClr val="C00000"/>
                </a:solidFill>
                <a:latin typeface="Avenir Heavy" panose="020B0703020203020204" pitchFamily="34" charset="0"/>
              </a:rPr>
              <a:t>2024</a:t>
            </a:r>
            <a:endParaRPr lang="en-US" sz="1200">
              <a:solidFill>
                <a:srgbClr val="C00000"/>
              </a:solidFill>
              <a:latin typeface="Avenir Heavy" panose="020B0703020203020204" pitchFamily="34" charset="0"/>
            </a:endParaRPr>
          </a:p>
        </p:txBody>
      </p:sp>
      <p:sp>
        <p:nvSpPr>
          <p:cNvPr id="32" name="TextBox 31">
            <a:extLst>
              <a:ext uri="{FF2B5EF4-FFF2-40B4-BE49-F238E27FC236}">
                <a16:creationId xmlns:a16="http://schemas.microsoft.com/office/drawing/2014/main" id="{8C10C346-6A62-F814-9843-80C4A2E964F7}"/>
              </a:ext>
            </a:extLst>
          </p:cNvPr>
          <p:cNvSpPr txBox="1"/>
          <p:nvPr/>
        </p:nvSpPr>
        <p:spPr>
          <a:xfrm>
            <a:off x="4289663" y="6270541"/>
            <a:ext cx="1020627"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300">
                <a:solidFill>
                  <a:srgbClr val="C00000"/>
                </a:solidFill>
                <a:latin typeface="Avenir Heavy" panose="020B0703020203020204" pitchFamily="34" charset="0"/>
              </a:rPr>
              <a:t>2025</a:t>
            </a:r>
            <a:endParaRPr lang="en-US" sz="1200">
              <a:solidFill>
                <a:srgbClr val="C00000"/>
              </a:solidFill>
              <a:latin typeface="Avenir Heavy" panose="020B0703020203020204" pitchFamily="34" charset="0"/>
            </a:endParaRPr>
          </a:p>
        </p:txBody>
      </p:sp>
      <p:sp>
        <p:nvSpPr>
          <p:cNvPr id="33" name="TextBox 32">
            <a:extLst>
              <a:ext uri="{FF2B5EF4-FFF2-40B4-BE49-F238E27FC236}">
                <a16:creationId xmlns:a16="http://schemas.microsoft.com/office/drawing/2014/main" id="{39C2C51D-74F6-7764-59FE-F0054634BBA2}"/>
              </a:ext>
            </a:extLst>
          </p:cNvPr>
          <p:cNvSpPr txBox="1"/>
          <p:nvPr/>
        </p:nvSpPr>
        <p:spPr>
          <a:xfrm>
            <a:off x="10232831" y="6270541"/>
            <a:ext cx="1020627"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300">
                <a:solidFill>
                  <a:srgbClr val="C00000"/>
                </a:solidFill>
                <a:latin typeface="Avenir Heavy" panose="020B0703020203020204" pitchFamily="34" charset="0"/>
              </a:rPr>
              <a:t>2026</a:t>
            </a:r>
            <a:endParaRPr lang="en-US" sz="1200">
              <a:solidFill>
                <a:srgbClr val="C00000"/>
              </a:solidFill>
              <a:latin typeface="Avenir Heavy" panose="020B0703020203020204" pitchFamily="34" charset="0"/>
            </a:endParaRPr>
          </a:p>
        </p:txBody>
      </p:sp>
      <p:sp>
        <p:nvSpPr>
          <p:cNvPr id="20" name="TextBox 51">
            <a:extLst>
              <a:ext uri="{FF2B5EF4-FFF2-40B4-BE49-F238E27FC236}">
                <a16:creationId xmlns:a16="http://schemas.microsoft.com/office/drawing/2014/main" id="{65DC7141-FE5B-0049-782B-E9ABE0AE7614}"/>
              </a:ext>
            </a:extLst>
          </p:cNvPr>
          <p:cNvSpPr txBox="1"/>
          <p:nvPr/>
        </p:nvSpPr>
        <p:spPr>
          <a:xfrm>
            <a:off x="9811631" y="3769742"/>
            <a:ext cx="1256000" cy="357918"/>
          </a:xfrm>
          <a:prstGeom prst="rect">
            <a:avLst/>
          </a:prstGeom>
        </p:spPr>
        <p:txBody>
          <a:bodyPr lIns="0" tIns="0" rIns="0" bIns="0" rtlCol="0" anchor="t">
            <a:spAutoFit/>
          </a:bodyPr>
          <a:lstStyle/>
          <a:p>
            <a:pPr algn="ctr">
              <a:lnSpc>
                <a:spcPts val="1391"/>
              </a:lnSpc>
            </a:pPr>
            <a:r>
              <a:rPr lang="en-US" sz="1200" dirty="0">
                <a:solidFill>
                  <a:srgbClr val="E21936"/>
                </a:solidFill>
                <a:latin typeface="Avenir Heavy" panose="020B0703020203020204" pitchFamily="34" charset="0"/>
                <a:ea typeface="Avenir Bold"/>
                <a:cs typeface="Avenir Bold"/>
                <a:sym typeface="Avenir Bold"/>
              </a:rPr>
              <a:t>PHASE 6:</a:t>
            </a:r>
          </a:p>
          <a:p>
            <a:pPr algn="ctr">
              <a:lnSpc>
                <a:spcPts val="1391"/>
              </a:lnSpc>
            </a:pPr>
            <a:r>
              <a:rPr lang="en-US" sz="1200" dirty="0">
                <a:solidFill>
                  <a:srgbClr val="E21936"/>
                </a:solidFill>
                <a:latin typeface="Avenir Heavy" panose="020B0703020203020204" pitchFamily="34" charset="0"/>
                <a:ea typeface="Avenir Bold"/>
                <a:cs typeface="Avenir Bold"/>
                <a:sym typeface="Avenir Bold"/>
              </a:rPr>
              <a:t>ADOPTION</a:t>
            </a:r>
          </a:p>
        </p:txBody>
      </p:sp>
      <p:sp>
        <p:nvSpPr>
          <p:cNvPr id="139" name="TextBox 21">
            <a:extLst>
              <a:ext uri="{FF2B5EF4-FFF2-40B4-BE49-F238E27FC236}">
                <a16:creationId xmlns:a16="http://schemas.microsoft.com/office/drawing/2014/main" id="{93CAD57D-5601-BF6F-8CF2-E93FFF0E4D86}"/>
              </a:ext>
            </a:extLst>
          </p:cNvPr>
          <p:cNvSpPr txBox="1"/>
          <p:nvPr/>
        </p:nvSpPr>
        <p:spPr>
          <a:xfrm>
            <a:off x="10088759" y="4576254"/>
            <a:ext cx="832194" cy="383054"/>
          </a:xfrm>
          <a:prstGeom prst="rect">
            <a:avLst/>
          </a:prstGeom>
          <a:ln>
            <a:noFill/>
          </a:ln>
        </p:spPr>
        <p:txBody>
          <a:bodyPr wrap="square" lIns="0" tIns="0" rIns="0" bIns="0" rtlCol="0" anchor="t">
            <a:spAutoFit/>
          </a:bodyPr>
          <a:lstStyle/>
          <a:p>
            <a:pPr algn="ctr">
              <a:lnSpc>
                <a:spcPts val="1474"/>
              </a:lnSpc>
            </a:pPr>
            <a:r>
              <a:rPr lang="en-US" sz="1300" b="1" dirty="0">
                <a:solidFill>
                  <a:srgbClr val="EB6377"/>
                </a:solidFill>
                <a:latin typeface="Verlag Compressed Bold" pitchFamily="50" charset="0"/>
                <a:ea typeface="Avenir Bold"/>
                <a:cs typeface="Avenir Bold"/>
                <a:sym typeface="Avenir Bold"/>
              </a:rPr>
              <a:t>Dec ‘25</a:t>
            </a:r>
          </a:p>
          <a:p>
            <a:pPr algn="ctr">
              <a:lnSpc>
                <a:spcPts val="1474"/>
              </a:lnSpc>
            </a:pPr>
            <a:r>
              <a:rPr lang="en-US" sz="1300" b="1" dirty="0">
                <a:solidFill>
                  <a:srgbClr val="EB6377"/>
                </a:solidFill>
                <a:latin typeface="Verlag Compressed Bold" pitchFamily="50" charset="0"/>
                <a:ea typeface="Avenir Bold"/>
                <a:cs typeface="Avenir Bold"/>
                <a:sym typeface="Avenir Bold"/>
              </a:rPr>
              <a:t>PCB</a:t>
            </a:r>
          </a:p>
        </p:txBody>
      </p:sp>
      <p:sp>
        <p:nvSpPr>
          <p:cNvPr id="140" name="Oval 139">
            <a:extLst>
              <a:ext uri="{FF2B5EF4-FFF2-40B4-BE49-F238E27FC236}">
                <a16:creationId xmlns:a16="http://schemas.microsoft.com/office/drawing/2014/main" id="{7761C5EC-098B-4047-E836-254D47081C3A}"/>
              </a:ext>
            </a:extLst>
          </p:cNvPr>
          <p:cNvSpPr/>
          <p:nvPr/>
        </p:nvSpPr>
        <p:spPr>
          <a:xfrm>
            <a:off x="10137309" y="4389146"/>
            <a:ext cx="735095" cy="735095"/>
          </a:xfrm>
          <a:prstGeom prst="ellipse">
            <a:avLst/>
          </a:prstGeom>
          <a:noFill/>
          <a:ln w="28575">
            <a:solidFill>
              <a:srgbClr val="EB6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4" name="Group 33">
            <a:extLst>
              <a:ext uri="{FF2B5EF4-FFF2-40B4-BE49-F238E27FC236}">
                <a16:creationId xmlns:a16="http://schemas.microsoft.com/office/drawing/2014/main" id="{74D71BA2-9E13-3D60-BD7A-2A6114B5E493}"/>
              </a:ext>
            </a:extLst>
          </p:cNvPr>
          <p:cNvGrpSpPr/>
          <p:nvPr/>
        </p:nvGrpSpPr>
        <p:grpSpPr>
          <a:xfrm>
            <a:off x="10712109" y="2800536"/>
            <a:ext cx="1040903" cy="940784"/>
            <a:chOff x="10580591" y="2858971"/>
            <a:chExt cx="832194" cy="735095"/>
          </a:xfrm>
        </p:grpSpPr>
        <p:sp>
          <p:nvSpPr>
            <p:cNvPr id="5" name="TextBox 21">
              <a:extLst>
                <a:ext uri="{FF2B5EF4-FFF2-40B4-BE49-F238E27FC236}">
                  <a16:creationId xmlns:a16="http://schemas.microsoft.com/office/drawing/2014/main" id="{9AECCA69-2045-84A3-0192-6B4083D98F5F}"/>
                </a:ext>
              </a:extLst>
            </p:cNvPr>
            <p:cNvSpPr txBox="1"/>
            <p:nvPr/>
          </p:nvSpPr>
          <p:spPr>
            <a:xfrm>
              <a:off x="10580591" y="3067091"/>
              <a:ext cx="832194" cy="427938"/>
            </a:xfrm>
            <a:prstGeom prst="rect">
              <a:avLst/>
            </a:prstGeom>
          </p:spPr>
          <p:txBody>
            <a:bodyPr wrap="square" lIns="0" tIns="0" rIns="0" bIns="0" rtlCol="0" anchor="t">
              <a:spAutoFit/>
            </a:bodyPr>
            <a:lstStyle/>
            <a:p>
              <a:pPr algn="ctr">
                <a:lnSpc>
                  <a:spcPts val="1100"/>
                </a:lnSpc>
              </a:pPr>
              <a:r>
                <a:rPr lang="en-US" sz="1300" dirty="0">
                  <a:solidFill>
                    <a:srgbClr val="EB008B"/>
                  </a:solidFill>
                  <a:latin typeface="Verlag Compressed Bold" pitchFamily="50" charset="0"/>
                  <a:ea typeface="Avenir Bold"/>
                  <a:cs typeface="Avenir Bold"/>
                  <a:sym typeface="Avenir Bold"/>
                </a:rPr>
                <a:t>June ’26</a:t>
              </a:r>
            </a:p>
            <a:p>
              <a:pPr algn="ctr">
                <a:lnSpc>
                  <a:spcPts val="1100"/>
                </a:lnSpc>
              </a:pPr>
              <a:r>
                <a:rPr lang="en-US" sz="1300" dirty="0">
                  <a:solidFill>
                    <a:srgbClr val="EB008B"/>
                  </a:solidFill>
                  <a:latin typeface="Verlag Compressed Bold" pitchFamily="50" charset="0"/>
                  <a:ea typeface="Avenir Bold"/>
                  <a:cs typeface="Avenir Bold"/>
                  <a:sym typeface="Avenir Bold"/>
                </a:rPr>
                <a:t>High-level</a:t>
              </a:r>
            </a:p>
            <a:p>
              <a:pPr algn="ctr">
                <a:lnSpc>
                  <a:spcPts val="1100"/>
                </a:lnSpc>
              </a:pPr>
              <a:r>
                <a:rPr lang="en-US" sz="1300" dirty="0">
                  <a:solidFill>
                    <a:srgbClr val="EB008B"/>
                  </a:solidFill>
                  <a:latin typeface="Verlag Compressed Bold" pitchFamily="50" charset="0"/>
                  <a:ea typeface="Avenir Bold"/>
                  <a:cs typeface="Avenir Bold"/>
                  <a:sym typeface="Avenir Bold"/>
                </a:rPr>
                <a:t>meeting</a:t>
              </a:r>
            </a:p>
          </p:txBody>
        </p:sp>
        <p:sp>
          <p:nvSpPr>
            <p:cNvPr id="6" name="Oval 5">
              <a:extLst>
                <a:ext uri="{FF2B5EF4-FFF2-40B4-BE49-F238E27FC236}">
                  <a16:creationId xmlns:a16="http://schemas.microsoft.com/office/drawing/2014/main" id="{D4D1C116-2A0A-F2F2-6112-A8478316DF08}"/>
                </a:ext>
              </a:extLst>
            </p:cNvPr>
            <p:cNvSpPr/>
            <p:nvPr/>
          </p:nvSpPr>
          <p:spPr>
            <a:xfrm>
              <a:off x="10629141" y="2858971"/>
              <a:ext cx="735095" cy="735095"/>
            </a:xfrm>
            <a:prstGeom prst="ellipse">
              <a:avLst/>
            </a:prstGeom>
            <a:noFill/>
            <a:ln w="28575">
              <a:solidFill>
                <a:srgbClr val="EB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41" name="Straight Connector 40">
            <a:extLst>
              <a:ext uri="{FF2B5EF4-FFF2-40B4-BE49-F238E27FC236}">
                <a16:creationId xmlns:a16="http://schemas.microsoft.com/office/drawing/2014/main" id="{B6739626-3312-A1BB-E03E-A66986B84B72}"/>
              </a:ext>
            </a:extLst>
          </p:cNvPr>
          <p:cNvCxnSpPr>
            <a:cxnSpLocks/>
          </p:cNvCxnSpPr>
          <p:nvPr/>
        </p:nvCxnSpPr>
        <p:spPr>
          <a:xfrm>
            <a:off x="1886672" y="5557336"/>
            <a:ext cx="8939483" cy="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1679DA9-9932-FE38-1DAB-B56FB823EFD2}"/>
              </a:ext>
            </a:extLst>
          </p:cNvPr>
          <p:cNvCxnSpPr>
            <a:cxnSpLocks/>
          </p:cNvCxnSpPr>
          <p:nvPr/>
        </p:nvCxnSpPr>
        <p:spPr>
          <a:xfrm>
            <a:off x="1886672" y="5899914"/>
            <a:ext cx="8939483" cy="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803446E-0396-19F3-94D6-94C2BFEC6C65}"/>
              </a:ext>
            </a:extLst>
          </p:cNvPr>
          <p:cNvCxnSpPr>
            <a:cxnSpLocks/>
          </p:cNvCxnSpPr>
          <p:nvPr/>
        </p:nvCxnSpPr>
        <p:spPr>
          <a:xfrm>
            <a:off x="1886672" y="6203847"/>
            <a:ext cx="8939483" cy="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16220C2-B7FB-36D9-1E14-71AECB149182}"/>
              </a:ext>
            </a:extLst>
          </p:cNvPr>
          <p:cNvCxnSpPr>
            <a:cxnSpLocks/>
          </p:cNvCxnSpPr>
          <p:nvPr/>
        </p:nvCxnSpPr>
        <p:spPr>
          <a:xfrm>
            <a:off x="7560084" y="5551839"/>
            <a:ext cx="0" cy="348075"/>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09BC05DF-9841-C82E-C47A-3A36FE69CABA}"/>
              </a:ext>
            </a:extLst>
          </p:cNvPr>
          <p:cNvGrpSpPr/>
          <p:nvPr/>
        </p:nvGrpSpPr>
        <p:grpSpPr>
          <a:xfrm>
            <a:off x="6061696" y="1208612"/>
            <a:ext cx="1125810" cy="952173"/>
            <a:chOff x="7303138" y="697344"/>
            <a:chExt cx="832194" cy="735095"/>
          </a:xfrm>
        </p:grpSpPr>
        <p:sp>
          <p:nvSpPr>
            <p:cNvPr id="12" name="TextBox 21">
              <a:extLst>
                <a:ext uri="{FF2B5EF4-FFF2-40B4-BE49-F238E27FC236}">
                  <a16:creationId xmlns:a16="http://schemas.microsoft.com/office/drawing/2014/main" id="{0AC22556-D83A-99CA-B0A0-C678730FD109}"/>
                </a:ext>
              </a:extLst>
            </p:cNvPr>
            <p:cNvSpPr txBox="1"/>
            <p:nvPr/>
          </p:nvSpPr>
          <p:spPr>
            <a:xfrm>
              <a:off x="7303138" y="928399"/>
              <a:ext cx="832194" cy="343722"/>
            </a:xfrm>
            <a:prstGeom prst="rect">
              <a:avLst/>
            </a:prstGeom>
          </p:spPr>
          <p:txBody>
            <a:bodyPr wrap="square" lIns="0" tIns="0" rIns="0" bIns="0" rtlCol="0" anchor="t">
              <a:spAutoFit/>
            </a:bodyPr>
            <a:lstStyle/>
            <a:p>
              <a:pPr algn="ctr">
                <a:lnSpc>
                  <a:spcPts val="1100"/>
                </a:lnSpc>
              </a:pPr>
              <a:r>
                <a:rPr lang="en-US" sz="1000" dirty="0">
                  <a:solidFill>
                    <a:srgbClr val="006EB6"/>
                  </a:solidFill>
                  <a:latin typeface="Verlag Compressed Bold" pitchFamily="50" charset="0"/>
                  <a:ea typeface="Avenir Bold"/>
                  <a:cs typeface="Avenir Bold"/>
                  <a:sym typeface="Avenir Bold"/>
                </a:rPr>
                <a:t>April 2025</a:t>
              </a:r>
            </a:p>
            <a:p>
              <a:pPr algn="ctr">
                <a:lnSpc>
                  <a:spcPts val="1100"/>
                </a:lnSpc>
              </a:pPr>
              <a:r>
                <a:rPr lang="en-US" sz="1000" dirty="0">
                  <a:solidFill>
                    <a:srgbClr val="006EB6"/>
                  </a:solidFill>
                  <a:latin typeface="Verlag Compressed Bold" pitchFamily="50" charset="0"/>
                  <a:ea typeface="Avenir Bold"/>
                  <a:cs typeface="Avenir Bold"/>
                  <a:sym typeface="Avenir Bold"/>
                </a:rPr>
                <a:t>Multi-stakeholder consultation</a:t>
              </a:r>
            </a:p>
          </p:txBody>
        </p:sp>
        <p:sp>
          <p:nvSpPr>
            <p:cNvPr id="13" name="Oval 12">
              <a:extLst>
                <a:ext uri="{FF2B5EF4-FFF2-40B4-BE49-F238E27FC236}">
                  <a16:creationId xmlns:a16="http://schemas.microsoft.com/office/drawing/2014/main" id="{6966A25B-A62D-8083-DE5F-C85E31B448FA}"/>
                </a:ext>
              </a:extLst>
            </p:cNvPr>
            <p:cNvSpPr/>
            <p:nvPr/>
          </p:nvSpPr>
          <p:spPr>
            <a:xfrm>
              <a:off x="7351688" y="697344"/>
              <a:ext cx="735095" cy="735095"/>
            </a:xfrm>
            <a:prstGeom prst="ellipse">
              <a:avLst/>
            </a:prstGeom>
            <a:noFill/>
            <a:ln w="28575">
              <a:solidFill>
                <a:srgbClr val="006E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4" name="Oval 13">
            <a:extLst>
              <a:ext uri="{FF2B5EF4-FFF2-40B4-BE49-F238E27FC236}">
                <a16:creationId xmlns:a16="http://schemas.microsoft.com/office/drawing/2014/main" id="{05D51086-A014-DD19-AD88-5072DE276F8C}"/>
              </a:ext>
            </a:extLst>
          </p:cNvPr>
          <p:cNvSpPr/>
          <p:nvPr/>
        </p:nvSpPr>
        <p:spPr>
          <a:xfrm>
            <a:off x="8686405" y="1258113"/>
            <a:ext cx="994451" cy="952173"/>
          </a:xfrm>
          <a:prstGeom prst="ellipse">
            <a:avLst/>
          </a:prstGeom>
          <a:noFill/>
          <a:ln w="28575">
            <a:solidFill>
              <a:srgbClr val="F78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1">
            <a:extLst>
              <a:ext uri="{FF2B5EF4-FFF2-40B4-BE49-F238E27FC236}">
                <a16:creationId xmlns:a16="http://schemas.microsoft.com/office/drawing/2014/main" id="{C10EBBA4-87B1-9D02-82D0-8861573A98B9}"/>
              </a:ext>
            </a:extLst>
          </p:cNvPr>
          <p:cNvSpPr txBox="1"/>
          <p:nvPr/>
        </p:nvSpPr>
        <p:spPr>
          <a:xfrm>
            <a:off x="8717624" y="1522603"/>
            <a:ext cx="932011" cy="423193"/>
          </a:xfrm>
          <a:prstGeom prst="rect">
            <a:avLst/>
          </a:prstGeom>
        </p:spPr>
        <p:txBody>
          <a:bodyPr wrap="square" lIns="0" tIns="0" rIns="0" bIns="0" rtlCol="0" anchor="t">
            <a:spAutoFit/>
          </a:bodyPr>
          <a:lstStyle/>
          <a:p>
            <a:pPr algn="ctr">
              <a:lnSpc>
                <a:spcPts val="1100"/>
              </a:lnSpc>
            </a:pPr>
            <a:r>
              <a:rPr lang="en-US" sz="1000" dirty="0">
                <a:solidFill>
                  <a:srgbClr val="F78F20"/>
                </a:solidFill>
                <a:latin typeface="Verlag Compressed Bold" pitchFamily="50" charset="0"/>
                <a:ea typeface="Avenir Bold"/>
                <a:cs typeface="Avenir Bold"/>
                <a:sym typeface="Avenir Bold"/>
              </a:rPr>
              <a:t>October 2025</a:t>
            </a:r>
          </a:p>
          <a:p>
            <a:pPr algn="ctr">
              <a:lnSpc>
                <a:spcPts val="1100"/>
              </a:lnSpc>
            </a:pPr>
            <a:r>
              <a:rPr lang="en-US" sz="1000" dirty="0">
                <a:solidFill>
                  <a:srgbClr val="F78F20"/>
                </a:solidFill>
                <a:latin typeface="Verlag Compressed Bold" pitchFamily="50" charset="0"/>
                <a:ea typeface="Avenir Bold"/>
                <a:cs typeface="Avenir Bold"/>
                <a:sym typeface="Avenir Bold"/>
              </a:rPr>
              <a:t>Multi-stakeholder consultation</a:t>
            </a:r>
          </a:p>
        </p:txBody>
      </p:sp>
    </p:spTree>
    <p:extLst>
      <p:ext uri="{BB962C8B-B14F-4D97-AF65-F5344CB8AC3E}">
        <p14:creationId xmlns:p14="http://schemas.microsoft.com/office/powerpoint/2010/main" val="19282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D91D57-045E-0CEF-D55F-DE8E45ACDA2D}"/>
              </a:ext>
            </a:extLst>
          </p:cNvPr>
          <p:cNvSpPr txBox="1"/>
          <p:nvPr/>
        </p:nvSpPr>
        <p:spPr>
          <a:xfrm>
            <a:off x="3406140" y="2976304"/>
            <a:ext cx="5379720" cy="830997"/>
          </a:xfrm>
          <a:prstGeom prst="rect">
            <a:avLst/>
          </a:prstGeom>
          <a:noFill/>
        </p:spPr>
        <p:txBody>
          <a:bodyPr wrap="square" rtlCol="0">
            <a:spAutoFit/>
          </a:bodyPr>
          <a:lstStyle/>
          <a:p>
            <a:pPr algn="ctr"/>
            <a:r>
              <a:rPr lang="en-US" sz="4800">
                <a:solidFill>
                  <a:srgbClr val="E31837"/>
                </a:solidFill>
                <a:latin typeface="Avenir Heavy" panose="020B0703020203020204" pitchFamily="34" charset="0"/>
              </a:rPr>
              <a:t>THANK YOU!</a:t>
            </a:r>
            <a:endParaRPr lang="en-IN" sz="4800">
              <a:solidFill>
                <a:srgbClr val="E31837"/>
              </a:solidFill>
              <a:latin typeface="Avenir Heavy" panose="020B0703020203020204" pitchFamily="34" charset="0"/>
            </a:endParaRPr>
          </a:p>
        </p:txBody>
      </p:sp>
      <p:sp>
        <p:nvSpPr>
          <p:cNvPr id="5" name="TextBox 4">
            <a:extLst>
              <a:ext uri="{FF2B5EF4-FFF2-40B4-BE49-F238E27FC236}">
                <a16:creationId xmlns:a16="http://schemas.microsoft.com/office/drawing/2014/main" id="{D9FA4521-E548-4A81-0677-3646F4FA9AE5}"/>
              </a:ext>
            </a:extLst>
          </p:cNvPr>
          <p:cNvSpPr txBox="1"/>
          <p:nvPr/>
        </p:nvSpPr>
        <p:spPr>
          <a:xfrm>
            <a:off x="1703070" y="3716625"/>
            <a:ext cx="8785860" cy="400110"/>
          </a:xfrm>
          <a:prstGeom prst="rect">
            <a:avLst/>
          </a:prstGeom>
          <a:noFill/>
        </p:spPr>
        <p:txBody>
          <a:bodyPr wrap="square" rtlCol="0">
            <a:spAutoFit/>
          </a:bodyPr>
          <a:lstStyle/>
          <a:p>
            <a:pPr algn="ctr"/>
            <a:r>
              <a:rPr lang="en-US" sz="2000">
                <a:solidFill>
                  <a:srgbClr val="0082C9"/>
                </a:solidFill>
                <a:latin typeface="Avenir Medium" panose="02000603020000020003" pitchFamily="2" charset="0"/>
              </a:rPr>
              <a:t>We thank all of you for your contributions</a:t>
            </a:r>
            <a:endParaRPr lang="en-IN" sz="2000">
              <a:solidFill>
                <a:srgbClr val="0082C9"/>
              </a:solidFill>
              <a:latin typeface="Avenir Medium" panose="02000603020000020003" pitchFamily="2" charset="0"/>
            </a:endParaRPr>
          </a:p>
        </p:txBody>
      </p:sp>
      <p:pic>
        <p:nvPicPr>
          <p:cNvPr id="6" name="Graphic 5">
            <a:extLst>
              <a:ext uri="{FF2B5EF4-FFF2-40B4-BE49-F238E27FC236}">
                <a16:creationId xmlns:a16="http://schemas.microsoft.com/office/drawing/2014/main" id="{7613076B-5E66-6ACB-FADF-15D680EA93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93358" y="2042711"/>
            <a:ext cx="405284" cy="734578"/>
          </a:xfrm>
          <a:prstGeom prst="rect">
            <a:avLst/>
          </a:prstGeom>
        </p:spPr>
      </p:pic>
    </p:spTree>
    <p:extLst>
      <p:ext uri="{BB962C8B-B14F-4D97-AF65-F5344CB8AC3E}">
        <p14:creationId xmlns:p14="http://schemas.microsoft.com/office/powerpoint/2010/main" val="249768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B849F-66C5-2392-6CDC-9B0DA6890F2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DF8FFDF-0A1C-938B-6DBB-B443881740E0}"/>
              </a:ext>
            </a:extLst>
          </p:cNvPr>
          <p:cNvSpPr/>
          <p:nvPr/>
        </p:nvSpPr>
        <p:spPr>
          <a:xfrm>
            <a:off x="3747442" y="3944722"/>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13D0002-9051-8A95-537C-983F319C4BD0}"/>
              </a:ext>
            </a:extLst>
          </p:cNvPr>
          <p:cNvSpPr/>
          <p:nvPr/>
        </p:nvSpPr>
        <p:spPr>
          <a:xfrm flipH="1">
            <a:off x="2040833" y="3944722"/>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54EE1592-F7CB-BBF5-3E28-82BE6FCC722F}"/>
              </a:ext>
            </a:extLst>
          </p:cNvPr>
          <p:cNvSpPr/>
          <p:nvPr/>
        </p:nvSpPr>
        <p:spPr>
          <a:xfrm flipH="1">
            <a:off x="2040833" y="3045290"/>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3074A077-498C-46C9-89ED-71AAF033150E}"/>
              </a:ext>
            </a:extLst>
          </p:cNvPr>
          <p:cNvSpPr/>
          <p:nvPr/>
        </p:nvSpPr>
        <p:spPr>
          <a:xfrm>
            <a:off x="3747442" y="3041966"/>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9558E7A-32BD-AA75-C151-223920871C27}"/>
              </a:ext>
            </a:extLst>
          </p:cNvPr>
          <p:cNvSpPr/>
          <p:nvPr/>
        </p:nvSpPr>
        <p:spPr>
          <a:xfrm flipH="1">
            <a:off x="2040833" y="4821015"/>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509684B-C141-87AA-CC99-C3127424B44A}"/>
              </a:ext>
            </a:extLst>
          </p:cNvPr>
          <p:cNvSpPr/>
          <p:nvPr/>
        </p:nvSpPr>
        <p:spPr>
          <a:xfrm>
            <a:off x="3747442" y="4817691"/>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6AA841EB-72E7-E0A9-92A3-17A66F935601}"/>
              </a:ext>
            </a:extLst>
          </p:cNvPr>
          <p:cNvSpPr/>
          <p:nvPr/>
        </p:nvSpPr>
        <p:spPr>
          <a:xfrm>
            <a:off x="3747442" y="1253070"/>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CDE2BBE3-2B32-85BB-5762-F0FDA726EB90}"/>
              </a:ext>
            </a:extLst>
          </p:cNvPr>
          <p:cNvSpPr/>
          <p:nvPr/>
        </p:nvSpPr>
        <p:spPr>
          <a:xfrm>
            <a:off x="3747442" y="2152500"/>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D4A2E35F-5FFB-7304-951D-2C5BE586546F}"/>
              </a:ext>
            </a:extLst>
          </p:cNvPr>
          <p:cNvSpPr/>
          <p:nvPr/>
        </p:nvSpPr>
        <p:spPr>
          <a:xfrm flipH="1">
            <a:off x="2040833" y="1253068"/>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08F863F8-175D-CF39-6657-8DA2934EB018}"/>
              </a:ext>
            </a:extLst>
          </p:cNvPr>
          <p:cNvSpPr/>
          <p:nvPr/>
        </p:nvSpPr>
        <p:spPr>
          <a:xfrm flipH="1">
            <a:off x="2040833" y="2152500"/>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drawing of a person&#10;&#10;Description automatically generated">
            <a:extLst>
              <a:ext uri="{FF2B5EF4-FFF2-40B4-BE49-F238E27FC236}">
                <a16:creationId xmlns:a16="http://schemas.microsoft.com/office/drawing/2014/main" id="{6ECB26F1-BA79-E578-EB7F-511A6E670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pic>
        <p:nvPicPr>
          <p:cNvPr id="22" name="Picture 21" descr="A drawing of a person&#10;&#10;Description automatically generated">
            <a:extLst>
              <a:ext uri="{FF2B5EF4-FFF2-40B4-BE49-F238E27FC236}">
                <a16:creationId xmlns:a16="http://schemas.microsoft.com/office/drawing/2014/main" id="{6592707D-82C0-01DB-3054-464288947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34" name="Content Placeholder 2">
            <a:extLst>
              <a:ext uri="{FF2B5EF4-FFF2-40B4-BE49-F238E27FC236}">
                <a16:creationId xmlns:a16="http://schemas.microsoft.com/office/drawing/2014/main" id="{36A52C3E-69ED-E9F4-0258-BFB4224C8448}"/>
              </a:ext>
            </a:extLst>
          </p:cNvPr>
          <p:cNvSpPr txBox="1">
            <a:spLocks/>
          </p:cNvSpPr>
          <p:nvPr/>
        </p:nvSpPr>
        <p:spPr>
          <a:xfrm>
            <a:off x="3880291" y="1256388"/>
            <a:ext cx="3531678"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600">
                <a:solidFill>
                  <a:schemeClr val="tx1"/>
                </a:solidFill>
                <a:latin typeface="Avenir Medium" panose="02000603020000020003" pitchFamily="2" charset="0"/>
                <a:cs typeface="Arial"/>
              </a:rPr>
              <a:t>We are at a historic crossroads in the HIV response.</a:t>
            </a:r>
            <a:endParaRPr lang="en-US" sz="1600">
              <a:solidFill>
                <a:schemeClr val="tx1"/>
              </a:solidFill>
              <a:latin typeface="Avenir Medium" panose="02000603020000020003" pitchFamily="2" charset="0"/>
            </a:endParaRPr>
          </a:p>
        </p:txBody>
      </p:sp>
      <p:sp>
        <p:nvSpPr>
          <p:cNvPr id="35" name="Content Placeholder 2">
            <a:extLst>
              <a:ext uri="{FF2B5EF4-FFF2-40B4-BE49-F238E27FC236}">
                <a16:creationId xmlns:a16="http://schemas.microsoft.com/office/drawing/2014/main" id="{DBB5FAF2-C326-1BA7-D318-5F6C7593AF74}"/>
              </a:ext>
            </a:extLst>
          </p:cNvPr>
          <p:cNvSpPr txBox="1">
            <a:spLocks/>
          </p:cNvSpPr>
          <p:nvPr/>
        </p:nvSpPr>
        <p:spPr>
          <a:xfrm>
            <a:off x="3880290" y="2152500"/>
            <a:ext cx="5088340"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600">
                <a:solidFill>
                  <a:schemeClr val="tx1"/>
                </a:solidFill>
                <a:latin typeface="Avenir Medium" panose="02000603020000020003" pitchFamily="2" charset="0"/>
                <a:cs typeface="Arial"/>
              </a:rPr>
              <a:t>The science, tools, and community strength exist to end AIDS as a public health threat.</a:t>
            </a:r>
          </a:p>
        </p:txBody>
      </p:sp>
      <p:sp>
        <p:nvSpPr>
          <p:cNvPr id="36" name="Content Placeholder 2">
            <a:extLst>
              <a:ext uri="{FF2B5EF4-FFF2-40B4-BE49-F238E27FC236}">
                <a16:creationId xmlns:a16="http://schemas.microsoft.com/office/drawing/2014/main" id="{95427E68-3BD5-163D-9873-698A981DBD73}"/>
              </a:ext>
            </a:extLst>
          </p:cNvPr>
          <p:cNvSpPr txBox="1">
            <a:spLocks/>
          </p:cNvSpPr>
          <p:nvPr/>
        </p:nvSpPr>
        <p:spPr>
          <a:xfrm>
            <a:off x="3880288" y="3048610"/>
            <a:ext cx="4837910"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600">
                <a:solidFill>
                  <a:schemeClr val="tx1"/>
                </a:solidFill>
                <a:latin typeface="Avenir Medium" panose="02000603020000020003" pitchFamily="2" charset="0"/>
                <a:cs typeface="Arial"/>
              </a:rPr>
              <a:t>Political will and financing are fragile; this may be our last window of opportunity.</a:t>
            </a:r>
          </a:p>
        </p:txBody>
      </p:sp>
      <p:sp>
        <p:nvSpPr>
          <p:cNvPr id="37" name="Content Placeholder 2">
            <a:extLst>
              <a:ext uri="{FF2B5EF4-FFF2-40B4-BE49-F238E27FC236}">
                <a16:creationId xmlns:a16="http://schemas.microsoft.com/office/drawing/2014/main" id="{C0BC082A-7EE6-C0AC-064D-C1C585D9BD2B}"/>
              </a:ext>
            </a:extLst>
          </p:cNvPr>
          <p:cNvSpPr txBox="1">
            <a:spLocks/>
          </p:cNvSpPr>
          <p:nvPr/>
        </p:nvSpPr>
        <p:spPr>
          <a:xfrm>
            <a:off x="3880289" y="3951366"/>
            <a:ext cx="5852990"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600">
                <a:solidFill>
                  <a:schemeClr val="tx1"/>
                </a:solidFill>
                <a:latin typeface="Avenir Medium" panose="02000603020000020003" pitchFamily="2" charset="0"/>
                <a:cs typeface="Arial"/>
              </a:rPr>
              <a:t>This strategy is a call to decisive action.</a:t>
            </a:r>
          </a:p>
        </p:txBody>
      </p:sp>
      <p:sp>
        <p:nvSpPr>
          <p:cNvPr id="38" name="Content Placeholder 2">
            <a:extLst>
              <a:ext uri="{FF2B5EF4-FFF2-40B4-BE49-F238E27FC236}">
                <a16:creationId xmlns:a16="http://schemas.microsoft.com/office/drawing/2014/main" id="{E72D2F77-EE8F-61E3-B197-66E4B570C85E}"/>
              </a:ext>
            </a:extLst>
          </p:cNvPr>
          <p:cNvSpPr txBox="1">
            <a:spLocks/>
          </p:cNvSpPr>
          <p:nvPr/>
        </p:nvSpPr>
        <p:spPr>
          <a:xfrm>
            <a:off x="3880289" y="4817691"/>
            <a:ext cx="4837910"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600">
                <a:solidFill>
                  <a:schemeClr val="tx1"/>
                </a:solidFill>
                <a:latin typeface="Avenir Medium" panose="02000603020000020003" pitchFamily="2" charset="0"/>
                <a:cs typeface="Arial"/>
              </a:rPr>
              <a:t>Choosing action now means choosing courage over fatigue and hope over resignation.</a:t>
            </a:r>
          </a:p>
        </p:txBody>
      </p:sp>
      <p:sp>
        <p:nvSpPr>
          <p:cNvPr id="3" name="TextBox 2">
            <a:extLst>
              <a:ext uri="{FF2B5EF4-FFF2-40B4-BE49-F238E27FC236}">
                <a16:creationId xmlns:a16="http://schemas.microsoft.com/office/drawing/2014/main" id="{49A777FB-B53B-CC9F-3E0E-203D7BF8A368}"/>
              </a:ext>
            </a:extLst>
          </p:cNvPr>
          <p:cNvSpPr txBox="1"/>
          <p:nvPr/>
        </p:nvSpPr>
        <p:spPr>
          <a:xfrm>
            <a:off x="658142" y="759387"/>
            <a:ext cx="2177188" cy="492443"/>
          </a:xfrm>
          <a:prstGeom prst="rect">
            <a:avLst/>
          </a:prstGeom>
          <a:noFill/>
        </p:spPr>
        <p:txBody>
          <a:bodyPr wrap="square" rtlCol="0">
            <a:spAutoFit/>
          </a:bodyPr>
          <a:lstStyle/>
          <a:p>
            <a:pPr algn="r"/>
            <a:r>
              <a:rPr lang="en-US" sz="2600">
                <a:solidFill>
                  <a:srgbClr val="E31837"/>
                </a:solidFill>
                <a:latin typeface="Avenir Heavy" panose="020B0703020203020204" pitchFamily="34" charset="0"/>
              </a:rPr>
              <a:t>WHY NOW?</a:t>
            </a:r>
            <a:endParaRPr lang="en-IN" sz="2600">
              <a:solidFill>
                <a:srgbClr val="E31837"/>
              </a:solidFill>
              <a:latin typeface="Avenir Heavy" panose="020B0703020203020204" pitchFamily="34" charset="0"/>
            </a:endParaRPr>
          </a:p>
        </p:txBody>
      </p:sp>
    </p:spTree>
    <p:extLst>
      <p:ext uri="{BB962C8B-B14F-4D97-AF65-F5344CB8AC3E}">
        <p14:creationId xmlns:p14="http://schemas.microsoft.com/office/powerpoint/2010/main" val="310895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A129F-6E09-811F-4209-B522F3218234}"/>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028042D-8B87-F630-EF52-623B98EC2E1C}"/>
              </a:ext>
            </a:extLst>
          </p:cNvPr>
          <p:cNvCxnSpPr>
            <a:cxnSpLocks/>
          </p:cNvCxnSpPr>
          <p:nvPr/>
        </p:nvCxnSpPr>
        <p:spPr>
          <a:xfrm>
            <a:off x="3068700" y="556142"/>
            <a:ext cx="0" cy="1717126"/>
          </a:xfrm>
          <a:prstGeom prst="line">
            <a:avLst/>
          </a:prstGeom>
          <a:ln w="127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 drawing of a person&#10;&#10;Description automatically generated">
            <a:extLst>
              <a:ext uri="{FF2B5EF4-FFF2-40B4-BE49-F238E27FC236}">
                <a16:creationId xmlns:a16="http://schemas.microsoft.com/office/drawing/2014/main" id="{9BEDAF54-F13A-B659-4DB0-196172743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TextBox 9">
            <a:extLst>
              <a:ext uri="{FF2B5EF4-FFF2-40B4-BE49-F238E27FC236}">
                <a16:creationId xmlns:a16="http://schemas.microsoft.com/office/drawing/2014/main" id="{4FAB0023-A91D-F53C-D607-38E5A4F26F2F}"/>
              </a:ext>
            </a:extLst>
          </p:cNvPr>
          <p:cNvSpPr txBox="1"/>
          <p:nvPr/>
        </p:nvSpPr>
        <p:spPr>
          <a:xfrm>
            <a:off x="3124018" y="759387"/>
            <a:ext cx="2669377" cy="1169551"/>
          </a:xfrm>
          <a:prstGeom prst="rect">
            <a:avLst/>
          </a:prstGeom>
          <a:noFill/>
        </p:spPr>
        <p:txBody>
          <a:bodyPr wrap="square" rtlCol="0">
            <a:spAutoFit/>
          </a:bodyPr>
          <a:lstStyle/>
          <a:p>
            <a:r>
              <a:rPr lang="en-US" sz="1400"/>
              <a:t>Summary of consultation reached through in-depth regional, national government and community consultations (March to May 2025)</a:t>
            </a:r>
            <a:endParaRPr lang="en-IN" sz="1400"/>
          </a:p>
        </p:txBody>
      </p:sp>
      <p:pic>
        <p:nvPicPr>
          <p:cNvPr id="6" name="Picture 5">
            <a:extLst>
              <a:ext uri="{FF2B5EF4-FFF2-40B4-BE49-F238E27FC236}">
                <a16:creationId xmlns:a16="http://schemas.microsoft.com/office/drawing/2014/main" id="{695B2998-A79F-EE5A-2F3B-BF9263F33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9" y="1928656"/>
            <a:ext cx="7560579" cy="4392177"/>
          </a:xfrm>
          <a:prstGeom prst="rect">
            <a:avLst/>
          </a:prstGeom>
        </p:spPr>
      </p:pic>
      <p:sp>
        <p:nvSpPr>
          <p:cNvPr id="8" name="TextBox 7">
            <a:extLst>
              <a:ext uri="{FF2B5EF4-FFF2-40B4-BE49-F238E27FC236}">
                <a16:creationId xmlns:a16="http://schemas.microsoft.com/office/drawing/2014/main" id="{849ED21B-E525-FEC0-241D-B44F441832C0}"/>
              </a:ext>
            </a:extLst>
          </p:cNvPr>
          <p:cNvSpPr txBox="1"/>
          <p:nvPr/>
        </p:nvSpPr>
        <p:spPr>
          <a:xfrm>
            <a:off x="658142" y="759387"/>
            <a:ext cx="2177188" cy="1292662"/>
          </a:xfrm>
          <a:prstGeom prst="rect">
            <a:avLst/>
          </a:prstGeom>
          <a:noFill/>
        </p:spPr>
        <p:txBody>
          <a:bodyPr wrap="square" rtlCol="0">
            <a:spAutoFit/>
          </a:bodyPr>
          <a:lstStyle/>
          <a:p>
            <a:pPr algn="r"/>
            <a:r>
              <a:rPr lang="en-US" sz="2600">
                <a:solidFill>
                  <a:srgbClr val="E31837"/>
                </a:solidFill>
                <a:latin typeface="Avenir Heavy" panose="020B0703020203020204" pitchFamily="34" charset="0"/>
              </a:rPr>
              <a:t>HOW THE STRATEGY WAS BUILT</a:t>
            </a:r>
            <a:endParaRPr lang="en-IN" sz="2600">
              <a:solidFill>
                <a:srgbClr val="E31837"/>
              </a:solidFill>
              <a:latin typeface="Avenir Heavy" panose="020B0703020203020204" pitchFamily="34" charset="0"/>
            </a:endParaRPr>
          </a:p>
        </p:txBody>
      </p:sp>
      <p:sp>
        <p:nvSpPr>
          <p:cNvPr id="9" name="TextBox 8">
            <a:extLst>
              <a:ext uri="{FF2B5EF4-FFF2-40B4-BE49-F238E27FC236}">
                <a16:creationId xmlns:a16="http://schemas.microsoft.com/office/drawing/2014/main" id="{872CC49F-F2C6-0D95-4039-7961288FF5FD}"/>
              </a:ext>
            </a:extLst>
          </p:cNvPr>
          <p:cNvSpPr txBox="1"/>
          <p:nvPr/>
        </p:nvSpPr>
        <p:spPr>
          <a:xfrm>
            <a:off x="7211028" y="2165849"/>
            <a:ext cx="4020007" cy="4154984"/>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pPr>
            <a:r>
              <a:rPr lang="en-US" sz="1600">
                <a:latin typeface="Avenir Medium" panose="02000603020000020003" pitchFamily="2" charset="0"/>
              </a:rPr>
              <a:t>Extensive consultative process involving over 5,000 people and networks.</a:t>
            </a:r>
            <a:endParaRPr lang="en-IN" sz="1600">
              <a:latin typeface="Avenir Medium" panose="02000603020000020003" pitchFamily="2" charset="0"/>
            </a:endParaRPr>
          </a:p>
          <a:p>
            <a:pPr marL="285750" lvl="0" indent="-285750">
              <a:spcBef>
                <a:spcPts val="600"/>
              </a:spcBef>
              <a:spcAft>
                <a:spcPts val="600"/>
              </a:spcAft>
              <a:buFont typeface="Arial" panose="020B0604020202020204" pitchFamily="34" charset="0"/>
              <a:buChar char="•"/>
            </a:pPr>
            <a:r>
              <a:rPr lang="en-US" sz="1600">
                <a:latin typeface="Avenir Medium" panose="02000603020000020003" pitchFamily="2" charset="0"/>
              </a:rPr>
              <a:t>Digital surveys, dialogues, and national and regional conversations throughout the year.</a:t>
            </a:r>
            <a:endParaRPr lang="en-IN" sz="1600">
              <a:latin typeface="Avenir Medium" panose="02000603020000020003" pitchFamily="2" charset="0"/>
            </a:endParaRPr>
          </a:p>
          <a:p>
            <a:pPr marL="285750" lvl="0" indent="-285750">
              <a:spcBef>
                <a:spcPts val="600"/>
              </a:spcBef>
              <a:spcAft>
                <a:spcPts val="600"/>
              </a:spcAft>
              <a:buFont typeface="Arial" panose="020B0604020202020204" pitchFamily="34" charset="0"/>
              <a:buChar char="•"/>
            </a:pPr>
            <a:r>
              <a:rPr lang="en-US" sz="1600">
                <a:latin typeface="Avenir Medium" panose="02000603020000020003" pitchFamily="2" charset="0"/>
              </a:rPr>
              <a:t>Two global multi-stakeholder consultations with broad and diverse representation.</a:t>
            </a:r>
            <a:endParaRPr lang="en-IN" sz="1600">
              <a:latin typeface="Avenir Medium" panose="02000603020000020003" pitchFamily="2" charset="0"/>
            </a:endParaRPr>
          </a:p>
          <a:p>
            <a:pPr marL="285750" lvl="0" indent="-285750">
              <a:spcBef>
                <a:spcPts val="600"/>
              </a:spcBef>
              <a:spcAft>
                <a:spcPts val="600"/>
              </a:spcAft>
              <a:buFont typeface="Arial" panose="020B0604020202020204" pitchFamily="34" charset="0"/>
              <a:buChar char="•"/>
            </a:pPr>
            <a:r>
              <a:rPr lang="en-US" sz="1600">
                <a:latin typeface="Avenir Medium" panose="02000603020000020003" pitchFamily="2" charset="0"/>
              </a:rPr>
              <a:t>Voices included: people living with HIV, youth, key populations, private sector, governments, donors, civil society, researchers and UN partners.</a:t>
            </a:r>
            <a:endParaRPr lang="en-IN" sz="1600">
              <a:latin typeface="Avenir Medium" panose="02000603020000020003" pitchFamily="2" charset="0"/>
            </a:endParaRPr>
          </a:p>
          <a:p>
            <a:pPr marL="285750" lvl="0" indent="-285750">
              <a:spcBef>
                <a:spcPts val="600"/>
              </a:spcBef>
              <a:spcAft>
                <a:spcPts val="600"/>
              </a:spcAft>
              <a:buFont typeface="Arial" panose="020B0604020202020204" pitchFamily="34" charset="0"/>
              <a:buChar char="•"/>
            </a:pPr>
            <a:r>
              <a:rPr lang="en-US" sz="1600">
                <a:latin typeface="Avenir Medium" panose="02000603020000020003" pitchFamily="2" charset="0"/>
              </a:rPr>
              <a:t>Have we heard you? Yes, we have.</a:t>
            </a:r>
            <a:endParaRPr lang="en-IN" sz="1600">
              <a:latin typeface="Avenir Medium" panose="02000603020000020003" pitchFamily="2" charset="0"/>
            </a:endParaRPr>
          </a:p>
        </p:txBody>
      </p:sp>
    </p:spTree>
    <p:extLst>
      <p:ext uri="{BB962C8B-B14F-4D97-AF65-F5344CB8AC3E}">
        <p14:creationId xmlns:p14="http://schemas.microsoft.com/office/powerpoint/2010/main" val="124040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28361-4EF9-679B-AC88-A62439DF1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741" y="1826907"/>
            <a:ext cx="3987954" cy="3780954"/>
          </a:xfrm>
          <a:prstGeom prst="rect">
            <a:avLst/>
          </a:prstGeom>
        </p:spPr>
      </p:pic>
      <p:sp>
        <p:nvSpPr>
          <p:cNvPr id="8" name="TextBox 7">
            <a:extLst>
              <a:ext uri="{FF2B5EF4-FFF2-40B4-BE49-F238E27FC236}">
                <a16:creationId xmlns:a16="http://schemas.microsoft.com/office/drawing/2014/main" id="{73530C73-C950-5FDA-A805-73B8FA3DA88F}"/>
              </a:ext>
            </a:extLst>
          </p:cNvPr>
          <p:cNvSpPr txBox="1"/>
          <p:nvPr/>
        </p:nvSpPr>
        <p:spPr>
          <a:xfrm>
            <a:off x="530330" y="2477473"/>
            <a:ext cx="2300583" cy="3139321"/>
          </a:xfrm>
          <a:prstGeom prst="rect">
            <a:avLst/>
          </a:prstGeom>
          <a:noFill/>
        </p:spPr>
        <p:txBody>
          <a:bodyPr wrap="square" lIns="91440" tIns="45720" rIns="91440" bIns="45720" rtlCol="0" anchor="t">
            <a:spAutoFit/>
          </a:bodyPr>
          <a:lstStyle/>
          <a:p>
            <a:pPr algn="r">
              <a:spcBef>
                <a:spcPts val="600"/>
              </a:spcBef>
              <a:spcAft>
                <a:spcPts val="600"/>
              </a:spcAft>
            </a:pPr>
            <a:r>
              <a:rPr lang="en-US">
                <a:solidFill>
                  <a:srgbClr val="E31837"/>
                </a:solidFill>
                <a:latin typeface="Avenir Medium" panose="02000603020000020003" pitchFamily="2" charset="0"/>
                <a:cs typeface="Arial"/>
              </a:rPr>
              <a:t>The Strategy is grounded in four core building blocks, shaped by today’s HIV epidemiology and response landscape, and designed to set ambitious, yet achievable targets for 2030.</a:t>
            </a:r>
            <a:endParaRPr lang="en-US" b="1">
              <a:solidFill>
                <a:srgbClr val="E31837"/>
              </a:solidFill>
              <a:latin typeface="Avenir Medium" panose="02000603020000020003" pitchFamily="2" charset="0"/>
              <a:cs typeface="Arial"/>
            </a:endParaRPr>
          </a:p>
        </p:txBody>
      </p:sp>
      <p:pic>
        <p:nvPicPr>
          <p:cNvPr id="4" name="Picture 3" descr="A drawing of a person&#10;&#10;Description automatically generated">
            <a:extLst>
              <a:ext uri="{FF2B5EF4-FFF2-40B4-BE49-F238E27FC236}">
                <a16:creationId xmlns:a16="http://schemas.microsoft.com/office/drawing/2014/main" id="{89619E9E-B5E6-352D-493A-291A1731B7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6" name="TextBox 5">
            <a:extLst>
              <a:ext uri="{FF2B5EF4-FFF2-40B4-BE49-F238E27FC236}">
                <a16:creationId xmlns:a16="http://schemas.microsoft.com/office/drawing/2014/main" id="{D4BBFDFF-6386-248F-87A5-42A4C4A8824B}"/>
              </a:ext>
            </a:extLst>
          </p:cNvPr>
          <p:cNvSpPr txBox="1"/>
          <p:nvPr/>
        </p:nvSpPr>
        <p:spPr>
          <a:xfrm>
            <a:off x="244530" y="759387"/>
            <a:ext cx="2590800" cy="1692771"/>
          </a:xfrm>
          <a:prstGeom prst="rect">
            <a:avLst/>
          </a:prstGeom>
          <a:noFill/>
        </p:spPr>
        <p:txBody>
          <a:bodyPr wrap="square" rtlCol="0">
            <a:spAutoFit/>
          </a:bodyPr>
          <a:lstStyle/>
          <a:p>
            <a:pPr algn="r"/>
            <a:r>
              <a:rPr lang="en-US" sz="2600">
                <a:solidFill>
                  <a:srgbClr val="E31837"/>
                </a:solidFill>
                <a:latin typeface="Avenir Heavy" panose="020B0703020203020204" pitchFamily="34" charset="0"/>
              </a:rPr>
              <a:t>FOUR BUILDING BLOCKS OF THE STRATEGY</a:t>
            </a:r>
            <a:endParaRPr lang="en-IN" sz="2600">
              <a:solidFill>
                <a:srgbClr val="E31837"/>
              </a:solidFill>
              <a:latin typeface="Avenir Heavy" panose="020B0703020203020204" pitchFamily="34" charset="0"/>
            </a:endParaRPr>
          </a:p>
        </p:txBody>
      </p:sp>
      <p:sp>
        <p:nvSpPr>
          <p:cNvPr id="12" name="Title 1">
            <a:extLst>
              <a:ext uri="{FF2B5EF4-FFF2-40B4-BE49-F238E27FC236}">
                <a16:creationId xmlns:a16="http://schemas.microsoft.com/office/drawing/2014/main" id="{DF6D07E0-E922-2DFF-33BE-D5D6A8E4F63F}"/>
              </a:ext>
            </a:extLst>
          </p:cNvPr>
          <p:cNvSpPr txBox="1">
            <a:spLocks/>
          </p:cNvSpPr>
          <p:nvPr/>
        </p:nvSpPr>
        <p:spPr>
          <a:xfrm>
            <a:off x="4362907" y="1119324"/>
            <a:ext cx="1733093" cy="15621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lgn="r"/>
            <a:r>
              <a:rPr lang="en-US" sz="1800">
                <a:solidFill>
                  <a:srgbClr val="006EB6"/>
                </a:solidFill>
                <a:latin typeface="Avenir Medium" panose="02000603020000020003" pitchFamily="2" charset="0"/>
                <a:cs typeface="Arial"/>
              </a:rPr>
              <a:t>Mid-term review of the current Strategy (Global Report July 2024)</a:t>
            </a:r>
          </a:p>
        </p:txBody>
      </p:sp>
      <p:cxnSp>
        <p:nvCxnSpPr>
          <p:cNvPr id="17" name="Straight Connector 16">
            <a:extLst>
              <a:ext uri="{FF2B5EF4-FFF2-40B4-BE49-F238E27FC236}">
                <a16:creationId xmlns:a16="http://schemas.microsoft.com/office/drawing/2014/main" id="{555D7A37-C470-7C15-F670-C6E5410325F6}"/>
              </a:ext>
            </a:extLst>
          </p:cNvPr>
          <p:cNvCxnSpPr/>
          <p:nvPr/>
        </p:nvCxnSpPr>
        <p:spPr>
          <a:xfrm>
            <a:off x="4487917" y="2672234"/>
            <a:ext cx="2207173" cy="0"/>
          </a:xfrm>
          <a:prstGeom prst="line">
            <a:avLst/>
          </a:prstGeom>
          <a:ln w="9525" cap="flat" cmpd="sng" algn="ctr">
            <a:solidFill>
              <a:srgbClr val="006EB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itle 1">
            <a:extLst>
              <a:ext uri="{FF2B5EF4-FFF2-40B4-BE49-F238E27FC236}">
                <a16:creationId xmlns:a16="http://schemas.microsoft.com/office/drawing/2014/main" id="{ECC68F13-07BD-2BAF-C18B-A714E2CD816F}"/>
              </a:ext>
            </a:extLst>
          </p:cNvPr>
          <p:cNvSpPr txBox="1">
            <a:spLocks/>
          </p:cNvSpPr>
          <p:nvPr/>
        </p:nvSpPr>
        <p:spPr>
          <a:xfrm>
            <a:off x="8326423" y="1722004"/>
            <a:ext cx="1906513" cy="8993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r>
              <a:rPr lang="en-US" sz="1800">
                <a:solidFill>
                  <a:srgbClr val="F26B73"/>
                </a:solidFill>
                <a:latin typeface="Avenir Medium" panose="02000603020000020003" pitchFamily="2" charset="0"/>
                <a:cs typeface="Arial"/>
              </a:rPr>
              <a:t>Recommended 2030 targets identified</a:t>
            </a:r>
          </a:p>
        </p:txBody>
      </p:sp>
      <p:cxnSp>
        <p:nvCxnSpPr>
          <p:cNvPr id="22" name="Straight Connector 21">
            <a:extLst>
              <a:ext uri="{FF2B5EF4-FFF2-40B4-BE49-F238E27FC236}">
                <a16:creationId xmlns:a16="http://schemas.microsoft.com/office/drawing/2014/main" id="{5D9B0290-AEAA-32D4-AC71-93A2FC05FD3E}"/>
              </a:ext>
            </a:extLst>
          </p:cNvPr>
          <p:cNvCxnSpPr>
            <a:cxnSpLocks/>
          </p:cNvCxnSpPr>
          <p:nvPr/>
        </p:nvCxnSpPr>
        <p:spPr>
          <a:xfrm flipV="1">
            <a:off x="8326423" y="1858688"/>
            <a:ext cx="0" cy="1237571"/>
          </a:xfrm>
          <a:prstGeom prst="line">
            <a:avLst/>
          </a:prstGeom>
          <a:ln w="9525" cap="flat" cmpd="sng" algn="ctr">
            <a:solidFill>
              <a:srgbClr val="F26B7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itle 1">
            <a:extLst>
              <a:ext uri="{FF2B5EF4-FFF2-40B4-BE49-F238E27FC236}">
                <a16:creationId xmlns:a16="http://schemas.microsoft.com/office/drawing/2014/main" id="{F38C72AD-3CF1-26F7-168B-3FEC019E94DC}"/>
              </a:ext>
            </a:extLst>
          </p:cNvPr>
          <p:cNvSpPr txBox="1">
            <a:spLocks/>
          </p:cNvSpPr>
          <p:nvPr/>
        </p:nvSpPr>
        <p:spPr>
          <a:xfrm>
            <a:off x="7792318" y="5416106"/>
            <a:ext cx="2019732" cy="8993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r>
              <a:rPr lang="en-US" sz="1800">
                <a:solidFill>
                  <a:srgbClr val="41AD49"/>
                </a:solidFill>
                <a:latin typeface="Avenir Medium" panose="02000603020000020003" pitchFamily="2" charset="0"/>
                <a:cs typeface="Arial"/>
              </a:rPr>
              <a:t>Ongoing strategy consultations</a:t>
            </a:r>
          </a:p>
        </p:txBody>
      </p:sp>
      <p:cxnSp>
        <p:nvCxnSpPr>
          <p:cNvPr id="21" name="Straight Connector 20">
            <a:extLst>
              <a:ext uri="{FF2B5EF4-FFF2-40B4-BE49-F238E27FC236}">
                <a16:creationId xmlns:a16="http://schemas.microsoft.com/office/drawing/2014/main" id="{F12A6A4A-58B5-8076-FE5F-977EF78DA993}"/>
              </a:ext>
            </a:extLst>
          </p:cNvPr>
          <p:cNvCxnSpPr>
            <a:cxnSpLocks/>
          </p:cNvCxnSpPr>
          <p:nvPr/>
        </p:nvCxnSpPr>
        <p:spPr>
          <a:xfrm flipV="1">
            <a:off x="7792318" y="4797320"/>
            <a:ext cx="0" cy="1237571"/>
          </a:xfrm>
          <a:prstGeom prst="line">
            <a:avLst/>
          </a:prstGeom>
          <a:ln w="9525" cap="flat" cmpd="sng" algn="ctr">
            <a:solidFill>
              <a:srgbClr val="41AD49"/>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itle 1">
            <a:extLst>
              <a:ext uri="{FF2B5EF4-FFF2-40B4-BE49-F238E27FC236}">
                <a16:creationId xmlns:a16="http://schemas.microsoft.com/office/drawing/2014/main" id="{029EC614-1FC5-BE36-B77C-49F3D5D08BA1}"/>
              </a:ext>
            </a:extLst>
          </p:cNvPr>
          <p:cNvSpPr txBox="1">
            <a:spLocks/>
          </p:cNvSpPr>
          <p:nvPr/>
        </p:nvSpPr>
        <p:spPr>
          <a:xfrm>
            <a:off x="4208275" y="4753326"/>
            <a:ext cx="1733093" cy="781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lgn="r"/>
            <a:r>
              <a:rPr lang="en-US" sz="1800">
                <a:solidFill>
                  <a:srgbClr val="F78E20"/>
                </a:solidFill>
                <a:latin typeface="Avenir Medium" panose="02000603020000020003" pitchFamily="2" charset="0"/>
                <a:cs typeface="Arial"/>
              </a:rPr>
              <a:t>Sustainability roadmaps</a:t>
            </a:r>
          </a:p>
        </p:txBody>
      </p:sp>
      <p:cxnSp>
        <p:nvCxnSpPr>
          <p:cNvPr id="18" name="Straight Connector 17">
            <a:extLst>
              <a:ext uri="{FF2B5EF4-FFF2-40B4-BE49-F238E27FC236}">
                <a16:creationId xmlns:a16="http://schemas.microsoft.com/office/drawing/2014/main" id="{DEE76B1F-1C25-7E86-C3DD-0C32FFA79241}"/>
              </a:ext>
            </a:extLst>
          </p:cNvPr>
          <p:cNvCxnSpPr>
            <a:cxnSpLocks/>
          </p:cNvCxnSpPr>
          <p:nvPr/>
        </p:nvCxnSpPr>
        <p:spPr>
          <a:xfrm flipV="1">
            <a:off x="5941368" y="4134540"/>
            <a:ext cx="0" cy="1237571"/>
          </a:xfrm>
          <a:prstGeom prst="line">
            <a:avLst/>
          </a:prstGeom>
          <a:ln w="9525" cap="flat" cmpd="sng" algn="ctr">
            <a:solidFill>
              <a:srgbClr val="F78E2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8502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978F167-6378-07C4-6671-FE6BFEB0DD01}"/>
              </a:ext>
            </a:extLst>
          </p:cNvPr>
          <p:cNvSpPr/>
          <p:nvPr/>
        </p:nvSpPr>
        <p:spPr>
          <a:xfrm>
            <a:off x="7878365" y="1"/>
            <a:ext cx="1704299" cy="6858000"/>
          </a:xfrm>
          <a:prstGeom prst="rect">
            <a:avLst/>
          </a:prstGeom>
          <a:solidFill>
            <a:srgbClr val="ADB8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A0941797-0491-A499-DBA0-E78D3D3CBC1C}"/>
              </a:ext>
            </a:extLst>
          </p:cNvPr>
          <p:cNvSpPr/>
          <p:nvPr/>
        </p:nvSpPr>
        <p:spPr>
          <a:xfrm>
            <a:off x="5479387" y="1"/>
            <a:ext cx="2324787" cy="6858000"/>
          </a:xfrm>
          <a:prstGeom prst="rect">
            <a:avLst/>
          </a:prstGeom>
          <a:solidFill>
            <a:srgbClr val="FFB7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F100E565-964D-73AB-B652-9C968E44444D}"/>
              </a:ext>
            </a:extLst>
          </p:cNvPr>
          <p:cNvSpPr/>
          <p:nvPr/>
        </p:nvSpPr>
        <p:spPr>
          <a:xfrm>
            <a:off x="3440619" y="1"/>
            <a:ext cx="1964576" cy="685800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drawing of a person&#10;&#10;Description automatically generated">
            <a:extLst>
              <a:ext uri="{FF2B5EF4-FFF2-40B4-BE49-F238E27FC236}">
                <a16:creationId xmlns:a16="http://schemas.microsoft.com/office/drawing/2014/main" id="{0CC7C6B5-0843-BE45-6D2F-06ACD1DDC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4" name="Title 1">
            <a:extLst>
              <a:ext uri="{FF2B5EF4-FFF2-40B4-BE49-F238E27FC236}">
                <a16:creationId xmlns:a16="http://schemas.microsoft.com/office/drawing/2014/main" id="{7AD6713E-DE9A-AB1B-FB32-A2CCFCED304F}"/>
              </a:ext>
            </a:extLst>
          </p:cNvPr>
          <p:cNvSpPr txBox="1">
            <a:spLocks/>
          </p:cNvSpPr>
          <p:nvPr/>
        </p:nvSpPr>
        <p:spPr>
          <a:xfrm rot="16200000">
            <a:off x="2012857" y="3242506"/>
            <a:ext cx="2585322" cy="489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ctr"/>
            <a:r>
              <a:rPr lang="en-US" sz="1400" b="1" cap="all">
                <a:solidFill>
                  <a:srgbClr val="E31837"/>
                </a:solidFill>
                <a:latin typeface="Avenir Heavy" panose="020B0703020203020204" pitchFamily="34" charset="0"/>
                <a:cs typeface="Arial"/>
              </a:rPr>
              <a:t>That involves</a:t>
            </a:r>
            <a:endParaRPr lang="en-CH" sz="1400" b="1" cap="all">
              <a:solidFill>
                <a:srgbClr val="E31837"/>
              </a:solidFill>
              <a:latin typeface="Avenir Heavy" panose="020B0703020203020204" pitchFamily="34" charset="0"/>
              <a:cs typeface="Arial"/>
            </a:endParaRPr>
          </a:p>
        </p:txBody>
      </p:sp>
      <p:sp>
        <p:nvSpPr>
          <p:cNvPr id="6" name="TextBox 5">
            <a:extLst>
              <a:ext uri="{FF2B5EF4-FFF2-40B4-BE49-F238E27FC236}">
                <a16:creationId xmlns:a16="http://schemas.microsoft.com/office/drawing/2014/main" id="{004509C2-B4B2-09B4-D57A-82983A923812}"/>
              </a:ext>
            </a:extLst>
          </p:cNvPr>
          <p:cNvSpPr txBox="1"/>
          <p:nvPr/>
        </p:nvSpPr>
        <p:spPr>
          <a:xfrm>
            <a:off x="530330" y="2477473"/>
            <a:ext cx="2300583" cy="2031325"/>
          </a:xfrm>
          <a:prstGeom prst="rect">
            <a:avLst/>
          </a:prstGeom>
          <a:noFill/>
        </p:spPr>
        <p:txBody>
          <a:bodyPr wrap="square" lIns="91440" tIns="45720" rIns="91440" bIns="45720" rtlCol="0" anchor="t">
            <a:spAutoFit/>
          </a:bodyPr>
          <a:lstStyle/>
          <a:p>
            <a:pPr algn="r"/>
            <a:r>
              <a:rPr lang="en-GB">
                <a:solidFill>
                  <a:srgbClr val="E31837"/>
                </a:solidFill>
                <a:latin typeface="Avenir Medium" panose="02000603020000020003" pitchFamily="2" charset="0"/>
              </a:rPr>
              <a:t>The Global AIDS Strategy 2026 – 2031 invites a collective recommitment to the ambition to end AIDS by 2030.</a:t>
            </a:r>
            <a:endParaRPr lang="en-IN">
              <a:solidFill>
                <a:srgbClr val="E31837"/>
              </a:solidFill>
              <a:latin typeface="Avenir Medium" panose="02000603020000020003" pitchFamily="2" charset="0"/>
            </a:endParaRPr>
          </a:p>
        </p:txBody>
      </p:sp>
      <p:sp>
        <p:nvSpPr>
          <p:cNvPr id="7" name="TextBox 6">
            <a:extLst>
              <a:ext uri="{FF2B5EF4-FFF2-40B4-BE49-F238E27FC236}">
                <a16:creationId xmlns:a16="http://schemas.microsoft.com/office/drawing/2014/main" id="{ED51DDF3-9566-AC7A-62C7-85FD47B9DC10}"/>
              </a:ext>
            </a:extLst>
          </p:cNvPr>
          <p:cNvSpPr txBox="1"/>
          <p:nvPr/>
        </p:nvSpPr>
        <p:spPr>
          <a:xfrm>
            <a:off x="244530" y="759387"/>
            <a:ext cx="2590800" cy="892552"/>
          </a:xfrm>
          <a:prstGeom prst="rect">
            <a:avLst/>
          </a:prstGeom>
          <a:noFill/>
        </p:spPr>
        <p:txBody>
          <a:bodyPr wrap="square" rtlCol="0">
            <a:spAutoFit/>
          </a:bodyPr>
          <a:lstStyle/>
          <a:p>
            <a:pPr algn="r"/>
            <a:r>
              <a:rPr lang="en-US" sz="2600" cap="all">
                <a:solidFill>
                  <a:srgbClr val="E31837"/>
                </a:solidFill>
                <a:latin typeface="Avenir Heavy" panose="020B0703020203020204" pitchFamily="34" charset="0"/>
              </a:rPr>
              <a:t>It starts with people</a:t>
            </a:r>
            <a:endParaRPr lang="en-IN" sz="2600" cap="all">
              <a:solidFill>
                <a:srgbClr val="E31837"/>
              </a:solidFill>
              <a:latin typeface="Avenir Heavy" panose="020B0703020203020204" pitchFamily="34" charset="0"/>
            </a:endParaRPr>
          </a:p>
        </p:txBody>
      </p:sp>
      <p:sp>
        <p:nvSpPr>
          <p:cNvPr id="11" name="TextBox 10">
            <a:extLst>
              <a:ext uri="{FF2B5EF4-FFF2-40B4-BE49-F238E27FC236}">
                <a16:creationId xmlns:a16="http://schemas.microsoft.com/office/drawing/2014/main" id="{64437868-950B-1E58-A4C8-6FF39150CE2E}"/>
              </a:ext>
            </a:extLst>
          </p:cNvPr>
          <p:cNvSpPr txBox="1"/>
          <p:nvPr/>
        </p:nvSpPr>
        <p:spPr>
          <a:xfrm>
            <a:off x="3518881" y="2535667"/>
            <a:ext cx="1834776" cy="1815882"/>
          </a:xfrm>
          <a:prstGeom prst="rect">
            <a:avLst/>
          </a:prstGeom>
          <a:noFill/>
        </p:spPr>
        <p:txBody>
          <a:bodyPr wrap="square" lIns="91440" tIns="45720" rIns="91440" bIns="45720" rtlCol="0" anchor="t">
            <a:spAutoFit/>
          </a:bodyPr>
          <a:lstStyle/>
          <a:p>
            <a:pPr algn="ctr"/>
            <a:r>
              <a:rPr lang="en-US" sz="1600">
                <a:latin typeface="Avenir Medium" panose="02000603020000020003" pitchFamily="2" charset="0"/>
                <a:cs typeface="Arial"/>
              </a:rPr>
              <a:t>Country-leadership for sustaining inclusive multisectoral HIV national responses</a:t>
            </a:r>
          </a:p>
        </p:txBody>
      </p:sp>
      <p:sp>
        <p:nvSpPr>
          <p:cNvPr id="12" name="TextBox 11">
            <a:extLst>
              <a:ext uri="{FF2B5EF4-FFF2-40B4-BE49-F238E27FC236}">
                <a16:creationId xmlns:a16="http://schemas.microsoft.com/office/drawing/2014/main" id="{04545A7B-1311-4AC9-643D-83B7731F98B5}"/>
              </a:ext>
            </a:extLst>
          </p:cNvPr>
          <p:cNvSpPr txBox="1"/>
          <p:nvPr/>
        </p:nvSpPr>
        <p:spPr>
          <a:xfrm>
            <a:off x="5611395" y="1920114"/>
            <a:ext cx="2116355" cy="3046988"/>
          </a:xfrm>
          <a:prstGeom prst="rect">
            <a:avLst/>
          </a:prstGeom>
          <a:noFill/>
        </p:spPr>
        <p:txBody>
          <a:bodyPr wrap="square" lIns="91440" tIns="45720" rIns="91440" bIns="45720" rtlCol="0" anchor="t">
            <a:spAutoFit/>
          </a:bodyPr>
          <a:lstStyle/>
          <a:p>
            <a:pPr algn="ctr"/>
            <a:r>
              <a:rPr lang="en-US" sz="1600">
                <a:latin typeface="Avenir Medium" panose="02000603020000020003" pitchFamily="2" charset="0"/>
                <a:cs typeface="Arial"/>
              </a:rPr>
              <a:t>Reducing inequalities and upholding people’s rights to access HIV prevention, testing, treatment and care services, including for women and girls, men and boys, children, and key populations affected or at risk of HIV.</a:t>
            </a:r>
          </a:p>
        </p:txBody>
      </p:sp>
      <p:sp>
        <p:nvSpPr>
          <p:cNvPr id="13" name="TextBox 12">
            <a:extLst>
              <a:ext uri="{FF2B5EF4-FFF2-40B4-BE49-F238E27FC236}">
                <a16:creationId xmlns:a16="http://schemas.microsoft.com/office/drawing/2014/main" id="{9C7E3FBC-860E-EF93-E965-BA77A509535B}"/>
              </a:ext>
            </a:extLst>
          </p:cNvPr>
          <p:cNvSpPr txBox="1"/>
          <p:nvPr/>
        </p:nvSpPr>
        <p:spPr>
          <a:xfrm>
            <a:off x="7911060" y="2904999"/>
            <a:ext cx="1648691" cy="1077218"/>
          </a:xfrm>
          <a:prstGeom prst="rect">
            <a:avLst/>
          </a:prstGeom>
          <a:noFill/>
        </p:spPr>
        <p:txBody>
          <a:bodyPr wrap="square" lIns="91440" tIns="45720" rIns="91440" bIns="45720" rtlCol="0" anchor="t">
            <a:spAutoFit/>
          </a:bodyPr>
          <a:lstStyle/>
          <a:p>
            <a:pPr algn="ctr"/>
            <a:r>
              <a:rPr lang="en-US" sz="1600">
                <a:latin typeface="Avenir Medium" panose="02000603020000020003" pitchFamily="2" charset="0"/>
                <a:cs typeface="Arial"/>
              </a:rPr>
              <a:t>Community leadership at all levels of the response</a:t>
            </a:r>
            <a:endParaRPr lang="en-CH" sz="1600">
              <a:latin typeface="Avenir Medium" panose="02000603020000020003" pitchFamily="2" charset="0"/>
              <a:cs typeface="Arial"/>
            </a:endParaRPr>
          </a:p>
        </p:txBody>
      </p:sp>
    </p:spTree>
    <p:extLst>
      <p:ext uri="{BB962C8B-B14F-4D97-AF65-F5344CB8AC3E}">
        <p14:creationId xmlns:p14="http://schemas.microsoft.com/office/powerpoint/2010/main" val="282607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A5C8B-E013-D684-2327-76373A6A5C24}"/>
            </a:ext>
          </a:extLst>
        </p:cNvPr>
        <p:cNvGrpSpPr/>
        <p:nvPr/>
      </p:nvGrpSpPr>
      <p:grpSpPr>
        <a:xfrm>
          <a:off x="0" y="0"/>
          <a:ext cx="0" cy="0"/>
          <a:chOff x="0" y="0"/>
          <a:chExt cx="0" cy="0"/>
        </a:xfrm>
      </p:grpSpPr>
      <p:grpSp>
        <p:nvGrpSpPr>
          <p:cNvPr id="45" name="Group 44">
            <a:extLst>
              <a:ext uri="{FF2B5EF4-FFF2-40B4-BE49-F238E27FC236}">
                <a16:creationId xmlns:a16="http://schemas.microsoft.com/office/drawing/2014/main" id="{EFA996A1-9B2E-CAD7-AF5C-4FD2FEE2D9BC}"/>
              </a:ext>
            </a:extLst>
          </p:cNvPr>
          <p:cNvGrpSpPr/>
          <p:nvPr/>
        </p:nvGrpSpPr>
        <p:grpSpPr>
          <a:xfrm>
            <a:off x="2932771" y="2452884"/>
            <a:ext cx="7554476" cy="4070488"/>
            <a:chOff x="1704754" y="2452884"/>
            <a:chExt cx="8782493" cy="4070488"/>
          </a:xfrm>
        </p:grpSpPr>
        <p:sp>
          <p:nvSpPr>
            <p:cNvPr id="12" name="Rectangle 11">
              <a:extLst>
                <a:ext uri="{FF2B5EF4-FFF2-40B4-BE49-F238E27FC236}">
                  <a16:creationId xmlns:a16="http://schemas.microsoft.com/office/drawing/2014/main" id="{C01496AB-B68B-2BE5-C05B-3A6824D723A4}"/>
                </a:ext>
              </a:extLst>
            </p:cNvPr>
            <p:cNvSpPr/>
            <p:nvPr/>
          </p:nvSpPr>
          <p:spPr>
            <a:xfrm>
              <a:off x="1704754" y="2452884"/>
              <a:ext cx="8782493" cy="324693"/>
            </a:xfrm>
            <a:prstGeom prst="rect">
              <a:avLst/>
            </a:prstGeom>
            <a:gradFill>
              <a:gsLst>
                <a:gs pos="100000">
                  <a:srgbClr val="08BCC1"/>
                </a:gs>
                <a:gs pos="0">
                  <a:srgbClr val="006EB6"/>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BDA5BCF4-73B3-493D-D3B7-597B0100DB7D}"/>
                </a:ext>
              </a:extLst>
            </p:cNvPr>
            <p:cNvSpPr/>
            <p:nvPr/>
          </p:nvSpPr>
          <p:spPr>
            <a:xfrm>
              <a:off x="1704754" y="2828914"/>
              <a:ext cx="8782493" cy="354041"/>
            </a:xfrm>
            <a:prstGeom prst="rect">
              <a:avLst/>
            </a:prstGeom>
            <a:gradFill>
              <a:gsLst>
                <a:gs pos="100000">
                  <a:srgbClr val="08BCC1"/>
                </a:gs>
                <a:gs pos="0">
                  <a:srgbClr val="006EB6"/>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a:p>
          </p:txBody>
        </p:sp>
        <p:sp>
          <p:nvSpPr>
            <p:cNvPr id="28" name="Rectangle 27">
              <a:extLst>
                <a:ext uri="{FF2B5EF4-FFF2-40B4-BE49-F238E27FC236}">
                  <a16:creationId xmlns:a16="http://schemas.microsoft.com/office/drawing/2014/main" id="{88F59D4E-3588-5CDD-FB1F-856EA25F4DAA}"/>
                </a:ext>
              </a:extLst>
            </p:cNvPr>
            <p:cNvSpPr/>
            <p:nvPr/>
          </p:nvSpPr>
          <p:spPr>
            <a:xfrm>
              <a:off x="1704754" y="3234292"/>
              <a:ext cx="8782493" cy="751018"/>
            </a:xfrm>
            <a:prstGeom prst="rect">
              <a:avLst/>
            </a:prstGeom>
            <a:gradFill>
              <a:gsLst>
                <a:gs pos="100000">
                  <a:srgbClr val="08BCC1"/>
                </a:gs>
                <a:gs pos="0">
                  <a:srgbClr val="006EB6"/>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t> </a:t>
              </a:r>
              <a:endParaRPr lang="en-IN"/>
            </a:p>
          </p:txBody>
        </p:sp>
        <p:sp>
          <p:nvSpPr>
            <p:cNvPr id="29" name="Rectangle 28">
              <a:extLst>
                <a:ext uri="{FF2B5EF4-FFF2-40B4-BE49-F238E27FC236}">
                  <a16:creationId xmlns:a16="http://schemas.microsoft.com/office/drawing/2014/main" id="{5CED610B-A614-2E04-5022-8CAB23B66F61}"/>
                </a:ext>
              </a:extLst>
            </p:cNvPr>
            <p:cNvSpPr/>
            <p:nvPr/>
          </p:nvSpPr>
          <p:spPr>
            <a:xfrm>
              <a:off x="1704754" y="4036647"/>
              <a:ext cx="8782493" cy="530695"/>
            </a:xfrm>
            <a:prstGeom prst="rect">
              <a:avLst/>
            </a:prstGeom>
            <a:gradFill>
              <a:gsLst>
                <a:gs pos="100000">
                  <a:srgbClr val="08BCC1"/>
                </a:gs>
                <a:gs pos="0">
                  <a:srgbClr val="006EB6"/>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a:p>
          </p:txBody>
        </p:sp>
        <p:sp>
          <p:nvSpPr>
            <p:cNvPr id="30" name="Rectangle 29">
              <a:extLst>
                <a:ext uri="{FF2B5EF4-FFF2-40B4-BE49-F238E27FC236}">
                  <a16:creationId xmlns:a16="http://schemas.microsoft.com/office/drawing/2014/main" id="{1DFE477F-E406-BA13-1F12-5398546BB51D}"/>
                </a:ext>
              </a:extLst>
            </p:cNvPr>
            <p:cNvSpPr/>
            <p:nvPr/>
          </p:nvSpPr>
          <p:spPr>
            <a:xfrm>
              <a:off x="1704754" y="4621437"/>
              <a:ext cx="8782493" cy="733149"/>
            </a:xfrm>
            <a:prstGeom prst="rect">
              <a:avLst/>
            </a:prstGeom>
            <a:gradFill>
              <a:gsLst>
                <a:gs pos="100000">
                  <a:srgbClr val="08BCC1"/>
                </a:gs>
                <a:gs pos="0">
                  <a:srgbClr val="006EB6"/>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a:p>
          </p:txBody>
        </p:sp>
        <p:sp>
          <p:nvSpPr>
            <p:cNvPr id="36" name="Rectangle 35">
              <a:extLst>
                <a:ext uri="{FF2B5EF4-FFF2-40B4-BE49-F238E27FC236}">
                  <a16:creationId xmlns:a16="http://schemas.microsoft.com/office/drawing/2014/main" id="{76000EB7-6C3C-D83A-5CE6-1A138C4ADB2A}"/>
                </a:ext>
              </a:extLst>
            </p:cNvPr>
            <p:cNvSpPr/>
            <p:nvPr/>
          </p:nvSpPr>
          <p:spPr>
            <a:xfrm>
              <a:off x="1704754" y="5411438"/>
              <a:ext cx="8782493" cy="733149"/>
            </a:xfrm>
            <a:prstGeom prst="rect">
              <a:avLst/>
            </a:prstGeom>
            <a:gradFill>
              <a:gsLst>
                <a:gs pos="100000">
                  <a:srgbClr val="08BCC1"/>
                </a:gs>
                <a:gs pos="0">
                  <a:srgbClr val="006EB6"/>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a:p>
          </p:txBody>
        </p:sp>
        <p:sp>
          <p:nvSpPr>
            <p:cNvPr id="35" name="Rectangle 34">
              <a:extLst>
                <a:ext uri="{FF2B5EF4-FFF2-40B4-BE49-F238E27FC236}">
                  <a16:creationId xmlns:a16="http://schemas.microsoft.com/office/drawing/2014/main" id="{4720931E-F90C-9C61-4BEF-1EDDCE23AADB}"/>
                </a:ext>
              </a:extLst>
            </p:cNvPr>
            <p:cNvSpPr/>
            <p:nvPr/>
          </p:nvSpPr>
          <p:spPr>
            <a:xfrm>
              <a:off x="1704754" y="6198679"/>
              <a:ext cx="8782493" cy="324693"/>
            </a:xfrm>
            <a:prstGeom prst="rect">
              <a:avLst/>
            </a:prstGeom>
            <a:gradFill>
              <a:gsLst>
                <a:gs pos="100000">
                  <a:srgbClr val="08BCC1"/>
                </a:gs>
                <a:gs pos="0">
                  <a:srgbClr val="006EB6"/>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3" name="TextBox 12">
            <a:extLst>
              <a:ext uri="{FF2B5EF4-FFF2-40B4-BE49-F238E27FC236}">
                <a16:creationId xmlns:a16="http://schemas.microsoft.com/office/drawing/2014/main" id="{80553626-74B1-5A7D-E575-4E9C6FFA745E}"/>
              </a:ext>
            </a:extLst>
          </p:cNvPr>
          <p:cNvSpPr txBox="1"/>
          <p:nvPr/>
        </p:nvSpPr>
        <p:spPr>
          <a:xfrm>
            <a:off x="3085196" y="2461342"/>
            <a:ext cx="3547285" cy="307777"/>
          </a:xfrm>
          <a:prstGeom prst="rect">
            <a:avLst/>
          </a:prstGeom>
          <a:noFill/>
        </p:spPr>
        <p:txBody>
          <a:bodyPr wrap="square" lIns="91440" tIns="45720" rIns="91440" bIns="45720" rtlCol="0" anchor="t">
            <a:spAutoFit/>
          </a:bodyPr>
          <a:lstStyle/>
          <a:p>
            <a:r>
              <a:rPr lang="en-US" sz="1400">
                <a:solidFill>
                  <a:schemeClr val="bg1"/>
                </a:solidFill>
                <a:latin typeface="Avenir Heavy" panose="020B0703020203020204" pitchFamily="34" charset="0"/>
                <a:cs typeface="Arial"/>
              </a:rPr>
              <a:t>Scaled-up HIV responses</a:t>
            </a:r>
          </a:p>
        </p:txBody>
      </p:sp>
      <p:sp>
        <p:nvSpPr>
          <p:cNvPr id="20" name="TextBox 19">
            <a:extLst>
              <a:ext uri="{FF2B5EF4-FFF2-40B4-BE49-F238E27FC236}">
                <a16:creationId xmlns:a16="http://schemas.microsoft.com/office/drawing/2014/main" id="{B34C92D5-0AE6-7BAD-DB9E-CC71CB8EACA4}"/>
              </a:ext>
            </a:extLst>
          </p:cNvPr>
          <p:cNvSpPr txBox="1"/>
          <p:nvPr/>
        </p:nvSpPr>
        <p:spPr>
          <a:xfrm>
            <a:off x="6763844" y="2461342"/>
            <a:ext cx="3547285" cy="307777"/>
          </a:xfrm>
          <a:prstGeom prst="rect">
            <a:avLst/>
          </a:prstGeom>
          <a:noFill/>
        </p:spPr>
        <p:txBody>
          <a:bodyPr wrap="square" lIns="91440" tIns="45720" rIns="91440" bIns="45720" rtlCol="0" anchor="t">
            <a:spAutoFit/>
          </a:bodyPr>
          <a:lstStyle/>
          <a:p>
            <a:r>
              <a:rPr lang="en-US" sz="1400">
                <a:solidFill>
                  <a:schemeClr val="bg1"/>
                </a:solidFill>
                <a:latin typeface="Avenir Heavy" panose="020B0703020203020204" pitchFamily="34" charset="0"/>
                <a:cs typeface="Arial"/>
              </a:rPr>
              <a:t>End AIDS and build sustainability</a:t>
            </a:r>
          </a:p>
        </p:txBody>
      </p:sp>
      <p:sp>
        <p:nvSpPr>
          <p:cNvPr id="14" name="TextBox 13">
            <a:extLst>
              <a:ext uri="{FF2B5EF4-FFF2-40B4-BE49-F238E27FC236}">
                <a16:creationId xmlns:a16="http://schemas.microsoft.com/office/drawing/2014/main" id="{BB4C687E-8CDB-372C-C02F-7AAC57296875}"/>
              </a:ext>
            </a:extLst>
          </p:cNvPr>
          <p:cNvSpPr txBox="1"/>
          <p:nvPr/>
        </p:nvSpPr>
        <p:spPr>
          <a:xfrm>
            <a:off x="3085196" y="2852046"/>
            <a:ext cx="3547285" cy="307777"/>
          </a:xfrm>
          <a:prstGeom prst="rect">
            <a:avLst/>
          </a:prstGeom>
          <a:noFill/>
        </p:spPr>
        <p:txBody>
          <a:bodyPr wrap="square" lIns="91440" tIns="45720" rIns="91440" bIns="45720" rtlCol="0" anchor="t">
            <a:spAutoFit/>
          </a:bodyPr>
          <a:lstStyle/>
          <a:p>
            <a:r>
              <a:rPr lang="en-US" sz="1400">
                <a:solidFill>
                  <a:schemeClr val="bg1"/>
                </a:solidFill>
                <a:latin typeface="Avenir Heavy" panose="020B0703020203020204" pitchFamily="34" charset="0"/>
                <a:cs typeface="Arial"/>
              </a:rPr>
              <a:t>Intervention</a:t>
            </a:r>
            <a:r>
              <a:rPr lang="en-CH" sz="1400">
                <a:solidFill>
                  <a:schemeClr val="bg1"/>
                </a:solidFill>
                <a:latin typeface="Avenir Heavy" panose="020B0703020203020204" pitchFamily="34" charset="0"/>
                <a:cs typeface="Arial"/>
              </a:rPr>
              <a:t>-</a:t>
            </a:r>
            <a:r>
              <a:rPr lang="en-US" sz="1400">
                <a:solidFill>
                  <a:schemeClr val="bg1"/>
                </a:solidFill>
                <a:latin typeface="Avenir Heavy" panose="020B0703020203020204" pitchFamily="34" charset="0"/>
                <a:cs typeface="Arial"/>
              </a:rPr>
              <a:t>centred</a:t>
            </a:r>
          </a:p>
        </p:txBody>
      </p:sp>
      <p:sp>
        <p:nvSpPr>
          <p:cNvPr id="21" name="TextBox 20">
            <a:extLst>
              <a:ext uri="{FF2B5EF4-FFF2-40B4-BE49-F238E27FC236}">
                <a16:creationId xmlns:a16="http://schemas.microsoft.com/office/drawing/2014/main" id="{D57E7EAC-74BE-B32C-EAF6-9DFCCEFCF262}"/>
              </a:ext>
            </a:extLst>
          </p:cNvPr>
          <p:cNvSpPr txBox="1"/>
          <p:nvPr/>
        </p:nvSpPr>
        <p:spPr>
          <a:xfrm>
            <a:off x="6763844" y="2852046"/>
            <a:ext cx="3547285" cy="307777"/>
          </a:xfrm>
          <a:prstGeom prst="rect">
            <a:avLst/>
          </a:prstGeom>
          <a:noFill/>
        </p:spPr>
        <p:txBody>
          <a:bodyPr wrap="square" lIns="91440" tIns="45720" rIns="91440" bIns="45720" rtlCol="0" anchor="t">
            <a:spAutoFit/>
          </a:bodyPr>
          <a:lstStyle/>
          <a:p>
            <a:r>
              <a:rPr lang="en-US" sz="1400">
                <a:solidFill>
                  <a:schemeClr val="bg1"/>
                </a:solidFill>
                <a:latin typeface="Avenir Heavy" panose="020B0703020203020204" pitchFamily="34" charset="0"/>
                <a:cs typeface="Arial"/>
              </a:rPr>
              <a:t>People</a:t>
            </a:r>
            <a:r>
              <a:rPr lang="en-CH" sz="1400">
                <a:solidFill>
                  <a:schemeClr val="bg1"/>
                </a:solidFill>
                <a:latin typeface="Avenir Heavy" panose="020B0703020203020204" pitchFamily="34" charset="0"/>
                <a:cs typeface="Arial"/>
              </a:rPr>
              <a:t>-</a:t>
            </a:r>
            <a:r>
              <a:rPr lang="en-US" sz="1400">
                <a:solidFill>
                  <a:schemeClr val="bg1"/>
                </a:solidFill>
                <a:latin typeface="Avenir Heavy" panose="020B0703020203020204" pitchFamily="34" charset="0"/>
                <a:cs typeface="Arial"/>
              </a:rPr>
              <a:t>centred</a:t>
            </a:r>
          </a:p>
        </p:txBody>
      </p:sp>
      <p:sp>
        <p:nvSpPr>
          <p:cNvPr id="15" name="TextBox 14">
            <a:extLst>
              <a:ext uri="{FF2B5EF4-FFF2-40B4-BE49-F238E27FC236}">
                <a16:creationId xmlns:a16="http://schemas.microsoft.com/office/drawing/2014/main" id="{F4B8FC64-823C-D85F-6952-6988342C892C}"/>
              </a:ext>
            </a:extLst>
          </p:cNvPr>
          <p:cNvSpPr txBox="1"/>
          <p:nvPr/>
        </p:nvSpPr>
        <p:spPr>
          <a:xfrm>
            <a:off x="3085195" y="3240469"/>
            <a:ext cx="3547285" cy="738664"/>
          </a:xfrm>
          <a:prstGeom prst="rect">
            <a:avLst/>
          </a:prstGeom>
          <a:noFill/>
        </p:spPr>
        <p:txBody>
          <a:bodyPr wrap="square" lIns="91440" tIns="45720" rIns="91440" bIns="45720" rtlCol="0" anchor="t">
            <a:spAutoFit/>
          </a:bodyPr>
          <a:lstStyle/>
          <a:p>
            <a:r>
              <a:rPr lang="en-US" sz="1400">
                <a:solidFill>
                  <a:schemeClr val="bg1"/>
                </a:solidFill>
                <a:latin typeface="Avenir Heavy" panose="020B0703020203020204" pitchFamily="34" charset="0"/>
                <a:cs typeface="Arial"/>
              </a:rPr>
              <a:t>Large number of targets, some of</a:t>
            </a:r>
          </a:p>
          <a:p>
            <a:r>
              <a:rPr lang="en-US" sz="1400">
                <a:solidFill>
                  <a:schemeClr val="bg1"/>
                </a:solidFill>
                <a:latin typeface="Avenir Heavy" panose="020B0703020203020204" pitchFamily="34" charset="0"/>
                <a:cs typeface="Arial"/>
              </a:rPr>
              <a:t>which were statements o</a:t>
            </a:r>
            <a:r>
              <a:rPr lang="en-CH" sz="1400">
                <a:solidFill>
                  <a:schemeClr val="bg1"/>
                </a:solidFill>
                <a:latin typeface="Avenir Heavy" panose="020B0703020203020204" pitchFamily="34" charset="0"/>
                <a:cs typeface="Arial"/>
              </a:rPr>
              <a:t>f</a:t>
            </a:r>
            <a:r>
              <a:rPr lang="en-US" sz="1400">
                <a:solidFill>
                  <a:schemeClr val="bg1"/>
                </a:solidFill>
                <a:latin typeface="Avenir Heavy" panose="020B0703020203020204" pitchFamily="34" charset="0"/>
                <a:cs typeface="Arial"/>
              </a:rPr>
              <a:t> intent and</a:t>
            </a:r>
          </a:p>
          <a:p>
            <a:r>
              <a:rPr lang="en-US" sz="1400">
                <a:solidFill>
                  <a:schemeClr val="bg1"/>
                </a:solidFill>
                <a:latin typeface="Avenir Heavy" panose="020B0703020203020204" pitchFamily="34" charset="0"/>
                <a:cs typeface="Arial"/>
              </a:rPr>
              <a:t>not measurable</a:t>
            </a:r>
          </a:p>
        </p:txBody>
      </p:sp>
      <p:sp>
        <p:nvSpPr>
          <p:cNvPr id="22" name="TextBox 21">
            <a:extLst>
              <a:ext uri="{FF2B5EF4-FFF2-40B4-BE49-F238E27FC236}">
                <a16:creationId xmlns:a16="http://schemas.microsoft.com/office/drawing/2014/main" id="{A1E37AB3-1E78-F530-E849-18C562A3C170}"/>
              </a:ext>
            </a:extLst>
          </p:cNvPr>
          <p:cNvSpPr txBox="1"/>
          <p:nvPr/>
        </p:nvSpPr>
        <p:spPr>
          <a:xfrm>
            <a:off x="6763845" y="3240469"/>
            <a:ext cx="3220192" cy="738664"/>
          </a:xfrm>
          <a:prstGeom prst="rect">
            <a:avLst/>
          </a:prstGeom>
          <a:noFill/>
        </p:spPr>
        <p:txBody>
          <a:bodyPr wrap="square" lIns="91440" tIns="45720" rIns="91440" bIns="45720" rtlCol="0" anchor="t">
            <a:spAutoFit/>
          </a:bodyPr>
          <a:lstStyle/>
          <a:p>
            <a:r>
              <a:rPr lang="en-US" sz="1400">
                <a:solidFill>
                  <a:schemeClr val="bg1"/>
                </a:solidFill>
                <a:latin typeface="Avenir Heavy" panose="020B0703020203020204" pitchFamily="34" charset="0"/>
                <a:cs typeface="Arial"/>
              </a:rPr>
              <a:t>Fewer targets that are adoptable by</a:t>
            </a:r>
          </a:p>
          <a:p>
            <a:r>
              <a:rPr lang="en-CH" sz="1400">
                <a:solidFill>
                  <a:schemeClr val="bg1"/>
                </a:solidFill>
                <a:latin typeface="Avenir Heavy" panose="020B0703020203020204" pitchFamily="34" charset="0"/>
                <a:cs typeface="Arial"/>
              </a:rPr>
              <a:t>c</a:t>
            </a:r>
            <a:r>
              <a:rPr lang="en-US" sz="1400">
                <a:solidFill>
                  <a:schemeClr val="bg1"/>
                </a:solidFill>
                <a:latin typeface="Avenir Heavy" panose="020B0703020203020204" pitchFamily="34" charset="0"/>
                <a:cs typeface="Arial"/>
              </a:rPr>
              <a:t>ountries, subnational areas and subpopulations</a:t>
            </a:r>
          </a:p>
        </p:txBody>
      </p:sp>
      <p:sp>
        <p:nvSpPr>
          <p:cNvPr id="16" name="TextBox 15">
            <a:extLst>
              <a:ext uri="{FF2B5EF4-FFF2-40B4-BE49-F238E27FC236}">
                <a16:creationId xmlns:a16="http://schemas.microsoft.com/office/drawing/2014/main" id="{6A758F4A-4F84-CB4F-58B5-99AAD6E5E95E}"/>
              </a:ext>
            </a:extLst>
          </p:cNvPr>
          <p:cNvSpPr txBox="1"/>
          <p:nvPr/>
        </p:nvSpPr>
        <p:spPr>
          <a:xfrm>
            <a:off x="3085196" y="4148106"/>
            <a:ext cx="3547285" cy="307777"/>
          </a:xfrm>
          <a:prstGeom prst="rect">
            <a:avLst/>
          </a:prstGeom>
          <a:noFill/>
        </p:spPr>
        <p:txBody>
          <a:bodyPr wrap="square" lIns="91440" tIns="45720" rIns="91440" bIns="45720" rtlCol="0" anchor="t">
            <a:spAutoFit/>
          </a:bodyPr>
          <a:lstStyle/>
          <a:p>
            <a:r>
              <a:rPr lang="en-US" sz="1400">
                <a:solidFill>
                  <a:schemeClr val="bg1"/>
                </a:solidFill>
                <a:latin typeface="Avenir Heavy" panose="020B0703020203020204" pitchFamily="34" charset="0"/>
                <a:cs typeface="Arial"/>
              </a:rPr>
              <a:t>Vertical HIV programmes</a:t>
            </a:r>
          </a:p>
        </p:txBody>
      </p:sp>
      <p:sp>
        <p:nvSpPr>
          <p:cNvPr id="23" name="TextBox 22">
            <a:extLst>
              <a:ext uri="{FF2B5EF4-FFF2-40B4-BE49-F238E27FC236}">
                <a16:creationId xmlns:a16="http://schemas.microsoft.com/office/drawing/2014/main" id="{35AA8796-BB2C-7F0F-FAAF-0A0DBFB269CF}"/>
              </a:ext>
            </a:extLst>
          </p:cNvPr>
          <p:cNvSpPr txBox="1"/>
          <p:nvPr/>
        </p:nvSpPr>
        <p:spPr>
          <a:xfrm>
            <a:off x="6763844" y="4040384"/>
            <a:ext cx="3547285" cy="523220"/>
          </a:xfrm>
          <a:prstGeom prst="rect">
            <a:avLst/>
          </a:prstGeom>
          <a:noFill/>
        </p:spPr>
        <p:txBody>
          <a:bodyPr wrap="square" lIns="91440" tIns="45720" rIns="91440" bIns="45720" rtlCol="0" anchor="t">
            <a:spAutoFit/>
          </a:bodyPr>
          <a:lstStyle/>
          <a:p>
            <a:r>
              <a:rPr lang="en-US" sz="1400">
                <a:solidFill>
                  <a:schemeClr val="bg1"/>
                </a:solidFill>
                <a:latin typeface="Avenir Heavy" panose="020B0703020203020204" pitchFamily="34" charset="0"/>
                <a:cs typeface="Arial"/>
              </a:rPr>
              <a:t>Integration of HIV services in national programmes</a:t>
            </a:r>
          </a:p>
        </p:txBody>
      </p:sp>
      <p:sp>
        <p:nvSpPr>
          <p:cNvPr id="17" name="TextBox 16">
            <a:extLst>
              <a:ext uri="{FF2B5EF4-FFF2-40B4-BE49-F238E27FC236}">
                <a16:creationId xmlns:a16="http://schemas.microsoft.com/office/drawing/2014/main" id="{8703D86E-CCC3-1173-49A7-E857970F9666}"/>
              </a:ext>
            </a:extLst>
          </p:cNvPr>
          <p:cNvSpPr txBox="1"/>
          <p:nvPr/>
        </p:nvSpPr>
        <p:spPr>
          <a:xfrm>
            <a:off x="3085196" y="4834123"/>
            <a:ext cx="3547285" cy="307777"/>
          </a:xfrm>
          <a:prstGeom prst="rect">
            <a:avLst/>
          </a:prstGeom>
          <a:noFill/>
        </p:spPr>
        <p:txBody>
          <a:bodyPr wrap="square" lIns="91440" tIns="45720" rIns="91440" bIns="45720" rtlCol="0" anchor="t">
            <a:spAutoFit/>
          </a:bodyPr>
          <a:lstStyle/>
          <a:p>
            <a:r>
              <a:rPr lang="en-US" sz="1400">
                <a:solidFill>
                  <a:schemeClr val="bg1"/>
                </a:solidFill>
                <a:latin typeface="Avenir Heavy" panose="020B0703020203020204" pitchFamily="34" charset="0"/>
                <a:cs typeface="Arial"/>
              </a:rPr>
              <a:t>Focus on provision of services</a:t>
            </a:r>
          </a:p>
        </p:txBody>
      </p:sp>
      <p:sp>
        <p:nvSpPr>
          <p:cNvPr id="24" name="TextBox 23">
            <a:extLst>
              <a:ext uri="{FF2B5EF4-FFF2-40B4-BE49-F238E27FC236}">
                <a16:creationId xmlns:a16="http://schemas.microsoft.com/office/drawing/2014/main" id="{F1FBF39B-8B5F-BE2D-173F-66CD047F08F5}"/>
              </a:ext>
            </a:extLst>
          </p:cNvPr>
          <p:cNvSpPr txBox="1"/>
          <p:nvPr/>
        </p:nvSpPr>
        <p:spPr>
          <a:xfrm>
            <a:off x="6763844" y="4618679"/>
            <a:ext cx="3547285" cy="738664"/>
          </a:xfrm>
          <a:prstGeom prst="rect">
            <a:avLst/>
          </a:prstGeom>
          <a:noFill/>
        </p:spPr>
        <p:txBody>
          <a:bodyPr wrap="square" lIns="91440" tIns="45720" rIns="91440" bIns="45720" rtlCol="0" anchor="t">
            <a:spAutoFit/>
          </a:bodyPr>
          <a:lstStyle/>
          <a:p>
            <a:r>
              <a:rPr lang="en-US" sz="1400">
                <a:solidFill>
                  <a:schemeClr val="bg1"/>
                </a:solidFill>
                <a:latin typeface="Avenir Heavy"/>
                <a:cs typeface="Arial"/>
              </a:rPr>
              <a:t>Greater focus on access to services</a:t>
            </a:r>
            <a:r>
              <a:rPr lang="en-CH" sz="1400">
                <a:solidFill>
                  <a:schemeClr val="bg1"/>
                </a:solidFill>
                <a:latin typeface="Avenir Heavy"/>
                <a:cs typeface="Arial"/>
              </a:rPr>
              <a:t> </a:t>
            </a:r>
            <a:r>
              <a:rPr lang="en-US" sz="1400">
                <a:solidFill>
                  <a:schemeClr val="bg1"/>
                </a:solidFill>
                <a:latin typeface="Avenir Heavy"/>
                <a:cs typeface="Arial"/>
              </a:rPr>
              <a:t>and diversifying methods</a:t>
            </a:r>
            <a:r>
              <a:rPr lang="en-CH" sz="1400">
                <a:solidFill>
                  <a:schemeClr val="bg1"/>
                </a:solidFill>
                <a:latin typeface="Avenir Heavy"/>
                <a:cs typeface="Arial"/>
              </a:rPr>
              <a:t> ¬</a:t>
            </a:r>
            <a:r>
              <a:rPr lang="en-US" sz="1400">
                <a:solidFill>
                  <a:schemeClr val="bg1"/>
                </a:solidFill>
                <a:latin typeface="Avenir Heavy"/>
                <a:cs typeface="Arial"/>
              </a:rPr>
              <a:t> self-care models, communit</a:t>
            </a:r>
            <a:r>
              <a:rPr lang="en-CH" sz="1400">
                <a:solidFill>
                  <a:schemeClr val="bg1"/>
                </a:solidFill>
                <a:latin typeface="Avenir Heavy"/>
                <a:cs typeface="Arial"/>
              </a:rPr>
              <a:t>y-</a:t>
            </a:r>
            <a:r>
              <a:rPr lang="en-US" sz="1400">
                <a:solidFill>
                  <a:schemeClr val="bg1"/>
                </a:solidFill>
                <a:latin typeface="Avenir Heavy"/>
                <a:cs typeface="Arial"/>
              </a:rPr>
              <a:t>led programmes </a:t>
            </a:r>
          </a:p>
        </p:txBody>
      </p:sp>
      <p:sp>
        <p:nvSpPr>
          <p:cNvPr id="18" name="TextBox 17">
            <a:extLst>
              <a:ext uri="{FF2B5EF4-FFF2-40B4-BE49-F238E27FC236}">
                <a16:creationId xmlns:a16="http://schemas.microsoft.com/office/drawing/2014/main" id="{A542390A-5C9B-FF6C-1220-A81645E0C76A}"/>
              </a:ext>
            </a:extLst>
          </p:cNvPr>
          <p:cNvSpPr txBox="1"/>
          <p:nvPr/>
        </p:nvSpPr>
        <p:spPr>
          <a:xfrm>
            <a:off x="3085196" y="5516402"/>
            <a:ext cx="2965447" cy="523220"/>
          </a:xfrm>
          <a:prstGeom prst="rect">
            <a:avLst/>
          </a:prstGeom>
          <a:noFill/>
        </p:spPr>
        <p:txBody>
          <a:bodyPr wrap="square" lIns="91440" tIns="45720" rIns="91440" bIns="45720" rtlCol="0" anchor="t">
            <a:spAutoFit/>
          </a:bodyPr>
          <a:lstStyle/>
          <a:p>
            <a:r>
              <a:rPr lang="en-US" sz="1400">
                <a:solidFill>
                  <a:schemeClr val="bg1"/>
                </a:solidFill>
                <a:latin typeface="Avenir Heavy" panose="020B0703020203020204" pitchFamily="34" charset="0"/>
                <a:cs typeface="Arial"/>
              </a:rPr>
              <a:t>High donor depend</a:t>
            </a:r>
            <a:r>
              <a:rPr lang="en-CH" sz="1400">
                <a:solidFill>
                  <a:schemeClr val="bg1"/>
                </a:solidFill>
                <a:latin typeface="Avenir Heavy" panose="020B0703020203020204" pitchFamily="34" charset="0"/>
                <a:cs typeface="Arial"/>
              </a:rPr>
              <a:t>e</a:t>
            </a:r>
            <a:r>
              <a:rPr lang="en-US" sz="1400">
                <a:solidFill>
                  <a:schemeClr val="bg1"/>
                </a:solidFill>
                <a:latin typeface="Avenir Heavy" panose="020B0703020203020204" pitchFamily="34" charset="0"/>
                <a:cs typeface="Arial"/>
              </a:rPr>
              <a:t>nce and dono</a:t>
            </a:r>
            <a:r>
              <a:rPr lang="en-CH" sz="1400">
                <a:solidFill>
                  <a:schemeClr val="bg1"/>
                </a:solidFill>
                <a:latin typeface="Avenir Heavy" panose="020B0703020203020204" pitchFamily="34" charset="0"/>
                <a:cs typeface="Arial"/>
              </a:rPr>
              <a:t>r-</a:t>
            </a:r>
            <a:r>
              <a:rPr lang="en-US" sz="1400">
                <a:solidFill>
                  <a:schemeClr val="bg1"/>
                </a:solidFill>
                <a:latin typeface="Avenir Heavy" panose="020B0703020203020204" pitchFamily="34" charset="0"/>
                <a:cs typeface="Arial"/>
              </a:rPr>
              <a:t> driven HIV responses</a:t>
            </a:r>
          </a:p>
        </p:txBody>
      </p:sp>
      <p:sp>
        <p:nvSpPr>
          <p:cNvPr id="25" name="TextBox 24">
            <a:extLst>
              <a:ext uri="{FF2B5EF4-FFF2-40B4-BE49-F238E27FC236}">
                <a16:creationId xmlns:a16="http://schemas.microsoft.com/office/drawing/2014/main" id="{9B90D48B-48E5-0BE9-C13B-6557924C0564}"/>
              </a:ext>
            </a:extLst>
          </p:cNvPr>
          <p:cNvSpPr txBox="1"/>
          <p:nvPr/>
        </p:nvSpPr>
        <p:spPr>
          <a:xfrm>
            <a:off x="6763844" y="5408680"/>
            <a:ext cx="3140251" cy="738664"/>
          </a:xfrm>
          <a:prstGeom prst="rect">
            <a:avLst/>
          </a:prstGeom>
          <a:noFill/>
        </p:spPr>
        <p:txBody>
          <a:bodyPr wrap="square" lIns="91440" tIns="45720" rIns="91440" bIns="45720" rtlCol="0" anchor="t">
            <a:spAutoFit/>
          </a:bodyPr>
          <a:lstStyle/>
          <a:p>
            <a:r>
              <a:rPr lang="en-US" sz="1400">
                <a:solidFill>
                  <a:schemeClr val="bg1"/>
                </a:solidFill>
                <a:latin typeface="Avenir Heavy" panose="020B0703020203020204" pitchFamily="34" charset="0"/>
                <a:cs typeface="Arial"/>
              </a:rPr>
              <a:t>Country-owned and </a:t>
            </a:r>
            <a:r>
              <a:rPr lang="en-CH" sz="1400">
                <a:solidFill>
                  <a:schemeClr val="bg1"/>
                </a:solidFill>
                <a:latin typeface="Avenir Heavy" panose="020B0703020203020204" pitchFamily="34" charset="0"/>
                <a:cs typeface="Arial"/>
              </a:rPr>
              <a:t>-</a:t>
            </a:r>
            <a:r>
              <a:rPr lang="en-US" sz="1400">
                <a:solidFill>
                  <a:schemeClr val="bg1"/>
                </a:solidFill>
                <a:latin typeface="Avenir Heavy" panose="020B0703020203020204" pitchFamily="34" charset="0"/>
                <a:cs typeface="Arial"/>
              </a:rPr>
              <a:t>led responses. Shared responsibility differentiated by income</a:t>
            </a:r>
          </a:p>
        </p:txBody>
      </p:sp>
      <p:sp>
        <p:nvSpPr>
          <p:cNvPr id="19" name="TextBox 18">
            <a:extLst>
              <a:ext uri="{FF2B5EF4-FFF2-40B4-BE49-F238E27FC236}">
                <a16:creationId xmlns:a16="http://schemas.microsoft.com/office/drawing/2014/main" id="{6FE39B84-F8E8-B673-BB35-E3E9155A36B0}"/>
              </a:ext>
            </a:extLst>
          </p:cNvPr>
          <p:cNvSpPr txBox="1"/>
          <p:nvPr/>
        </p:nvSpPr>
        <p:spPr>
          <a:xfrm>
            <a:off x="3085195" y="6207137"/>
            <a:ext cx="3547285" cy="307777"/>
          </a:xfrm>
          <a:prstGeom prst="rect">
            <a:avLst/>
          </a:prstGeom>
          <a:noFill/>
        </p:spPr>
        <p:txBody>
          <a:bodyPr wrap="square" lIns="91440" tIns="45720" rIns="91440" bIns="45720" rtlCol="0" anchor="t">
            <a:spAutoFit/>
          </a:bodyPr>
          <a:lstStyle/>
          <a:p>
            <a:r>
              <a:rPr lang="en-US" sz="1400">
                <a:solidFill>
                  <a:schemeClr val="bg1"/>
                </a:solidFill>
                <a:latin typeface="Avenir Heavy" panose="020B0703020203020204" pitchFamily="34" charset="0"/>
                <a:cs typeface="Arial"/>
              </a:rPr>
              <a:t>Global </a:t>
            </a:r>
            <a:r>
              <a:rPr lang="en-CH" sz="1400">
                <a:solidFill>
                  <a:schemeClr val="bg1"/>
                </a:solidFill>
                <a:latin typeface="Avenir Heavy" panose="020B0703020203020204" pitchFamily="34" charset="0"/>
                <a:cs typeface="Arial"/>
              </a:rPr>
              <a:t>s</a:t>
            </a:r>
            <a:r>
              <a:rPr lang="en-US" sz="1400" err="1">
                <a:solidFill>
                  <a:schemeClr val="bg1"/>
                </a:solidFill>
                <a:latin typeface="Avenir Heavy" panose="020B0703020203020204" pitchFamily="34" charset="0"/>
                <a:cs typeface="Arial"/>
              </a:rPr>
              <a:t>trategies</a:t>
            </a:r>
            <a:endParaRPr lang="en-US" sz="1400">
              <a:solidFill>
                <a:schemeClr val="bg1"/>
              </a:solidFill>
              <a:latin typeface="Avenir Heavy" panose="020B0703020203020204" pitchFamily="34" charset="0"/>
              <a:cs typeface="Arial"/>
            </a:endParaRPr>
          </a:p>
        </p:txBody>
      </p:sp>
      <p:sp>
        <p:nvSpPr>
          <p:cNvPr id="26" name="TextBox 25">
            <a:extLst>
              <a:ext uri="{FF2B5EF4-FFF2-40B4-BE49-F238E27FC236}">
                <a16:creationId xmlns:a16="http://schemas.microsoft.com/office/drawing/2014/main" id="{E699A772-EA3B-7F98-6FCD-3403E4A7C510}"/>
              </a:ext>
            </a:extLst>
          </p:cNvPr>
          <p:cNvSpPr txBox="1"/>
          <p:nvPr/>
        </p:nvSpPr>
        <p:spPr>
          <a:xfrm>
            <a:off x="6763843" y="6207137"/>
            <a:ext cx="3547285" cy="307777"/>
          </a:xfrm>
          <a:prstGeom prst="rect">
            <a:avLst/>
          </a:prstGeom>
          <a:noFill/>
        </p:spPr>
        <p:txBody>
          <a:bodyPr wrap="square" lIns="91440" tIns="45720" rIns="91440" bIns="45720" rtlCol="0" anchor="t">
            <a:spAutoFit/>
          </a:bodyPr>
          <a:lstStyle/>
          <a:p>
            <a:r>
              <a:rPr lang="en-US" sz="1400">
                <a:solidFill>
                  <a:schemeClr val="bg1"/>
                </a:solidFill>
                <a:latin typeface="Avenir Heavy" panose="020B0703020203020204" pitchFamily="34" charset="0"/>
                <a:cs typeface="Arial"/>
              </a:rPr>
              <a:t>Both global and regional strategies</a:t>
            </a:r>
          </a:p>
        </p:txBody>
      </p:sp>
      <p:sp>
        <p:nvSpPr>
          <p:cNvPr id="48" name="Title 1">
            <a:extLst>
              <a:ext uri="{FF2B5EF4-FFF2-40B4-BE49-F238E27FC236}">
                <a16:creationId xmlns:a16="http://schemas.microsoft.com/office/drawing/2014/main" id="{E9529162-D984-6429-3B98-638C92E03C34}"/>
              </a:ext>
            </a:extLst>
          </p:cNvPr>
          <p:cNvSpPr txBox="1">
            <a:spLocks/>
          </p:cNvSpPr>
          <p:nvPr/>
        </p:nvSpPr>
        <p:spPr>
          <a:xfrm>
            <a:off x="3441845" y="1943032"/>
            <a:ext cx="2585322" cy="489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ctr"/>
            <a:r>
              <a:rPr lang="en-US" sz="2000" cap="all">
                <a:solidFill>
                  <a:srgbClr val="006EB6"/>
                </a:solidFill>
                <a:latin typeface="Avenir Heavy" panose="020B0703020203020204" pitchFamily="34" charset="0"/>
                <a:cs typeface="Arial"/>
              </a:rPr>
              <a:t>2025</a:t>
            </a:r>
            <a:endParaRPr lang="en-CH" sz="2000" cap="all">
              <a:solidFill>
                <a:srgbClr val="006EB6"/>
              </a:solidFill>
              <a:latin typeface="Avenir Heavy" panose="020B0703020203020204" pitchFamily="34" charset="0"/>
              <a:cs typeface="Arial"/>
            </a:endParaRPr>
          </a:p>
        </p:txBody>
      </p:sp>
      <p:sp>
        <p:nvSpPr>
          <p:cNvPr id="49" name="Title 1">
            <a:extLst>
              <a:ext uri="{FF2B5EF4-FFF2-40B4-BE49-F238E27FC236}">
                <a16:creationId xmlns:a16="http://schemas.microsoft.com/office/drawing/2014/main" id="{8767DAB3-48DE-A36F-A2F0-ED1396409ECF}"/>
              </a:ext>
            </a:extLst>
          </p:cNvPr>
          <p:cNvSpPr txBox="1">
            <a:spLocks/>
          </p:cNvSpPr>
          <p:nvPr/>
        </p:nvSpPr>
        <p:spPr>
          <a:xfrm>
            <a:off x="7398715" y="1943032"/>
            <a:ext cx="2585322" cy="489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ctr"/>
            <a:r>
              <a:rPr lang="en-US" sz="2000" cap="all">
                <a:solidFill>
                  <a:srgbClr val="08BCC1"/>
                </a:solidFill>
                <a:latin typeface="Avenir Heavy" panose="020B0703020203020204" pitchFamily="34" charset="0"/>
                <a:cs typeface="Arial"/>
              </a:rPr>
              <a:t>2030</a:t>
            </a:r>
            <a:endParaRPr lang="en-CH" sz="2000" cap="all">
              <a:solidFill>
                <a:srgbClr val="08BCC1"/>
              </a:solidFill>
              <a:latin typeface="Avenir Heavy" panose="020B0703020203020204" pitchFamily="34" charset="0"/>
              <a:cs typeface="Arial"/>
            </a:endParaRPr>
          </a:p>
        </p:txBody>
      </p:sp>
      <p:sp>
        <p:nvSpPr>
          <p:cNvPr id="2" name="TextBox 1">
            <a:extLst>
              <a:ext uri="{FF2B5EF4-FFF2-40B4-BE49-F238E27FC236}">
                <a16:creationId xmlns:a16="http://schemas.microsoft.com/office/drawing/2014/main" id="{A6A8F4C2-AEF9-8BDE-C263-84133AB5920E}"/>
              </a:ext>
            </a:extLst>
          </p:cNvPr>
          <p:cNvSpPr txBox="1"/>
          <p:nvPr/>
        </p:nvSpPr>
        <p:spPr>
          <a:xfrm>
            <a:off x="244530" y="759387"/>
            <a:ext cx="2590800" cy="1692771"/>
          </a:xfrm>
          <a:prstGeom prst="rect">
            <a:avLst/>
          </a:prstGeom>
          <a:noFill/>
        </p:spPr>
        <p:txBody>
          <a:bodyPr wrap="square" rtlCol="0">
            <a:spAutoFit/>
          </a:bodyPr>
          <a:lstStyle/>
          <a:p>
            <a:pPr algn="r"/>
            <a:r>
              <a:rPr lang="en-US" sz="2600" cap="all">
                <a:solidFill>
                  <a:srgbClr val="C00000"/>
                </a:solidFill>
                <a:latin typeface="Avenir Heavy" panose="020B0703020203020204" pitchFamily="34" charset="0"/>
              </a:rPr>
              <a:t>What’s</a:t>
            </a:r>
            <a:br>
              <a:rPr lang="en-US" sz="2600" cap="all">
                <a:solidFill>
                  <a:srgbClr val="C00000"/>
                </a:solidFill>
                <a:latin typeface="Avenir Heavy" panose="020B0703020203020204" pitchFamily="34" charset="0"/>
              </a:rPr>
            </a:br>
            <a:r>
              <a:rPr lang="en-US" sz="2600" cap="all">
                <a:solidFill>
                  <a:srgbClr val="C00000"/>
                </a:solidFill>
                <a:latin typeface="Avenir Heavy" panose="020B0703020203020204" pitchFamily="34" charset="0"/>
              </a:rPr>
              <a:t>new in the global AIDS strategy?</a:t>
            </a:r>
            <a:endParaRPr lang="en-IN" sz="2600" cap="all">
              <a:solidFill>
                <a:srgbClr val="C00000"/>
              </a:solidFill>
              <a:latin typeface="Avenir Heavy" panose="020B0703020203020204" pitchFamily="34" charset="0"/>
            </a:endParaRPr>
          </a:p>
        </p:txBody>
      </p:sp>
      <p:sp>
        <p:nvSpPr>
          <p:cNvPr id="3" name="Arrow: Right 2">
            <a:extLst>
              <a:ext uri="{FF2B5EF4-FFF2-40B4-BE49-F238E27FC236}">
                <a16:creationId xmlns:a16="http://schemas.microsoft.com/office/drawing/2014/main" id="{49CB4DA9-A624-E81C-BD26-33F6DACBB689}"/>
              </a:ext>
            </a:extLst>
          </p:cNvPr>
          <p:cNvSpPr/>
          <p:nvPr/>
        </p:nvSpPr>
        <p:spPr>
          <a:xfrm>
            <a:off x="6503023" y="2529236"/>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Right 4">
            <a:extLst>
              <a:ext uri="{FF2B5EF4-FFF2-40B4-BE49-F238E27FC236}">
                <a16:creationId xmlns:a16="http://schemas.microsoft.com/office/drawing/2014/main" id="{4B0590F3-76FA-B787-505E-752E5A3B7EFD}"/>
              </a:ext>
            </a:extLst>
          </p:cNvPr>
          <p:cNvSpPr/>
          <p:nvPr/>
        </p:nvSpPr>
        <p:spPr>
          <a:xfrm>
            <a:off x="6503023" y="2913407"/>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Right 5">
            <a:extLst>
              <a:ext uri="{FF2B5EF4-FFF2-40B4-BE49-F238E27FC236}">
                <a16:creationId xmlns:a16="http://schemas.microsoft.com/office/drawing/2014/main" id="{D74B0B68-4CA2-6D18-92DA-EAFE2C67EEB3}"/>
              </a:ext>
            </a:extLst>
          </p:cNvPr>
          <p:cNvSpPr/>
          <p:nvPr/>
        </p:nvSpPr>
        <p:spPr>
          <a:xfrm>
            <a:off x="6503023" y="3470316"/>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42A2BA42-3FDE-EF7E-304B-E38B7A06D1C4}"/>
              </a:ext>
            </a:extLst>
          </p:cNvPr>
          <p:cNvSpPr/>
          <p:nvPr/>
        </p:nvSpPr>
        <p:spPr>
          <a:xfrm>
            <a:off x="6503023" y="4200698"/>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Arrow: Right 37">
            <a:extLst>
              <a:ext uri="{FF2B5EF4-FFF2-40B4-BE49-F238E27FC236}">
                <a16:creationId xmlns:a16="http://schemas.microsoft.com/office/drawing/2014/main" id="{F648D78B-87F2-E9BC-7DFC-5EA156DBD294}"/>
              </a:ext>
            </a:extLst>
          </p:cNvPr>
          <p:cNvSpPr/>
          <p:nvPr/>
        </p:nvSpPr>
        <p:spPr>
          <a:xfrm>
            <a:off x="6503023" y="4863556"/>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Arrow: Right 38">
            <a:extLst>
              <a:ext uri="{FF2B5EF4-FFF2-40B4-BE49-F238E27FC236}">
                <a16:creationId xmlns:a16="http://schemas.microsoft.com/office/drawing/2014/main" id="{798B8E17-44C5-B05F-D8E1-E73845477D06}"/>
              </a:ext>
            </a:extLst>
          </p:cNvPr>
          <p:cNvSpPr/>
          <p:nvPr/>
        </p:nvSpPr>
        <p:spPr>
          <a:xfrm>
            <a:off x="6503023" y="5656158"/>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Arrow: Right 39">
            <a:extLst>
              <a:ext uri="{FF2B5EF4-FFF2-40B4-BE49-F238E27FC236}">
                <a16:creationId xmlns:a16="http://schemas.microsoft.com/office/drawing/2014/main" id="{771B603C-D35E-EDA4-6635-FE668F6FA31E}"/>
              </a:ext>
            </a:extLst>
          </p:cNvPr>
          <p:cNvSpPr/>
          <p:nvPr/>
        </p:nvSpPr>
        <p:spPr>
          <a:xfrm>
            <a:off x="6503023" y="6261161"/>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descr="A drawing of a person&#10;&#10;Description automatically generated">
            <a:extLst>
              <a:ext uri="{FF2B5EF4-FFF2-40B4-BE49-F238E27FC236}">
                <a16:creationId xmlns:a16="http://schemas.microsoft.com/office/drawing/2014/main" id="{FAAA481D-0D16-4023-BA0D-3B2D65E13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Tree>
    <p:extLst>
      <p:ext uri="{BB962C8B-B14F-4D97-AF65-F5344CB8AC3E}">
        <p14:creationId xmlns:p14="http://schemas.microsoft.com/office/powerpoint/2010/main" val="403202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D2C67-7675-508C-A255-69F4A9220414}"/>
            </a:ext>
          </a:extLst>
        </p:cNvPr>
        <p:cNvGrpSpPr/>
        <p:nvPr/>
      </p:nvGrpSpPr>
      <p:grpSpPr>
        <a:xfrm>
          <a:off x="0" y="0"/>
          <a:ext cx="0" cy="0"/>
          <a:chOff x="0" y="0"/>
          <a:chExt cx="0" cy="0"/>
        </a:xfrm>
      </p:grpSpPr>
      <p:sp>
        <p:nvSpPr>
          <p:cNvPr id="24" name="Oval 23">
            <a:extLst>
              <a:ext uri="{FF2B5EF4-FFF2-40B4-BE49-F238E27FC236}">
                <a16:creationId xmlns:a16="http://schemas.microsoft.com/office/drawing/2014/main" id="{B52B2A75-2407-72D0-E6A6-ACCF42830F24}"/>
              </a:ext>
            </a:extLst>
          </p:cNvPr>
          <p:cNvSpPr/>
          <p:nvPr/>
        </p:nvSpPr>
        <p:spPr>
          <a:xfrm>
            <a:off x="6331860" y="2417069"/>
            <a:ext cx="3194788" cy="3194788"/>
          </a:xfrm>
          <a:prstGeom prst="ellipse">
            <a:avLst/>
          </a:prstGeom>
          <a:noFill/>
          <a:ln w="38100">
            <a:solidFill>
              <a:srgbClr val="F78E20">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D1BF3029-A5F7-1681-30CF-FC6A479450CD}"/>
              </a:ext>
            </a:extLst>
          </p:cNvPr>
          <p:cNvSpPr/>
          <p:nvPr/>
        </p:nvSpPr>
        <p:spPr>
          <a:xfrm>
            <a:off x="4994551" y="2398561"/>
            <a:ext cx="3194788" cy="3194788"/>
          </a:xfrm>
          <a:prstGeom prst="ellipse">
            <a:avLst/>
          </a:prstGeom>
          <a:noFill/>
          <a:ln w="38100">
            <a:solidFill>
              <a:srgbClr val="EC008C">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2964F214-96A2-F354-BA0C-D93CA9B45981}"/>
              </a:ext>
            </a:extLst>
          </p:cNvPr>
          <p:cNvSpPr/>
          <p:nvPr/>
        </p:nvSpPr>
        <p:spPr>
          <a:xfrm>
            <a:off x="5668085" y="982640"/>
            <a:ext cx="3194788" cy="3194788"/>
          </a:xfrm>
          <a:prstGeom prst="ellipse">
            <a:avLst/>
          </a:prstGeom>
          <a:noFill/>
          <a:ln w="38100">
            <a:solidFill>
              <a:srgbClr val="08BCC1">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086F7A82-DCC2-A475-B4D4-E3084E8F4988}"/>
              </a:ext>
            </a:extLst>
          </p:cNvPr>
          <p:cNvSpPr txBox="1"/>
          <p:nvPr/>
        </p:nvSpPr>
        <p:spPr>
          <a:xfrm>
            <a:off x="4546204" y="5799334"/>
            <a:ext cx="5419034" cy="646331"/>
          </a:xfrm>
          <a:prstGeom prst="rect">
            <a:avLst/>
          </a:prstGeom>
          <a:noFill/>
        </p:spPr>
        <p:txBody>
          <a:bodyPr wrap="square" lIns="91440" tIns="45720" rIns="91440" bIns="45720" rtlCol="0" anchor="t">
            <a:spAutoFit/>
          </a:bodyPr>
          <a:lstStyle/>
          <a:p>
            <a:pPr algn="ctr"/>
            <a:r>
              <a:rPr lang="en-US">
                <a:latin typeface="Avenir Medium" panose="02000603020000020003" pitchFamily="2" charset="0"/>
                <a:cs typeface="Arial" panose="020B0604020202020204" pitchFamily="34" charset="0"/>
              </a:rPr>
              <a:t>The Strategy sets out </a:t>
            </a:r>
            <a:r>
              <a:rPr lang="en-US" b="1">
                <a:latin typeface="Avenir Medium" panose="02000603020000020003" pitchFamily="2" charset="0"/>
                <a:cs typeface="Arial" panose="020B0604020202020204" pitchFamily="34" charset="0"/>
              </a:rPr>
              <a:t>three priorities</a:t>
            </a:r>
          </a:p>
          <a:p>
            <a:pPr algn="ctr"/>
            <a:r>
              <a:rPr lang="en-US" b="1">
                <a:latin typeface="Avenir Medium" panose="02000603020000020003" pitchFamily="2" charset="0"/>
                <a:cs typeface="Arial" panose="020B0604020202020204" pitchFamily="34" charset="0"/>
              </a:rPr>
              <a:t>Centered on ending AIDS and ending inequalities </a:t>
            </a:r>
            <a:endParaRPr lang="en-US">
              <a:latin typeface="Avenir Medium" panose="02000603020000020003" pitchFamily="2" charset="0"/>
              <a:cs typeface="Arial" panose="020B0604020202020204" pitchFamily="34" charset="0"/>
            </a:endParaRPr>
          </a:p>
        </p:txBody>
      </p:sp>
      <p:pic>
        <p:nvPicPr>
          <p:cNvPr id="3" name="Picture 2" descr="A drawing of a person&#10;&#10;Description automatically generated">
            <a:extLst>
              <a:ext uri="{FF2B5EF4-FFF2-40B4-BE49-F238E27FC236}">
                <a16:creationId xmlns:a16="http://schemas.microsoft.com/office/drawing/2014/main" id="{4184D114-41B4-7EA6-08A9-B6293E107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2" name="Oval 11">
            <a:extLst>
              <a:ext uri="{FF2B5EF4-FFF2-40B4-BE49-F238E27FC236}">
                <a16:creationId xmlns:a16="http://schemas.microsoft.com/office/drawing/2014/main" id="{BFBDDE3E-3B97-3393-4074-93808E1030A2}"/>
              </a:ext>
            </a:extLst>
          </p:cNvPr>
          <p:cNvSpPr/>
          <p:nvPr/>
        </p:nvSpPr>
        <p:spPr>
          <a:xfrm>
            <a:off x="5084289" y="2483522"/>
            <a:ext cx="3024866" cy="3024866"/>
          </a:xfrm>
          <a:prstGeom prst="ellipse">
            <a:avLst/>
          </a:prstGeom>
          <a:solidFill>
            <a:srgbClr val="EC008C">
              <a:alpha val="5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DBDFEE27-5306-00EA-B6D7-FC3A19E732D6}"/>
              </a:ext>
            </a:extLst>
          </p:cNvPr>
          <p:cNvSpPr/>
          <p:nvPr/>
        </p:nvSpPr>
        <p:spPr>
          <a:xfrm>
            <a:off x="6402288" y="2483522"/>
            <a:ext cx="3024866" cy="3024866"/>
          </a:xfrm>
          <a:prstGeom prst="ellipse">
            <a:avLst/>
          </a:prstGeom>
          <a:solidFill>
            <a:srgbClr val="F78E20">
              <a:alpha val="5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80989281-7105-76A9-A62A-C4477F6E2A27}"/>
              </a:ext>
            </a:extLst>
          </p:cNvPr>
          <p:cNvSpPr/>
          <p:nvPr/>
        </p:nvSpPr>
        <p:spPr>
          <a:xfrm>
            <a:off x="5743288" y="1067601"/>
            <a:ext cx="3024866" cy="3024866"/>
          </a:xfrm>
          <a:prstGeom prst="ellipse">
            <a:avLst/>
          </a:prstGeom>
          <a:solidFill>
            <a:srgbClr val="08BCC1">
              <a:alpha val="4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8D761CBE-10B4-3CF7-6C34-DCADB7C6552B}"/>
              </a:ext>
            </a:extLst>
          </p:cNvPr>
          <p:cNvSpPr/>
          <p:nvPr/>
        </p:nvSpPr>
        <p:spPr>
          <a:xfrm>
            <a:off x="6596722" y="2774468"/>
            <a:ext cx="1317999" cy="1317999"/>
          </a:xfrm>
          <a:prstGeom prst="ellipse">
            <a:avLst/>
          </a:prstGeom>
          <a:solidFill>
            <a:srgbClr val="E31837"/>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CC01158B-6146-9C12-7EEC-D0CACF3CCF8C}"/>
              </a:ext>
            </a:extLst>
          </p:cNvPr>
          <p:cNvSpPr txBox="1"/>
          <p:nvPr/>
        </p:nvSpPr>
        <p:spPr>
          <a:xfrm>
            <a:off x="5374850" y="3672407"/>
            <a:ext cx="107295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buNone/>
            </a:pPr>
            <a:r>
              <a:rPr lang="en-US" sz="1400">
                <a:latin typeface="Avenir Medium" panose="02000603020000020003" pitchFamily="2" charset="0"/>
              </a:rPr>
              <a:t>People-focused services-equity, dignity, and access</a:t>
            </a:r>
            <a:endParaRPr lang="en-CH" sz="1400">
              <a:latin typeface="Avenir Medium" panose="02000603020000020003" pitchFamily="2" charset="0"/>
            </a:endParaRPr>
          </a:p>
        </p:txBody>
      </p:sp>
      <p:sp>
        <p:nvSpPr>
          <p:cNvPr id="20" name="TextBox 19">
            <a:extLst>
              <a:ext uri="{FF2B5EF4-FFF2-40B4-BE49-F238E27FC236}">
                <a16:creationId xmlns:a16="http://schemas.microsoft.com/office/drawing/2014/main" id="{04102C6A-C5DF-E21E-12E3-BB4D4267BE9B}"/>
              </a:ext>
            </a:extLst>
          </p:cNvPr>
          <p:cNvSpPr txBox="1"/>
          <p:nvPr/>
        </p:nvSpPr>
        <p:spPr>
          <a:xfrm>
            <a:off x="8179583" y="4000779"/>
            <a:ext cx="12032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None/>
            </a:pPr>
            <a:r>
              <a:rPr lang="en-US" sz="1400">
                <a:latin typeface="Avenir Medium" panose="02000603020000020003" pitchFamily="2" charset="0"/>
              </a:rPr>
              <a:t>Community leadership</a:t>
            </a:r>
            <a:endParaRPr lang="en-CH" sz="1400">
              <a:latin typeface="Avenir Medium" panose="02000603020000020003" pitchFamily="2" charset="0"/>
            </a:endParaRPr>
          </a:p>
        </p:txBody>
      </p:sp>
      <p:sp>
        <p:nvSpPr>
          <p:cNvPr id="21" name="TextBox 20">
            <a:extLst>
              <a:ext uri="{FF2B5EF4-FFF2-40B4-BE49-F238E27FC236}">
                <a16:creationId xmlns:a16="http://schemas.microsoft.com/office/drawing/2014/main" id="{39C8493A-0AF4-1000-9556-0AEF0EEBE998}"/>
              </a:ext>
            </a:extLst>
          </p:cNvPr>
          <p:cNvSpPr txBox="1"/>
          <p:nvPr/>
        </p:nvSpPr>
        <p:spPr>
          <a:xfrm>
            <a:off x="6322102" y="1462962"/>
            <a:ext cx="186723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r>
              <a:rPr lang="en-US" sz="1400">
                <a:latin typeface="Avenir Medium" panose="02000603020000020003" pitchFamily="2" charset="0"/>
              </a:rPr>
              <a:t>Sustain the Response - Country-led, resilient and ready for the future </a:t>
            </a:r>
            <a:endParaRPr lang="en-CH" sz="1400">
              <a:latin typeface="Avenir Medium" panose="02000603020000020003" pitchFamily="2" charset="0"/>
            </a:endParaRPr>
          </a:p>
        </p:txBody>
      </p:sp>
      <p:sp>
        <p:nvSpPr>
          <p:cNvPr id="22" name="TextBox 21">
            <a:extLst>
              <a:ext uri="{FF2B5EF4-FFF2-40B4-BE49-F238E27FC236}">
                <a16:creationId xmlns:a16="http://schemas.microsoft.com/office/drawing/2014/main" id="{46488AA9-76B3-7ABB-C8E1-146C394EE859}"/>
              </a:ext>
            </a:extLst>
          </p:cNvPr>
          <p:cNvSpPr txBox="1"/>
          <p:nvPr/>
        </p:nvSpPr>
        <p:spPr>
          <a:xfrm>
            <a:off x="6331860" y="2919553"/>
            <a:ext cx="18672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buNone/>
            </a:pPr>
            <a:r>
              <a:rPr lang="en-US" cap="all">
                <a:solidFill>
                  <a:schemeClr val="bg1"/>
                </a:solidFill>
                <a:latin typeface="Verlag Compressed Bold" pitchFamily="50" charset="0"/>
              </a:rPr>
              <a:t>End</a:t>
            </a:r>
          </a:p>
          <a:p>
            <a:pPr lvl="0" algn="ctr">
              <a:buNone/>
            </a:pPr>
            <a:r>
              <a:rPr lang="en-US" cap="all">
                <a:solidFill>
                  <a:schemeClr val="bg1"/>
                </a:solidFill>
                <a:latin typeface="Verlag Compressed Bold" pitchFamily="50" charset="0"/>
              </a:rPr>
              <a:t>AIDS,  End</a:t>
            </a:r>
          </a:p>
          <a:p>
            <a:pPr lvl="0" algn="ctr">
              <a:buNone/>
            </a:pPr>
            <a:r>
              <a:rPr lang="en-US" cap="all">
                <a:solidFill>
                  <a:schemeClr val="bg1"/>
                </a:solidFill>
                <a:latin typeface="Verlag Compressed Bold" pitchFamily="50" charset="0"/>
              </a:rPr>
              <a:t>Inequalities</a:t>
            </a:r>
            <a:endParaRPr lang="en-CH" cap="all">
              <a:solidFill>
                <a:schemeClr val="bg1"/>
              </a:solidFill>
              <a:latin typeface="Verlag Compressed Bold" pitchFamily="50" charset="0"/>
            </a:endParaRPr>
          </a:p>
        </p:txBody>
      </p:sp>
      <p:sp>
        <p:nvSpPr>
          <p:cNvPr id="4" name="TextBox 3">
            <a:extLst>
              <a:ext uri="{FF2B5EF4-FFF2-40B4-BE49-F238E27FC236}">
                <a16:creationId xmlns:a16="http://schemas.microsoft.com/office/drawing/2014/main" id="{CE9A0AD4-F345-1E48-9515-A3876B7FDB54}"/>
              </a:ext>
            </a:extLst>
          </p:cNvPr>
          <p:cNvSpPr txBox="1"/>
          <p:nvPr/>
        </p:nvSpPr>
        <p:spPr>
          <a:xfrm>
            <a:off x="0" y="759387"/>
            <a:ext cx="2835330" cy="1692771"/>
          </a:xfrm>
          <a:prstGeom prst="rect">
            <a:avLst/>
          </a:prstGeom>
          <a:noFill/>
        </p:spPr>
        <p:txBody>
          <a:bodyPr wrap="square" rtlCol="0">
            <a:spAutoFit/>
          </a:bodyPr>
          <a:lstStyle/>
          <a:p>
            <a:pPr algn="r"/>
            <a:r>
              <a:rPr lang="en-US" sz="2600" cap="all">
                <a:solidFill>
                  <a:srgbClr val="E31837"/>
                </a:solidFill>
                <a:latin typeface="Avenir Heavy" panose="020B0703020203020204" pitchFamily="34" charset="0"/>
              </a:rPr>
              <a:t>Ending aids and building a sustainable response</a:t>
            </a:r>
            <a:endParaRPr lang="en-IN" sz="2600" cap="all">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48BFED6F-AFB6-2823-6739-7985E27BFCAC}"/>
              </a:ext>
            </a:extLst>
          </p:cNvPr>
          <p:cNvSpPr txBox="1"/>
          <p:nvPr/>
        </p:nvSpPr>
        <p:spPr>
          <a:xfrm>
            <a:off x="624840" y="2580034"/>
            <a:ext cx="2206073" cy="1754326"/>
          </a:xfrm>
          <a:prstGeom prst="rect">
            <a:avLst/>
          </a:prstGeom>
          <a:noFill/>
        </p:spPr>
        <p:txBody>
          <a:bodyPr wrap="square" lIns="91440" tIns="45720" rIns="91440" bIns="45720" rtlCol="0" anchor="t">
            <a:spAutoFit/>
          </a:bodyPr>
          <a:lstStyle/>
          <a:p>
            <a:pPr algn="r"/>
            <a:r>
              <a:rPr lang="en-GB">
                <a:solidFill>
                  <a:srgbClr val="E31837"/>
                </a:solidFill>
                <a:latin typeface="Avenir Medium" panose="02000603020000020003" pitchFamily="2" charset="0"/>
              </a:rPr>
              <a:t>Through people-focused care and powering communities, with a lens of ending inequalities</a:t>
            </a:r>
            <a:endParaRPr lang="en-IN">
              <a:solidFill>
                <a:srgbClr val="E31837"/>
              </a:solidFill>
              <a:latin typeface="Avenir Medium" panose="02000603020000020003" pitchFamily="2" charset="0"/>
            </a:endParaRPr>
          </a:p>
        </p:txBody>
      </p:sp>
    </p:spTree>
    <p:extLst>
      <p:ext uri="{BB962C8B-B14F-4D97-AF65-F5344CB8AC3E}">
        <p14:creationId xmlns:p14="http://schemas.microsoft.com/office/powerpoint/2010/main" val="329402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8BC7B-E429-7B2A-2168-C7384F77B965}"/>
            </a:ext>
          </a:extLst>
        </p:cNvPr>
        <p:cNvGrpSpPr/>
        <p:nvPr/>
      </p:nvGrpSpPr>
      <p:grpSpPr>
        <a:xfrm>
          <a:off x="0" y="0"/>
          <a:ext cx="0" cy="0"/>
          <a:chOff x="0" y="0"/>
          <a:chExt cx="0" cy="0"/>
        </a:xfrm>
      </p:grpSpPr>
      <p:sp>
        <p:nvSpPr>
          <p:cNvPr id="57" name="Arrow: Left-Right 56">
            <a:extLst>
              <a:ext uri="{FF2B5EF4-FFF2-40B4-BE49-F238E27FC236}">
                <a16:creationId xmlns:a16="http://schemas.microsoft.com/office/drawing/2014/main" id="{52953911-DA56-172D-1592-C2CBD48E3A5C}"/>
              </a:ext>
            </a:extLst>
          </p:cNvPr>
          <p:cNvSpPr/>
          <p:nvPr/>
        </p:nvSpPr>
        <p:spPr>
          <a:xfrm>
            <a:off x="3277965" y="6278567"/>
            <a:ext cx="8298515" cy="348672"/>
          </a:xfrm>
          <a:prstGeom prst="leftRightArrow">
            <a:avLst/>
          </a:prstGeom>
          <a:gradFill>
            <a:gsLst>
              <a:gs pos="19000">
                <a:schemeClr val="bg1"/>
              </a:gs>
              <a:gs pos="82000">
                <a:schemeClr val="bg1"/>
              </a:gs>
              <a:gs pos="50000">
                <a:schemeClr val="bg1"/>
              </a:gs>
              <a:gs pos="0">
                <a:srgbClr val="C00000"/>
              </a:gs>
              <a:gs pos="100000">
                <a:srgbClr val="C00000"/>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ectangle 49">
            <a:extLst>
              <a:ext uri="{FF2B5EF4-FFF2-40B4-BE49-F238E27FC236}">
                <a16:creationId xmlns:a16="http://schemas.microsoft.com/office/drawing/2014/main" id="{CCE97583-DD44-A6F7-AE95-93E13252E648}"/>
              </a:ext>
            </a:extLst>
          </p:cNvPr>
          <p:cNvSpPr/>
          <p:nvPr/>
        </p:nvSpPr>
        <p:spPr>
          <a:xfrm>
            <a:off x="9511958" y="2028988"/>
            <a:ext cx="2036870" cy="641043"/>
          </a:xfrm>
          <a:prstGeom prst="rect">
            <a:avLst/>
          </a:prstGeom>
          <a:solidFill>
            <a:srgbClr val="CDC884"/>
          </a:solidFill>
          <a:ln>
            <a:solidFill>
              <a:srgbClr val="CDC8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a:extLst>
              <a:ext uri="{FF2B5EF4-FFF2-40B4-BE49-F238E27FC236}">
                <a16:creationId xmlns:a16="http://schemas.microsoft.com/office/drawing/2014/main" id="{5AEA8A5C-957D-50F6-7F85-61E7DA87D1FB}"/>
              </a:ext>
            </a:extLst>
          </p:cNvPr>
          <p:cNvSpPr/>
          <p:nvPr/>
        </p:nvSpPr>
        <p:spPr>
          <a:xfrm>
            <a:off x="5870965" y="2028988"/>
            <a:ext cx="3439403" cy="641043"/>
          </a:xfrm>
          <a:prstGeom prst="rect">
            <a:avLst/>
          </a:prstGeom>
          <a:solidFill>
            <a:srgbClr val="E07E55"/>
          </a:solidFill>
          <a:ln>
            <a:solidFill>
              <a:srgbClr val="E07E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rgbClr val="E07E55"/>
              </a:solidFill>
            </a:endParaRPr>
          </a:p>
        </p:txBody>
      </p:sp>
      <p:sp>
        <p:nvSpPr>
          <p:cNvPr id="43" name="Rectangle 42">
            <a:extLst>
              <a:ext uri="{FF2B5EF4-FFF2-40B4-BE49-F238E27FC236}">
                <a16:creationId xmlns:a16="http://schemas.microsoft.com/office/drawing/2014/main" id="{2B0AA4FF-0887-C6DE-63CF-22B44C49D66C}"/>
              </a:ext>
            </a:extLst>
          </p:cNvPr>
          <p:cNvSpPr/>
          <p:nvPr/>
        </p:nvSpPr>
        <p:spPr>
          <a:xfrm>
            <a:off x="3277966" y="2028988"/>
            <a:ext cx="2378552" cy="641043"/>
          </a:xfrm>
          <a:prstGeom prst="rect">
            <a:avLst/>
          </a:prstGeom>
          <a:solidFill>
            <a:srgbClr val="70C8BE"/>
          </a:solidFill>
          <a:ln>
            <a:solidFill>
              <a:srgbClr val="70C8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descr="A drawing of a person&#10;&#10;Description automatically generated">
            <a:extLst>
              <a:ext uri="{FF2B5EF4-FFF2-40B4-BE49-F238E27FC236}">
                <a16:creationId xmlns:a16="http://schemas.microsoft.com/office/drawing/2014/main" id="{2372BDF9-2735-F12F-2DFA-A4A916F4B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5" name="TextBox 4">
            <a:extLst>
              <a:ext uri="{FF2B5EF4-FFF2-40B4-BE49-F238E27FC236}">
                <a16:creationId xmlns:a16="http://schemas.microsoft.com/office/drawing/2014/main" id="{9F738BEC-9035-D241-B21D-3D42B01C5515}"/>
              </a:ext>
            </a:extLst>
          </p:cNvPr>
          <p:cNvSpPr txBox="1"/>
          <p:nvPr/>
        </p:nvSpPr>
        <p:spPr>
          <a:xfrm>
            <a:off x="3259887" y="747028"/>
            <a:ext cx="338044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cap="all">
                <a:latin typeface="Avenir Medium" panose="02000603020000020003" pitchFamily="2" charset="0"/>
              </a:rPr>
              <a:t>The strategy is structured around three priorities and eight result areas</a:t>
            </a:r>
            <a:endParaRPr lang="en-US" sz="1600" cap="all">
              <a:latin typeface="Avenir Medium" panose="02000603020000020003" pitchFamily="2" charset="0"/>
            </a:endParaRPr>
          </a:p>
        </p:txBody>
      </p:sp>
      <p:cxnSp>
        <p:nvCxnSpPr>
          <p:cNvPr id="10" name="Straight Connector 9">
            <a:extLst>
              <a:ext uri="{FF2B5EF4-FFF2-40B4-BE49-F238E27FC236}">
                <a16:creationId xmlns:a16="http://schemas.microsoft.com/office/drawing/2014/main" id="{98E1A825-57B3-CC88-0731-1DB65D102F54}"/>
              </a:ext>
            </a:extLst>
          </p:cNvPr>
          <p:cNvCxnSpPr>
            <a:cxnSpLocks/>
          </p:cNvCxnSpPr>
          <p:nvPr/>
        </p:nvCxnSpPr>
        <p:spPr>
          <a:xfrm>
            <a:off x="3068700" y="609555"/>
            <a:ext cx="0" cy="5511099"/>
          </a:xfrm>
          <a:prstGeom prst="line">
            <a:avLst/>
          </a:prstGeom>
          <a:ln w="19050">
            <a:solidFill>
              <a:srgbClr val="C00000"/>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577D438-ADEA-4CB5-27AB-D7608652D351}"/>
              </a:ext>
            </a:extLst>
          </p:cNvPr>
          <p:cNvSpPr txBox="1"/>
          <p:nvPr/>
        </p:nvSpPr>
        <p:spPr>
          <a:xfrm>
            <a:off x="3419921" y="2110982"/>
            <a:ext cx="20946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a:solidFill>
                  <a:schemeClr val="bg1"/>
                </a:solidFill>
                <a:latin typeface="Avenir Heavy" panose="020B0703020203020204" pitchFamily="34" charset="0"/>
              </a:rPr>
              <a:t>PRIORITY 1</a:t>
            </a:r>
          </a:p>
          <a:p>
            <a:pPr algn="ctr"/>
            <a:r>
              <a:rPr lang="en-GB" sz="1200">
                <a:solidFill>
                  <a:schemeClr val="bg1"/>
                </a:solidFill>
                <a:latin typeface="Avenir Heavy" panose="020B0703020203020204" pitchFamily="34" charset="0"/>
              </a:rPr>
              <a:t>SUSTAIN THE RESPONSE</a:t>
            </a:r>
            <a:endParaRPr lang="en-US" sz="1200">
              <a:solidFill>
                <a:schemeClr val="bg1"/>
              </a:solidFill>
              <a:latin typeface="Avenir Heavy" panose="020B0703020203020204" pitchFamily="34" charset="0"/>
            </a:endParaRPr>
          </a:p>
        </p:txBody>
      </p:sp>
      <p:sp>
        <p:nvSpPr>
          <p:cNvPr id="13" name="TextBox 12">
            <a:extLst>
              <a:ext uri="{FF2B5EF4-FFF2-40B4-BE49-F238E27FC236}">
                <a16:creationId xmlns:a16="http://schemas.microsoft.com/office/drawing/2014/main" id="{A3C0B6FD-72EC-E244-8F28-53F6D6405F4C}"/>
              </a:ext>
            </a:extLst>
          </p:cNvPr>
          <p:cNvSpPr txBox="1"/>
          <p:nvPr/>
        </p:nvSpPr>
        <p:spPr>
          <a:xfrm>
            <a:off x="3316412" y="2670047"/>
            <a:ext cx="23016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70C8BE"/>
                </a:solidFill>
                <a:latin typeface="Avenir Heavy" panose="020B0703020203020204" pitchFamily="34" charset="0"/>
              </a:rPr>
              <a:t>Country-led, resilient and ready for the future</a:t>
            </a:r>
            <a:endParaRPr lang="en-US" sz="1400">
              <a:solidFill>
                <a:srgbClr val="70C8BE"/>
              </a:solidFill>
              <a:latin typeface="Avenir Heavy" panose="020B0703020203020204" pitchFamily="34" charset="0"/>
            </a:endParaRPr>
          </a:p>
        </p:txBody>
      </p:sp>
      <p:sp>
        <p:nvSpPr>
          <p:cNvPr id="14" name="TextBox 13">
            <a:extLst>
              <a:ext uri="{FF2B5EF4-FFF2-40B4-BE49-F238E27FC236}">
                <a16:creationId xmlns:a16="http://schemas.microsoft.com/office/drawing/2014/main" id="{E9F46AA2-4199-A1D5-951E-7C87D5D553B6}"/>
              </a:ext>
            </a:extLst>
          </p:cNvPr>
          <p:cNvSpPr txBox="1"/>
          <p:nvPr/>
        </p:nvSpPr>
        <p:spPr>
          <a:xfrm>
            <a:off x="3316412" y="3178864"/>
            <a:ext cx="23016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a:solidFill>
                  <a:srgbClr val="70C8BE"/>
                </a:solidFill>
                <a:latin typeface="Avenir Heavy" panose="020B0703020203020204" pitchFamily="34" charset="0"/>
              </a:rPr>
              <a:t>RESULT AREA 1</a:t>
            </a:r>
          </a:p>
          <a:p>
            <a:pPr algn="ctr"/>
            <a:r>
              <a:rPr lang="en-GB" sz="1050">
                <a:latin typeface="Avenir Heavy" panose="020B0703020203020204" pitchFamily="34" charset="0"/>
              </a:rPr>
              <a:t>`</a:t>
            </a:r>
            <a:r>
              <a:rPr lang="en-GB" sz="1050">
                <a:latin typeface="Avenir Medium" panose="02000603020000020003" pitchFamily="2" charset="0"/>
              </a:rPr>
              <a:t>Ensure financing for people-centred global and national HIV responses</a:t>
            </a:r>
            <a:endParaRPr lang="en-US" sz="1050">
              <a:latin typeface="Avenir Medium" panose="02000603020000020003" pitchFamily="2" charset="0"/>
            </a:endParaRPr>
          </a:p>
        </p:txBody>
      </p:sp>
      <p:sp>
        <p:nvSpPr>
          <p:cNvPr id="15" name="TextBox 14">
            <a:extLst>
              <a:ext uri="{FF2B5EF4-FFF2-40B4-BE49-F238E27FC236}">
                <a16:creationId xmlns:a16="http://schemas.microsoft.com/office/drawing/2014/main" id="{90237B35-C0A5-29A2-6751-91A4F2302081}"/>
              </a:ext>
            </a:extLst>
          </p:cNvPr>
          <p:cNvSpPr txBox="1"/>
          <p:nvPr/>
        </p:nvSpPr>
        <p:spPr>
          <a:xfrm>
            <a:off x="3316412" y="3924016"/>
            <a:ext cx="2301660" cy="1061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a:solidFill>
                  <a:srgbClr val="70C8BE"/>
                </a:solidFill>
                <a:latin typeface="Avenir Heavy" panose="020B0703020203020204" pitchFamily="34" charset="0"/>
              </a:rPr>
              <a:t>RESULT AREA 2</a:t>
            </a:r>
          </a:p>
          <a:p>
            <a:pPr algn="ctr"/>
            <a:r>
              <a:rPr lang="en-GB" sz="1050">
                <a:latin typeface="Avenir Medium" panose="02000603020000020003" pitchFamily="2" charset="0"/>
              </a:rPr>
              <a:t>Integrate HIV interventions and HIV-related health and community systems with primary health care, broader health systems and key non-health sectors</a:t>
            </a:r>
            <a:endParaRPr lang="en-US" sz="1050">
              <a:latin typeface="Avenir Medium" panose="02000603020000020003" pitchFamily="2" charset="0"/>
            </a:endParaRPr>
          </a:p>
        </p:txBody>
      </p:sp>
      <p:sp>
        <p:nvSpPr>
          <p:cNvPr id="16" name="TextBox 15">
            <a:extLst>
              <a:ext uri="{FF2B5EF4-FFF2-40B4-BE49-F238E27FC236}">
                <a16:creationId xmlns:a16="http://schemas.microsoft.com/office/drawing/2014/main" id="{F2E31266-131F-5ED9-D986-C748A222B872}"/>
              </a:ext>
            </a:extLst>
          </p:cNvPr>
          <p:cNvSpPr txBox="1"/>
          <p:nvPr/>
        </p:nvSpPr>
        <p:spPr>
          <a:xfrm>
            <a:off x="3316412" y="5003105"/>
            <a:ext cx="2301660"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a:solidFill>
                  <a:srgbClr val="70C8BE"/>
                </a:solidFill>
                <a:latin typeface="Avenir Heavy" panose="020B0703020203020204" pitchFamily="34" charset="0"/>
              </a:rPr>
              <a:t>RESULT AREA 3</a:t>
            </a:r>
          </a:p>
          <a:p>
            <a:pPr algn="ctr"/>
            <a:r>
              <a:rPr lang="en-GB" sz="1050">
                <a:latin typeface="Avenir Medium" panose="02000603020000020003" pitchFamily="2" charset="0"/>
              </a:rPr>
              <a:t>Invest in essential information systems and data collection in multiple sectors, including communities</a:t>
            </a:r>
            <a:endParaRPr lang="en-US" sz="1050">
              <a:latin typeface="Avenir Medium" panose="02000603020000020003" pitchFamily="2" charset="0"/>
            </a:endParaRPr>
          </a:p>
        </p:txBody>
      </p:sp>
      <p:sp>
        <p:nvSpPr>
          <p:cNvPr id="17" name="TextBox 16">
            <a:extLst>
              <a:ext uri="{FF2B5EF4-FFF2-40B4-BE49-F238E27FC236}">
                <a16:creationId xmlns:a16="http://schemas.microsoft.com/office/drawing/2014/main" id="{E37C3F6E-1519-62D0-8D61-9F9D3D82D407}"/>
              </a:ext>
            </a:extLst>
          </p:cNvPr>
          <p:cNvSpPr txBox="1"/>
          <p:nvPr/>
        </p:nvSpPr>
        <p:spPr>
          <a:xfrm>
            <a:off x="6198391" y="2110982"/>
            <a:ext cx="278455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a:solidFill>
                  <a:schemeClr val="bg1"/>
                </a:solidFill>
                <a:latin typeface="Avenir Heavy" panose="020B0703020203020204" pitchFamily="34" charset="0"/>
              </a:rPr>
              <a:t>PRIORITY 2</a:t>
            </a:r>
          </a:p>
          <a:p>
            <a:pPr algn="ctr"/>
            <a:r>
              <a:rPr lang="en-GB" sz="1200">
                <a:solidFill>
                  <a:schemeClr val="bg1"/>
                </a:solidFill>
                <a:latin typeface="Avenir Heavy" panose="020B0703020203020204" pitchFamily="34" charset="0"/>
              </a:rPr>
              <a:t>PEOPLE-FOCUSED SERVICES</a:t>
            </a:r>
            <a:endParaRPr lang="en-US" sz="1200">
              <a:solidFill>
                <a:schemeClr val="bg1"/>
              </a:solidFill>
              <a:latin typeface="Avenir Heavy" panose="020B0703020203020204" pitchFamily="34" charset="0"/>
            </a:endParaRPr>
          </a:p>
        </p:txBody>
      </p:sp>
      <p:sp>
        <p:nvSpPr>
          <p:cNvPr id="18" name="TextBox 17">
            <a:extLst>
              <a:ext uri="{FF2B5EF4-FFF2-40B4-BE49-F238E27FC236}">
                <a16:creationId xmlns:a16="http://schemas.microsoft.com/office/drawing/2014/main" id="{87E69B95-B54A-0CCF-02A6-BB7F76A0F962}"/>
              </a:ext>
            </a:extLst>
          </p:cNvPr>
          <p:cNvSpPr txBox="1"/>
          <p:nvPr/>
        </p:nvSpPr>
        <p:spPr>
          <a:xfrm>
            <a:off x="5946596" y="3087393"/>
            <a:ext cx="328814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a:solidFill>
                  <a:srgbClr val="E07E55"/>
                </a:solidFill>
                <a:latin typeface="Avenir Heavy" panose="020B0703020203020204" pitchFamily="34" charset="0"/>
              </a:rPr>
              <a:t>RESULT AREA 4</a:t>
            </a:r>
          </a:p>
          <a:p>
            <a:pPr algn="ctr"/>
            <a:r>
              <a:rPr lang="en-GB" sz="1050">
                <a:latin typeface="Avenir Medium" panose="02000603020000020003" pitchFamily="2" charset="0"/>
              </a:rPr>
              <a:t>Scale up HIV prevention options that bring together biomedical, structural, community and behavioural interventions.</a:t>
            </a:r>
            <a:endParaRPr lang="en-US" sz="1050">
              <a:latin typeface="Avenir Medium" panose="02000603020000020003" pitchFamily="2" charset="0"/>
            </a:endParaRPr>
          </a:p>
        </p:txBody>
      </p:sp>
      <p:sp>
        <p:nvSpPr>
          <p:cNvPr id="19" name="TextBox 18">
            <a:extLst>
              <a:ext uri="{FF2B5EF4-FFF2-40B4-BE49-F238E27FC236}">
                <a16:creationId xmlns:a16="http://schemas.microsoft.com/office/drawing/2014/main" id="{7936D40E-1C4B-1638-4829-CF142ABF2D59}"/>
              </a:ext>
            </a:extLst>
          </p:cNvPr>
          <p:cNvSpPr txBox="1"/>
          <p:nvPr/>
        </p:nvSpPr>
        <p:spPr>
          <a:xfrm>
            <a:off x="6008505" y="3861671"/>
            <a:ext cx="316432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a:solidFill>
                  <a:srgbClr val="E07E55"/>
                </a:solidFill>
                <a:latin typeface="Avenir Heavy" panose="020B0703020203020204" pitchFamily="34" charset="0"/>
              </a:rPr>
              <a:t>RESULT AREA 5</a:t>
            </a:r>
          </a:p>
          <a:p>
            <a:pPr algn="ctr"/>
            <a:r>
              <a:rPr lang="en-GB" sz="1050">
                <a:latin typeface="Avenir Medium" panose="02000603020000020003" pitchFamily="2" charset="0"/>
              </a:rPr>
              <a:t>Guarantee equitable access to available, accessible, acceptable and high-quality HIV testing, treatment and care</a:t>
            </a:r>
            <a:endParaRPr lang="en-US" sz="1050">
              <a:latin typeface="Avenir Medium" panose="02000603020000020003" pitchFamily="2" charset="0"/>
            </a:endParaRPr>
          </a:p>
        </p:txBody>
      </p:sp>
      <p:sp>
        <p:nvSpPr>
          <p:cNvPr id="20" name="TextBox 19">
            <a:extLst>
              <a:ext uri="{FF2B5EF4-FFF2-40B4-BE49-F238E27FC236}">
                <a16:creationId xmlns:a16="http://schemas.microsoft.com/office/drawing/2014/main" id="{CCB87F57-CFB0-724A-D765-0B00FB1AE525}"/>
              </a:ext>
            </a:extLst>
          </p:cNvPr>
          <p:cNvSpPr txBox="1"/>
          <p:nvPr/>
        </p:nvSpPr>
        <p:spPr>
          <a:xfrm>
            <a:off x="5946596" y="4636297"/>
            <a:ext cx="3288141"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a:solidFill>
                  <a:srgbClr val="E07E55"/>
                </a:solidFill>
                <a:latin typeface="Avenir Heavy" panose="020B0703020203020204" pitchFamily="34" charset="0"/>
              </a:rPr>
              <a:t>RESULT AREA 6</a:t>
            </a:r>
          </a:p>
          <a:p>
            <a:pPr algn="ctr"/>
            <a:r>
              <a:rPr lang="en-GB" sz="1050">
                <a:latin typeface="Avenir Medium" panose="02000603020000020003" pitchFamily="2" charset="0"/>
              </a:rPr>
              <a:t>End stigma and discrimination and uphold human rights and gender equality in the HIV responses</a:t>
            </a:r>
            <a:endParaRPr lang="en-US" sz="1050">
              <a:latin typeface="Avenir Medium" panose="02000603020000020003" pitchFamily="2" charset="0"/>
            </a:endParaRPr>
          </a:p>
        </p:txBody>
      </p:sp>
      <p:sp>
        <p:nvSpPr>
          <p:cNvPr id="21" name="TextBox 20">
            <a:extLst>
              <a:ext uri="{FF2B5EF4-FFF2-40B4-BE49-F238E27FC236}">
                <a16:creationId xmlns:a16="http://schemas.microsoft.com/office/drawing/2014/main" id="{D0BB1DED-A65B-16E9-132D-6D51C4B8E60F}"/>
              </a:ext>
            </a:extLst>
          </p:cNvPr>
          <p:cNvSpPr txBox="1"/>
          <p:nvPr/>
        </p:nvSpPr>
        <p:spPr>
          <a:xfrm>
            <a:off x="6321016" y="2705644"/>
            <a:ext cx="253930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E07E55"/>
                </a:solidFill>
                <a:latin typeface="Avenir Heavy" panose="020B0703020203020204" pitchFamily="34" charset="0"/>
              </a:rPr>
              <a:t>Equity, dignity and access</a:t>
            </a:r>
            <a:endParaRPr lang="en-US" sz="1400">
              <a:solidFill>
                <a:srgbClr val="E07E55"/>
              </a:solidFill>
              <a:latin typeface="Avenir Heavy" panose="020B0703020203020204" pitchFamily="34" charset="0"/>
            </a:endParaRPr>
          </a:p>
        </p:txBody>
      </p:sp>
      <p:sp>
        <p:nvSpPr>
          <p:cNvPr id="22" name="TextBox 21">
            <a:extLst>
              <a:ext uri="{FF2B5EF4-FFF2-40B4-BE49-F238E27FC236}">
                <a16:creationId xmlns:a16="http://schemas.microsoft.com/office/drawing/2014/main" id="{516C3AC9-314C-9F70-EDB9-9A807BCFF426}"/>
              </a:ext>
            </a:extLst>
          </p:cNvPr>
          <p:cNvSpPr txBox="1"/>
          <p:nvPr/>
        </p:nvSpPr>
        <p:spPr>
          <a:xfrm>
            <a:off x="6058084" y="5252617"/>
            <a:ext cx="306516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a:solidFill>
                  <a:srgbClr val="E07E55"/>
                </a:solidFill>
                <a:latin typeface="Avenir Heavy" panose="020B0703020203020204" pitchFamily="34" charset="0"/>
              </a:rPr>
              <a:t>RESULT AREA 7</a:t>
            </a:r>
          </a:p>
          <a:p>
            <a:pPr algn="ctr"/>
            <a:r>
              <a:rPr lang="en-GB" sz="1050">
                <a:latin typeface="Avenir Medium" panose="02000603020000020003" pitchFamily="2" charset="0"/>
              </a:rPr>
              <a:t>Ensure equitable access to scientific, medical and technological innovations in HIV prevention, testing, treatment and care</a:t>
            </a:r>
            <a:endParaRPr lang="en-US" sz="1050">
              <a:latin typeface="Avenir Medium" panose="02000603020000020003" pitchFamily="2" charset="0"/>
            </a:endParaRPr>
          </a:p>
        </p:txBody>
      </p:sp>
      <p:sp>
        <p:nvSpPr>
          <p:cNvPr id="23" name="TextBox 22">
            <a:extLst>
              <a:ext uri="{FF2B5EF4-FFF2-40B4-BE49-F238E27FC236}">
                <a16:creationId xmlns:a16="http://schemas.microsoft.com/office/drawing/2014/main" id="{D4D0A5DC-A76C-6F5D-8840-A2FF41D7C445}"/>
              </a:ext>
            </a:extLst>
          </p:cNvPr>
          <p:cNvSpPr txBox="1"/>
          <p:nvPr/>
        </p:nvSpPr>
        <p:spPr>
          <a:xfrm>
            <a:off x="9447768" y="2110982"/>
            <a:ext cx="2128712"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cap="all">
                <a:solidFill>
                  <a:schemeClr val="bg1"/>
                </a:solidFill>
                <a:latin typeface="Avenir Heavy" panose="020B0703020203020204" pitchFamily="34" charset="0"/>
              </a:rPr>
              <a:t>PRIORITY 3</a:t>
            </a:r>
          </a:p>
          <a:p>
            <a:pPr algn="ctr"/>
            <a:r>
              <a:rPr lang="en-GB" sz="1200" cap="all">
                <a:solidFill>
                  <a:schemeClr val="bg1"/>
                </a:solidFill>
                <a:latin typeface="Avenir Heavy" panose="020B0703020203020204" pitchFamily="34" charset="0"/>
              </a:rPr>
              <a:t>Community leadership</a:t>
            </a:r>
            <a:endParaRPr lang="en-US" sz="1200" cap="all">
              <a:solidFill>
                <a:schemeClr val="bg1"/>
              </a:solidFill>
              <a:latin typeface="Avenir Heavy" panose="020B0703020203020204" pitchFamily="34" charset="0"/>
            </a:endParaRPr>
          </a:p>
        </p:txBody>
      </p:sp>
      <p:sp>
        <p:nvSpPr>
          <p:cNvPr id="24" name="TextBox 23">
            <a:extLst>
              <a:ext uri="{FF2B5EF4-FFF2-40B4-BE49-F238E27FC236}">
                <a16:creationId xmlns:a16="http://schemas.microsoft.com/office/drawing/2014/main" id="{52FDA286-399D-C566-9B9F-06D443479155}"/>
              </a:ext>
            </a:extLst>
          </p:cNvPr>
          <p:cNvSpPr txBox="1"/>
          <p:nvPr/>
        </p:nvSpPr>
        <p:spPr>
          <a:xfrm>
            <a:off x="9511956" y="3585882"/>
            <a:ext cx="2036870"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a:solidFill>
                  <a:srgbClr val="CDC884"/>
                </a:solidFill>
                <a:latin typeface="Avenir Heavy" panose="020B0703020203020204" pitchFamily="34" charset="0"/>
              </a:rPr>
              <a:t>RESULT AREA 8</a:t>
            </a:r>
          </a:p>
          <a:p>
            <a:pPr algn="ctr"/>
            <a:r>
              <a:rPr lang="en-GB" sz="1050">
                <a:latin typeface="Avenir Medium" panose="02000603020000020003" pitchFamily="2" charset="0"/>
              </a:rPr>
              <a:t>Empower communities to lead</a:t>
            </a:r>
            <a:endParaRPr lang="en-US" sz="1050">
              <a:latin typeface="Avenir Medium" panose="02000603020000020003" pitchFamily="2" charset="0"/>
            </a:endParaRPr>
          </a:p>
        </p:txBody>
      </p:sp>
      <p:sp>
        <p:nvSpPr>
          <p:cNvPr id="28" name="TextBox 27">
            <a:extLst>
              <a:ext uri="{FF2B5EF4-FFF2-40B4-BE49-F238E27FC236}">
                <a16:creationId xmlns:a16="http://schemas.microsoft.com/office/drawing/2014/main" id="{F0B963AF-416C-805E-0553-9541E69CB6A1}"/>
              </a:ext>
            </a:extLst>
          </p:cNvPr>
          <p:cNvSpPr txBox="1"/>
          <p:nvPr/>
        </p:nvSpPr>
        <p:spPr>
          <a:xfrm>
            <a:off x="9511956" y="2717627"/>
            <a:ext cx="203687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CDC884"/>
                </a:solidFill>
                <a:latin typeface="Avenir Heavy" panose="020B0703020203020204" pitchFamily="34" charset="0"/>
              </a:rPr>
              <a:t>Empowered communities leading the HIV responses</a:t>
            </a:r>
            <a:endParaRPr lang="en-US" sz="1400">
              <a:solidFill>
                <a:srgbClr val="CDC884"/>
              </a:solidFill>
              <a:latin typeface="Avenir Heavy" panose="020B0703020203020204" pitchFamily="34" charset="0"/>
            </a:endParaRPr>
          </a:p>
        </p:txBody>
      </p:sp>
      <p:sp>
        <p:nvSpPr>
          <p:cNvPr id="30" name="TextBox 29">
            <a:extLst>
              <a:ext uri="{FF2B5EF4-FFF2-40B4-BE49-F238E27FC236}">
                <a16:creationId xmlns:a16="http://schemas.microsoft.com/office/drawing/2014/main" id="{ADF3515E-5302-B7D5-41DB-3200C96321A2}"/>
              </a:ext>
            </a:extLst>
          </p:cNvPr>
          <p:cNvSpPr txBox="1"/>
          <p:nvPr/>
        </p:nvSpPr>
        <p:spPr>
          <a:xfrm>
            <a:off x="4465022" y="6306709"/>
            <a:ext cx="5924401"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300">
                <a:solidFill>
                  <a:srgbClr val="C00000"/>
                </a:solidFill>
                <a:latin typeface="Avenir Heavy" panose="020B0703020203020204" pitchFamily="34" charset="0"/>
              </a:rPr>
              <a:t>LOCAL, REGIONAL AND MULTIATERAL ACTION TO END AIDS</a:t>
            </a:r>
            <a:endParaRPr lang="en-US" sz="1200">
              <a:solidFill>
                <a:srgbClr val="C00000"/>
              </a:solidFill>
              <a:latin typeface="Avenir Heavy" panose="020B0703020203020204" pitchFamily="34" charset="0"/>
            </a:endParaRPr>
          </a:p>
        </p:txBody>
      </p:sp>
      <p:sp>
        <p:nvSpPr>
          <p:cNvPr id="45" name="Rectangle 44">
            <a:extLst>
              <a:ext uri="{FF2B5EF4-FFF2-40B4-BE49-F238E27FC236}">
                <a16:creationId xmlns:a16="http://schemas.microsoft.com/office/drawing/2014/main" id="{50A71CAF-1472-7F1B-765E-F59837C1D6CE}"/>
              </a:ext>
            </a:extLst>
          </p:cNvPr>
          <p:cNvSpPr/>
          <p:nvPr/>
        </p:nvSpPr>
        <p:spPr>
          <a:xfrm flipV="1">
            <a:off x="3277965" y="2670030"/>
            <a:ext cx="2378552" cy="3450624"/>
          </a:xfrm>
          <a:prstGeom prst="rect">
            <a:avLst/>
          </a:prstGeom>
          <a:noFill/>
          <a:ln>
            <a:solidFill>
              <a:srgbClr val="70C8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Isosceles Triangle 45">
            <a:extLst>
              <a:ext uri="{FF2B5EF4-FFF2-40B4-BE49-F238E27FC236}">
                <a16:creationId xmlns:a16="http://schemas.microsoft.com/office/drawing/2014/main" id="{CB88840D-A858-BDE8-CED7-F2F8B12EAB78}"/>
              </a:ext>
            </a:extLst>
          </p:cNvPr>
          <p:cNvSpPr/>
          <p:nvPr/>
        </p:nvSpPr>
        <p:spPr>
          <a:xfrm rot="10800000">
            <a:off x="4254176" y="1801975"/>
            <a:ext cx="426129" cy="215389"/>
          </a:xfrm>
          <a:prstGeom prst="triangle">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ectangle 47">
            <a:extLst>
              <a:ext uri="{FF2B5EF4-FFF2-40B4-BE49-F238E27FC236}">
                <a16:creationId xmlns:a16="http://schemas.microsoft.com/office/drawing/2014/main" id="{CE21AE6E-6B84-689F-FDA6-B3C8DF9C58B1}"/>
              </a:ext>
            </a:extLst>
          </p:cNvPr>
          <p:cNvSpPr/>
          <p:nvPr/>
        </p:nvSpPr>
        <p:spPr>
          <a:xfrm flipV="1">
            <a:off x="5870965" y="2670030"/>
            <a:ext cx="3439403" cy="3450624"/>
          </a:xfrm>
          <a:prstGeom prst="rect">
            <a:avLst/>
          </a:prstGeom>
          <a:noFill/>
          <a:ln>
            <a:solidFill>
              <a:srgbClr val="E07E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Isosceles Triangle 48">
            <a:extLst>
              <a:ext uri="{FF2B5EF4-FFF2-40B4-BE49-F238E27FC236}">
                <a16:creationId xmlns:a16="http://schemas.microsoft.com/office/drawing/2014/main" id="{10E714A0-57A0-D06B-BF79-ADC971402F2C}"/>
              </a:ext>
            </a:extLst>
          </p:cNvPr>
          <p:cNvSpPr/>
          <p:nvPr/>
        </p:nvSpPr>
        <p:spPr>
          <a:xfrm rot="10800000">
            <a:off x="7377602" y="1801975"/>
            <a:ext cx="426129" cy="215389"/>
          </a:xfrm>
          <a:prstGeom prst="triangle">
            <a:avLst/>
          </a:prstGeom>
          <a:solidFill>
            <a:srgbClr val="E07E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ectangle 50">
            <a:extLst>
              <a:ext uri="{FF2B5EF4-FFF2-40B4-BE49-F238E27FC236}">
                <a16:creationId xmlns:a16="http://schemas.microsoft.com/office/drawing/2014/main" id="{B384BE10-E2A9-7237-ABEB-4B73D5AE2903}"/>
              </a:ext>
            </a:extLst>
          </p:cNvPr>
          <p:cNvSpPr/>
          <p:nvPr/>
        </p:nvSpPr>
        <p:spPr>
          <a:xfrm flipV="1">
            <a:off x="9511957" y="2670030"/>
            <a:ext cx="2036870" cy="3450624"/>
          </a:xfrm>
          <a:prstGeom prst="rect">
            <a:avLst/>
          </a:prstGeom>
          <a:noFill/>
          <a:ln>
            <a:solidFill>
              <a:srgbClr val="CDC8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Isosceles Triangle 51">
            <a:extLst>
              <a:ext uri="{FF2B5EF4-FFF2-40B4-BE49-F238E27FC236}">
                <a16:creationId xmlns:a16="http://schemas.microsoft.com/office/drawing/2014/main" id="{BCB1F443-FD43-D57B-109F-910254DB7C23}"/>
              </a:ext>
            </a:extLst>
          </p:cNvPr>
          <p:cNvSpPr/>
          <p:nvPr/>
        </p:nvSpPr>
        <p:spPr>
          <a:xfrm rot="10800000">
            <a:off x="10317329" y="1801975"/>
            <a:ext cx="426129" cy="215389"/>
          </a:xfrm>
          <a:prstGeom prst="triangle">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3" name="Straight Connector 32">
            <a:extLst>
              <a:ext uri="{FF2B5EF4-FFF2-40B4-BE49-F238E27FC236}">
                <a16:creationId xmlns:a16="http://schemas.microsoft.com/office/drawing/2014/main" id="{D276FCB7-2EC8-CA7F-4A6D-5FAF13CDECCD}"/>
              </a:ext>
            </a:extLst>
          </p:cNvPr>
          <p:cNvCxnSpPr>
            <a:cxnSpLocks/>
          </p:cNvCxnSpPr>
          <p:nvPr/>
        </p:nvCxnSpPr>
        <p:spPr>
          <a:xfrm>
            <a:off x="3068700" y="1801975"/>
            <a:ext cx="8480127" cy="0"/>
          </a:xfrm>
          <a:prstGeom prst="line">
            <a:avLst/>
          </a:prstGeom>
          <a:ln w="1905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9405DD1-8A3C-F004-EA9D-070AA71A5EB4}"/>
              </a:ext>
            </a:extLst>
          </p:cNvPr>
          <p:cNvSpPr txBox="1"/>
          <p:nvPr/>
        </p:nvSpPr>
        <p:spPr>
          <a:xfrm>
            <a:off x="266436" y="759387"/>
            <a:ext cx="2568894" cy="1292662"/>
          </a:xfrm>
          <a:prstGeom prst="rect">
            <a:avLst/>
          </a:prstGeom>
          <a:noFill/>
        </p:spPr>
        <p:txBody>
          <a:bodyPr wrap="square" rtlCol="0">
            <a:spAutoFit/>
          </a:bodyPr>
          <a:lstStyle/>
          <a:p>
            <a:pPr algn="r"/>
            <a:r>
              <a:rPr lang="en-US" sz="2600" cap="all">
                <a:solidFill>
                  <a:srgbClr val="E31837"/>
                </a:solidFill>
                <a:latin typeface="Avenir Heavy" panose="020B0703020203020204" pitchFamily="34" charset="0"/>
              </a:rPr>
              <a:t>2026 – 2031 global aids strategy</a:t>
            </a:r>
            <a:endParaRPr lang="en-IN" sz="2600" cap="all">
              <a:solidFill>
                <a:srgbClr val="E31837"/>
              </a:solidFill>
              <a:latin typeface="Avenir Heavy" panose="020B0703020203020204" pitchFamily="34" charset="0"/>
            </a:endParaRPr>
          </a:p>
        </p:txBody>
      </p:sp>
      <p:sp>
        <p:nvSpPr>
          <p:cNvPr id="7" name="TextBox 6">
            <a:extLst>
              <a:ext uri="{FF2B5EF4-FFF2-40B4-BE49-F238E27FC236}">
                <a16:creationId xmlns:a16="http://schemas.microsoft.com/office/drawing/2014/main" id="{1BB368C2-F281-FBB5-00AE-71738E748C12}"/>
              </a:ext>
            </a:extLst>
          </p:cNvPr>
          <p:cNvSpPr txBox="1"/>
          <p:nvPr/>
        </p:nvSpPr>
        <p:spPr>
          <a:xfrm>
            <a:off x="396245" y="2580034"/>
            <a:ext cx="2434669" cy="2031325"/>
          </a:xfrm>
          <a:prstGeom prst="rect">
            <a:avLst/>
          </a:prstGeom>
          <a:noFill/>
        </p:spPr>
        <p:txBody>
          <a:bodyPr wrap="square" lIns="91440" tIns="45720" rIns="91440" bIns="45720" rtlCol="0" anchor="t">
            <a:spAutoFit/>
          </a:bodyPr>
          <a:lstStyle/>
          <a:p>
            <a:pPr algn="r"/>
            <a:r>
              <a:rPr lang="en-GB">
                <a:solidFill>
                  <a:srgbClr val="E31837"/>
                </a:solidFill>
                <a:latin typeface="Avenir Medium" panose="02000603020000020003" pitchFamily="2" charset="0"/>
              </a:rPr>
              <a:t>Three priorities and eight results areas are recommended to build a sustainable response and end AIDS as a public health threat by 2030</a:t>
            </a:r>
            <a:endParaRPr lang="en-IN">
              <a:solidFill>
                <a:srgbClr val="E31837"/>
              </a:solidFill>
              <a:latin typeface="Avenir Medium" panose="02000603020000020003" pitchFamily="2" charset="0"/>
            </a:endParaRPr>
          </a:p>
        </p:txBody>
      </p:sp>
    </p:spTree>
    <p:extLst>
      <p:ext uri="{BB962C8B-B14F-4D97-AF65-F5344CB8AC3E}">
        <p14:creationId xmlns:p14="http://schemas.microsoft.com/office/powerpoint/2010/main" val="183645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90cfde2-449b-414f-8943-0d4d41087ce2" xsi:nil="true"/>
    <lcf76f155ced4ddcb4097134ff3c332f xmlns="d0cdbec7-f281-4902-852d-a9d871fa4a5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115B184815954389E521FBD22FB8E4" ma:contentTypeVersion="15" ma:contentTypeDescription="Create a new document." ma:contentTypeScope="" ma:versionID="8c3604da86fc887e6d2266d8405eadb7">
  <xsd:schema xmlns:xsd="http://www.w3.org/2001/XMLSchema" xmlns:xs="http://www.w3.org/2001/XMLSchema" xmlns:p="http://schemas.microsoft.com/office/2006/metadata/properties" xmlns:ns2="d0cdbec7-f281-4902-852d-a9d871fa4a5f" xmlns:ns3="790cfde2-449b-414f-8943-0d4d41087ce2" targetNamespace="http://schemas.microsoft.com/office/2006/metadata/properties" ma:root="true" ma:fieldsID="4c1989defb5f0b87d540246a3d9f03e1" ns2:_="" ns3:_="">
    <xsd:import namespace="d0cdbec7-f281-4902-852d-a9d871fa4a5f"/>
    <xsd:import namespace="790cfde2-449b-414f-8943-0d4d41087ce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dbec7-f281-4902-852d-a9d871fa4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0cfde2-449b-414f-8943-0d4d41087ce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08b10d9-87f0-498c-835a-e7dd0e5f0da5}" ma:internalName="TaxCatchAll" ma:showField="CatchAllData" ma:web="790cfde2-449b-414f-8943-0d4d41087ce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37A02-EE5E-449D-9AD5-DE59C579D914}">
  <ds:schemaRefs>
    <ds:schemaRef ds:uri="http://schemas.microsoft.com/sharepoint/v3/contenttype/forms"/>
  </ds:schemaRefs>
</ds:datastoreItem>
</file>

<file path=customXml/itemProps2.xml><?xml version="1.0" encoding="utf-8"?>
<ds:datastoreItem xmlns:ds="http://schemas.openxmlformats.org/officeDocument/2006/customXml" ds:itemID="{16A8B42E-0E4B-4F5F-82F3-488CC2BE424B}">
  <ds:schemaRefs>
    <ds:schemaRef ds:uri="http://purl.org/dc/elements/1.1/"/>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terms/"/>
    <ds:schemaRef ds:uri="c5d38007-339f-4136-a616-3b49b7d0c48e"/>
    <ds:schemaRef ds:uri="790cfde2-449b-414f-8943-0d4d41087ce2"/>
    <ds:schemaRef ds:uri="d0cdbec7-f281-4902-852d-a9d871fa4a5f"/>
  </ds:schemaRefs>
</ds:datastoreItem>
</file>

<file path=customXml/itemProps3.xml><?xml version="1.0" encoding="utf-8"?>
<ds:datastoreItem xmlns:ds="http://schemas.openxmlformats.org/officeDocument/2006/customXml" ds:itemID="{1B9A75FA-FD1C-4721-AB99-74EA83514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dbec7-f281-4902-852d-a9d871fa4a5f"/>
    <ds:schemaRef ds:uri="790cfde2-449b-414f-8943-0d4d41087c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4831</TotalTime>
  <Words>6407</Words>
  <Application>Microsoft Office PowerPoint</Application>
  <PresentationFormat>Widescreen</PresentationFormat>
  <Paragraphs>531</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GUICHARD, Anne-Claire</dc:creator>
  <cp:lastModifiedBy>MURISET, Pascal</cp:lastModifiedBy>
  <cp:revision>3</cp:revision>
  <dcterms:created xsi:type="dcterms:W3CDTF">2025-11-24T16:23:39Z</dcterms:created>
  <dcterms:modified xsi:type="dcterms:W3CDTF">2026-03-05T11:17:37Z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0x01010080115B184815954389E521FBD22FB8E4</vt:lpwstr>
  </property>
  <property fmtid="{D5CDD505-2E9C-101B-9397-08002B2CF9AE}" pid="3" name="MediaServiceImageTags">
    <vt:lpwstr/>
  </property>
</Properties>
</file>