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147482599" r:id="rId5"/>
    <p:sldId id="2147482584" r:id="rId6"/>
    <p:sldId id="2147482556" r:id="rId7"/>
    <p:sldId id="2147482557" r:id="rId8"/>
    <p:sldId id="2147482397" r:id="rId9"/>
    <p:sldId id="2147482574" r:id="rId10"/>
    <p:sldId id="2147482576" r:id="rId11"/>
    <p:sldId id="2147482586" r:id="rId12"/>
    <p:sldId id="2147482581" r:id="rId13"/>
    <p:sldId id="2147482588" r:id="rId14"/>
    <p:sldId id="2147482614" r:id="rId15"/>
    <p:sldId id="2147482615" r:id="rId16"/>
    <p:sldId id="2147482616" r:id="rId17"/>
    <p:sldId id="2147482617" r:id="rId18"/>
    <p:sldId id="2147482618" r:id="rId19"/>
    <p:sldId id="2147482619" r:id="rId20"/>
    <p:sldId id="2147482620" r:id="rId21"/>
    <p:sldId id="2147482600" r:id="rId22"/>
    <p:sldId id="2147482598" r:id="rId23"/>
    <p:sldId id="2147482601" r:id="rId24"/>
    <p:sldId id="2147482610" r:id="rId25"/>
    <p:sldId id="2147482603" r:id="rId26"/>
    <p:sldId id="2147482621" r:id="rId27"/>
    <p:sldId id="2147482622" r:id="rId28"/>
    <p:sldId id="2147482623" r:id="rId29"/>
    <p:sldId id="2147482607" r:id="rId30"/>
    <p:sldId id="2147482609" r:id="rId31"/>
    <p:sldId id="2147482612" r:id="rId32"/>
    <p:sldId id="2147482611" r:id="rId33"/>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69711E-3716-C36C-9CD8-15AD032D8735}" name="ACHREKAR, Angeli" initials="AA" userId="S::achrekara@unaids.org::4b1754fb-64f5-41a6-8d8d-4bc30bd18488" providerId="AD"/>
  <p188:author id="{49B65760-57FD-A20E-31EC-F54316E1DA54}" name="MURISET, Pascal" initials="PM" userId="S::MurisetP@unaids.org::18a18cef-e200-491b-81ad-c2c3fa906eb9" providerId="AD"/>
  <p188:author id="{C2C4626D-7D6E-E0FC-057A-68D5396DE56D}" name="GUICHARD, Anne-Claire" initials="AG" userId="S::guicharda@unaids.org::6a67ce40-d804-4301-812d-1993e1a653c8" providerId="AD"/>
  <p188:author id="{25137DE1-8AA0-7E4E-1C15-AC13956D4837}" name="GOV" initials="AH" userId="GOV" providerId="None"/>
  <p188:author id="{790CECFB-663D-E9D0-7002-2BAA4CC9C5D1}" name="MWANANYANDA, Muleya" initials="MM" userId="S::mwananyandam@unaids.org::f42a9e95-9ffc-4e4c-b83e-5896d9e2b9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820"/>
    <a:srgbClr val="63CDF6"/>
    <a:srgbClr val="B6AEA7"/>
    <a:srgbClr val="84DEE0"/>
    <a:srgbClr val="FFB7AE"/>
    <a:srgbClr val="E31837"/>
    <a:srgbClr val="E31937"/>
    <a:srgbClr val="F78E20"/>
    <a:srgbClr val="EC008C"/>
    <a:srgbClr val="08B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07" autoAdjust="0"/>
    <p:restoredTop sz="73245" autoAdjust="0"/>
  </p:normalViewPr>
  <p:slideViewPr>
    <p:cSldViewPr snapToGrid="0">
      <p:cViewPr varScale="1">
        <p:scale>
          <a:sx n="81" d="100"/>
          <a:sy n="81" d="100"/>
        </p:scale>
        <p:origin x="1284" y="84"/>
      </p:cViewPr>
      <p:guideLst/>
    </p:cSldViewPr>
  </p:slideViewPr>
  <p:notesTextViewPr>
    <p:cViewPr>
      <p:scale>
        <a:sx n="1" d="1"/>
        <a:sy n="1" d="1"/>
      </p:scale>
      <p:origin x="0" y="0"/>
    </p:cViewPr>
  </p:notesTextViewPr>
  <p:sorterViewPr>
    <p:cViewPr varScale="1">
      <p:scale>
        <a:sx n="100" d="100"/>
        <a:sy n="100" d="100"/>
      </p:scale>
      <p:origin x="0" y="-13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69B252-17B4-4FB2-B677-363A7C71F7B7}" type="datetimeFigureOut">
              <a:rPr lang="en-CH" smtClean="0"/>
              <a:t>03/05/2026</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principaux</a:t>
            </a:r>
          </a:p>
          <a:p>
            <a:pPr lvl="1"/>
            <a:r>
              <a:rPr lang="en-US"/>
              <a:t>Deuxième niveau</a:t>
            </a:r>
          </a:p>
          <a:p>
            <a:pPr lvl="2"/>
            <a:r>
              <a:rPr lang="en-US"/>
              <a:t>Troisième niveau</a:t>
            </a:r>
          </a:p>
          <a:p>
            <a:pPr lvl="3"/>
            <a:r>
              <a:rPr lang="en-US"/>
              <a:t>Quatrième niveau</a:t>
            </a:r>
          </a:p>
          <a:p>
            <a:pPr lvl="4"/>
            <a:r>
              <a:rPr lang="en-US"/>
              <a:t>Cinquième niveau</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1EC29-B9DC-442D-AF3D-0DFC4DF54ABF}" type="slidenum">
              <a:rPr lang="en-CH" smtClean="0"/>
              <a:t>‹#›</a:t>
            </a:fld>
            <a:endParaRPr lang="en-CH"/>
          </a:p>
        </p:txBody>
      </p:sp>
    </p:spTree>
    <p:extLst>
      <p:ext uri="{BB962C8B-B14F-4D97-AF65-F5344CB8AC3E}">
        <p14:creationId xmlns:p14="http://schemas.microsoft.com/office/powerpoint/2010/main" val="1848239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1EC29-B9DC-442D-AF3D-0DFC4DF54ABF}" type="slidenum">
              <a:rPr lang="en-CH" smtClean="0"/>
              <a:t>1</a:t>
            </a:fld>
            <a:endParaRPr lang="en-CH"/>
          </a:p>
        </p:txBody>
      </p:sp>
    </p:spTree>
    <p:extLst>
      <p:ext uri="{BB962C8B-B14F-4D97-AF65-F5344CB8AC3E}">
        <p14:creationId xmlns:p14="http://schemas.microsoft.com/office/powerpoint/2010/main" val="1802125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Dans le cadre de la </a:t>
            </a:r>
            <a:r>
              <a:rPr lang="fr-FR" b="1" dirty="0"/>
              <a:t>priorité 1</a:t>
            </a:r>
            <a:r>
              <a:rPr lang="fr-FR" dirty="0"/>
              <a:t>, les domaines d’action portent sur le financement, l’intégration des systèmes et les données.</a:t>
            </a:r>
          </a:p>
          <a:p>
            <a:endParaRPr lang="fr-FR" dirty="0"/>
          </a:p>
          <a:p>
            <a:r>
              <a:rPr lang="fr-FR" dirty="0"/>
              <a:t>En matière de financement de la riposte au VIH, il est essentiel que les plans stratégiques nationaux soient intégrés dans les structures nationales afin d’assurer une riposte cohérente à l’échelle du pays. Les sources de financement doivent être diversifiées, en particulier les financements nationaux. Les ripostes pilotées par les pays ne doivent pas se traduire par une augmentation des frais à la charge des usagers, qui risquerait d’éloigner les personnes des services. Les feuilles de route pour la durabilité seront déterminantes et devront associer les communautés.</a:t>
            </a:r>
          </a:p>
          <a:p>
            <a:endParaRPr lang="fr-FR" dirty="0"/>
          </a:p>
          <a:p>
            <a:endParaRPr lang="en-US" dirty="0"/>
          </a:p>
        </p:txBody>
      </p:sp>
      <p:sp>
        <p:nvSpPr>
          <p:cNvPr id="4" name="Slide Number Placeholder 3"/>
          <p:cNvSpPr>
            <a:spLocks noGrp="1"/>
          </p:cNvSpPr>
          <p:nvPr>
            <p:ph type="sldNum" sz="quarter" idx="5"/>
          </p:nvPr>
        </p:nvSpPr>
        <p:spPr/>
        <p:txBody>
          <a:bodyPr/>
          <a:lstStyle/>
          <a:p>
            <a:fld id="{A771EC29-B9DC-442D-AF3D-0DFC4DF54ABF}" type="slidenum">
              <a:rPr lang="en-CH" smtClean="0"/>
              <a:t>10</a:t>
            </a:fld>
            <a:endParaRPr lang="en-CH"/>
          </a:p>
        </p:txBody>
      </p:sp>
    </p:spTree>
    <p:extLst>
      <p:ext uri="{BB962C8B-B14F-4D97-AF65-F5344CB8AC3E}">
        <p14:creationId xmlns:p14="http://schemas.microsoft.com/office/powerpoint/2010/main" val="2881340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L’intégration de la riposte au VIH dans les systèmes nationaux, en particulier dans les soins de santé primaires, constitue une priorité claire. Cela implique des investissements dans le renforcement des capacités des services de santé. Cela suppose également d’intégrer une approche fondée sur les droits humains, avec des services sans stigmatisation, sensibles au genre, adaptés aux jeunes et appropriés pour les populations clés.</a:t>
            </a:r>
          </a:p>
          <a:p>
            <a:endParaRPr lang="fr-FR" dirty="0"/>
          </a:p>
          <a:p>
            <a:endParaRPr lang="en-US" dirty="0"/>
          </a:p>
        </p:txBody>
      </p:sp>
      <p:sp>
        <p:nvSpPr>
          <p:cNvPr id="4" name="Slide Number Placeholder 3"/>
          <p:cNvSpPr>
            <a:spLocks noGrp="1"/>
          </p:cNvSpPr>
          <p:nvPr>
            <p:ph type="sldNum" sz="quarter" idx="5"/>
          </p:nvPr>
        </p:nvSpPr>
        <p:spPr/>
        <p:txBody>
          <a:bodyPr/>
          <a:lstStyle/>
          <a:p>
            <a:fld id="{A771EC29-B9DC-442D-AF3D-0DFC4DF54ABF}" type="slidenum">
              <a:rPr lang="en-CH" smtClean="0"/>
              <a:t>11</a:t>
            </a:fld>
            <a:endParaRPr lang="en-CH"/>
          </a:p>
        </p:txBody>
      </p:sp>
    </p:spTree>
    <p:extLst>
      <p:ext uri="{BB962C8B-B14F-4D97-AF65-F5344CB8AC3E}">
        <p14:creationId xmlns:p14="http://schemas.microsoft.com/office/powerpoint/2010/main" val="145907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Des systèmes de données et d’information solides seront essentiels. Ils devront intégrer des sources multiples afin d’éclairer les ripostes nationales. Le suivi communautaire sera indispensable pour mesurer la qualité des services et renforcer la redevabilité.</a:t>
            </a:r>
          </a:p>
          <a:p>
            <a:endParaRPr lang="en-US" dirty="0"/>
          </a:p>
        </p:txBody>
      </p:sp>
      <p:sp>
        <p:nvSpPr>
          <p:cNvPr id="4" name="Slide Number Placeholder 3"/>
          <p:cNvSpPr>
            <a:spLocks noGrp="1"/>
          </p:cNvSpPr>
          <p:nvPr>
            <p:ph type="sldNum" sz="quarter" idx="5"/>
          </p:nvPr>
        </p:nvSpPr>
        <p:spPr/>
        <p:txBody>
          <a:bodyPr/>
          <a:lstStyle/>
          <a:p>
            <a:fld id="{A771EC29-B9DC-442D-AF3D-0DFC4DF54ABF}" type="slidenum">
              <a:rPr lang="en-CH" smtClean="0"/>
              <a:t>12</a:t>
            </a:fld>
            <a:endParaRPr lang="en-CH"/>
          </a:p>
        </p:txBody>
      </p:sp>
    </p:spTree>
    <p:extLst>
      <p:ext uri="{BB962C8B-B14F-4D97-AF65-F5344CB8AC3E}">
        <p14:creationId xmlns:p14="http://schemas.microsoft.com/office/powerpoint/2010/main" val="992091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Dans le cadre de la </a:t>
            </a:r>
            <a:r>
              <a:rPr lang="fr-FR" b="1" dirty="0"/>
              <a:t>priorité 2</a:t>
            </a:r>
            <a:r>
              <a:rPr lang="fr-FR" dirty="0"/>
              <a:t>, les recommandations portent sur l’extension à grande échelle des services essentiels de prévention, de dépistage, de traitement et de soins du VIH, mais aussi sur l’amélioration de leur prestation.</a:t>
            </a:r>
          </a:p>
          <a:p>
            <a:endParaRPr lang="fr-FR" dirty="0"/>
          </a:p>
          <a:p>
            <a:r>
              <a:rPr lang="fr-FR" dirty="0"/>
              <a:t>La Stratégie souligne la nécessité cruciale de saisir les opportunités offertes par les nouvelles options de prévention et de traitement du VIH, notamment les formulations à action prolongée, des outils de diagnostiques de qualité, ainsi que l’ancrage des services au sein des communautés grâce à des modèles de prestation différenciée à tous les niveaux.</a:t>
            </a:r>
          </a:p>
          <a:p>
            <a:endParaRPr lang="en-US" dirty="0"/>
          </a:p>
        </p:txBody>
      </p:sp>
      <p:sp>
        <p:nvSpPr>
          <p:cNvPr id="4" name="Slide Number Placeholder 3"/>
          <p:cNvSpPr>
            <a:spLocks noGrp="1"/>
          </p:cNvSpPr>
          <p:nvPr>
            <p:ph type="sldNum" sz="quarter" idx="5"/>
          </p:nvPr>
        </p:nvSpPr>
        <p:spPr/>
        <p:txBody>
          <a:bodyPr/>
          <a:lstStyle/>
          <a:p>
            <a:fld id="{A771EC29-B9DC-442D-AF3D-0DFC4DF54ABF}" type="slidenum">
              <a:rPr lang="en-CH" smtClean="0"/>
              <a:t>13</a:t>
            </a:fld>
            <a:endParaRPr lang="en-CH"/>
          </a:p>
        </p:txBody>
      </p:sp>
    </p:spTree>
    <p:extLst>
      <p:ext uri="{BB962C8B-B14F-4D97-AF65-F5344CB8AC3E}">
        <p14:creationId xmlns:p14="http://schemas.microsoft.com/office/powerpoint/2010/main" val="1585004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Stratégie recommande d’accélérer la conception et le déploiement à grande échelle de services centrés sur les personnes, intégrant les services VIH avec ceux liés aux co-infections et à d’autres maladies infectieuses, à la santé sexuelle et reproductive, aux infections sexuellement transmissibles, au cancer du col de l’utérus, à la santé maternelle et infantile, aux maladies non transmissibles, aux maladies chroniques, à la santé mentale et à la lutte contre les violences basées sur le genre.</a:t>
            </a:r>
          </a:p>
          <a:p>
            <a:endParaRPr lang="fr-FR" dirty="0"/>
          </a:p>
          <a:p>
            <a:r>
              <a:rPr lang="fr-FR" dirty="0"/>
              <a:t>Elle souligne le rôle essentiel des réseaux de personnes vivant avec le VIH, affectées par le VIH ou exposées au risque, dans la conception et la mise en œuvre de programmes qui répondent aux besoins de celles et ceux qui en ont le plus besoin.</a:t>
            </a:r>
          </a:p>
          <a:p>
            <a:endParaRPr lang="en-US" dirty="0"/>
          </a:p>
        </p:txBody>
      </p:sp>
      <p:sp>
        <p:nvSpPr>
          <p:cNvPr id="4" name="Slide Number Placeholder 3"/>
          <p:cNvSpPr>
            <a:spLocks noGrp="1"/>
          </p:cNvSpPr>
          <p:nvPr>
            <p:ph type="sldNum" sz="quarter" idx="5"/>
          </p:nvPr>
        </p:nvSpPr>
        <p:spPr/>
        <p:txBody>
          <a:bodyPr/>
          <a:lstStyle/>
          <a:p>
            <a:fld id="{A771EC29-B9DC-442D-AF3D-0DFC4DF54ABF}" type="slidenum">
              <a:rPr lang="en-CH" smtClean="0"/>
              <a:t>14</a:t>
            </a:fld>
            <a:endParaRPr lang="en-CH"/>
          </a:p>
        </p:txBody>
      </p:sp>
    </p:spTree>
    <p:extLst>
      <p:ext uri="{BB962C8B-B14F-4D97-AF65-F5344CB8AC3E}">
        <p14:creationId xmlns:p14="http://schemas.microsoft.com/office/powerpoint/2010/main" val="3232127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a:t>
            </a:r>
            <a:r>
              <a:rPr lang="fr-FR" b="1" dirty="0"/>
              <a:t>priorité 2</a:t>
            </a:r>
            <a:r>
              <a:rPr lang="fr-FR" dirty="0"/>
              <a:t> souligne également que nous ne pourrons pas atteindre nos objectifs sans lever les obstacles sociétaux et améliorer l’accès à l’innovation.</a:t>
            </a:r>
          </a:p>
          <a:p>
            <a:endParaRPr lang="fr-FR" dirty="0"/>
          </a:p>
          <a:p>
            <a:r>
              <a:rPr lang="fr-FR" dirty="0"/>
              <a:t>Une action multisectorielle est plus que jamais nécessaire pour garantir à toutes les personnes l’accès à des services exempts de stigmatisation et de discrimination, et pour lever les lois pénalisantes. La violence, en particulier la violence basée sur le genre, constitue un obstacle majeur aux progrès de la riposte. La Stratégie propose des actions concrètes pour garantir que les services parviennent aux personnes qui en ont le plus besoin.</a:t>
            </a:r>
          </a:p>
          <a:p>
            <a:endParaRPr lang="en-US" dirty="0"/>
          </a:p>
        </p:txBody>
      </p:sp>
      <p:sp>
        <p:nvSpPr>
          <p:cNvPr id="4" name="Slide Number Placeholder 3"/>
          <p:cNvSpPr>
            <a:spLocks noGrp="1"/>
          </p:cNvSpPr>
          <p:nvPr>
            <p:ph type="sldNum" sz="quarter" idx="5"/>
          </p:nvPr>
        </p:nvSpPr>
        <p:spPr/>
        <p:txBody>
          <a:bodyPr/>
          <a:lstStyle/>
          <a:p>
            <a:fld id="{A771EC29-B9DC-442D-AF3D-0DFC4DF54ABF}" type="slidenum">
              <a:rPr lang="en-CH" smtClean="0"/>
              <a:t>15</a:t>
            </a:fld>
            <a:endParaRPr lang="en-CH"/>
          </a:p>
        </p:txBody>
      </p:sp>
    </p:spTree>
    <p:extLst>
      <p:ext uri="{BB962C8B-B14F-4D97-AF65-F5344CB8AC3E}">
        <p14:creationId xmlns:p14="http://schemas.microsoft.com/office/powerpoint/2010/main" val="4062690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Au niveau des politiques publiques, nous pouvons également faire beaucoup plus pour améliorer l’accès équitable aux médicaments et aux innovations, et pour tirer parti de la santé numérique. La Stratégie propose des actions visant à soutenir le leadership des pays dans cette direction.</a:t>
            </a:r>
            <a:endParaRPr lang="en-US" dirty="0"/>
          </a:p>
        </p:txBody>
      </p:sp>
      <p:sp>
        <p:nvSpPr>
          <p:cNvPr id="4" name="Slide Number Placeholder 3"/>
          <p:cNvSpPr>
            <a:spLocks noGrp="1"/>
          </p:cNvSpPr>
          <p:nvPr>
            <p:ph type="sldNum" sz="quarter" idx="5"/>
          </p:nvPr>
        </p:nvSpPr>
        <p:spPr/>
        <p:txBody>
          <a:bodyPr/>
          <a:lstStyle/>
          <a:p>
            <a:fld id="{A771EC29-B9DC-442D-AF3D-0DFC4DF54ABF}" type="slidenum">
              <a:rPr lang="en-CH" smtClean="0"/>
              <a:t>16</a:t>
            </a:fld>
            <a:endParaRPr lang="en-CH"/>
          </a:p>
        </p:txBody>
      </p:sp>
    </p:spTree>
    <p:extLst>
      <p:ext uri="{BB962C8B-B14F-4D97-AF65-F5344CB8AC3E}">
        <p14:creationId xmlns:p14="http://schemas.microsoft.com/office/powerpoint/2010/main" val="3241864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Dans le cadre de la </a:t>
            </a:r>
            <a:r>
              <a:rPr lang="fr-FR" b="1" dirty="0"/>
              <a:t>priorité 3</a:t>
            </a:r>
            <a:r>
              <a:rPr lang="fr-FR" dirty="0"/>
              <a:t>, les recommandations issues des consultations communautaires proposent des pistes pour mieux intégrer les systèmes dirigés par les communautés dans les ripostes nationales, tout en renforçant le rôle essentiel des communautés en matière de leadership, de prestation de services et de redevabilité.</a:t>
            </a:r>
          </a:p>
          <a:p>
            <a:endParaRPr lang="fr-FR" dirty="0"/>
          </a:p>
          <a:p>
            <a:r>
              <a:rPr lang="fr-FR" dirty="0"/>
              <a:t>La mise en place de mécanismes de contractualisation sociale et de suivi des financements destinés aux communautés fait partie des actions concrètes permettant de traduire ces engagements en réalité.</a:t>
            </a:r>
          </a:p>
          <a:p>
            <a:endParaRPr lang="en-US" dirty="0"/>
          </a:p>
        </p:txBody>
      </p:sp>
      <p:sp>
        <p:nvSpPr>
          <p:cNvPr id="4" name="Slide Number Placeholder 3"/>
          <p:cNvSpPr>
            <a:spLocks noGrp="1"/>
          </p:cNvSpPr>
          <p:nvPr>
            <p:ph type="sldNum" sz="quarter" idx="5"/>
          </p:nvPr>
        </p:nvSpPr>
        <p:spPr/>
        <p:txBody>
          <a:bodyPr/>
          <a:lstStyle/>
          <a:p>
            <a:fld id="{A771EC29-B9DC-442D-AF3D-0DFC4DF54ABF}" type="slidenum">
              <a:rPr lang="en-CH" smtClean="0"/>
              <a:t>17</a:t>
            </a:fld>
            <a:endParaRPr lang="en-CH"/>
          </a:p>
        </p:txBody>
      </p:sp>
    </p:spTree>
    <p:extLst>
      <p:ext uri="{BB962C8B-B14F-4D97-AF65-F5344CB8AC3E}">
        <p14:creationId xmlns:p14="http://schemas.microsoft.com/office/powerpoint/2010/main" val="2350448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E27A7-AC78-C57A-49CC-850BD8A5E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105BA-DA0C-D680-BF5E-51C4004D52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FE572F-28A3-F548-1975-0BCCBBC49B8E}"/>
              </a:ext>
            </a:extLst>
          </p:cNvPr>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What will the Strategy enable us to achieve?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The actions recommended in the Strategy are aimed at enabling countries to achieve the 16 top-line targets towards ending AIDS as a public health threat by 2030.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Some of these targets are new – the consolidated HIV prevention target, the integration and financing targets.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Whereas some are proposed to be extended – the 95’s, the 10’s and the 30-80-60 as these were not achieved in 2025. </a:t>
            </a:r>
          </a:p>
          <a:p>
            <a:endParaRPr lang="en-CH" dirty="0"/>
          </a:p>
        </p:txBody>
      </p:sp>
      <p:sp>
        <p:nvSpPr>
          <p:cNvPr id="4" name="Slide Number Placeholder 3">
            <a:extLst>
              <a:ext uri="{FF2B5EF4-FFF2-40B4-BE49-F238E27FC236}">
                <a16:creationId xmlns:a16="http://schemas.microsoft.com/office/drawing/2014/main" id="{28056EA5-E848-A358-E3C5-345D43A077E2}"/>
              </a:ext>
            </a:extLst>
          </p:cNvPr>
          <p:cNvSpPr>
            <a:spLocks noGrp="1"/>
          </p:cNvSpPr>
          <p:nvPr>
            <p:ph type="sldNum" sz="quarter" idx="5"/>
          </p:nvPr>
        </p:nvSpPr>
        <p:spPr/>
        <p:txBody>
          <a:bodyPr/>
          <a:lstStyle/>
          <a:p>
            <a:fld id="{A771EC29-B9DC-442D-AF3D-0DFC4DF54ABF}" type="slidenum">
              <a:rPr lang="en-CH" smtClean="0"/>
              <a:t>18</a:t>
            </a:fld>
            <a:endParaRPr lang="en-CH"/>
          </a:p>
        </p:txBody>
      </p:sp>
    </p:spTree>
    <p:extLst>
      <p:ext uri="{BB962C8B-B14F-4D97-AF65-F5344CB8AC3E}">
        <p14:creationId xmlns:p14="http://schemas.microsoft.com/office/powerpoint/2010/main" val="1659294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B8C6C-6BCD-B0AB-BC7D-480AD992C3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0F965-2A50-C1B7-C5C7-902F891009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7CFD4-7315-044E-9142-B5C52FBFA7DD}"/>
              </a:ext>
            </a:extLst>
          </p:cNvPr>
          <p:cNvSpPr>
            <a:spLocks noGrp="1"/>
          </p:cNvSpPr>
          <p:nvPr>
            <p:ph type="body" idx="1"/>
          </p:nvPr>
        </p:nvSpPr>
        <p:spPr/>
        <p:txBody>
          <a:bodyPr/>
          <a:lstStyle/>
          <a:p>
            <a:r>
              <a:rPr lang="fr-FR" dirty="0"/>
              <a:t>En résumé, la Stratégie mondiale de lutte contre le sida vise à atteindre les personnes avec les services de traitement ou de prévention du VIH dont elles ont besoin, dans un environnement sûr et favorable.</a:t>
            </a:r>
          </a:p>
          <a:p>
            <a:endParaRPr lang="fr-FR" dirty="0"/>
          </a:p>
          <a:p>
            <a:r>
              <a:rPr lang="fr-FR" dirty="0"/>
              <a:t>Notre objectif mondial de mettre fin au sida peut se traduire, d’ici 2030, par :</a:t>
            </a:r>
          </a:p>
          <a:p>
            <a:endParaRPr lang="fr-FR" dirty="0"/>
          </a:p>
          <a:p>
            <a:r>
              <a:rPr lang="fr-FR" b="1" dirty="0"/>
              <a:t>40 millions de personnes vivant avec le VIH</a:t>
            </a:r>
            <a:r>
              <a:rPr lang="fr-FR" dirty="0"/>
              <a:t> sous traitement et avec une suppression virale ;</a:t>
            </a:r>
          </a:p>
          <a:p>
            <a:endParaRPr lang="fr-FR" dirty="0"/>
          </a:p>
          <a:p>
            <a:r>
              <a:rPr lang="fr-FR" b="1" dirty="0"/>
              <a:t>20 millions de personnes</a:t>
            </a:r>
            <a:r>
              <a:rPr lang="fr-FR" dirty="0"/>
              <a:t> ayant accès à des options de prévention du VIH à base d’antirétroviraux ;</a:t>
            </a:r>
          </a:p>
          <a:p>
            <a:endParaRPr lang="fr-FR" dirty="0"/>
          </a:p>
          <a:p>
            <a:r>
              <a:rPr lang="fr-FR" b="1" dirty="0"/>
              <a:t>des soins exempts de stigmatisation et de discrimination pour toutes et tous</a:t>
            </a:r>
            <a:r>
              <a:rPr lang="fr-FR" dirty="0"/>
              <a:t>.</a:t>
            </a:r>
          </a:p>
          <a:p>
            <a:endParaRPr lang="en-CH" dirty="0"/>
          </a:p>
        </p:txBody>
      </p:sp>
      <p:sp>
        <p:nvSpPr>
          <p:cNvPr id="4" name="Slide Number Placeholder 3">
            <a:extLst>
              <a:ext uri="{FF2B5EF4-FFF2-40B4-BE49-F238E27FC236}">
                <a16:creationId xmlns:a16="http://schemas.microsoft.com/office/drawing/2014/main" id="{E634FF5A-DF62-7F71-B8A8-BC6F223EDC17}"/>
              </a:ext>
            </a:extLst>
          </p:cNvPr>
          <p:cNvSpPr>
            <a:spLocks noGrp="1"/>
          </p:cNvSpPr>
          <p:nvPr>
            <p:ph type="sldNum" sz="quarter" idx="5"/>
          </p:nvPr>
        </p:nvSpPr>
        <p:spPr/>
        <p:txBody>
          <a:bodyPr/>
          <a:lstStyle/>
          <a:p>
            <a:fld id="{A771EC29-B9DC-442D-AF3D-0DFC4DF54ABF}" type="slidenum">
              <a:rPr lang="en-CH" smtClean="0"/>
              <a:t>19</a:t>
            </a:fld>
            <a:endParaRPr lang="en-CH"/>
          </a:p>
        </p:txBody>
      </p:sp>
    </p:spTree>
    <p:extLst>
      <p:ext uri="{BB962C8B-B14F-4D97-AF65-F5344CB8AC3E}">
        <p14:creationId xmlns:p14="http://schemas.microsoft.com/office/powerpoint/2010/main" val="4065606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Dans un monde accaparé par les conflits, les crises, l’érosion des droits humains et l’incertitude politique, certains se demandent discrètement s’il est encore possible de mettre fin au sida, si cela reste réaliste, si cela demeure une priorité.</a:t>
            </a:r>
          </a:p>
          <a:p>
            <a:endParaRPr lang="fr-FR" dirty="0"/>
          </a:p>
          <a:p>
            <a:r>
              <a:rPr lang="fr-FR" dirty="0"/>
              <a:t>Et notre réponse collective doit être claire et courageuse : oui, mettre fin au sida est toujours possible. Mais cela ne le sera que si nous n’abandonnons pas.</a:t>
            </a:r>
          </a:p>
          <a:p>
            <a:endParaRPr lang="fr-FR" dirty="0"/>
          </a:p>
          <a:p>
            <a:r>
              <a:rPr lang="fr-FR" dirty="0"/>
              <a:t>C’est précisément pour cette raison que nous avons besoin d’une stratégie — non pas parce que le monde est calme, mais parce qu’il est turbulent.</a:t>
            </a:r>
          </a:p>
          <a:p>
            <a:endParaRPr lang="fr-FR" dirty="0"/>
          </a:p>
          <a:p>
            <a:r>
              <a:rPr lang="fr-FR" dirty="0"/>
              <a:t>Il ne s’agit pas d’une stratégie de l’ONUSIDA. C’est une stratégie qui rassemble le monde.</a:t>
            </a:r>
          </a:p>
          <a:p>
            <a:endParaRPr lang="fr-FR" dirty="0"/>
          </a:p>
          <a:p>
            <a:r>
              <a:rPr lang="fr-FR" dirty="0"/>
              <a:t>Une feuille de route ancrée dans la réalité, montrant clairement ce qu’il faudra pour mettre fin au sida en tant que menace pour la santé publique.</a:t>
            </a:r>
          </a:p>
          <a:p>
            <a:endParaRPr lang="en-US" dirty="0"/>
          </a:p>
        </p:txBody>
      </p:sp>
      <p:sp>
        <p:nvSpPr>
          <p:cNvPr id="4" name="Slide Number Placeholder 3"/>
          <p:cNvSpPr>
            <a:spLocks noGrp="1"/>
          </p:cNvSpPr>
          <p:nvPr>
            <p:ph type="sldNum" sz="quarter" idx="5"/>
          </p:nvPr>
        </p:nvSpPr>
        <p:spPr/>
        <p:txBody>
          <a:bodyPr/>
          <a:lstStyle/>
          <a:p>
            <a:fld id="{A771EC29-B9DC-442D-AF3D-0DFC4DF54ABF}" type="slidenum">
              <a:rPr lang="en-CH" smtClean="0"/>
              <a:t>2</a:t>
            </a:fld>
            <a:endParaRPr lang="en-CH"/>
          </a:p>
        </p:txBody>
      </p:sp>
    </p:spTree>
    <p:extLst>
      <p:ext uri="{BB962C8B-B14F-4D97-AF65-F5344CB8AC3E}">
        <p14:creationId xmlns:p14="http://schemas.microsoft.com/office/powerpoint/2010/main" val="4132816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75566-83B5-5575-8310-116F18C2E5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92F63E-B037-877D-AC0D-FB51A2EAC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A1C608-E258-643F-AC1F-85869729866E}"/>
              </a:ext>
            </a:extLst>
          </p:cNvPr>
          <p:cNvSpPr>
            <a:spLocks noGrp="1"/>
          </p:cNvSpPr>
          <p:nvPr>
            <p:ph type="body" idx="1"/>
          </p:nvPr>
        </p:nvSpPr>
        <p:spPr/>
        <p:txBody>
          <a:bodyPr/>
          <a:lstStyle/>
          <a:p>
            <a:r>
              <a:rPr lang="fr-FR" dirty="0"/>
              <a:t>Mettre fin au sida en tant que menace pour la santé publique — ou, plus simplement, « mettre fin au sida » — se définit comme une réduction de 90 % du nombre de nouvelles infections par le VIH et du nombre de décès liés au sida par rapport aux estimations de 2010. L’atteinte des cibles VIH proposées pour 2030 permettra à la plupart des pays de se rapprocher de cet objectif.</a:t>
            </a:r>
          </a:p>
          <a:p>
            <a:endParaRPr lang="fr-FR" dirty="0"/>
          </a:p>
          <a:p>
            <a:r>
              <a:rPr lang="fr-FR" dirty="0"/>
              <a:t>Cela implique de combler les lacunes actuelles en matière de services et d’environnements favorables, ce qui permettra d’éviter 3,3 millions de nouvelles infections et 1,5 million de décès liés au sida entre 2025 et 2030.</a:t>
            </a:r>
          </a:p>
          <a:p>
            <a:endParaRPr lang="en-CH" dirty="0"/>
          </a:p>
        </p:txBody>
      </p:sp>
      <p:sp>
        <p:nvSpPr>
          <p:cNvPr id="4" name="Slide Number Placeholder 3">
            <a:extLst>
              <a:ext uri="{FF2B5EF4-FFF2-40B4-BE49-F238E27FC236}">
                <a16:creationId xmlns:a16="http://schemas.microsoft.com/office/drawing/2014/main" id="{B936D822-3701-BCC8-D223-DC2A58E70C4D}"/>
              </a:ext>
            </a:extLst>
          </p:cNvPr>
          <p:cNvSpPr>
            <a:spLocks noGrp="1"/>
          </p:cNvSpPr>
          <p:nvPr>
            <p:ph type="sldNum" sz="quarter" idx="5"/>
          </p:nvPr>
        </p:nvSpPr>
        <p:spPr/>
        <p:txBody>
          <a:bodyPr/>
          <a:lstStyle/>
          <a:p>
            <a:fld id="{A771EC29-B9DC-442D-AF3D-0DFC4DF54ABF}" type="slidenum">
              <a:rPr lang="en-CH" smtClean="0"/>
              <a:t>20</a:t>
            </a:fld>
            <a:endParaRPr lang="en-CH"/>
          </a:p>
        </p:txBody>
      </p:sp>
    </p:spTree>
    <p:extLst>
      <p:ext uri="{BB962C8B-B14F-4D97-AF65-F5344CB8AC3E}">
        <p14:creationId xmlns:p14="http://schemas.microsoft.com/office/powerpoint/2010/main" val="193785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7AFEE-294B-A8AF-FB1C-80C8B8FDC3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1A177-E576-2A31-571A-36FC6D1683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CDB045-9B14-45A2-8A09-1458C6EC1C97}"/>
              </a:ext>
            </a:extLst>
          </p:cNvPr>
          <p:cNvSpPr>
            <a:spLocks noGrp="1"/>
          </p:cNvSpPr>
          <p:nvPr>
            <p:ph type="body" idx="1"/>
          </p:nvPr>
        </p:nvSpPr>
        <p:spPr/>
        <p:txBody>
          <a:bodyPr/>
          <a:lstStyle/>
          <a:p>
            <a:r>
              <a:rPr lang="fr-FR" dirty="0"/>
              <a:t>Selon les estimations de l’ONUSIDA, </a:t>
            </a:r>
            <a:r>
              <a:rPr lang="fr-FR" b="1" dirty="0"/>
              <a:t>21,9 milliards de dollars US</a:t>
            </a:r>
            <a:r>
              <a:rPr lang="fr-FR" dirty="0"/>
              <a:t> seront nécessaires chaque année jusqu’en 2030 pour atteindre les objectifs mondiaux de lutte contre le VIH dans les pays à revenu faible et intermédiaire.</a:t>
            </a:r>
          </a:p>
          <a:p>
            <a:r>
              <a:rPr lang="fr-FR" dirty="0"/>
              <a:t>Cela représente une </a:t>
            </a:r>
            <a:r>
              <a:rPr lang="fr-FR" b="1" dirty="0"/>
              <a:t>réduction de 7,4 milliards de dollars</a:t>
            </a:r>
            <a:r>
              <a:rPr lang="fr-FR" dirty="0"/>
              <a:t> par rapport à l’estimation précédente de 2021, qui évaluait à </a:t>
            </a:r>
            <a:r>
              <a:rPr lang="fr-FR" b="1" dirty="0"/>
              <a:t>29,3 milliards de dollars</a:t>
            </a:r>
            <a:r>
              <a:rPr lang="fr-FR" dirty="0"/>
              <a:t> les ressources nécessaires pour atteindre les cibles de 2025.</a:t>
            </a:r>
          </a:p>
          <a:p>
            <a:endParaRPr lang="fr-FR" dirty="0"/>
          </a:p>
          <a:p>
            <a:r>
              <a:rPr lang="fr-FR" dirty="0"/>
              <a:t>En 2024, les pays à revenu faible et intermédiaire ont fait face à un </a:t>
            </a:r>
            <a:r>
              <a:rPr lang="fr-FR" b="1" dirty="0"/>
              <a:t>déficit de financement de 3,2 milliards de dollars</a:t>
            </a:r>
            <a:r>
              <a:rPr lang="fr-FR" dirty="0"/>
              <a:t>, soit un </a:t>
            </a:r>
            <a:r>
              <a:rPr lang="fr-FR" b="1" dirty="0"/>
              <a:t>écart de 14,6 %</a:t>
            </a:r>
            <a:r>
              <a:rPr lang="fr-FR" dirty="0"/>
              <a:t> par rapport aux ressources annuelles nécessaires pour atteindre les cibles de 2030. Cet écart est susceptible de s’aggraver à la suite des réductions de financement annoncées en 2025.</a:t>
            </a:r>
          </a:p>
          <a:p>
            <a:endParaRPr lang="fr-FR" dirty="0"/>
          </a:p>
          <a:p>
            <a:r>
              <a:rPr lang="fr-FR" dirty="0"/>
              <a:t>En 2030, les </a:t>
            </a:r>
            <a:r>
              <a:rPr lang="fr-FR" b="1" dirty="0"/>
              <a:t>besoins annuels en ressources les plus élevés</a:t>
            </a:r>
            <a:r>
              <a:rPr lang="fr-FR" dirty="0"/>
              <a:t> concerneront les pays à revenu intermédiaire de la tranche supérieure (</a:t>
            </a:r>
            <a:r>
              <a:rPr lang="fr-FR" b="1" dirty="0"/>
              <a:t>46 %</a:t>
            </a:r>
            <a:r>
              <a:rPr lang="fr-FR" dirty="0"/>
              <a:t>), contre </a:t>
            </a:r>
            <a:r>
              <a:rPr lang="fr-FR" b="1" dirty="0"/>
              <a:t>34 %</a:t>
            </a:r>
            <a:r>
              <a:rPr lang="fr-FR" dirty="0"/>
              <a:t> pour les pays à revenu intermédiaire de la tranche inférieure et </a:t>
            </a:r>
            <a:r>
              <a:rPr lang="fr-FR" b="1" dirty="0"/>
              <a:t>20 %</a:t>
            </a:r>
            <a:r>
              <a:rPr lang="fr-FR" dirty="0"/>
              <a:t> pour les pays à faible revenu.</a:t>
            </a:r>
          </a:p>
          <a:p>
            <a:endParaRPr lang="en-CH" dirty="0"/>
          </a:p>
        </p:txBody>
      </p:sp>
      <p:sp>
        <p:nvSpPr>
          <p:cNvPr id="4" name="Slide Number Placeholder 3">
            <a:extLst>
              <a:ext uri="{FF2B5EF4-FFF2-40B4-BE49-F238E27FC236}">
                <a16:creationId xmlns:a16="http://schemas.microsoft.com/office/drawing/2014/main" id="{5EBCA61F-56CA-39C6-67B6-85DFFDF24E73}"/>
              </a:ext>
            </a:extLst>
          </p:cNvPr>
          <p:cNvSpPr>
            <a:spLocks noGrp="1"/>
          </p:cNvSpPr>
          <p:nvPr>
            <p:ph type="sldNum" sz="quarter" idx="5"/>
          </p:nvPr>
        </p:nvSpPr>
        <p:spPr/>
        <p:txBody>
          <a:bodyPr/>
          <a:lstStyle/>
          <a:p>
            <a:fld id="{A771EC29-B9DC-442D-AF3D-0DFC4DF54ABF}" type="slidenum">
              <a:rPr lang="en-CH" smtClean="0"/>
              <a:t>21</a:t>
            </a:fld>
            <a:endParaRPr lang="en-CH"/>
          </a:p>
        </p:txBody>
      </p:sp>
    </p:spTree>
    <p:extLst>
      <p:ext uri="{BB962C8B-B14F-4D97-AF65-F5344CB8AC3E}">
        <p14:creationId xmlns:p14="http://schemas.microsoft.com/office/powerpoint/2010/main" val="2165604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9FA83-C284-218A-DFB8-14F9C5F15C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04F00D-B2C9-3E9F-1CE7-56B6C1894D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8AD453-1F5C-9DFA-3BCB-16F85E94E19F}"/>
              </a:ext>
            </a:extLst>
          </p:cNvPr>
          <p:cNvSpPr>
            <a:spLocks noGrp="1"/>
          </p:cNvSpPr>
          <p:nvPr>
            <p:ph type="body" idx="1"/>
          </p:nvPr>
        </p:nvSpPr>
        <p:spPr/>
        <p:txBody>
          <a:bodyPr/>
          <a:lstStyle/>
          <a:p>
            <a:r>
              <a:rPr lang="fr-FR" dirty="0"/>
              <a:t>Le Conseil de coordination du programme (PCB) nous a demandé d’apporter une spécificité régionale et, à travers des consultations régionales et nationales, </a:t>
            </a:r>
            <a:r>
              <a:rPr lang="fr-FR" b="1" dirty="0"/>
              <a:t>huit chapitres régionaux</a:t>
            </a:r>
            <a:r>
              <a:rPr lang="fr-FR" dirty="0"/>
              <a:t> ont été intégrés. Ceux-ci mettent en lumière les différences entre les contextes épidémiologiques et financiers régionaux, mais aussi la manière dont la Stratégie mondiale de lutte contre le sida est pertinente et peut être mise en œuvre dans chaque région.</a:t>
            </a:r>
          </a:p>
          <a:p>
            <a:endParaRPr lang="fr-FR" b="1" dirty="0"/>
          </a:p>
          <a:p>
            <a:r>
              <a:rPr lang="fr-FR" b="1" dirty="0"/>
              <a:t>La région Asie-Pacifique</a:t>
            </a:r>
            <a:r>
              <a:rPr lang="fr-FR" dirty="0"/>
              <a:t> connaît la deuxième plus importante épidémie de VIH au monde, largement alimentée par de nouvelles infections parmi les populations clés. Elle est également très avancée en matière de durabilité et d’intégration des services. Les priorités pour l’avenir incluent un accent renforcé sur la prévention du VIH pour les personnes les plus exposées au risque, ainsi que pour les jeunes.</a:t>
            </a:r>
          </a:p>
          <a:p>
            <a:endParaRPr lang="fr-FR" b="1" dirty="0"/>
          </a:p>
          <a:p>
            <a:r>
              <a:rPr lang="fr-FR" b="1" dirty="0"/>
              <a:t>La région des Caraïbes</a:t>
            </a:r>
            <a:r>
              <a:rPr lang="fr-FR" dirty="0"/>
              <a:t> a réalisé des progrès considérables dans l’élimination de la transmission verticale et dans la levée de certaines lois pénalisantes. Les jeunes et les populations clés demeurent toutefois très vulnérables, et la violence constitue un facteur aggravant. Les priorités comprennent l’amélioration de la durabilité et de l’accès à des services centrés sur les personnes.</a:t>
            </a:r>
          </a:p>
          <a:p>
            <a:endParaRPr lang="en-CH" dirty="0"/>
          </a:p>
        </p:txBody>
      </p:sp>
      <p:sp>
        <p:nvSpPr>
          <p:cNvPr id="4" name="Slide Number Placeholder 3">
            <a:extLst>
              <a:ext uri="{FF2B5EF4-FFF2-40B4-BE49-F238E27FC236}">
                <a16:creationId xmlns:a16="http://schemas.microsoft.com/office/drawing/2014/main" id="{1F339442-4134-AAEA-082F-2A5580A9ACE9}"/>
              </a:ext>
            </a:extLst>
          </p:cNvPr>
          <p:cNvSpPr>
            <a:spLocks noGrp="1"/>
          </p:cNvSpPr>
          <p:nvPr>
            <p:ph type="sldNum" sz="quarter" idx="5"/>
          </p:nvPr>
        </p:nvSpPr>
        <p:spPr/>
        <p:txBody>
          <a:bodyPr/>
          <a:lstStyle/>
          <a:p>
            <a:fld id="{A771EC29-B9DC-442D-AF3D-0DFC4DF54ABF}" type="slidenum">
              <a:rPr lang="en-CH" smtClean="0"/>
              <a:t>22</a:t>
            </a:fld>
            <a:endParaRPr lang="en-CH"/>
          </a:p>
        </p:txBody>
      </p:sp>
    </p:spTree>
    <p:extLst>
      <p:ext uri="{BB962C8B-B14F-4D97-AF65-F5344CB8AC3E}">
        <p14:creationId xmlns:p14="http://schemas.microsoft.com/office/powerpoint/2010/main" val="201388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70F59-C3D4-21EB-0AB4-6810DC1C1B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F643C0-0D4C-D29F-BA1A-02FC4CA137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3B036A-4652-3D0C-83DF-8B4D66CE7836}"/>
              </a:ext>
            </a:extLst>
          </p:cNvPr>
          <p:cNvSpPr>
            <a:spLocks noGrp="1"/>
          </p:cNvSpPr>
          <p:nvPr>
            <p:ph type="body" idx="1"/>
          </p:nvPr>
        </p:nvSpPr>
        <p:spPr/>
        <p:txBody>
          <a:bodyPr/>
          <a:lstStyle/>
          <a:p>
            <a:r>
              <a:rPr lang="fr-FR" b="1" dirty="0"/>
              <a:t>L’Afrique orientale et australe</a:t>
            </a:r>
            <a:r>
              <a:rPr lang="fr-FR" dirty="0"/>
              <a:t> est la région la plus touchée par le VIH, et aussi celle où les investissements ont été les plus importants, ce qui a permis des avancées majeures dans la riposte — plusieurs pays étant proches d’atteindre les cibles des « 95 ». Ces acquis doivent être protégés et renforcés. La prévention du VIH nécessite des investissements soutenus, tandis que des efforts supplémentaires sont indispensables pour réduire les inégalités et atteindre les personnes laissées pour compte.</a:t>
            </a:r>
          </a:p>
          <a:p>
            <a:endParaRPr lang="fr-FR" dirty="0"/>
          </a:p>
          <a:p>
            <a:r>
              <a:rPr lang="fr-FR" b="1" dirty="0"/>
              <a:t>L’Europe orientale et l’Asie centrale</a:t>
            </a:r>
            <a:r>
              <a:rPr lang="fr-FR" dirty="0"/>
              <a:t> constituent l’une des rares régions du monde où les nouvelles infections par le VIH continuent d’augmenter. L’épidémie y est alimentée par des inégalités persistantes dans l’accès aux services pour les populations clés, dans un contexte de lois répressives qui les affectent. La Stratégie présente des recommandations claires, fondées sur des données probantes, pour répondre à cette épidémie en expansion.</a:t>
            </a:r>
          </a:p>
          <a:p>
            <a:endParaRPr lang="en-CH" dirty="0"/>
          </a:p>
        </p:txBody>
      </p:sp>
      <p:sp>
        <p:nvSpPr>
          <p:cNvPr id="4" name="Slide Number Placeholder 3">
            <a:extLst>
              <a:ext uri="{FF2B5EF4-FFF2-40B4-BE49-F238E27FC236}">
                <a16:creationId xmlns:a16="http://schemas.microsoft.com/office/drawing/2014/main" id="{71637FF9-BEF0-8667-251E-D8A98FA43653}"/>
              </a:ext>
            </a:extLst>
          </p:cNvPr>
          <p:cNvSpPr>
            <a:spLocks noGrp="1"/>
          </p:cNvSpPr>
          <p:nvPr>
            <p:ph type="sldNum" sz="quarter" idx="5"/>
          </p:nvPr>
        </p:nvSpPr>
        <p:spPr/>
        <p:txBody>
          <a:bodyPr/>
          <a:lstStyle/>
          <a:p>
            <a:fld id="{A771EC29-B9DC-442D-AF3D-0DFC4DF54ABF}" type="slidenum">
              <a:rPr lang="en-CH" smtClean="0"/>
              <a:t>23</a:t>
            </a:fld>
            <a:endParaRPr lang="en-CH"/>
          </a:p>
        </p:txBody>
      </p:sp>
    </p:spTree>
    <p:extLst>
      <p:ext uri="{BB962C8B-B14F-4D97-AF65-F5344CB8AC3E}">
        <p14:creationId xmlns:p14="http://schemas.microsoft.com/office/powerpoint/2010/main" val="1298470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84794-79C2-A1B4-B1E3-042862BFD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875C6A-D4D8-359E-A837-6C9AC6B0C6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52643-9F2B-B26F-4287-BA2C75F0C8AB}"/>
              </a:ext>
            </a:extLst>
          </p:cNvPr>
          <p:cNvSpPr>
            <a:spLocks noGrp="1"/>
          </p:cNvSpPr>
          <p:nvPr>
            <p:ph type="body" idx="1"/>
          </p:nvPr>
        </p:nvSpPr>
        <p:spPr/>
        <p:txBody>
          <a:bodyPr/>
          <a:lstStyle/>
          <a:p>
            <a:r>
              <a:rPr lang="fr-FR" b="1" dirty="0"/>
              <a:t>L’Amérique latine</a:t>
            </a:r>
            <a:r>
              <a:rPr lang="fr-FR" dirty="0"/>
              <a:t> a été à l’avant-garde de la riposte au VIH, en particulier en matière de durabilité, d’intégration, de leadership communautaire et de levée des obstacles sociétaux. Garantir que les services VIH atteignent les personnes les plus marginalisées demeure une priorité, tout comme l’accès équitable aux médicaments et aux innovations.</a:t>
            </a:r>
          </a:p>
          <a:p>
            <a:endParaRPr lang="fr-FR" dirty="0"/>
          </a:p>
          <a:p>
            <a:r>
              <a:rPr lang="fr-FR" b="1" dirty="0"/>
              <a:t>Le Moyen-Orient et l’Afrique du Nord</a:t>
            </a:r>
            <a:r>
              <a:rPr lang="fr-FR" dirty="0"/>
              <a:t> ont historiquement enregistré une prévalence du VIH plus faible. Toutefois, les nouvelles infections par le VIH sont en augmentation en raison du manque de services centrés sur les personnes pour celles et ceux les plus exposés au risque, ainsi que des obstacles sociétaux persistants.</a:t>
            </a:r>
          </a:p>
          <a:p>
            <a:endParaRPr lang="en-CH" dirty="0"/>
          </a:p>
        </p:txBody>
      </p:sp>
      <p:sp>
        <p:nvSpPr>
          <p:cNvPr id="4" name="Slide Number Placeholder 3">
            <a:extLst>
              <a:ext uri="{FF2B5EF4-FFF2-40B4-BE49-F238E27FC236}">
                <a16:creationId xmlns:a16="http://schemas.microsoft.com/office/drawing/2014/main" id="{86C856B4-8E09-8623-F4DE-D1158190A948}"/>
              </a:ext>
            </a:extLst>
          </p:cNvPr>
          <p:cNvSpPr>
            <a:spLocks noGrp="1"/>
          </p:cNvSpPr>
          <p:nvPr>
            <p:ph type="sldNum" sz="quarter" idx="5"/>
          </p:nvPr>
        </p:nvSpPr>
        <p:spPr/>
        <p:txBody>
          <a:bodyPr/>
          <a:lstStyle/>
          <a:p>
            <a:fld id="{A771EC29-B9DC-442D-AF3D-0DFC4DF54ABF}" type="slidenum">
              <a:rPr lang="en-CH" smtClean="0"/>
              <a:t>24</a:t>
            </a:fld>
            <a:endParaRPr lang="en-CH"/>
          </a:p>
        </p:txBody>
      </p:sp>
    </p:spTree>
    <p:extLst>
      <p:ext uri="{BB962C8B-B14F-4D97-AF65-F5344CB8AC3E}">
        <p14:creationId xmlns:p14="http://schemas.microsoft.com/office/powerpoint/2010/main" val="2556744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71110-B452-C36E-95D3-9B2DC4ED1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DDD01-FA25-4C8F-8812-2E236AC3A6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03BE32-121E-BCCD-8E96-FBB7412A65B6}"/>
              </a:ext>
            </a:extLst>
          </p:cNvPr>
          <p:cNvSpPr>
            <a:spLocks noGrp="1"/>
          </p:cNvSpPr>
          <p:nvPr>
            <p:ph type="body" idx="1"/>
          </p:nvPr>
        </p:nvSpPr>
        <p:spPr/>
        <p:txBody>
          <a:bodyPr/>
          <a:lstStyle/>
          <a:p>
            <a:r>
              <a:rPr lang="fr-FR" b="1" dirty="0"/>
              <a:t>L’Afrique de l’Ouest et du Centre</a:t>
            </a:r>
            <a:r>
              <a:rPr lang="fr-FR" dirty="0"/>
              <a:t> figure parmi les régions où la charge du VIH est la plus élevée. Les progrès doivent être consolidés grâce à une augmentation des investissements nationaux, à un renforcement global des systèmes — pas uniquement pour le VIH — et à la lutte contre les inégalités croissantes et les obstacles sociétaux.</a:t>
            </a:r>
          </a:p>
          <a:p>
            <a:endParaRPr lang="fr-FR" dirty="0"/>
          </a:p>
          <a:p>
            <a:r>
              <a:rPr lang="fr-FR" dirty="0"/>
              <a:t>La riposte au VIH est mondiale, et il est possible de mettre fin au sida dans toutes les régions. </a:t>
            </a:r>
            <a:r>
              <a:rPr lang="fr-FR" b="1" dirty="0"/>
              <a:t>En Europe occidentale et centrale et en Amérique du Nord</a:t>
            </a:r>
            <a:r>
              <a:rPr lang="fr-FR" dirty="0"/>
              <a:t>, l’épidémie de VIH n’est pas terminée. Des actions sont nécessaires pour garantir des soins intégrés et de long terme pour les personnes vivant avec le VIH, et pour réduire la stigmatisation et la discrimination.</a:t>
            </a:r>
          </a:p>
          <a:p>
            <a:endParaRPr lang="en-CH" dirty="0"/>
          </a:p>
        </p:txBody>
      </p:sp>
      <p:sp>
        <p:nvSpPr>
          <p:cNvPr id="4" name="Slide Number Placeholder 3">
            <a:extLst>
              <a:ext uri="{FF2B5EF4-FFF2-40B4-BE49-F238E27FC236}">
                <a16:creationId xmlns:a16="http://schemas.microsoft.com/office/drawing/2014/main" id="{BF6E52C3-2DB7-F52E-A245-39B7403B7773}"/>
              </a:ext>
            </a:extLst>
          </p:cNvPr>
          <p:cNvSpPr>
            <a:spLocks noGrp="1"/>
          </p:cNvSpPr>
          <p:nvPr>
            <p:ph type="sldNum" sz="quarter" idx="5"/>
          </p:nvPr>
        </p:nvSpPr>
        <p:spPr/>
        <p:txBody>
          <a:bodyPr/>
          <a:lstStyle/>
          <a:p>
            <a:fld id="{A771EC29-B9DC-442D-AF3D-0DFC4DF54ABF}" type="slidenum">
              <a:rPr lang="en-CH" smtClean="0"/>
              <a:t>25</a:t>
            </a:fld>
            <a:endParaRPr lang="en-CH"/>
          </a:p>
        </p:txBody>
      </p:sp>
    </p:spTree>
    <p:extLst>
      <p:ext uri="{BB962C8B-B14F-4D97-AF65-F5344CB8AC3E}">
        <p14:creationId xmlns:p14="http://schemas.microsoft.com/office/powerpoint/2010/main" val="214852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13764-BA79-6644-526B-E4A8EE2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C9407-C75F-E9DD-BFE1-D8FFB312AA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18972-4B77-4B2F-B99E-F780ABC509E4}"/>
              </a:ext>
            </a:extLst>
          </p:cNvPr>
          <p:cNvSpPr>
            <a:spLocks noGrp="1"/>
          </p:cNvSpPr>
          <p:nvPr>
            <p:ph type="body" idx="1"/>
          </p:nvPr>
        </p:nvSpPr>
        <p:spPr/>
        <p:txBody>
          <a:bodyPr/>
          <a:lstStyle/>
          <a:p>
            <a:r>
              <a:rPr lang="fr-FR" dirty="0"/>
              <a:t>Comme nous l’avons montré, le leadership des pays et des communautés est au cœur de la Stratégie. Mais un certain nombre d’autres acteurs joueront également un rôle essentiel. La Stratégie met en lumière :</a:t>
            </a:r>
          </a:p>
          <a:p>
            <a:endParaRPr lang="fr-FR" dirty="0"/>
          </a:p>
          <a:p>
            <a:r>
              <a:rPr lang="fr-FR" b="1" dirty="0"/>
              <a:t>le rôle du niveau infranational</a:t>
            </a:r>
            <a:r>
              <a:rPr lang="fr-FR" dirty="0"/>
              <a:t>. Les autorités locales ont un rôle déterminant à jouer pour garantir la multisectorialité — en travaillant de manière coordonnée avec les secteurs de la santé, de l’éducation, de la police et d’autres secteurs, notamment pour les populations carcérales ou pour le soutien aux populations migrantes et réfugiées dans l’accès aux services ;</a:t>
            </a:r>
          </a:p>
          <a:p>
            <a:endParaRPr lang="fr-FR" dirty="0"/>
          </a:p>
          <a:p>
            <a:r>
              <a:rPr lang="fr-FR" b="1" dirty="0"/>
              <a:t>le rôle des organisations régionales</a:t>
            </a:r>
            <a:r>
              <a:rPr lang="fr-FR" dirty="0"/>
              <a:t>, telles que l’Union africaine, la Communauté des Caraïbes ou l’Association des nations de l’Asie du Sud-Est, en tant qu’acteurs clés de la durabilité de la riposte mondiale au VIH. La Stratégie souligne comment les institutions régionales peuvent soutenir le financement national, la production locale, la coopération Sud-Sud et l’appui à la société civile ;</a:t>
            </a:r>
          </a:p>
          <a:p>
            <a:endParaRPr lang="fr-FR" dirty="0"/>
          </a:p>
          <a:p>
            <a:r>
              <a:rPr lang="fr-FR" b="1" dirty="0"/>
              <a:t>le rôle du niveau mondial</a:t>
            </a:r>
            <a:r>
              <a:rPr lang="fr-FR" dirty="0"/>
              <a:t>, où sont définis les objectifs, les mécanismes de redevabilité et les normes internationales de la riposte au VIH. Une action multilatérale est également nécessaire pour garantir un financement durable, faire progresser les orientations normatives et les normes internationales, rassembler les acteurs de la riposte mondiale autour d’une action collective, accroître l’accès aux nouveaux outils biomédicaux, et orienter la science et la recherche ;</a:t>
            </a:r>
          </a:p>
          <a:p>
            <a:endParaRPr lang="fr-FR" dirty="0"/>
          </a:p>
          <a:p>
            <a:r>
              <a:rPr lang="fr-FR" b="1" dirty="0"/>
              <a:t>le rôle du Programme commun des Nations Unies sur le VIH/sida</a:t>
            </a:r>
            <a:r>
              <a:rPr lang="fr-FR" dirty="0"/>
              <a:t>, dont la Stratégie présente brièvement les contributions, en mettant en évidence les fonctions clés que les organisations des Nations Unies assument conjointement pour soutenir la riposte au sida.</a:t>
            </a:r>
          </a:p>
          <a:p>
            <a:endParaRPr lang="en-CH" dirty="0"/>
          </a:p>
        </p:txBody>
      </p:sp>
      <p:sp>
        <p:nvSpPr>
          <p:cNvPr id="4" name="Slide Number Placeholder 3">
            <a:extLst>
              <a:ext uri="{FF2B5EF4-FFF2-40B4-BE49-F238E27FC236}">
                <a16:creationId xmlns:a16="http://schemas.microsoft.com/office/drawing/2014/main" id="{1EFC03E5-8880-1B7D-3F87-4DCA57ABF2D6}"/>
              </a:ext>
            </a:extLst>
          </p:cNvPr>
          <p:cNvSpPr>
            <a:spLocks noGrp="1"/>
          </p:cNvSpPr>
          <p:nvPr>
            <p:ph type="sldNum" sz="quarter" idx="5"/>
          </p:nvPr>
        </p:nvSpPr>
        <p:spPr/>
        <p:txBody>
          <a:bodyPr/>
          <a:lstStyle/>
          <a:p>
            <a:fld id="{A771EC29-B9DC-442D-AF3D-0DFC4DF54ABF}" type="slidenum">
              <a:rPr lang="en-CH" smtClean="0"/>
              <a:t>26</a:t>
            </a:fld>
            <a:endParaRPr lang="en-CH"/>
          </a:p>
        </p:txBody>
      </p:sp>
    </p:spTree>
    <p:extLst>
      <p:ext uri="{BB962C8B-B14F-4D97-AF65-F5344CB8AC3E}">
        <p14:creationId xmlns:p14="http://schemas.microsoft.com/office/powerpoint/2010/main" val="1158800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02B08-1A1D-ED51-8847-41DCC8E12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15F69A-343C-3D9B-040A-91A0EC2AB9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058148-C1D5-EE03-B322-84EB8E3E337F}"/>
              </a:ext>
            </a:extLst>
          </p:cNvPr>
          <p:cNvSpPr>
            <a:spLocks noGrp="1"/>
          </p:cNvSpPr>
          <p:nvPr>
            <p:ph type="body" idx="1"/>
          </p:nvPr>
        </p:nvSpPr>
        <p:spPr/>
        <p:txBody>
          <a:bodyPr/>
          <a:lstStyle/>
          <a:p>
            <a:r>
              <a:rPr lang="fr-FR" dirty="0"/>
              <a:t>Le Programme commun soutient la redevabilité de la riposte au VIH afin de garantir que personne ne soit laissé pour compte. Cela se fait à travers une approche en quatre volets, qui commence par la définition des cibles mondiales de lutte contre le sida, lesquelles sont ensuite traduites dans la Stratégie mondiale de lutte contre le sida que nous présentons aujourd’hui.</a:t>
            </a:r>
          </a:p>
          <a:p>
            <a:endParaRPr lang="fr-FR" dirty="0"/>
          </a:p>
          <a:p>
            <a:r>
              <a:rPr lang="fr-FR" dirty="0"/>
              <a:t>La Stratégie conduit à la Réunion de haut niveau et à la Déclaration politique, qui alimentent ensuite l’élaboration des plans stratégiques nationaux (PSN) au niveau des pays. L’ONUSIDA travaille aux côtés des pays et des communautés pour suivre les progrès vers l’atteinte des cibles — il s’agit là de la responsabilité et de l’engagement des Nations Unies envers les personnes vivant avec le VIH et celles qui sont affectées par le VIH.</a:t>
            </a:r>
          </a:p>
          <a:p>
            <a:endParaRPr lang="en-CH" dirty="0"/>
          </a:p>
        </p:txBody>
      </p:sp>
      <p:sp>
        <p:nvSpPr>
          <p:cNvPr id="4" name="Slide Number Placeholder 3">
            <a:extLst>
              <a:ext uri="{FF2B5EF4-FFF2-40B4-BE49-F238E27FC236}">
                <a16:creationId xmlns:a16="http://schemas.microsoft.com/office/drawing/2014/main" id="{B54737B2-0627-4DAB-EC35-F8B6BF695CEE}"/>
              </a:ext>
            </a:extLst>
          </p:cNvPr>
          <p:cNvSpPr>
            <a:spLocks noGrp="1"/>
          </p:cNvSpPr>
          <p:nvPr>
            <p:ph type="sldNum" sz="quarter" idx="5"/>
          </p:nvPr>
        </p:nvSpPr>
        <p:spPr/>
        <p:txBody>
          <a:bodyPr/>
          <a:lstStyle/>
          <a:p>
            <a:fld id="{A771EC29-B9DC-442D-AF3D-0DFC4DF54ABF}" type="slidenum">
              <a:rPr lang="en-CH" smtClean="0"/>
              <a:t>27</a:t>
            </a:fld>
            <a:endParaRPr lang="en-CH"/>
          </a:p>
        </p:txBody>
      </p:sp>
    </p:spTree>
    <p:extLst>
      <p:ext uri="{BB962C8B-B14F-4D97-AF65-F5344CB8AC3E}">
        <p14:creationId xmlns:p14="http://schemas.microsoft.com/office/powerpoint/2010/main" val="1689553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Nous sommes à une étape décisive, au terme d’une année de consultations et de collaboration. La Stratégie servira de base à la </a:t>
            </a:r>
            <a:r>
              <a:rPr lang="fr-FR" b="1" dirty="0"/>
              <a:t>Déclaration politique de 2026 sur l’élimination du sida</a:t>
            </a:r>
            <a:r>
              <a:rPr lang="fr-FR" dirty="0"/>
              <a:t>, qui sera soumise à la </a:t>
            </a:r>
            <a:r>
              <a:rPr lang="fr-FR" b="1" dirty="0"/>
              <a:t>Réunion de haut niveau sur le sida de 2026</a:t>
            </a:r>
            <a:r>
              <a:rPr lang="fr-FR" dirty="0"/>
              <a:t>, prévue en juin de l’année prochaine.</a:t>
            </a:r>
            <a:endParaRPr lang="en-US" dirty="0"/>
          </a:p>
        </p:txBody>
      </p:sp>
      <p:sp>
        <p:nvSpPr>
          <p:cNvPr id="4" name="Slide Number Placeholder 3"/>
          <p:cNvSpPr>
            <a:spLocks noGrp="1"/>
          </p:cNvSpPr>
          <p:nvPr>
            <p:ph type="sldNum" sz="quarter" idx="5"/>
          </p:nvPr>
        </p:nvSpPr>
        <p:spPr/>
        <p:txBody>
          <a:bodyPr/>
          <a:lstStyle/>
          <a:p>
            <a:fld id="{A771EC29-B9DC-442D-AF3D-0DFC4DF54ABF}" type="slidenum">
              <a:rPr lang="en-CH" smtClean="0"/>
              <a:t>28</a:t>
            </a:fld>
            <a:endParaRPr lang="en-CH"/>
          </a:p>
        </p:txBody>
      </p:sp>
    </p:spTree>
    <p:extLst>
      <p:ext uri="{BB962C8B-B14F-4D97-AF65-F5344CB8AC3E}">
        <p14:creationId xmlns:p14="http://schemas.microsoft.com/office/powerpoint/2010/main" val="1595083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Nous sommes à un carrefour historique. La science existe. Les outils existent. Les communautés n’ont jamais été aussi déterminées.</a:t>
            </a:r>
          </a:p>
          <a:p>
            <a:endParaRPr lang="fr-FR" dirty="0"/>
          </a:p>
          <a:p>
            <a:r>
              <a:rPr lang="fr-FR" dirty="0"/>
              <a:t>Mais la volonté politique et les financements sont fragiles, et cette fenêtre d’opportunité pourrait se refermer. Ce moment pourrait être notre dernière chance d’aligner l’élan mondial et de mettre fin au sida une fois pour toutes.</a:t>
            </a:r>
          </a:p>
          <a:p>
            <a:endParaRPr lang="fr-FR" dirty="0"/>
          </a:p>
          <a:p>
            <a:r>
              <a:rPr lang="fr-FR" dirty="0"/>
              <a:t>Cette Stratégie ne vise pas à maintenir les systèmes en place. Elle vise à les transformer.</a:t>
            </a:r>
          </a:p>
          <a:p>
            <a:endParaRPr lang="fr-FR" dirty="0"/>
          </a:p>
          <a:p>
            <a:r>
              <a:rPr lang="fr-FR" dirty="0"/>
              <a:t>Il ne s’agit pas de changements progressifs. Il s’agit d’une action décisive.</a:t>
            </a:r>
          </a:p>
          <a:p>
            <a:endParaRPr lang="fr-FR" dirty="0"/>
          </a:p>
          <a:p>
            <a:r>
              <a:rPr lang="fr-FR" dirty="0"/>
              <a:t>Elle appelle chacun d’entre nous — gouvernements, donateurs, société civile, communautés et responsables — à choisir le courage plutôt que la lassitude, et l’espoir plutôt que la résignation.</a:t>
            </a:r>
          </a:p>
          <a:p>
            <a:endParaRPr lang="en-US" dirty="0"/>
          </a:p>
        </p:txBody>
      </p:sp>
      <p:sp>
        <p:nvSpPr>
          <p:cNvPr id="4" name="Slide Number Placeholder 3"/>
          <p:cNvSpPr>
            <a:spLocks noGrp="1"/>
          </p:cNvSpPr>
          <p:nvPr>
            <p:ph type="sldNum" sz="quarter" idx="5"/>
          </p:nvPr>
        </p:nvSpPr>
        <p:spPr/>
        <p:txBody>
          <a:bodyPr/>
          <a:lstStyle/>
          <a:p>
            <a:fld id="{A771EC29-B9DC-442D-AF3D-0DFC4DF54ABF}" type="slidenum">
              <a:rPr lang="en-CH" smtClean="0"/>
              <a:t>3</a:t>
            </a:fld>
            <a:endParaRPr lang="en-CH"/>
          </a:p>
        </p:txBody>
      </p:sp>
    </p:spTree>
    <p:extLst>
      <p:ext uri="{BB962C8B-B14F-4D97-AF65-F5344CB8AC3E}">
        <p14:creationId xmlns:p14="http://schemas.microsoft.com/office/powerpoint/2010/main" val="1397590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Cette Stratégie n’a pas été élaborée à huis clos.</a:t>
            </a:r>
          </a:p>
          <a:p>
            <a:endParaRPr lang="fr-FR" dirty="0"/>
          </a:p>
          <a:p>
            <a:r>
              <a:rPr lang="fr-FR" dirty="0"/>
              <a:t>Elle a été façonnée par des milliers de voix, à travers les régions, les identités, les secteurs et les expériences.</a:t>
            </a:r>
          </a:p>
          <a:p>
            <a:endParaRPr lang="fr-FR" dirty="0"/>
          </a:p>
          <a:p>
            <a:r>
              <a:rPr lang="fr-FR" dirty="0"/>
              <a:t>Elle est née des contributions des personnes vivant avec le VIH, des jeunes, des populations clés, des gouvernements, des donateurs, des chercheurs, des parlementaires et des partenaires des Nations Unies. À travers des enquêtes, des dialogues régionaux, des consultations virtuelles et des échanges approfondis fondés sur l’expérience vécue, vous avez contribué à la façonner, à la mettre à l’épreuve et à la renforcer.</a:t>
            </a:r>
          </a:p>
          <a:p>
            <a:endParaRPr lang="en-US" dirty="0"/>
          </a:p>
        </p:txBody>
      </p:sp>
      <p:sp>
        <p:nvSpPr>
          <p:cNvPr id="4" name="Slide Number Placeholder 3"/>
          <p:cNvSpPr>
            <a:spLocks noGrp="1"/>
          </p:cNvSpPr>
          <p:nvPr>
            <p:ph type="sldNum" sz="quarter" idx="5"/>
          </p:nvPr>
        </p:nvSpPr>
        <p:spPr/>
        <p:txBody>
          <a:bodyPr/>
          <a:lstStyle/>
          <a:p>
            <a:fld id="{A771EC29-B9DC-442D-AF3D-0DFC4DF54ABF}" type="slidenum">
              <a:rPr lang="en-CH" smtClean="0"/>
              <a:t>4</a:t>
            </a:fld>
            <a:endParaRPr lang="en-CH"/>
          </a:p>
        </p:txBody>
      </p:sp>
    </p:spTree>
    <p:extLst>
      <p:ext uri="{BB962C8B-B14F-4D97-AF65-F5344CB8AC3E}">
        <p14:creationId xmlns:p14="http://schemas.microsoft.com/office/powerpoint/2010/main" val="1522859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Stratégie a été élaborée sur la base de quatre piliers :</a:t>
            </a:r>
          </a:p>
          <a:p>
            <a:endParaRPr lang="fr-FR" dirty="0"/>
          </a:p>
          <a:p>
            <a:r>
              <a:rPr lang="fr-FR" dirty="0"/>
              <a:t>l’examen à mi-parcours de la stratégie 2021-2026</a:t>
            </a:r>
          </a:p>
          <a:p>
            <a:r>
              <a:rPr lang="fr-FR" dirty="0"/>
              <a:t>les Objectifs mondiaux recommandés en matière de sida </a:t>
            </a:r>
          </a:p>
          <a:p>
            <a:r>
              <a:rPr lang="fr-FR" dirty="0"/>
              <a:t>les feuilles de route pour la durabilité actuellement en cours d’élaboration dans les pays ;</a:t>
            </a:r>
          </a:p>
          <a:p>
            <a:r>
              <a:rPr lang="fr-FR" dirty="0"/>
              <a:t>les consultations stratégiques menées avec les pays, la société civile, les experts et le secteur privé, qui se sont déroulées entre mars et octobre 2025.</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B9F1FE5-F0E8-47A4-AF1C-7670FF01FB0F}" type="slidenum">
              <a:rPr lang="en-CH" smtClean="0"/>
              <a:t>5</a:t>
            </a:fld>
            <a:endParaRPr lang="en-CH"/>
          </a:p>
        </p:txBody>
      </p:sp>
    </p:spTree>
    <p:extLst>
      <p:ext uri="{BB962C8B-B14F-4D97-AF65-F5344CB8AC3E}">
        <p14:creationId xmlns:p14="http://schemas.microsoft.com/office/powerpoint/2010/main" val="1703616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Stratégie mondiale de lutte contre le sida invite à un réengagement collectif en faveur de l’ambition de mettre fin au sida d’ici 2030. Elle se focalise tout d’abord sur les personnes.</a:t>
            </a:r>
          </a:p>
          <a:p>
            <a:endParaRPr lang="fr-FR" dirty="0"/>
          </a:p>
          <a:p>
            <a:r>
              <a:rPr lang="fr-FR" dirty="0"/>
              <a:t>Cela implique :</a:t>
            </a:r>
          </a:p>
          <a:p>
            <a:endParaRPr lang="fr-FR" dirty="0"/>
          </a:p>
          <a:p>
            <a:r>
              <a:rPr lang="fr-FR" dirty="0"/>
              <a:t>- un leadership des pays pour assurer la pérennité de réponses nationales au VIH inclusives et multisectorielles ;</a:t>
            </a:r>
          </a:p>
          <a:p>
            <a:r>
              <a:rPr lang="fr-FR" dirty="0"/>
              <a:t>- la réduction des inégalités et la défense du droit de chacun à accéder aux services de prévention, de dépistage, de traitement et de soins du VIH, y compris pour les femmes et les filles, les hommes et les garçons, les enfants, ainsi que les populations clés affectées par le VIH ou exposées au risque de l’</a:t>
            </a:r>
            <a:r>
              <a:rPr lang="fr-FR" dirty="0" err="1"/>
              <a:t>aquérir</a:t>
            </a:r>
            <a:r>
              <a:rPr lang="fr-FR" dirty="0"/>
              <a:t>;</a:t>
            </a:r>
          </a:p>
          <a:p>
            <a:r>
              <a:rPr lang="fr-FR" dirty="0"/>
              <a:t>- un leadership communautaire à tous les niveaux de la riposte.</a:t>
            </a:r>
          </a:p>
          <a:p>
            <a:endParaRPr lang="en-US" dirty="0"/>
          </a:p>
        </p:txBody>
      </p:sp>
      <p:sp>
        <p:nvSpPr>
          <p:cNvPr id="4" name="Slide Number Placeholder 3"/>
          <p:cNvSpPr>
            <a:spLocks noGrp="1"/>
          </p:cNvSpPr>
          <p:nvPr>
            <p:ph type="sldNum" sz="quarter" idx="5"/>
          </p:nvPr>
        </p:nvSpPr>
        <p:spPr/>
        <p:txBody>
          <a:bodyPr/>
          <a:lstStyle/>
          <a:p>
            <a:fld id="{A771EC29-B9DC-442D-AF3D-0DFC4DF54ABF}" type="slidenum">
              <a:rPr lang="en-CH" smtClean="0"/>
              <a:t>6</a:t>
            </a:fld>
            <a:endParaRPr lang="en-CH"/>
          </a:p>
        </p:txBody>
      </p:sp>
    </p:spTree>
    <p:extLst>
      <p:ext uri="{BB962C8B-B14F-4D97-AF65-F5344CB8AC3E}">
        <p14:creationId xmlns:p14="http://schemas.microsoft.com/office/powerpoint/2010/main" val="497622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Cette nouvelle Stratégie mondiale de lutte contre le sida ne s’inscrit pas dans la continuité habituelle. Elle répond au monde tel qu’il est aujourd’hui : un monde marqué par des crises qui se chevauchent, des inégalités croissantes, un espace civique qui se réduit, ainsi que de nouveaux chocs sanitaires et économiques.</a:t>
            </a:r>
          </a:p>
          <a:p>
            <a:endParaRPr lang="fr-FR" dirty="0"/>
          </a:p>
          <a:p>
            <a:r>
              <a:rPr lang="fr-FR" dirty="0"/>
              <a:t>Ce qui est nouveau, ce n’est pas seulement le cadrage, mais aussi le niveau d’ambition :</a:t>
            </a:r>
          </a:p>
          <a:p>
            <a:r>
              <a:rPr lang="fr-FR" dirty="0"/>
              <a:t>- un accent plus marqué sur les inégalités, les obstacles structurels et les personnes les plus laissées pour compte ;</a:t>
            </a:r>
          </a:p>
          <a:p>
            <a:r>
              <a:rPr lang="fr-FR" dirty="0"/>
              <a:t>- un engagement renforcé en faveur des droits humains, de l’égalité de genre et de la décriminalisation ;</a:t>
            </a:r>
          </a:p>
          <a:p>
            <a:r>
              <a:rPr lang="fr-FR" dirty="0"/>
              <a:t>- un engagement plus fort en faveur des communautés, en tant que leaders et actrices des décisions ;</a:t>
            </a:r>
          </a:p>
          <a:p>
            <a:r>
              <a:rPr lang="fr-FR" dirty="0"/>
              <a:t>- une meilleure intégration avec les agendas plus larges de la santé et du développement, notamment la couverture sanitaire universelle et la préparation aux crises futures ;</a:t>
            </a:r>
          </a:p>
          <a:p>
            <a:r>
              <a:rPr lang="fr-FR" dirty="0"/>
              <a:t>- des lignes de redevabilité plus claires : qui doit faire quoi, d’ici quand, et avec quelles ressources.</a:t>
            </a:r>
          </a:p>
          <a:p>
            <a:endParaRPr lang="fr-FR" dirty="0"/>
          </a:p>
          <a:p>
            <a:r>
              <a:rPr lang="fr-FR" dirty="0"/>
              <a:t>En résumé, cette Stratégie est conçue non seulement pour maintenir les progrès, mais surtout pour combler les lacunes qui continuent de coûter des vies.</a:t>
            </a:r>
          </a:p>
          <a:p>
            <a:endParaRPr lang="en-US" dirty="0"/>
          </a:p>
        </p:txBody>
      </p:sp>
      <p:sp>
        <p:nvSpPr>
          <p:cNvPr id="4" name="Slide Number Placeholder 3"/>
          <p:cNvSpPr>
            <a:spLocks noGrp="1"/>
          </p:cNvSpPr>
          <p:nvPr>
            <p:ph type="sldNum" sz="quarter" idx="5"/>
          </p:nvPr>
        </p:nvSpPr>
        <p:spPr/>
        <p:txBody>
          <a:bodyPr/>
          <a:lstStyle/>
          <a:p>
            <a:fld id="{A771EC29-B9DC-442D-AF3D-0DFC4DF54ABF}" type="slidenum">
              <a:rPr lang="en-CH" smtClean="0"/>
              <a:t>7</a:t>
            </a:fld>
            <a:endParaRPr lang="en-CH"/>
          </a:p>
        </p:txBody>
      </p:sp>
    </p:spTree>
    <p:extLst>
      <p:ext uri="{BB962C8B-B14F-4D97-AF65-F5344CB8AC3E}">
        <p14:creationId xmlns:p14="http://schemas.microsoft.com/office/powerpoint/2010/main" val="363148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4DB62-F953-F482-28E0-71AC212FEA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0C495D-F6EC-52C5-224D-C6485FD491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9DE9C4-7B4C-165F-A039-98E9DF9C5A95}"/>
              </a:ext>
            </a:extLst>
          </p:cNvPr>
          <p:cNvSpPr>
            <a:spLocks noGrp="1"/>
          </p:cNvSpPr>
          <p:nvPr>
            <p:ph type="body" idx="1"/>
          </p:nvPr>
        </p:nvSpPr>
        <p:spPr/>
        <p:txBody>
          <a:bodyPr/>
          <a:lstStyle/>
          <a:p>
            <a:r>
              <a:rPr lang="fr-FR" dirty="0"/>
              <a:t>La Stratégie définit </a:t>
            </a:r>
            <a:r>
              <a:rPr lang="fr-FR" b="1" dirty="0"/>
              <a:t>trois priorités</a:t>
            </a:r>
            <a:r>
              <a:rPr lang="fr-FR" dirty="0"/>
              <a:t>, centrées sur l’élimination du sida et des inégalités.</a:t>
            </a:r>
          </a:p>
          <a:p>
            <a:endParaRPr lang="fr-FR" dirty="0"/>
          </a:p>
          <a:p>
            <a:r>
              <a:rPr lang="fr-FR" b="1" dirty="0"/>
              <a:t>Priorité 1 : Pérenniser la riposte. </a:t>
            </a:r>
            <a:r>
              <a:rPr lang="fr-FR" dirty="0"/>
              <a:t>Définir une riposte pilotée par les pays, résiliente et tournée vers l’avenir, au service des personnes vivant avec le VIH, affectées par le VIH ou exposées au risque.</a:t>
            </a:r>
          </a:p>
          <a:p>
            <a:endParaRPr lang="fr-FR" dirty="0"/>
          </a:p>
          <a:p>
            <a:r>
              <a:rPr lang="fr-FR" b="1" dirty="0"/>
              <a:t>Priorité 2 : Des services centrés sur les personnes</a:t>
            </a:r>
            <a:r>
              <a:rPr lang="fr-FR" dirty="0"/>
              <a:t> — équité, dignité et accès pour les personnes vivant avec le VIH, exposées au risque ou affectées par le VIH.</a:t>
            </a:r>
          </a:p>
          <a:p>
            <a:endParaRPr lang="fr-FR" dirty="0"/>
          </a:p>
          <a:p>
            <a:r>
              <a:rPr lang="fr-FR" b="1" dirty="0"/>
              <a:t>Priorité 3 : Le leadership communautaire</a:t>
            </a:r>
            <a:r>
              <a:rPr lang="fr-FR" dirty="0"/>
              <a:t> à tous les niveaux de la Stratégie, du financement et de l’intégration jusqu’à la prestation des services et à la redevabilité.</a:t>
            </a:r>
          </a:p>
          <a:p>
            <a:endParaRPr lang="en-CH" dirty="0"/>
          </a:p>
        </p:txBody>
      </p:sp>
      <p:sp>
        <p:nvSpPr>
          <p:cNvPr id="4" name="Slide Number Placeholder 3">
            <a:extLst>
              <a:ext uri="{FF2B5EF4-FFF2-40B4-BE49-F238E27FC236}">
                <a16:creationId xmlns:a16="http://schemas.microsoft.com/office/drawing/2014/main" id="{627154CD-20B2-1291-4EA2-9CFAC8D5E4E4}"/>
              </a:ext>
            </a:extLst>
          </p:cNvPr>
          <p:cNvSpPr>
            <a:spLocks noGrp="1"/>
          </p:cNvSpPr>
          <p:nvPr>
            <p:ph type="sldNum" sz="quarter" idx="5"/>
          </p:nvPr>
        </p:nvSpPr>
        <p:spPr/>
        <p:txBody>
          <a:bodyPr/>
          <a:lstStyle/>
          <a:p>
            <a:fld id="{A771EC29-B9DC-442D-AF3D-0DFC4DF54ABF}" type="slidenum">
              <a:rPr lang="en-CH" smtClean="0"/>
              <a:t>8</a:t>
            </a:fld>
            <a:endParaRPr lang="en-CH"/>
          </a:p>
        </p:txBody>
      </p:sp>
    </p:spTree>
    <p:extLst>
      <p:ext uri="{BB962C8B-B14F-4D97-AF65-F5344CB8AC3E}">
        <p14:creationId xmlns:p14="http://schemas.microsoft.com/office/powerpoint/2010/main" val="1865577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800" dirty="0"/>
              <a:t>La Stratégie mondiale de lutte contre le sida vise à être plus ciblée et mieux priorisée. La précédente Stratégie comprenait 15 domaines d’action — 10 domaines prioritaires et 5 axes transversaux. Nous proposons désormais 8 domaines de résultats.</a:t>
            </a:r>
          </a:p>
          <a:p>
            <a:endParaRPr lang="fr-FR" sz="800" dirty="0"/>
          </a:p>
          <a:p>
            <a:r>
              <a:rPr lang="fr-FR" sz="800" dirty="0"/>
              <a:t>Dans l’ensemble de ces domaines de résultats, du financement à la prévention du VIH, vous trouverez des actions visant à renforcer la durabilité de la riposte, à garantir un engagement communautaire complet, et à consolider les systèmes nationaux ainsi que la sécurité sanitaire.</a:t>
            </a:r>
          </a:p>
          <a:p>
            <a:pPr defTabSz="457200" fontAlgn="base">
              <a:spcBef>
                <a:spcPct val="0"/>
              </a:spcBef>
              <a:spcAft>
                <a:spcPct val="0"/>
              </a:spcAft>
              <a:defRPr sz="1400" b="0" i="0" u="none" strike="noStrike" kern="1200" spc="0" baseline="0">
                <a:solidFill>
                  <a:prstClr val="black">
                    <a:lumMod val="65000"/>
                    <a:lumOff val="35000"/>
                  </a:prstClr>
                </a:solidFill>
                <a:latin typeface="+mn-lt"/>
                <a:ea typeface="+mn-ea"/>
                <a:cs typeface="+mn-cs"/>
              </a:defRPr>
            </a:pPr>
            <a:endParaRPr lang="en-US" sz="800" dirty="0">
              <a:solidFill>
                <a:srgbClr val="C00000"/>
              </a:solidFill>
              <a:latin typeface="Aptos" panose="020B00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93199AFC-E57F-4507-A51E-1E3A4CA9CA88}" type="slidenum">
              <a:rPr lang="en-CH" smtClean="0"/>
              <a:t>9</a:t>
            </a:fld>
            <a:endParaRPr lang="en-CH"/>
          </a:p>
        </p:txBody>
      </p:sp>
    </p:spTree>
    <p:extLst>
      <p:ext uri="{BB962C8B-B14F-4D97-AF65-F5344CB8AC3E}">
        <p14:creationId xmlns:p14="http://schemas.microsoft.com/office/powerpoint/2010/main" val="2360019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5BED-B98D-74EE-A7F3-A212A85150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BEB827E5-8EDA-BE0E-9B9E-CA9D231F99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B6DC2C64-FAAC-9F97-556A-A9F0B86E9FB7}"/>
              </a:ext>
            </a:extLst>
          </p:cNvPr>
          <p:cNvSpPr>
            <a:spLocks noGrp="1"/>
          </p:cNvSpPr>
          <p:nvPr>
            <p:ph type="dt" sz="half" idx="10"/>
          </p:nvPr>
        </p:nvSpPr>
        <p:spPr/>
        <p:txBody>
          <a:bodyPr/>
          <a:lstStyle/>
          <a:p>
            <a:fld id="{BEFA3A25-CC4F-4321-BFCB-A0E77B54B2A7}" type="datetimeFigureOut">
              <a:rPr lang="en-CH" smtClean="0"/>
              <a:t>03/05/2026</a:t>
            </a:fld>
            <a:endParaRPr lang="en-CH"/>
          </a:p>
        </p:txBody>
      </p:sp>
      <p:sp>
        <p:nvSpPr>
          <p:cNvPr id="5" name="Footer Placeholder 4">
            <a:extLst>
              <a:ext uri="{FF2B5EF4-FFF2-40B4-BE49-F238E27FC236}">
                <a16:creationId xmlns:a16="http://schemas.microsoft.com/office/drawing/2014/main" id="{81D25365-F16E-4E82-FB36-727E7379E48D}"/>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C7C1EE1C-8BBF-DF2E-2A47-549B9C19E0FF}"/>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4066165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6B4AE-CCD6-210B-0784-823767635082}"/>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0B6541C5-0C6E-393B-CB79-BAF22FE01B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7187F945-F26D-C51E-DE84-B4ECBA8FC8A8}"/>
              </a:ext>
            </a:extLst>
          </p:cNvPr>
          <p:cNvSpPr>
            <a:spLocks noGrp="1"/>
          </p:cNvSpPr>
          <p:nvPr>
            <p:ph type="dt" sz="half" idx="10"/>
          </p:nvPr>
        </p:nvSpPr>
        <p:spPr/>
        <p:txBody>
          <a:bodyPr/>
          <a:lstStyle/>
          <a:p>
            <a:fld id="{BEFA3A25-CC4F-4321-BFCB-A0E77B54B2A7}" type="datetimeFigureOut">
              <a:rPr lang="en-CH" smtClean="0"/>
              <a:t>03/05/2026</a:t>
            </a:fld>
            <a:endParaRPr lang="en-CH"/>
          </a:p>
        </p:txBody>
      </p:sp>
      <p:sp>
        <p:nvSpPr>
          <p:cNvPr id="5" name="Footer Placeholder 4">
            <a:extLst>
              <a:ext uri="{FF2B5EF4-FFF2-40B4-BE49-F238E27FC236}">
                <a16:creationId xmlns:a16="http://schemas.microsoft.com/office/drawing/2014/main" id="{B0484BCE-0098-4767-E845-4F6947BF8C9F}"/>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79531EAC-E6EA-9B5F-FF30-4A9A487EC374}"/>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1164856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EA1355-803E-0E2D-2BBB-1DD5F29307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67427D97-C159-2E99-B393-BF336B281E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3AF21378-6372-EEE6-8ACF-C94B27336463}"/>
              </a:ext>
            </a:extLst>
          </p:cNvPr>
          <p:cNvSpPr>
            <a:spLocks noGrp="1"/>
          </p:cNvSpPr>
          <p:nvPr>
            <p:ph type="dt" sz="half" idx="10"/>
          </p:nvPr>
        </p:nvSpPr>
        <p:spPr/>
        <p:txBody>
          <a:bodyPr/>
          <a:lstStyle/>
          <a:p>
            <a:fld id="{BEFA3A25-CC4F-4321-BFCB-A0E77B54B2A7}" type="datetimeFigureOut">
              <a:rPr lang="en-CH" smtClean="0"/>
              <a:t>03/05/2026</a:t>
            </a:fld>
            <a:endParaRPr lang="en-CH"/>
          </a:p>
        </p:txBody>
      </p:sp>
      <p:sp>
        <p:nvSpPr>
          <p:cNvPr id="5" name="Footer Placeholder 4">
            <a:extLst>
              <a:ext uri="{FF2B5EF4-FFF2-40B4-BE49-F238E27FC236}">
                <a16:creationId xmlns:a16="http://schemas.microsoft.com/office/drawing/2014/main" id="{9A5B36B0-98ED-5719-DC42-FBD9CF5A89E7}"/>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01013AF9-B3A4-C314-5985-480F70E60454}"/>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860843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Disposition personnalisé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76866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E3205-5770-C0F8-AC60-749ADB127555}"/>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DE8D48D3-6F2B-4999-FD73-15F42BE7B0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02AE41B9-31B6-509D-6CA2-F2EA714F7A0A}"/>
              </a:ext>
            </a:extLst>
          </p:cNvPr>
          <p:cNvSpPr>
            <a:spLocks noGrp="1"/>
          </p:cNvSpPr>
          <p:nvPr>
            <p:ph type="dt" sz="half" idx="10"/>
          </p:nvPr>
        </p:nvSpPr>
        <p:spPr/>
        <p:txBody>
          <a:bodyPr/>
          <a:lstStyle/>
          <a:p>
            <a:fld id="{BEFA3A25-CC4F-4321-BFCB-A0E77B54B2A7}" type="datetimeFigureOut">
              <a:rPr lang="en-CH" smtClean="0"/>
              <a:t>03/05/2026</a:t>
            </a:fld>
            <a:endParaRPr lang="en-CH"/>
          </a:p>
        </p:txBody>
      </p:sp>
      <p:sp>
        <p:nvSpPr>
          <p:cNvPr id="5" name="Footer Placeholder 4">
            <a:extLst>
              <a:ext uri="{FF2B5EF4-FFF2-40B4-BE49-F238E27FC236}">
                <a16:creationId xmlns:a16="http://schemas.microsoft.com/office/drawing/2014/main" id="{5A0DFF4F-29EF-BB72-1142-A13FF838F49C}"/>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4B939819-D4C8-CDE7-177C-7954247550E2}"/>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272779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2F214-B654-DCF8-E4A1-F6776BFFB1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12ECCA38-68F1-5810-5DC6-2EB93E33B1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351898-032A-D188-DBE1-BDF999721947}"/>
              </a:ext>
            </a:extLst>
          </p:cNvPr>
          <p:cNvSpPr>
            <a:spLocks noGrp="1"/>
          </p:cNvSpPr>
          <p:nvPr>
            <p:ph type="dt" sz="half" idx="10"/>
          </p:nvPr>
        </p:nvSpPr>
        <p:spPr/>
        <p:txBody>
          <a:bodyPr/>
          <a:lstStyle/>
          <a:p>
            <a:fld id="{BEFA3A25-CC4F-4321-BFCB-A0E77B54B2A7}" type="datetimeFigureOut">
              <a:rPr lang="en-CH" smtClean="0"/>
              <a:t>03/05/2026</a:t>
            </a:fld>
            <a:endParaRPr lang="en-CH"/>
          </a:p>
        </p:txBody>
      </p:sp>
      <p:sp>
        <p:nvSpPr>
          <p:cNvPr id="5" name="Footer Placeholder 4">
            <a:extLst>
              <a:ext uri="{FF2B5EF4-FFF2-40B4-BE49-F238E27FC236}">
                <a16:creationId xmlns:a16="http://schemas.microsoft.com/office/drawing/2014/main" id="{B246737C-18B1-2B5A-5B5C-EE1AFBCAC8C1}"/>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638633B3-2082-5131-4CCC-8477CE9E8C01}"/>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2395050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AA81-2DF6-2310-DC26-0ABE3A6CEE47}"/>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D5CB9990-80C8-261B-A551-9BD8913346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0D6B820E-0459-4472-3B5B-048FDEB2F8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4A407F74-D5A8-A806-17C7-4EC4E5DFEAAB}"/>
              </a:ext>
            </a:extLst>
          </p:cNvPr>
          <p:cNvSpPr>
            <a:spLocks noGrp="1"/>
          </p:cNvSpPr>
          <p:nvPr>
            <p:ph type="dt" sz="half" idx="10"/>
          </p:nvPr>
        </p:nvSpPr>
        <p:spPr/>
        <p:txBody>
          <a:bodyPr/>
          <a:lstStyle/>
          <a:p>
            <a:fld id="{BEFA3A25-CC4F-4321-BFCB-A0E77B54B2A7}" type="datetimeFigureOut">
              <a:rPr lang="en-CH" smtClean="0"/>
              <a:t>03/05/2026</a:t>
            </a:fld>
            <a:endParaRPr lang="en-CH"/>
          </a:p>
        </p:txBody>
      </p:sp>
      <p:sp>
        <p:nvSpPr>
          <p:cNvPr id="6" name="Footer Placeholder 5">
            <a:extLst>
              <a:ext uri="{FF2B5EF4-FFF2-40B4-BE49-F238E27FC236}">
                <a16:creationId xmlns:a16="http://schemas.microsoft.com/office/drawing/2014/main" id="{AFC255D5-BF76-162E-8681-DF7AA041587E}"/>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253841EF-A601-DA7B-73AC-D2081349998A}"/>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1498147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333E3-1723-9AA1-DCBD-B7F540E05E9E}"/>
              </a:ext>
            </a:extLst>
          </p:cNvPr>
          <p:cNvSpPr>
            <a:spLocks noGrp="1"/>
          </p:cNvSpPr>
          <p:nvPr>
            <p:ph type="title"/>
          </p:nvPr>
        </p:nvSpPr>
        <p:spPr>
          <a:xfrm>
            <a:off x="839788" y="365125"/>
            <a:ext cx="105156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0B57DB68-37A5-DAAF-2AA5-A5370C0C1A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535406-C092-9BDB-1BB1-09C7A41959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FF848E7D-B4DC-4D43-932A-8AE1B307E1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3341F-C844-FCF3-32D3-40B0BB8D3E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AC088A19-0EC6-6972-3FEB-DA6E9C9F557B}"/>
              </a:ext>
            </a:extLst>
          </p:cNvPr>
          <p:cNvSpPr>
            <a:spLocks noGrp="1"/>
          </p:cNvSpPr>
          <p:nvPr>
            <p:ph type="dt" sz="half" idx="10"/>
          </p:nvPr>
        </p:nvSpPr>
        <p:spPr/>
        <p:txBody>
          <a:bodyPr/>
          <a:lstStyle/>
          <a:p>
            <a:fld id="{BEFA3A25-CC4F-4321-BFCB-A0E77B54B2A7}" type="datetimeFigureOut">
              <a:rPr lang="en-CH" smtClean="0"/>
              <a:t>03/05/2026</a:t>
            </a:fld>
            <a:endParaRPr lang="en-CH"/>
          </a:p>
        </p:txBody>
      </p:sp>
      <p:sp>
        <p:nvSpPr>
          <p:cNvPr id="8" name="Footer Placeholder 7">
            <a:extLst>
              <a:ext uri="{FF2B5EF4-FFF2-40B4-BE49-F238E27FC236}">
                <a16:creationId xmlns:a16="http://schemas.microsoft.com/office/drawing/2014/main" id="{5729A9CD-29D3-A26E-0EB6-ABB51E6DF4D9}"/>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1014A161-3F43-9222-6236-92E93925B017}"/>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11681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4415-B6D9-35AA-85A5-12AA6350699D}"/>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FBDDF3D0-6296-A711-C689-69D3EB219895}"/>
              </a:ext>
            </a:extLst>
          </p:cNvPr>
          <p:cNvSpPr>
            <a:spLocks noGrp="1"/>
          </p:cNvSpPr>
          <p:nvPr>
            <p:ph type="dt" sz="half" idx="10"/>
          </p:nvPr>
        </p:nvSpPr>
        <p:spPr/>
        <p:txBody>
          <a:bodyPr/>
          <a:lstStyle/>
          <a:p>
            <a:fld id="{BEFA3A25-CC4F-4321-BFCB-A0E77B54B2A7}" type="datetimeFigureOut">
              <a:rPr lang="en-CH" smtClean="0"/>
              <a:t>03/05/2026</a:t>
            </a:fld>
            <a:endParaRPr lang="en-CH"/>
          </a:p>
        </p:txBody>
      </p:sp>
      <p:sp>
        <p:nvSpPr>
          <p:cNvPr id="4" name="Footer Placeholder 3">
            <a:extLst>
              <a:ext uri="{FF2B5EF4-FFF2-40B4-BE49-F238E27FC236}">
                <a16:creationId xmlns:a16="http://schemas.microsoft.com/office/drawing/2014/main" id="{0D592276-9EEE-A850-4A99-E59A68296E96}"/>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2155ACFC-350F-E4E0-CE2D-DAE3DAE6E7A3}"/>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42848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17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D871-3D6A-954A-2B66-51899F64B6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8FC4A998-B192-6161-61E5-46B3D67ACA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D076B6A3-2EF0-5365-2462-0EED0F7EE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BD6424-D660-3D9D-2EDB-EE776C1F4871}"/>
              </a:ext>
            </a:extLst>
          </p:cNvPr>
          <p:cNvSpPr>
            <a:spLocks noGrp="1"/>
          </p:cNvSpPr>
          <p:nvPr>
            <p:ph type="dt" sz="half" idx="10"/>
          </p:nvPr>
        </p:nvSpPr>
        <p:spPr/>
        <p:txBody>
          <a:bodyPr/>
          <a:lstStyle/>
          <a:p>
            <a:fld id="{BEFA3A25-CC4F-4321-BFCB-A0E77B54B2A7}" type="datetimeFigureOut">
              <a:rPr lang="en-CH" smtClean="0"/>
              <a:t>03/05/2026</a:t>
            </a:fld>
            <a:endParaRPr lang="en-CH"/>
          </a:p>
        </p:txBody>
      </p:sp>
      <p:sp>
        <p:nvSpPr>
          <p:cNvPr id="6" name="Footer Placeholder 5">
            <a:extLst>
              <a:ext uri="{FF2B5EF4-FFF2-40B4-BE49-F238E27FC236}">
                <a16:creationId xmlns:a16="http://schemas.microsoft.com/office/drawing/2014/main" id="{59E33058-3910-1096-673E-7E4A4DA44C56}"/>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B6B4A44E-7BF6-8B4E-F385-B453B4398B95}"/>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3338262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E0F4F-B6E5-7CA6-DBE3-F05E5F84D6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89951A2A-5EA7-82A0-0271-3770FBC4D2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DD7C98EA-1D13-2B37-BE2F-3972CE378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F3FA78-5D9E-7539-587D-7AAF9684ADFD}"/>
              </a:ext>
            </a:extLst>
          </p:cNvPr>
          <p:cNvSpPr>
            <a:spLocks noGrp="1"/>
          </p:cNvSpPr>
          <p:nvPr>
            <p:ph type="dt" sz="half" idx="10"/>
          </p:nvPr>
        </p:nvSpPr>
        <p:spPr/>
        <p:txBody>
          <a:bodyPr/>
          <a:lstStyle/>
          <a:p>
            <a:fld id="{BEFA3A25-CC4F-4321-BFCB-A0E77B54B2A7}" type="datetimeFigureOut">
              <a:rPr lang="en-CH" smtClean="0"/>
              <a:t>03/05/2026</a:t>
            </a:fld>
            <a:endParaRPr lang="en-CH"/>
          </a:p>
        </p:txBody>
      </p:sp>
      <p:sp>
        <p:nvSpPr>
          <p:cNvPr id="6" name="Footer Placeholder 5">
            <a:extLst>
              <a:ext uri="{FF2B5EF4-FFF2-40B4-BE49-F238E27FC236}">
                <a16:creationId xmlns:a16="http://schemas.microsoft.com/office/drawing/2014/main" id="{FC238E78-996D-6DB5-49FA-3C1835637CAE}"/>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B6724411-EDC5-AAEA-0C5F-C5B8C4AE495D}"/>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1298661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71958C-EB33-69F1-A0D2-DF9C346A64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endParaRPr lang="en-CH"/>
          </a:p>
        </p:txBody>
      </p:sp>
      <p:sp>
        <p:nvSpPr>
          <p:cNvPr id="3" name="Text Placeholder 2">
            <a:extLst>
              <a:ext uri="{FF2B5EF4-FFF2-40B4-BE49-F238E27FC236}">
                <a16:creationId xmlns:a16="http://schemas.microsoft.com/office/drawing/2014/main" id="{75A20727-BD7E-F3E4-9B47-73176C11D6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Cliquez pour modifier les styles de texte principaux</a:t>
            </a:r>
          </a:p>
          <a:p>
            <a:pPr lvl="1"/>
            <a:r>
              <a:rPr lang="en-US"/>
              <a:t>Deuxième niveau</a:t>
            </a:r>
          </a:p>
          <a:p>
            <a:pPr lvl="2"/>
            <a:r>
              <a:rPr lang="en-US"/>
              <a:t>Troisième niveau</a:t>
            </a:r>
          </a:p>
          <a:p>
            <a:pPr lvl="3"/>
            <a:r>
              <a:rPr lang="en-US"/>
              <a:t>Quatrième niveau</a:t>
            </a:r>
          </a:p>
          <a:p>
            <a:pPr lvl="4"/>
            <a:r>
              <a:rPr lang="en-US"/>
              <a:t>Cinquième niveau</a:t>
            </a:r>
            <a:endParaRPr lang="en-CH"/>
          </a:p>
        </p:txBody>
      </p:sp>
      <p:sp>
        <p:nvSpPr>
          <p:cNvPr id="4" name="Date Placeholder 3">
            <a:extLst>
              <a:ext uri="{FF2B5EF4-FFF2-40B4-BE49-F238E27FC236}">
                <a16:creationId xmlns:a16="http://schemas.microsoft.com/office/drawing/2014/main" id="{81CE0527-CC34-D445-CAA3-1CDFAD0298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FA3A25-CC4F-4321-BFCB-A0E77B54B2A7}" type="datetimeFigureOut">
              <a:rPr lang="en-CH" smtClean="0"/>
              <a:t>03/05/2026</a:t>
            </a:fld>
            <a:endParaRPr lang="en-CH"/>
          </a:p>
        </p:txBody>
      </p:sp>
      <p:sp>
        <p:nvSpPr>
          <p:cNvPr id="5" name="Footer Placeholder 4">
            <a:extLst>
              <a:ext uri="{FF2B5EF4-FFF2-40B4-BE49-F238E27FC236}">
                <a16:creationId xmlns:a16="http://schemas.microsoft.com/office/drawing/2014/main" id="{5C90D8AB-1D88-4E4E-C358-9FF1F06209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H"/>
          </a:p>
        </p:txBody>
      </p:sp>
      <p:sp>
        <p:nvSpPr>
          <p:cNvPr id="6" name="Slide Number Placeholder 5">
            <a:extLst>
              <a:ext uri="{FF2B5EF4-FFF2-40B4-BE49-F238E27FC236}">
                <a16:creationId xmlns:a16="http://schemas.microsoft.com/office/drawing/2014/main" id="{F978835E-D23E-E0BD-990A-E143D45982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791E93-AF84-4B36-A19C-52E56E3DC4CF}" type="slidenum">
              <a:rPr lang="en-CH" smtClean="0"/>
              <a:t>‹#›</a:t>
            </a:fld>
            <a:endParaRPr lang="en-CH"/>
          </a:p>
        </p:txBody>
      </p:sp>
    </p:spTree>
    <p:extLst>
      <p:ext uri="{BB962C8B-B14F-4D97-AF65-F5344CB8AC3E}">
        <p14:creationId xmlns:p14="http://schemas.microsoft.com/office/powerpoint/2010/main" val="4182297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0.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4.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6.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8.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sv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86A69-D854-2199-79F6-AC6FB2A6C80C}"/>
            </a:ext>
          </a:extLst>
        </p:cNvPr>
        <p:cNvGrpSpPr/>
        <p:nvPr/>
      </p:nvGrpSpPr>
      <p:grpSpPr>
        <a:xfrm>
          <a:off x="0" y="0"/>
          <a:ext cx="0" cy="0"/>
          <a:chOff x="0" y="0"/>
          <a:chExt cx="0" cy="0"/>
        </a:xfrm>
      </p:grpSpPr>
      <p:pic>
        <p:nvPicPr>
          <p:cNvPr id="3" name="Picture 2" descr="A drawing of a person&#10;&#10;Description automatically generated">
            <a:extLst>
              <a:ext uri="{FF2B5EF4-FFF2-40B4-BE49-F238E27FC236}">
                <a16:creationId xmlns:a16="http://schemas.microsoft.com/office/drawing/2014/main" id="{8E32885D-4692-65B6-E86E-1D84BB25B7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6" name="TextBox 5">
            <a:extLst>
              <a:ext uri="{FF2B5EF4-FFF2-40B4-BE49-F238E27FC236}">
                <a16:creationId xmlns:a16="http://schemas.microsoft.com/office/drawing/2014/main" id="{C31172AB-0529-799E-2F10-E4DD9DD507CE}"/>
              </a:ext>
            </a:extLst>
          </p:cNvPr>
          <p:cNvSpPr txBox="1"/>
          <p:nvPr/>
        </p:nvSpPr>
        <p:spPr>
          <a:xfrm>
            <a:off x="586159" y="496099"/>
            <a:ext cx="7427541" cy="1200329"/>
          </a:xfrm>
          <a:prstGeom prst="rect">
            <a:avLst/>
          </a:prstGeom>
        </p:spPr>
        <p:txBody>
          <a:bodyPr wrap="square" rtlCol="0">
            <a:spAutoFit/>
          </a:bodyPr>
          <a:lstStyle/>
          <a:p>
            <a:r>
              <a:rPr lang="en-US" sz="3600" b="1" cap="all" dirty="0">
                <a:latin typeface="Avenir Heavy" panose="020B0703020203020204" pitchFamily="34" charset="0"/>
                <a:cs typeface="Arial"/>
              </a:rPr>
              <a:t>STRATÉGIE MONDIALE DE LUTTE CONTRE LE SIDA 2026-2031</a:t>
            </a:r>
            <a:endParaRPr lang="en-IN" sz="3600" b="1" dirty="0"/>
          </a:p>
        </p:txBody>
      </p:sp>
      <p:pic>
        <p:nvPicPr>
          <p:cNvPr id="7" name="Picture 6">
            <a:extLst>
              <a:ext uri="{FF2B5EF4-FFF2-40B4-BE49-F238E27FC236}">
                <a16:creationId xmlns:a16="http://schemas.microsoft.com/office/drawing/2014/main" id="{61E0224B-F826-07E8-A3F4-38A7BA7194BB}"/>
              </a:ext>
            </a:extLst>
          </p:cNvPr>
          <p:cNvPicPr>
            <a:picLocks noChangeAspect="1"/>
          </p:cNvPicPr>
          <p:nvPr/>
        </p:nvPicPr>
        <p:blipFill>
          <a:blip r:embed="rId4"/>
          <a:stretch>
            <a:fillRect/>
          </a:stretch>
        </p:blipFill>
        <p:spPr>
          <a:xfrm>
            <a:off x="2294366" y="1696428"/>
            <a:ext cx="7603268" cy="4489743"/>
          </a:xfrm>
          <a:prstGeom prst="rect">
            <a:avLst/>
          </a:prstGeom>
        </p:spPr>
      </p:pic>
    </p:spTree>
    <p:extLst>
      <p:ext uri="{BB962C8B-B14F-4D97-AF65-F5344CB8AC3E}">
        <p14:creationId xmlns:p14="http://schemas.microsoft.com/office/powerpoint/2010/main" val="2301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1FB6595B-0F64-2ADF-AE2D-6B53BF6BE8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5B04A6E5-7063-0779-6921-7A28CBA26C0E}"/>
              </a:ext>
            </a:extLst>
          </p:cNvPr>
          <p:cNvSpPr/>
          <p:nvPr/>
        </p:nvSpPr>
        <p:spPr>
          <a:xfrm>
            <a:off x="825188" y="1046288"/>
            <a:ext cx="2027111" cy="2027111"/>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0B4C07F0-A481-4E4C-D552-7A5538F2E0BF}"/>
              </a:ext>
            </a:extLst>
          </p:cNvPr>
          <p:cNvCxnSpPr>
            <a:cxnSpLocks/>
          </p:cNvCxnSpPr>
          <p:nvPr/>
        </p:nvCxnSpPr>
        <p:spPr>
          <a:xfrm>
            <a:off x="3068700" y="609555"/>
            <a:ext cx="0" cy="5511099"/>
          </a:xfrm>
          <a:prstGeom prst="line">
            <a:avLst/>
          </a:prstGeom>
          <a:ln w="19050">
            <a:solidFill>
              <a:srgbClr val="70C8BE"/>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3356CF6-2525-4AC7-5FDC-10EB74F51CA9}"/>
              </a:ext>
            </a:extLst>
          </p:cNvPr>
          <p:cNvCxnSpPr>
            <a:cxnSpLocks/>
          </p:cNvCxnSpPr>
          <p:nvPr/>
        </p:nvCxnSpPr>
        <p:spPr>
          <a:xfrm>
            <a:off x="3068700" y="1801975"/>
            <a:ext cx="8480127" cy="0"/>
          </a:xfrm>
          <a:prstGeom prst="line">
            <a:avLst/>
          </a:prstGeom>
          <a:ln w="19050">
            <a:solidFill>
              <a:srgbClr val="70C8BE"/>
            </a:solidFill>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723059AE-1039-B4C8-345E-90E236B967A2}"/>
              </a:ext>
            </a:extLst>
          </p:cNvPr>
          <p:cNvSpPr/>
          <p:nvPr/>
        </p:nvSpPr>
        <p:spPr>
          <a:xfrm>
            <a:off x="3329040" y="2578758"/>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a:extLst>
              <a:ext uri="{FF2B5EF4-FFF2-40B4-BE49-F238E27FC236}">
                <a16:creationId xmlns:a16="http://schemas.microsoft.com/office/drawing/2014/main" id="{C2000682-2146-2287-63F1-8776B73FF634}"/>
              </a:ext>
            </a:extLst>
          </p:cNvPr>
          <p:cNvSpPr/>
          <p:nvPr/>
        </p:nvSpPr>
        <p:spPr>
          <a:xfrm>
            <a:off x="7407258" y="2574242"/>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a:extLst>
              <a:ext uri="{FF2B5EF4-FFF2-40B4-BE49-F238E27FC236}">
                <a16:creationId xmlns:a16="http://schemas.microsoft.com/office/drawing/2014/main" id="{3CCCADC8-C1CD-7CE3-064D-A321C45DE505}"/>
              </a:ext>
            </a:extLst>
          </p:cNvPr>
          <p:cNvSpPr/>
          <p:nvPr/>
        </p:nvSpPr>
        <p:spPr>
          <a:xfrm>
            <a:off x="7407258" y="3202180"/>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a:extLst>
              <a:ext uri="{FF2B5EF4-FFF2-40B4-BE49-F238E27FC236}">
                <a16:creationId xmlns:a16="http://schemas.microsoft.com/office/drawing/2014/main" id="{92E684F6-3ED4-197A-8378-A7FF479D0354}"/>
              </a:ext>
            </a:extLst>
          </p:cNvPr>
          <p:cNvSpPr/>
          <p:nvPr/>
        </p:nvSpPr>
        <p:spPr>
          <a:xfrm>
            <a:off x="7407258" y="3646046"/>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3D81DF82-81A0-36B7-884D-A601BD9F4F44}"/>
              </a:ext>
            </a:extLst>
          </p:cNvPr>
          <p:cNvSpPr/>
          <p:nvPr/>
        </p:nvSpPr>
        <p:spPr>
          <a:xfrm>
            <a:off x="7407258" y="4262710"/>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0DC9566C-FD12-A480-4038-157A0BB12485}"/>
              </a:ext>
            </a:extLst>
          </p:cNvPr>
          <p:cNvSpPr/>
          <p:nvPr/>
        </p:nvSpPr>
        <p:spPr>
          <a:xfrm>
            <a:off x="7407258" y="4703083"/>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7" name="Graphic 36">
            <a:extLst>
              <a:ext uri="{FF2B5EF4-FFF2-40B4-BE49-F238E27FC236}">
                <a16:creationId xmlns:a16="http://schemas.microsoft.com/office/drawing/2014/main" id="{CEA7C85B-C36C-C014-B9D3-0A37D0734F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36047" y="1143798"/>
            <a:ext cx="618895" cy="523681"/>
          </a:xfrm>
          <a:prstGeom prst="rect">
            <a:avLst/>
          </a:prstGeom>
        </p:spPr>
      </p:pic>
      <p:sp>
        <p:nvSpPr>
          <p:cNvPr id="2" name="TextBox 1">
            <a:extLst>
              <a:ext uri="{FF2B5EF4-FFF2-40B4-BE49-F238E27FC236}">
                <a16:creationId xmlns:a16="http://schemas.microsoft.com/office/drawing/2014/main" id="{591A0197-823C-5471-1E3A-381CAE5629EC}"/>
              </a:ext>
            </a:extLst>
          </p:cNvPr>
          <p:cNvSpPr txBox="1"/>
          <p:nvPr/>
        </p:nvSpPr>
        <p:spPr>
          <a:xfrm>
            <a:off x="880240" y="512118"/>
            <a:ext cx="2080260" cy="507831"/>
          </a:xfrm>
          <a:prstGeom prst="rect">
            <a:avLst/>
          </a:prstGeom>
          <a:noFill/>
        </p:spPr>
        <p:txBody>
          <a:bodyPr wrap="square" rtlCol="0">
            <a:spAutoFit/>
          </a:bodyPr>
          <a:lstStyle/>
          <a:p>
            <a:pPr algn="r"/>
            <a:r>
              <a:rPr lang="en-US" sz="2700" cap="all" dirty="0">
                <a:solidFill>
                  <a:srgbClr val="70C8BE"/>
                </a:solidFill>
                <a:latin typeface="Avenir Heavy" panose="020B0703020203020204" pitchFamily="34" charset="0"/>
              </a:rPr>
              <a:t>Priorité 1</a:t>
            </a:r>
            <a:endParaRPr lang="en-IN" sz="2700" cap="all" dirty="0">
              <a:solidFill>
                <a:srgbClr val="70C8BE"/>
              </a:solidFill>
              <a:latin typeface="Avenir Heavy" panose="020B0703020203020204" pitchFamily="34" charset="0"/>
            </a:endParaRPr>
          </a:p>
        </p:txBody>
      </p:sp>
      <p:sp>
        <p:nvSpPr>
          <p:cNvPr id="3" name="TextBox 2">
            <a:extLst>
              <a:ext uri="{FF2B5EF4-FFF2-40B4-BE49-F238E27FC236}">
                <a16:creationId xmlns:a16="http://schemas.microsoft.com/office/drawing/2014/main" id="{9D2BF0BA-B098-4457-A755-292A3B514E9A}"/>
              </a:ext>
            </a:extLst>
          </p:cNvPr>
          <p:cNvSpPr txBox="1"/>
          <p:nvPr/>
        </p:nvSpPr>
        <p:spPr>
          <a:xfrm>
            <a:off x="3450210" y="2505574"/>
            <a:ext cx="3403705" cy="3293209"/>
          </a:xfrm>
          <a:prstGeom prst="rect">
            <a:avLst/>
          </a:prstGeom>
          <a:noFill/>
        </p:spPr>
        <p:txBody>
          <a:bodyPr wrap="square" rtlCol="0">
            <a:spAutoFit/>
          </a:bodyPr>
          <a:lstStyle/>
          <a:p>
            <a:pPr>
              <a:spcBef>
                <a:spcPts val="600"/>
              </a:spcBef>
            </a:pPr>
            <a:r>
              <a:rPr lang="en-US" sz="1200" dirty="0">
                <a:latin typeface="Avenir Heavy" panose="020B0703020203020204" pitchFamily="34" charset="0"/>
              </a:rPr>
              <a:t>Assurer l'harmonisation </a:t>
            </a:r>
            <a:r>
              <a:rPr lang="en-US" sz="1200" dirty="0">
                <a:latin typeface="Avenir Medium" panose="02000603020000020003" pitchFamily="2" charset="0"/>
              </a:rPr>
              <a:t>et l'intégration complète dans la conception, l'évaluation des coûts et la budgétisation des </a:t>
            </a:r>
            <a:r>
              <a:rPr lang="en-US" sz="1200" dirty="0">
                <a:latin typeface="Avenir Heavy" panose="020B0703020203020204" pitchFamily="34" charset="0"/>
              </a:rPr>
              <a:t>plans nationaux de lutte contre le VIH</a:t>
            </a:r>
            <a:endParaRPr lang="en-IN" sz="1200" dirty="0">
              <a:latin typeface="Avenir Heavy" panose="020B0703020203020204" pitchFamily="34" charset="0"/>
            </a:endParaRPr>
          </a:p>
          <a:p>
            <a:pPr>
              <a:spcBef>
                <a:spcPts val="600"/>
              </a:spcBef>
            </a:pPr>
            <a:r>
              <a:rPr lang="en-US" sz="1200" dirty="0">
                <a:latin typeface="Avenir Medium" panose="02000603020000020003" pitchFamily="2" charset="0"/>
              </a:rPr>
              <a:t>Développer </a:t>
            </a:r>
            <a:r>
              <a:rPr lang="en-US" sz="1200" dirty="0">
                <a:latin typeface="Avenir Heavy" panose="020B0703020203020204" pitchFamily="34" charset="0"/>
              </a:rPr>
              <a:t>un </a:t>
            </a:r>
            <a:r>
              <a:rPr lang="en-US" sz="1200" dirty="0">
                <a:latin typeface="Avenir Medium" panose="02000603020000020003" pitchFamily="2" charset="0"/>
              </a:rPr>
              <a:t>modèle</a:t>
            </a:r>
            <a:r>
              <a:rPr lang="en-US" sz="1200" dirty="0">
                <a:latin typeface="Avenir Heavy" panose="020B0703020203020204" pitchFamily="34" charset="0"/>
              </a:rPr>
              <a:t> de financement évolué </a:t>
            </a:r>
            <a:r>
              <a:rPr lang="en-US" sz="1200" dirty="0">
                <a:latin typeface="Avenir Medium" panose="02000603020000020003" pitchFamily="2" charset="0"/>
              </a:rPr>
              <a:t>pour passer au financement national</a:t>
            </a:r>
          </a:p>
          <a:p>
            <a:pPr marL="171450" indent="-171450">
              <a:spcBef>
                <a:spcPts val="600"/>
              </a:spcBef>
              <a:buFont typeface="Arial" panose="020B0604020202020204" pitchFamily="34" charset="0"/>
              <a:buChar char="•"/>
            </a:pPr>
            <a:r>
              <a:rPr lang="en-US" sz="1200" dirty="0">
                <a:latin typeface="Avenir Medium" panose="02000603020000020003" pitchFamily="2" charset="0"/>
              </a:rPr>
              <a:t>Accroître les recettes nationales</a:t>
            </a:r>
            <a:endParaRPr lang="en-IN" sz="1200" dirty="0">
              <a:latin typeface="Avenir Medium" panose="02000603020000020003" pitchFamily="2" charset="0"/>
            </a:endParaRPr>
          </a:p>
          <a:p>
            <a:pPr marL="171450" indent="-171450">
              <a:spcBef>
                <a:spcPts val="600"/>
              </a:spcBef>
              <a:buFont typeface="Arial" panose="020B0604020202020204" pitchFamily="34" charset="0"/>
              <a:buChar char="•"/>
            </a:pPr>
            <a:r>
              <a:rPr lang="en-US" sz="1200" dirty="0">
                <a:latin typeface="Avenir Medium" panose="02000603020000020003" pitchFamily="2" charset="0"/>
              </a:rPr>
              <a:t>Instruments de financement mixtes</a:t>
            </a:r>
            <a:endParaRPr lang="en-IN" sz="1200" dirty="0">
              <a:latin typeface="Avenir Medium" panose="02000603020000020003" pitchFamily="2" charset="0"/>
            </a:endParaRPr>
          </a:p>
          <a:p>
            <a:pPr marL="171450" indent="-171450">
              <a:spcBef>
                <a:spcPts val="600"/>
              </a:spcBef>
              <a:buFont typeface="Arial" panose="020B0604020202020204" pitchFamily="34" charset="0"/>
              <a:buChar char="•"/>
            </a:pPr>
            <a:r>
              <a:rPr lang="en-US" sz="1200" dirty="0">
                <a:latin typeface="Avenir Medium" panose="02000603020000020003" pitchFamily="2" charset="0"/>
              </a:rPr>
              <a:t>Intégrer le financement de la lutte contre le VIH</a:t>
            </a:r>
            <a:endParaRPr lang="en-IN" sz="1200" dirty="0">
              <a:latin typeface="Avenir Medium" panose="02000603020000020003" pitchFamily="2" charset="0"/>
            </a:endParaRPr>
          </a:p>
          <a:p>
            <a:pPr marL="171450" indent="-171450">
              <a:spcBef>
                <a:spcPts val="600"/>
              </a:spcBef>
              <a:buFont typeface="Arial" panose="020B0604020202020204" pitchFamily="34" charset="0"/>
              <a:buChar char="•"/>
            </a:pPr>
            <a:r>
              <a:rPr lang="en-US" sz="1200" dirty="0">
                <a:latin typeface="Avenir Medium" panose="02000603020000020003" pitchFamily="2" charset="0"/>
              </a:rPr>
              <a:t>Accroître l'aide au développement en matière de santé</a:t>
            </a:r>
            <a:endParaRPr lang="en-IN" sz="1200" dirty="0">
              <a:latin typeface="Avenir Medium" panose="02000603020000020003" pitchFamily="2" charset="0"/>
            </a:endParaRPr>
          </a:p>
          <a:p>
            <a:pPr marL="171450" indent="-171450">
              <a:spcBef>
                <a:spcPts val="600"/>
              </a:spcBef>
              <a:buFont typeface="Arial" panose="020B0604020202020204" pitchFamily="34" charset="0"/>
              <a:buChar char="•"/>
            </a:pPr>
            <a:r>
              <a:rPr lang="en-US" sz="1200" dirty="0">
                <a:latin typeface="Avenir Medium" panose="02000603020000020003" pitchFamily="2" charset="0"/>
              </a:rPr>
              <a:t>Mettre en place des mécanismes de financement commun</a:t>
            </a:r>
            <a:endParaRPr lang="en-IN" sz="1200" dirty="0">
              <a:latin typeface="Avenir Medium" panose="02000603020000020003" pitchFamily="2" charset="0"/>
            </a:endParaRPr>
          </a:p>
          <a:p>
            <a:pPr marL="171450" indent="-171450">
              <a:spcBef>
                <a:spcPts val="600"/>
              </a:spcBef>
              <a:buFont typeface="Arial" panose="020B0604020202020204" pitchFamily="34" charset="0"/>
              <a:buChar char="•"/>
            </a:pPr>
            <a:r>
              <a:rPr lang="en-US" sz="1200" dirty="0">
                <a:latin typeface="Avenir Medium" panose="02000603020000020003" pitchFamily="2" charset="0"/>
              </a:rPr>
              <a:t>Renforcer la responsabilité vis-à-vis des engagements en matière de financement national</a:t>
            </a:r>
            <a:endParaRPr lang="en-IN" sz="1200" dirty="0">
              <a:latin typeface="Avenir Medium" panose="02000603020000020003" pitchFamily="2" charset="0"/>
            </a:endParaRPr>
          </a:p>
          <a:p>
            <a:pPr marL="171450" indent="-171450">
              <a:spcBef>
                <a:spcPts val="600"/>
              </a:spcBef>
              <a:buFont typeface="Arial" panose="020B0604020202020204" pitchFamily="34" charset="0"/>
              <a:buChar char="•"/>
            </a:pPr>
            <a:r>
              <a:rPr lang="en-US" sz="1200" dirty="0">
                <a:latin typeface="Avenir Medium" panose="02000603020000020003" pitchFamily="2" charset="0"/>
              </a:rPr>
              <a:t>Améliorer les systèmes de gestion des finances publiques</a:t>
            </a:r>
            <a:endParaRPr lang="en-IN" sz="1200" dirty="0">
              <a:latin typeface="Avenir Medium" panose="02000603020000020003" pitchFamily="2" charset="0"/>
            </a:endParaRPr>
          </a:p>
        </p:txBody>
      </p:sp>
      <p:sp>
        <p:nvSpPr>
          <p:cNvPr id="6" name="TextBox 5">
            <a:extLst>
              <a:ext uri="{FF2B5EF4-FFF2-40B4-BE49-F238E27FC236}">
                <a16:creationId xmlns:a16="http://schemas.microsoft.com/office/drawing/2014/main" id="{81CCA726-ACFE-E58A-000A-BA43F17EE43D}"/>
              </a:ext>
            </a:extLst>
          </p:cNvPr>
          <p:cNvSpPr txBox="1"/>
          <p:nvPr/>
        </p:nvSpPr>
        <p:spPr>
          <a:xfrm>
            <a:off x="7533160" y="2505574"/>
            <a:ext cx="3403705" cy="2616101"/>
          </a:xfrm>
          <a:prstGeom prst="rect">
            <a:avLst/>
          </a:prstGeom>
          <a:noFill/>
        </p:spPr>
        <p:txBody>
          <a:bodyPr wrap="square" rtlCol="0">
            <a:spAutoFit/>
          </a:bodyPr>
          <a:lstStyle/>
          <a:p>
            <a:pPr>
              <a:spcBef>
                <a:spcPts val="600"/>
              </a:spcBef>
            </a:pPr>
            <a:r>
              <a:rPr lang="en-US" sz="1200" dirty="0">
                <a:latin typeface="Avenir Heavy" panose="020B0703020203020204" pitchFamily="34" charset="0"/>
              </a:rPr>
              <a:t>Intégrer les services liés au VIH </a:t>
            </a:r>
            <a:r>
              <a:rPr lang="en-US" sz="1200" dirty="0">
                <a:latin typeface="Avenir Medium" panose="02000603020000020003" pitchFamily="2" charset="0"/>
              </a:rPr>
              <a:t>(y compris les services communautaires) dans les programmes nationaux de prestations de santé publics et privés</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Supprimer les frais d'utilisation </a:t>
            </a:r>
            <a:r>
              <a:rPr lang="en-US" sz="1200" dirty="0">
                <a:latin typeface="Avenir Medium" panose="02000603020000020003" pitchFamily="2" charset="0"/>
              </a:rPr>
              <a:t>et réduire les dépenses à la charge des patients</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Investir dans une </a:t>
            </a:r>
            <a:r>
              <a:rPr lang="en-US" sz="1200" dirty="0">
                <a:latin typeface="Avenir Heavy" panose="020B0703020203020204" pitchFamily="34" charset="0"/>
              </a:rPr>
              <a:t>approche fondée sur les droits pour la durabilité </a:t>
            </a:r>
            <a:r>
              <a:rPr lang="en-US" sz="1200" dirty="0">
                <a:latin typeface="Avenir Medium" panose="02000603020000020003" pitchFamily="2" charset="0"/>
              </a:rPr>
              <a:t>et l'élaboration de feuilles de route pour la durabilité de la lutte contre le VIH</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Tirer parti </a:t>
            </a:r>
            <a:r>
              <a:rPr lang="en-US" sz="1200" dirty="0">
                <a:latin typeface="Avenir Heavy" panose="020B0703020203020204" pitchFamily="34" charset="0"/>
              </a:rPr>
              <a:t>des organisations régionales et </a:t>
            </a:r>
            <a:r>
              <a:rPr lang="en-US" sz="1200" dirty="0">
                <a:latin typeface="Avenir Medium" panose="02000603020000020003" pitchFamily="2" charset="0"/>
              </a:rPr>
              <a:t>de la coopération </a:t>
            </a:r>
            <a:r>
              <a:rPr lang="en-US" sz="1200" dirty="0">
                <a:latin typeface="Avenir Heavy" panose="020B0703020203020204" pitchFamily="34" charset="0"/>
              </a:rPr>
              <a:t>Sud-Sud</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Le leadership communautaire est suivi </a:t>
            </a:r>
            <a:r>
              <a:rPr lang="en-US" sz="1200" dirty="0">
                <a:latin typeface="Avenir Medium" panose="02000603020000020003" pitchFamily="2" charset="0"/>
              </a:rPr>
              <a:t>et bénéficie d'allocations spécifiques</a:t>
            </a:r>
            <a:endParaRPr lang="en-IN" sz="1200" dirty="0">
              <a:latin typeface="Avenir Medium" panose="02000603020000020003" pitchFamily="2" charset="0"/>
            </a:endParaRPr>
          </a:p>
        </p:txBody>
      </p:sp>
      <p:sp>
        <p:nvSpPr>
          <p:cNvPr id="7" name="TextBox 6">
            <a:extLst>
              <a:ext uri="{FF2B5EF4-FFF2-40B4-BE49-F238E27FC236}">
                <a16:creationId xmlns:a16="http://schemas.microsoft.com/office/drawing/2014/main" id="{A00958F8-0B0C-C80F-F738-FFADF29F8931}"/>
              </a:ext>
            </a:extLst>
          </p:cNvPr>
          <p:cNvSpPr txBox="1"/>
          <p:nvPr/>
        </p:nvSpPr>
        <p:spPr>
          <a:xfrm>
            <a:off x="602163" y="3324616"/>
            <a:ext cx="2414091" cy="3139321"/>
          </a:xfrm>
          <a:prstGeom prst="rect">
            <a:avLst/>
          </a:prstGeom>
          <a:noFill/>
        </p:spPr>
        <p:txBody>
          <a:bodyPr wrap="square" lIns="91440" tIns="45720" rIns="91440" bIns="45720" rtlCol="0" anchor="t">
            <a:spAutoFit/>
          </a:bodyPr>
          <a:lstStyle/>
          <a:p>
            <a:pPr algn="r"/>
            <a:r>
              <a:rPr lang="en-US" cap="all" dirty="0" err="1">
                <a:solidFill>
                  <a:srgbClr val="70C8BE"/>
                </a:solidFill>
                <a:latin typeface="Avenir Heavy"/>
              </a:rPr>
              <a:t>DirigéE</a:t>
            </a:r>
            <a:r>
              <a:rPr lang="en-US" cap="all" dirty="0">
                <a:solidFill>
                  <a:srgbClr val="70C8BE"/>
                </a:solidFill>
                <a:latin typeface="Avenir Heavy"/>
              </a:rPr>
              <a:t> par les pays, </a:t>
            </a:r>
            <a:r>
              <a:rPr lang="en-US" cap="all" dirty="0" err="1">
                <a:solidFill>
                  <a:srgbClr val="70C8BE"/>
                </a:solidFill>
                <a:latin typeface="Avenir Heavy"/>
              </a:rPr>
              <a:t>résilientE</a:t>
            </a:r>
            <a:r>
              <a:rPr lang="en-US" cap="all" dirty="0">
                <a:solidFill>
                  <a:srgbClr val="70C8BE"/>
                </a:solidFill>
                <a:latin typeface="Avenir Heavy"/>
              </a:rPr>
              <a:t> </a:t>
            </a:r>
            <a:br>
              <a:rPr lang="en-US" cap="all" dirty="0">
                <a:latin typeface="Avenir Heavy" panose="020B0703020203020204" pitchFamily="34" charset="0"/>
              </a:rPr>
            </a:br>
            <a:r>
              <a:rPr lang="en-US" cap="all" dirty="0">
                <a:solidFill>
                  <a:srgbClr val="70C8BE"/>
                </a:solidFill>
                <a:latin typeface="Avenir Heavy"/>
              </a:rPr>
              <a:t>et </a:t>
            </a:r>
            <a:r>
              <a:rPr lang="en-US" cap="all" dirty="0" err="1">
                <a:solidFill>
                  <a:srgbClr val="70C8BE"/>
                </a:solidFill>
                <a:latin typeface="Avenir Heavy"/>
              </a:rPr>
              <a:t>prête</a:t>
            </a:r>
            <a:r>
              <a:rPr lang="en-US" cap="all" dirty="0">
                <a:solidFill>
                  <a:srgbClr val="70C8BE"/>
                </a:solidFill>
                <a:latin typeface="Avenir Heavy"/>
              </a:rPr>
              <a:t> pour </a:t>
            </a:r>
            <a:r>
              <a:rPr lang="en-US" cap="all" dirty="0" err="1">
                <a:solidFill>
                  <a:srgbClr val="70C8BE"/>
                </a:solidFill>
                <a:latin typeface="Avenir Heavy"/>
              </a:rPr>
              <a:t>l'avenir</a:t>
            </a:r>
            <a:r>
              <a:rPr lang="en-US" cap="all" dirty="0">
                <a:solidFill>
                  <a:srgbClr val="70C8BE"/>
                </a:solidFill>
                <a:latin typeface="Avenir Heavy"/>
              </a:rPr>
              <a:t> pour les </a:t>
            </a:r>
            <a:r>
              <a:rPr lang="en-US" cap="all" dirty="0" err="1">
                <a:solidFill>
                  <a:srgbClr val="70C8BE"/>
                </a:solidFill>
                <a:latin typeface="Avenir Heavy"/>
              </a:rPr>
              <a:t>personnes</a:t>
            </a:r>
            <a:r>
              <a:rPr lang="en-US" cap="all" dirty="0">
                <a:solidFill>
                  <a:srgbClr val="70C8BE"/>
                </a:solidFill>
                <a:latin typeface="Avenir Heavy"/>
              </a:rPr>
              <a:t> vivant avec le VIH, </a:t>
            </a:r>
            <a:r>
              <a:rPr lang="en-US" cap="all" dirty="0" err="1">
                <a:solidFill>
                  <a:srgbClr val="70C8BE"/>
                </a:solidFill>
                <a:latin typeface="Avenir Heavy"/>
              </a:rPr>
              <a:t>touchées</a:t>
            </a:r>
            <a:r>
              <a:rPr lang="en-US" cap="all" dirty="0">
                <a:solidFill>
                  <a:srgbClr val="70C8BE"/>
                </a:solidFill>
                <a:latin typeface="Avenir Heavy"/>
              </a:rPr>
              <a:t> par le VIH </a:t>
            </a:r>
            <a:r>
              <a:rPr lang="en-US" cap="all" dirty="0" err="1">
                <a:solidFill>
                  <a:srgbClr val="70C8BE"/>
                </a:solidFill>
                <a:latin typeface="Avenir Heavy"/>
              </a:rPr>
              <a:t>ou</a:t>
            </a:r>
            <a:r>
              <a:rPr lang="en-US" cap="all" dirty="0">
                <a:solidFill>
                  <a:srgbClr val="70C8BE"/>
                </a:solidFill>
                <a:latin typeface="Avenir Heavy"/>
              </a:rPr>
              <a:t> </a:t>
            </a:r>
            <a:r>
              <a:rPr lang="en-US" cap="all" dirty="0" err="1">
                <a:solidFill>
                  <a:srgbClr val="70C8BE"/>
                </a:solidFill>
                <a:latin typeface="Avenir Heavy"/>
              </a:rPr>
              <a:t>exposées</a:t>
            </a:r>
            <a:r>
              <a:rPr lang="en-US" cap="all" dirty="0">
                <a:solidFill>
                  <a:srgbClr val="70C8BE"/>
                </a:solidFill>
                <a:latin typeface="Avenir Heavy"/>
              </a:rPr>
              <a:t> au </a:t>
            </a:r>
            <a:r>
              <a:rPr lang="en-US" cap="all" dirty="0" err="1">
                <a:solidFill>
                  <a:srgbClr val="70C8BE"/>
                </a:solidFill>
                <a:latin typeface="Avenir Heavy"/>
              </a:rPr>
              <a:t>risque</a:t>
            </a:r>
            <a:r>
              <a:rPr lang="en-US" cap="all" dirty="0">
                <a:solidFill>
                  <a:srgbClr val="70C8BE"/>
                </a:solidFill>
                <a:latin typeface="Avenir Heavy"/>
              </a:rPr>
              <a:t> D'ACQUISITION DU VIRUS</a:t>
            </a:r>
            <a:endParaRPr lang="en-IN" cap="all" dirty="0">
              <a:solidFill>
                <a:srgbClr val="70C8BE"/>
              </a:solidFill>
              <a:latin typeface="Avenir Heavy" panose="020B0703020203020204" pitchFamily="34" charset="0"/>
            </a:endParaRPr>
          </a:p>
          <a:p>
            <a:pPr algn="r"/>
            <a:endParaRPr lang="en-IN" dirty="0"/>
          </a:p>
        </p:txBody>
      </p:sp>
      <p:sp>
        <p:nvSpPr>
          <p:cNvPr id="8" name="TextBox 7">
            <a:extLst>
              <a:ext uri="{FF2B5EF4-FFF2-40B4-BE49-F238E27FC236}">
                <a16:creationId xmlns:a16="http://schemas.microsoft.com/office/drawing/2014/main" id="{F8B20CCD-5301-113B-1214-E738D70DAE21}"/>
              </a:ext>
            </a:extLst>
          </p:cNvPr>
          <p:cNvSpPr txBox="1"/>
          <p:nvPr/>
        </p:nvSpPr>
        <p:spPr>
          <a:xfrm>
            <a:off x="3149246" y="1882808"/>
            <a:ext cx="9099698" cy="369332"/>
          </a:xfrm>
          <a:prstGeom prst="rect">
            <a:avLst/>
          </a:prstGeom>
          <a:noFill/>
        </p:spPr>
        <p:txBody>
          <a:bodyPr wrap="square" rtlCol="0">
            <a:spAutoFit/>
          </a:bodyPr>
          <a:lstStyle/>
          <a:p>
            <a:r>
              <a:rPr lang="en-US" dirty="0">
                <a:solidFill>
                  <a:srgbClr val="70C8BE"/>
                </a:solidFill>
                <a:latin typeface="Avenir Heavy" panose="020B0703020203020204" pitchFamily="34" charset="0"/>
                <a:ea typeface="Yu Gothic Light"/>
                <a:cs typeface="Arial"/>
              </a:rPr>
              <a:t>Garantir le financement de réponses nationales et mondiales au VIH </a:t>
            </a:r>
            <a:r>
              <a:rPr lang="en-US" dirty="0" err="1">
                <a:solidFill>
                  <a:srgbClr val="70C8BE"/>
                </a:solidFill>
                <a:latin typeface="Avenir Heavy" panose="020B0703020203020204" pitchFamily="34" charset="0"/>
                <a:ea typeface="Yu Gothic Light"/>
                <a:cs typeface="Arial"/>
              </a:rPr>
              <a:t>centrées</a:t>
            </a:r>
            <a:r>
              <a:rPr lang="en-US" dirty="0">
                <a:solidFill>
                  <a:srgbClr val="70C8BE"/>
                </a:solidFill>
                <a:latin typeface="Avenir Heavy" panose="020B0703020203020204" pitchFamily="34" charset="0"/>
                <a:ea typeface="Yu Gothic Light"/>
                <a:cs typeface="Arial"/>
              </a:rPr>
              <a:t> sur les </a:t>
            </a:r>
            <a:r>
              <a:rPr lang="en-US" dirty="0" err="1">
                <a:solidFill>
                  <a:srgbClr val="70C8BE"/>
                </a:solidFill>
                <a:latin typeface="Avenir Heavy" panose="020B0703020203020204" pitchFamily="34" charset="0"/>
                <a:ea typeface="Yu Gothic Light"/>
                <a:cs typeface="Arial"/>
              </a:rPr>
              <a:t>personnes</a:t>
            </a:r>
            <a:endParaRPr lang="en-US" dirty="0">
              <a:latin typeface="Avenir Heavy" panose="020B0703020203020204" pitchFamily="34" charset="0"/>
              <a:ea typeface="Yu Gothic Light"/>
              <a:cs typeface="Arial"/>
            </a:endParaRPr>
          </a:p>
        </p:txBody>
      </p:sp>
      <p:sp>
        <p:nvSpPr>
          <p:cNvPr id="11" name="TextBox 10">
            <a:extLst>
              <a:ext uri="{FF2B5EF4-FFF2-40B4-BE49-F238E27FC236}">
                <a16:creationId xmlns:a16="http://schemas.microsoft.com/office/drawing/2014/main" id="{E38F251B-5661-F587-D0EE-9ABF3B0C8F1A}"/>
              </a:ext>
            </a:extLst>
          </p:cNvPr>
          <p:cNvSpPr txBox="1"/>
          <p:nvPr/>
        </p:nvSpPr>
        <p:spPr>
          <a:xfrm>
            <a:off x="825186" y="1413512"/>
            <a:ext cx="2027111" cy="1292662"/>
          </a:xfrm>
          <a:prstGeom prst="rect">
            <a:avLst/>
          </a:prstGeom>
          <a:noFill/>
        </p:spPr>
        <p:txBody>
          <a:bodyPr wrap="square" rtlCol="0">
            <a:spAutoFit/>
          </a:bodyPr>
          <a:lstStyle/>
          <a:p>
            <a:pPr algn="ctr">
              <a:lnSpc>
                <a:spcPct val="100000"/>
              </a:lnSpc>
            </a:pPr>
            <a:r>
              <a:rPr lang="en-US" sz="2600" cap="all" dirty="0">
                <a:solidFill>
                  <a:schemeClr val="bg1"/>
                </a:solidFill>
                <a:latin typeface="Avenir Heavy" panose="020B0703020203020204" pitchFamily="34" charset="0"/>
                <a:cs typeface="Arial"/>
              </a:rPr>
              <a:t>Soutenir</a:t>
            </a:r>
          </a:p>
          <a:p>
            <a:pPr algn="ctr">
              <a:lnSpc>
                <a:spcPct val="100000"/>
              </a:lnSpc>
            </a:pPr>
            <a:r>
              <a:rPr lang="en-US" sz="2600" cap="all" dirty="0">
                <a:solidFill>
                  <a:schemeClr val="bg1"/>
                </a:solidFill>
                <a:latin typeface="Avenir Heavy" panose="020B0703020203020204" pitchFamily="34" charset="0"/>
                <a:cs typeface="Arial"/>
              </a:rPr>
              <a:t>La</a:t>
            </a:r>
          </a:p>
          <a:p>
            <a:pPr algn="ctr">
              <a:lnSpc>
                <a:spcPct val="100000"/>
              </a:lnSpc>
            </a:pPr>
            <a:r>
              <a:rPr lang="en-US" sz="2600" cap="all" dirty="0">
                <a:solidFill>
                  <a:schemeClr val="bg1"/>
                </a:solidFill>
                <a:latin typeface="Avenir Heavy" panose="020B0703020203020204" pitchFamily="34" charset="0"/>
                <a:cs typeface="Arial"/>
              </a:rPr>
              <a:t>réponse</a:t>
            </a:r>
            <a:endParaRPr lang="en-CH" sz="2600" cap="all" dirty="0">
              <a:solidFill>
                <a:schemeClr val="bg1"/>
              </a:solidFill>
              <a:latin typeface="Avenir Heavy" panose="020B0703020203020204" pitchFamily="34" charset="0"/>
              <a:cs typeface="Arial"/>
            </a:endParaRPr>
          </a:p>
        </p:txBody>
      </p:sp>
      <p:sp>
        <p:nvSpPr>
          <p:cNvPr id="14" name="TextBox 13">
            <a:extLst>
              <a:ext uri="{FF2B5EF4-FFF2-40B4-BE49-F238E27FC236}">
                <a16:creationId xmlns:a16="http://schemas.microsoft.com/office/drawing/2014/main" id="{3473EEEB-FF7D-8BB6-A091-40331DDF2AC8}"/>
              </a:ext>
            </a:extLst>
          </p:cNvPr>
          <p:cNvSpPr txBox="1"/>
          <p:nvPr/>
        </p:nvSpPr>
        <p:spPr>
          <a:xfrm>
            <a:off x="4003625" y="1238370"/>
            <a:ext cx="3307244" cy="369332"/>
          </a:xfrm>
          <a:prstGeom prst="rect">
            <a:avLst/>
          </a:prstGeom>
          <a:noFill/>
        </p:spPr>
        <p:txBody>
          <a:bodyPr wrap="square" rtlCol="0">
            <a:spAutoFit/>
          </a:bodyPr>
          <a:lstStyle/>
          <a:p>
            <a:r>
              <a:rPr lang="en-US" cap="all" dirty="0">
                <a:solidFill>
                  <a:srgbClr val="70C8BE"/>
                </a:solidFill>
                <a:latin typeface="Avenir Heavy" panose="020B0703020203020204" pitchFamily="34" charset="0"/>
                <a:ea typeface="Yu Gothic Light"/>
                <a:cs typeface="Arial"/>
              </a:rPr>
              <a:t>Domaine de </a:t>
            </a:r>
            <a:r>
              <a:rPr lang="en-US" cap="all" dirty="0" err="1">
                <a:solidFill>
                  <a:srgbClr val="70C8BE"/>
                </a:solidFill>
                <a:latin typeface="Avenir Heavy" panose="020B0703020203020204" pitchFamily="34" charset="0"/>
                <a:ea typeface="Yu Gothic Light"/>
                <a:cs typeface="Arial"/>
              </a:rPr>
              <a:t>résultatS</a:t>
            </a:r>
            <a:r>
              <a:rPr lang="en-US" cap="all" dirty="0">
                <a:solidFill>
                  <a:srgbClr val="70C8BE"/>
                </a:solidFill>
                <a:latin typeface="Avenir Heavy" panose="020B0703020203020204" pitchFamily="34" charset="0"/>
                <a:ea typeface="Yu Gothic Light"/>
                <a:cs typeface="Arial"/>
              </a:rPr>
              <a:t> 1</a:t>
            </a:r>
            <a:endParaRPr lang="en-US" cap="all" dirty="0">
              <a:latin typeface="Avenir Heavy" panose="020B0703020203020204" pitchFamily="34" charset="0"/>
              <a:ea typeface="Yu Gothic Light"/>
              <a:cs typeface="Arial"/>
            </a:endParaRPr>
          </a:p>
        </p:txBody>
      </p:sp>
      <p:sp>
        <p:nvSpPr>
          <p:cNvPr id="15" name="Rectangle 14">
            <a:extLst>
              <a:ext uri="{FF2B5EF4-FFF2-40B4-BE49-F238E27FC236}">
                <a16:creationId xmlns:a16="http://schemas.microsoft.com/office/drawing/2014/main" id="{D0F4BE56-685F-0568-2105-122D364EF3C6}"/>
              </a:ext>
            </a:extLst>
          </p:cNvPr>
          <p:cNvSpPr/>
          <p:nvPr/>
        </p:nvSpPr>
        <p:spPr>
          <a:xfrm>
            <a:off x="3329040" y="3415905"/>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1327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DB83B-4446-777A-A710-19B65427C56D}"/>
            </a:ext>
          </a:extLst>
        </p:cNvPr>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8A0A8DCD-5643-9F9C-02C2-F6776E0AF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521C7D8D-2F96-AABE-6184-E5401BA76B2A}"/>
              </a:ext>
            </a:extLst>
          </p:cNvPr>
          <p:cNvSpPr/>
          <p:nvPr/>
        </p:nvSpPr>
        <p:spPr>
          <a:xfrm>
            <a:off x="825188" y="1046288"/>
            <a:ext cx="2027111" cy="2027111"/>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8C2C27A4-0303-C00D-5B42-52F010D9CF37}"/>
              </a:ext>
            </a:extLst>
          </p:cNvPr>
          <p:cNvCxnSpPr>
            <a:cxnSpLocks/>
          </p:cNvCxnSpPr>
          <p:nvPr/>
        </p:nvCxnSpPr>
        <p:spPr>
          <a:xfrm>
            <a:off x="3068700" y="609555"/>
            <a:ext cx="0" cy="5054127"/>
          </a:xfrm>
          <a:prstGeom prst="line">
            <a:avLst/>
          </a:prstGeom>
          <a:ln w="19050">
            <a:solidFill>
              <a:srgbClr val="70C8BE"/>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0A30389-7F96-2F9E-2B08-888F48103474}"/>
              </a:ext>
            </a:extLst>
          </p:cNvPr>
          <p:cNvCxnSpPr>
            <a:cxnSpLocks/>
          </p:cNvCxnSpPr>
          <p:nvPr/>
        </p:nvCxnSpPr>
        <p:spPr>
          <a:xfrm>
            <a:off x="3068700" y="1801975"/>
            <a:ext cx="8480127" cy="0"/>
          </a:xfrm>
          <a:prstGeom prst="line">
            <a:avLst/>
          </a:prstGeom>
          <a:ln w="19050">
            <a:solidFill>
              <a:srgbClr val="70C8BE"/>
            </a:solidFill>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25959022-93BE-A3F6-87A5-EB453E783714}"/>
              </a:ext>
            </a:extLst>
          </p:cNvPr>
          <p:cNvSpPr/>
          <p:nvPr/>
        </p:nvSpPr>
        <p:spPr>
          <a:xfrm>
            <a:off x="3329040" y="2964477"/>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903AA114-ECB5-3A9E-9C11-1BD7889AAC0C}"/>
              </a:ext>
            </a:extLst>
          </p:cNvPr>
          <p:cNvSpPr txBox="1"/>
          <p:nvPr/>
        </p:nvSpPr>
        <p:spPr>
          <a:xfrm>
            <a:off x="880240" y="512118"/>
            <a:ext cx="2080260" cy="507831"/>
          </a:xfrm>
          <a:prstGeom prst="rect">
            <a:avLst/>
          </a:prstGeom>
          <a:noFill/>
        </p:spPr>
        <p:txBody>
          <a:bodyPr wrap="square" rtlCol="0">
            <a:spAutoFit/>
          </a:bodyPr>
          <a:lstStyle/>
          <a:p>
            <a:pPr algn="r"/>
            <a:r>
              <a:rPr lang="en-US" sz="2700" cap="all" dirty="0">
                <a:solidFill>
                  <a:srgbClr val="70C8BE"/>
                </a:solidFill>
                <a:latin typeface="Avenir Heavy" panose="020B0703020203020204" pitchFamily="34" charset="0"/>
              </a:rPr>
              <a:t>Priorité 1</a:t>
            </a:r>
            <a:endParaRPr lang="en-IN" sz="2700" cap="all" dirty="0">
              <a:solidFill>
                <a:srgbClr val="70C8BE"/>
              </a:solidFill>
              <a:latin typeface="Avenir Heavy" panose="020B0703020203020204" pitchFamily="34" charset="0"/>
            </a:endParaRPr>
          </a:p>
        </p:txBody>
      </p:sp>
      <p:sp>
        <p:nvSpPr>
          <p:cNvPr id="3" name="TextBox 2">
            <a:extLst>
              <a:ext uri="{FF2B5EF4-FFF2-40B4-BE49-F238E27FC236}">
                <a16:creationId xmlns:a16="http://schemas.microsoft.com/office/drawing/2014/main" id="{9C6E0C1D-7030-7BEE-61B4-264BC46D258E}"/>
              </a:ext>
            </a:extLst>
          </p:cNvPr>
          <p:cNvSpPr txBox="1"/>
          <p:nvPr/>
        </p:nvSpPr>
        <p:spPr>
          <a:xfrm>
            <a:off x="3450210" y="2878798"/>
            <a:ext cx="3403705" cy="2877711"/>
          </a:xfrm>
          <a:prstGeom prst="rect">
            <a:avLst/>
          </a:prstGeom>
          <a:noFill/>
        </p:spPr>
        <p:txBody>
          <a:bodyPr wrap="square" rtlCol="0">
            <a:spAutoFit/>
          </a:bodyPr>
          <a:lstStyle/>
          <a:p>
            <a:pPr>
              <a:spcBef>
                <a:spcPts val="600"/>
              </a:spcBef>
            </a:pPr>
            <a:r>
              <a:rPr lang="en-US" sz="1200" dirty="0">
                <a:latin typeface="Avenir Heavy" panose="020B0703020203020204" pitchFamily="34" charset="0"/>
              </a:rPr>
              <a:t>Garantir le leadership politique </a:t>
            </a:r>
            <a:r>
              <a:rPr lang="en-US" sz="1200" dirty="0">
                <a:latin typeface="Avenir Medium" panose="02000603020000020003" pitchFamily="2" charset="0"/>
              </a:rPr>
              <a:t>et les mécanismes opérationnels nécessaires à l'intégration du VIH dans les systèmes de santé nationaux</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Intégrer les systèmes et services axés sur le VIH </a:t>
            </a:r>
            <a:r>
              <a:rPr lang="en-US" sz="1200" dirty="0">
                <a:latin typeface="Avenir Medium" panose="02000603020000020003" pitchFamily="2" charset="0"/>
              </a:rPr>
              <a:t>dans les soins de santé primaires et les systèmes de santé publique au sens large</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Simplifier la prestation des services liés au VIH </a:t>
            </a:r>
            <a:r>
              <a:rPr lang="en-US" sz="1200" dirty="0">
                <a:latin typeface="Avenir Medium" panose="02000603020000020003" pitchFamily="2" charset="0"/>
              </a:rPr>
              <a:t>et se concentrer sur les soins et la prévention essentiels en matière de VIH</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Intégrer </a:t>
            </a:r>
            <a:r>
              <a:rPr lang="en-US" sz="1200" dirty="0">
                <a:latin typeface="Avenir Medium" panose="02000603020000020003" pitchFamily="2" charset="0"/>
              </a:rPr>
              <a:t>les systèmes et services </a:t>
            </a:r>
            <a:r>
              <a:rPr lang="en-US" sz="1200" dirty="0">
                <a:latin typeface="Avenir Heavy" panose="020B0703020203020204" pitchFamily="34" charset="0"/>
              </a:rPr>
              <a:t>communautaires axés sur le VIH</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Renforcer la collaboration et le cofinancement </a:t>
            </a:r>
            <a:r>
              <a:rPr lang="en-US" sz="1200" dirty="0">
                <a:latin typeface="Avenir Heavy" panose="020B0703020203020204" pitchFamily="34" charset="0"/>
              </a:rPr>
              <a:t>entre les secteurs</a:t>
            </a:r>
            <a:endParaRPr lang="en-IN" sz="1200" dirty="0">
              <a:latin typeface="Avenir Heavy" panose="020B0703020203020204" pitchFamily="34" charset="0"/>
            </a:endParaRPr>
          </a:p>
          <a:p>
            <a:pPr>
              <a:spcBef>
                <a:spcPts val="600"/>
              </a:spcBef>
            </a:pPr>
            <a:r>
              <a:rPr lang="en-US" sz="1200" dirty="0">
                <a:latin typeface="Avenir Medium" panose="02000603020000020003" pitchFamily="2" charset="0"/>
              </a:rPr>
              <a:t>Coordination et inclusion programmatiques </a:t>
            </a:r>
            <a:r>
              <a:rPr lang="en-US" sz="1200" dirty="0">
                <a:latin typeface="Avenir Heavy" panose="020B0703020203020204" pitchFamily="34" charset="0"/>
              </a:rPr>
              <a:t>multisectorielles</a:t>
            </a:r>
            <a:endParaRPr lang="en-IN" sz="1200" dirty="0">
              <a:latin typeface="Avenir Medium" panose="02000603020000020003" pitchFamily="2" charset="0"/>
            </a:endParaRPr>
          </a:p>
        </p:txBody>
      </p:sp>
      <p:sp>
        <p:nvSpPr>
          <p:cNvPr id="6" name="TextBox 5">
            <a:extLst>
              <a:ext uri="{FF2B5EF4-FFF2-40B4-BE49-F238E27FC236}">
                <a16:creationId xmlns:a16="http://schemas.microsoft.com/office/drawing/2014/main" id="{E5C93E44-2B30-175A-8BFF-0E49F045755D}"/>
              </a:ext>
            </a:extLst>
          </p:cNvPr>
          <p:cNvSpPr txBox="1"/>
          <p:nvPr/>
        </p:nvSpPr>
        <p:spPr>
          <a:xfrm>
            <a:off x="7533160" y="2878798"/>
            <a:ext cx="3403705" cy="1985159"/>
          </a:xfrm>
          <a:prstGeom prst="rect">
            <a:avLst/>
          </a:prstGeom>
          <a:noFill/>
        </p:spPr>
        <p:txBody>
          <a:bodyPr wrap="square" rtlCol="0">
            <a:spAutoFit/>
          </a:bodyPr>
          <a:lstStyle/>
          <a:p>
            <a:pPr>
              <a:spcBef>
                <a:spcPts val="600"/>
              </a:spcBef>
            </a:pPr>
            <a:r>
              <a:rPr lang="en-US" sz="1200" dirty="0">
                <a:latin typeface="Avenir Medium" panose="02000603020000020003" pitchFamily="2" charset="0"/>
              </a:rPr>
              <a:t>Intégrer une </a:t>
            </a:r>
            <a:r>
              <a:rPr lang="en-US" sz="1200" dirty="0">
                <a:latin typeface="Avenir Heavy" panose="020B0703020203020204" pitchFamily="34" charset="0"/>
              </a:rPr>
              <a:t>approche fondée sur les droits humains </a:t>
            </a:r>
            <a:r>
              <a:rPr lang="en-US" sz="1200" dirty="0">
                <a:latin typeface="Avenir Medium" panose="02000603020000020003" pitchFamily="2" charset="0"/>
              </a:rPr>
              <a:t>à l'intégration des services liés au VIH, avec des services sans stigmatisation, transformateurs en matière de genre, adaptés aux jeunes et aux populations clés</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Intégrer le VIH dans les plans de préparation aux catastrophes </a:t>
            </a:r>
            <a:r>
              <a:rPr lang="en-US" sz="1200" dirty="0">
                <a:latin typeface="Avenir Medium" panose="02000603020000020003" pitchFamily="2" charset="0"/>
              </a:rPr>
              <a:t>et les interventions humanitaires</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Mettre en place des systèmes </a:t>
            </a:r>
            <a:r>
              <a:rPr lang="en-US" sz="1200" dirty="0">
                <a:latin typeface="Avenir Medium" panose="02000603020000020003" pitchFamily="2" charset="0"/>
              </a:rPr>
              <a:t>et des indicateurs </a:t>
            </a:r>
            <a:r>
              <a:rPr lang="en-US" sz="1200" dirty="0">
                <a:latin typeface="Avenir Heavy" panose="020B0703020203020204" pitchFamily="34" charset="0"/>
              </a:rPr>
              <a:t>de responsabilité solides</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Renforcer la sécurité sanitaire mondiale </a:t>
            </a:r>
            <a:r>
              <a:rPr lang="en-US" sz="1200" dirty="0">
                <a:latin typeface="Avenir Medium" panose="02000603020000020003" pitchFamily="2" charset="0"/>
              </a:rPr>
              <a:t>et la résilience des pays face aux pandémies</a:t>
            </a:r>
            <a:endParaRPr lang="en-IN" sz="1200" dirty="0">
              <a:latin typeface="Avenir Medium" panose="02000603020000020003" pitchFamily="2" charset="0"/>
            </a:endParaRPr>
          </a:p>
        </p:txBody>
      </p:sp>
      <p:sp>
        <p:nvSpPr>
          <p:cNvPr id="7" name="TextBox 6">
            <a:extLst>
              <a:ext uri="{FF2B5EF4-FFF2-40B4-BE49-F238E27FC236}">
                <a16:creationId xmlns:a16="http://schemas.microsoft.com/office/drawing/2014/main" id="{56E20738-D88B-7C61-AEE3-7188B765B24A}"/>
              </a:ext>
            </a:extLst>
          </p:cNvPr>
          <p:cNvSpPr txBox="1"/>
          <p:nvPr/>
        </p:nvSpPr>
        <p:spPr>
          <a:xfrm>
            <a:off x="769431" y="3287445"/>
            <a:ext cx="2135311" cy="3416320"/>
          </a:xfrm>
          <a:prstGeom prst="rect">
            <a:avLst/>
          </a:prstGeom>
          <a:noFill/>
        </p:spPr>
        <p:txBody>
          <a:bodyPr wrap="square" lIns="91440" tIns="45720" rIns="91440" bIns="45720" rtlCol="0" anchor="t">
            <a:spAutoFit/>
          </a:bodyPr>
          <a:lstStyle/>
          <a:p>
            <a:pPr algn="r"/>
            <a:r>
              <a:rPr lang="en-US" cap="all" dirty="0" err="1">
                <a:solidFill>
                  <a:srgbClr val="70C8BE"/>
                </a:solidFill>
                <a:latin typeface="Avenir Heavy"/>
              </a:rPr>
              <a:t>Dirigée</a:t>
            </a:r>
            <a:r>
              <a:rPr lang="en-US" cap="all" dirty="0">
                <a:solidFill>
                  <a:srgbClr val="70C8BE"/>
                </a:solidFill>
                <a:latin typeface="Avenir Heavy"/>
              </a:rPr>
              <a:t> par les pays, </a:t>
            </a:r>
            <a:r>
              <a:rPr lang="en-US" cap="all" dirty="0" err="1">
                <a:solidFill>
                  <a:srgbClr val="70C8BE"/>
                </a:solidFill>
                <a:latin typeface="Avenir Heavy"/>
              </a:rPr>
              <a:t>résiliente</a:t>
            </a:r>
            <a:r>
              <a:rPr lang="en-US" cap="all" dirty="0">
                <a:solidFill>
                  <a:srgbClr val="70C8BE"/>
                </a:solidFill>
                <a:latin typeface="Avenir Heavy"/>
              </a:rPr>
              <a:t> et </a:t>
            </a:r>
            <a:r>
              <a:rPr lang="en-US" cap="all" dirty="0" err="1">
                <a:solidFill>
                  <a:srgbClr val="70C8BE"/>
                </a:solidFill>
                <a:latin typeface="Avenir Heavy"/>
              </a:rPr>
              <a:t>prêtE</a:t>
            </a:r>
            <a:r>
              <a:rPr lang="en-US" cap="all" dirty="0">
                <a:solidFill>
                  <a:srgbClr val="70C8BE"/>
                </a:solidFill>
                <a:latin typeface="Avenir Heavy"/>
              </a:rPr>
              <a:t> pour </a:t>
            </a:r>
            <a:r>
              <a:rPr lang="en-US" cap="all" dirty="0" err="1">
                <a:solidFill>
                  <a:srgbClr val="70C8BE"/>
                </a:solidFill>
                <a:latin typeface="Avenir Heavy"/>
              </a:rPr>
              <a:t>l'avenir</a:t>
            </a:r>
            <a:r>
              <a:rPr lang="en-US" cap="all" dirty="0">
                <a:solidFill>
                  <a:srgbClr val="70C8BE"/>
                </a:solidFill>
                <a:latin typeface="Avenir Heavy"/>
              </a:rPr>
              <a:t> pour les </a:t>
            </a:r>
            <a:r>
              <a:rPr lang="en-US" cap="all" dirty="0" err="1">
                <a:solidFill>
                  <a:srgbClr val="70C8BE"/>
                </a:solidFill>
                <a:latin typeface="Avenir Heavy"/>
              </a:rPr>
              <a:t>personnes</a:t>
            </a:r>
            <a:r>
              <a:rPr lang="en-US" cap="all" dirty="0">
                <a:solidFill>
                  <a:srgbClr val="70C8BE"/>
                </a:solidFill>
                <a:latin typeface="Avenir Heavy"/>
              </a:rPr>
              <a:t> vivant avec le VIH, </a:t>
            </a:r>
            <a:r>
              <a:rPr lang="en-US" cap="all" dirty="0" err="1">
                <a:solidFill>
                  <a:srgbClr val="70C8BE"/>
                </a:solidFill>
                <a:latin typeface="Avenir Heavy"/>
              </a:rPr>
              <a:t>touchées</a:t>
            </a:r>
            <a:r>
              <a:rPr lang="en-US" cap="all" dirty="0">
                <a:solidFill>
                  <a:srgbClr val="70C8BE"/>
                </a:solidFill>
                <a:latin typeface="Avenir Heavy"/>
              </a:rPr>
              <a:t> par le VIH </a:t>
            </a:r>
            <a:r>
              <a:rPr lang="en-US" cap="all" dirty="0" err="1">
                <a:solidFill>
                  <a:srgbClr val="70C8BE"/>
                </a:solidFill>
                <a:latin typeface="Avenir Heavy"/>
              </a:rPr>
              <a:t>ou</a:t>
            </a:r>
            <a:r>
              <a:rPr lang="en-US" cap="all" dirty="0">
                <a:solidFill>
                  <a:srgbClr val="70C8BE"/>
                </a:solidFill>
                <a:latin typeface="Avenir Heavy"/>
              </a:rPr>
              <a:t> </a:t>
            </a:r>
            <a:r>
              <a:rPr lang="en-US" cap="all" dirty="0" err="1">
                <a:solidFill>
                  <a:srgbClr val="70C8BE"/>
                </a:solidFill>
                <a:latin typeface="Avenir Heavy"/>
              </a:rPr>
              <a:t>exposées</a:t>
            </a:r>
            <a:r>
              <a:rPr lang="en-US" cap="all" dirty="0">
                <a:solidFill>
                  <a:srgbClr val="70C8BE"/>
                </a:solidFill>
                <a:latin typeface="Avenir Heavy"/>
              </a:rPr>
              <a:t> au </a:t>
            </a:r>
            <a:r>
              <a:rPr lang="en-US" cap="all" dirty="0" err="1">
                <a:solidFill>
                  <a:srgbClr val="70C8BE"/>
                </a:solidFill>
                <a:latin typeface="Avenir Heavy"/>
              </a:rPr>
              <a:t>risque</a:t>
            </a:r>
            <a:r>
              <a:rPr lang="en-US" cap="all" dirty="0">
                <a:solidFill>
                  <a:srgbClr val="70C8BE"/>
                </a:solidFill>
                <a:latin typeface="Avenir Heavy"/>
              </a:rPr>
              <a:t> D'ACQUISITION DU VIRUS</a:t>
            </a:r>
            <a:endParaRPr lang="en-IN" cap="all" dirty="0" err="1">
              <a:solidFill>
                <a:srgbClr val="70C8BE"/>
              </a:solidFill>
              <a:latin typeface="Avenir Heavy"/>
            </a:endParaRPr>
          </a:p>
          <a:p>
            <a:pPr algn="r"/>
            <a:endParaRPr lang="en-IN" dirty="0"/>
          </a:p>
        </p:txBody>
      </p:sp>
      <p:sp>
        <p:nvSpPr>
          <p:cNvPr id="8" name="TextBox 7">
            <a:extLst>
              <a:ext uri="{FF2B5EF4-FFF2-40B4-BE49-F238E27FC236}">
                <a16:creationId xmlns:a16="http://schemas.microsoft.com/office/drawing/2014/main" id="{4BD66CA8-2C60-1D70-8D8D-B6BDA891ED03}"/>
              </a:ext>
            </a:extLst>
          </p:cNvPr>
          <p:cNvSpPr txBox="1"/>
          <p:nvPr/>
        </p:nvSpPr>
        <p:spPr>
          <a:xfrm>
            <a:off x="3329039" y="1966532"/>
            <a:ext cx="8105667" cy="923330"/>
          </a:xfrm>
          <a:prstGeom prst="rect">
            <a:avLst/>
          </a:prstGeom>
          <a:noFill/>
        </p:spPr>
        <p:txBody>
          <a:bodyPr wrap="square" rtlCol="0">
            <a:spAutoFit/>
          </a:bodyPr>
          <a:lstStyle/>
          <a:p>
            <a:r>
              <a:rPr lang="en-US" dirty="0">
                <a:solidFill>
                  <a:srgbClr val="70C8BE"/>
                </a:solidFill>
                <a:latin typeface="Avenir Heavy" panose="020B0703020203020204" pitchFamily="34" charset="0"/>
              </a:rPr>
              <a:t>Intégrer les interventions liées au VIH et les systèmes de santé et communautaires liés au VIH aux soins de santé primaires (SSP), au système de santé au sens large et aux principaux secteurs non sanitaires</a:t>
            </a:r>
            <a:endParaRPr lang="en-IN" dirty="0">
              <a:solidFill>
                <a:srgbClr val="70C8BE"/>
              </a:solidFill>
              <a:latin typeface="Avenir Heavy" panose="020B0703020203020204" pitchFamily="34" charset="0"/>
            </a:endParaRPr>
          </a:p>
        </p:txBody>
      </p:sp>
      <p:sp>
        <p:nvSpPr>
          <p:cNvPr id="11" name="TextBox 10">
            <a:extLst>
              <a:ext uri="{FF2B5EF4-FFF2-40B4-BE49-F238E27FC236}">
                <a16:creationId xmlns:a16="http://schemas.microsoft.com/office/drawing/2014/main" id="{972FD3B7-940D-E8CB-3B67-1DC21286A2B2}"/>
              </a:ext>
            </a:extLst>
          </p:cNvPr>
          <p:cNvSpPr txBox="1"/>
          <p:nvPr/>
        </p:nvSpPr>
        <p:spPr>
          <a:xfrm>
            <a:off x="825186" y="1413512"/>
            <a:ext cx="2027111" cy="1292662"/>
          </a:xfrm>
          <a:prstGeom prst="rect">
            <a:avLst/>
          </a:prstGeom>
          <a:noFill/>
        </p:spPr>
        <p:txBody>
          <a:bodyPr wrap="square" rtlCol="0">
            <a:spAutoFit/>
          </a:bodyPr>
          <a:lstStyle/>
          <a:p>
            <a:pPr algn="ctr">
              <a:lnSpc>
                <a:spcPct val="100000"/>
              </a:lnSpc>
            </a:pPr>
            <a:r>
              <a:rPr lang="en-US" sz="2600" cap="all" dirty="0">
                <a:solidFill>
                  <a:schemeClr val="bg1"/>
                </a:solidFill>
                <a:latin typeface="Avenir Heavy" panose="020B0703020203020204" pitchFamily="34" charset="0"/>
                <a:cs typeface="Arial"/>
              </a:rPr>
              <a:t>Soutenir</a:t>
            </a:r>
          </a:p>
          <a:p>
            <a:pPr algn="ctr">
              <a:lnSpc>
                <a:spcPct val="100000"/>
              </a:lnSpc>
            </a:pPr>
            <a:r>
              <a:rPr lang="en-US" sz="2600" cap="all" dirty="0">
                <a:solidFill>
                  <a:schemeClr val="bg1"/>
                </a:solidFill>
                <a:latin typeface="Avenir Heavy" panose="020B0703020203020204" pitchFamily="34" charset="0"/>
                <a:cs typeface="Arial"/>
              </a:rPr>
              <a:t>La</a:t>
            </a:r>
          </a:p>
          <a:p>
            <a:pPr algn="ctr">
              <a:lnSpc>
                <a:spcPct val="100000"/>
              </a:lnSpc>
            </a:pPr>
            <a:r>
              <a:rPr lang="en-US" sz="2600" cap="all" dirty="0">
                <a:solidFill>
                  <a:schemeClr val="bg1"/>
                </a:solidFill>
                <a:latin typeface="Avenir Heavy" panose="020B0703020203020204" pitchFamily="34" charset="0"/>
                <a:cs typeface="Arial"/>
              </a:rPr>
              <a:t>réponse</a:t>
            </a:r>
            <a:endParaRPr lang="en-CH" sz="2600" cap="all" dirty="0">
              <a:solidFill>
                <a:schemeClr val="bg1"/>
              </a:solidFill>
              <a:latin typeface="Avenir Heavy" panose="020B0703020203020204" pitchFamily="34" charset="0"/>
              <a:cs typeface="Arial"/>
            </a:endParaRPr>
          </a:p>
        </p:txBody>
      </p:sp>
      <p:sp>
        <p:nvSpPr>
          <p:cNvPr id="14" name="TextBox 13">
            <a:extLst>
              <a:ext uri="{FF2B5EF4-FFF2-40B4-BE49-F238E27FC236}">
                <a16:creationId xmlns:a16="http://schemas.microsoft.com/office/drawing/2014/main" id="{9C6BF217-88A9-C1E8-1798-9087171729FE}"/>
              </a:ext>
            </a:extLst>
          </p:cNvPr>
          <p:cNvSpPr txBox="1"/>
          <p:nvPr/>
        </p:nvSpPr>
        <p:spPr>
          <a:xfrm>
            <a:off x="3827065" y="1164028"/>
            <a:ext cx="3483804" cy="369332"/>
          </a:xfrm>
          <a:prstGeom prst="rect">
            <a:avLst/>
          </a:prstGeom>
          <a:noFill/>
        </p:spPr>
        <p:txBody>
          <a:bodyPr wrap="square" rtlCol="0">
            <a:spAutoFit/>
          </a:bodyPr>
          <a:lstStyle/>
          <a:p>
            <a:r>
              <a:rPr lang="en-US" cap="all" dirty="0">
                <a:solidFill>
                  <a:srgbClr val="70C8BE"/>
                </a:solidFill>
                <a:latin typeface="Avenir Heavy" panose="020B0703020203020204" pitchFamily="34" charset="0"/>
                <a:ea typeface="Yu Gothic Light"/>
                <a:cs typeface="Arial"/>
              </a:rPr>
              <a:t>Domaine de </a:t>
            </a:r>
            <a:r>
              <a:rPr lang="en-US" cap="all" dirty="0" err="1">
                <a:solidFill>
                  <a:srgbClr val="70C8BE"/>
                </a:solidFill>
                <a:latin typeface="Avenir Heavy" panose="020B0703020203020204" pitchFamily="34" charset="0"/>
                <a:ea typeface="Yu Gothic Light"/>
                <a:cs typeface="Arial"/>
              </a:rPr>
              <a:t>résultatS</a:t>
            </a:r>
            <a:r>
              <a:rPr lang="en-US" cap="all" dirty="0">
                <a:solidFill>
                  <a:srgbClr val="70C8BE"/>
                </a:solidFill>
                <a:latin typeface="Avenir Heavy" panose="020B0703020203020204" pitchFamily="34" charset="0"/>
                <a:ea typeface="Yu Gothic Light"/>
                <a:cs typeface="Arial"/>
              </a:rPr>
              <a:t> 2</a:t>
            </a:r>
            <a:endParaRPr lang="en-US" cap="all" dirty="0">
              <a:latin typeface="Avenir Heavy" panose="020B0703020203020204" pitchFamily="34" charset="0"/>
              <a:ea typeface="Yu Gothic Light"/>
              <a:cs typeface="Arial"/>
            </a:endParaRPr>
          </a:p>
        </p:txBody>
      </p:sp>
      <p:sp>
        <p:nvSpPr>
          <p:cNvPr id="9" name="Rectangle 8">
            <a:extLst>
              <a:ext uri="{FF2B5EF4-FFF2-40B4-BE49-F238E27FC236}">
                <a16:creationId xmlns:a16="http://schemas.microsoft.com/office/drawing/2014/main" id="{5AB17BA5-F4DB-ECFE-9A00-4917CB5CA44E}"/>
              </a:ext>
            </a:extLst>
          </p:cNvPr>
          <p:cNvSpPr/>
          <p:nvPr/>
        </p:nvSpPr>
        <p:spPr>
          <a:xfrm>
            <a:off x="3329040" y="3593843"/>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21668157-A286-86A0-F3F3-DF65B32FA22A}"/>
              </a:ext>
            </a:extLst>
          </p:cNvPr>
          <p:cNvSpPr/>
          <p:nvPr/>
        </p:nvSpPr>
        <p:spPr>
          <a:xfrm>
            <a:off x="3329040" y="4223209"/>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C4163A16-32C3-953F-D3AC-097A5462F612}"/>
              </a:ext>
            </a:extLst>
          </p:cNvPr>
          <p:cNvSpPr/>
          <p:nvPr/>
        </p:nvSpPr>
        <p:spPr>
          <a:xfrm>
            <a:off x="3329040" y="4841355"/>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5799852D-A5D0-9027-C59D-FEEAEF11A7FF}"/>
              </a:ext>
            </a:extLst>
          </p:cNvPr>
          <p:cNvSpPr/>
          <p:nvPr/>
        </p:nvSpPr>
        <p:spPr>
          <a:xfrm>
            <a:off x="3329040" y="5292388"/>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8D67BCCF-E70F-A198-9F02-0C4605D725DA}"/>
              </a:ext>
            </a:extLst>
          </p:cNvPr>
          <p:cNvSpPr/>
          <p:nvPr/>
        </p:nvSpPr>
        <p:spPr>
          <a:xfrm>
            <a:off x="3328483" y="5709954"/>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F0560024-C615-A5C5-863E-F0EE421E5D77}"/>
              </a:ext>
            </a:extLst>
          </p:cNvPr>
          <p:cNvSpPr/>
          <p:nvPr/>
        </p:nvSpPr>
        <p:spPr>
          <a:xfrm>
            <a:off x="7407258" y="2964477"/>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327A4651-B00B-0E00-8720-D70F97C1EC65}"/>
              </a:ext>
            </a:extLst>
          </p:cNvPr>
          <p:cNvSpPr/>
          <p:nvPr/>
        </p:nvSpPr>
        <p:spPr>
          <a:xfrm>
            <a:off x="7407258" y="3969955"/>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EC997AD9-6FFE-6417-C96C-E3F636FA62EF}"/>
              </a:ext>
            </a:extLst>
          </p:cNvPr>
          <p:cNvSpPr/>
          <p:nvPr/>
        </p:nvSpPr>
        <p:spPr>
          <a:xfrm>
            <a:off x="7407258" y="4438039"/>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00FE6E49-6CC3-BA18-2478-65DA399B6FBC}"/>
              </a:ext>
            </a:extLst>
          </p:cNvPr>
          <p:cNvSpPr/>
          <p:nvPr/>
        </p:nvSpPr>
        <p:spPr>
          <a:xfrm>
            <a:off x="7413252" y="4837980"/>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7" name="Graphic 26">
            <a:extLst>
              <a:ext uri="{FF2B5EF4-FFF2-40B4-BE49-F238E27FC236}">
                <a16:creationId xmlns:a16="http://schemas.microsoft.com/office/drawing/2014/main" id="{1E6A50F4-C0A0-6170-3821-ADE8DCB711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57975" y="1167225"/>
            <a:ext cx="575039" cy="507387"/>
          </a:xfrm>
          <a:prstGeom prst="rect">
            <a:avLst/>
          </a:prstGeom>
        </p:spPr>
      </p:pic>
    </p:spTree>
    <p:extLst>
      <p:ext uri="{BB962C8B-B14F-4D97-AF65-F5344CB8AC3E}">
        <p14:creationId xmlns:p14="http://schemas.microsoft.com/office/powerpoint/2010/main" val="19322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DB87B-15EE-BCA3-21D5-59F32EFDCF61}"/>
            </a:ext>
          </a:extLst>
        </p:cNvPr>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E3EBECC8-EBEE-76FC-DD08-9DB922A5D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44B847E1-7793-0C22-7798-8C6C008B05C1}"/>
              </a:ext>
            </a:extLst>
          </p:cNvPr>
          <p:cNvSpPr/>
          <p:nvPr/>
        </p:nvSpPr>
        <p:spPr>
          <a:xfrm>
            <a:off x="825188" y="1046288"/>
            <a:ext cx="2027111" cy="2027111"/>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6D99FBA3-1D72-FBA3-002F-3A5A9B1CA013}"/>
              </a:ext>
            </a:extLst>
          </p:cNvPr>
          <p:cNvCxnSpPr>
            <a:cxnSpLocks/>
          </p:cNvCxnSpPr>
          <p:nvPr/>
        </p:nvCxnSpPr>
        <p:spPr>
          <a:xfrm>
            <a:off x="3068700" y="609555"/>
            <a:ext cx="0" cy="5054127"/>
          </a:xfrm>
          <a:prstGeom prst="line">
            <a:avLst/>
          </a:prstGeom>
          <a:ln w="19050">
            <a:solidFill>
              <a:srgbClr val="70C8BE"/>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C4AE560-E48B-4BBB-1FA6-278F89442A62}"/>
              </a:ext>
            </a:extLst>
          </p:cNvPr>
          <p:cNvCxnSpPr>
            <a:cxnSpLocks/>
          </p:cNvCxnSpPr>
          <p:nvPr/>
        </p:nvCxnSpPr>
        <p:spPr>
          <a:xfrm>
            <a:off x="3068700" y="1801975"/>
            <a:ext cx="8480127" cy="0"/>
          </a:xfrm>
          <a:prstGeom prst="line">
            <a:avLst/>
          </a:prstGeom>
          <a:ln w="19050">
            <a:solidFill>
              <a:srgbClr val="70C8BE"/>
            </a:solidFill>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84DA6285-626E-1639-62E7-4FF0EF140748}"/>
              </a:ext>
            </a:extLst>
          </p:cNvPr>
          <p:cNvSpPr/>
          <p:nvPr/>
        </p:nvSpPr>
        <p:spPr>
          <a:xfrm>
            <a:off x="3329040" y="2830679"/>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a:extLst>
              <a:ext uri="{FF2B5EF4-FFF2-40B4-BE49-F238E27FC236}">
                <a16:creationId xmlns:a16="http://schemas.microsoft.com/office/drawing/2014/main" id="{4A188E88-D4F0-4F23-C419-A32EC19E9A87}"/>
              </a:ext>
            </a:extLst>
          </p:cNvPr>
          <p:cNvSpPr/>
          <p:nvPr/>
        </p:nvSpPr>
        <p:spPr>
          <a:xfrm>
            <a:off x="7407258" y="2826163"/>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1D3C18EB-2AF9-31CD-A592-68DC2A93F430}"/>
              </a:ext>
            </a:extLst>
          </p:cNvPr>
          <p:cNvSpPr txBox="1"/>
          <p:nvPr/>
        </p:nvSpPr>
        <p:spPr>
          <a:xfrm>
            <a:off x="880240" y="512118"/>
            <a:ext cx="2080260" cy="507831"/>
          </a:xfrm>
          <a:prstGeom prst="rect">
            <a:avLst/>
          </a:prstGeom>
          <a:noFill/>
        </p:spPr>
        <p:txBody>
          <a:bodyPr wrap="square" rtlCol="0">
            <a:spAutoFit/>
          </a:bodyPr>
          <a:lstStyle/>
          <a:p>
            <a:pPr algn="r"/>
            <a:r>
              <a:rPr lang="en-US" sz="2700" cap="all" dirty="0">
                <a:solidFill>
                  <a:srgbClr val="70C8BE"/>
                </a:solidFill>
                <a:latin typeface="Avenir Heavy" panose="020B0703020203020204" pitchFamily="34" charset="0"/>
              </a:rPr>
              <a:t>Priorité 1</a:t>
            </a:r>
            <a:endParaRPr lang="en-IN" sz="2700" cap="all" dirty="0">
              <a:solidFill>
                <a:srgbClr val="70C8BE"/>
              </a:solidFill>
              <a:latin typeface="Avenir Heavy" panose="020B0703020203020204" pitchFamily="34" charset="0"/>
            </a:endParaRPr>
          </a:p>
        </p:txBody>
      </p:sp>
      <p:sp>
        <p:nvSpPr>
          <p:cNvPr id="3" name="TextBox 2">
            <a:extLst>
              <a:ext uri="{FF2B5EF4-FFF2-40B4-BE49-F238E27FC236}">
                <a16:creationId xmlns:a16="http://schemas.microsoft.com/office/drawing/2014/main" id="{5CA4B3C4-7413-3950-2FB5-96E73953BBC9}"/>
              </a:ext>
            </a:extLst>
          </p:cNvPr>
          <p:cNvSpPr txBox="1"/>
          <p:nvPr/>
        </p:nvSpPr>
        <p:spPr>
          <a:xfrm>
            <a:off x="3450210" y="2757495"/>
            <a:ext cx="3403705" cy="2877711"/>
          </a:xfrm>
          <a:prstGeom prst="rect">
            <a:avLst/>
          </a:prstGeom>
          <a:noFill/>
        </p:spPr>
        <p:txBody>
          <a:bodyPr wrap="square" rtlCol="0">
            <a:spAutoFit/>
          </a:bodyPr>
          <a:lstStyle/>
          <a:p>
            <a:pPr>
              <a:spcBef>
                <a:spcPts val="600"/>
              </a:spcBef>
            </a:pPr>
            <a:r>
              <a:rPr lang="en-US" sz="1200" dirty="0">
                <a:latin typeface="Avenir Medium" panose="02000603020000020003" pitchFamily="2" charset="0"/>
              </a:rPr>
              <a:t>Investir dans </a:t>
            </a:r>
            <a:r>
              <a:rPr lang="en-US" sz="1200" dirty="0">
                <a:latin typeface="Avenir Heavy" panose="020B0703020203020204" pitchFamily="34" charset="0"/>
              </a:rPr>
              <a:t>des systèmes de données de routine robustes</a:t>
            </a:r>
            <a:r>
              <a:rPr lang="en-US" sz="1200" dirty="0">
                <a:latin typeface="Avenir Medium" panose="02000603020000020003" pitchFamily="2" charset="0"/>
              </a:rPr>
              <a:t> et les maintenir, assurer la surveillance des cas grâce à une gouvernance et une gestion efficaces des données, y compris en garantissant la confidentialité</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Soutenir et relier plusieurs </a:t>
            </a:r>
            <a:r>
              <a:rPr lang="en-US" sz="1200" dirty="0">
                <a:latin typeface="Avenir Heavy" panose="020B0703020203020204" pitchFamily="34" charset="0"/>
              </a:rPr>
              <a:t>sources </a:t>
            </a:r>
            <a:r>
              <a:rPr lang="en-US" sz="1200" dirty="0">
                <a:latin typeface="Avenir Medium" panose="02000603020000020003" pitchFamily="2" charset="0"/>
              </a:rPr>
              <a:t>et systèmes </a:t>
            </a:r>
            <a:r>
              <a:rPr lang="en-US" sz="1200" dirty="0">
                <a:latin typeface="Avenir Heavy" panose="020B0703020203020204" pitchFamily="34" charset="0"/>
              </a:rPr>
              <a:t>de données innovants</a:t>
            </a:r>
            <a:r>
              <a:rPr lang="en-US" sz="1200" dirty="0">
                <a:latin typeface="Avenir Medium" panose="02000603020000020003" pitchFamily="2" charset="0"/>
              </a:rPr>
              <a:t>, y compris la suppression virale au sein de la population</a:t>
            </a:r>
            <a:endParaRPr lang="en-IN" sz="1200" dirty="0">
              <a:latin typeface="Avenir Medium" panose="02000603020000020003" pitchFamily="2" charset="0"/>
            </a:endParaRPr>
          </a:p>
          <a:p>
            <a:pPr marL="171450" indent="-171450">
              <a:spcBef>
                <a:spcPts val="600"/>
              </a:spcBef>
              <a:buFont typeface="Arial" panose="020B0604020202020204" pitchFamily="34" charset="0"/>
              <a:buChar char="•"/>
            </a:pPr>
            <a:r>
              <a:rPr lang="en-US" sz="1200" dirty="0">
                <a:latin typeface="Avenir Medium" panose="02000603020000020003" pitchFamily="2" charset="0"/>
              </a:rPr>
              <a:t>Enquêtes auprès des ménages</a:t>
            </a:r>
            <a:endParaRPr lang="en-IN" sz="1200" dirty="0">
              <a:latin typeface="Avenir Medium" panose="02000603020000020003" pitchFamily="2" charset="0"/>
            </a:endParaRPr>
          </a:p>
          <a:p>
            <a:pPr marL="171450" indent="-171450">
              <a:spcBef>
                <a:spcPts val="600"/>
              </a:spcBef>
              <a:buFont typeface="Arial" panose="020B0604020202020204" pitchFamily="34" charset="0"/>
              <a:buChar char="•"/>
            </a:pPr>
            <a:r>
              <a:rPr lang="en-US" sz="1200" dirty="0">
                <a:latin typeface="Avenir Medium" panose="02000603020000020003" pitchFamily="2" charset="0"/>
              </a:rPr>
              <a:t>Surveillance des cas et enregistrement civil</a:t>
            </a:r>
            <a:endParaRPr lang="en-IN" sz="1200" dirty="0">
              <a:latin typeface="Avenir Medium" panose="02000603020000020003" pitchFamily="2" charset="0"/>
            </a:endParaRPr>
          </a:p>
          <a:p>
            <a:pPr marL="171450" indent="-171450">
              <a:spcBef>
                <a:spcPts val="600"/>
              </a:spcBef>
              <a:buFont typeface="Arial" panose="020B0604020202020204" pitchFamily="34" charset="0"/>
              <a:buChar char="•"/>
            </a:pPr>
            <a:r>
              <a:rPr lang="en-US" sz="1200" dirty="0">
                <a:latin typeface="Avenir Medium" panose="02000603020000020003" pitchFamily="2" charset="0"/>
              </a:rPr>
              <a:t>Modélisation pour éclairer les décisions </a:t>
            </a:r>
            <a:r>
              <a:rPr lang="en-US" sz="1200" dirty="0" err="1">
                <a:latin typeface="Avenir Medium" panose="02000603020000020003" pitchFamily="2" charset="0"/>
              </a:rPr>
              <a:t>relatives aux programmes</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Favoriser l'interopérabilité des systèmes de santé</a:t>
            </a:r>
            <a:r>
              <a:rPr lang="en-US" sz="1200" dirty="0">
                <a:latin typeface="Avenir Medium" panose="02000603020000020003" pitchFamily="2" charset="0"/>
              </a:rPr>
              <a:t>, avec le partage des dossiers électroniques médicaux et sociaux</a:t>
            </a:r>
            <a:endParaRPr lang="en-IN" sz="1200" dirty="0">
              <a:latin typeface="Avenir Medium" panose="02000603020000020003" pitchFamily="2" charset="0"/>
            </a:endParaRPr>
          </a:p>
        </p:txBody>
      </p:sp>
      <p:sp>
        <p:nvSpPr>
          <p:cNvPr id="6" name="TextBox 5">
            <a:extLst>
              <a:ext uri="{FF2B5EF4-FFF2-40B4-BE49-F238E27FC236}">
                <a16:creationId xmlns:a16="http://schemas.microsoft.com/office/drawing/2014/main" id="{0F5BFF02-DE5C-0EEA-DA35-FCD2630B4E8F}"/>
              </a:ext>
            </a:extLst>
          </p:cNvPr>
          <p:cNvSpPr txBox="1"/>
          <p:nvPr/>
        </p:nvSpPr>
        <p:spPr>
          <a:xfrm>
            <a:off x="7533160" y="2757495"/>
            <a:ext cx="3403705" cy="3170099"/>
          </a:xfrm>
          <a:prstGeom prst="rect">
            <a:avLst/>
          </a:prstGeom>
          <a:noFill/>
        </p:spPr>
        <p:txBody>
          <a:bodyPr wrap="square" rtlCol="0">
            <a:spAutoFit/>
          </a:bodyPr>
          <a:lstStyle/>
          <a:p>
            <a:pPr>
              <a:spcBef>
                <a:spcPts val="600"/>
              </a:spcBef>
            </a:pPr>
            <a:r>
              <a:rPr lang="en-US" sz="1200" dirty="0">
                <a:latin typeface="Avenir Medium" panose="02000603020000020003" pitchFamily="2" charset="0"/>
              </a:rPr>
              <a:t>Veiller à ce que les différences systématiques entre les groupes et au sein de ceux-ci soient mesurées afin </a:t>
            </a:r>
            <a:r>
              <a:rPr lang="en-US" sz="1200" dirty="0">
                <a:latin typeface="Avenir Heavy" panose="020B0703020203020204" pitchFamily="34" charset="0"/>
              </a:rPr>
              <a:t>d'identifier les inégalités</a:t>
            </a:r>
            <a:endParaRPr lang="en-IN" sz="1200" dirty="0">
              <a:latin typeface="Avenir Heavy" panose="020B0703020203020204" pitchFamily="34" charset="0"/>
            </a:endParaRPr>
          </a:p>
          <a:p>
            <a:pPr>
              <a:spcBef>
                <a:spcPts val="600"/>
              </a:spcBef>
            </a:pPr>
            <a:r>
              <a:rPr lang="en-US" sz="1200" dirty="0" err="1">
                <a:latin typeface="Avenir Heavy" panose="020B0703020203020204" pitchFamily="34" charset="0"/>
              </a:rPr>
              <a:t>Formaliser </a:t>
            </a:r>
            <a:r>
              <a:rPr lang="en-US" sz="1200" dirty="0">
                <a:latin typeface="Avenir Heavy" panose="020B0703020203020204" pitchFamily="34" charset="0"/>
              </a:rPr>
              <a:t>la collaboration entre </a:t>
            </a:r>
            <a:r>
              <a:rPr lang="en-US" sz="1200" dirty="0">
                <a:latin typeface="Avenir Medium" panose="02000603020000020003" pitchFamily="2" charset="0"/>
              </a:rPr>
              <a:t>les structures</a:t>
            </a:r>
            <a:r>
              <a:rPr lang="en-US" sz="1200" dirty="0">
                <a:latin typeface="Avenir Heavy" panose="020B0703020203020204" pitchFamily="34" charset="0"/>
              </a:rPr>
              <a:t> de suivi gouvernementales et communautaires </a:t>
            </a:r>
            <a:r>
              <a:rPr lang="en-US" sz="1200" dirty="0">
                <a:latin typeface="Avenir Medium" panose="02000603020000020003" pitchFamily="2" charset="0"/>
              </a:rPr>
              <a:t>pour une responsabilité mutuelle et une synergie opérationnelle</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Utiliser les informations sur </a:t>
            </a:r>
            <a:r>
              <a:rPr lang="en-US" sz="1200" dirty="0">
                <a:latin typeface="Avenir Heavy" panose="020B0703020203020204" pitchFamily="34" charset="0"/>
              </a:rPr>
              <a:t>les dépenses </a:t>
            </a:r>
            <a:r>
              <a:rPr lang="en-US" sz="1200" dirty="0">
                <a:latin typeface="Avenir Medium" panose="02000603020000020003" pitchFamily="2" charset="0"/>
              </a:rPr>
              <a:t>dans toutes les analyses de données pour éclairer la planification</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Renforcer les capacités numériques des agents de santé </a:t>
            </a:r>
            <a:r>
              <a:rPr lang="en-US" sz="1200" dirty="0">
                <a:latin typeface="Avenir Medium" panose="02000603020000020003" pitchFamily="2" charset="0"/>
              </a:rPr>
              <a:t>grâce à </a:t>
            </a:r>
            <a:r>
              <a:rPr lang="en-US" sz="1200" dirty="0" err="1">
                <a:latin typeface="Avenir Medium" panose="02000603020000020003" pitchFamily="2" charset="0"/>
              </a:rPr>
              <a:t>des programmes</a:t>
            </a:r>
            <a:r>
              <a:rPr lang="en-US" sz="1200" dirty="0">
                <a:latin typeface="Avenir Medium" panose="02000603020000020003" pitchFamily="2" charset="0"/>
              </a:rPr>
              <a:t> de formation systématiques </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Introduire un nouveau paradigme pour l'estimation des besoins courants en matière de prévention du VIH </a:t>
            </a:r>
            <a:r>
              <a:rPr lang="en-US" sz="1200" dirty="0">
                <a:latin typeface="Avenir Medium" panose="02000603020000020003" pitchFamily="2" charset="0"/>
              </a:rPr>
              <a:t>grâce à une modélisation annuelle du nombre de personnes ayant besoin d'une prévention du VIH.</a:t>
            </a:r>
            <a:endParaRPr lang="en-IN" sz="1200" dirty="0">
              <a:latin typeface="Avenir Medium" panose="02000603020000020003" pitchFamily="2" charset="0"/>
            </a:endParaRPr>
          </a:p>
        </p:txBody>
      </p:sp>
      <p:sp>
        <p:nvSpPr>
          <p:cNvPr id="7" name="TextBox 6">
            <a:extLst>
              <a:ext uri="{FF2B5EF4-FFF2-40B4-BE49-F238E27FC236}">
                <a16:creationId xmlns:a16="http://schemas.microsoft.com/office/drawing/2014/main" id="{75FC3976-A56D-01BB-4541-FA2046418FE7}"/>
              </a:ext>
            </a:extLst>
          </p:cNvPr>
          <p:cNvSpPr txBox="1"/>
          <p:nvPr/>
        </p:nvSpPr>
        <p:spPr>
          <a:xfrm>
            <a:off x="825187" y="3296738"/>
            <a:ext cx="2135311" cy="3139321"/>
          </a:xfrm>
          <a:prstGeom prst="rect">
            <a:avLst/>
          </a:prstGeom>
          <a:noFill/>
        </p:spPr>
        <p:txBody>
          <a:bodyPr wrap="square" rtlCol="0">
            <a:spAutoFit/>
          </a:bodyPr>
          <a:lstStyle/>
          <a:p>
            <a:pPr algn="r"/>
            <a:r>
              <a:rPr lang="en-US" cap="all" dirty="0" err="1">
                <a:solidFill>
                  <a:srgbClr val="70C8BE"/>
                </a:solidFill>
                <a:latin typeface="Avenir Heavy" panose="020B0703020203020204" pitchFamily="34" charset="0"/>
              </a:rPr>
              <a:t>DirigéE</a:t>
            </a:r>
            <a:r>
              <a:rPr lang="en-US" cap="all" dirty="0">
                <a:solidFill>
                  <a:srgbClr val="70C8BE"/>
                </a:solidFill>
                <a:latin typeface="Avenir Heavy" panose="020B0703020203020204" pitchFamily="34" charset="0"/>
              </a:rPr>
              <a:t> par les pays, </a:t>
            </a:r>
            <a:r>
              <a:rPr lang="en-US" cap="all" dirty="0" err="1">
                <a:solidFill>
                  <a:srgbClr val="70C8BE"/>
                </a:solidFill>
                <a:latin typeface="Avenir Heavy" panose="020B0703020203020204" pitchFamily="34" charset="0"/>
              </a:rPr>
              <a:t>résilientE</a:t>
            </a:r>
            <a:r>
              <a:rPr lang="en-US" cap="all" dirty="0">
                <a:solidFill>
                  <a:srgbClr val="70C8BE"/>
                </a:solidFill>
                <a:latin typeface="Avenir Heavy" panose="020B0703020203020204" pitchFamily="34" charset="0"/>
              </a:rPr>
              <a:t> </a:t>
            </a:r>
            <a:br>
              <a:rPr lang="en-US" cap="all" dirty="0">
                <a:solidFill>
                  <a:srgbClr val="70C8BE"/>
                </a:solidFill>
                <a:latin typeface="Avenir Heavy" panose="020B0703020203020204" pitchFamily="34" charset="0"/>
              </a:rPr>
            </a:br>
            <a:r>
              <a:rPr lang="en-US" cap="all" dirty="0">
                <a:solidFill>
                  <a:srgbClr val="70C8BE"/>
                </a:solidFill>
                <a:latin typeface="Avenir Heavy" panose="020B0703020203020204" pitchFamily="34" charset="0"/>
              </a:rPr>
              <a:t>et prête pour l'avenir pour les personnes vivant avec le VIH, touchées par le VIH ou exposées au risque d'infection</a:t>
            </a:r>
            <a:endParaRPr lang="en-IN" cap="all" dirty="0">
              <a:solidFill>
                <a:srgbClr val="70C8BE"/>
              </a:solidFill>
              <a:latin typeface="Avenir Heavy" panose="020B0703020203020204" pitchFamily="34" charset="0"/>
            </a:endParaRPr>
          </a:p>
          <a:p>
            <a:pPr algn="r"/>
            <a:endParaRPr lang="en-IN" dirty="0"/>
          </a:p>
        </p:txBody>
      </p:sp>
      <p:sp>
        <p:nvSpPr>
          <p:cNvPr id="8" name="TextBox 7">
            <a:extLst>
              <a:ext uri="{FF2B5EF4-FFF2-40B4-BE49-F238E27FC236}">
                <a16:creationId xmlns:a16="http://schemas.microsoft.com/office/drawing/2014/main" id="{3A144A57-0000-12D4-E2DD-B6A65E308238}"/>
              </a:ext>
            </a:extLst>
          </p:cNvPr>
          <p:cNvSpPr txBox="1"/>
          <p:nvPr/>
        </p:nvSpPr>
        <p:spPr>
          <a:xfrm>
            <a:off x="3329040" y="1966532"/>
            <a:ext cx="6580070" cy="646331"/>
          </a:xfrm>
          <a:prstGeom prst="rect">
            <a:avLst/>
          </a:prstGeom>
          <a:noFill/>
        </p:spPr>
        <p:txBody>
          <a:bodyPr wrap="square" rtlCol="0">
            <a:spAutoFit/>
          </a:bodyPr>
          <a:lstStyle/>
          <a:p>
            <a:r>
              <a:rPr lang="en-GB" dirty="0">
                <a:solidFill>
                  <a:srgbClr val="70C8BE"/>
                </a:solidFill>
                <a:latin typeface="Avenir Heavy" panose="020B0703020203020204" pitchFamily="34" charset="0"/>
              </a:rPr>
              <a:t>Investir dans les systèmes d'information essentiels et la collecte de données par secteur et par communauté</a:t>
            </a:r>
            <a:endParaRPr lang="en-IN" dirty="0">
              <a:solidFill>
                <a:srgbClr val="70C8BE"/>
              </a:solidFill>
              <a:latin typeface="Avenir Heavy" panose="020B0703020203020204" pitchFamily="34" charset="0"/>
            </a:endParaRPr>
          </a:p>
        </p:txBody>
      </p:sp>
      <p:sp>
        <p:nvSpPr>
          <p:cNvPr id="11" name="TextBox 10">
            <a:extLst>
              <a:ext uri="{FF2B5EF4-FFF2-40B4-BE49-F238E27FC236}">
                <a16:creationId xmlns:a16="http://schemas.microsoft.com/office/drawing/2014/main" id="{418E2FE3-7D6C-15BD-1A2A-986E0971DF65}"/>
              </a:ext>
            </a:extLst>
          </p:cNvPr>
          <p:cNvSpPr txBox="1"/>
          <p:nvPr/>
        </p:nvSpPr>
        <p:spPr>
          <a:xfrm>
            <a:off x="825186" y="1413512"/>
            <a:ext cx="2027111" cy="1292662"/>
          </a:xfrm>
          <a:prstGeom prst="rect">
            <a:avLst/>
          </a:prstGeom>
          <a:noFill/>
        </p:spPr>
        <p:txBody>
          <a:bodyPr wrap="square" rtlCol="0">
            <a:spAutoFit/>
          </a:bodyPr>
          <a:lstStyle/>
          <a:p>
            <a:pPr algn="ctr">
              <a:lnSpc>
                <a:spcPct val="100000"/>
              </a:lnSpc>
            </a:pPr>
            <a:r>
              <a:rPr lang="en-US" sz="2600" cap="all" dirty="0">
                <a:solidFill>
                  <a:schemeClr val="bg1"/>
                </a:solidFill>
                <a:latin typeface="Avenir Heavy" panose="020B0703020203020204" pitchFamily="34" charset="0"/>
                <a:cs typeface="Arial"/>
              </a:rPr>
              <a:t>Soutenir</a:t>
            </a:r>
          </a:p>
          <a:p>
            <a:pPr algn="ctr">
              <a:lnSpc>
                <a:spcPct val="100000"/>
              </a:lnSpc>
            </a:pPr>
            <a:r>
              <a:rPr lang="en-US" sz="2600" cap="all" dirty="0">
                <a:solidFill>
                  <a:schemeClr val="bg1"/>
                </a:solidFill>
                <a:latin typeface="Avenir Heavy" panose="020B0703020203020204" pitchFamily="34" charset="0"/>
                <a:cs typeface="Arial"/>
              </a:rPr>
              <a:t>La</a:t>
            </a:r>
          </a:p>
          <a:p>
            <a:pPr algn="ctr">
              <a:lnSpc>
                <a:spcPct val="100000"/>
              </a:lnSpc>
            </a:pPr>
            <a:r>
              <a:rPr lang="en-US" sz="2600" cap="all" dirty="0">
                <a:solidFill>
                  <a:schemeClr val="bg1"/>
                </a:solidFill>
                <a:latin typeface="Avenir Heavy" panose="020B0703020203020204" pitchFamily="34" charset="0"/>
                <a:cs typeface="Arial"/>
              </a:rPr>
              <a:t>réponse</a:t>
            </a:r>
            <a:endParaRPr lang="en-CH" sz="2600" cap="all" dirty="0">
              <a:solidFill>
                <a:schemeClr val="bg1"/>
              </a:solidFill>
              <a:latin typeface="Avenir Heavy" panose="020B0703020203020204" pitchFamily="34" charset="0"/>
              <a:cs typeface="Arial"/>
            </a:endParaRPr>
          </a:p>
        </p:txBody>
      </p:sp>
      <p:sp>
        <p:nvSpPr>
          <p:cNvPr id="14" name="TextBox 13">
            <a:extLst>
              <a:ext uri="{FF2B5EF4-FFF2-40B4-BE49-F238E27FC236}">
                <a16:creationId xmlns:a16="http://schemas.microsoft.com/office/drawing/2014/main" id="{812F27A3-588F-7298-21CD-E502B8D54860}"/>
              </a:ext>
            </a:extLst>
          </p:cNvPr>
          <p:cNvSpPr txBox="1"/>
          <p:nvPr/>
        </p:nvSpPr>
        <p:spPr>
          <a:xfrm>
            <a:off x="3817772" y="1043224"/>
            <a:ext cx="3586024" cy="378624"/>
          </a:xfrm>
          <a:prstGeom prst="rect">
            <a:avLst/>
          </a:prstGeom>
          <a:noFill/>
        </p:spPr>
        <p:txBody>
          <a:bodyPr wrap="square" rtlCol="0">
            <a:spAutoFit/>
          </a:bodyPr>
          <a:lstStyle/>
          <a:p>
            <a:r>
              <a:rPr lang="en-US" cap="all" dirty="0">
                <a:solidFill>
                  <a:srgbClr val="70C8BE"/>
                </a:solidFill>
                <a:latin typeface="Avenir Heavy" panose="020B0703020203020204" pitchFamily="34" charset="0"/>
                <a:ea typeface="Yu Gothic Light"/>
                <a:cs typeface="Arial"/>
              </a:rPr>
              <a:t>Domaine de résultats 3</a:t>
            </a:r>
            <a:endParaRPr lang="en-US" cap="all" dirty="0">
              <a:latin typeface="Avenir Heavy" panose="020B0703020203020204" pitchFamily="34" charset="0"/>
              <a:ea typeface="Yu Gothic Light"/>
              <a:cs typeface="Arial"/>
            </a:endParaRPr>
          </a:p>
        </p:txBody>
      </p:sp>
      <p:pic>
        <p:nvPicPr>
          <p:cNvPr id="4" name="Graphic 3">
            <a:extLst>
              <a:ext uri="{FF2B5EF4-FFF2-40B4-BE49-F238E27FC236}">
                <a16:creationId xmlns:a16="http://schemas.microsoft.com/office/drawing/2014/main" id="{7DEC6A25-2FD7-DE8F-5101-0AF29F86B3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85102" y="1141425"/>
            <a:ext cx="535947" cy="556560"/>
          </a:xfrm>
          <a:prstGeom prst="rect">
            <a:avLst/>
          </a:prstGeom>
        </p:spPr>
      </p:pic>
      <p:sp>
        <p:nvSpPr>
          <p:cNvPr id="15" name="Rectangle 14">
            <a:extLst>
              <a:ext uri="{FF2B5EF4-FFF2-40B4-BE49-F238E27FC236}">
                <a16:creationId xmlns:a16="http://schemas.microsoft.com/office/drawing/2014/main" id="{D4734D9A-EEC1-7587-EFBC-AC09FACFDA21}"/>
              </a:ext>
            </a:extLst>
          </p:cNvPr>
          <p:cNvSpPr/>
          <p:nvPr/>
        </p:nvSpPr>
        <p:spPr>
          <a:xfrm>
            <a:off x="3329040" y="3816034"/>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606246AA-8034-E14D-3E46-9575E7C36D91}"/>
              </a:ext>
            </a:extLst>
          </p:cNvPr>
          <p:cNvSpPr/>
          <p:nvPr/>
        </p:nvSpPr>
        <p:spPr>
          <a:xfrm>
            <a:off x="3329040" y="5417333"/>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5807DFAF-C547-47DE-CAAF-EF20E0017478}"/>
              </a:ext>
            </a:extLst>
          </p:cNvPr>
          <p:cNvSpPr/>
          <p:nvPr/>
        </p:nvSpPr>
        <p:spPr>
          <a:xfrm>
            <a:off x="7407258" y="3447212"/>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291F9F3A-09AA-49C5-ADFE-D13ACAC52E41}"/>
              </a:ext>
            </a:extLst>
          </p:cNvPr>
          <p:cNvSpPr/>
          <p:nvPr/>
        </p:nvSpPr>
        <p:spPr>
          <a:xfrm>
            <a:off x="7407258" y="4282797"/>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01654591-A804-26D8-C76F-DCEA41985CB7}"/>
              </a:ext>
            </a:extLst>
          </p:cNvPr>
          <p:cNvSpPr/>
          <p:nvPr/>
        </p:nvSpPr>
        <p:spPr>
          <a:xfrm>
            <a:off x="7400731" y="4902904"/>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a:extLst>
              <a:ext uri="{FF2B5EF4-FFF2-40B4-BE49-F238E27FC236}">
                <a16:creationId xmlns:a16="http://schemas.microsoft.com/office/drawing/2014/main" id="{14808913-BD93-0F61-A2A0-90BE6AD84754}"/>
              </a:ext>
            </a:extLst>
          </p:cNvPr>
          <p:cNvSpPr/>
          <p:nvPr/>
        </p:nvSpPr>
        <p:spPr>
          <a:xfrm>
            <a:off x="7404626" y="5542512"/>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1501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446CF-90B7-2645-3A5D-10A4AA69B537}"/>
            </a:ext>
          </a:extLst>
        </p:cNvPr>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2B6B5CF4-69B4-DC80-8C82-ED285C20F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1B8622A7-15D5-0BC9-D8BC-6DD51802058C}"/>
              </a:ext>
            </a:extLst>
          </p:cNvPr>
          <p:cNvSpPr/>
          <p:nvPr/>
        </p:nvSpPr>
        <p:spPr>
          <a:xfrm>
            <a:off x="825188" y="1046288"/>
            <a:ext cx="2027111" cy="20271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4539BE1A-46CA-9D0B-8A8E-E6DC98CB5080}"/>
              </a:ext>
            </a:extLst>
          </p:cNvPr>
          <p:cNvCxnSpPr>
            <a:cxnSpLocks/>
          </p:cNvCxnSpPr>
          <p:nvPr/>
        </p:nvCxnSpPr>
        <p:spPr>
          <a:xfrm>
            <a:off x="3068700" y="609555"/>
            <a:ext cx="0" cy="5511099"/>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40DFE3A-1D1E-5EA3-5A84-11C21D81F8A1}"/>
              </a:ext>
            </a:extLst>
          </p:cNvPr>
          <p:cNvCxnSpPr>
            <a:cxnSpLocks/>
          </p:cNvCxnSpPr>
          <p:nvPr/>
        </p:nvCxnSpPr>
        <p:spPr>
          <a:xfrm>
            <a:off x="3068700" y="1801975"/>
            <a:ext cx="8480127" cy="0"/>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987FEEC2-4932-D5DA-3E74-FA3E4D8BF3BA}"/>
              </a:ext>
            </a:extLst>
          </p:cNvPr>
          <p:cNvSpPr txBox="1"/>
          <p:nvPr/>
        </p:nvSpPr>
        <p:spPr>
          <a:xfrm>
            <a:off x="880240" y="512118"/>
            <a:ext cx="2080260" cy="507831"/>
          </a:xfrm>
          <a:prstGeom prst="rect">
            <a:avLst/>
          </a:prstGeom>
          <a:noFill/>
        </p:spPr>
        <p:txBody>
          <a:bodyPr wrap="square" rtlCol="0">
            <a:spAutoFit/>
          </a:bodyPr>
          <a:lstStyle/>
          <a:p>
            <a:pPr algn="r"/>
            <a:r>
              <a:rPr lang="en-US" sz="2700" cap="all" dirty="0">
                <a:solidFill>
                  <a:srgbClr val="E07E55"/>
                </a:solidFill>
                <a:latin typeface="Avenir Heavy" panose="020B0703020203020204" pitchFamily="34" charset="0"/>
              </a:rPr>
              <a:t>Priorité 2</a:t>
            </a:r>
            <a:endParaRPr lang="en-IN" sz="2700" cap="all" dirty="0">
              <a:solidFill>
                <a:srgbClr val="E07E55"/>
              </a:solidFill>
              <a:latin typeface="Avenir Heavy" panose="020B0703020203020204" pitchFamily="34" charset="0"/>
            </a:endParaRPr>
          </a:p>
        </p:txBody>
      </p:sp>
      <p:sp>
        <p:nvSpPr>
          <p:cNvPr id="7" name="TextBox 6">
            <a:extLst>
              <a:ext uri="{FF2B5EF4-FFF2-40B4-BE49-F238E27FC236}">
                <a16:creationId xmlns:a16="http://schemas.microsoft.com/office/drawing/2014/main" id="{3FB21D33-485A-F28F-4F25-068854C4F70E}"/>
              </a:ext>
            </a:extLst>
          </p:cNvPr>
          <p:cNvSpPr txBox="1"/>
          <p:nvPr/>
        </p:nvSpPr>
        <p:spPr>
          <a:xfrm>
            <a:off x="825185" y="3296738"/>
            <a:ext cx="2135314" cy="2585323"/>
          </a:xfrm>
          <a:prstGeom prst="rect">
            <a:avLst/>
          </a:prstGeom>
          <a:noFill/>
        </p:spPr>
        <p:txBody>
          <a:bodyPr wrap="square" lIns="91440" tIns="45720" rIns="91440" bIns="45720" rtlCol="0" anchor="t">
            <a:spAutoFit/>
          </a:bodyPr>
          <a:lstStyle/>
          <a:p>
            <a:pPr algn="r"/>
            <a:r>
              <a:rPr lang="en-US" cap="all" dirty="0">
                <a:solidFill>
                  <a:srgbClr val="E07E55"/>
                </a:solidFill>
                <a:latin typeface="Avenir Heavy"/>
              </a:rPr>
              <a:t>ÉQUITÉ, DIGNITÉ ET ACCÈS POUR LES PERSONNES VIVANT AVEC LE VIH, EXPOSÉES AU </a:t>
            </a:r>
            <a:r>
              <a:rPr lang="en-US" cap="all">
                <a:solidFill>
                  <a:srgbClr val="E07E55"/>
                </a:solidFill>
                <a:latin typeface="Avenir Heavy"/>
              </a:rPr>
              <a:t>RISQUE D'ACQUISITION OU </a:t>
            </a:r>
            <a:r>
              <a:rPr lang="en-US" cap="all" dirty="0">
                <a:solidFill>
                  <a:srgbClr val="E07E55"/>
                </a:solidFill>
                <a:latin typeface="Avenir Heavy"/>
              </a:rPr>
              <a:t>TOUCHÉES PAR LE VIH</a:t>
            </a:r>
            <a:endParaRPr lang="en-IN" dirty="0">
              <a:solidFill>
                <a:srgbClr val="E07E55"/>
              </a:solidFill>
              <a:latin typeface="Avenir Heavy"/>
            </a:endParaRPr>
          </a:p>
        </p:txBody>
      </p:sp>
      <p:pic>
        <p:nvPicPr>
          <p:cNvPr id="8" name="Graphic 7" descr="Neighborhood with solid fill">
            <a:extLst>
              <a:ext uri="{FF2B5EF4-FFF2-40B4-BE49-F238E27FC236}">
                <a16:creationId xmlns:a16="http://schemas.microsoft.com/office/drawing/2014/main" id="{FFE462F9-6A1E-E4A7-51BC-B33F741CF1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65981" y="955429"/>
            <a:ext cx="712061" cy="774895"/>
          </a:xfrm>
          <a:prstGeom prst="rect">
            <a:avLst/>
          </a:prstGeom>
        </p:spPr>
      </p:pic>
      <p:sp>
        <p:nvSpPr>
          <p:cNvPr id="9" name="TextBox 8">
            <a:extLst>
              <a:ext uri="{FF2B5EF4-FFF2-40B4-BE49-F238E27FC236}">
                <a16:creationId xmlns:a16="http://schemas.microsoft.com/office/drawing/2014/main" id="{C42B3D00-0F34-3EEC-B7A5-EDF6E8209154}"/>
              </a:ext>
            </a:extLst>
          </p:cNvPr>
          <p:cNvSpPr txBox="1"/>
          <p:nvPr/>
        </p:nvSpPr>
        <p:spPr>
          <a:xfrm>
            <a:off x="3947868" y="1340589"/>
            <a:ext cx="3232903" cy="369332"/>
          </a:xfrm>
          <a:prstGeom prst="rect">
            <a:avLst/>
          </a:prstGeom>
          <a:noFill/>
        </p:spPr>
        <p:txBody>
          <a:bodyPr wrap="square" rtlCol="0">
            <a:spAutoFit/>
          </a:bodyPr>
          <a:lstStyle/>
          <a:p>
            <a:r>
              <a:rPr lang="en-US" cap="all" dirty="0">
                <a:solidFill>
                  <a:srgbClr val="E07E55"/>
                </a:solidFill>
                <a:latin typeface="Avenir Heavy" panose="020B0703020203020204" pitchFamily="34" charset="0"/>
                <a:ea typeface="Yu Gothic Light"/>
                <a:cs typeface="Arial"/>
              </a:rPr>
              <a:t>Domaine de résultats 4</a:t>
            </a:r>
          </a:p>
        </p:txBody>
      </p:sp>
      <p:sp>
        <p:nvSpPr>
          <p:cNvPr id="11" name="TextBox 10">
            <a:extLst>
              <a:ext uri="{FF2B5EF4-FFF2-40B4-BE49-F238E27FC236}">
                <a16:creationId xmlns:a16="http://schemas.microsoft.com/office/drawing/2014/main" id="{2BCD97F2-BBBB-2C88-FD41-FAEEBE98EC4A}"/>
              </a:ext>
            </a:extLst>
          </p:cNvPr>
          <p:cNvSpPr txBox="1"/>
          <p:nvPr/>
        </p:nvSpPr>
        <p:spPr>
          <a:xfrm>
            <a:off x="3329040" y="1966532"/>
            <a:ext cx="6580070" cy="646331"/>
          </a:xfrm>
          <a:prstGeom prst="rect">
            <a:avLst/>
          </a:prstGeom>
          <a:noFill/>
        </p:spPr>
        <p:txBody>
          <a:bodyPr wrap="square" rtlCol="0">
            <a:spAutoFit/>
          </a:bodyPr>
          <a:lstStyle/>
          <a:p>
            <a:r>
              <a:rPr lang="en-US" dirty="0">
                <a:solidFill>
                  <a:srgbClr val="E07E55"/>
                </a:solidFill>
                <a:latin typeface="Avenir Heavy" panose="020B0703020203020204" pitchFamily="34" charset="0"/>
              </a:rPr>
              <a:t>Renforcer les options biomédicales, structurelles, communautaires et comportementales pour la prévention du VIH</a:t>
            </a:r>
            <a:endParaRPr lang="en-IN" dirty="0">
              <a:solidFill>
                <a:srgbClr val="E07E55"/>
              </a:solidFill>
              <a:latin typeface="Avenir Heavy" panose="020B0703020203020204" pitchFamily="34" charset="0"/>
            </a:endParaRPr>
          </a:p>
        </p:txBody>
      </p:sp>
      <p:sp>
        <p:nvSpPr>
          <p:cNvPr id="13" name="TextBox 12">
            <a:extLst>
              <a:ext uri="{FF2B5EF4-FFF2-40B4-BE49-F238E27FC236}">
                <a16:creationId xmlns:a16="http://schemas.microsoft.com/office/drawing/2014/main" id="{D12820FE-3D51-6934-500C-4CB400A00190}"/>
              </a:ext>
            </a:extLst>
          </p:cNvPr>
          <p:cNvSpPr txBox="1"/>
          <p:nvPr/>
        </p:nvSpPr>
        <p:spPr>
          <a:xfrm>
            <a:off x="825186" y="1413512"/>
            <a:ext cx="2027111" cy="1292662"/>
          </a:xfrm>
          <a:prstGeom prst="rect">
            <a:avLst/>
          </a:prstGeom>
          <a:noFill/>
        </p:spPr>
        <p:txBody>
          <a:bodyPr wrap="square" rtlCol="0">
            <a:spAutoFit/>
          </a:bodyPr>
          <a:lstStyle/>
          <a:p>
            <a:pPr algn="ctr">
              <a:lnSpc>
                <a:spcPct val="100000"/>
              </a:lnSpc>
            </a:pPr>
            <a:r>
              <a:rPr lang="en-US" sz="2600" cap="all" dirty="0">
                <a:solidFill>
                  <a:schemeClr val="bg1"/>
                </a:solidFill>
                <a:latin typeface="Avenir Heavy" panose="020B0703020203020204" pitchFamily="34" charset="0"/>
                <a:cs typeface="Arial"/>
              </a:rPr>
              <a:t>SERVICES AXÉS SUR LES PERSONNES</a:t>
            </a:r>
            <a:endParaRPr lang="en-CH" sz="2600" cap="all" dirty="0">
              <a:solidFill>
                <a:schemeClr val="bg1"/>
              </a:solidFill>
              <a:latin typeface="Avenir Heavy" panose="020B0703020203020204" pitchFamily="34" charset="0"/>
              <a:cs typeface="Arial"/>
            </a:endParaRPr>
          </a:p>
        </p:txBody>
      </p:sp>
      <p:sp>
        <p:nvSpPr>
          <p:cNvPr id="14" name="TextBox 13">
            <a:extLst>
              <a:ext uri="{FF2B5EF4-FFF2-40B4-BE49-F238E27FC236}">
                <a16:creationId xmlns:a16="http://schemas.microsoft.com/office/drawing/2014/main" id="{7F7D6821-5D3C-9011-F42C-C51A5E7435B2}"/>
              </a:ext>
            </a:extLst>
          </p:cNvPr>
          <p:cNvSpPr txBox="1"/>
          <p:nvPr/>
        </p:nvSpPr>
        <p:spPr>
          <a:xfrm>
            <a:off x="3450210" y="2757495"/>
            <a:ext cx="3403705" cy="3247043"/>
          </a:xfrm>
          <a:prstGeom prst="rect">
            <a:avLst/>
          </a:prstGeom>
          <a:noFill/>
        </p:spPr>
        <p:txBody>
          <a:bodyPr wrap="square" rtlCol="0">
            <a:spAutoFit/>
          </a:bodyPr>
          <a:lstStyle/>
          <a:p>
            <a:pPr>
              <a:lnSpc>
                <a:spcPct val="100000"/>
              </a:lnSpc>
              <a:spcBef>
                <a:spcPts val="600"/>
              </a:spcBef>
            </a:pPr>
            <a:r>
              <a:rPr lang="en-US" sz="1200" dirty="0">
                <a:latin typeface="Avenir Medium" panose="02000603020000020003" pitchFamily="2" charset="0"/>
              </a:rPr>
              <a:t>Développer la disponibilité </a:t>
            </a:r>
            <a:r>
              <a:rPr lang="en-US" sz="1200" dirty="0">
                <a:latin typeface="Avenir Heavy" panose="020B0703020203020204" pitchFamily="34" charset="0"/>
              </a:rPr>
              <a:t>d'une combinaison optimale d'options de prévention</a:t>
            </a:r>
            <a:endParaRPr lang="en-IN" sz="1200" dirty="0">
              <a:latin typeface="Avenir Heavy" panose="020B0703020203020204" pitchFamily="34" charset="0"/>
            </a:endParaRPr>
          </a:p>
          <a:p>
            <a:pPr>
              <a:lnSpc>
                <a:spcPct val="100000"/>
              </a:lnSpc>
              <a:spcBef>
                <a:spcPts val="600"/>
              </a:spcBef>
            </a:pPr>
            <a:r>
              <a:rPr lang="en-US" sz="1200" dirty="0">
                <a:latin typeface="Avenir Medium" panose="02000603020000020003" pitchFamily="2" charset="0"/>
              </a:rPr>
              <a:t>Introduire et </a:t>
            </a:r>
            <a:r>
              <a:rPr lang="en-US" sz="1200" dirty="0">
                <a:latin typeface="Avenir Heavy" panose="020B0703020203020204" pitchFamily="34" charset="0"/>
              </a:rPr>
              <a:t>développer</a:t>
            </a:r>
            <a:r>
              <a:rPr lang="en-US" sz="1200" dirty="0">
                <a:latin typeface="Avenir Medium" panose="02000603020000020003" pitchFamily="2" charset="0"/>
              </a:rPr>
              <a:t> rapidement </a:t>
            </a:r>
            <a:r>
              <a:rPr lang="en-US" sz="1200" dirty="0">
                <a:latin typeface="Avenir Heavy" panose="020B0703020203020204" pitchFamily="34" charset="0"/>
              </a:rPr>
              <a:t>un accès équitable aux options </a:t>
            </a:r>
            <a:r>
              <a:rPr lang="en-US" sz="1200" dirty="0" err="1">
                <a:latin typeface="Avenir Heavy" panose="020B0703020203020204" pitchFamily="34" charset="0"/>
              </a:rPr>
              <a:t>de PrEP </a:t>
            </a:r>
            <a:r>
              <a:rPr lang="en-US" sz="1200" dirty="0">
                <a:latin typeface="Avenir Medium" panose="02000603020000020003" pitchFamily="2" charset="0"/>
              </a:rPr>
              <a:t>afin de fournir au moins 20 millions d'années-personnes de </a:t>
            </a:r>
            <a:r>
              <a:rPr lang="en-US" sz="1200" dirty="0" err="1">
                <a:latin typeface="Avenir Medium" panose="02000603020000020003" pitchFamily="2" charset="0"/>
              </a:rPr>
              <a:t>PrEP </a:t>
            </a:r>
            <a:r>
              <a:rPr lang="en-US" sz="1200" dirty="0">
                <a:latin typeface="Avenir Medium" panose="02000603020000020003" pitchFamily="2" charset="0"/>
              </a:rPr>
              <a:t>à l'échelle mondiale en 2030</a:t>
            </a:r>
            <a:endParaRPr lang="en-IN" sz="1200" dirty="0">
              <a:latin typeface="Avenir Medium" panose="02000603020000020003" pitchFamily="2" charset="0"/>
            </a:endParaRPr>
          </a:p>
          <a:p>
            <a:pPr>
              <a:lnSpc>
                <a:spcPct val="100000"/>
              </a:lnSpc>
              <a:spcBef>
                <a:spcPts val="600"/>
              </a:spcBef>
            </a:pPr>
            <a:r>
              <a:rPr lang="en-GB" sz="1200" dirty="0">
                <a:latin typeface="Avenir Medium" panose="02000603020000020003" pitchFamily="2" charset="0"/>
              </a:rPr>
              <a:t>Redynamiser </a:t>
            </a:r>
            <a:r>
              <a:rPr lang="en-GB" sz="1200" dirty="0">
                <a:latin typeface="Avenir Heavy" panose="020B0703020203020204" pitchFamily="34" charset="0"/>
              </a:rPr>
              <a:t>les approches commerciales en matière de préservatifs </a:t>
            </a:r>
            <a:r>
              <a:rPr lang="en-GB" sz="1200" dirty="0">
                <a:latin typeface="Avenir Medium" panose="02000603020000020003" pitchFamily="2" charset="0"/>
              </a:rPr>
              <a:t>et d'autotests.</a:t>
            </a:r>
            <a:endParaRPr lang="en-IN" sz="1200" dirty="0">
              <a:latin typeface="Avenir Medium" panose="02000603020000020003" pitchFamily="2" charset="0"/>
            </a:endParaRPr>
          </a:p>
          <a:p>
            <a:pPr>
              <a:lnSpc>
                <a:spcPct val="100000"/>
              </a:lnSpc>
              <a:spcBef>
                <a:spcPts val="600"/>
              </a:spcBef>
            </a:pPr>
            <a:r>
              <a:rPr lang="en-US" sz="1200" dirty="0">
                <a:latin typeface="Avenir Medium" panose="02000603020000020003" pitchFamily="2" charset="0"/>
              </a:rPr>
              <a:t>Développer </a:t>
            </a:r>
            <a:r>
              <a:rPr lang="en-US" sz="1200" dirty="0">
                <a:latin typeface="Avenir Heavy" panose="020B0703020203020204" pitchFamily="34" charset="0"/>
              </a:rPr>
              <a:t>les soins autonomes dans la prévention du VIH </a:t>
            </a:r>
            <a:r>
              <a:rPr lang="en-US" sz="1200" dirty="0">
                <a:latin typeface="Avenir Medium" panose="02000603020000020003" pitchFamily="2" charset="0"/>
              </a:rPr>
              <a:t>en rendant les produits (préservatifs, autotests, aiguilles propres) plus largement disponibles (par exemple dans les pharmacies)</a:t>
            </a:r>
            <a:endParaRPr lang="en-IN" sz="1200" dirty="0">
              <a:latin typeface="Avenir Medium" panose="02000603020000020003" pitchFamily="2" charset="0"/>
            </a:endParaRPr>
          </a:p>
          <a:p>
            <a:pPr>
              <a:lnSpc>
                <a:spcPct val="100000"/>
              </a:lnSpc>
              <a:spcBef>
                <a:spcPts val="600"/>
              </a:spcBef>
            </a:pPr>
            <a:r>
              <a:rPr lang="en-GB" sz="1200" dirty="0">
                <a:latin typeface="Avenir Medium" panose="02000603020000020003" pitchFamily="2" charset="0"/>
              </a:rPr>
              <a:t>Accroître </a:t>
            </a:r>
            <a:r>
              <a:rPr lang="en-GB" sz="1200" dirty="0">
                <a:latin typeface="Avenir Heavy" panose="020B0703020203020204" pitchFamily="34" charset="0"/>
              </a:rPr>
              <a:t>la demande en matière de prévention du VIH </a:t>
            </a:r>
            <a:r>
              <a:rPr lang="en-GB" sz="1200" dirty="0">
                <a:latin typeface="Avenir Medium" panose="02000603020000020003" pitchFamily="2" charset="0"/>
              </a:rPr>
              <a:t>grâce à des campagnes de sensibilisation numériques et menées par des pairs, </a:t>
            </a:r>
            <a:r>
              <a:rPr lang="en-GB" sz="1200" dirty="0" err="1">
                <a:latin typeface="Avenir Medium" panose="02000603020000020003" pitchFamily="2" charset="0"/>
              </a:rPr>
              <a:t>centrées sur les personnes</a:t>
            </a:r>
            <a:r>
              <a:rPr lang="en-GB" sz="1200" dirty="0">
                <a:latin typeface="Avenir Medium" panose="02000603020000020003" pitchFamily="2" charset="0"/>
              </a:rPr>
              <a:t>. </a:t>
            </a:r>
          </a:p>
          <a:p>
            <a:pPr>
              <a:spcBef>
                <a:spcPts val="600"/>
              </a:spcBef>
            </a:pPr>
            <a:r>
              <a:rPr lang="en-GB" sz="1200" dirty="0">
                <a:latin typeface="Avenir Medium" panose="02000603020000020003" pitchFamily="2" charset="0"/>
              </a:rPr>
              <a:t>Intégrer </a:t>
            </a:r>
            <a:r>
              <a:rPr lang="en-GB" sz="1200" dirty="0">
                <a:latin typeface="Avenir Heavy" panose="020B0703020203020204" pitchFamily="34" charset="0"/>
              </a:rPr>
              <a:t>l'offre de prévention du VIH comme norme de soins </a:t>
            </a:r>
            <a:r>
              <a:rPr lang="en-GB" sz="1200" dirty="0">
                <a:latin typeface="Avenir Medium" panose="02000603020000020003" pitchFamily="2" charset="0"/>
              </a:rPr>
              <a:t>dans les établissements de santé</a:t>
            </a:r>
            <a:endParaRPr lang="en-IN" sz="1200" dirty="0">
              <a:latin typeface="Avenir Medium" panose="02000603020000020003" pitchFamily="2" charset="0"/>
            </a:endParaRPr>
          </a:p>
        </p:txBody>
      </p:sp>
      <p:sp>
        <p:nvSpPr>
          <p:cNvPr id="15" name="TextBox 14">
            <a:extLst>
              <a:ext uri="{FF2B5EF4-FFF2-40B4-BE49-F238E27FC236}">
                <a16:creationId xmlns:a16="http://schemas.microsoft.com/office/drawing/2014/main" id="{69E0F121-38CF-2816-16E2-866F9F2CA58F}"/>
              </a:ext>
            </a:extLst>
          </p:cNvPr>
          <p:cNvSpPr txBox="1"/>
          <p:nvPr/>
        </p:nvSpPr>
        <p:spPr>
          <a:xfrm>
            <a:off x="7533160" y="2757495"/>
            <a:ext cx="3724311" cy="3831818"/>
          </a:xfrm>
          <a:prstGeom prst="rect">
            <a:avLst/>
          </a:prstGeom>
          <a:noFill/>
        </p:spPr>
        <p:txBody>
          <a:bodyPr wrap="square" rtlCol="0">
            <a:spAutoFit/>
          </a:bodyPr>
          <a:lstStyle/>
          <a:p>
            <a:pPr>
              <a:lnSpc>
                <a:spcPct val="100000"/>
              </a:lnSpc>
              <a:spcBef>
                <a:spcPts val="600"/>
              </a:spcBef>
            </a:pPr>
            <a:r>
              <a:rPr lang="en-US" sz="1200" dirty="0">
                <a:latin typeface="Avenir Medium" panose="02000603020000020003" pitchFamily="2" charset="0"/>
              </a:rPr>
              <a:t>Développer </a:t>
            </a:r>
            <a:r>
              <a:rPr lang="en-US" sz="1200" dirty="0">
                <a:latin typeface="Avenir Heavy" panose="020B0703020203020204" pitchFamily="34" charset="0"/>
              </a:rPr>
              <a:t>des modèles de </a:t>
            </a:r>
            <a:r>
              <a:rPr lang="en-US" sz="1200" dirty="0" err="1">
                <a:latin typeface="Avenir Heavy" panose="020B0703020203020204" pitchFamily="34" charset="0"/>
              </a:rPr>
              <a:t>programmes</a:t>
            </a:r>
            <a:r>
              <a:rPr lang="en-US" sz="1200" dirty="0">
                <a:latin typeface="Avenir Heavy" panose="020B0703020203020204" pitchFamily="34" charset="0"/>
              </a:rPr>
              <a:t> de prévention durables </a:t>
            </a:r>
            <a:r>
              <a:rPr lang="en-US" sz="1200" dirty="0">
                <a:latin typeface="Avenir Medium" panose="02000603020000020003" pitchFamily="2" charset="0"/>
              </a:rPr>
              <a:t>pour les régions à forte incidence du VIH en Afrique subsaharienne, </a:t>
            </a:r>
            <a:r>
              <a:rPr lang="en-US" sz="1200" dirty="0">
                <a:latin typeface="Avenir Heavy" panose="020B0703020203020204" pitchFamily="34" charset="0"/>
              </a:rPr>
              <a:t>en particulier pour les jeunes femmes et les femmes adultes ainsi que les hommes </a:t>
            </a:r>
            <a:r>
              <a:rPr lang="en-US" sz="1200" dirty="0" err="1">
                <a:latin typeface="Avenir Heavy" panose="020B0703020203020204" pitchFamily="34" charset="0"/>
              </a:rPr>
              <a:t>adultes</a:t>
            </a:r>
            <a:r>
              <a:rPr lang="en-US" sz="1200" dirty="0">
                <a:latin typeface="Avenir Heavy" panose="020B0703020203020204" pitchFamily="34" charset="0"/>
              </a:rPr>
              <a:t> exposés à </a:t>
            </a:r>
            <a:r>
              <a:rPr lang="en-US" sz="1200" dirty="0">
                <a:latin typeface="Avenir Medium" panose="02000603020000020003" pitchFamily="2" charset="0"/>
              </a:rPr>
              <a:t>un risque élevé de contamination par le VIH, y compris des interventions </a:t>
            </a:r>
            <a:r>
              <a:rPr lang="en-US" sz="1200" dirty="0" err="1">
                <a:latin typeface="Avenir Medium" panose="02000603020000020003" pitchFamily="2" charset="0"/>
              </a:rPr>
              <a:t>comportementales</a:t>
            </a:r>
            <a:r>
              <a:rPr lang="en-US" sz="1200" dirty="0">
                <a:latin typeface="Avenir Medium" panose="02000603020000020003" pitchFamily="2" charset="0"/>
              </a:rPr>
              <a:t> et une éducation sexuelle complète.</a:t>
            </a:r>
            <a:endParaRPr lang="en-IN" sz="1200" dirty="0">
              <a:latin typeface="Avenir Medium" panose="02000603020000020003" pitchFamily="2" charset="0"/>
            </a:endParaRPr>
          </a:p>
          <a:p>
            <a:pPr>
              <a:lnSpc>
                <a:spcPct val="100000"/>
              </a:lnSpc>
              <a:spcBef>
                <a:spcPts val="600"/>
              </a:spcBef>
            </a:pPr>
            <a:r>
              <a:rPr lang="en-US" sz="1200" dirty="0">
                <a:latin typeface="Avenir Medium" panose="02000603020000020003" pitchFamily="2" charset="0"/>
              </a:rPr>
              <a:t>Développer des interventions</a:t>
            </a:r>
            <a:r>
              <a:rPr lang="en-US" sz="1200" dirty="0">
                <a:latin typeface="Avenir Heavy" panose="020B0703020203020204" pitchFamily="34" charset="0"/>
              </a:rPr>
              <a:t> adaptées à la culture et ciblant les hommes, </a:t>
            </a:r>
            <a:r>
              <a:rPr lang="en-US" sz="1200" dirty="0">
                <a:latin typeface="Avenir Medium" panose="02000603020000020003" pitchFamily="2" charset="0"/>
              </a:rPr>
              <a:t>qui encouragent le dépistage du VIH, l'utilisation du préservatif, </a:t>
            </a:r>
            <a:r>
              <a:rPr lang="en-US" sz="1200" dirty="0" err="1">
                <a:latin typeface="Avenir Medium" panose="02000603020000020003" pitchFamily="2" charset="0"/>
              </a:rPr>
              <a:t>la PrEP </a:t>
            </a:r>
            <a:r>
              <a:rPr lang="en-US" sz="1200" dirty="0">
                <a:latin typeface="Avenir Medium" panose="02000603020000020003" pitchFamily="2" charset="0"/>
              </a:rPr>
              <a:t>et </a:t>
            </a:r>
            <a:r>
              <a:rPr lang="en-US" sz="1200" dirty="0" err="1">
                <a:latin typeface="Avenir Medium" panose="02000603020000020003" pitchFamily="2" charset="0"/>
              </a:rPr>
              <a:t>les comportements</a:t>
            </a:r>
            <a:r>
              <a:rPr lang="en-US" sz="1200" dirty="0">
                <a:latin typeface="Avenir Medium" panose="02000603020000020003" pitchFamily="2" charset="0"/>
              </a:rPr>
              <a:t> favorables à la santé. </a:t>
            </a:r>
            <a:endParaRPr lang="en-IN" sz="1200" dirty="0">
              <a:latin typeface="Avenir Medium" panose="02000603020000020003" pitchFamily="2" charset="0"/>
            </a:endParaRPr>
          </a:p>
          <a:p>
            <a:pPr>
              <a:lnSpc>
                <a:spcPct val="100000"/>
              </a:lnSpc>
              <a:spcBef>
                <a:spcPts val="600"/>
              </a:spcBef>
            </a:pPr>
            <a:r>
              <a:rPr lang="en-GB" sz="1200" dirty="0">
                <a:latin typeface="Avenir Medium" panose="02000603020000020003" pitchFamily="2" charset="0"/>
              </a:rPr>
              <a:t>Développer un </a:t>
            </a:r>
            <a:r>
              <a:rPr lang="en-GB" sz="1200" dirty="0">
                <a:latin typeface="Avenir Heavy" panose="020B0703020203020204" pitchFamily="34" charset="0"/>
              </a:rPr>
              <a:t>système à grande échelle de programmes d'accès fiables pour les populations clés</a:t>
            </a:r>
            <a:r>
              <a:rPr lang="en-GB" sz="1200" dirty="0">
                <a:latin typeface="Avenir Medium" panose="02000603020000020003" pitchFamily="2" charset="0"/>
              </a:rPr>
              <a:t>, notamment les travailleurs du sexe, les hommes homosexuels et autres HSH, les personnes transgenres et les consommateurs de drogues injectables, en fonction du contexte national. </a:t>
            </a:r>
            <a:endParaRPr lang="en-IN" sz="1200" dirty="0">
              <a:latin typeface="Avenir Medium" panose="02000603020000020003" pitchFamily="2" charset="0"/>
            </a:endParaRPr>
          </a:p>
          <a:p>
            <a:pPr>
              <a:lnSpc>
                <a:spcPct val="100000"/>
              </a:lnSpc>
              <a:spcBef>
                <a:spcPts val="600"/>
              </a:spcBef>
            </a:pPr>
            <a:r>
              <a:rPr lang="en-US" sz="1200" dirty="0">
                <a:latin typeface="Avenir Medium" panose="02000603020000020003" pitchFamily="2" charset="0"/>
              </a:rPr>
              <a:t>Renforcer et </a:t>
            </a:r>
            <a:r>
              <a:rPr lang="en-US" sz="1200" dirty="0">
                <a:latin typeface="Avenir Heavy" panose="020B0703020203020204" pitchFamily="34" charset="0"/>
              </a:rPr>
              <a:t>étendre les services complets de réduction des risques </a:t>
            </a:r>
            <a:r>
              <a:rPr lang="en-US" sz="1200" dirty="0">
                <a:latin typeface="Avenir Medium" panose="02000603020000020003" pitchFamily="2" charset="0"/>
              </a:rPr>
              <a:t>pour les personnes qui s'injectent des drogues</a:t>
            </a:r>
            <a:endParaRPr lang="en-IN" sz="1200" dirty="0">
              <a:latin typeface="Avenir Medium" panose="02000603020000020003" pitchFamily="2" charset="0"/>
            </a:endParaRPr>
          </a:p>
        </p:txBody>
      </p:sp>
      <p:sp>
        <p:nvSpPr>
          <p:cNvPr id="16" name="Rectangle 15">
            <a:extLst>
              <a:ext uri="{FF2B5EF4-FFF2-40B4-BE49-F238E27FC236}">
                <a16:creationId xmlns:a16="http://schemas.microsoft.com/office/drawing/2014/main" id="{605EE20C-D4EE-C0FD-A5E1-5631589C4948}"/>
              </a:ext>
            </a:extLst>
          </p:cNvPr>
          <p:cNvSpPr/>
          <p:nvPr/>
        </p:nvSpPr>
        <p:spPr>
          <a:xfrm>
            <a:off x="3329040" y="2830679"/>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82F74189-7EE3-9AF1-E990-66C33A9B07D4}"/>
              </a:ext>
            </a:extLst>
          </p:cNvPr>
          <p:cNvSpPr/>
          <p:nvPr/>
        </p:nvSpPr>
        <p:spPr>
          <a:xfrm>
            <a:off x="7407258" y="2834296"/>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9C802F0E-5DC1-D7B0-7FA1-3D6C24DBE5B9}"/>
              </a:ext>
            </a:extLst>
          </p:cNvPr>
          <p:cNvSpPr/>
          <p:nvPr/>
        </p:nvSpPr>
        <p:spPr>
          <a:xfrm>
            <a:off x="3329040" y="3296738"/>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04745244-3EB6-5504-A34D-2CEAA6968F8D}"/>
              </a:ext>
            </a:extLst>
          </p:cNvPr>
          <p:cNvSpPr/>
          <p:nvPr/>
        </p:nvSpPr>
        <p:spPr>
          <a:xfrm>
            <a:off x="3329040" y="4108956"/>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a:extLst>
              <a:ext uri="{FF2B5EF4-FFF2-40B4-BE49-F238E27FC236}">
                <a16:creationId xmlns:a16="http://schemas.microsoft.com/office/drawing/2014/main" id="{A9A8525A-886E-55F7-48DF-131685FB2D06}"/>
              </a:ext>
            </a:extLst>
          </p:cNvPr>
          <p:cNvSpPr/>
          <p:nvPr/>
        </p:nvSpPr>
        <p:spPr>
          <a:xfrm>
            <a:off x="3329040" y="4539267"/>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Rectangle 41">
            <a:extLst>
              <a:ext uri="{FF2B5EF4-FFF2-40B4-BE49-F238E27FC236}">
                <a16:creationId xmlns:a16="http://schemas.microsoft.com/office/drawing/2014/main" id="{829B0616-CC13-C693-1CE0-3F986A12FFA9}"/>
              </a:ext>
            </a:extLst>
          </p:cNvPr>
          <p:cNvSpPr/>
          <p:nvPr/>
        </p:nvSpPr>
        <p:spPr>
          <a:xfrm>
            <a:off x="3329040" y="5328063"/>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Rectangle 42">
            <a:extLst>
              <a:ext uri="{FF2B5EF4-FFF2-40B4-BE49-F238E27FC236}">
                <a16:creationId xmlns:a16="http://schemas.microsoft.com/office/drawing/2014/main" id="{EDCD9123-A44D-0175-17E6-0E5DFE1738CB}"/>
              </a:ext>
            </a:extLst>
          </p:cNvPr>
          <p:cNvSpPr/>
          <p:nvPr/>
        </p:nvSpPr>
        <p:spPr>
          <a:xfrm>
            <a:off x="7407258" y="4219300"/>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Rectangle 43">
            <a:extLst>
              <a:ext uri="{FF2B5EF4-FFF2-40B4-BE49-F238E27FC236}">
                <a16:creationId xmlns:a16="http://schemas.microsoft.com/office/drawing/2014/main" id="{99AB5FD4-25D6-CB03-BD2B-DBE572818BFC}"/>
              </a:ext>
            </a:extLst>
          </p:cNvPr>
          <p:cNvSpPr/>
          <p:nvPr/>
        </p:nvSpPr>
        <p:spPr>
          <a:xfrm>
            <a:off x="7407258" y="501069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Rectangle 44">
            <a:extLst>
              <a:ext uri="{FF2B5EF4-FFF2-40B4-BE49-F238E27FC236}">
                <a16:creationId xmlns:a16="http://schemas.microsoft.com/office/drawing/2014/main" id="{D64B8EB4-E23A-4CE9-2A5B-BC8A141B78B9}"/>
              </a:ext>
            </a:extLst>
          </p:cNvPr>
          <p:cNvSpPr/>
          <p:nvPr/>
        </p:nvSpPr>
        <p:spPr>
          <a:xfrm>
            <a:off x="7407258" y="5999484"/>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ectangle 46">
            <a:extLst>
              <a:ext uri="{FF2B5EF4-FFF2-40B4-BE49-F238E27FC236}">
                <a16:creationId xmlns:a16="http://schemas.microsoft.com/office/drawing/2014/main" id="{3EF0076D-DDF7-8219-AA20-7E0E55F7DDC1}"/>
              </a:ext>
            </a:extLst>
          </p:cNvPr>
          <p:cNvSpPr/>
          <p:nvPr/>
        </p:nvSpPr>
        <p:spPr>
          <a:xfrm>
            <a:off x="3329040" y="6148976"/>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223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99A70-5754-A63C-5B44-41A57FB83B35}"/>
            </a:ext>
          </a:extLst>
        </p:cNvPr>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50977C4F-629E-FD78-4E68-0E4E0FFAE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856B1229-3D32-5BE3-2378-555B42BB7BA6}"/>
              </a:ext>
            </a:extLst>
          </p:cNvPr>
          <p:cNvSpPr/>
          <p:nvPr/>
        </p:nvSpPr>
        <p:spPr>
          <a:xfrm>
            <a:off x="825188" y="1046288"/>
            <a:ext cx="2027111" cy="20271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8EDC07A6-62AC-9547-7C43-2DB36555CAD3}"/>
              </a:ext>
            </a:extLst>
          </p:cNvPr>
          <p:cNvCxnSpPr>
            <a:cxnSpLocks/>
          </p:cNvCxnSpPr>
          <p:nvPr/>
        </p:nvCxnSpPr>
        <p:spPr>
          <a:xfrm>
            <a:off x="3068700" y="609555"/>
            <a:ext cx="0" cy="5511099"/>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6ED90D6-AEDA-D424-412F-0930C8473299}"/>
              </a:ext>
            </a:extLst>
          </p:cNvPr>
          <p:cNvCxnSpPr>
            <a:cxnSpLocks/>
          </p:cNvCxnSpPr>
          <p:nvPr/>
        </p:nvCxnSpPr>
        <p:spPr>
          <a:xfrm>
            <a:off x="3068700" y="1801975"/>
            <a:ext cx="8480127" cy="0"/>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D6896DE3-9EEB-4CD7-0972-64E73C5BFED9}"/>
              </a:ext>
            </a:extLst>
          </p:cNvPr>
          <p:cNvSpPr txBox="1"/>
          <p:nvPr/>
        </p:nvSpPr>
        <p:spPr>
          <a:xfrm>
            <a:off x="880240" y="512118"/>
            <a:ext cx="2080260" cy="507831"/>
          </a:xfrm>
          <a:prstGeom prst="rect">
            <a:avLst/>
          </a:prstGeom>
          <a:noFill/>
        </p:spPr>
        <p:txBody>
          <a:bodyPr wrap="square" rtlCol="0">
            <a:spAutoFit/>
          </a:bodyPr>
          <a:lstStyle/>
          <a:p>
            <a:pPr algn="r"/>
            <a:r>
              <a:rPr lang="en-US" sz="2700" cap="all" dirty="0">
                <a:solidFill>
                  <a:srgbClr val="E07E55"/>
                </a:solidFill>
                <a:latin typeface="Avenir Heavy" panose="020B0703020203020204" pitchFamily="34" charset="0"/>
              </a:rPr>
              <a:t>Priorité 2</a:t>
            </a:r>
            <a:endParaRPr lang="en-IN" sz="2700" cap="all" dirty="0">
              <a:solidFill>
                <a:srgbClr val="E07E55"/>
              </a:solidFill>
              <a:latin typeface="Avenir Heavy" panose="020B0703020203020204" pitchFamily="34" charset="0"/>
            </a:endParaRPr>
          </a:p>
        </p:txBody>
      </p:sp>
      <p:sp>
        <p:nvSpPr>
          <p:cNvPr id="9" name="TextBox 8">
            <a:extLst>
              <a:ext uri="{FF2B5EF4-FFF2-40B4-BE49-F238E27FC236}">
                <a16:creationId xmlns:a16="http://schemas.microsoft.com/office/drawing/2014/main" id="{2F329C23-7A15-7ADB-1D6E-FBF16F36BDF7}"/>
              </a:ext>
            </a:extLst>
          </p:cNvPr>
          <p:cNvSpPr txBox="1"/>
          <p:nvPr/>
        </p:nvSpPr>
        <p:spPr>
          <a:xfrm>
            <a:off x="3808479" y="1414930"/>
            <a:ext cx="3595316" cy="369332"/>
          </a:xfrm>
          <a:prstGeom prst="rect">
            <a:avLst/>
          </a:prstGeom>
          <a:noFill/>
        </p:spPr>
        <p:txBody>
          <a:bodyPr wrap="square" rtlCol="0">
            <a:spAutoFit/>
          </a:bodyPr>
          <a:lstStyle/>
          <a:p>
            <a:r>
              <a:rPr lang="en-US" cap="all" dirty="0">
                <a:solidFill>
                  <a:srgbClr val="E07E55"/>
                </a:solidFill>
                <a:latin typeface="Avenir Heavy" panose="020B0703020203020204" pitchFamily="34" charset="0"/>
                <a:ea typeface="Yu Gothic Light"/>
                <a:cs typeface="Arial"/>
              </a:rPr>
              <a:t>Domaine de résultats 5</a:t>
            </a:r>
          </a:p>
        </p:txBody>
      </p:sp>
      <p:sp>
        <p:nvSpPr>
          <p:cNvPr id="11" name="TextBox 10">
            <a:extLst>
              <a:ext uri="{FF2B5EF4-FFF2-40B4-BE49-F238E27FC236}">
                <a16:creationId xmlns:a16="http://schemas.microsoft.com/office/drawing/2014/main" id="{0557FFD5-D2AE-4654-860F-C60B7975D24A}"/>
              </a:ext>
            </a:extLst>
          </p:cNvPr>
          <p:cNvSpPr txBox="1"/>
          <p:nvPr/>
        </p:nvSpPr>
        <p:spPr>
          <a:xfrm>
            <a:off x="3329039" y="1966532"/>
            <a:ext cx="7674243" cy="646331"/>
          </a:xfrm>
          <a:prstGeom prst="rect">
            <a:avLst/>
          </a:prstGeom>
          <a:noFill/>
        </p:spPr>
        <p:txBody>
          <a:bodyPr wrap="square" rtlCol="0">
            <a:spAutoFit/>
          </a:bodyPr>
          <a:lstStyle/>
          <a:p>
            <a:r>
              <a:rPr lang="en-US" dirty="0">
                <a:solidFill>
                  <a:srgbClr val="E07E55"/>
                </a:solidFill>
                <a:latin typeface="Avenir Heavy" panose="020B0703020203020204" pitchFamily="34" charset="0"/>
              </a:rPr>
              <a:t>Garantir des services de dépistage, de traitement et de soins du VIH disponibles, accessibles, acceptables et de qualité pour les personnes vivant avec le VIH</a:t>
            </a:r>
            <a:endParaRPr lang="en-IN" dirty="0">
              <a:solidFill>
                <a:srgbClr val="E07E55"/>
              </a:solidFill>
              <a:latin typeface="Avenir Heavy" panose="020B0703020203020204" pitchFamily="34" charset="0"/>
            </a:endParaRPr>
          </a:p>
        </p:txBody>
      </p:sp>
      <p:sp>
        <p:nvSpPr>
          <p:cNvPr id="13" name="TextBox 12">
            <a:extLst>
              <a:ext uri="{FF2B5EF4-FFF2-40B4-BE49-F238E27FC236}">
                <a16:creationId xmlns:a16="http://schemas.microsoft.com/office/drawing/2014/main" id="{A2E7871D-94B9-D8C7-9AFB-B7D9128D10A7}"/>
              </a:ext>
            </a:extLst>
          </p:cNvPr>
          <p:cNvSpPr txBox="1"/>
          <p:nvPr/>
        </p:nvSpPr>
        <p:spPr>
          <a:xfrm>
            <a:off x="825186" y="1413512"/>
            <a:ext cx="2027111" cy="1292662"/>
          </a:xfrm>
          <a:prstGeom prst="rect">
            <a:avLst/>
          </a:prstGeom>
          <a:noFill/>
        </p:spPr>
        <p:txBody>
          <a:bodyPr wrap="square" rtlCol="0">
            <a:spAutoFit/>
          </a:bodyPr>
          <a:lstStyle/>
          <a:p>
            <a:pPr algn="ctr">
              <a:lnSpc>
                <a:spcPct val="100000"/>
              </a:lnSpc>
            </a:pPr>
            <a:r>
              <a:rPr lang="en-US" sz="2600" cap="all" dirty="0">
                <a:solidFill>
                  <a:schemeClr val="bg1"/>
                </a:solidFill>
                <a:latin typeface="Avenir Heavy" panose="020B0703020203020204" pitchFamily="34" charset="0"/>
                <a:cs typeface="Arial"/>
              </a:rPr>
              <a:t>SERVICES AXÉS SUR LES PERSONNES</a:t>
            </a:r>
            <a:endParaRPr lang="en-CH" sz="2600" cap="all" dirty="0">
              <a:solidFill>
                <a:schemeClr val="bg1"/>
              </a:solidFill>
              <a:latin typeface="Avenir Heavy" panose="020B0703020203020204" pitchFamily="34" charset="0"/>
              <a:cs typeface="Arial"/>
            </a:endParaRPr>
          </a:p>
        </p:txBody>
      </p:sp>
      <p:sp>
        <p:nvSpPr>
          <p:cNvPr id="14" name="TextBox 13">
            <a:extLst>
              <a:ext uri="{FF2B5EF4-FFF2-40B4-BE49-F238E27FC236}">
                <a16:creationId xmlns:a16="http://schemas.microsoft.com/office/drawing/2014/main" id="{BB1F7638-FAA9-E53F-2D86-0E58DFE01CF5}"/>
              </a:ext>
            </a:extLst>
          </p:cNvPr>
          <p:cNvSpPr txBox="1"/>
          <p:nvPr/>
        </p:nvSpPr>
        <p:spPr>
          <a:xfrm>
            <a:off x="3450210" y="2757495"/>
            <a:ext cx="3403705" cy="3831818"/>
          </a:xfrm>
          <a:prstGeom prst="rect">
            <a:avLst/>
          </a:prstGeom>
          <a:noFill/>
        </p:spPr>
        <p:txBody>
          <a:bodyPr wrap="square" rtlCol="0">
            <a:spAutoFit/>
          </a:bodyPr>
          <a:lstStyle/>
          <a:p>
            <a:pPr>
              <a:spcBef>
                <a:spcPts val="600"/>
              </a:spcBef>
            </a:pPr>
            <a:r>
              <a:rPr lang="en-US" sz="1200" dirty="0">
                <a:latin typeface="Avenir Medium" panose="02000603020000020003" pitchFamily="2" charset="0"/>
              </a:rPr>
              <a:t>Fournir </a:t>
            </a:r>
            <a:r>
              <a:rPr lang="en-US" sz="1200" dirty="0">
                <a:latin typeface="Avenir Heavy" panose="020B0703020203020204" pitchFamily="34" charset="0"/>
              </a:rPr>
              <a:t>un traitement contre le VIH à 40 millions de personnes d'ici 2030 </a:t>
            </a:r>
            <a:r>
              <a:rPr lang="en-US" sz="1200" dirty="0">
                <a:latin typeface="Avenir Medium" panose="02000603020000020003" pitchFamily="2" charset="0"/>
              </a:rPr>
              <a:t>grâce à des services exempts de stigmatisation et de discrimination.</a:t>
            </a:r>
            <a:endParaRPr lang="en-IN" sz="1200" dirty="0">
              <a:latin typeface="Avenir Medium" panose="02000603020000020003" pitchFamily="2" charset="0"/>
            </a:endParaRPr>
          </a:p>
          <a:p>
            <a:pPr>
              <a:spcBef>
                <a:spcPts val="600"/>
              </a:spcBef>
            </a:pPr>
            <a:r>
              <a:rPr lang="en-GB" sz="1200" dirty="0">
                <a:latin typeface="Avenir Medium" panose="02000603020000020003" pitchFamily="2" charset="0"/>
              </a:rPr>
              <a:t>Renforcer </a:t>
            </a:r>
            <a:r>
              <a:rPr lang="en-GB" sz="1200" dirty="0">
                <a:latin typeface="Avenir Heavy" panose="020B0703020203020204" pitchFamily="34" charset="0"/>
              </a:rPr>
              <a:t>la différenciation des services </a:t>
            </a:r>
            <a:r>
              <a:rPr lang="en-GB" sz="1200" dirty="0">
                <a:latin typeface="Avenir Medium" panose="02000603020000020003" pitchFamily="2" charset="0"/>
              </a:rPr>
              <a:t>de dépistage, de traitement et de soins du VIH </a:t>
            </a:r>
            <a:endParaRPr lang="en-IN" sz="1200" dirty="0">
              <a:latin typeface="Avenir Medium" panose="02000603020000020003" pitchFamily="2" charset="0"/>
            </a:endParaRPr>
          </a:p>
          <a:p>
            <a:pPr>
              <a:spcBef>
                <a:spcPts val="600"/>
              </a:spcBef>
            </a:pPr>
            <a:r>
              <a:rPr lang="en-GB" sz="1200" dirty="0">
                <a:latin typeface="Avenir Medium" panose="02000603020000020003" pitchFamily="2" charset="0"/>
              </a:rPr>
              <a:t>Accélérer </a:t>
            </a:r>
            <a:r>
              <a:rPr lang="en-GB" sz="1200" dirty="0">
                <a:latin typeface="Avenir Heavy" panose="020B0703020203020204" pitchFamily="34" charset="0"/>
              </a:rPr>
              <a:t>la conception et le développement de services </a:t>
            </a:r>
            <a:r>
              <a:rPr lang="en-GB" sz="1200" dirty="0" err="1">
                <a:latin typeface="Avenir Heavy" panose="020B0703020203020204" pitchFamily="34" charset="0"/>
              </a:rPr>
              <a:t>centrés</a:t>
            </a:r>
            <a:r>
              <a:rPr lang="en-GB" sz="1200" dirty="0">
                <a:latin typeface="Avenir Heavy" panose="020B0703020203020204" pitchFamily="34" charset="0"/>
              </a:rPr>
              <a:t> sur les </a:t>
            </a:r>
            <a:r>
              <a:rPr lang="en-GB" sz="1200" dirty="0" err="1">
                <a:latin typeface="Avenir Heavy" panose="020B0703020203020204" pitchFamily="34" charset="0"/>
              </a:rPr>
              <a:t>personnes</a:t>
            </a:r>
            <a:r>
              <a:rPr lang="en-GB" sz="1200" dirty="0">
                <a:latin typeface="Avenir Heavy" panose="020B0703020203020204" pitchFamily="34" charset="0"/>
              </a:rPr>
              <a:t> qui intègrent les services liés au VIH  aux services liés aux co-infections et autres maladies infectieuses </a:t>
            </a:r>
            <a:r>
              <a:rPr lang="en-GB" sz="1200" dirty="0">
                <a:latin typeface="Avenir Medium" panose="02000603020000020003" pitchFamily="2" charset="0"/>
              </a:rPr>
              <a:t>(tuberculose, hépatites B et C), à la santé sexuelle et reproductive, aux IST, au cancer du col de l'utérus, à la santé maternelle et infantile, aux maladies non </a:t>
            </a:r>
            <a:r>
              <a:rPr lang="en-GB" sz="1200" dirty="0" err="1">
                <a:latin typeface="Avenir Medium" panose="02000603020000020003" pitchFamily="2" charset="0"/>
              </a:rPr>
              <a:t>transmissibles</a:t>
            </a:r>
            <a:r>
              <a:rPr lang="en-GB" sz="1200" dirty="0">
                <a:latin typeface="Avenir Medium" panose="02000603020000020003" pitchFamily="2" charset="0"/>
              </a:rPr>
              <a:t> (MNT), aux maladies chroniques, à la santé mentale et à la violence sexiste.</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Impliquer </a:t>
            </a:r>
            <a:r>
              <a:rPr lang="en-US" sz="1200" dirty="0">
                <a:latin typeface="Avenir Heavy" panose="020B0703020203020204" pitchFamily="34" charset="0"/>
              </a:rPr>
              <a:t>les personnes vivant avec le VIH et les réseaux de populations clés dans la conception, la prestation et le suivi </a:t>
            </a:r>
            <a:r>
              <a:rPr lang="en-US" sz="1200" dirty="0">
                <a:latin typeface="Avenir Medium" panose="02000603020000020003" pitchFamily="2" charset="0"/>
              </a:rPr>
              <a:t>des services intégrés de lutte contre le VIH </a:t>
            </a:r>
            <a:endParaRPr lang="en-IN" sz="1200" dirty="0">
              <a:latin typeface="Avenir Medium" panose="02000603020000020003" pitchFamily="2" charset="0"/>
            </a:endParaRPr>
          </a:p>
        </p:txBody>
      </p:sp>
      <p:sp>
        <p:nvSpPr>
          <p:cNvPr id="15" name="TextBox 14">
            <a:extLst>
              <a:ext uri="{FF2B5EF4-FFF2-40B4-BE49-F238E27FC236}">
                <a16:creationId xmlns:a16="http://schemas.microsoft.com/office/drawing/2014/main" id="{BBB7B6BE-478B-84DA-DDEE-46BA0154C118}"/>
              </a:ext>
            </a:extLst>
          </p:cNvPr>
          <p:cNvSpPr txBox="1"/>
          <p:nvPr/>
        </p:nvSpPr>
        <p:spPr>
          <a:xfrm>
            <a:off x="7533160" y="2757495"/>
            <a:ext cx="3833646" cy="3724096"/>
          </a:xfrm>
          <a:prstGeom prst="rect">
            <a:avLst/>
          </a:prstGeom>
          <a:noFill/>
        </p:spPr>
        <p:txBody>
          <a:bodyPr wrap="square" rtlCol="0">
            <a:spAutoFit/>
          </a:bodyPr>
          <a:lstStyle/>
          <a:p>
            <a:pPr>
              <a:spcBef>
                <a:spcPts val="600"/>
              </a:spcBef>
            </a:pPr>
            <a:r>
              <a:rPr lang="en-US" sz="1200" dirty="0">
                <a:latin typeface="Avenir Medium" panose="02000603020000020003" pitchFamily="2" charset="0"/>
              </a:rPr>
              <a:t>Investir dans </a:t>
            </a:r>
            <a:r>
              <a:rPr lang="en-US" sz="1200" dirty="0">
                <a:latin typeface="Avenir Heavy" panose="020B0703020203020204" pitchFamily="34" charset="0"/>
              </a:rPr>
              <a:t>le renforcement des connaissances et des capacités en matière de VIH pour les prestataires de soins de santé et les communautés </a:t>
            </a:r>
            <a:r>
              <a:rPr lang="en-US" sz="1200" dirty="0">
                <a:latin typeface="Avenir Medium" panose="02000603020000020003" pitchFamily="2" charset="0"/>
              </a:rPr>
              <a:t>(par exemple, diagnostic précoce, U=U, suppression virale, soins de longue durée, VIH à un stade avancé)</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Garantir </a:t>
            </a:r>
            <a:r>
              <a:rPr lang="en-US" sz="1200" dirty="0">
                <a:latin typeface="Avenir Heavy" panose="020B0703020203020204" pitchFamily="34" charset="0"/>
              </a:rPr>
              <a:t>la disponibilité et l'accès équitable </a:t>
            </a:r>
            <a:r>
              <a:rPr lang="en-US" sz="1200" dirty="0">
                <a:latin typeface="Avenir Medium" panose="02000603020000020003" pitchFamily="2" charset="0"/>
              </a:rPr>
              <a:t>à des produits de dépistage et de traitement du VIH précis et de haute qualité dans le monde entier</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Déployer </a:t>
            </a:r>
            <a:r>
              <a:rPr lang="en-US" sz="1200" dirty="0">
                <a:latin typeface="Avenir Heavy" panose="020B0703020203020204" pitchFamily="34" charset="0"/>
              </a:rPr>
              <a:t>de nouvelles technologies et </a:t>
            </a:r>
            <a:r>
              <a:rPr lang="en-US" sz="1200" dirty="0" err="1">
                <a:latin typeface="Avenir Heavy" panose="020B0703020203020204" pitchFamily="34" charset="0"/>
              </a:rPr>
              <a:t>des programmes </a:t>
            </a:r>
            <a:r>
              <a:rPr lang="en-US" sz="1200" dirty="0">
                <a:latin typeface="Avenir Heavy" panose="020B0703020203020204" pitchFamily="34" charset="0"/>
              </a:rPr>
              <a:t>innovants afin d'optimiser </a:t>
            </a:r>
            <a:r>
              <a:rPr lang="en-US" sz="1200" dirty="0">
                <a:latin typeface="Avenir Medium" panose="02000603020000020003" pitchFamily="2" charset="0"/>
              </a:rPr>
              <a:t>la décentralisation et l'efficacité des tests de dépistage du VIH, des traitements et du soutien à l'observance.</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Promouvoir et </a:t>
            </a:r>
            <a:r>
              <a:rPr lang="en-US" sz="1200" dirty="0">
                <a:latin typeface="Avenir Heavy" panose="020B0703020203020204" pitchFamily="34" charset="0"/>
              </a:rPr>
              <a:t>soutenir les réformes juridiques et politiques qui permettent le transfert des tâches et la prestation de services dirigée par la communauté</a:t>
            </a:r>
            <a:endParaRPr lang="en-IN" sz="1200" dirty="0">
              <a:latin typeface="Avenir Heavy" panose="020B0703020203020204" pitchFamily="34" charset="0"/>
            </a:endParaRPr>
          </a:p>
          <a:p>
            <a:pPr>
              <a:spcBef>
                <a:spcPts val="600"/>
              </a:spcBef>
            </a:pPr>
            <a:r>
              <a:rPr lang="en-US" sz="1200" dirty="0">
                <a:latin typeface="Avenir Medium" panose="02000603020000020003" pitchFamily="2" charset="0"/>
              </a:rPr>
              <a:t>Renforcer </a:t>
            </a:r>
            <a:r>
              <a:rPr lang="en-US" sz="1200" dirty="0">
                <a:latin typeface="Avenir Heavy" panose="020B0703020203020204" pitchFamily="34" charset="0"/>
              </a:rPr>
              <a:t>les systèmes d'information nationaux </a:t>
            </a:r>
            <a:r>
              <a:rPr lang="en-US" sz="1200" dirty="0">
                <a:latin typeface="Avenir Medium" panose="02000603020000020003" pitchFamily="2" charset="0"/>
              </a:rPr>
              <a:t>afin de contrôler la qualité et les performances des services de dépistage et de traitement du VIH</a:t>
            </a:r>
            <a:endParaRPr lang="en-IN" sz="1200" dirty="0">
              <a:latin typeface="Avenir Medium" panose="02000603020000020003" pitchFamily="2" charset="0"/>
            </a:endParaRPr>
          </a:p>
        </p:txBody>
      </p:sp>
      <p:sp>
        <p:nvSpPr>
          <p:cNvPr id="16" name="Rectangle 15">
            <a:extLst>
              <a:ext uri="{FF2B5EF4-FFF2-40B4-BE49-F238E27FC236}">
                <a16:creationId xmlns:a16="http://schemas.microsoft.com/office/drawing/2014/main" id="{DB0BA17D-616B-F33E-1450-39518B8DE01C}"/>
              </a:ext>
            </a:extLst>
          </p:cNvPr>
          <p:cNvSpPr/>
          <p:nvPr/>
        </p:nvSpPr>
        <p:spPr>
          <a:xfrm>
            <a:off x="3324308" y="2873226"/>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AC8D87E0-281B-E772-7B4D-7D6CA1446164}"/>
              </a:ext>
            </a:extLst>
          </p:cNvPr>
          <p:cNvSpPr/>
          <p:nvPr/>
        </p:nvSpPr>
        <p:spPr>
          <a:xfrm>
            <a:off x="7407258" y="2858879"/>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 name="Graphic 1">
            <a:extLst>
              <a:ext uri="{FF2B5EF4-FFF2-40B4-BE49-F238E27FC236}">
                <a16:creationId xmlns:a16="http://schemas.microsoft.com/office/drawing/2014/main" id="{268E18FB-B8F6-FA61-E4ED-0DBC567527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10771" y="1019949"/>
            <a:ext cx="394108" cy="683121"/>
          </a:xfrm>
          <a:prstGeom prst="rect">
            <a:avLst/>
          </a:prstGeom>
        </p:spPr>
      </p:pic>
      <p:sp>
        <p:nvSpPr>
          <p:cNvPr id="4" name="Rectangle 3">
            <a:extLst>
              <a:ext uri="{FF2B5EF4-FFF2-40B4-BE49-F238E27FC236}">
                <a16:creationId xmlns:a16="http://schemas.microsoft.com/office/drawing/2014/main" id="{B0FCC5D3-6074-9911-BE2F-BD3CD1AD9C50}"/>
              </a:ext>
            </a:extLst>
          </p:cNvPr>
          <p:cNvSpPr/>
          <p:nvPr/>
        </p:nvSpPr>
        <p:spPr>
          <a:xfrm>
            <a:off x="3329039" y="350548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28BE8DC1-E83E-DC1B-D670-CA544DBF7884}"/>
              </a:ext>
            </a:extLst>
          </p:cNvPr>
          <p:cNvSpPr/>
          <p:nvPr/>
        </p:nvSpPr>
        <p:spPr>
          <a:xfrm>
            <a:off x="3329039" y="3935568"/>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C9496706-1F8A-7954-74B0-372936FACB16}"/>
              </a:ext>
            </a:extLst>
          </p:cNvPr>
          <p:cNvSpPr/>
          <p:nvPr/>
        </p:nvSpPr>
        <p:spPr>
          <a:xfrm>
            <a:off x="3324997" y="5826363"/>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FE448296-C836-83C4-E9E9-919CD5CF5951}"/>
              </a:ext>
            </a:extLst>
          </p:cNvPr>
          <p:cNvSpPr/>
          <p:nvPr/>
        </p:nvSpPr>
        <p:spPr>
          <a:xfrm>
            <a:off x="7407258" y="3814398"/>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FE258A7C-F076-9B0B-921D-B2A8EF55C786}"/>
              </a:ext>
            </a:extLst>
          </p:cNvPr>
          <p:cNvSpPr/>
          <p:nvPr/>
        </p:nvSpPr>
        <p:spPr>
          <a:xfrm>
            <a:off x="7407258" y="4498373"/>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6E591334-8706-3B7B-2055-BF0C23B3D5D3}"/>
              </a:ext>
            </a:extLst>
          </p:cNvPr>
          <p:cNvSpPr/>
          <p:nvPr/>
        </p:nvSpPr>
        <p:spPr>
          <a:xfrm>
            <a:off x="7407258" y="5267478"/>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ED87C4EC-1E7B-ED74-1A1B-16DB0733FDFB}"/>
              </a:ext>
            </a:extLst>
          </p:cNvPr>
          <p:cNvSpPr/>
          <p:nvPr/>
        </p:nvSpPr>
        <p:spPr>
          <a:xfrm>
            <a:off x="7407258" y="5874534"/>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806DCBCB-68F5-33E7-BF94-9315038E5F53}"/>
              </a:ext>
            </a:extLst>
          </p:cNvPr>
          <p:cNvSpPr txBox="1"/>
          <p:nvPr/>
        </p:nvSpPr>
        <p:spPr>
          <a:xfrm>
            <a:off x="825185" y="3296738"/>
            <a:ext cx="2135314" cy="2585323"/>
          </a:xfrm>
          <a:prstGeom prst="rect">
            <a:avLst/>
          </a:prstGeom>
          <a:noFill/>
        </p:spPr>
        <p:txBody>
          <a:bodyPr wrap="square" lIns="91440" tIns="45720" rIns="91440" bIns="45720" rtlCol="0" anchor="t">
            <a:spAutoFit/>
          </a:bodyPr>
          <a:lstStyle/>
          <a:p>
            <a:pPr algn="r"/>
            <a:r>
              <a:rPr lang="en-US" cap="all" dirty="0">
                <a:solidFill>
                  <a:srgbClr val="E07E55"/>
                </a:solidFill>
                <a:latin typeface="Avenir Heavy"/>
              </a:rPr>
              <a:t>ÉQUITÉ, DIGNITÉ ET ACCÈS POUR LES PERSONNES VIVANT AVEC LE VIH, EXPOSÉES AU </a:t>
            </a:r>
            <a:r>
              <a:rPr lang="en-US" cap="all">
                <a:solidFill>
                  <a:srgbClr val="E07E55"/>
                </a:solidFill>
                <a:latin typeface="Avenir Heavy"/>
              </a:rPr>
              <a:t>RISQUE D'ACQUISITION OU </a:t>
            </a:r>
            <a:r>
              <a:rPr lang="en-US" cap="all" dirty="0">
                <a:solidFill>
                  <a:srgbClr val="E07E55"/>
                </a:solidFill>
                <a:latin typeface="Avenir Heavy"/>
              </a:rPr>
              <a:t>TOUCHÉES PAR LE VIH</a:t>
            </a:r>
            <a:endParaRPr lang="en-IN" dirty="0">
              <a:solidFill>
                <a:srgbClr val="E07E55"/>
              </a:solidFill>
              <a:latin typeface="Avenir Heavy"/>
            </a:endParaRPr>
          </a:p>
        </p:txBody>
      </p:sp>
    </p:spTree>
    <p:extLst>
      <p:ext uri="{BB962C8B-B14F-4D97-AF65-F5344CB8AC3E}">
        <p14:creationId xmlns:p14="http://schemas.microsoft.com/office/powerpoint/2010/main" val="371334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1DE97-5A56-F027-658D-6F2B332C6D56}"/>
            </a:ext>
          </a:extLst>
        </p:cNvPr>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1F334AB6-B94A-E4B3-B994-16AC3E898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09C7095A-77CC-F446-E744-3E112588555B}"/>
              </a:ext>
            </a:extLst>
          </p:cNvPr>
          <p:cNvSpPr/>
          <p:nvPr/>
        </p:nvSpPr>
        <p:spPr>
          <a:xfrm>
            <a:off x="825188" y="1046288"/>
            <a:ext cx="2027111" cy="20271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1180B2F8-3C6F-55D8-E16E-E5A6F6A99656}"/>
              </a:ext>
            </a:extLst>
          </p:cNvPr>
          <p:cNvCxnSpPr>
            <a:cxnSpLocks/>
          </p:cNvCxnSpPr>
          <p:nvPr/>
        </p:nvCxnSpPr>
        <p:spPr>
          <a:xfrm>
            <a:off x="3068700" y="609555"/>
            <a:ext cx="0" cy="5187563"/>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7762BF9-4F7B-F217-93D2-B509CA6D30F9}"/>
              </a:ext>
            </a:extLst>
          </p:cNvPr>
          <p:cNvCxnSpPr>
            <a:cxnSpLocks/>
          </p:cNvCxnSpPr>
          <p:nvPr/>
        </p:nvCxnSpPr>
        <p:spPr>
          <a:xfrm>
            <a:off x="3068700" y="1801975"/>
            <a:ext cx="8480127" cy="0"/>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78DC098A-E3B9-B71B-7219-3CD48FEF270D}"/>
              </a:ext>
            </a:extLst>
          </p:cNvPr>
          <p:cNvSpPr txBox="1"/>
          <p:nvPr/>
        </p:nvSpPr>
        <p:spPr>
          <a:xfrm>
            <a:off x="880240" y="512118"/>
            <a:ext cx="2080260" cy="507831"/>
          </a:xfrm>
          <a:prstGeom prst="rect">
            <a:avLst/>
          </a:prstGeom>
          <a:noFill/>
        </p:spPr>
        <p:txBody>
          <a:bodyPr wrap="square" rtlCol="0">
            <a:spAutoFit/>
          </a:bodyPr>
          <a:lstStyle/>
          <a:p>
            <a:pPr algn="r"/>
            <a:r>
              <a:rPr lang="en-US" sz="2700" cap="all" dirty="0">
                <a:solidFill>
                  <a:srgbClr val="E07E55"/>
                </a:solidFill>
                <a:latin typeface="Avenir Heavy" panose="020B0703020203020204" pitchFamily="34" charset="0"/>
              </a:rPr>
              <a:t>Priorité 2</a:t>
            </a:r>
            <a:endParaRPr lang="en-IN" sz="2700" cap="all" dirty="0">
              <a:solidFill>
                <a:srgbClr val="E07E55"/>
              </a:solidFill>
              <a:latin typeface="Avenir Heavy" panose="020B0703020203020204" pitchFamily="34" charset="0"/>
            </a:endParaRPr>
          </a:p>
        </p:txBody>
      </p:sp>
      <p:sp>
        <p:nvSpPr>
          <p:cNvPr id="9" name="TextBox 8">
            <a:extLst>
              <a:ext uri="{FF2B5EF4-FFF2-40B4-BE49-F238E27FC236}">
                <a16:creationId xmlns:a16="http://schemas.microsoft.com/office/drawing/2014/main" id="{C78769BE-206D-8885-B45C-3301B19F65D7}"/>
              </a:ext>
            </a:extLst>
          </p:cNvPr>
          <p:cNvSpPr txBox="1"/>
          <p:nvPr/>
        </p:nvSpPr>
        <p:spPr>
          <a:xfrm>
            <a:off x="3864234" y="1414930"/>
            <a:ext cx="3270074" cy="369332"/>
          </a:xfrm>
          <a:prstGeom prst="rect">
            <a:avLst/>
          </a:prstGeom>
          <a:noFill/>
        </p:spPr>
        <p:txBody>
          <a:bodyPr wrap="square" rtlCol="0">
            <a:spAutoFit/>
          </a:bodyPr>
          <a:lstStyle/>
          <a:p>
            <a:r>
              <a:rPr lang="en-US" cap="all" dirty="0">
                <a:solidFill>
                  <a:srgbClr val="E07E55"/>
                </a:solidFill>
                <a:latin typeface="Avenir Heavy" panose="020B0703020203020204" pitchFamily="34" charset="0"/>
                <a:ea typeface="Yu Gothic Light"/>
                <a:cs typeface="Arial"/>
              </a:rPr>
              <a:t>Domaine de résultats 6</a:t>
            </a:r>
          </a:p>
        </p:txBody>
      </p:sp>
      <p:sp>
        <p:nvSpPr>
          <p:cNvPr id="11" name="TextBox 10">
            <a:extLst>
              <a:ext uri="{FF2B5EF4-FFF2-40B4-BE49-F238E27FC236}">
                <a16:creationId xmlns:a16="http://schemas.microsoft.com/office/drawing/2014/main" id="{A95E1221-1D5E-8A8B-6105-B0F38A089361}"/>
              </a:ext>
            </a:extLst>
          </p:cNvPr>
          <p:cNvSpPr txBox="1"/>
          <p:nvPr/>
        </p:nvSpPr>
        <p:spPr>
          <a:xfrm>
            <a:off x="3329040" y="1966532"/>
            <a:ext cx="6580070" cy="646331"/>
          </a:xfrm>
          <a:prstGeom prst="rect">
            <a:avLst/>
          </a:prstGeom>
          <a:noFill/>
        </p:spPr>
        <p:txBody>
          <a:bodyPr wrap="square" rtlCol="0">
            <a:spAutoFit/>
          </a:bodyPr>
          <a:lstStyle/>
          <a:p>
            <a:r>
              <a:rPr lang="en-GB" dirty="0">
                <a:solidFill>
                  <a:srgbClr val="E07E55"/>
                </a:solidFill>
                <a:latin typeface="Avenir Heavy" panose="020B0703020203020204" pitchFamily="34" charset="0"/>
              </a:rPr>
              <a:t>Mettre fin à la stigmatisation et à la discrimination et défendre les droits humains et l'égalité des sexes dans la riposte au VIH</a:t>
            </a:r>
            <a:endParaRPr lang="en-IN" dirty="0">
              <a:solidFill>
                <a:srgbClr val="E07E55"/>
              </a:solidFill>
              <a:latin typeface="Avenir Heavy" panose="020B0703020203020204" pitchFamily="34" charset="0"/>
            </a:endParaRPr>
          </a:p>
        </p:txBody>
      </p:sp>
      <p:sp>
        <p:nvSpPr>
          <p:cNvPr id="13" name="TextBox 12">
            <a:extLst>
              <a:ext uri="{FF2B5EF4-FFF2-40B4-BE49-F238E27FC236}">
                <a16:creationId xmlns:a16="http://schemas.microsoft.com/office/drawing/2014/main" id="{A936E021-644C-266E-3935-7EDB542070B6}"/>
              </a:ext>
            </a:extLst>
          </p:cNvPr>
          <p:cNvSpPr txBox="1"/>
          <p:nvPr/>
        </p:nvSpPr>
        <p:spPr>
          <a:xfrm>
            <a:off x="825186" y="1413512"/>
            <a:ext cx="2027111" cy="1292662"/>
          </a:xfrm>
          <a:prstGeom prst="rect">
            <a:avLst/>
          </a:prstGeom>
          <a:noFill/>
        </p:spPr>
        <p:txBody>
          <a:bodyPr wrap="square" rtlCol="0">
            <a:spAutoFit/>
          </a:bodyPr>
          <a:lstStyle/>
          <a:p>
            <a:pPr algn="ctr">
              <a:lnSpc>
                <a:spcPct val="100000"/>
              </a:lnSpc>
            </a:pPr>
            <a:r>
              <a:rPr lang="en-US" sz="2600" cap="all" dirty="0">
                <a:solidFill>
                  <a:schemeClr val="bg1"/>
                </a:solidFill>
                <a:latin typeface="Avenir Heavy" panose="020B0703020203020204" pitchFamily="34" charset="0"/>
                <a:cs typeface="Arial"/>
              </a:rPr>
              <a:t>SERVICES AXÉS SUR LES PERSONNES</a:t>
            </a:r>
            <a:endParaRPr lang="en-CH" sz="2600" cap="all" dirty="0">
              <a:solidFill>
                <a:schemeClr val="bg1"/>
              </a:solidFill>
              <a:latin typeface="Avenir Heavy" panose="020B0703020203020204" pitchFamily="34" charset="0"/>
              <a:cs typeface="Arial"/>
            </a:endParaRPr>
          </a:p>
        </p:txBody>
      </p:sp>
      <p:sp>
        <p:nvSpPr>
          <p:cNvPr id="16" name="Rectangle 15">
            <a:extLst>
              <a:ext uri="{FF2B5EF4-FFF2-40B4-BE49-F238E27FC236}">
                <a16:creationId xmlns:a16="http://schemas.microsoft.com/office/drawing/2014/main" id="{4B0738CD-F173-C033-16E2-996C4F7881D1}"/>
              </a:ext>
            </a:extLst>
          </p:cNvPr>
          <p:cNvSpPr/>
          <p:nvPr/>
        </p:nvSpPr>
        <p:spPr>
          <a:xfrm>
            <a:off x="3332378" y="285716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9FE66C12-6FDD-820E-D0D5-CD0FC76E5A97}"/>
              </a:ext>
            </a:extLst>
          </p:cNvPr>
          <p:cNvSpPr/>
          <p:nvPr/>
        </p:nvSpPr>
        <p:spPr>
          <a:xfrm>
            <a:off x="7407258" y="2826163"/>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Graphic 7">
            <a:extLst>
              <a:ext uri="{FF2B5EF4-FFF2-40B4-BE49-F238E27FC236}">
                <a16:creationId xmlns:a16="http://schemas.microsoft.com/office/drawing/2014/main" id="{C9BFD03E-8080-4CDA-DBC4-CDCC867C60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85102" y="1155528"/>
            <a:ext cx="577437" cy="510810"/>
          </a:xfrm>
          <a:prstGeom prst="rect">
            <a:avLst/>
          </a:prstGeom>
        </p:spPr>
      </p:pic>
      <p:sp>
        <p:nvSpPr>
          <p:cNvPr id="22" name="TextBox 21">
            <a:extLst>
              <a:ext uri="{FF2B5EF4-FFF2-40B4-BE49-F238E27FC236}">
                <a16:creationId xmlns:a16="http://schemas.microsoft.com/office/drawing/2014/main" id="{0FB13AA8-A173-B82E-E604-186027F374C3}"/>
              </a:ext>
            </a:extLst>
          </p:cNvPr>
          <p:cNvSpPr txBox="1"/>
          <p:nvPr/>
        </p:nvSpPr>
        <p:spPr>
          <a:xfrm>
            <a:off x="3450210" y="2757495"/>
            <a:ext cx="3403705" cy="2877711"/>
          </a:xfrm>
          <a:prstGeom prst="rect">
            <a:avLst/>
          </a:prstGeom>
          <a:noFill/>
        </p:spPr>
        <p:txBody>
          <a:bodyPr wrap="square" rtlCol="0">
            <a:spAutoFit/>
          </a:bodyPr>
          <a:lstStyle/>
          <a:p>
            <a:pPr>
              <a:spcBef>
                <a:spcPts val="600"/>
              </a:spcBef>
            </a:pPr>
            <a:r>
              <a:rPr lang="en-US" sz="1200" dirty="0">
                <a:latin typeface="Avenir Heavy" panose="020B0703020203020204" pitchFamily="34" charset="0"/>
              </a:rPr>
              <a:t>Veiller à ce que toutes les personnes puissent accéder à des services exempts de stigmatisation et de discrimination</a:t>
            </a:r>
            <a:endParaRPr lang="en-IN" sz="1200" dirty="0">
              <a:latin typeface="Avenir Heavy" panose="020B0703020203020204" pitchFamily="34" charset="0"/>
            </a:endParaRPr>
          </a:p>
          <a:p>
            <a:pPr>
              <a:spcBef>
                <a:spcPts val="600"/>
              </a:spcBef>
            </a:pPr>
            <a:r>
              <a:rPr lang="en-US" sz="1200" dirty="0">
                <a:latin typeface="Avenir Heavy" panose="020B0703020203020204" pitchFamily="34" charset="0"/>
              </a:rPr>
              <a:t>Supprimer les obstacles juridiques </a:t>
            </a:r>
            <a:r>
              <a:rPr lang="en-US" sz="1200" dirty="0">
                <a:latin typeface="Avenir Medium" panose="02000603020000020003" pitchFamily="2" charset="0"/>
              </a:rPr>
              <a:t>à l'accès aux services pour les populations clés, les groupes marginalisés, les femmes et les filles</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Mettre fin aux lois et pratiques discriminatoires </a:t>
            </a:r>
            <a:r>
              <a:rPr lang="en-US" sz="1200" dirty="0">
                <a:latin typeface="Avenir Medium" panose="02000603020000020003" pitchFamily="2" charset="0"/>
              </a:rPr>
              <a:t>à l'égard des femmes et des filles</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Intégrer des approches fondées sur les droits </a:t>
            </a:r>
            <a:r>
              <a:rPr lang="en-US" sz="1200" dirty="0">
                <a:latin typeface="Avenir Medium" panose="02000603020000020003" pitchFamily="2" charset="0"/>
              </a:rPr>
              <a:t>dans les systèmes de santé</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Reconnaître les populations clés </a:t>
            </a:r>
            <a:r>
              <a:rPr lang="en-US" sz="1200" dirty="0">
                <a:latin typeface="Avenir Medium" panose="02000603020000020003" pitchFamily="2" charset="0"/>
              </a:rPr>
              <a:t>dans les stratégies de santé</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Institutionnaliser </a:t>
            </a:r>
            <a:r>
              <a:rPr lang="en-US" sz="1200" dirty="0">
                <a:latin typeface="Avenir Heavy" panose="020B0703020203020204" pitchFamily="34" charset="0"/>
              </a:rPr>
              <a:t>la protection</a:t>
            </a:r>
            <a:r>
              <a:rPr lang="en-US" sz="1200" dirty="0">
                <a:latin typeface="Avenir Medium" panose="02000603020000020003" pitchFamily="2" charset="0"/>
              </a:rPr>
              <a:t> des droits humains et la formation</a:t>
            </a:r>
            <a:endParaRPr lang="en-IN" sz="1200" dirty="0">
              <a:latin typeface="Avenir Medium" panose="02000603020000020003" pitchFamily="2" charset="0"/>
            </a:endParaRPr>
          </a:p>
        </p:txBody>
      </p:sp>
      <p:sp>
        <p:nvSpPr>
          <p:cNvPr id="23" name="TextBox 22">
            <a:extLst>
              <a:ext uri="{FF2B5EF4-FFF2-40B4-BE49-F238E27FC236}">
                <a16:creationId xmlns:a16="http://schemas.microsoft.com/office/drawing/2014/main" id="{D77F9416-F34E-D424-A4FE-E6DBCE7EBFC6}"/>
              </a:ext>
            </a:extLst>
          </p:cNvPr>
          <p:cNvSpPr txBox="1"/>
          <p:nvPr/>
        </p:nvSpPr>
        <p:spPr>
          <a:xfrm>
            <a:off x="7533160" y="2757495"/>
            <a:ext cx="3403705" cy="2539157"/>
          </a:xfrm>
          <a:prstGeom prst="rect">
            <a:avLst/>
          </a:prstGeom>
          <a:noFill/>
        </p:spPr>
        <p:txBody>
          <a:bodyPr wrap="square" rtlCol="0">
            <a:spAutoFit/>
          </a:bodyPr>
          <a:lstStyle/>
          <a:p>
            <a:pPr>
              <a:spcBef>
                <a:spcPts val="600"/>
              </a:spcBef>
            </a:pPr>
            <a:r>
              <a:rPr lang="en-US" sz="1200" dirty="0">
                <a:latin typeface="Avenir Heavy" panose="020B0703020203020204" pitchFamily="34" charset="0"/>
              </a:rPr>
              <a:t>Fournir un soutien juridique et fondé sur les droits dans les domaines du VIH, de la santé et autres, y compris dans les prisons</a:t>
            </a:r>
          </a:p>
          <a:p>
            <a:pPr>
              <a:spcBef>
                <a:spcPts val="600"/>
              </a:spcBef>
            </a:pPr>
            <a:r>
              <a:rPr lang="en-US" sz="1200" dirty="0">
                <a:latin typeface="Avenir Heavy" panose="020B0703020203020204" pitchFamily="34" charset="0"/>
              </a:rPr>
              <a:t>Accroître le financement </a:t>
            </a:r>
            <a:r>
              <a:rPr lang="en-US" sz="1200" dirty="0">
                <a:latin typeface="Avenir Medium" panose="02000603020000020003" pitchFamily="2" charset="0"/>
              </a:rPr>
              <a:t>et la mise en œuvre d'interventions qui s'attaquent aux obstacles aux droits humains et aux normes inégales entre les sexes</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Protéger l'espace civique </a:t>
            </a:r>
            <a:r>
              <a:rPr lang="en-US" sz="1200" dirty="0">
                <a:latin typeface="Avenir Medium" panose="02000603020000020003" pitchFamily="2" charset="0"/>
              </a:rPr>
              <a:t>pour l'engagement des communautés de personnes vivant avec le VIH, touchées par le VIH et exposées au risque de contracter le VIH</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Renforcer les capacités des législateurs </a:t>
            </a:r>
            <a:r>
              <a:rPr lang="en-US" sz="1200" dirty="0">
                <a:latin typeface="Avenir Medium" panose="02000603020000020003" pitchFamily="2" charset="0"/>
              </a:rPr>
              <a:t>et autres acteurs politiques à participer à la riposte au VIH</a:t>
            </a:r>
            <a:endParaRPr lang="en-IN" sz="1200" dirty="0">
              <a:latin typeface="Avenir Medium" panose="02000603020000020003" pitchFamily="2" charset="0"/>
            </a:endParaRPr>
          </a:p>
        </p:txBody>
      </p:sp>
      <p:sp>
        <p:nvSpPr>
          <p:cNvPr id="34" name="Rectangle 33">
            <a:extLst>
              <a:ext uri="{FF2B5EF4-FFF2-40B4-BE49-F238E27FC236}">
                <a16:creationId xmlns:a16="http://schemas.microsoft.com/office/drawing/2014/main" id="{C5570B2D-8FA2-07F5-25D3-B120C536F64B}"/>
              </a:ext>
            </a:extLst>
          </p:cNvPr>
          <p:cNvSpPr/>
          <p:nvPr/>
        </p:nvSpPr>
        <p:spPr>
          <a:xfrm>
            <a:off x="3324308" y="3482154"/>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AB6C45C8-90D1-1691-A65E-CDBE985CF18D}"/>
              </a:ext>
            </a:extLst>
          </p:cNvPr>
          <p:cNvSpPr/>
          <p:nvPr/>
        </p:nvSpPr>
        <p:spPr>
          <a:xfrm>
            <a:off x="3332378" y="4535284"/>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1B564795-FB01-FD02-D2E1-8B0FA56EC718}"/>
              </a:ext>
            </a:extLst>
          </p:cNvPr>
          <p:cNvSpPr/>
          <p:nvPr/>
        </p:nvSpPr>
        <p:spPr>
          <a:xfrm>
            <a:off x="3329040" y="4995440"/>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36">
            <a:extLst>
              <a:ext uri="{FF2B5EF4-FFF2-40B4-BE49-F238E27FC236}">
                <a16:creationId xmlns:a16="http://schemas.microsoft.com/office/drawing/2014/main" id="{D32F7236-8E9D-AB22-C264-C39C7CB55AEF}"/>
              </a:ext>
            </a:extLst>
          </p:cNvPr>
          <p:cNvSpPr/>
          <p:nvPr/>
        </p:nvSpPr>
        <p:spPr>
          <a:xfrm>
            <a:off x="3329040" y="5394085"/>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5C67EC86-D75D-102F-3C4F-4ACBB6214423}"/>
              </a:ext>
            </a:extLst>
          </p:cNvPr>
          <p:cNvSpPr/>
          <p:nvPr/>
        </p:nvSpPr>
        <p:spPr>
          <a:xfrm>
            <a:off x="7407258" y="346497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D6C9C255-48B2-D363-E8C6-579E80F7323F}"/>
              </a:ext>
            </a:extLst>
          </p:cNvPr>
          <p:cNvSpPr/>
          <p:nvPr/>
        </p:nvSpPr>
        <p:spPr>
          <a:xfrm>
            <a:off x="7407258" y="4290791"/>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C650788B-C389-6B41-0CB9-026A1AD32D02}"/>
              </a:ext>
            </a:extLst>
          </p:cNvPr>
          <p:cNvSpPr/>
          <p:nvPr/>
        </p:nvSpPr>
        <p:spPr>
          <a:xfrm>
            <a:off x="7407258" y="5116610"/>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1">
            <a:extLst>
              <a:ext uri="{FF2B5EF4-FFF2-40B4-BE49-F238E27FC236}">
                <a16:creationId xmlns:a16="http://schemas.microsoft.com/office/drawing/2014/main" id="{373E56D8-4F3B-EAD8-3A3A-A6575B67805A}"/>
              </a:ext>
            </a:extLst>
          </p:cNvPr>
          <p:cNvSpPr/>
          <p:nvPr/>
        </p:nvSpPr>
        <p:spPr>
          <a:xfrm>
            <a:off x="3330709" y="4085627"/>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7DC7F6D4-ABB0-6E6E-3C9B-836830650C05}"/>
              </a:ext>
            </a:extLst>
          </p:cNvPr>
          <p:cNvSpPr txBox="1"/>
          <p:nvPr/>
        </p:nvSpPr>
        <p:spPr>
          <a:xfrm>
            <a:off x="825185" y="3296738"/>
            <a:ext cx="2135314" cy="2585323"/>
          </a:xfrm>
          <a:prstGeom prst="rect">
            <a:avLst/>
          </a:prstGeom>
          <a:noFill/>
        </p:spPr>
        <p:txBody>
          <a:bodyPr wrap="square" lIns="91440" tIns="45720" rIns="91440" bIns="45720" rtlCol="0" anchor="t">
            <a:spAutoFit/>
          </a:bodyPr>
          <a:lstStyle/>
          <a:p>
            <a:pPr algn="r"/>
            <a:r>
              <a:rPr lang="en-US" cap="all" dirty="0">
                <a:solidFill>
                  <a:srgbClr val="E07E55"/>
                </a:solidFill>
                <a:latin typeface="Avenir Heavy"/>
              </a:rPr>
              <a:t>ÉQUITÉ, DIGNITÉ ET ACCÈS POUR LES PERSONNES VIVANT AVEC LE VIH, EXPOSÉES AU </a:t>
            </a:r>
            <a:r>
              <a:rPr lang="en-US" cap="all">
                <a:solidFill>
                  <a:srgbClr val="E07E55"/>
                </a:solidFill>
                <a:latin typeface="Avenir Heavy"/>
              </a:rPr>
              <a:t>RISQUE D'ACQUISITION OU </a:t>
            </a:r>
            <a:r>
              <a:rPr lang="en-US" cap="all" dirty="0">
                <a:solidFill>
                  <a:srgbClr val="E07E55"/>
                </a:solidFill>
                <a:latin typeface="Avenir Heavy"/>
              </a:rPr>
              <a:t>TOUCHÉES PAR LE VIH</a:t>
            </a:r>
            <a:endParaRPr lang="en-IN" dirty="0">
              <a:solidFill>
                <a:srgbClr val="E07E55"/>
              </a:solidFill>
              <a:latin typeface="Avenir Heavy"/>
            </a:endParaRPr>
          </a:p>
        </p:txBody>
      </p:sp>
    </p:spTree>
    <p:extLst>
      <p:ext uri="{BB962C8B-B14F-4D97-AF65-F5344CB8AC3E}">
        <p14:creationId xmlns:p14="http://schemas.microsoft.com/office/powerpoint/2010/main" val="375320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BD587-21C8-4A46-9F3C-CE758D429BA5}"/>
            </a:ext>
          </a:extLst>
        </p:cNvPr>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1E1DAE88-6973-228A-4F68-F77DD117E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5A05D993-C18A-318D-8774-F20505226855}"/>
              </a:ext>
            </a:extLst>
          </p:cNvPr>
          <p:cNvSpPr/>
          <p:nvPr/>
        </p:nvSpPr>
        <p:spPr>
          <a:xfrm>
            <a:off x="825188" y="1046288"/>
            <a:ext cx="2027111" cy="20271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CA101389-997E-819A-0374-D4344DCD2740}"/>
              </a:ext>
            </a:extLst>
          </p:cNvPr>
          <p:cNvCxnSpPr>
            <a:cxnSpLocks/>
          </p:cNvCxnSpPr>
          <p:nvPr/>
        </p:nvCxnSpPr>
        <p:spPr>
          <a:xfrm>
            <a:off x="3068700" y="609555"/>
            <a:ext cx="0" cy="5187563"/>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732CF2C-BACB-AFFF-2E15-4B8FAD289274}"/>
              </a:ext>
            </a:extLst>
          </p:cNvPr>
          <p:cNvCxnSpPr>
            <a:cxnSpLocks/>
          </p:cNvCxnSpPr>
          <p:nvPr/>
        </p:nvCxnSpPr>
        <p:spPr>
          <a:xfrm>
            <a:off x="3068700" y="1801975"/>
            <a:ext cx="8480127" cy="0"/>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94385149-4C0D-1BD8-D2B5-D21DA70AD530}"/>
              </a:ext>
            </a:extLst>
          </p:cNvPr>
          <p:cNvSpPr txBox="1"/>
          <p:nvPr/>
        </p:nvSpPr>
        <p:spPr>
          <a:xfrm>
            <a:off x="880240" y="512118"/>
            <a:ext cx="2080260" cy="507831"/>
          </a:xfrm>
          <a:prstGeom prst="rect">
            <a:avLst/>
          </a:prstGeom>
          <a:noFill/>
        </p:spPr>
        <p:txBody>
          <a:bodyPr wrap="square" rtlCol="0">
            <a:spAutoFit/>
          </a:bodyPr>
          <a:lstStyle/>
          <a:p>
            <a:pPr algn="r"/>
            <a:r>
              <a:rPr lang="en-US" sz="2700" cap="all" dirty="0">
                <a:solidFill>
                  <a:srgbClr val="E07E55"/>
                </a:solidFill>
                <a:latin typeface="Avenir Heavy" panose="020B0703020203020204" pitchFamily="34" charset="0"/>
              </a:rPr>
              <a:t>Priorité 2</a:t>
            </a:r>
            <a:endParaRPr lang="en-IN" sz="2700" cap="all" dirty="0">
              <a:solidFill>
                <a:srgbClr val="E07E55"/>
              </a:solidFill>
              <a:latin typeface="Avenir Heavy" panose="020B0703020203020204" pitchFamily="34" charset="0"/>
            </a:endParaRPr>
          </a:p>
        </p:txBody>
      </p:sp>
      <p:sp>
        <p:nvSpPr>
          <p:cNvPr id="9" name="TextBox 8">
            <a:extLst>
              <a:ext uri="{FF2B5EF4-FFF2-40B4-BE49-F238E27FC236}">
                <a16:creationId xmlns:a16="http://schemas.microsoft.com/office/drawing/2014/main" id="{D0F6EB99-3FB8-EF06-3112-4AEAFCD7ABBF}"/>
              </a:ext>
            </a:extLst>
          </p:cNvPr>
          <p:cNvSpPr txBox="1"/>
          <p:nvPr/>
        </p:nvSpPr>
        <p:spPr>
          <a:xfrm>
            <a:off x="4012918" y="1322004"/>
            <a:ext cx="3297951" cy="369332"/>
          </a:xfrm>
          <a:prstGeom prst="rect">
            <a:avLst/>
          </a:prstGeom>
          <a:noFill/>
        </p:spPr>
        <p:txBody>
          <a:bodyPr wrap="square" rtlCol="0">
            <a:spAutoFit/>
          </a:bodyPr>
          <a:lstStyle/>
          <a:p>
            <a:r>
              <a:rPr lang="en-US" cap="all" dirty="0">
                <a:solidFill>
                  <a:srgbClr val="E07E55"/>
                </a:solidFill>
                <a:latin typeface="Avenir Heavy" panose="020B0703020203020204" pitchFamily="34" charset="0"/>
                <a:ea typeface="Yu Gothic Light"/>
                <a:cs typeface="Arial"/>
              </a:rPr>
              <a:t>Domaine de résultats 7</a:t>
            </a:r>
          </a:p>
        </p:txBody>
      </p:sp>
      <p:sp>
        <p:nvSpPr>
          <p:cNvPr id="11" name="TextBox 10">
            <a:extLst>
              <a:ext uri="{FF2B5EF4-FFF2-40B4-BE49-F238E27FC236}">
                <a16:creationId xmlns:a16="http://schemas.microsoft.com/office/drawing/2014/main" id="{FE1AAAC5-5F2D-6EC9-2FF9-62CBF25E0CFE}"/>
              </a:ext>
            </a:extLst>
          </p:cNvPr>
          <p:cNvSpPr txBox="1"/>
          <p:nvPr/>
        </p:nvSpPr>
        <p:spPr>
          <a:xfrm>
            <a:off x="3329039" y="1966532"/>
            <a:ext cx="8423971" cy="646331"/>
          </a:xfrm>
          <a:prstGeom prst="rect">
            <a:avLst/>
          </a:prstGeom>
          <a:noFill/>
        </p:spPr>
        <p:txBody>
          <a:bodyPr wrap="square" rtlCol="0">
            <a:spAutoFit/>
          </a:bodyPr>
          <a:lstStyle/>
          <a:p>
            <a:r>
              <a:rPr lang="en-US" dirty="0">
                <a:solidFill>
                  <a:srgbClr val="E07E55"/>
                </a:solidFill>
                <a:latin typeface="Avenir Heavy" panose="020B0703020203020204" pitchFamily="34" charset="0"/>
              </a:rPr>
              <a:t>Garantir un accès équitable aux innovations scientifiques, médicales et technologiques en matière de prévention, de dépistage, de traitement et de soins du VIH</a:t>
            </a:r>
            <a:endParaRPr lang="en-IN" dirty="0">
              <a:solidFill>
                <a:srgbClr val="E07E55"/>
              </a:solidFill>
              <a:latin typeface="Avenir Heavy" panose="020B0703020203020204" pitchFamily="34" charset="0"/>
            </a:endParaRPr>
          </a:p>
        </p:txBody>
      </p:sp>
      <p:sp>
        <p:nvSpPr>
          <p:cNvPr id="13" name="TextBox 12">
            <a:extLst>
              <a:ext uri="{FF2B5EF4-FFF2-40B4-BE49-F238E27FC236}">
                <a16:creationId xmlns:a16="http://schemas.microsoft.com/office/drawing/2014/main" id="{E60FA528-E2EE-A3AC-2A24-A1C4B68BE8B9}"/>
              </a:ext>
            </a:extLst>
          </p:cNvPr>
          <p:cNvSpPr txBox="1"/>
          <p:nvPr/>
        </p:nvSpPr>
        <p:spPr>
          <a:xfrm>
            <a:off x="825186" y="1413512"/>
            <a:ext cx="2027111" cy="1292662"/>
          </a:xfrm>
          <a:prstGeom prst="rect">
            <a:avLst/>
          </a:prstGeom>
          <a:noFill/>
        </p:spPr>
        <p:txBody>
          <a:bodyPr wrap="square" rtlCol="0">
            <a:spAutoFit/>
          </a:bodyPr>
          <a:lstStyle/>
          <a:p>
            <a:pPr algn="ctr">
              <a:lnSpc>
                <a:spcPct val="100000"/>
              </a:lnSpc>
            </a:pPr>
            <a:r>
              <a:rPr lang="en-US" sz="2600" cap="all" dirty="0">
                <a:solidFill>
                  <a:schemeClr val="bg1"/>
                </a:solidFill>
                <a:latin typeface="Avenir Heavy" panose="020B0703020203020204" pitchFamily="34" charset="0"/>
                <a:cs typeface="Arial"/>
              </a:rPr>
              <a:t>SERVICES AXÉS SUR LES PERSONNES</a:t>
            </a:r>
            <a:endParaRPr lang="en-CH" sz="2600" cap="all" dirty="0">
              <a:solidFill>
                <a:schemeClr val="bg1"/>
              </a:solidFill>
              <a:latin typeface="Avenir Heavy" panose="020B0703020203020204" pitchFamily="34" charset="0"/>
              <a:cs typeface="Arial"/>
            </a:endParaRPr>
          </a:p>
        </p:txBody>
      </p:sp>
      <p:sp>
        <p:nvSpPr>
          <p:cNvPr id="16" name="Rectangle 15">
            <a:extLst>
              <a:ext uri="{FF2B5EF4-FFF2-40B4-BE49-F238E27FC236}">
                <a16:creationId xmlns:a16="http://schemas.microsoft.com/office/drawing/2014/main" id="{269A43D9-7980-D684-0424-219D6A106A00}"/>
              </a:ext>
            </a:extLst>
          </p:cNvPr>
          <p:cNvSpPr/>
          <p:nvPr/>
        </p:nvSpPr>
        <p:spPr>
          <a:xfrm>
            <a:off x="3329040" y="2830679"/>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444FAB50-4F24-3AB6-4E4B-D4D3400747A3}"/>
              </a:ext>
            </a:extLst>
          </p:cNvPr>
          <p:cNvSpPr/>
          <p:nvPr/>
        </p:nvSpPr>
        <p:spPr>
          <a:xfrm>
            <a:off x="7407258" y="2826163"/>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9D79C413-9573-A068-5214-E47E69481DAD}"/>
              </a:ext>
            </a:extLst>
          </p:cNvPr>
          <p:cNvSpPr txBox="1"/>
          <p:nvPr/>
        </p:nvSpPr>
        <p:spPr>
          <a:xfrm>
            <a:off x="3450210" y="2757495"/>
            <a:ext cx="3403705" cy="3431709"/>
          </a:xfrm>
          <a:prstGeom prst="rect">
            <a:avLst/>
          </a:prstGeom>
          <a:noFill/>
        </p:spPr>
        <p:txBody>
          <a:bodyPr wrap="square" rtlCol="0">
            <a:spAutoFit/>
          </a:bodyPr>
          <a:lstStyle/>
          <a:p>
            <a:pPr>
              <a:spcBef>
                <a:spcPts val="600"/>
              </a:spcBef>
            </a:pPr>
            <a:r>
              <a:rPr lang="en-US" sz="1200" dirty="0">
                <a:latin typeface="Avenir Heavy" panose="020B0703020203020204" pitchFamily="34" charset="0"/>
              </a:rPr>
              <a:t>Promouvoir des réformes visant à renforcer les chaînes d'approvisionnement </a:t>
            </a:r>
            <a:r>
              <a:rPr lang="en-US" sz="1200" dirty="0">
                <a:latin typeface="Avenir Medium" panose="02000603020000020003" pitchFamily="2" charset="0"/>
              </a:rPr>
              <a:t>en produits de santé </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Donner la priorité aux stratégies d'accès au marché </a:t>
            </a:r>
            <a:r>
              <a:rPr lang="en-US" sz="1200" dirty="0">
                <a:latin typeface="Avenir Medium" panose="02000603020000020003" pitchFamily="2" charset="0"/>
              </a:rPr>
              <a:t>qui garantissent l'accès aux médicaments essentiels et autres produits de santé</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Promouvoir un accès équitable à des technologies de santé de qualité garantie </a:t>
            </a:r>
            <a:r>
              <a:rPr lang="en-US" sz="1200" dirty="0">
                <a:latin typeface="Avenir Medium" panose="02000603020000020003" pitchFamily="2" charset="0"/>
              </a:rPr>
              <a:t>pour le VIH et les co-infections et comorbidités associées</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Améliorer la transparence des marchés des technologies de santé liées au VIH</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Promouvoir des cadres juridiques équilibrés qui renforcent les capacités des pays à gérer les droits de propriété intellectuelle dans une perspective de santé publique</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Encourager la production pharmaceutique locale et/ou régionale </a:t>
            </a:r>
            <a:endParaRPr lang="en-IN" sz="1200" dirty="0">
              <a:latin typeface="Avenir Heavy" panose="020B0703020203020204" pitchFamily="34" charset="0"/>
            </a:endParaRPr>
          </a:p>
        </p:txBody>
      </p:sp>
      <p:sp>
        <p:nvSpPr>
          <p:cNvPr id="23" name="TextBox 22">
            <a:extLst>
              <a:ext uri="{FF2B5EF4-FFF2-40B4-BE49-F238E27FC236}">
                <a16:creationId xmlns:a16="http://schemas.microsoft.com/office/drawing/2014/main" id="{A48D7326-1F01-22AB-3B8E-E69DB4D38B1B}"/>
              </a:ext>
            </a:extLst>
          </p:cNvPr>
          <p:cNvSpPr txBox="1"/>
          <p:nvPr/>
        </p:nvSpPr>
        <p:spPr>
          <a:xfrm>
            <a:off x="7533160" y="2757495"/>
            <a:ext cx="3403705" cy="3462486"/>
          </a:xfrm>
          <a:prstGeom prst="rect">
            <a:avLst/>
          </a:prstGeom>
          <a:noFill/>
        </p:spPr>
        <p:txBody>
          <a:bodyPr wrap="square" rtlCol="0">
            <a:spAutoFit/>
          </a:bodyPr>
          <a:lstStyle/>
          <a:p>
            <a:pPr>
              <a:spcBef>
                <a:spcPts val="600"/>
              </a:spcBef>
            </a:pPr>
            <a:r>
              <a:rPr lang="en-US" sz="1200" dirty="0">
                <a:latin typeface="Avenir Medium" panose="02000603020000020003" pitchFamily="2" charset="0"/>
              </a:rPr>
              <a:t>Encourager </a:t>
            </a:r>
            <a:r>
              <a:rPr lang="en-US" sz="1200" dirty="0">
                <a:latin typeface="Avenir Heavy" panose="020B0703020203020204" pitchFamily="34" charset="0"/>
              </a:rPr>
              <a:t>les mécanismes alternatifs pour stimuler l'innovation </a:t>
            </a:r>
            <a:r>
              <a:rPr lang="en-US" sz="1200" dirty="0">
                <a:latin typeface="Avenir Medium" panose="02000603020000020003" pitchFamily="2" charset="0"/>
              </a:rPr>
              <a:t>dans le secteur de la santé</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Tirer parti de l'IA et de la santé numérique pour la prévention, le dépistage, le traitement et les soins du VIH, </a:t>
            </a:r>
            <a:r>
              <a:rPr lang="en-US" sz="1200" dirty="0">
                <a:latin typeface="Avenir Medium" panose="02000603020000020003" pitchFamily="2" charset="0"/>
              </a:rPr>
              <a:t>en utilisant des principes éthiques clairs et fondés sur les droits humains</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Encourager les partenariats </a:t>
            </a:r>
            <a:r>
              <a:rPr lang="en-US" sz="1200" dirty="0">
                <a:latin typeface="Avenir Medium" panose="02000603020000020003" pitchFamily="2" charset="0"/>
              </a:rPr>
              <a:t>avec les gouvernements, les bailleurs de fonds, les experts juridiques, la société civile, y compris les réseaux de personnes vivant avec le VIH, touchées par le VIH ou exposées au risque d'infection, le secteur privé et les réseaux de la chaîne d'approvisionnement </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Combattre systématiquement la fracture numérique </a:t>
            </a:r>
            <a:r>
              <a:rPr lang="en-US" sz="1200" dirty="0">
                <a:latin typeface="Avenir Medium" panose="02000603020000020003" pitchFamily="2" charset="0"/>
              </a:rPr>
              <a:t>en investissant dans des infrastructures de connectivité, des appareils abordables, des systèmes de données primaires et des </a:t>
            </a:r>
            <a:r>
              <a:rPr lang="en-US" sz="1200" dirty="0" err="1">
                <a:latin typeface="Avenir Medium" panose="02000603020000020003" pitchFamily="2" charset="0"/>
              </a:rPr>
              <a:t>programmes</a:t>
            </a:r>
            <a:r>
              <a:rPr lang="en-US" sz="1200" dirty="0">
                <a:latin typeface="Avenir Medium" panose="02000603020000020003" pitchFamily="2" charset="0"/>
              </a:rPr>
              <a:t> d'alphabétisation numérique</a:t>
            </a:r>
            <a:endParaRPr lang="en-IN" sz="1200" dirty="0">
              <a:latin typeface="Avenir Medium" panose="02000603020000020003" pitchFamily="2" charset="0"/>
            </a:endParaRPr>
          </a:p>
        </p:txBody>
      </p:sp>
      <p:pic>
        <p:nvPicPr>
          <p:cNvPr id="12" name="Graphic 11">
            <a:extLst>
              <a:ext uri="{FF2B5EF4-FFF2-40B4-BE49-F238E27FC236}">
                <a16:creationId xmlns:a16="http://schemas.microsoft.com/office/drawing/2014/main" id="{F93D2AF3-9F80-D3AA-31F1-34A3EB3226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85103" y="1395227"/>
            <a:ext cx="603301" cy="297628"/>
          </a:xfrm>
          <a:prstGeom prst="rect">
            <a:avLst/>
          </a:prstGeom>
        </p:spPr>
      </p:pic>
      <p:sp>
        <p:nvSpPr>
          <p:cNvPr id="14" name="Rectangle 13">
            <a:extLst>
              <a:ext uri="{FF2B5EF4-FFF2-40B4-BE49-F238E27FC236}">
                <a16:creationId xmlns:a16="http://schemas.microsoft.com/office/drawing/2014/main" id="{18D1A195-CEEF-BDCE-9A3E-AF74D7A34A10}"/>
              </a:ext>
            </a:extLst>
          </p:cNvPr>
          <p:cNvSpPr/>
          <p:nvPr/>
        </p:nvSpPr>
        <p:spPr>
          <a:xfrm>
            <a:off x="3329040" y="3277716"/>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68545BD5-180F-951A-E661-50E8F8F00DC7}"/>
              </a:ext>
            </a:extLst>
          </p:cNvPr>
          <p:cNvSpPr/>
          <p:nvPr/>
        </p:nvSpPr>
        <p:spPr>
          <a:xfrm>
            <a:off x="3329040" y="388685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5C221D02-DD96-B691-CE4E-8EC5F2D75F91}"/>
              </a:ext>
            </a:extLst>
          </p:cNvPr>
          <p:cNvSpPr/>
          <p:nvPr/>
        </p:nvSpPr>
        <p:spPr>
          <a:xfrm>
            <a:off x="3329040" y="4518107"/>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D35A4691-0133-B5FF-A668-8F0C045F07EF}"/>
              </a:ext>
            </a:extLst>
          </p:cNvPr>
          <p:cNvSpPr/>
          <p:nvPr/>
        </p:nvSpPr>
        <p:spPr>
          <a:xfrm>
            <a:off x="3329040" y="4949428"/>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FBC46B7D-1584-F2DD-5F59-28C457D3A575}"/>
              </a:ext>
            </a:extLst>
          </p:cNvPr>
          <p:cNvSpPr/>
          <p:nvPr/>
        </p:nvSpPr>
        <p:spPr>
          <a:xfrm>
            <a:off x="3329040" y="577281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2BEFC239-71E8-B8C4-2343-10F8FBD516A1}"/>
              </a:ext>
            </a:extLst>
          </p:cNvPr>
          <p:cNvSpPr/>
          <p:nvPr/>
        </p:nvSpPr>
        <p:spPr>
          <a:xfrm>
            <a:off x="7407258" y="3296738"/>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0CB57AC4-A06F-2F35-9B89-C2A3A9B4A003}"/>
              </a:ext>
            </a:extLst>
          </p:cNvPr>
          <p:cNvSpPr/>
          <p:nvPr/>
        </p:nvSpPr>
        <p:spPr>
          <a:xfrm>
            <a:off x="7407258" y="4090831"/>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a:extLst>
              <a:ext uri="{FF2B5EF4-FFF2-40B4-BE49-F238E27FC236}">
                <a16:creationId xmlns:a16="http://schemas.microsoft.com/office/drawing/2014/main" id="{B2D7CE1F-1E9D-2A7A-C8BD-1862AEB74699}"/>
              </a:ext>
            </a:extLst>
          </p:cNvPr>
          <p:cNvSpPr/>
          <p:nvPr/>
        </p:nvSpPr>
        <p:spPr>
          <a:xfrm>
            <a:off x="7407258" y="5267478"/>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458BB75F-F585-F857-30E8-821AA3C9C364}"/>
              </a:ext>
            </a:extLst>
          </p:cNvPr>
          <p:cNvSpPr txBox="1"/>
          <p:nvPr/>
        </p:nvSpPr>
        <p:spPr>
          <a:xfrm>
            <a:off x="825185" y="3296738"/>
            <a:ext cx="2135314" cy="2585323"/>
          </a:xfrm>
          <a:prstGeom prst="rect">
            <a:avLst/>
          </a:prstGeom>
          <a:noFill/>
        </p:spPr>
        <p:txBody>
          <a:bodyPr wrap="square" lIns="91440" tIns="45720" rIns="91440" bIns="45720" rtlCol="0" anchor="t">
            <a:spAutoFit/>
          </a:bodyPr>
          <a:lstStyle/>
          <a:p>
            <a:pPr algn="r"/>
            <a:r>
              <a:rPr lang="en-US" cap="all" dirty="0">
                <a:solidFill>
                  <a:srgbClr val="E07E55"/>
                </a:solidFill>
                <a:latin typeface="Avenir Heavy"/>
              </a:rPr>
              <a:t>ÉQUITÉ, DIGNITÉ ET ACCÈS POUR LES PERSONNES VIVANT AVEC LE VIH, EXPOSÉES AU </a:t>
            </a:r>
            <a:r>
              <a:rPr lang="en-US" cap="all">
                <a:solidFill>
                  <a:srgbClr val="E07E55"/>
                </a:solidFill>
                <a:latin typeface="Avenir Heavy"/>
              </a:rPr>
              <a:t>RISQUE D'ACQUISITION OU </a:t>
            </a:r>
            <a:r>
              <a:rPr lang="en-US" cap="all" dirty="0">
                <a:solidFill>
                  <a:srgbClr val="E07E55"/>
                </a:solidFill>
                <a:latin typeface="Avenir Heavy"/>
              </a:rPr>
              <a:t>TOUCHÉES PAR LE VIH</a:t>
            </a:r>
            <a:endParaRPr lang="en-IN" dirty="0">
              <a:solidFill>
                <a:srgbClr val="E07E55"/>
              </a:solidFill>
              <a:latin typeface="Avenir Heavy"/>
            </a:endParaRPr>
          </a:p>
        </p:txBody>
      </p:sp>
    </p:spTree>
    <p:extLst>
      <p:ext uri="{BB962C8B-B14F-4D97-AF65-F5344CB8AC3E}">
        <p14:creationId xmlns:p14="http://schemas.microsoft.com/office/powerpoint/2010/main" val="214434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EDD0F-365A-FDC0-F5FC-4AAB0E20241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C06F86F-0665-BC7D-B804-45CFDB06078F}"/>
              </a:ext>
            </a:extLst>
          </p:cNvPr>
          <p:cNvSpPr/>
          <p:nvPr/>
        </p:nvSpPr>
        <p:spPr>
          <a:xfrm>
            <a:off x="319182" y="1046289"/>
            <a:ext cx="2533116" cy="2382712"/>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descr="A drawing of a person&#10;&#10;Description automatically generated">
            <a:extLst>
              <a:ext uri="{FF2B5EF4-FFF2-40B4-BE49-F238E27FC236}">
                <a16:creationId xmlns:a16="http://schemas.microsoft.com/office/drawing/2014/main" id="{66A207C3-1AE3-F027-E911-9EB8C40F8A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cxnSp>
        <p:nvCxnSpPr>
          <p:cNvPr id="25" name="Straight Connector 24">
            <a:extLst>
              <a:ext uri="{FF2B5EF4-FFF2-40B4-BE49-F238E27FC236}">
                <a16:creationId xmlns:a16="http://schemas.microsoft.com/office/drawing/2014/main" id="{0DB28E54-AB4D-F630-4028-B74BBBAFCDEE}"/>
              </a:ext>
            </a:extLst>
          </p:cNvPr>
          <p:cNvCxnSpPr>
            <a:cxnSpLocks/>
          </p:cNvCxnSpPr>
          <p:nvPr/>
        </p:nvCxnSpPr>
        <p:spPr>
          <a:xfrm>
            <a:off x="3068700" y="609555"/>
            <a:ext cx="0" cy="5187563"/>
          </a:xfrm>
          <a:prstGeom prst="line">
            <a:avLst/>
          </a:prstGeom>
          <a:ln w="19050">
            <a:solidFill>
              <a:srgbClr val="CDC884"/>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69D9859-0C53-EA69-93E1-92186A794A88}"/>
              </a:ext>
            </a:extLst>
          </p:cNvPr>
          <p:cNvCxnSpPr>
            <a:cxnSpLocks/>
          </p:cNvCxnSpPr>
          <p:nvPr/>
        </p:nvCxnSpPr>
        <p:spPr>
          <a:xfrm>
            <a:off x="3068700" y="1801975"/>
            <a:ext cx="8111134" cy="0"/>
          </a:xfrm>
          <a:prstGeom prst="line">
            <a:avLst/>
          </a:prstGeom>
          <a:ln w="19050">
            <a:solidFill>
              <a:srgbClr val="CDC884"/>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BA3B00F9-6062-46BB-F4CA-A0C16573FC71}"/>
              </a:ext>
            </a:extLst>
          </p:cNvPr>
          <p:cNvSpPr txBox="1"/>
          <p:nvPr/>
        </p:nvSpPr>
        <p:spPr>
          <a:xfrm>
            <a:off x="880240" y="512118"/>
            <a:ext cx="2080260" cy="507831"/>
          </a:xfrm>
          <a:prstGeom prst="rect">
            <a:avLst/>
          </a:prstGeom>
          <a:noFill/>
        </p:spPr>
        <p:txBody>
          <a:bodyPr wrap="square" rtlCol="0">
            <a:spAutoFit/>
          </a:bodyPr>
          <a:lstStyle/>
          <a:p>
            <a:pPr algn="r"/>
            <a:r>
              <a:rPr lang="en-US" sz="2700" cap="all" dirty="0">
                <a:solidFill>
                  <a:srgbClr val="CDC884"/>
                </a:solidFill>
                <a:latin typeface="Avenir Heavy" panose="020B0703020203020204" pitchFamily="34" charset="0"/>
              </a:rPr>
              <a:t>Priorité 3</a:t>
            </a:r>
            <a:endParaRPr lang="en-IN" sz="2700" cap="all" dirty="0">
              <a:solidFill>
                <a:srgbClr val="CDC884"/>
              </a:solidFill>
              <a:latin typeface="Avenir Heavy" panose="020B0703020203020204" pitchFamily="34" charset="0"/>
            </a:endParaRPr>
          </a:p>
        </p:txBody>
      </p:sp>
      <p:sp>
        <p:nvSpPr>
          <p:cNvPr id="9" name="TextBox 8">
            <a:extLst>
              <a:ext uri="{FF2B5EF4-FFF2-40B4-BE49-F238E27FC236}">
                <a16:creationId xmlns:a16="http://schemas.microsoft.com/office/drawing/2014/main" id="{14A67E48-F01C-E869-F6A9-6AD93125B6B9}"/>
              </a:ext>
            </a:extLst>
          </p:cNvPr>
          <p:cNvSpPr txBox="1"/>
          <p:nvPr/>
        </p:nvSpPr>
        <p:spPr>
          <a:xfrm>
            <a:off x="3854942" y="1405638"/>
            <a:ext cx="2991293" cy="369332"/>
          </a:xfrm>
          <a:prstGeom prst="rect">
            <a:avLst/>
          </a:prstGeom>
          <a:noFill/>
        </p:spPr>
        <p:txBody>
          <a:bodyPr wrap="square" rtlCol="0">
            <a:spAutoFit/>
          </a:bodyPr>
          <a:lstStyle/>
          <a:p>
            <a:r>
              <a:rPr lang="en-US" cap="all" dirty="0">
                <a:solidFill>
                  <a:srgbClr val="CDC884"/>
                </a:solidFill>
                <a:latin typeface="Avenir Heavy" panose="020B0703020203020204" pitchFamily="34" charset="0"/>
                <a:ea typeface="Yu Gothic Light"/>
                <a:cs typeface="Arial"/>
              </a:rPr>
              <a:t>Domaine de résultats 8</a:t>
            </a:r>
          </a:p>
        </p:txBody>
      </p:sp>
      <p:sp>
        <p:nvSpPr>
          <p:cNvPr id="11" name="TextBox 10">
            <a:extLst>
              <a:ext uri="{FF2B5EF4-FFF2-40B4-BE49-F238E27FC236}">
                <a16:creationId xmlns:a16="http://schemas.microsoft.com/office/drawing/2014/main" id="{FE672957-2839-BEBC-E438-70669BFF5FC6}"/>
              </a:ext>
            </a:extLst>
          </p:cNvPr>
          <p:cNvSpPr txBox="1"/>
          <p:nvPr/>
        </p:nvSpPr>
        <p:spPr>
          <a:xfrm>
            <a:off x="3329039" y="1966532"/>
            <a:ext cx="7031199" cy="369332"/>
          </a:xfrm>
          <a:prstGeom prst="rect">
            <a:avLst/>
          </a:prstGeom>
          <a:noFill/>
        </p:spPr>
        <p:txBody>
          <a:bodyPr wrap="square" rtlCol="0">
            <a:spAutoFit/>
          </a:bodyPr>
          <a:lstStyle/>
          <a:p>
            <a:r>
              <a:rPr lang="en-GB" dirty="0">
                <a:solidFill>
                  <a:srgbClr val="CDC884"/>
                </a:solidFill>
                <a:latin typeface="Avenir Heavy" panose="020B0703020203020204" pitchFamily="34" charset="0"/>
              </a:rPr>
              <a:t>Renforcer le leadership communautaire</a:t>
            </a:r>
            <a:endParaRPr lang="en-IN" dirty="0">
              <a:solidFill>
                <a:srgbClr val="CDC884"/>
              </a:solidFill>
              <a:latin typeface="Avenir Heavy" panose="020B0703020203020204" pitchFamily="34" charset="0"/>
            </a:endParaRPr>
          </a:p>
        </p:txBody>
      </p:sp>
      <p:sp>
        <p:nvSpPr>
          <p:cNvPr id="13" name="TextBox 12">
            <a:extLst>
              <a:ext uri="{FF2B5EF4-FFF2-40B4-BE49-F238E27FC236}">
                <a16:creationId xmlns:a16="http://schemas.microsoft.com/office/drawing/2014/main" id="{80CBFD44-6469-9BD9-4B66-BA14AE2B97BC}"/>
              </a:ext>
            </a:extLst>
          </p:cNvPr>
          <p:cNvSpPr txBox="1"/>
          <p:nvPr/>
        </p:nvSpPr>
        <p:spPr>
          <a:xfrm>
            <a:off x="193754" y="1405638"/>
            <a:ext cx="2767502" cy="1692771"/>
          </a:xfrm>
          <a:prstGeom prst="rect">
            <a:avLst/>
          </a:prstGeom>
          <a:noFill/>
        </p:spPr>
        <p:txBody>
          <a:bodyPr wrap="square" rtlCol="0">
            <a:spAutoFit/>
          </a:bodyPr>
          <a:lstStyle/>
          <a:p>
            <a:pPr algn="ctr">
              <a:lnSpc>
                <a:spcPct val="100000"/>
              </a:lnSpc>
            </a:pPr>
            <a:r>
              <a:rPr lang="en-US" sz="2600" cap="all" dirty="0">
                <a:solidFill>
                  <a:schemeClr val="bg1"/>
                </a:solidFill>
                <a:latin typeface="Avenir Heavy" panose="020B0703020203020204" pitchFamily="34" charset="0"/>
                <a:cs typeface="Arial"/>
              </a:rPr>
              <a:t>LEADERSHIP COMMUNAUTAIRE DANS LA LUTTE CONTRE LE VIH</a:t>
            </a:r>
            <a:endParaRPr lang="en-CH" sz="2600" cap="all" dirty="0">
              <a:solidFill>
                <a:schemeClr val="bg1"/>
              </a:solidFill>
              <a:latin typeface="Avenir Heavy" panose="020B0703020203020204" pitchFamily="34" charset="0"/>
              <a:cs typeface="Arial"/>
            </a:endParaRPr>
          </a:p>
        </p:txBody>
      </p:sp>
      <p:sp>
        <p:nvSpPr>
          <p:cNvPr id="16" name="Rectangle 15">
            <a:extLst>
              <a:ext uri="{FF2B5EF4-FFF2-40B4-BE49-F238E27FC236}">
                <a16:creationId xmlns:a16="http://schemas.microsoft.com/office/drawing/2014/main" id="{C1BE146E-AF5C-4EE7-410C-EBD52F8906A1}"/>
              </a:ext>
            </a:extLst>
          </p:cNvPr>
          <p:cNvSpPr/>
          <p:nvPr/>
        </p:nvSpPr>
        <p:spPr>
          <a:xfrm>
            <a:off x="3329040" y="2563261"/>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576D8863-08CE-6EA5-AD0F-36FFD88AD0CA}"/>
              </a:ext>
            </a:extLst>
          </p:cNvPr>
          <p:cNvSpPr/>
          <p:nvPr/>
        </p:nvSpPr>
        <p:spPr>
          <a:xfrm>
            <a:off x="7407258" y="2558745"/>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7C9514B5-DD84-E4C1-BEBD-2F81E90B8FE0}"/>
              </a:ext>
            </a:extLst>
          </p:cNvPr>
          <p:cNvSpPr txBox="1"/>
          <p:nvPr/>
        </p:nvSpPr>
        <p:spPr>
          <a:xfrm>
            <a:off x="3450210" y="2490077"/>
            <a:ext cx="3403705" cy="2723823"/>
          </a:xfrm>
          <a:prstGeom prst="rect">
            <a:avLst/>
          </a:prstGeom>
          <a:noFill/>
        </p:spPr>
        <p:txBody>
          <a:bodyPr wrap="square" rtlCol="0">
            <a:spAutoFit/>
          </a:bodyPr>
          <a:lstStyle/>
          <a:p>
            <a:pPr>
              <a:spcBef>
                <a:spcPts val="600"/>
              </a:spcBef>
            </a:pPr>
            <a:r>
              <a:rPr lang="en-US" sz="1200" dirty="0">
                <a:latin typeface="Avenir Heavy" panose="020B0703020203020204" pitchFamily="34" charset="0"/>
              </a:rPr>
              <a:t>Institutionnaliser et désigner officiellement la représentation communautaire </a:t>
            </a:r>
            <a:r>
              <a:rPr lang="en-US" sz="1200" dirty="0">
                <a:latin typeface="Avenir Medium" panose="02000603020000020003" pitchFamily="2" charset="0"/>
              </a:rPr>
              <a:t>(y compris les personnes vivant avec le VIH, les populations clés, les femmes et les jeunes) dans les mécanismes de coordination et de prise de décision </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Reconnaître officiellement et </a:t>
            </a:r>
            <a:r>
              <a:rPr lang="en-US" sz="1200" dirty="0" err="1">
                <a:latin typeface="Avenir Medium" panose="02000603020000020003" pitchFamily="2" charset="0"/>
              </a:rPr>
              <a:t>institutionnaliser </a:t>
            </a:r>
            <a:r>
              <a:rPr lang="en-US" sz="1200" dirty="0">
                <a:latin typeface="Avenir Medium" panose="02000603020000020003" pitchFamily="2" charset="0"/>
              </a:rPr>
              <a:t>le rôle important des communautés dans l'élaboration conjointe </a:t>
            </a:r>
            <a:r>
              <a:rPr lang="en-US" sz="1200" dirty="0">
                <a:latin typeface="Avenir Heavy" panose="020B0703020203020204" pitchFamily="34" charset="0"/>
              </a:rPr>
              <a:t>des orientations politiques</a:t>
            </a:r>
            <a:endParaRPr lang="en-IN" sz="1200" dirty="0">
              <a:latin typeface="Avenir Heavy" panose="020B0703020203020204" pitchFamily="34" charset="0"/>
            </a:endParaRPr>
          </a:p>
          <a:p>
            <a:pPr>
              <a:spcBef>
                <a:spcPts val="600"/>
              </a:spcBef>
            </a:pPr>
            <a:r>
              <a:rPr lang="en-GB" sz="1200" dirty="0">
                <a:latin typeface="Avenir Heavy" panose="020B0703020203020204" pitchFamily="34" charset="0"/>
              </a:rPr>
              <a:t>Réformer les politiques et les cadres réglementaires </a:t>
            </a:r>
            <a:r>
              <a:rPr lang="en-GB" sz="1200" dirty="0">
                <a:latin typeface="Avenir Medium" panose="02000603020000020003" pitchFamily="2" charset="0"/>
              </a:rPr>
              <a:t>afin de garantir que les communautés puissent participer à tous les niveaux de la riposte </a:t>
            </a:r>
            <a:endParaRPr lang="en-IN" sz="1200" dirty="0">
              <a:latin typeface="Avenir Medium" panose="02000603020000020003" pitchFamily="2" charset="0"/>
            </a:endParaRPr>
          </a:p>
          <a:p>
            <a:pPr>
              <a:spcBef>
                <a:spcPts val="600"/>
              </a:spcBef>
            </a:pPr>
            <a:r>
              <a:rPr lang="en-GB" sz="1200" dirty="0">
                <a:latin typeface="Avenir Heavy" panose="020B0703020203020204" pitchFamily="34" charset="0"/>
              </a:rPr>
              <a:t>Financer tous les volets de la riposte communautaire au VIH</a:t>
            </a:r>
            <a:endParaRPr lang="en-IN" sz="1200" dirty="0">
              <a:latin typeface="Avenir Heavy" panose="020B0703020203020204" pitchFamily="34" charset="0"/>
            </a:endParaRPr>
          </a:p>
        </p:txBody>
      </p:sp>
      <p:sp>
        <p:nvSpPr>
          <p:cNvPr id="23" name="TextBox 22">
            <a:extLst>
              <a:ext uri="{FF2B5EF4-FFF2-40B4-BE49-F238E27FC236}">
                <a16:creationId xmlns:a16="http://schemas.microsoft.com/office/drawing/2014/main" id="{91AA2CF9-9023-B8A9-A150-3ABA42D22B53}"/>
              </a:ext>
            </a:extLst>
          </p:cNvPr>
          <p:cNvSpPr txBox="1"/>
          <p:nvPr/>
        </p:nvSpPr>
        <p:spPr>
          <a:xfrm>
            <a:off x="7533160" y="2490077"/>
            <a:ext cx="3422386" cy="3247043"/>
          </a:xfrm>
          <a:prstGeom prst="rect">
            <a:avLst/>
          </a:prstGeom>
          <a:noFill/>
        </p:spPr>
        <p:txBody>
          <a:bodyPr wrap="square" rtlCol="0">
            <a:spAutoFit/>
          </a:bodyPr>
          <a:lstStyle/>
          <a:p>
            <a:pPr>
              <a:spcBef>
                <a:spcPts val="600"/>
              </a:spcBef>
            </a:pPr>
            <a:r>
              <a:rPr lang="en-GB" sz="1200" dirty="0">
                <a:latin typeface="Avenir Medium" panose="02000603020000020003" pitchFamily="2" charset="0"/>
              </a:rPr>
              <a:t>Mettre en place </a:t>
            </a:r>
            <a:r>
              <a:rPr lang="en-GB" sz="1200" dirty="0">
                <a:latin typeface="Avenir Heavy" panose="020B0703020203020204" pitchFamily="34" charset="0"/>
              </a:rPr>
              <a:t>des mécanismes </a:t>
            </a:r>
            <a:r>
              <a:rPr lang="en-GB" sz="1200" dirty="0">
                <a:latin typeface="Avenir Medium" panose="02000603020000020003" pitchFamily="2" charset="0"/>
              </a:rPr>
              <a:t>efficaces </a:t>
            </a:r>
            <a:r>
              <a:rPr lang="en-GB" sz="1200" dirty="0">
                <a:latin typeface="Avenir Heavy" panose="020B0703020203020204" pitchFamily="34" charset="0"/>
              </a:rPr>
              <a:t>de contrats sociaux </a:t>
            </a:r>
            <a:endParaRPr lang="en-IN" sz="1200" dirty="0">
              <a:latin typeface="Avenir Heavy" panose="020B0703020203020204" pitchFamily="34" charset="0"/>
            </a:endParaRPr>
          </a:p>
          <a:p>
            <a:pPr>
              <a:spcBef>
                <a:spcPts val="600"/>
              </a:spcBef>
            </a:pPr>
            <a:r>
              <a:rPr lang="en-GB" sz="1200" dirty="0">
                <a:latin typeface="Avenir Medium" panose="02000603020000020003" pitchFamily="2" charset="0"/>
              </a:rPr>
              <a:t>Maintenir et développer les systèmes </a:t>
            </a:r>
            <a:r>
              <a:rPr lang="en-GB" sz="1200" dirty="0">
                <a:latin typeface="Avenir Heavy" panose="020B0703020203020204" pitchFamily="34" charset="0"/>
              </a:rPr>
              <a:t>de prestation de services dirigés par les communautés</a:t>
            </a:r>
            <a:r>
              <a:rPr lang="en-GB" sz="1200" dirty="0">
                <a:latin typeface="Avenir Medium" panose="02000603020000020003" pitchFamily="2" charset="0"/>
              </a:rPr>
              <a:t>. </a:t>
            </a:r>
            <a:endParaRPr lang="en-IN" sz="1200" dirty="0">
              <a:latin typeface="Avenir Medium" panose="02000603020000020003" pitchFamily="2" charset="0"/>
            </a:endParaRPr>
          </a:p>
          <a:p>
            <a:pPr>
              <a:spcBef>
                <a:spcPts val="600"/>
              </a:spcBef>
            </a:pPr>
            <a:r>
              <a:rPr lang="en-GB" sz="1200" dirty="0">
                <a:latin typeface="Avenir Medium" panose="02000603020000020003" pitchFamily="2" charset="0"/>
              </a:rPr>
              <a:t>Permettre et financer </a:t>
            </a:r>
            <a:r>
              <a:rPr lang="en-GB" sz="1200" dirty="0">
                <a:latin typeface="Avenir Heavy" panose="020B0703020203020204" pitchFamily="34" charset="0"/>
              </a:rPr>
              <a:t>le suivi </a:t>
            </a:r>
            <a:r>
              <a:rPr lang="en-GB" sz="1200" dirty="0">
                <a:latin typeface="Avenir Medium" panose="02000603020000020003" pitchFamily="2" charset="0"/>
              </a:rPr>
              <a:t>et la recherche </a:t>
            </a:r>
            <a:r>
              <a:rPr lang="en-GB" sz="1200" dirty="0">
                <a:latin typeface="Avenir Heavy" panose="020B0703020203020204" pitchFamily="34" charset="0"/>
              </a:rPr>
              <a:t>menés par les communautés (CLM)</a:t>
            </a:r>
            <a:r>
              <a:rPr lang="en-GB" sz="1200" dirty="0">
                <a:latin typeface="Avenir Medium" panose="02000603020000020003" pitchFamily="2" charset="0"/>
              </a:rPr>
              <a:t>. </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Soutenir </a:t>
            </a:r>
            <a:r>
              <a:rPr lang="en-US" sz="1200" dirty="0">
                <a:latin typeface="Avenir Heavy" panose="020B0703020203020204" pitchFamily="34" charset="0"/>
              </a:rPr>
              <a:t>le leadership des jeunes dans la riposte au VIH</a:t>
            </a:r>
            <a:endParaRPr lang="en-IN" sz="1200" dirty="0">
              <a:latin typeface="Avenir Heavy" panose="020B0703020203020204" pitchFamily="34" charset="0"/>
            </a:endParaRPr>
          </a:p>
          <a:p>
            <a:pPr>
              <a:spcBef>
                <a:spcPts val="600"/>
              </a:spcBef>
            </a:pPr>
            <a:r>
              <a:rPr lang="en-GB" sz="1200" dirty="0">
                <a:latin typeface="Avenir Heavy" panose="020B0703020203020204" pitchFamily="34" charset="0"/>
              </a:rPr>
              <a:t>Renforcement des capacités, résilience et préparation </a:t>
            </a:r>
            <a:r>
              <a:rPr lang="en-GB" sz="1200" dirty="0">
                <a:latin typeface="Avenir Medium" panose="02000603020000020003" pitchFamily="2" charset="0"/>
              </a:rPr>
              <a:t>des organisations et des prestataires de services communautaires</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Soutenir l'engagement communautaire dans les processus de planification de la durabilité </a:t>
            </a:r>
            <a:r>
              <a:rPr lang="en-US" sz="1200" dirty="0">
                <a:latin typeface="Avenir Medium" panose="02000603020000020003" pitchFamily="2" charset="0"/>
              </a:rPr>
              <a:t>et soutenir l'intégration des services communautaires et du plaidoyer dans les systèmes nationaux, y compris la mise en place ou l'expansion des contrats sociaux</a:t>
            </a:r>
            <a:endParaRPr lang="en-IN" sz="1200" dirty="0">
              <a:latin typeface="Avenir Medium" panose="02000603020000020003" pitchFamily="2" charset="0"/>
            </a:endParaRPr>
          </a:p>
        </p:txBody>
      </p:sp>
      <p:pic>
        <p:nvPicPr>
          <p:cNvPr id="2" name="Graphic 1">
            <a:extLst>
              <a:ext uri="{FF2B5EF4-FFF2-40B4-BE49-F238E27FC236}">
                <a16:creationId xmlns:a16="http://schemas.microsoft.com/office/drawing/2014/main" id="{40F4FBBC-5B58-707A-4792-ACEC8363BC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29039" y="1217145"/>
            <a:ext cx="603296" cy="532320"/>
          </a:xfrm>
          <a:prstGeom prst="rect">
            <a:avLst/>
          </a:prstGeom>
        </p:spPr>
      </p:pic>
      <p:pic>
        <p:nvPicPr>
          <p:cNvPr id="28" name="Picture 6">
            <a:extLst>
              <a:ext uri="{FF2B5EF4-FFF2-40B4-BE49-F238E27FC236}">
                <a16:creationId xmlns:a16="http://schemas.microsoft.com/office/drawing/2014/main" id="{E357B122-DA86-74C2-5FE6-02071090DD6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72" r="3997"/>
          <a:stretch>
            <a:fillRect/>
          </a:stretch>
        </p:blipFill>
        <p:spPr bwMode="auto">
          <a:xfrm>
            <a:off x="193754" y="3677877"/>
            <a:ext cx="2684191" cy="1590943"/>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4FBB4AC2-5E06-FDDF-FC7B-C758E8C84B5B}"/>
              </a:ext>
            </a:extLst>
          </p:cNvPr>
          <p:cNvSpPr/>
          <p:nvPr/>
        </p:nvSpPr>
        <p:spPr>
          <a:xfrm>
            <a:off x="3329040" y="3540013"/>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a:extLst>
              <a:ext uri="{FF2B5EF4-FFF2-40B4-BE49-F238E27FC236}">
                <a16:creationId xmlns:a16="http://schemas.microsoft.com/office/drawing/2014/main" id="{602B7078-8428-9E70-BCC9-F362554FF685}"/>
              </a:ext>
            </a:extLst>
          </p:cNvPr>
          <p:cNvSpPr/>
          <p:nvPr/>
        </p:nvSpPr>
        <p:spPr>
          <a:xfrm>
            <a:off x="3329040" y="4191234"/>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a:extLst>
              <a:ext uri="{FF2B5EF4-FFF2-40B4-BE49-F238E27FC236}">
                <a16:creationId xmlns:a16="http://schemas.microsoft.com/office/drawing/2014/main" id="{61F5590A-B920-0FD6-86BC-B6BD3513855F}"/>
              </a:ext>
            </a:extLst>
          </p:cNvPr>
          <p:cNvSpPr/>
          <p:nvPr/>
        </p:nvSpPr>
        <p:spPr>
          <a:xfrm>
            <a:off x="3329040" y="4799325"/>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D632AB02-FE87-99C7-6387-30975FDF746D}"/>
              </a:ext>
            </a:extLst>
          </p:cNvPr>
          <p:cNvSpPr/>
          <p:nvPr/>
        </p:nvSpPr>
        <p:spPr>
          <a:xfrm>
            <a:off x="7407258" y="3494939"/>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3D9EA645-A9DE-0FFD-50BF-29CC605082F9}"/>
              </a:ext>
            </a:extLst>
          </p:cNvPr>
          <p:cNvSpPr/>
          <p:nvPr/>
        </p:nvSpPr>
        <p:spPr>
          <a:xfrm>
            <a:off x="7414456" y="3037824"/>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36">
            <a:extLst>
              <a:ext uri="{FF2B5EF4-FFF2-40B4-BE49-F238E27FC236}">
                <a16:creationId xmlns:a16="http://schemas.microsoft.com/office/drawing/2014/main" id="{5132CBCA-1974-2845-528F-896DB6F7D313}"/>
              </a:ext>
            </a:extLst>
          </p:cNvPr>
          <p:cNvSpPr/>
          <p:nvPr/>
        </p:nvSpPr>
        <p:spPr>
          <a:xfrm>
            <a:off x="7413252" y="3918487"/>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D807E6C6-8EBF-1F06-05D8-82F5E4EE2F34}"/>
              </a:ext>
            </a:extLst>
          </p:cNvPr>
          <p:cNvSpPr/>
          <p:nvPr/>
        </p:nvSpPr>
        <p:spPr>
          <a:xfrm>
            <a:off x="7407258" y="4341404"/>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074134A5-E670-0407-AFAA-5D2EC472E1F7}"/>
              </a:ext>
            </a:extLst>
          </p:cNvPr>
          <p:cNvSpPr/>
          <p:nvPr/>
        </p:nvSpPr>
        <p:spPr>
          <a:xfrm>
            <a:off x="7407258" y="4993594"/>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0136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49E8F-9DDE-5A06-C7D8-8E1B0AEA0F58}"/>
            </a:ext>
          </a:extLst>
        </p:cNvPr>
        <p:cNvGrpSpPr/>
        <p:nvPr/>
      </p:nvGrpSpPr>
      <p:grpSpPr>
        <a:xfrm>
          <a:off x="0" y="0"/>
          <a:ext cx="0" cy="0"/>
          <a:chOff x="0" y="0"/>
          <a:chExt cx="0" cy="0"/>
        </a:xfrm>
      </p:grpSpPr>
      <p:sp>
        <p:nvSpPr>
          <p:cNvPr id="58" name="Rectangle: Top Corners Rounded 57">
            <a:extLst>
              <a:ext uri="{FF2B5EF4-FFF2-40B4-BE49-F238E27FC236}">
                <a16:creationId xmlns:a16="http://schemas.microsoft.com/office/drawing/2014/main" id="{9912B9EB-C561-5E4D-FD0B-B08214A8C915}"/>
              </a:ext>
            </a:extLst>
          </p:cNvPr>
          <p:cNvSpPr/>
          <p:nvPr/>
        </p:nvSpPr>
        <p:spPr>
          <a:xfrm>
            <a:off x="10516640" y="1018782"/>
            <a:ext cx="1659256" cy="5833243"/>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dirty="0"/>
          </a:p>
        </p:txBody>
      </p:sp>
      <p:sp>
        <p:nvSpPr>
          <p:cNvPr id="41" name="Rectangle: Top Corners Rounded 40">
            <a:extLst>
              <a:ext uri="{FF2B5EF4-FFF2-40B4-BE49-F238E27FC236}">
                <a16:creationId xmlns:a16="http://schemas.microsoft.com/office/drawing/2014/main" id="{A4281E70-42C4-1E7C-8AED-F492128653BD}"/>
              </a:ext>
            </a:extLst>
          </p:cNvPr>
          <p:cNvSpPr/>
          <p:nvPr/>
        </p:nvSpPr>
        <p:spPr>
          <a:xfrm>
            <a:off x="3174312" y="3718889"/>
            <a:ext cx="1821702" cy="859414"/>
          </a:xfrm>
          <a:prstGeom prst="round2SameRect">
            <a:avLst>
              <a:gd name="adj1" fmla="val 17148"/>
              <a:gd name="adj2" fmla="val 0"/>
            </a:avLst>
          </a:prstGeom>
          <a:solidFill>
            <a:srgbClr val="F4AA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dirty="0"/>
          </a:p>
        </p:txBody>
      </p:sp>
      <p:sp>
        <p:nvSpPr>
          <p:cNvPr id="38" name="Rectangle: Top Corners Rounded 37">
            <a:extLst>
              <a:ext uri="{FF2B5EF4-FFF2-40B4-BE49-F238E27FC236}">
                <a16:creationId xmlns:a16="http://schemas.microsoft.com/office/drawing/2014/main" id="{A27F2B75-C3EB-FD8F-795B-A2FD8C5D8130}"/>
              </a:ext>
            </a:extLst>
          </p:cNvPr>
          <p:cNvSpPr/>
          <p:nvPr/>
        </p:nvSpPr>
        <p:spPr>
          <a:xfrm>
            <a:off x="3171713" y="1921067"/>
            <a:ext cx="1821702" cy="859414"/>
          </a:xfrm>
          <a:prstGeom prst="round2SameRect">
            <a:avLst>
              <a:gd name="adj1" fmla="val 17148"/>
              <a:gd name="adj2" fmla="val 0"/>
            </a:avLst>
          </a:prstGeom>
          <a:solidFill>
            <a:srgbClr val="E95A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dirty="0"/>
          </a:p>
        </p:txBody>
      </p:sp>
      <p:sp>
        <p:nvSpPr>
          <p:cNvPr id="23" name="Rectangle: Top Corners Rounded 22">
            <a:extLst>
              <a:ext uri="{FF2B5EF4-FFF2-40B4-BE49-F238E27FC236}">
                <a16:creationId xmlns:a16="http://schemas.microsoft.com/office/drawing/2014/main" id="{CFF6A640-9D7F-01A5-E939-0E02DF960DB2}"/>
              </a:ext>
            </a:extLst>
          </p:cNvPr>
          <p:cNvSpPr/>
          <p:nvPr/>
        </p:nvSpPr>
        <p:spPr>
          <a:xfrm>
            <a:off x="3171713" y="1024757"/>
            <a:ext cx="1821702" cy="859414"/>
          </a:xfrm>
          <a:prstGeom prst="round2SameRect">
            <a:avLst>
              <a:gd name="adj1" fmla="val 17148"/>
              <a:gd name="adj2" fmla="val 0"/>
            </a:avLst>
          </a:prstGeom>
          <a:solidFill>
            <a:srgbClr val="E31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dirty="0"/>
          </a:p>
        </p:txBody>
      </p:sp>
      <p:pic>
        <p:nvPicPr>
          <p:cNvPr id="3" name="Picture 2" descr="A drawing of a person&#10;&#10;Description automatically generated">
            <a:extLst>
              <a:ext uri="{FF2B5EF4-FFF2-40B4-BE49-F238E27FC236}">
                <a16:creationId xmlns:a16="http://schemas.microsoft.com/office/drawing/2014/main" id="{A38D82B9-FD31-6855-8BE9-152841E97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6" name="TextBox 5">
            <a:extLst>
              <a:ext uri="{FF2B5EF4-FFF2-40B4-BE49-F238E27FC236}">
                <a16:creationId xmlns:a16="http://schemas.microsoft.com/office/drawing/2014/main" id="{55B27A6E-DAAB-C483-C7D9-AF58E809BB00}"/>
              </a:ext>
            </a:extLst>
          </p:cNvPr>
          <p:cNvSpPr txBox="1"/>
          <p:nvPr/>
        </p:nvSpPr>
        <p:spPr>
          <a:xfrm>
            <a:off x="3148872" y="1018782"/>
            <a:ext cx="1867385" cy="707886"/>
          </a:xfrm>
          <a:prstGeom prst="rect">
            <a:avLst/>
          </a:prstGeom>
          <a:noFill/>
        </p:spPr>
        <p:txBody>
          <a:bodyPr wrap="square" rtlCol="0">
            <a:spAutoFit/>
          </a:bodyPr>
          <a:lstStyle/>
          <a:p>
            <a:pPr algn="ctr"/>
            <a:r>
              <a:rPr lang="en-US" sz="1000" dirty="0">
                <a:solidFill>
                  <a:schemeClr val="bg1"/>
                </a:solidFill>
                <a:latin typeface="Avenir Heavy" panose="020B0703020203020204" pitchFamily="34" charset="0"/>
              </a:rPr>
              <a:t>Garantir l'accès à des traitements et des soins anti-VIH disponibles, acceptables et de haute qualité pour les personnes vivant avec le VIH</a:t>
            </a:r>
            <a:endParaRPr lang="en-IN" sz="1000" dirty="0">
              <a:solidFill>
                <a:schemeClr val="bg1"/>
              </a:solidFill>
              <a:latin typeface="Avenir Heavy" panose="020B0703020203020204" pitchFamily="34" charset="0"/>
            </a:endParaRPr>
          </a:p>
        </p:txBody>
      </p:sp>
      <p:sp>
        <p:nvSpPr>
          <p:cNvPr id="9" name="TextBox 8">
            <a:extLst>
              <a:ext uri="{FF2B5EF4-FFF2-40B4-BE49-F238E27FC236}">
                <a16:creationId xmlns:a16="http://schemas.microsoft.com/office/drawing/2014/main" id="{0C52B259-A207-43D2-EA56-B273269B1AC1}"/>
              </a:ext>
            </a:extLst>
          </p:cNvPr>
          <p:cNvSpPr txBox="1"/>
          <p:nvPr/>
        </p:nvSpPr>
        <p:spPr>
          <a:xfrm>
            <a:off x="3103189" y="1947367"/>
            <a:ext cx="1913068" cy="707886"/>
          </a:xfrm>
          <a:prstGeom prst="rect">
            <a:avLst/>
          </a:prstGeom>
          <a:noFill/>
        </p:spPr>
        <p:txBody>
          <a:bodyPr wrap="square" rtlCol="0">
            <a:spAutoFit/>
          </a:bodyPr>
          <a:lstStyle/>
          <a:p>
            <a:pPr algn="ctr"/>
            <a:r>
              <a:rPr lang="en-US" sz="1000" dirty="0">
                <a:solidFill>
                  <a:schemeClr val="bg1"/>
                </a:solidFill>
                <a:latin typeface="Avenir Heavy" panose="020B0703020203020204" pitchFamily="34" charset="0"/>
              </a:rPr>
              <a:t>Renforcer les options de prévention du VIH qui combinent des interventions biomédicales, structurelles et comportementales</a:t>
            </a:r>
            <a:endParaRPr lang="en-IN" sz="1000" dirty="0">
              <a:solidFill>
                <a:schemeClr val="bg1"/>
              </a:solidFill>
              <a:latin typeface="Avenir Heavy" panose="020B0703020203020204" pitchFamily="34" charset="0"/>
            </a:endParaRPr>
          </a:p>
        </p:txBody>
      </p:sp>
      <p:sp>
        <p:nvSpPr>
          <p:cNvPr id="11" name="TextBox 10">
            <a:extLst>
              <a:ext uri="{FF2B5EF4-FFF2-40B4-BE49-F238E27FC236}">
                <a16:creationId xmlns:a16="http://schemas.microsoft.com/office/drawing/2014/main" id="{66C51685-925C-EC05-B246-976547BED255}"/>
              </a:ext>
            </a:extLst>
          </p:cNvPr>
          <p:cNvSpPr txBox="1"/>
          <p:nvPr/>
        </p:nvSpPr>
        <p:spPr>
          <a:xfrm>
            <a:off x="3157252" y="3916909"/>
            <a:ext cx="1804942" cy="553998"/>
          </a:xfrm>
          <a:prstGeom prst="rect">
            <a:avLst/>
          </a:prstGeom>
          <a:noFill/>
        </p:spPr>
        <p:txBody>
          <a:bodyPr wrap="square" rtlCol="0">
            <a:spAutoFit/>
          </a:bodyPr>
          <a:lstStyle/>
          <a:p>
            <a:pPr algn="ctr"/>
            <a:r>
              <a:rPr lang="en-US" sz="1000" dirty="0">
                <a:solidFill>
                  <a:schemeClr val="bg1"/>
                </a:solidFill>
                <a:latin typeface="Avenir Heavy" panose="020B0703020203020204" pitchFamily="34" charset="0"/>
              </a:rPr>
              <a:t>Garantir le leadership communautaire dans la riposte au VIH</a:t>
            </a:r>
            <a:endParaRPr lang="en-IN" sz="1000" dirty="0">
              <a:solidFill>
                <a:schemeClr val="bg1"/>
              </a:solidFill>
              <a:latin typeface="Avenir Heavy" panose="020B0703020203020204" pitchFamily="34" charset="0"/>
            </a:endParaRPr>
          </a:p>
        </p:txBody>
      </p:sp>
      <p:sp>
        <p:nvSpPr>
          <p:cNvPr id="18" name="TextBox 17">
            <a:extLst>
              <a:ext uri="{FF2B5EF4-FFF2-40B4-BE49-F238E27FC236}">
                <a16:creationId xmlns:a16="http://schemas.microsoft.com/office/drawing/2014/main" id="{9A991E2C-9DB1-1528-973C-A9F357B9B948}"/>
              </a:ext>
            </a:extLst>
          </p:cNvPr>
          <p:cNvSpPr txBox="1"/>
          <p:nvPr/>
        </p:nvSpPr>
        <p:spPr>
          <a:xfrm>
            <a:off x="5034950" y="1028497"/>
            <a:ext cx="5016799" cy="553998"/>
          </a:xfrm>
          <a:prstGeom prst="rect">
            <a:avLst/>
          </a:prstGeom>
          <a:noFill/>
        </p:spPr>
        <p:txBody>
          <a:bodyPr wrap="square" rtlCol="0">
            <a:spAutoFit/>
          </a:bodyPr>
          <a:lstStyle/>
          <a:p>
            <a:pPr marL="171450" indent="-171450">
              <a:buFont typeface="Arial" panose="020B0604020202020204" pitchFamily="34" charset="0"/>
              <a:buChar char="•"/>
            </a:pPr>
            <a:r>
              <a:rPr lang="en-US" sz="1000" dirty="0">
                <a:latin typeface="Avenir Medium" panose="02000603020000020003" pitchFamily="2" charset="0"/>
              </a:rPr>
              <a:t>95 % des personnes vivant avec le VIH connaissent leur statut sérologique</a:t>
            </a:r>
          </a:p>
          <a:p>
            <a:pPr marL="171450" indent="-171450">
              <a:buFont typeface="Arial" panose="020B0604020202020204" pitchFamily="34" charset="0"/>
              <a:buChar char="•"/>
            </a:pPr>
            <a:r>
              <a:rPr lang="en-US" sz="1000" dirty="0">
                <a:latin typeface="Avenir Medium" panose="02000603020000020003" pitchFamily="2" charset="0"/>
              </a:rPr>
              <a:t>95 % des personnes vivant avec le VIH connaissent leur statut sérologique et reçoivent un traitement</a:t>
            </a:r>
          </a:p>
          <a:p>
            <a:pPr marL="171450" indent="-171450">
              <a:buFont typeface="Arial" panose="020B0604020202020204" pitchFamily="34" charset="0"/>
              <a:buChar char="•"/>
            </a:pPr>
            <a:r>
              <a:rPr lang="en-US" sz="1000" dirty="0">
                <a:latin typeface="Avenir Medium" panose="02000603020000020003" pitchFamily="2" charset="0"/>
              </a:rPr>
              <a:t>95 % des personnes vivant avec le VIH qui suivent un traitement ont une charge virale indétectable</a:t>
            </a:r>
            <a:endParaRPr lang="en-IN" sz="1000" dirty="0">
              <a:latin typeface="Avenir Medium" panose="02000603020000020003" pitchFamily="2" charset="0"/>
            </a:endParaRPr>
          </a:p>
        </p:txBody>
      </p:sp>
      <p:sp>
        <p:nvSpPr>
          <p:cNvPr id="26" name="TextBox 25">
            <a:extLst>
              <a:ext uri="{FF2B5EF4-FFF2-40B4-BE49-F238E27FC236}">
                <a16:creationId xmlns:a16="http://schemas.microsoft.com/office/drawing/2014/main" id="{446593D3-B72B-E02B-8E85-BDBC98D7AA74}"/>
              </a:ext>
            </a:extLst>
          </p:cNvPr>
          <p:cNvSpPr txBox="1"/>
          <p:nvPr/>
        </p:nvSpPr>
        <p:spPr>
          <a:xfrm>
            <a:off x="5034950" y="1973579"/>
            <a:ext cx="4837076" cy="400110"/>
          </a:xfrm>
          <a:prstGeom prst="rect">
            <a:avLst/>
          </a:prstGeom>
          <a:noFill/>
        </p:spPr>
        <p:txBody>
          <a:bodyPr wrap="square" rtlCol="0">
            <a:spAutoFit/>
          </a:bodyPr>
          <a:lstStyle/>
          <a:p>
            <a:pPr marL="171450" indent="-171450">
              <a:buFont typeface="Arial" panose="020B0604020202020204" pitchFamily="34" charset="0"/>
              <a:buChar char="•"/>
            </a:pPr>
            <a:r>
              <a:rPr lang="en-US" sz="1000" dirty="0">
                <a:latin typeface="Avenir Medium" panose="02000603020000020003" pitchFamily="2" charset="0"/>
              </a:rPr>
              <a:t>90 % des personnes ayant besoin de prévention ont recours à des options de prévention (</a:t>
            </a:r>
            <a:r>
              <a:rPr lang="en-US" sz="1000" dirty="0" err="1">
                <a:latin typeface="Avenir Medium" panose="02000603020000020003" pitchFamily="2" charset="0"/>
              </a:rPr>
              <a:t>PrEP</a:t>
            </a:r>
            <a:r>
              <a:rPr lang="en-US" sz="1000" dirty="0">
                <a:latin typeface="Avenir Medium" panose="02000603020000020003" pitchFamily="2" charset="0"/>
              </a:rPr>
              <a:t>, PEP, préservatifs, </a:t>
            </a:r>
            <a:r>
              <a:rPr lang="en-US" sz="1000" dirty="0" err="1">
                <a:latin typeface="Avenir Medium" panose="02000603020000020003" pitchFamily="2" charset="0"/>
              </a:rPr>
              <a:t>programmes</a:t>
            </a:r>
            <a:r>
              <a:rPr lang="en-US" sz="1000" dirty="0">
                <a:latin typeface="Avenir Medium" panose="02000603020000020003" pitchFamily="2" charset="0"/>
              </a:rPr>
              <a:t> d'échange de seringues, traitement d'entretien aux opiacés)</a:t>
            </a:r>
            <a:endParaRPr lang="en-IN" sz="1000" dirty="0">
              <a:latin typeface="Avenir Medium" panose="02000603020000020003" pitchFamily="2" charset="0"/>
            </a:endParaRPr>
          </a:p>
        </p:txBody>
      </p:sp>
      <p:sp>
        <p:nvSpPr>
          <p:cNvPr id="27" name="TextBox 26">
            <a:extLst>
              <a:ext uri="{FF2B5EF4-FFF2-40B4-BE49-F238E27FC236}">
                <a16:creationId xmlns:a16="http://schemas.microsoft.com/office/drawing/2014/main" id="{E30EDF02-93E9-0A8A-FB0B-6C44A4030287}"/>
              </a:ext>
            </a:extLst>
          </p:cNvPr>
          <p:cNvSpPr txBox="1"/>
          <p:nvPr/>
        </p:nvSpPr>
        <p:spPr>
          <a:xfrm>
            <a:off x="5034951" y="2819978"/>
            <a:ext cx="4941324" cy="861774"/>
          </a:xfrm>
          <a:prstGeom prst="rect">
            <a:avLst/>
          </a:prstGeom>
          <a:noFill/>
        </p:spPr>
        <p:txBody>
          <a:bodyPr wrap="square" rtlCol="0">
            <a:spAutoFit/>
          </a:bodyPr>
          <a:lstStyle/>
          <a:p>
            <a:pPr marL="171450" indent="-171450">
              <a:buFont typeface="Arial" panose="020B0604020202020204" pitchFamily="34" charset="0"/>
              <a:buChar char="•"/>
            </a:pPr>
            <a:r>
              <a:rPr lang="en-US" sz="1000" dirty="0">
                <a:latin typeface="Avenir Medium" panose="02000603020000020003" pitchFamily="2" charset="0"/>
              </a:rPr>
              <a:t>Moins de 10 % des personnes vivant avec le VIH et des personnes issues de populations clés et vulnérables sont victimes de stigmatisation et de discrimination</a:t>
            </a:r>
          </a:p>
          <a:p>
            <a:pPr marL="171450" indent="-171450">
              <a:buFont typeface="Arial" panose="020B0604020202020204" pitchFamily="34" charset="0"/>
              <a:buChar char="•"/>
            </a:pPr>
            <a:r>
              <a:rPr lang="en-US" sz="1000" dirty="0">
                <a:latin typeface="Avenir Medium" panose="02000603020000020003" pitchFamily="2" charset="0"/>
              </a:rPr>
              <a:t>Moins de 10 % sont victimes d'inégalités entre les sexes ou de violences</a:t>
            </a:r>
          </a:p>
          <a:p>
            <a:pPr marL="171450" indent="-171450">
              <a:buFont typeface="Arial" panose="020B0604020202020204" pitchFamily="34" charset="0"/>
              <a:buChar char="•"/>
            </a:pPr>
            <a:r>
              <a:rPr lang="en-US" sz="1000" dirty="0">
                <a:latin typeface="Avenir Medium" panose="02000603020000020003" pitchFamily="2" charset="0"/>
              </a:rPr>
              <a:t>Moins de 10 % des pays ont un environnement juridique et politique punitif qui restreint l'accès aux services</a:t>
            </a:r>
            <a:endParaRPr lang="en-IN" sz="1000" dirty="0">
              <a:latin typeface="Avenir Medium" panose="02000603020000020003" pitchFamily="2" charset="0"/>
            </a:endParaRPr>
          </a:p>
        </p:txBody>
      </p:sp>
      <p:sp>
        <p:nvSpPr>
          <p:cNvPr id="28" name="TextBox 27">
            <a:extLst>
              <a:ext uri="{FF2B5EF4-FFF2-40B4-BE49-F238E27FC236}">
                <a16:creationId xmlns:a16="http://schemas.microsoft.com/office/drawing/2014/main" id="{C271D067-3E13-5A97-4563-6C2015A9D946}"/>
              </a:ext>
            </a:extLst>
          </p:cNvPr>
          <p:cNvSpPr txBox="1"/>
          <p:nvPr/>
        </p:nvSpPr>
        <p:spPr>
          <a:xfrm>
            <a:off x="5041697" y="3736692"/>
            <a:ext cx="5202765" cy="553998"/>
          </a:xfrm>
          <a:prstGeom prst="rect">
            <a:avLst/>
          </a:prstGeom>
          <a:noFill/>
        </p:spPr>
        <p:txBody>
          <a:bodyPr wrap="square" rtlCol="0">
            <a:spAutoFit/>
          </a:bodyPr>
          <a:lstStyle/>
          <a:p>
            <a:pPr marL="171450" indent="-171450">
              <a:buFont typeface="Arial" panose="020B0604020202020204" pitchFamily="34" charset="0"/>
              <a:buChar char="•"/>
            </a:pPr>
            <a:r>
              <a:rPr lang="en-US" sz="1000" dirty="0">
                <a:latin typeface="Avenir Medium" panose="02000603020000020003" pitchFamily="2" charset="0"/>
              </a:rPr>
              <a:t>Les organisations communautaires fournissent 30 % des services de dépistage et d'aide au traitement.</a:t>
            </a:r>
          </a:p>
          <a:p>
            <a:pPr marL="171450" indent="-171450">
              <a:buFont typeface="Arial" panose="020B0604020202020204" pitchFamily="34" charset="0"/>
              <a:buChar char="•"/>
            </a:pPr>
            <a:r>
              <a:rPr lang="en-US" sz="1000" dirty="0">
                <a:latin typeface="Avenir Medium" panose="02000603020000020003" pitchFamily="2" charset="0"/>
              </a:rPr>
              <a:t>Les organisations communautaires fournissent 80 % des options de prévention.</a:t>
            </a:r>
          </a:p>
          <a:p>
            <a:pPr marL="171450" indent="-171450">
              <a:buFont typeface="Arial" panose="020B0604020202020204" pitchFamily="34" charset="0"/>
              <a:buChar char="•"/>
            </a:pPr>
            <a:r>
              <a:rPr lang="en-US" sz="1000" dirty="0">
                <a:latin typeface="Avenir Medium" panose="02000603020000020003" pitchFamily="2" charset="0"/>
              </a:rPr>
              <a:t>Les organisations communautaires fournissent 60 % des </a:t>
            </a:r>
            <a:r>
              <a:rPr lang="en-US" sz="1000" dirty="0" err="1">
                <a:latin typeface="Avenir Medium" panose="02000603020000020003" pitchFamily="2" charset="0"/>
              </a:rPr>
              <a:t>programmes</a:t>
            </a:r>
            <a:r>
              <a:rPr lang="en-US" sz="1000" dirty="0">
                <a:latin typeface="Avenir Medium" panose="02000603020000020003" pitchFamily="2" charset="0"/>
              </a:rPr>
              <a:t> de facilitation sociale</a:t>
            </a:r>
            <a:endParaRPr lang="en-IN" sz="1000" dirty="0">
              <a:latin typeface="Avenir Medium" panose="02000603020000020003" pitchFamily="2" charset="0"/>
            </a:endParaRPr>
          </a:p>
        </p:txBody>
      </p:sp>
      <p:sp>
        <p:nvSpPr>
          <p:cNvPr id="29" name="TextBox 28">
            <a:extLst>
              <a:ext uri="{FF2B5EF4-FFF2-40B4-BE49-F238E27FC236}">
                <a16:creationId xmlns:a16="http://schemas.microsoft.com/office/drawing/2014/main" id="{22BC6CBB-E0AE-2878-D06E-EDFB2FD6C5F3}"/>
              </a:ext>
            </a:extLst>
          </p:cNvPr>
          <p:cNvSpPr txBox="1"/>
          <p:nvPr/>
        </p:nvSpPr>
        <p:spPr>
          <a:xfrm>
            <a:off x="5034950" y="4586820"/>
            <a:ext cx="5610281" cy="861774"/>
          </a:xfrm>
          <a:prstGeom prst="rect">
            <a:avLst/>
          </a:prstGeom>
          <a:noFill/>
        </p:spPr>
        <p:txBody>
          <a:bodyPr wrap="square" rtlCol="0">
            <a:spAutoFit/>
          </a:bodyPr>
          <a:lstStyle/>
          <a:p>
            <a:pPr marL="171450" indent="-171450">
              <a:buFont typeface="Arial" panose="020B0604020202020204" pitchFamily="34" charset="0"/>
              <a:buChar char="•"/>
            </a:pPr>
            <a:r>
              <a:rPr lang="en-US" sz="1000" dirty="0">
                <a:latin typeface="Avenir Medium" panose="02000603020000020003" pitchFamily="2" charset="0"/>
              </a:rPr>
              <a:t>95 % des personnes bénéficiant de services de prévention ou de traitement du VIH reçoivent également les services de santé sexuelle et reproductive dont elles ont besoin (y compris pour les IST)</a:t>
            </a:r>
          </a:p>
          <a:p>
            <a:pPr marL="171450" indent="-171450">
              <a:buFont typeface="Arial" panose="020B0604020202020204" pitchFamily="34" charset="0"/>
              <a:buChar char="•"/>
            </a:pPr>
            <a:r>
              <a:rPr lang="en-US" sz="1000" dirty="0">
                <a:latin typeface="Avenir Medium" panose="02000603020000020003" pitchFamily="2" charset="0"/>
              </a:rPr>
              <a:t>95 % des femmes enceintes vivant avec le VIH et leurs nouveau-nés bénéficient de soins maternels et néonatals intégrés ou liés à des services complets de lutte contre le VIH, notamment pour la prévention du VIH et du virus de l'hépatite B et le traitement de la syphilis</a:t>
            </a:r>
            <a:endParaRPr lang="en-IN" sz="1000" dirty="0">
              <a:latin typeface="Avenir Medium" panose="02000603020000020003" pitchFamily="2" charset="0"/>
            </a:endParaRPr>
          </a:p>
        </p:txBody>
      </p:sp>
      <p:sp>
        <p:nvSpPr>
          <p:cNvPr id="30" name="TextBox 29">
            <a:extLst>
              <a:ext uri="{FF2B5EF4-FFF2-40B4-BE49-F238E27FC236}">
                <a16:creationId xmlns:a16="http://schemas.microsoft.com/office/drawing/2014/main" id="{2210B9C2-5887-E404-35EA-7BA287BC73ED}"/>
              </a:ext>
            </a:extLst>
          </p:cNvPr>
          <p:cNvSpPr txBox="1"/>
          <p:nvPr/>
        </p:nvSpPr>
        <p:spPr>
          <a:xfrm>
            <a:off x="5034950" y="5488608"/>
            <a:ext cx="6080725" cy="861774"/>
          </a:xfrm>
          <a:prstGeom prst="rect">
            <a:avLst/>
          </a:prstGeom>
          <a:noFill/>
        </p:spPr>
        <p:txBody>
          <a:bodyPr wrap="square" rtlCol="0">
            <a:spAutoFit/>
          </a:bodyPr>
          <a:lstStyle/>
          <a:p>
            <a:pPr marL="171450" indent="-171450">
              <a:buFont typeface="Arial" panose="020B0604020202020204" pitchFamily="34" charset="0"/>
              <a:buChar char="•"/>
            </a:pPr>
            <a:r>
              <a:rPr lang="en-US" sz="1000" dirty="0">
                <a:latin typeface="Avenir Medium" panose="02000603020000020003" pitchFamily="2" charset="0"/>
              </a:rPr>
              <a:t>Réduire les dépenses à la charge des patients, conformément à la couverture sanitaire universelle</a:t>
            </a:r>
          </a:p>
          <a:p>
            <a:pPr marL="171450" indent="-171450">
              <a:buFont typeface="Arial" panose="020B0604020202020204" pitchFamily="34" charset="0"/>
              <a:buChar char="•"/>
            </a:pPr>
            <a:r>
              <a:rPr lang="en-US" sz="1000" dirty="0">
                <a:latin typeface="Avenir Medium" panose="02000603020000020003" pitchFamily="2" charset="0"/>
              </a:rPr>
              <a:t>Augmenter le pourcentage des dépenses nationales consacrées au VIH</a:t>
            </a:r>
          </a:p>
          <a:p>
            <a:pPr marL="171450" indent="-171450">
              <a:buFont typeface="Arial" panose="020B0604020202020204" pitchFamily="34" charset="0"/>
              <a:buChar char="•"/>
            </a:pPr>
            <a:r>
              <a:rPr lang="en-US" sz="1000" dirty="0">
                <a:latin typeface="Avenir Medium" panose="02000603020000020003" pitchFamily="2" charset="0"/>
              </a:rPr>
              <a:t>21,9 milliards de USD </a:t>
            </a:r>
            <a:r>
              <a:rPr lang="en-US" sz="1000" dirty="0" err="1">
                <a:latin typeface="Avenir Medium" panose="02000603020000020003" pitchFamily="2" charset="0"/>
              </a:rPr>
              <a:t>mobilisés</a:t>
            </a:r>
            <a:r>
              <a:rPr lang="en-US" sz="1000" dirty="0">
                <a:latin typeface="Avenir Medium" panose="02000603020000020003" pitchFamily="2" charset="0"/>
              </a:rPr>
              <a:t> pour des investissements liés au VIH dans les pays à revenu faible et intermédiaire</a:t>
            </a:r>
          </a:p>
          <a:p>
            <a:pPr marL="171450" indent="-171450">
              <a:buFont typeface="Arial" panose="020B0604020202020204" pitchFamily="34" charset="0"/>
              <a:buChar char="•"/>
            </a:pPr>
            <a:r>
              <a:rPr lang="en-US" sz="1000" dirty="0">
                <a:latin typeface="Avenir Medium" panose="02000603020000020003" pitchFamily="2" charset="0"/>
              </a:rPr>
              <a:t>Tous les pays ont accès à des prix équitables pour les diagnostics et les traitements</a:t>
            </a:r>
            <a:endParaRPr lang="en-IN" sz="1000" dirty="0">
              <a:latin typeface="Avenir Medium" panose="02000603020000020003" pitchFamily="2" charset="0"/>
            </a:endParaRPr>
          </a:p>
        </p:txBody>
      </p:sp>
      <p:sp>
        <p:nvSpPr>
          <p:cNvPr id="31" name="TextBox 30">
            <a:extLst>
              <a:ext uri="{FF2B5EF4-FFF2-40B4-BE49-F238E27FC236}">
                <a16:creationId xmlns:a16="http://schemas.microsoft.com/office/drawing/2014/main" id="{85F57A40-E963-8C1F-1E46-59B6166B7927}"/>
              </a:ext>
            </a:extLst>
          </p:cNvPr>
          <p:cNvSpPr txBox="1"/>
          <p:nvPr/>
        </p:nvSpPr>
        <p:spPr>
          <a:xfrm>
            <a:off x="3103189" y="6642556"/>
            <a:ext cx="3599069" cy="215444"/>
          </a:xfrm>
          <a:prstGeom prst="rect">
            <a:avLst/>
          </a:prstGeom>
          <a:noFill/>
        </p:spPr>
        <p:txBody>
          <a:bodyPr wrap="square" rtlCol="0">
            <a:spAutoFit/>
          </a:bodyPr>
          <a:lstStyle/>
          <a:p>
            <a:r>
              <a:rPr lang="fr-FR" sz="800" dirty="0">
                <a:latin typeface="Avenir Heavy" panose="020B0703020203020204" pitchFamily="34" charset="0"/>
              </a:rPr>
              <a:t>PEP </a:t>
            </a:r>
            <a:r>
              <a:rPr lang="fr-FR" sz="800" dirty="0">
                <a:latin typeface="Avenir Medium" panose="02000603020000020003" pitchFamily="2" charset="0"/>
              </a:rPr>
              <a:t>: </a:t>
            </a:r>
            <a:r>
              <a:rPr lang="fr-FR" sz="800" dirty="0" err="1">
                <a:latin typeface="Avenir Medium" panose="02000603020000020003" pitchFamily="2" charset="0"/>
              </a:rPr>
              <a:t>prophylaxie post-exposition </a:t>
            </a:r>
            <a:r>
              <a:rPr lang="fr-FR" sz="800" dirty="0" err="1">
                <a:latin typeface="Avenir Heavy" panose="020B0703020203020204" pitchFamily="34" charset="0"/>
              </a:rPr>
              <a:t>  PrEP </a:t>
            </a:r>
            <a:r>
              <a:rPr lang="fr-FR" sz="800" dirty="0">
                <a:latin typeface="Avenir Medium" panose="02000603020000020003" pitchFamily="2" charset="0"/>
              </a:rPr>
              <a:t>: </a:t>
            </a:r>
            <a:r>
              <a:rPr lang="fr-FR" sz="800" dirty="0" err="1">
                <a:latin typeface="Avenir Medium" panose="02000603020000020003" pitchFamily="2" charset="0"/>
              </a:rPr>
              <a:t>prophylaxie pré-exposition</a:t>
            </a:r>
            <a:endParaRPr lang="en-IN" sz="800" dirty="0">
              <a:latin typeface="Avenir Medium" panose="02000603020000020003" pitchFamily="2" charset="0"/>
            </a:endParaRPr>
          </a:p>
        </p:txBody>
      </p:sp>
      <p:sp>
        <p:nvSpPr>
          <p:cNvPr id="32" name="TextBox 31">
            <a:extLst>
              <a:ext uri="{FF2B5EF4-FFF2-40B4-BE49-F238E27FC236}">
                <a16:creationId xmlns:a16="http://schemas.microsoft.com/office/drawing/2014/main" id="{BB9A29A8-578B-1063-7764-B5872E1D70CA}"/>
              </a:ext>
            </a:extLst>
          </p:cNvPr>
          <p:cNvSpPr txBox="1"/>
          <p:nvPr/>
        </p:nvSpPr>
        <p:spPr>
          <a:xfrm>
            <a:off x="266365" y="6009497"/>
            <a:ext cx="1427579" cy="584775"/>
          </a:xfrm>
          <a:prstGeom prst="rect">
            <a:avLst/>
          </a:prstGeom>
          <a:noFill/>
        </p:spPr>
        <p:txBody>
          <a:bodyPr wrap="square" rtlCol="0">
            <a:spAutoFit/>
          </a:bodyPr>
          <a:lstStyle/>
          <a:p>
            <a:r>
              <a:rPr lang="en-US" sz="800" dirty="0">
                <a:latin typeface="Avenir Medium" panose="02000603020000020003" pitchFamily="2" charset="0"/>
              </a:rPr>
              <a:t>Les objectifs seront ventilés, le cas échéant, par sexe, âge et population clé</a:t>
            </a:r>
            <a:endParaRPr lang="en-IN" sz="800" dirty="0">
              <a:latin typeface="Avenir Medium" panose="02000603020000020003" pitchFamily="2" charset="0"/>
            </a:endParaRPr>
          </a:p>
        </p:txBody>
      </p:sp>
      <p:sp>
        <p:nvSpPr>
          <p:cNvPr id="33" name="TextBox 32">
            <a:extLst>
              <a:ext uri="{FF2B5EF4-FFF2-40B4-BE49-F238E27FC236}">
                <a16:creationId xmlns:a16="http://schemas.microsoft.com/office/drawing/2014/main" id="{827FA271-D5F8-7E46-1A8B-424470FD1AA2}"/>
              </a:ext>
            </a:extLst>
          </p:cNvPr>
          <p:cNvSpPr txBox="1"/>
          <p:nvPr/>
        </p:nvSpPr>
        <p:spPr>
          <a:xfrm>
            <a:off x="10720162" y="1768202"/>
            <a:ext cx="1252212" cy="4524315"/>
          </a:xfrm>
          <a:prstGeom prst="rect">
            <a:avLst/>
          </a:prstGeom>
          <a:noFill/>
        </p:spPr>
        <p:txBody>
          <a:bodyPr wrap="square" rtlCol="0">
            <a:spAutoFit/>
          </a:bodyPr>
          <a:lstStyle/>
          <a:p>
            <a:pPr algn="ctr"/>
            <a:r>
              <a:rPr lang="en-US" sz="1200" dirty="0">
                <a:solidFill>
                  <a:srgbClr val="E31837"/>
                </a:solidFill>
                <a:latin typeface="Avenir Heavy" panose="020B0703020203020204" pitchFamily="34" charset="0"/>
              </a:rPr>
              <a:t>D'ici 2030, réduire les nouvelles infections par le VIH de 90 % par rapport à 2010 et poursuivre la baisse de 5 % par an après 2030</a:t>
            </a:r>
          </a:p>
          <a:p>
            <a:pPr algn="ctr"/>
            <a:endParaRPr lang="en-US" sz="1200" dirty="0">
              <a:solidFill>
                <a:srgbClr val="E31837"/>
              </a:solidFill>
              <a:latin typeface="Avenir Heavy" panose="020B0703020203020204" pitchFamily="34" charset="0"/>
            </a:endParaRPr>
          </a:p>
          <a:p>
            <a:pPr algn="ctr"/>
            <a:r>
              <a:rPr lang="en-US" sz="1200" dirty="0">
                <a:solidFill>
                  <a:srgbClr val="E31837"/>
                </a:solidFill>
                <a:latin typeface="Avenir Heavy" panose="020B0703020203020204" pitchFamily="34" charset="0"/>
              </a:rPr>
              <a:t>……..</a:t>
            </a:r>
          </a:p>
          <a:p>
            <a:pPr algn="ctr"/>
            <a:endParaRPr lang="en-US" sz="1200" dirty="0">
              <a:solidFill>
                <a:srgbClr val="E31837"/>
              </a:solidFill>
              <a:latin typeface="Avenir Heavy" panose="020B0703020203020204" pitchFamily="34" charset="0"/>
            </a:endParaRPr>
          </a:p>
          <a:p>
            <a:pPr algn="ctr"/>
            <a:r>
              <a:rPr lang="en-US" sz="1200" dirty="0">
                <a:solidFill>
                  <a:srgbClr val="E31837"/>
                </a:solidFill>
                <a:latin typeface="Avenir Heavy" panose="020B0703020203020204" pitchFamily="34" charset="0"/>
              </a:rPr>
              <a:t>Réduire les décès liés au sida de 90 % par rapport à 2010</a:t>
            </a:r>
          </a:p>
          <a:p>
            <a:pPr algn="ctr"/>
            <a:endParaRPr lang="en-US" sz="1200" dirty="0">
              <a:solidFill>
                <a:srgbClr val="E31837"/>
              </a:solidFill>
              <a:latin typeface="Avenir Heavy" panose="020B0703020203020204" pitchFamily="34" charset="0"/>
            </a:endParaRPr>
          </a:p>
          <a:p>
            <a:pPr algn="ctr"/>
            <a:r>
              <a:rPr lang="en-US" sz="1200" dirty="0">
                <a:solidFill>
                  <a:srgbClr val="E31837"/>
                </a:solidFill>
                <a:latin typeface="Avenir Heavy" panose="020B0703020203020204" pitchFamily="34" charset="0"/>
              </a:rPr>
              <a:t>……..</a:t>
            </a:r>
          </a:p>
          <a:p>
            <a:pPr algn="ctr"/>
            <a:endParaRPr lang="en-US" sz="1200" dirty="0">
              <a:solidFill>
                <a:srgbClr val="E31837"/>
              </a:solidFill>
              <a:latin typeface="Avenir Heavy" panose="020B0703020203020204" pitchFamily="34" charset="0"/>
            </a:endParaRPr>
          </a:p>
          <a:p>
            <a:pPr algn="ctr"/>
            <a:r>
              <a:rPr lang="en-US" sz="1200" dirty="0">
                <a:solidFill>
                  <a:srgbClr val="E31837"/>
                </a:solidFill>
                <a:latin typeface="Avenir Heavy" panose="020B0703020203020204" pitchFamily="34" charset="0"/>
              </a:rPr>
              <a:t>Assurer la pérennité de la riposte au VIH après 2030.</a:t>
            </a:r>
            <a:endParaRPr lang="en-IN" sz="1200" dirty="0">
              <a:solidFill>
                <a:srgbClr val="E31837"/>
              </a:solidFill>
              <a:latin typeface="Avenir Heavy" panose="020B0703020203020204" pitchFamily="34" charset="0"/>
            </a:endParaRPr>
          </a:p>
        </p:txBody>
      </p:sp>
      <p:sp>
        <p:nvSpPr>
          <p:cNvPr id="40" name="Rectangle: Top Corners Rounded 39">
            <a:extLst>
              <a:ext uri="{FF2B5EF4-FFF2-40B4-BE49-F238E27FC236}">
                <a16:creationId xmlns:a16="http://schemas.microsoft.com/office/drawing/2014/main" id="{F3DBD4CA-4EDD-C08F-0C5A-E4E2BA2A903D}"/>
              </a:ext>
            </a:extLst>
          </p:cNvPr>
          <p:cNvSpPr/>
          <p:nvPr/>
        </p:nvSpPr>
        <p:spPr>
          <a:xfrm>
            <a:off x="3174312" y="2819978"/>
            <a:ext cx="1821702" cy="859414"/>
          </a:xfrm>
          <a:prstGeom prst="round2SameRect">
            <a:avLst>
              <a:gd name="adj1" fmla="val 17148"/>
              <a:gd name="adj2" fmla="val 0"/>
            </a:avLst>
          </a:prstGeom>
          <a:solidFill>
            <a:srgbClr val="EE8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dirty="0"/>
          </a:p>
        </p:txBody>
      </p:sp>
      <p:sp>
        <p:nvSpPr>
          <p:cNvPr id="10" name="TextBox 9">
            <a:extLst>
              <a:ext uri="{FF2B5EF4-FFF2-40B4-BE49-F238E27FC236}">
                <a16:creationId xmlns:a16="http://schemas.microsoft.com/office/drawing/2014/main" id="{C1DE3264-DAFA-FA73-036C-74E4D36BA6B4}"/>
              </a:ext>
            </a:extLst>
          </p:cNvPr>
          <p:cNvSpPr txBox="1"/>
          <p:nvPr/>
        </p:nvSpPr>
        <p:spPr>
          <a:xfrm>
            <a:off x="3128629" y="2866012"/>
            <a:ext cx="1913068" cy="707886"/>
          </a:xfrm>
          <a:prstGeom prst="rect">
            <a:avLst/>
          </a:prstGeom>
          <a:noFill/>
        </p:spPr>
        <p:txBody>
          <a:bodyPr wrap="square" rtlCol="0">
            <a:spAutoFit/>
          </a:bodyPr>
          <a:lstStyle/>
          <a:p>
            <a:pPr algn="ctr"/>
            <a:r>
              <a:rPr lang="en-US" sz="1000" dirty="0">
                <a:solidFill>
                  <a:schemeClr val="bg1"/>
                </a:solidFill>
                <a:latin typeface="Avenir Heavy" panose="020B0703020203020204" pitchFamily="34" charset="0"/>
              </a:rPr>
              <a:t>Mettre fin à la stigmatisation et à la discrimination et défendre les droits humains et l'égalité des sexes dans la riposte au VIH</a:t>
            </a:r>
            <a:endParaRPr lang="en-IN" sz="1000" dirty="0">
              <a:solidFill>
                <a:schemeClr val="bg1"/>
              </a:solidFill>
              <a:latin typeface="Avenir Heavy" panose="020B0703020203020204" pitchFamily="34" charset="0"/>
            </a:endParaRPr>
          </a:p>
        </p:txBody>
      </p:sp>
      <p:sp>
        <p:nvSpPr>
          <p:cNvPr id="42" name="Rectangle: Top Corners Rounded 41">
            <a:extLst>
              <a:ext uri="{FF2B5EF4-FFF2-40B4-BE49-F238E27FC236}">
                <a16:creationId xmlns:a16="http://schemas.microsoft.com/office/drawing/2014/main" id="{7AD3869E-84ED-5D9A-ED2E-771C748E18DE}"/>
              </a:ext>
            </a:extLst>
          </p:cNvPr>
          <p:cNvSpPr/>
          <p:nvPr/>
        </p:nvSpPr>
        <p:spPr>
          <a:xfrm>
            <a:off x="3174312" y="4625861"/>
            <a:ext cx="1821702" cy="859414"/>
          </a:xfrm>
          <a:prstGeom prst="round2SameRect">
            <a:avLst>
              <a:gd name="adj1" fmla="val 17148"/>
              <a:gd name="adj2" fmla="val 0"/>
            </a:avLst>
          </a:prstGeom>
          <a:solidFill>
            <a:srgbClr val="8D87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dirty="0"/>
          </a:p>
        </p:txBody>
      </p:sp>
      <p:sp>
        <p:nvSpPr>
          <p:cNvPr id="13" name="TextBox 12">
            <a:extLst>
              <a:ext uri="{FF2B5EF4-FFF2-40B4-BE49-F238E27FC236}">
                <a16:creationId xmlns:a16="http://schemas.microsoft.com/office/drawing/2014/main" id="{B2762549-2EF3-C0CD-FB8B-00B2C2D822CE}"/>
              </a:ext>
            </a:extLst>
          </p:cNvPr>
          <p:cNvSpPr txBox="1"/>
          <p:nvPr/>
        </p:nvSpPr>
        <p:spPr>
          <a:xfrm>
            <a:off x="3157252" y="4661952"/>
            <a:ext cx="1767128" cy="707886"/>
          </a:xfrm>
          <a:prstGeom prst="rect">
            <a:avLst/>
          </a:prstGeom>
          <a:noFill/>
        </p:spPr>
        <p:txBody>
          <a:bodyPr wrap="square" rtlCol="0">
            <a:spAutoFit/>
          </a:bodyPr>
          <a:lstStyle/>
          <a:p>
            <a:pPr algn="ctr"/>
            <a:r>
              <a:rPr lang="en-US" sz="1000" dirty="0">
                <a:solidFill>
                  <a:schemeClr val="bg1"/>
                </a:solidFill>
                <a:latin typeface="Avenir Heavy" panose="020B0703020203020204" pitchFamily="34" charset="0"/>
              </a:rPr>
              <a:t>Intégrer les services liés au VIH dans les soins de santé primaires, les systèmes de santé au sens large et d'autres secteurs</a:t>
            </a:r>
            <a:endParaRPr lang="en-IN" sz="1000" dirty="0">
              <a:solidFill>
                <a:schemeClr val="bg1"/>
              </a:solidFill>
              <a:latin typeface="Avenir Heavy" panose="020B0703020203020204" pitchFamily="34" charset="0"/>
            </a:endParaRPr>
          </a:p>
        </p:txBody>
      </p:sp>
      <p:sp>
        <p:nvSpPr>
          <p:cNvPr id="43" name="Rectangle: Top Corners Rounded 42">
            <a:extLst>
              <a:ext uri="{FF2B5EF4-FFF2-40B4-BE49-F238E27FC236}">
                <a16:creationId xmlns:a16="http://schemas.microsoft.com/office/drawing/2014/main" id="{3D8B38E1-633F-AE20-6A0E-C464CAF9F68A}"/>
              </a:ext>
            </a:extLst>
          </p:cNvPr>
          <p:cNvSpPr/>
          <p:nvPr/>
        </p:nvSpPr>
        <p:spPr>
          <a:xfrm>
            <a:off x="3174312" y="5532833"/>
            <a:ext cx="1821702" cy="859414"/>
          </a:xfrm>
          <a:prstGeom prst="round2SameRect">
            <a:avLst>
              <a:gd name="adj1" fmla="val 17148"/>
              <a:gd name="adj2" fmla="val 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dirty="0"/>
          </a:p>
        </p:txBody>
      </p:sp>
      <p:sp>
        <p:nvSpPr>
          <p:cNvPr id="17" name="TextBox 16">
            <a:extLst>
              <a:ext uri="{FF2B5EF4-FFF2-40B4-BE49-F238E27FC236}">
                <a16:creationId xmlns:a16="http://schemas.microsoft.com/office/drawing/2014/main" id="{9AC40D25-0DE8-8E4D-AE85-F83DE640B5C7}"/>
              </a:ext>
            </a:extLst>
          </p:cNvPr>
          <p:cNvSpPr txBox="1"/>
          <p:nvPr/>
        </p:nvSpPr>
        <p:spPr>
          <a:xfrm>
            <a:off x="3189168" y="5618195"/>
            <a:ext cx="1767128" cy="707886"/>
          </a:xfrm>
          <a:prstGeom prst="rect">
            <a:avLst/>
          </a:prstGeom>
          <a:noFill/>
        </p:spPr>
        <p:txBody>
          <a:bodyPr wrap="square" rtlCol="0">
            <a:spAutoFit/>
          </a:bodyPr>
          <a:lstStyle/>
          <a:p>
            <a:pPr algn="ctr"/>
            <a:r>
              <a:rPr lang="en-US" sz="1000" dirty="0">
                <a:solidFill>
                  <a:schemeClr val="bg1"/>
                </a:solidFill>
                <a:latin typeface="Avenir Heavy" panose="020B0703020203020204" pitchFamily="34" charset="0"/>
              </a:rPr>
              <a:t>Assurer un financement durable pour les ripostes nationales et mondiales au VIH centrées sur la personne</a:t>
            </a:r>
            <a:endParaRPr lang="en-IN" sz="1000" dirty="0">
              <a:solidFill>
                <a:schemeClr val="bg1"/>
              </a:solidFill>
              <a:latin typeface="Avenir Heavy" panose="020B0703020203020204" pitchFamily="34" charset="0"/>
            </a:endParaRPr>
          </a:p>
        </p:txBody>
      </p:sp>
      <p:grpSp>
        <p:nvGrpSpPr>
          <p:cNvPr id="65" name="Group 64">
            <a:extLst>
              <a:ext uri="{FF2B5EF4-FFF2-40B4-BE49-F238E27FC236}">
                <a16:creationId xmlns:a16="http://schemas.microsoft.com/office/drawing/2014/main" id="{4FB29491-360E-2CEB-CB48-2C90F5C7A269}"/>
              </a:ext>
            </a:extLst>
          </p:cNvPr>
          <p:cNvGrpSpPr/>
          <p:nvPr/>
        </p:nvGrpSpPr>
        <p:grpSpPr>
          <a:xfrm>
            <a:off x="4846349" y="1866614"/>
            <a:ext cx="5491113" cy="4499061"/>
            <a:chOff x="4846349" y="1866614"/>
            <a:chExt cx="5214279" cy="4499061"/>
          </a:xfrm>
        </p:grpSpPr>
        <p:cxnSp>
          <p:nvCxnSpPr>
            <p:cNvPr id="52" name="Straight Connector 51">
              <a:extLst>
                <a:ext uri="{FF2B5EF4-FFF2-40B4-BE49-F238E27FC236}">
                  <a16:creationId xmlns:a16="http://schemas.microsoft.com/office/drawing/2014/main" id="{C750F86F-A063-AE46-4FED-1BAC396985D9}"/>
                </a:ext>
              </a:extLst>
            </p:cNvPr>
            <p:cNvCxnSpPr>
              <a:cxnSpLocks/>
            </p:cNvCxnSpPr>
            <p:nvPr/>
          </p:nvCxnSpPr>
          <p:spPr>
            <a:xfrm>
              <a:off x="4846349" y="1866614"/>
              <a:ext cx="5214279" cy="0"/>
            </a:xfrm>
            <a:prstGeom prst="line">
              <a:avLst/>
            </a:prstGeom>
            <a:ln w="25400" cap="flat" cmpd="sng" algn="ctr">
              <a:solidFill>
                <a:srgbClr val="E31937"/>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3" name="Straight Connector 52">
              <a:extLst>
                <a:ext uri="{FF2B5EF4-FFF2-40B4-BE49-F238E27FC236}">
                  <a16:creationId xmlns:a16="http://schemas.microsoft.com/office/drawing/2014/main" id="{53B66BD5-516C-A6B0-B9E6-B37D63409F0A}"/>
                </a:ext>
              </a:extLst>
            </p:cNvPr>
            <p:cNvCxnSpPr>
              <a:cxnSpLocks/>
            </p:cNvCxnSpPr>
            <p:nvPr/>
          </p:nvCxnSpPr>
          <p:spPr>
            <a:xfrm>
              <a:off x="4846349" y="2762196"/>
              <a:ext cx="5214279" cy="0"/>
            </a:xfrm>
            <a:prstGeom prst="line">
              <a:avLst/>
            </a:prstGeom>
            <a:ln w="25400" cap="flat" cmpd="sng" algn="ctr">
              <a:solidFill>
                <a:srgbClr val="E95A53"/>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4" name="Straight Connector 53">
              <a:extLst>
                <a:ext uri="{FF2B5EF4-FFF2-40B4-BE49-F238E27FC236}">
                  <a16:creationId xmlns:a16="http://schemas.microsoft.com/office/drawing/2014/main" id="{E8A2C1AB-F33E-F339-4798-C26C06A31F00}"/>
                </a:ext>
              </a:extLst>
            </p:cNvPr>
            <p:cNvCxnSpPr>
              <a:cxnSpLocks/>
            </p:cNvCxnSpPr>
            <p:nvPr/>
          </p:nvCxnSpPr>
          <p:spPr>
            <a:xfrm>
              <a:off x="4846349" y="3662562"/>
              <a:ext cx="5214279" cy="0"/>
            </a:xfrm>
            <a:prstGeom prst="line">
              <a:avLst/>
            </a:prstGeom>
            <a:ln w="25400" cap="flat" cmpd="sng" algn="ctr">
              <a:solidFill>
                <a:srgbClr val="EE8373"/>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5" name="Straight Connector 54">
              <a:extLst>
                <a:ext uri="{FF2B5EF4-FFF2-40B4-BE49-F238E27FC236}">
                  <a16:creationId xmlns:a16="http://schemas.microsoft.com/office/drawing/2014/main" id="{D0771A7D-913F-01B2-7DCD-4C95A8CCC5A6}"/>
                </a:ext>
              </a:extLst>
            </p:cNvPr>
            <p:cNvCxnSpPr>
              <a:cxnSpLocks/>
            </p:cNvCxnSpPr>
            <p:nvPr/>
          </p:nvCxnSpPr>
          <p:spPr>
            <a:xfrm>
              <a:off x="4846349" y="4555215"/>
              <a:ext cx="5214279" cy="0"/>
            </a:xfrm>
            <a:prstGeom prst="line">
              <a:avLst/>
            </a:prstGeom>
            <a:ln w="25400" cap="flat" cmpd="sng" algn="ctr">
              <a:solidFill>
                <a:srgbClr val="F4AA99"/>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B0608814-898E-68F9-9EF8-ED1C2A1A9562}"/>
                </a:ext>
              </a:extLst>
            </p:cNvPr>
            <p:cNvCxnSpPr>
              <a:cxnSpLocks/>
            </p:cNvCxnSpPr>
            <p:nvPr/>
          </p:nvCxnSpPr>
          <p:spPr>
            <a:xfrm>
              <a:off x="4846349" y="5462835"/>
              <a:ext cx="5214279" cy="0"/>
            </a:xfrm>
            <a:prstGeom prst="line">
              <a:avLst/>
            </a:prstGeom>
            <a:ln w="25400" cap="flat" cmpd="sng" algn="ctr">
              <a:solidFill>
                <a:srgbClr val="8D8787"/>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7" name="Straight Connector 56">
              <a:extLst>
                <a:ext uri="{FF2B5EF4-FFF2-40B4-BE49-F238E27FC236}">
                  <a16:creationId xmlns:a16="http://schemas.microsoft.com/office/drawing/2014/main" id="{1D4B849D-BEFA-0EB9-E8AA-B7448486A92F}"/>
                </a:ext>
              </a:extLst>
            </p:cNvPr>
            <p:cNvCxnSpPr>
              <a:cxnSpLocks/>
            </p:cNvCxnSpPr>
            <p:nvPr/>
          </p:nvCxnSpPr>
          <p:spPr>
            <a:xfrm>
              <a:off x="4846349" y="6365675"/>
              <a:ext cx="5214279" cy="0"/>
            </a:xfrm>
            <a:prstGeom prst="line">
              <a:avLst/>
            </a:prstGeom>
            <a:ln w="25400" cap="flat" cmpd="sng" algn="ctr">
              <a:solidFill>
                <a:srgbClr val="000000"/>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grpSp>
      <p:sp>
        <p:nvSpPr>
          <p:cNvPr id="5" name="TextBox 4">
            <a:extLst>
              <a:ext uri="{FF2B5EF4-FFF2-40B4-BE49-F238E27FC236}">
                <a16:creationId xmlns:a16="http://schemas.microsoft.com/office/drawing/2014/main" id="{09B5B990-CA4E-6E54-8D7B-50B99F2926B8}"/>
              </a:ext>
            </a:extLst>
          </p:cNvPr>
          <p:cNvSpPr txBox="1"/>
          <p:nvPr/>
        </p:nvSpPr>
        <p:spPr>
          <a:xfrm>
            <a:off x="52977" y="759387"/>
            <a:ext cx="2782353" cy="3939540"/>
          </a:xfrm>
          <a:prstGeom prst="rect">
            <a:avLst/>
          </a:prstGeom>
          <a:noFill/>
        </p:spPr>
        <p:txBody>
          <a:bodyPr wrap="square" rtlCol="0">
            <a:spAutoFit/>
          </a:bodyPr>
          <a:lstStyle/>
          <a:p>
            <a:pPr algn="r"/>
            <a:r>
              <a:rPr lang="en-GB" sz="2500" cap="all" dirty="0">
                <a:solidFill>
                  <a:srgbClr val="E31837"/>
                </a:solidFill>
                <a:latin typeface="Avenir Heavy" panose="020B0703020203020204" pitchFamily="34" charset="0"/>
              </a:rPr>
              <a:t>16 objectifs prioritaires pour mettre fin au sida en tant que menace pour la santé publique d'ici 2030 et garantir la pérennité de la riposte au VIH après 2030</a:t>
            </a:r>
            <a:endParaRPr lang="en-IN" sz="2500" cap="all" dirty="0">
              <a:solidFill>
                <a:srgbClr val="E31837"/>
              </a:solidFill>
              <a:latin typeface="Avenir Heavy" panose="020B0703020203020204" pitchFamily="34" charset="0"/>
            </a:endParaRPr>
          </a:p>
        </p:txBody>
      </p:sp>
    </p:spTree>
    <p:extLst>
      <p:ext uri="{BB962C8B-B14F-4D97-AF65-F5344CB8AC3E}">
        <p14:creationId xmlns:p14="http://schemas.microsoft.com/office/powerpoint/2010/main" val="408664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6A56C-70C0-397E-AF07-66F3F67AB592}"/>
            </a:ext>
          </a:extLst>
        </p:cNvPr>
        <p:cNvGrpSpPr/>
        <p:nvPr/>
      </p:nvGrpSpPr>
      <p:grpSpPr>
        <a:xfrm>
          <a:off x="0" y="0"/>
          <a:ext cx="0" cy="0"/>
          <a:chOff x="0" y="0"/>
          <a:chExt cx="0" cy="0"/>
        </a:xfrm>
      </p:grpSpPr>
      <p:pic>
        <p:nvPicPr>
          <p:cNvPr id="3" name="Picture 2" descr="A drawing of a person&#10;&#10;Description automatically generated">
            <a:extLst>
              <a:ext uri="{FF2B5EF4-FFF2-40B4-BE49-F238E27FC236}">
                <a16:creationId xmlns:a16="http://schemas.microsoft.com/office/drawing/2014/main" id="{9388DB56-AF78-87FC-9AEA-1BCF194A7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5" name="Oval 4">
            <a:extLst>
              <a:ext uri="{FF2B5EF4-FFF2-40B4-BE49-F238E27FC236}">
                <a16:creationId xmlns:a16="http://schemas.microsoft.com/office/drawing/2014/main" id="{A93CD018-768E-6A0B-B065-39F86AA26657}"/>
              </a:ext>
            </a:extLst>
          </p:cNvPr>
          <p:cNvSpPr/>
          <p:nvPr/>
        </p:nvSpPr>
        <p:spPr>
          <a:xfrm>
            <a:off x="4506867" y="1408921"/>
            <a:ext cx="4058817" cy="4058817"/>
          </a:xfrm>
          <a:prstGeom prst="ellipse">
            <a:avLst/>
          </a:prstGeom>
          <a:noFill/>
          <a:ln>
            <a:solidFill>
              <a:srgbClr val="E319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1E61FB94-ADF8-AA3B-F40E-40D4255BBF0B}"/>
              </a:ext>
            </a:extLst>
          </p:cNvPr>
          <p:cNvSpPr/>
          <p:nvPr/>
        </p:nvSpPr>
        <p:spPr>
          <a:xfrm>
            <a:off x="4917307" y="1931437"/>
            <a:ext cx="1875453" cy="1875453"/>
          </a:xfrm>
          <a:prstGeom prst="ellipse">
            <a:avLst/>
          </a:prstGeom>
          <a:solidFill>
            <a:srgbClr val="E31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Oval 8">
            <a:extLst>
              <a:ext uri="{FF2B5EF4-FFF2-40B4-BE49-F238E27FC236}">
                <a16:creationId xmlns:a16="http://schemas.microsoft.com/office/drawing/2014/main" id="{68E489B9-B9CE-2399-03E6-E329724225D4}"/>
              </a:ext>
            </a:extLst>
          </p:cNvPr>
          <p:cNvSpPr/>
          <p:nvPr/>
        </p:nvSpPr>
        <p:spPr>
          <a:xfrm>
            <a:off x="6914166" y="2220737"/>
            <a:ext cx="1296851" cy="1296851"/>
          </a:xfrm>
          <a:prstGeom prst="ellipse">
            <a:avLst/>
          </a:prstGeom>
          <a:solidFill>
            <a:srgbClr val="E31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id="{D7F8414D-C4C2-07AB-5309-12B4BD744A89}"/>
              </a:ext>
            </a:extLst>
          </p:cNvPr>
          <p:cNvSpPr txBox="1"/>
          <p:nvPr/>
        </p:nvSpPr>
        <p:spPr>
          <a:xfrm>
            <a:off x="4851993" y="3862700"/>
            <a:ext cx="1940767"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dirty="0">
                <a:latin typeface="Avenir Medium" panose="02000603020000020003" pitchFamily="2" charset="0"/>
                <a:cs typeface="Arial" panose="020B0604020202020204" pitchFamily="34" charset="0"/>
              </a:rPr>
              <a:t>sous </a:t>
            </a:r>
            <a:r>
              <a:rPr lang="en-US" sz="1100" dirty="0" err="1">
                <a:latin typeface="Avenir Medium" panose="02000603020000020003" pitchFamily="2" charset="0"/>
                <a:cs typeface="Arial" panose="020B0604020202020204" pitchFamily="34" charset="0"/>
              </a:rPr>
              <a:t>traitement</a:t>
            </a:r>
            <a:r>
              <a:rPr lang="en-US" sz="1100" dirty="0">
                <a:latin typeface="Avenir Medium" panose="02000603020000020003" pitchFamily="2" charset="0"/>
                <a:cs typeface="Arial" panose="020B0604020202020204" pitchFamily="34" charset="0"/>
              </a:rPr>
              <a:t> </a:t>
            </a:r>
            <a:r>
              <a:rPr lang="en-US" sz="1100" dirty="0" err="1">
                <a:latin typeface="Avenir Medium" panose="02000603020000020003" pitchFamily="2" charset="0"/>
                <a:cs typeface="Arial" panose="020B0604020202020204" pitchFamily="34" charset="0"/>
              </a:rPr>
              <a:t>contre</a:t>
            </a:r>
            <a:r>
              <a:rPr lang="en-US" sz="1100" dirty="0">
                <a:latin typeface="Avenir Medium" panose="02000603020000020003" pitchFamily="2" charset="0"/>
                <a:cs typeface="Arial" panose="020B0604020202020204" pitchFamily="34" charset="0"/>
              </a:rPr>
              <a:t> le VIH et avec suppression de la charge </a:t>
            </a:r>
            <a:r>
              <a:rPr lang="en-US" sz="1100" dirty="0" err="1">
                <a:latin typeface="Avenir Medium" panose="02000603020000020003" pitchFamily="2" charset="0"/>
                <a:cs typeface="Arial" panose="020B0604020202020204" pitchFamily="34" charset="0"/>
              </a:rPr>
              <a:t>virale</a:t>
            </a:r>
            <a:r>
              <a:rPr lang="en-US" sz="1100" dirty="0">
                <a:latin typeface="Avenir Medium" panose="02000603020000020003" pitchFamily="2" charset="0"/>
                <a:cs typeface="Arial" panose="020B0604020202020204" pitchFamily="34" charset="0"/>
              </a:rPr>
              <a:t> </a:t>
            </a:r>
          </a:p>
        </p:txBody>
      </p:sp>
      <p:sp>
        <p:nvSpPr>
          <p:cNvPr id="12" name="TextBox 11">
            <a:extLst>
              <a:ext uri="{FF2B5EF4-FFF2-40B4-BE49-F238E27FC236}">
                <a16:creationId xmlns:a16="http://schemas.microsoft.com/office/drawing/2014/main" id="{2E6BFB60-8434-2C44-6B2C-9002DA1397D2}"/>
              </a:ext>
            </a:extLst>
          </p:cNvPr>
          <p:cNvSpPr txBox="1"/>
          <p:nvPr/>
        </p:nvSpPr>
        <p:spPr>
          <a:xfrm>
            <a:off x="6624917" y="3718390"/>
            <a:ext cx="19407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dirty="0" err="1">
                <a:latin typeface="Avenir Medium" panose="02000603020000020003" pitchFamily="2" charset="0"/>
                <a:cs typeface="Arial" panose="020B0604020202020204" pitchFamily="34" charset="0"/>
              </a:rPr>
              <a:t>Utilisent</a:t>
            </a:r>
            <a:r>
              <a:rPr lang="en-US" sz="1100" dirty="0">
                <a:latin typeface="Avenir Medium" panose="02000603020000020003" pitchFamily="2" charset="0"/>
                <a:cs typeface="Arial" panose="020B0604020202020204" pitchFamily="34" charset="0"/>
              </a:rPr>
              <a:t> des options de prevention du VIH </a:t>
            </a:r>
            <a:r>
              <a:rPr lang="en-US" sz="1100" dirty="0" err="1">
                <a:latin typeface="Avenir Medium" panose="02000603020000020003" pitchFamily="2" charset="0"/>
                <a:cs typeface="Arial" panose="020B0604020202020204" pitchFamily="34" charset="0"/>
              </a:rPr>
              <a:t>basées</a:t>
            </a:r>
            <a:r>
              <a:rPr lang="en-US" sz="1100" dirty="0">
                <a:latin typeface="Avenir Medium" panose="02000603020000020003" pitchFamily="2" charset="0"/>
                <a:cs typeface="Arial" panose="020B0604020202020204" pitchFamily="34" charset="0"/>
              </a:rPr>
              <a:t> sur les medicaments </a:t>
            </a:r>
            <a:r>
              <a:rPr lang="en-US" sz="1100" dirty="0" err="1">
                <a:latin typeface="Avenir Medium" panose="02000603020000020003" pitchFamily="2" charset="0"/>
                <a:cs typeface="Arial" panose="020B0604020202020204" pitchFamily="34" charset="0"/>
              </a:rPr>
              <a:t>antirétroviraux</a:t>
            </a:r>
            <a:endParaRPr lang="en-US" sz="1100" dirty="0">
              <a:latin typeface="Avenir Medium" panose="02000603020000020003" pitchFamily="2" charset="0"/>
              <a:cs typeface="Arial" panose="020B0604020202020204" pitchFamily="34" charset="0"/>
            </a:endParaRPr>
          </a:p>
        </p:txBody>
      </p:sp>
      <p:sp>
        <p:nvSpPr>
          <p:cNvPr id="13" name="TextBox 12">
            <a:extLst>
              <a:ext uri="{FF2B5EF4-FFF2-40B4-BE49-F238E27FC236}">
                <a16:creationId xmlns:a16="http://schemas.microsoft.com/office/drawing/2014/main" id="{748BECF5-CB89-340B-E40C-EBEFDEF94B68}"/>
              </a:ext>
            </a:extLst>
          </p:cNvPr>
          <p:cNvSpPr txBox="1"/>
          <p:nvPr/>
        </p:nvSpPr>
        <p:spPr>
          <a:xfrm>
            <a:off x="5262484" y="4519356"/>
            <a:ext cx="255669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solidFill>
                  <a:srgbClr val="E31837"/>
                </a:solidFill>
                <a:latin typeface="Avenir Heavy" panose="020B0703020203020204" pitchFamily="34" charset="0"/>
                <a:cs typeface="Arial" panose="020B0604020202020204" pitchFamily="34" charset="0"/>
              </a:rPr>
              <a:t>LE TOUT AVEC DES SOINS SANS STIGMATISATION NI DISCRIMINATION</a:t>
            </a:r>
          </a:p>
        </p:txBody>
      </p:sp>
      <p:sp>
        <p:nvSpPr>
          <p:cNvPr id="14" name="TextBox 13">
            <a:extLst>
              <a:ext uri="{FF2B5EF4-FFF2-40B4-BE49-F238E27FC236}">
                <a16:creationId xmlns:a16="http://schemas.microsoft.com/office/drawing/2014/main" id="{51A1946A-B283-583C-8C63-C44770F95796}"/>
              </a:ext>
            </a:extLst>
          </p:cNvPr>
          <p:cNvSpPr txBox="1"/>
          <p:nvPr/>
        </p:nvSpPr>
        <p:spPr>
          <a:xfrm>
            <a:off x="837309" y="6530643"/>
            <a:ext cx="219247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dirty="0">
                <a:latin typeface="Avenir Medium" panose="02000603020000020003" pitchFamily="2" charset="0"/>
                <a:cs typeface="Arial" panose="020B0604020202020204" pitchFamily="34" charset="0"/>
              </a:rPr>
              <a:t>Source : Stratégie mondiale de lutte contre le sida 2026-2031</a:t>
            </a:r>
          </a:p>
        </p:txBody>
      </p:sp>
      <p:sp>
        <p:nvSpPr>
          <p:cNvPr id="15" name="TextBox 14">
            <a:extLst>
              <a:ext uri="{FF2B5EF4-FFF2-40B4-BE49-F238E27FC236}">
                <a16:creationId xmlns:a16="http://schemas.microsoft.com/office/drawing/2014/main" id="{DA61B452-D895-0013-B382-A470CF3E01EC}"/>
              </a:ext>
            </a:extLst>
          </p:cNvPr>
          <p:cNvSpPr txBox="1"/>
          <p:nvPr/>
        </p:nvSpPr>
        <p:spPr>
          <a:xfrm>
            <a:off x="5019834" y="2304707"/>
            <a:ext cx="1576771"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chemeClr val="bg1"/>
                </a:solidFill>
                <a:latin typeface="Avenir Heavy" panose="020B0703020203020204" pitchFamily="34" charset="0"/>
                <a:cs typeface="Arial" panose="020B0604020202020204" pitchFamily="34" charset="0"/>
              </a:rPr>
              <a:t>40</a:t>
            </a:r>
          </a:p>
          <a:p>
            <a:pPr algn="ctr"/>
            <a:r>
              <a:rPr lang="en-US" sz="1100" dirty="0">
                <a:solidFill>
                  <a:schemeClr val="bg1"/>
                </a:solidFill>
                <a:latin typeface="Avenir Heavy" panose="020B0703020203020204" pitchFamily="34" charset="0"/>
                <a:cs typeface="Arial" panose="020B0604020202020204" pitchFamily="34" charset="0"/>
              </a:rPr>
              <a:t>MILLIONS</a:t>
            </a:r>
          </a:p>
          <a:p>
            <a:pPr algn="ctr"/>
            <a:r>
              <a:rPr lang="en-US" sz="1100" dirty="0">
                <a:solidFill>
                  <a:schemeClr val="bg1"/>
                </a:solidFill>
                <a:latin typeface="Avenir Heavy" panose="020B0703020203020204" pitchFamily="34" charset="0"/>
                <a:cs typeface="Arial" panose="020B0604020202020204" pitchFamily="34" charset="0"/>
              </a:rPr>
              <a:t>DE PERSONNES</a:t>
            </a:r>
          </a:p>
        </p:txBody>
      </p:sp>
      <p:sp>
        <p:nvSpPr>
          <p:cNvPr id="16" name="TextBox 15">
            <a:extLst>
              <a:ext uri="{FF2B5EF4-FFF2-40B4-BE49-F238E27FC236}">
                <a16:creationId xmlns:a16="http://schemas.microsoft.com/office/drawing/2014/main" id="{0F0FDA04-9150-DFB3-2332-F76D08E24541}"/>
              </a:ext>
            </a:extLst>
          </p:cNvPr>
          <p:cNvSpPr txBox="1"/>
          <p:nvPr/>
        </p:nvSpPr>
        <p:spPr>
          <a:xfrm>
            <a:off x="6792760" y="2328034"/>
            <a:ext cx="1576771"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chemeClr val="bg1"/>
                </a:solidFill>
                <a:latin typeface="Avenir Heavy" panose="020B0703020203020204" pitchFamily="34" charset="0"/>
                <a:cs typeface="Arial" panose="020B0604020202020204" pitchFamily="34" charset="0"/>
              </a:rPr>
              <a:t>20</a:t>
            </a:r>
          </a:p>
          <a:p>
            <a:pPr algn="ctr"/>
            <a:r>
              <a:rPr lang="en-US" sz="1050" dirty="0">
                <a:solidFill>
                  <a:schemeClr val="bg1"/>
                </a:solidFill>
                <a:latin typeface="Avenir Heavy" panose="020B0703020203020204" pitchFamily="34" charset="0"/>
                <a:cs typeface="Arial" panose="020B0604020202020204" pitchFamily="34" charset="0"/>
              </a:rPr>
              <a:t>MILLIONS</a:t>
            </a:r>
          </a:p>
          <a:p>
            <a:pPr algn="ctr"/>
            <a:r>
              <a:rPr lang="en-US" sz="1050" dirty="0">
                <a:solidFill>
                  <a:schemeClr val="bg1"/>
                </a:solidFill>
                <a:latin typeface="Avenir Heavy" panose="020B0703020203020204" pitchFamily="34" charset="0"/>
                <a:cs typeface="Arial" panose="020B0604020202020204" pitchFamily="34" charset="0"/>
              </a:rPr>
              <a:t>DE PERSONNES</a:t>
            </a:r>
          </a:p>
        </p:txBody>
      </p:sp>
      <p:sp>
        <p:nvSpPr>
          <p:cNvPr id="18" name="TextBox 17">
            <a:extLst>
              <a:ext uri="{FF2B5EF4-FFF2-40B4-BE49-F238E27FC236}">
                <a16:creationId xmlns:a16="http://schemas.microsoft.com/office/drawing/2014/main" id="{274ADF9D-69AF-4EA6-3A03-45AC9EAB6DBF}"/>
              </a:ext>
            </a:extLst>
          </p:cNvPr>
          <p:cNvSpPr txBox="1"/>
          <p:nvPr/>
        </p:nvSpPr>
        <p:spPr>
          <a:xfrm>
            <a:off x="8632449" y="2869162"/>
            <a:ext cx="157677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rgbClr val="E31837"/>
                </a:solidFill>
                <a:latin typeface="Avenir Heavy" panose="020B0703020203020204" pitchFamily="34" charset="0"/>
                <a:cs typeface="Arial" panose="020B0604020202020204" pitchFamily="34" charset="0"/>
              </a:rPr>
              <a:t>D'ICI</a:t>
            </a:r>
            <a:r>
              <a:rPr lang="en-US" sz="4000" dirty="0">
                <a:solidFill>
                  <a:srgbClr val="E31837"/>
                </a:solidFill>
                <a:latin typeface="Avenir Heavy" panose="020B0703020203020204" pitchFamily="34" charset="0"/>
                <a:cs typeface="Arial" panose="020B0604020202020204" pitchFamily="34" charset="0"/>
              </a:rPr>
              <a:t> 2030</a:t>
            </a:r>
            <a:endParaRPr lang="en-US" sz="1100" dirty="0">
              <a:solidFill>
                <a:srgbClr val="E31837"/>
              </a:solidFill>
              <a:latin typeface="Avenir Heavy" panose="020B0703020203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8E103A1-9BEE-BCD5-26A1-7663F9C15568}"/>
              </a:ext>
            </a:extLst>
          </p:cNvPr>
          <p:cNvSpPr txBox="1"/>
          <p:nvPr/>
        </p:nvSpPr>
        <p:spPr>
          <a:xfrm>
            <a:off x="0" y="759387"/>
            <a:ext cx="2835330" cy="2092881"/>
          </a:xfrm>
          <a:prstGeom prst="rect">
            <a:avLst/>
          </a:prstGeom>
          <a:noFill/>
        </p:spPr>
        <p:txBody>
          <a:bodyPr wrap="square" rtlCol="0">
            <a:spAutoFit/>
          </a:bodyPr>
          <a:lstStyle/>
          <a:p>
            <a:pPr algn="r"/>
            <a:r>
              <a:rPr lang="en-US" sz="2600" cap="all" dirty="0">
                <a:solidFill>
                  <a:srgbClr val="E31837"/>
                </a:solidFill>
                <a:latin typeface="Avenir Heavy" panose="020B0703020203020204" pitchFamily="34" charset="0"/>
              </a:rPr>
              <a:t>Les fondements de la Stratégie mondiale de lutte contre le sida 2026-2031</a:t>
            </a:r>
            <a:endParaRPr lang="en-IN" sz="2600" cap="all" dirty="0">
              <a:solidFill>
                <a:srgbClr val="E31837"/>
              </a:solidFill>
              <a:latin typeface="Avenir Heavy" panose="020B0703020203020204" pitchFamily="34" charset="0"/>
            </a:endParaRPr>
          </a:p>
        </p:txBody>
      </p:sp>
      <p:sp>
        <p:nvSpPr>
          <p:cNvPr id="7" name="TextBox 6">
            <a:extLst>
              <a:ext uri="{FF2B5EF4-FFF2-40B4-BE49-F238E27FC236}">
                <a16:creationId xmlns:a16="http://schemas.microsoft.com/office/drawing/2014/main" id="{7D9B0A47-E08F-2D03-7022-14B30F5654C2}"/>
              </a:ext>
            </a:extLst>
          </p:cNvPr>
          <p:cNvSpPr txBox="1"/>
          <p:nvPr/>
        </p:nvSpPr>
        <p:spPr>
          <a:xfrm>
            <a:off x="837309" y="4287367"/>
            <a:ext cx="1993605" cy="1754326"/>
          </a:xfrm>
          <a:prstGeom prst="rect">
            <a:avLst/>
          </a:prstGeom>
          <a:noFill/>
        </p:spPr>
        <p:txBody>
          <a:bodyPr wrap="square" lIns="91440" tIns="45720" rIns="91440" bIns="45720" rtlCol="0" anchor="t">
            <a:spAutoFit/>
          </a:bodyPr>
          <a:lstStyle/>
          <a:p>
            <a:pPr algn="r"/>
            <a:r>
              <a:rPr lang="en-US" dirty="0">
                <a:solidFill>
                  <a:srgbClr val="E31837"/>
                </a:solidFill>
                <a:latin typeface="Avenir Medium" panose="02000603020000020003" pitchFamily="2" charset="0"/>
              </a:rPr>
              <a:t>Objectifs 40 + 20 : objectifs mondiaux en matière de traitement et de prévention du VIH pour 2030</a:t>
            </a:r>
            <a:endParaRPr lang="en-IN" dirty="0">
              <a:solidFill>
                <a:srgbClr val="E31837"/>
              </a:solidFill>
              <a:latin typeface="Avenir Medium" panose="02000603020000020003" pitchFamily="2" charset="0"/>
            </a:endParaRPr>
          </a:p>
        </p:txBody>
      </p:sp>
    </p:spTree>
    <p:extLst>
      <p:ext uri="{BB962C8B-B14F-4D97-AF65-F5344CB8AC3E}">
        <p14:creationId xmlns:p14="http://schemas.microsoft.com/office/powerpoint/2010/main" val="380563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CCD4F-DA03-E71B-E8B2-462B41A8112E}"/>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A9223AA0-1C0E-268A-E16B-B5A6F4D74656}"/>
              </a:ext>
            </a:extLst>
          </p:cNvPr>
          <p:cNvSpPr/>
          <p:nvPr/>
        </p:nvSpPr>
        <p:spPr>
          <a:xfrm>
            <a:off x="4906263" y="3035398"/>
            <a:ext cx="5985837"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a:extLst>
              <a:ext uri="{FF2B5EF4-FFF2-40B4-BE49-F238E27FC236}">
                <a16:creationId xmlns:a16="http://schemas.microsoft.com/office/drawing/2014/main" id="{3ABD424F-CE06-CF90-DA97-7083BB66A813}"/>
              </a:ext>
            </a:extLst>
          </p:cNvPr>
          <p:cNvSpPr/>
          <p:nvPr/>
        </p:nvSpPr>
        <p:spPr>
          <a:xfrm>
            <a:off x="4906263" y="3934828"/>
            <a:ext cx="5985837"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a:extLst>
              <a:ext uri="{FF2B5EF4-FFF2-40B4-BE49-F238E27FC236}">
                <a16:creationId xmlns:a16="http://schemas.microsoft.com/office/drawing/2014/main" id="{4D220FBF-58D6-ADB0-3225-53CDEDACE708}"/>
              </a:ext>
            </a:extLst>
          </p:cNvPr>
          <p:cNvSpPr/>
          <p:nvPr/>
        </p:nvSpPr>
        <p:spPr>
          <a:xfrm flipH="1">
            <a:off x="3199654" y="3035396"/>
            <a:ext cx="1565430"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a:extLst>
              <a:ext uri="{FF2B5EF4-FFF2-40B4-BE49-F238E27FC236}">
                <a16:creationId xmlns:a16="http://schemas.microsoft.com/office/drawing/2014/main" id="{F3D99296-E266-7FC9-3B8F-13F062968352}"/>
              </a:ext>
            </a:extLst>
          </p:cNvPr>
          <p:cNvSpPr/>
          <p:nvPr/>
        </p:nvSpPr>
        <p:spPr>
          <a:xfrm flipH="1">
            <a:off x="3199654" y="3934828"/>
            <a:ext cx="1565430"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a:extLst>
              <a:ext uri="{FF2B5EF4-FFF2-40B4-BE49-F238E27FC236}">
                <a16:creationId xmlns:a16="http://schemas.microsoft.com/office/drawing/2014/main" id="{A62431D0-0BB2-8173-A125-9FA753AE3ED1}"/>
              </a:ext>
            </a:extLst>
          </p:cNvPr>
          <p:cNvSpPr/>
          <p:nvPr/>
        </p:nvSpPr>
        <p:spPr>
          <a:xfrm>
            <a:off x="4906263" y="4834915"/>
            <a:ext cx="5985837"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30">
            <a:extLst>
              <a:ext uri="{FF2B5EF4-FFF2-40B4-BE49-F238E27FC236}">
                <a16:creationId xmlns:a16="http://schemas.microsoft.com/office/drawing/2014/main" id="{D7D5305D-D99C-1CD4-DCD2-E15ECC79F6C0}"/>
              </a:ext>
            </a:extLst>
          </p:cNvPr>
          <p:cNvSpPr/>
          <p:nvPr/>
        </p:nvSpPr>
        <p:spPr>
          <a:xfrm>
            <a:off x="4906263" y="5734345"/>
            <a:ext cx="5985837"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a:extLst>
              <a:ext uri="{FF2B5EF4-FFF2-40B4-BE49-F238E27FC236}">
                <a16:creationId xmlns:a16="http://schemas.microsoft.com/office/drawing/2014/main" id="{3311F0FE-561D-D2AF-FA4A-6234E8B979AA}"/>
              </a:ext>
            </a:extLst>
          </p:cNvPr>
          <p:cNvSpPr/>
          <p:nvPr/>
        </p:nvSpPr>
        <p:spPr>
          <a:xfrm flipH="1">
            <a:off x="3199654" y="4834913"/>
            <a:ext cx="1565430"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a:extLst>
              <a:ext uri="{FF2B5EF4-FFF2-40B4-BE49-F238E27FC236}">
                <a16:creationId xmlns:a16="http://schemas.microsoft.com/office/drawing/2014/main" id="{B1C78D86-DF04-3DA4-13A0-0B5439ADE711}"/>
              </a:ext>
            </a:extLst>
          </p:cNvPr>
          <p:cNvSpPr/>
          <p:nvPr/>
        </p:nvSpPr>
        <p:spPr>
          <a:xfrm flipH="1">
            <a:off x="3199654" y="5734345"/>
            <a:ext cx="1565430"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3FB2409E-18A6-6DB8-651F-8541C4850632}"/>
              </a:ext>
            </a:extLst>
          </p:cNvPr>
          <p:cNvSpPr/>
          <p:nvPr/>
        </p:nvSpPr>
        <p:spPr>
          <a:xfrm>
            <a:off x="4906263" y="1216544"/>
            <a:ext cx="5985837"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7DE53F8E-D5D2-D5B1-8296-79B3E604281D}"/>
              </a:ext>
            </a:extLst>
          </p:cNvPr>
          <p:cNvSpPr/>
          <p:nvPr/>
        </p:nvSpPr>
        <p:spPr>
          <a:xfrm>
            <a:off x="4906263" y="2115974"/>
            <a:ext cx="5985837"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839A368E-BB35-CE66-B783-E548D903539C}"/>
              </a:ext>
            </a:extLst>
          </p:cNvPr>
          <p:cNvSpPr/>
          <p:nvPr/>
        </p:nvSpPr>
        <p:spPr>
          <a:xfrm flipH="1">
            <a:off x="3199654" y="1216542"/>
            <a:ext cx="1565430"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a:extLst>
              <a:ext uri="{FF2B5EF4-FFF2-40B4-BE49-F238E27FC236}">
                <a16:creationId xmlns:a16="http://schemas.microsoft.com/office/drawing/2014/main" id="{EE2A9ADE-732F-D673-ED0F-2AF6FA1478F8}"/>
              </a:ext>
            </a:extLst>
          </p:cNvPr>
          <p:cNvSpPr/>
          <p:nvPr/>
        </p:nvSpPr>
        <p:spPr>
          <a:xfrm flipH="1">
            <a:off x="3199654" y="2115974"/>
            <a:ext cx="1565430"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descr="A drawing of a person&#10;&#10;Description automatically generated">
            <a:extLst>
              <a:ext uri="{FF2B5EF4-FFF2-40B4-BE49-F238E27FC236}">
                <a16:creationId xmlns:a16="http://schemas.microsoft.com/office/drawing/2014/main" id="{9962344B-8540-4118-8BF4-4A80D7F70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3" name="Content Placeholder 2">
            <a:extLst>
              <a:ext uri="{FF2B5EF4-FFF2-40B4-BE49-F238E27FC236}">
                <a16:creationId xmlns:a16="http://schemas.microsoft.com/office/drawing/2014/main" id="{66ADB664-8B76-ACFC-9AAE-D2745A7BEA53}"/>
              </a:ext>
            </a:extLst>
          </p:cNvPr>
          <p:cNvSpPr>
            <a:spLocks noGrp="1"/>
          </p:cNvSpPr>
          <p:nvPr>
            <p:ph idx="4294967295"/>
          </p:nvPr>
        </p:nvSpPr>
        <p:spPr>
          <a:xfrm>
            <a:off x="4906265" y="1208983"/>
            <a:ext cx="5592483" cy="736258"/>
          </a:xfrm>
        </p:spPr>
        <p:txBody>
          <a:bodyPr vert="horz" lIns="91440" tIns="45720" rIns="91440" bIns="45720" rtlCol="0" anchor="ctr">
            <a:noAutofit/>
          </a:bodyPr>
          <a:lstStyle/>
          <a:p>
            <a:pPr marL="0" indent="0">
              <a:lnSpc>
                <a:spcPct val="100000"/>
              </a:lnSpc>
              <a:buNone/>
            </a:pPr>
            <a:r>
              <a:rPr lang="en-US" sz="1600" dirty="0">
                <a:solidFill>
                  <a:schemeClr val="tx1"/>
                </a:solidFill>
                <a:latin typeface="Avenir Medium" panose="02000603020000020003" pitchFamily="2" charset="0"/>
                <a:cs typeface="Arial"/>
              </a:rPr>
              <a:t>Le monde est confronté à de multiples problèmes :</a:t>
            </a:r>
            <a:br>
              <a:rPr lang="en-US" sz="1600" dirty="0">
                <a:solidFill>
                  <a:schemeClr val="tx1"/>
                </a:solidFill>
                <a:latin typeface="Avenir Medium" panose="02000603020000020003" pitchFamily="2" charset="0"/>
                <a:cs typeface="Arial"/>
              </a:rPr>
            </a:br>
            <a:r>
              <a:rPr lang="en-US" sz="1600" dirty="0">
                <a:solidFill>
                  <a:schemeClr val="tx1"/>
                </a:solidFill>
                <a:latin typeface="Avenir Medium" panose="02000603020000020003" pitchFamily="2" charset="0"/>
                <a:cs typeface="Arial"/>
              </a:rPr>
              <a:t>les conflits, les crises et l'incertitude géopolitique.</a:t>
            </a:r>
            <a:endParaRPr lang="en-CH" sz="1600" dirty="0">
              <a:solidFill>
                <a:schemeClr val="tx1"/>
              </a:solidFill>
              <a:latin typeface="Avenir Medium" panose="02000603020000020003" pitchFamily="2" charset="0"/>
              <a:cs typeface="Arial"/>
            </a:endParaRPr>
          </a:p>
        </p:txBody>
      </p:sp>
      <p:sp>
        <p:nvSpPr>
          <p:cNvPr id="9" name="Content Placeholder 2">
            <a:extLst>
              <a:ext uri="{FF2B5EF4-FFF2-40B4-BE49-F238E27FC236}">
                <a16:creationId xmlns:a16="http://schemas.microsoft.com/office/drawing/2014/main" id="{F07E90E2-0D75-FD88-4D76-26E4FBAB2C27}"/>
              </a:ext>
            </a:extLst>
          </p:cNvPr>
          <p:cNvSpPr txBox="1">
            <a:spLocks/>
          </p:cNvSpPr>
          <p:nvPr/>
        </p:nvSpPr>
        <p:spPr>
          <a:xfrm>
            <a:off x="4906265" y="2105095"/>
            <a:ext cx="5412823" cy="7362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dirty="0" err="1">
                <a:solidFill>
                  <a:schemeClr val="tx1"/>
                </a:solidFill>
                <a:latin typeface="Avenir Medium"/>
                <a:cs typeface="Arial"/>
              </a:rPr>
              <a:t>Pourtant</a:t>
            </a:r>
            <a:r>
              <a:rPr lang="en-US" sz="1600" dirty="0">
                <a:solidFill>
                  <a:schemeClr val="tx1"/>
                </a:solidFill>
                <a:latin typeface="Avenir Medium"/>
                <a:cs typeface="Arial"/>
              </a:rPr>
              <a:t>, nous </a:t>
            </a:r>
            <a:r>
              <a:rPr lang="en-US" sz="1600" dirty="0" err="1">
                <a:solidFill>
                  <a:schemeClr val="tx1"/>
                </a:solidFill>
                <a:latin typeface="Avenir Medium"/>
                <a:cs typeface="Arial"/>
              </a:rPr>
              <a:t>n'avons</a:t>
            </a:r>
            <a:r>
              <a:rPr lang="en-US" sz="1600" dirty="0">
                <a:solidFill>
                  <a:schemeClr val="tx1"/>
                </a:solidFill>
                <a:latin typeface="Avenir Medium"/>
                <a:cs typeface="Arial"/>
              </a:rPr>
              <a:t> pas mis fin au </a:t>
            </a:r>
            <a:r>
              <a:rPr lang="en-US" sz="1600" dirty="0" err="1">
                <a:solidFill>
                  <a:schemeClr val="tx1"/>
                </a:solidFill>
                <a:latin typeface="Avenir Medium"/>
                <a:cs typeface="Arial"/>
              </a:rPr>
              <a:t>sida</a:t>
            </a:r>
            <a:r>
              <a:rPr lang="en-US" sz="1600" dirty="0">
                <a:solidFill>
                  <a:schemeClr val="tx1"/>
                </a:solidFill>
                <a:latin typeface="Avenir Medium"/>
                <a:cs typeface="Arial"/>
              </a:rPr>
              <a:t>.</a:t>
            </a:r>
            <a:endParaRPr lang="en-US" sz="1600" dirty="0">
              <a:solidFill>
                <a:schemeClr val="tx1"/>
              </a:solidFill>
              <a:latin typeface="Avenir Medium"/>
            </a:endParaRPr>
          </a:p>
        </p:txBody>
      </p:sp>
      <p:sp>
        <p:nvSpPr>
          <p:cNvPr id="11" name="Content Placeholder 2">
            <a:extLst>
              <a:ext uri="{FF2B5EF4-FFF2-40B4-BE49-F238E27FC236}">
                <a16:creationId xmlns:a16="http://schemas.microsoft.com/office/drawing/2014/main" id="{74BAD084-FC48-B2EE-E9FA-3A471ED5C486}"/>
              </a:ext>
            </a:extLst>
          </p:cNvPr>
          <p:cNvSpPr txBox="1">
            <a:spLocks/>
          </p:cNvSpPr>
          <p:nvPr/>
        </p:nvSpPr>
        <p:spPr>
          <a:xfrm>
            <a:off x="4906264" y="3001205"/>
            <a:ext cx="4677574" cy="7362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solidFill>
                <a:latin typeface="Avenir Medium"/>
                <a:cs typeface="Arial"/>
              </a:rPr>
              <a:t>Il est encore possible de </a:t>
            </a:r>
            <a:r>
              <a:rPr lang="en-US" sz="1600" dirty="0" err="1">
                <a:solidFill>
                  <a:schemeClr val="tx1"/>
                </a:solidFill>
                <a:latin typeface="Avenir Medium"/>
                <a:cs typeface="Arial"/>
              </a:rPr>
              <a:t>mettre</a:t>
            </a:r>
            <a:r>
              <a:rPr lang="en-US" sz="1600" dirty="0">
                <a:solidFill>
                  <a:schemeClr val="tx1"/>
                </a:solidFill>
                <a:latin typeface="Avenir Medium"/>
                <a:cs typeface="Arial"/>
              </a:rPr>
              <a:t> fin au </a:t>
            </a:r>
            <a:r>
              <a:rPr lang="en-US" sz="1600" dirty="0" err="1">
                <a:solidFill>
                  <a:schemeClr val="tx1"/>
                </a:solidFill>
                <a:latin typeface="Avenir Medium"/>
                <a:cs typeface="Arial"/>
              </a:rPr>
              <a:t>sida</a:t>
            </a:r>
            <a:r>
              <a:rPr lang="en-US" sz="1600" dirty="0">
                <a:solidFill>
                  <a:schemeClr val="tx1"/>
                </a:solidFill>
                <a:latin typeface="Avenir Medium"/>
                <a:cs typeface="Arial"/>
              </a:rPr>
              <a:t>, </a:t>
            </a:r>
            <a:r>
              <a:rPr lang="en-US" sz="1600" dirty="0" err="1">
                <a:solidFill>
                  <a:schemeClr val="tx1"/>
                </a:solidFill>
                <a:latin typeface="Avenir Medium"/>
                <a:cs typeface="Arial"/>
              </a:rPr>
              <a:t>mais</a:t>
            </a:r>
            <a:r>
              <a:rPr lang="en-US" sz="1600" dirty="0">
                <a:solidFill>
                  <a:schemeClr val="tx1"/>
                </a:solidFill>
                <a:latin typeface="Avenir Medium"/>
                <a:cs typeface="Arial"/>
              </a:rPr>
              <a:t> </a:t>
            </a:r>
            <a:r>
              <a:rPr lang="en-US" sz="1600" dirty="0" err="1">
                <a:solidFill>
                  <a:schemeClr val="tx1"/>
                </a:solidFill>
                <a:latin typeface="Avenir Medium"/>
                <a:cs typeface="Arial"/>
              </a:rPr>
              <a:t>seulement</a:t>
            </a:r>
            <a:r>
              <a:rPr lang="en-US" sz="1600" dirty="0">
                <a:solidFill>
                  <a:schemeClr val="tx1"/>
                </a:solidFill>
                <a:latin typeface="Avenir Medium"/>
                <a:cs typeface="Arial"/>
              </a:rPr>
              <a:t> </a:t>
            </a:r>
            <a:r>
              <a:rPr lang="en-US" sz="1600" dirty="0" err="1">
                <a:solidFill>
                  <a:schemeClr val="tx1"/>
                </a:solidFill>
                <a:latin typeface="Avenir Medium"/>
                <a:cs typeface="Arial"/>
              </a:rPr>
              <a:t>si</a:t>
            </a:r>
            <a:r>
              <a:rPr lang="en-US" sz="1600" dirty="0">
                <a:solidFill>
                  <a:schemeClr val="tx1"/>
                </a:solidFill>
                <a:latin typeface="Avenir Medium"/>
                <a:cs typeface="Arial"/>
              </a:rPr>
              <a:t> nous </a:t>
            </a:r>
            <a:r>
              <a:rPr lang="en-US" sz="1600" dirty="0" err="1">
                <a:solidFill>
                  <a:schemeClr val="tx1"/>
                </a:solidFill>
                <a:latin typeface="Avenir Medium"/>
                <a:cs typeface="Arial"/>
              </a:rPr>
              <a:t>n'abandonnons</a:t>
            </a:r>
            <a:r>
              <a:rPr lang="en-US" sz="1600" dirty="0">
                <a:solidFill>
                  <a:schemeClr val="tx1"/>
                </a:solidFill>
                <a:latin typeface="Avenir Medium"/>
                <a:cs typeface="Arial"/>
              </a:rPr>
              <a:t> pas.</a:t>
            </a:r>
          </a:p>
        </p:txBody>
      </p:sp>
      <p:sp>
        <p:nvSpPr>
          <p:cNvPr id="13" name="Content Placeholder 2">
            <a:extLst>
              <a:ext uri="{FF2B5EF4-FFF2-40B4-BE49-F238E27FC236}">
                <a16:creationId xmlns:a16="http://schemas.microsoft.com/office/drawing/2014/main" id="{DDCD3074-2D5A-0C77-907E-6D02B2168217}"/>
              </a:ext>
            </a:extLst>
          </p:cNvPr>
          <p:cNvSpPr txBox="1">
            <a:spLocks/>
          </p:cNvSpPr>
          <p:nvPr/>
        </p:nvSpPr>
        <p:spPr>
          <a:xfrm>
            <a:off x="4906265" y="3903961"/>
            <a:ext cx="5601466" cy="73625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dirty="0">
                <a:solidFill>
                  <a:schemeClr val="tx1"/>
                </a:solidFill>
                <a:latin typeface="Avenir Medium" panose="02000603020000020003" pitchFamily="2" charset="0"/>
                <a:cs typeface="Arial"/>
              </a:rPr>
              <a:t>Le mandat de l'ONUSIDA : diriger, guider et coordonner la riposte mondiale au VIH.</a:t>
            </a:r>
          </a:p>
        </p:txBody>
      </p:sp>
      <p:sp>
        <p:nvSpPr>
          <p:cNvPr id="15" name="Content Placeholder 2">
            <a:extLst>
              <a:ext uri="{FF2B5EF4-FFF2-40B4-BE49-F238E27FC236}">
                <a16:creationId xmlns:a16="http://schemas.microsoft.com/office/drawing/2014/main" id="{13F5E606-7876-3943-E2A8-AFD0D2C1ECC9}"/>
              </a:ext>
            </a:extLst>
          </p:cNvPr>
          <p:cNvSpPr txBox="1">
            <a:spLocks/>
          </p:cNvSpPr>
          <p:nvPr/>
        </p:nvSpPr>
        <p:spPr>
          <a:xfrm>
            <a:off x="4906264" y="4770286"/>
            <a:ext cx="4827015" cy="73625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dirty="0">
                <a:solidFill>
                  <a:schemeClr val="tx1"/>
                </a:solidFill>
                <a:latin typeface="Avenir Medium" panose="02000603020000020003" pitchFamily="2" charset="0"/>
                <a:cs typeface="Arial"/>
              </a:rPr>
              <a:t>Il ne s'agit pas d'une stratégie de l'ONUSIDA, mais d'une stratégie pour le monde entier.</a:t>
            </a:r>
          </a:p>
        </p:txBody>
      </p:sp>
      <p:sp>
        <p:nvSpPr>
          <p:cNvPr id="17" name="Content Placeholder 2">
            <a:extLst>
              <a:ext uri="{FF2B5EF4-FFF2-40B4-BE49-F238E27FC236}">
                <a16:creationId xmlns:a16="http://schemas.microsoft.com/office/drawing/2014/main" id="{ECFDD39D-B766-8F6A-782A-38AE4B773EBD}"/>
              </a:ext>
            </a:extLst>
          </p:cNvPr>
          <p:cNvSpPr txBox="1">
            <a:spLocks/>
          </p:cNvSpPr>
          <p:nvPr/>
        </p:nvSpPr>
        <p:spPr>
          <a:xfrm>
            <a:off x="4906264" y="5696184"/>
            <a:ext cx="5601467" cy="70209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dirty="0">
                <a:solidFill>
                  <a:schemeClr val="tx1"/>
                </a:solidFill>
                <a:latin typeface="Avenir Medium" panose="02000603020000020003" pitchFamily="2" charset="0"/>
                <a:cs typeface="Arial"/>
              </a:rPr>
              <a:t>Elle repose sur la dignité, l'équité, les droits humains, la science et le leadership communautaire.</a:t>
            </a:r>
          </a:p>
        </p:txBody>
      </p:sp>
      <p:sp>
        <p:nvSpPr>
          <p:cNvPr id="5" name="TextBox 4">
            <a:extLst>
              <a:ext uri="{FF2B5EF4-FFF2-40B4-BE49-F238E27FC236}">
                <a16:creationId xmlns:a16="http://schemas.microsoft.com/office/drawing/2014/main" id="{163A485A-6123-3376-9D56-2A1627BEB087}"/>
              </a:ext>
            </a:extLst>
          </p:cNvPr>
          <p:cNvSpPr txBox="1"/>
          <p:nvPr/>
        </p:nvSpPr>
        <p:spPr>
          <a:xfrm>
            <a:off x="283302" y="714175"/>
            <a:ext cx="2775171" cy="2092881"/>
          </a:xfrm>
          <a:prstGeom prst="rect">
            <a:avLst/>
          </a:prstGeom>
          <a:noFill/>
        </p:spPr>
        <p:txBody>
          <a:bodyPr wrap="square" rtlCol="0">
            <a:spAutoFit/>
          </a:bodyPr>
          <a:lstStyle/>
          <a:p>
            <a:pPr algn="r"/>
            <a:r>
              <a:rPr lang="en-US" sz="2600" dirty="0">
                <a:solidFill>
                  <a:srgbClr val="E31837"/>
                </a:solidFill>
                <a:latin typeface="Avenir Heavy" panose="020B0703020203020204" pitchFamily="34" charset="0"/>
              </a:rPr>
              <a:t>POURQUOI SOMMES-NOUS ICI ET POURQUOI CELA COMPTE-T-IL ENCORE ?</a:t>
            </a:r>
            <a:endParaRPr lang="en-IN" sz="2600" dirty="0">
              <a:solidFill>
                <a:srgbClr val="E31837"/>
              </a:solidFill>
              <a:latin typeface="Avenir Heavy" panose="020B0703020203020204" pitchFamily="34" charset="0"/>
            </a:endParaRPr>
          </a:p>
        </p:txBody>
      </p:sp>
    </p:spTree>
    <p:extLst>
      <p:ext uri="{BB962C8B-B14F-4D97-AF65-F5344CB8AC3E}">
        <p14:creationId xmlns:p14="http://schemas.microsoft.com/office/powerpoint/2010/main" val="235490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A7E9A-A61D-E7C5-002E-DBFCD7732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5D4136-EE3F-21B0-EC10-0CB8EE6636B5}"/>
              </a:ext>
            </a:extLst>
          </p:cNvPr>
          <p:cNvSpPr txBox="1">
            <a:spLocks/>
          </p:cNvSpPr>
          <p:nvPr/>
        </p:nvSpPr>
        <p:spPr>
          <a:xfrm>
            <a:off x="168166" y="815323"/>
            <a:ext cx="2861622" cy="17498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algn="r"/>
            <a:r>
              <a:rPr lang="en-US" sz="2600" cap="all" dirty="0">
                <a:solidFill>
                  <a:srgbClr val="E31837"/>
                </a:solidFill>
                <a:latin typeface="Avenir Heavy" panose="020B0703020203020204" pitchFamily="34" charset="0"/>
                <a:ea typeface="+mj-lt"/>
                <a:cs typeface="+mj-lt"/>
              </a:rPr>
              <a:t>Atteindre les objectifs fixés pour 2030 permettra de sauver des millions de vies</a:t>
            </a:r>
            <a:endParaRPr lang="en-CH" sz="2600" cap="all" dirty="0">
              <a:solidFill>
                <a:srgbClr val="E31837"/>
              </a:solidFill>
              <a:latin typeface="Avenir Heavy" panose="020B0703020203020204" pitchFamily="34" charset="0"/>
              <a:cs typeface="Arial"/>
            </a:endParaRPr>
          </a:p>
        </p:txBody>
      </p:sp>
      <p:pic>
        <p:nvPicPr>
          <p:cNvPr id="3" name="Picture 2" descr="A drawing of a person&#10;&#10;Description automatically generated">
            <a:extLst>
              <a:ext uri="{FF2B5EF4-FFF2-40B4-BE49-F238E27FC236}">
                <a16:creationId xmlns:a16="http://schemas.microsoft.com/office/drawing/2014/main" id="{5A329084-729B-BC41-FB9D-37F466491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TextBox 9">
            <a:extLst>
              <a:ext uri="{FF2B5EF4-FFF2-40B4-BE49-F238E27FC236}">
                <a16:creationId xmlns:a16="http://schemas.microsoft.com/office/drawing/2014/main" id="{AD84725B-9D02-B361-7996-C06DDCC022CD}"/>
              </a:ext>
            </a:extLst>
          </p:cNvPr>
          <p:cNvSpPr txBox="1"/>
          <p:nvPr/>
        </p:nvSpPr>
        <p:spPr>
          <a:xfrm>
            <a:off x="542925" y="2937986"/>
            <a:ext cx="248686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CH" dirty="0">
                <a:solidFill>
                  <a:srgbClr val="E31837"/>
                </a:solidFill>
                <a:latin typeface="Avenir Medium" panose="02000603020000020003" pitchFamily="2" charset="0"/>
              </a:rPr>
              <a:t> La réalisation des objectifs </a:t>
            </a:r>
            <a:r>
              <a:rPr lang="en-US" dirty="0">
                <a:solidFill>
                  <a:srgbClr val="E31837"/>
                </a:solidFill>
                <a:latin typeface="Avenir Medium" panose="02000603020000020003" pitchFamily="2" charset="0"/>
              </a:rPr>
              <a:t>fixés pour 2030 </a:t>
            </a:r>
            <a:r>
              <a:rPr lang="en-CH" dirty="0">
                <a:solidFill>
                  <a:srgbClr val="E31837"/>
                </a:solidFill>
                <a:latin typeface="Avenir Medium" panose="02000603020000020003" pitchFamily="2" charset="0"/>
              </a:rPr>
              <a:t>pourrait éviter</a:t>
            </a:r>
            <a:r>
              <a:rPr lang="en-US" dirty="0">
                <a:solidFill>
                  <a:srgbClr val="E31837"/>
                </a:solidFill>
                <a:latin typeface="Avenir Medium" panose="02000603020000020003" pitchFamily="2" charset="0"/>
              </a:rPr>
              <a:t> </a:t>
            </a:r>
          </a:p>
          <a:p>
            <a:pPr algn="r"/>
            <a:r>
              <a:rPr lang="en-US" dirty="0">
                <a:solidFill>
                  <a:srgbClr val="E31837"/>
                </a:solidFill>
                <a:latin typeface="Avenir Medium" panose="02000603020000020003" pitchFamily="2" charset="0"/>
              </a:rPr>
              <a:t>3</a:t>
            </a:r>
            <a:r>
              <a:rPr lang="en-CH" dirty="0">
                <a:solidFill>
                  <a:srgbClr val="E31837"/>
                </a:solidFill>
                <a:latin typeface="Avenir Medium" panose="02000603020000020003" pitchFamily="2" charset="0"/>
              </a:rPr>
              <a:t>,</a:t>
            </a:r>
            <a:r>
              <a:rPr lang="en-US" dirty="0">
                <a:solidFill>
                  <a:srgbClr val="E31837"/>
                </a:solidFill>
                <a:latin typeface="Avenir Medium" panose="02000603020000020003" pitchFamily="2" charset="0"/>
              </a:rPr>
              <a:t>3 </a:t>
            </a:r>
            <a:r>
              <a:rPr lang="en-CH" dirty="0">
                <a:solidFill>
                  <a:srgbClr val="E31837"/>
                </a:solidFill>
                <a:latin typeface="Avenir Medium" panose="02000603020000020003" pitchFamily="2" charset="0"/>
              </a:rPr>
              <a:t>millions de nouvelles infections par le VIH et</a:t>
            </a:r>
            <a:r>
              <a:rPr lang="en-US" dirty="0">
                <a:solidFill>
                  <a:srgbClr val="E31837"/>
                </a:solidFill>
                <a:latin typeface="Avenir Medium" panose="02000603020000020003" pitchFamily="2" charset="0"/>
              </a:rPr>
              <a:t> 1</a:t>
            </a:r>
            <a:r>
              <a:rPr lang="en-CH" dirty="0">
                <a:solidFill>
                  <a:srgbClr val="E31837"/>
                </a:solidFill>
                <a:latin typeface="Avenir Medium" panose="02000603020000020003" pitchFamily="2" charset="0"/>
              </a:rPr>
              <a:t>,</a:t>
            </a:r>
            <a:r>
              <a:rPr lang="en-US" dirty="0">
                <a:solidFill>
                  <a:srgbClr val="E31837"/>
                </a:solidFill>
                <a:latin typeface="Avenir Medium" panose="02000603020000020003" pitchFamily="2" charset="0"/>
              </a:rPr>
              <a:t>5 </a:t>
            </a:r>
            <a:r>
              <a:rPr lang="en-CH" dirty="0">
                <a:solidFill>
                  <a:srgbClr val="E31837"/>
                </a:solidFill>
                <a:latin typeface="Avenir Medium" panose="02000603020000020003" pitchFamily="2" charset="0"/>
              </a:rPr>
              <a:t>million de décès liés au sida (2025-2030)</a:t>
            </a:r>
            <a:endParaRPr lang="en-US" dirty="0">
              <a:solidFill>
                <a:srgbClr val="E31837"/>
              </a:solidFill>
              <a:latin typeface="Avenir Medium" panose="02000603020000020003" pitchFamily="2" charset="0"/>
            </a:endParaRPr>
          </a:p>
        </p:txBody>
      </p:sp>
      <p:sp>
        <p:nvSpPr>
          <p:cNvPr id="14" name="TextBox 13">
            <a:extLst>
              <a:ext uri="{FF2B5EF4-FFF2-40B4-BE49-F238E27FC236}">
                <a16:creationId xmlns:a16="http://schemas.microsoft.com/office/drawing/2014/main" id="{AA529D20-E947-9B32-949F-EEA87C09486C}"/>
              </a:ext>
            </a:extLst>
          </p:cNvPr>
          <p:cNvSpPr txBox="1"/>
          <p:nvPr/>
        </p:nvSpPr>
        <p:spPr>
          <a:xfrm>
            <a:off x="907081" y="6076777"/>
            <a:ext cx="21227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dirty="0">
                <a:latin typeface="Avenir Medium" panose="02000603020000020003" pitchFamily="2" charset="0"/>
              </a:rPr>
              <a:t>Source : </a:t>
            </a:r>
            <a:r>
              <a:rPr lang="fr-FR" sz="800" dirty="0">
                <a:latin typeface="Avenir Medium" panose="02000603020000020003"/>
                <a:ea typeface="Calibri" panose="020F0502020204030204" pitchFamily="34" charset="0"/>
              </a:rPr>
              <a:t>Estimations épidémiologiques et projections des objectifs de l’ONUSIDA pour 2025</a:t>
            </a:r>
            <a:endParaRPr lang="en-GB" sz="800" dirty="0">
              <a:latin typeface="Avenir Medium" panose="02000603020000020003" pitchFamily="2" charset="0"/>
              <a:ea typeface="+mn-lt"/>
              <a:cs typeface="+mn-lt"/>
            </a:endParaRPr>
          </a:p>
        </p:txBody>
      </p:sp>
      <p:pic>
        <p:nvPicPr>
          <p:cNvPr id="5" name="Picture 4">
            <a:extLst>
              <a:ext uri="{FF2B5EF4-FFF2-40B4-BE49-F238E27FC236}">
                <a16:creationId xmlns:a16="http://schemas.microsoft.com/office/drawing/2014/main" id="{C85C4C11-67D1-F4F1-9AC3-F514950B6F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6956" y="758474"/>
            <a:ext cx="5218508" cy="2670526"/>
          </a:xfrm>
          <a:prstGeom prst="rect">
            <a:avLst/>
          </a:prstGeom>
          <a:noFill/>
        </p:spPr>
      </p:pic>
      <p:sp>
        <p:nvSpPr>
          <p:cNvPr id="8" name="TextBox 7">
            <a:extLst>
              <a:ext uri="{FF2B5EF4-FFF2-40B4-BE49-F238E27FC236}">
                <a16:creationId xmlns:a16="http://schemas.microsoft.com/office/drawing/2014/main" id="{194DEE58-C5B0-6F85-4FD1-B2E0EE6FA7A7}"/>
              </a:ext>
            </a:extLst>
          </p:cNvPr>
          <p:cNvSpPr txBox="1"/>
          <p:nvPr/>
        </p:nvSpPr>
        <p:spPr>
          <a:xfrm>
            <a:off x="4071976" y="281022"/>
            <a:ext cx="5656388" cy="430887"/>
          </a:xfrm>
          <a:prstGeom prst="rect">
            <a:avLst/>
          </a:prstGeom>
          <a:noFill/>
        </p:spPr>
        <p:txBody>
          <a:bodyPr wrap="square">
            <a:spAutoFit/>
          </a:bodyPr>
          <a:lstStyle/>
          <a:p>
            <a:r>
              <a:rPr lang="fr-FR" sz="1100" dirty="0">
                <a:effectLst/>
                <a:latin typeface="Avenir Medium" panose="02000603020000020003"/>
                <a:ea typeface="Calibri" panose="020F0502020204030204" pitchFamily="34" charset="0"/>
              </a:rPr>
              <a:t>Nombre potentiel de nouvelles infections à VIH évitées si les objectifs de lutte contre le VIH pour 2030 sont atteints, estimations mondiales pour 2020-2024 et projections pour 2025-2030</a:t>
            </a:r>
            <a:endParaRPr lang="en-US" sz="1100" dirty="0">
              <a:latin typeface="Avenir Medium" panose="02000603020000020003"/>
            </a:endParaRPr>
          </a:p>
        </p:txBody>
      </p:sp>
      <p:pic>
        <p:nvPicPr>
          <p:cNvPr id="12" name="Picture 11">
            <a:extLst>
              <a:ext uri="{FF2B5EF4-FFF2-40B4-BE49-F238E27FC236}">
                <a16:creationId xmlns:a16="http://schemas.microsoft.com/office/drawing/2014/main" id="{ADE310EA-4307-234D-9B2D-441BAA41F91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72817" y="4117761"/>
            <a:ext cx="5212647" cy="2410662"/>
          </a:xfrm>
          <a:prstGeom prst="rect">
            <a:avLst/>
          </a:prstGeom>
          <a:noFill/>
        </p:spPr>
      </p:pic>
      <p:sp>
        <p:nvSpPr>
          <p:cNvPr id="13" name="TextBox 4">
            <a:extLst>
              <a:ext uri="{FF2B5EF4-FFF2-40B4-BE49-F238E27FC236}">
                <a16:creationId xmlns:a16="http://schemas.microsoft.com/office/drawing/2014/main" id="{266044E0-757D-9899-BA95-1B840F8EEEF7}"/>
              </a:ext>
            </a:extLst>
          </p:cNvPr>
          <p:cNvSpPr txBox="1"/>
          <p:nvPr/>
        </p:nvSpPr>
        <p:spPr>
          <a:xfrm>
            <a:off x="7042986" y="1632955"/>
            <a:ext cx="1477559" cy="38288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nSpc>
                <a:spcPct val="115000"/>
              </a:lnSpc>
              <a:buNone/>
            </a:pPr>
            <a:r>
              <a:rPr lang="fr-FR" sz="800" dirty="0">
                <a:solidFill>
                  <a:srgbClr val="000000"/>
                </a:solidFill>
                <a:effectLst/>
                <a:ea typeface="Calibri" panose="020F0502020204030204" pitchFamily="34" charset="0"/>
                <a:cs typeface="Arial" panose="020B0604020202020204" pitchFamily="34" charset="0"/>
              </a:rPr>
              <a:t>3,3 millions de nouvelles infections par le VIH évitées</a:t>
            </a:r>
            <a:endParaRPr lang="en-US"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3">
            <a:extLst>
              <a:ext uri="{FF2B5EF4-FFF2-40B4-BE49-F238E27FC236}">
                <a16:creationId xmlns:a16="http://schemas.microsoft.com/office/drawing/2014/main" id="{8A36DA75-44B3-7939-854D-2F2A6F370A70}"/>
              </a:ext>
            </a:extLst>
          </p:cNvPr>
          <p:cNvSpPr txBox="1"/>
          <p:nvPr/>
        </p:nvSpPr>
        <p:spPr>
          <a:xfrm>
            <a:off x="7138160" y="4626213"/>
            <a:ext cx="1318308" cy="4076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marL="0" marR="0" fontAlgn="base">
              <a:lnSpc>
                <a:spcPct val="115000"/>
              </a:lnSpc>
              <a:buNone/>
            </a:pPr>
            <a:r>
              <a:rPr lang="fr-FR" sz="800" dirty="0">
                <a:solidFill>
                  <a:srgbClr val="000000"/>
                </a:solidFill>
                <a:effectLst/>
                <a:ea typeface="Calibri" panose="020F0502020204030204" pitchFamily="34" charset="0"/>
                <a:cs typeface="Arial" panose="020B0604020202020204" pitchFamily="34" charset="0"/>
              </a:rPr>
              <a:t>1,5 million de décès liés au sida évité</a:t>
            </a:r>
            <a:endParaRPr lang="en-US"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FEF4E19-957A-6E34-0A20-4B04E76E7300}"/>
              </a:ext>
            </a:extLst>
          </p:cNvPr>
          <p:cNvSpPr txBox="1"/>
          <p:nvPr/>
        </p:nvSpPr>
        <p:spPr>
          <a:xfrm>
            <a:off x="4071976" y="3704695"/>
            <a:ext cx="5656094" cy="430887"/>
          </a:xfrm>
          <a:prstGeom prst="rect">
            <a:avLst/>
          </a:prstGeom>
          <a:noFill/>
        </p:spPr>
        <p:txBody>
          <a:bodyPr wrap="square">
            <a:spAutoFit/>
          </a:bodyPr>
          <a:lstStyle/>
          <a:p>
            <a:r>
              <a:rPr lang="fr-FR" sz="1100" dirty="0">
                <a:latin typeface="Avenir Medium" panose="02000603020000020003"/>
                <a:ea typeface="Calibri" panose="020F0502020204030204" pitchFamily="34" charset="0"/>
              </a:rPr>
              <a:t>Nombre de décès liés au sida évités si les objectifs de lutte contre le VIH pour 2030 sont atteints, estimations mondiales pour 2020-2024 et projections pour 2025-2030</a:t>
            </a:r>
            <a:endParaRPr lang="en-US" sz="1100" dirty="0">
              <a:latin typeface="Avenir Medium" panose="02000603020000020003"/>
              <a:ea typeface="Calibri" panose="020F0502020204030204" pitchFamily="34" charset="0"/>
            </a:endParaRPr>
          </a:p>
        </p:txBody>
      </p:sp>
    </p:spTree>
    <p:extLst>
      <p:ext uri="{BB962C8B-B14F-4D97-AF65-F5344CB8AC3E}">
        <p14:creationId xmlns:p14="http://schemas.microsoft.com/office/powerpoint/2010/main" val="80091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C4B14-2039-4393-FBC5-8A8AC6F8B743}"/>
            </a:ext>
          </a:extLst>
        </p:cNvPr>
        <p:cNvGrpSpPr/>
        <p:nvPr/>
      </p:nvGrpSpPr>
      <p:grpSpPr>
        <a:xfrm>
          <a:off x="0" y="0"/>
          <a:ext cx="0" cy="0"/>
          <a:chOff x="0" y="0"/>
          <a:chExt cx="0" cy="0"/>
        </a:xfrm>
      </p:grpSpPr>
      <p:pic>
        <p:nvPicPr>
          <p:cNvPr id="3" name="Picture 2" descr="A drawing of a person&#10;&#10;Description automatically generated">
            <a:extLst>
              <a:ext uri="{FF2B5EF4-FFF2-40B4-BE49-F238E27FC236}">
                <a16:creationId xmlns:a16="http://schemas.microsoft.com/office/drawing/2014/main" id="{F88DEE29-16A4-FDC0-B188-6B56170C1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8" name="TextBox 7">
            <a:extLst>
              <a:ext uri="{FF2B5EF4-FFF2-40B4-BE49-F238E27FC236}">
                <a16:creationId xmlns:a16="http://schemas.microsoft.com/office/drawing/2014/main" id="{E8361E40-CC57-6F96-942E-6EFAA195BC46}"/>
              </a:ext>
            </a:extLst>
          </p:cNvPr>
          <p:cNvSpPr txBox="1"/>
          <p:nvPr/>
        </p:nvSpPr>
        <p:spPr>
          <a:xfrm>
            <a:off x="307567" y="2275248"/>
            <a:ext cx="2739073" cy="4370427"/>
          </a:xfrm>
          <a:prstGeom prst="rect">
            <a:avLst/>
          </a:prstGeom>
          <a:noFill/>
        </p:spPr>
        <p:txBody>
          <a:bodyPr wrap="square">
            <a:spAutoFit/>
          </a:bodyPr>
          <a:lstStyle/>
          <a:p>
            <a:pPr marL="285750" indent="-285750">
              <a:buFont typeface="Arial" panose="020B0604020202020204" pitchFamily="34" charset="0"/>
              <a:buChar char="•"/>
            </a:pPr>
            <a:r>
              <a:rPr lang="en-CH" sz="1200" dirty="0">
                <a:latin typeface="Avenir Medium" panose="02000603020000020003" pitchFamily="2" charset="0"/>
              </a:rPr>
              <a:t>L'ONUSIDA estime que 21,9 milliards de dollars américains seront nécessaires chaque année </a:t>
            </a:r>
            <a:r>
              <a:rPr lang="en-US" sz="1200" dirty="0">
                <a:latin typeface="Avenir Medium" panose="02000603020000020003" pitchFamily="2" charset="0"/>
              </a:rPr>
              <a:t>jusqu'en</a:t>
            </a:r>
            <a:r>
              <a:rPr lang="en-CH" sz="1200" dirty="0">
                <a:latin typeface="Avenir Medium" panose="02000603020000020003" pitchFamily="2" charset="0"/>
              </a:rPr>
              <a:t> 2030 pour atteindre les objectifs mondiaux en matière de VIH dans les pays à revenu faible et intermédiaire</a:t>
            </a:r>
            <a:r>
              <a:rPr lang="fr-CH" sz="1200" dirty="0">
                <a:latin typeface="Avenir Medium" panose="02000603020000020003" pitchFamily="2" charset="0"/>
              </a:rPr>
              <a:t> (PRFI)</a:t>
            </a:r>
            <a:r>
              <a:rPr lang="en-US" sz="1200" dirty="0">
                <a:latin typeface="Avenir Medium" panose="02000603020000020003" pitchFamily="2" charset="0"/>
              </a:rPr>
              <a:t>.</a:t>
            </a:r>
          </a:p>
          <a:p>
            <a:pPr marL="742950" lvl="1" indent="-285750">
              <a:buFont typeface="Arial" panose="020B0604020202020204" pitchFamily="34" charset="0"/>
              <a:buChar char="•"/>
            </a:pPr>
            <a:r>
              <a:rPr lang="en-US" sz="1000" dirty="0">
                <a:latin typeface="Avenir Medium" panose="02000603020000020003" pitchFamily="2" charset="0"/>
              </a:rPr>
              <a:t>Il s'agit d'une réduction de 7,4 milliards </a:t>
            </a:r>
            <a:r>
              <a:rPr lang="en-CH" sz="1000" dirty="0">
                <a:latin typeface="Avenir Medium" panose="02000603020000020003" pitchFamily="2" charset="0"/>
              </a:rPr>
              <a:t>par rapport à l'estimation précédente de 29,3 milliards de dollars US </a:t>
            </a:r>
            <a:r>
              <a:rPr lang="en-US" sz="1000" dirty="0">
                <a:latin typeface="Avenir Medium" panose="02000603020000020003" pitchFamily="2" charset="0"/>
              </a:rPr>
              <a:t>pour atteindre les objectifs de 2025.</a:t>
            </a:r>
          </a:p>
          <a:p>
            <a:pPr marL="742950" lvl="1" indent="-285750">
              <a:buFont typeface="Arial" panose="020B0604020202020204" pitchFamily="34" charset="0"/>
              <a:buChar char="•"/>
            </a:pPr>
            <a:r>
              <a:rPr lang="en-US" sz="1000" dirty="0">
                <a:latin typeface="Avenir Medium" panose="02000603020000020003" pitchFamily="2" charset="0"/>
              </a:rPr>
              <a:t>Les PRFI sont confrontés à un déficit de 3,2 milliards de dollars, soit un écart de financement de 14,6 % par rapport aux ressources annuelles nécessaires pour atteindre l'objectif de 2030.</a:t>
            </a:r>
          </a:p>
          <a:p>
            <a:pPr marL="285750" indent="-285750">
              <a:buFont typeface="Arial" panose="020B0604020202020204" pitchFamily="34" charset="0"/>
              <a:buChar char="•"/>
            </a:pPr>
            <a:r>
              <a:rPr lang="en-US" sz="1200" dirty="0">
                <a:latin typeface="Avenir Medium" panose="02000603020000020003" pitchFamily="2" charset="0"/>
                <a:ea typeface="+mn-lt"/>
                <a:cs typeface="+mn-lt"/>
              </a:rPr>
              <a:t>En 2030, les besoins annuels en ressources seront les plus importants dans les pays à revenu intermédiaire supérieur (46 %), contre 34 % dans les pays à revenu intermédiaire inférieur et 20 % dans les pays à faible revenu.</a:t>
            </a:r>
            <a:endParaRPr lang="en-US" sz="1200" dirty="0">
              <a:latin typeface="Avenir Medium" panose="02000603020000020003" pitchFamily="2" charset="0"/>
            </a:endParaRPr>
          </a:p>
        </p:txBody>
      </p:sp>
      <p:sp>
        <p:nvSpPr>
          <p:cNvPr id="690" name="TextBox 689">
            <a:extLst>
              <a:ext uri="{FF2B5EF4-FFF2-40B4-BE49-F238E27FC236}">
                <a16:creationId xmlns:a16="http://schemas.microsoft.com/office/drawing/2014/main" id="{D566BB62-CA0A-5EE9-FFC1-7F936D855487}"/>
              </a:ext>
            </a:extLst>
          </p:cNvPr>
          <p:cNvSpPr txBox="1"/>
          <p:nvPr/>
        </p:nvSpPr>
        <p:spPr>
          <a:xfrm>
            <a:off x="3401994" y="1409433"/>
            <a:ext cx="87063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Avenir Medium" panose="02000603020000020003"/>
              </a:rPr>
              <a:t>Estimation des ressources disponibles pour la lutte contre le VIH dans les pays à revenu faible et intermédiaire en 2024, estimation des besoins en ressources en 2030 et scénario dans lequel les objectifs nationaux de financement de la lutte contre le VIH sont atteints</a:t>
            </a:r>
            <a:endParaRPr lang="en-GB" sz="1200" b="1" dirty="0">
              <a:latin typeface="Avenir Medium" panose="02000603020000020003"/>
              <a:ea typeface="+mn-lt"/>
              <a:cs typeface="+mn-lt"/>
            </a:endParaRPr>
          </a:p>
        </p:txBody>
      </p:sp>
      <p:sp>
        <p:nvSpPr>
          <p:cNvPr id="13" name="TextBox 12">
            <a:extLst>
              <a:ext uri="{FF2B5EF4-FFF2-40B4-BE49-F238E27FC236}">
                <a16:creationId xmlns:a16="http://schemas.microsoft.com/office/drawing/2014/main" id="{332AD90E-3B3B-F8C5-8B7B-10E47AA11353}"/>
              </a:ext>
            </a:extLst>
          </p:cNvPr>
          <p:cNvSpPr txBox="1"/>
          <p:nvPr/>
        </p:nvSpPr>
        <p:spPr>
          <a:xfrm>
            <a:off x="83634" y="118192"/>
            <a:ext cx="2835330" cy="2092881"/>
          </a:xfrm>
          <a:prstGeom prst="rect">
            <a:avLst/>
          </a:prstGeom>
          <a:noFill/>
        </p:spPr>
        <p:txBody>
          <a:bodyPr wrap="square" rtlCol="0">
            <a:spAutoFit/>
          </a:bodyPr>
          <a:lstStyle/>
          <a:p>
            <a:pPr algn="r"/>
            <a:r>
              <a:rPr lang="en-US" sz="2600" cap="all" dirty="0">
                <a:solidFill>
                  <a:srgbClr val="E31837"/>
                </a:solidFill>
                <a:latin typeface="Avenir Heavy" panose="020B0703020203020204" pitchFamily="34" charset="0"/>
              </a:rPr>
              <a:t>Combien coûte la réalisation des objectifs fixés pour 2030 ?</a:t>
            </a:r>
            <a:endParaRPr lang="en-IN" sz="2600" cap="all" dirty="0">
              <a:solidFill>
                <a:srgbClr val="E31837"/>
              </a:solidFill>
              <a:latin typeface="Avenir Heavy" panose="020B0703020203020204" pitchFamily="34" charset="0"/>
            </a:endParaRPr>
          </a:p>
        </p:txBody>
      </p:sp>
      <p:pic>
        <p:nvPicPr>
          <p:cNvPr id="2" name="Image 1" descr="Une image contenant texte, capture d’écran, diagramme, Police&#10;&#10;Le contenu généré par l’IA peut être incorrect.">
            <a:extLst>
              <a:ext uri="{FF2B5EF4-FFF2-40B4-BE49-F238E27FC236}">
                <a16:creationId xmlns:a16="http://schemas.microsoft.com/office/drawing/2014/main" id="{7C5A0A63-BFB5-5E82-7148-67C18A7F2D94}"/>
              </a:ext>
            </a:extLst>
          </p:cNvPr>
          <p:cNvPicPr>
            <a:picLocks noChangeAspect="1"/>
          </p:cNvPicPr>
          <p:nvPr/>
        </p:nvPicPr>
        <p:blipFill>
          <a:blip r:embed="rId4"/>
          <a:stretch>
            <a:fillRect/>
          </a:stretch>
        </p:blipFill>
        <p:spPr>
          <a:xfrm>
            <a:off x="3401994" y="2275248"/>
            <a:ext cx="8795687" cy="3607606"/>
          </a:xfrm>
          <a:prstGeom prst="rect">
            <a:avLst/>
          </a:prstGeom>
        </p:spPr>
      </p:pic>
    </p:spTree>
    <p:extLst>
      <p:ext uri="{BB962C8B-B14F-4D97-AF65-F5344CB8AC3E}">
        <p14:creationId xmlns:p14="http://schemas.microsoft.com/office/powerpoint/2010/main" val="311673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0B4D1-1558-27D2-A81F-8256139C6B09}"/>
            </a:ext>
          </a:extLst>
        </p:cNvPr>
        <p:cNvGrpSpPr/>
        <p:nvPr/>
      </p:nvGrpSpPr>
      <p:grpSpPr>
        <a:xfrm>
          <a:off x="0" y="0"/>
          <a:ext cx="0" cy="0"/>
          <a:chOff x="0" y="0"/>
          <a:chExt cx="0" cy="0"/>
        </a:xfrm>
      </p:grpSpPr>
      <p:pic>
        <p:nvPicPr>
          <p:cNvPr id="3" name="Picture 2" descr="A drawing of a person&#10;&#10;Description automatically generated">
            <a:extLst>
              <a:ext uri="{FF2B5EF4-FFF2-40B4-BE49-F238E27FC236}">
                <a16:creationId xmlns:a16="http://schemas.microsoft.com/office/drawing/2014/main" id="{C45F71D7-322B-EB5B-1C7B-5788E1597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pic>
        <p:nvPicPr>
          <p:cNvPr id="8" name="Picture 2">
            <a:extLst>
              <a:ext uri="{FF2B5EF4-FFF2-40B4-BE49-F238E27FC236}">
                <a16:creationId xmlns:a16="http://schemas.microsoft.com/office/drawing/2014/main" id="{54D0C580-0F6A-680D-E01B-80C05AD4A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2526" y="4384307"/>
            <a:ext cx="3625148" cy="20139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Mark Lal, founder of Living Positive Fiji">
            <a:extLst>
              <a:ext uri="{FF2B5EF4-FFF2-40B4-BE49-F238E27FC236}">
                <a16:creationId xmlns:a16="http://schemas.microsoft.com/office/drawing/2014/main" id="{1804942D-1F26-04FD-402F-74605E6794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6859" y="1099257"/>
            <a:ext cx="3625149" cy="233199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B0E36DBB-B3D6-8700-9510-A62D68DD7E08}"/>
              </a:ext>
            </a:extLst>
          </p:cNvPr>
          <p:cNvCxnSpPr>
            <a:cxnSpLocks/>
          </p:cNvCxnSpPr>
          <p:nvPr/>
        </p:nvCxnSpPr>
        <p:spPr>
          <a:xfrm>
            <a:off x="7475456" y="1099257"/>
            <a:ext cx="0" cy="5194582"/>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FE66AE8A-3CEC-D65F-B53D-AC4C6A7444AD}"/>
              </a:ext>
            </a:extLst>
          </p:cNvPr>
          <p:cNvSpPr txBox="1"/>
          <p:nvPr/>
        </p:nvSpPr>
        <p:spPr>
          <a:xfrm>
            <a:off x="0" y="759387"/>
            <a:ext cx="2835330" cy="4493538"/>
          </a:xfrm>
          <a:prstGeom prst="rect">
            <a:avLst/>
          </a:prstGeom>
          <a:noFill/>
        </p:spPr>
        <p:txBody>
          <a:bodyPr wrap="square" rtlCol="0">
            <a:spAutoFit/>
          </a:bodyPr>
          <a:lstStyle/>
          <a:p>
            <a:pPr algn="r"/>
            <a:r>
              <a:rPr lang="en-US" sz="2600" cap="all" dirty="0">
                <a:solidFill>
                  <a:srgbClr val="E31837"/>
                </a:solidFill>
                <a:latin typeface="Avenir Heavy" panose="020B0703020203020204" pitchFamily="34" charset="0"/>
              </a:rPr>
              <a:t>Prise en compte des spécificités régionales pour les personnes vivant avec le VIH, touchées par le VIH ou exposées au risque d'infection</a:t>
            </a:r>
            <a:br>
              <a:rPr lang="en-US" sz="2600" cap="all" dirty="0">
                <a:solidFill>
                  <a:srgbClr val="E31837"/>
                </a:solidFill>
                <a:latin typeface="Avenir Heavy" panose="020B0703020203020204" pitchFamily="34" charset="0"/>
              </a:rPr>
            </a:br>
            <a:r>
              <a:rPr lang="en-US" sz="2600" cap="all" dirty="0">
                <a:solidFill>
                  <a:srgbClr val="E31837"/>
                </a:solidFill>
                <a:latin typeface="Avenir Heavy" panose="020B0703020203020204" pitchFamily="34" charset="0"/>
              </a:rPr>
              <a:t>par le VIH</a:t>
            </a:r>
            <a:endParaRPr lang="en-IN" sz="2600" cap="all" dirty="0">
              <a:solidFill>
                <a:srgbClr val="E31837"/>
              </a:solidFill>
              <a:latin typeface="Avenir Heavy" panose="020B0703020203020204" pitchFamily="34" charset="0"/>
            </a:endParaRPr>
          </a:p>
        </p:txBody>
      </p:sp>
      <p:sp>
        <p:nvSpPr>
          <p:cNvPr id="6" name="TextBox 5">
            <a:extLst>
              <a:ext uri="{FF2B5EF4-FFF2-40B4-BE49-F238E27FC236}">
                <a16:creationId xmlns:a16="http://schemas.microsoft.com/office/drawing/2014/main" id="{EAB796D5-3924-B7BC-EBD3-4AB4780B6078}"/>
              </a:ext>
            </a:extLst>
          </p:cNvPr>
          <p:cNvSpPr txBox="1"/>
          <p:nvPr/>
        </p:nvSpPr>
        <p:spPr>
          <a:xfrm>
            <a:off x="3406859" y="3521075"/>
            <a:ext cx="3625146" cy="3200876"/>
          </a:xfrm>
          <a:prstGeom prst="rect">
            <a:avLst/>
          </a:prstGeom>
          <a:noFill/>
        </p:spPr>
        <p:txBody>
          <a:bodyPr wrap="square" rtlCol="0">
            <a:spAutoFit/>
          </a:bodyPr>
          <a:lstStyle/>
          <a:p>
            <a:pPr>
              <a:spcBef>
                <a:spcPts val="600"/>
              </a:spcBef>
            </a:pPr>
            <a:r>
              <a:rPr lang="en-IN" sz="1400" cap="all" dirty="0">
                <a:solidFill>
                  <a:srgbClr val="C00000"/>
                </a:solidFill>
                <a:latin typeface="Avenir Heavy" panose="020B0703020203020204" pitchFamily="34" charset="0"/>
              </a:rPr>
              <a:t>Asie-Pacifique</a:t>
            </a:r>
          </a:p>
          <a:p>
            <a:pPr>
              <a:spcBef>
                <a:spcPts val="600"/>
              </a:spcBef>
            </a:pPr>
            <a:r>
              <a:rPr lang="en-US" sz="1200" dirty="0">
                <a:latin typeface="Avenir Heavy" panose="020B0703020203020204" pitchFamily="34" charset="0"/>
              </a:rPr>
              <a:t>Progrès : </a:t>
            </a:r>
            <a:r>
              <a:rPr lang="en-US" sz="1200" dirty="0">
                <a:latin typeface="Avenir Medium" panose="02000603020000020003" pitchFamily="2" charset="0"/>
              </a:rPr>
              <a:t>baisse de 17 % des nouvelles infections au VIH et de 53 % des décès liés au sida depuis 2010</a:t>
            </a:r>
            <a:endParaRPr lang="en-IN" sz="1200" dirty="0">
              <a:latin typeface="Avenir Medium" panose="02000603020000020003" pitchFamily="2" charset="0"/>
            </a:endParaRPr>
          </a:p>
          <a:p>
            <a:pPr>
              <a:spcBef>
                <a:spcPts val="600"/>
              </a:spcBef>
            </a:pPr>
            <a:r>
              <a:rPr lang="en-IN" sz="1200" dirty="0">
                <a:latin typeface="Avenir Heavy" panose="020B0703020203020204" pitchFamily="34" charset="0"/>
              </a:rPr>
              <a:t>Défis : </a:t>
            </a:r>
            <a:r>
              <a:rPr lang="en-IN" sz="1200" dirty="0">
                <a:latin typeface="Avenir Medium" panose="02000603020000020003" pitchFamily="2" charset="0"/>
              </a:rPr>
              <a:t>deuxième épidémie de VIH </a:t>
            </a:r>
            <a:r>
              <a:rPr lang="en-IN" sz="1200" dirty="0" err="1">
                <a:latin typeface="Avenir Medium" panose="02000603020000020003" pitchFamily="2" charset="0"/>
              </a:rPr>
              <a:t>en</a:t>
            </a:r>
            <a:r>
              <a:rPr lang="en-IN" sz="1200" dirty="0">
                <a:latin typeface="Avenir Medium" panose="02000603020000020003" pitchFamily="2" charset="0"/>
              </a:rPr>
              <a:t> importance,  </a:t>
            </a:r>
            <a:r>
              <a:rPr lang="en-IN" sz="1200" dirty="0" err="1">
                <a:latin typeface="Avenir Medium" panose="02000603020000020003" pitchFamily="2" charset="0"/>
              </a:rPr>
              <a:t>faible</a:t>
            </a:r>
            <a:r>
              <a:rPr lang="en-IN" sz="1200" dirty="0">
                <a:latin typeface="Avenir Medium" panose="02000603020000020003" pitchFamily="2" charset="0"/>
              </a:rPr>
              <a:t> recours à la </a:t>
            </a:r>
            <a:r>
              <a:rPr lang="en-IN" sz="1200" dirty="0" err="1">
                <a:latin typeface="Avenir Medium" panose="02000603020000020003" pitchFamily="2" charset="0"/>
              </a:rPr>
              <a:t>PrEP</a:t>
            </a:r>
            <a:r>
              <a:rPr lang="en-IN" sz="1200" dirty="0">
                <a:latin typeface="Avenir Medium" panose="02000603020000020003" pitchFamily="2" charset="0"/>
              </a:rPr>
              <a:t>, lacunes dans le </a:t>
            </a:r>
            <a:r>
              <a:rPr lang="en-IN" sz="1200" dirty="0" err="1">
                <a:latin typeface="Avenir Medium" panose="02000603020000020003" pitchFamily="2" charset="0"/>
              </a:rPr>
              <a:t>traitement</a:t>
            </a:r>
            <a:r>
              <a:rPr lang="en-IN" sz="1200" dirty="0">
                <a:latin typeface="Avenir Medium" panose="02000603020000020003" pitchFamily="2" charset="0"/>
              </a:rPr>
              <a:t>, stigmatisation. </a:t>
            </a:r>
            <a:r>
              <a:rPr lang="en-US" sz="1200" dirty="0">
                <a:latin typeface="Avenir Medium" panose="02000603020000020003" pitchFamily="2" charset="0"/>
              </a:rPr>
              <a:t>Malgré l'augmentation du financement national, dépendance à l'égard de l'aide extérieure pour la prévention</a:t>
            </a:r>
            <a:endParaRPr lang="en-IN" sz="1200" dirty="0">
              <a:latin typeface="Avenir Medium" panose="02000603020000020003" pitchFamily="2" charset="0"/>
            </a:endParaRPr>
          </a:p>
          <a:p>
            <a:pPr>
              <a:spcBef>
                <a:spcPts val="600"/>
              </a:spcBef>
            </a:pPr>
            <a:r>
              <a:rPr lang="en-IN" sz="1200" dirty="0">
                <a:latin typeface="Avenir Heavy" panose="020B0703020203020204" pitchFamily="34" charset="0"/>
              </a:rPr>
              <a:t>Priorités : </a:t>
            </a:r>
            <a:r>
              <a:rPr lang="en-US" sz="1200" dirty="0">
                <a:latin typeface="Avenir Medium" panose="02000603020000020003" pitchFamily="2" charset="0"/>
              </a:rPr>
              <a:t>financement adéquat, </a:t>
            </a:r>
            <a:r>
              <a:rPr lang="en-IN" sz="1200" dirty="0" err="1">
                <a:latin typeface="Avenir Medium" panose="02000603020000020003" pitchFamily="2" charset="0"/>
              </a:rPr>
              <a:t>renforcement </a:t>
            </a:r>
            <a:r>
              <a:rPr lang="en-IN" sz="1200" dirty="0">
                <a:latin typeface="Avenir Medium" panose="02000603020000020003" pitchFamily="2" charset="0"/>
              </a:rPr>
              <a:t>des systèmes de santé, intégration des services, intensification de la prévention </a:t>
            </a:r>
            <a:r>
              <a:rPr lang="en-US" sz="1200" dirty="0">
                <a:latin typeface="Avenir Medium" panose="02000603020000020003" pitchFamily="2" charset="0"/>
              </a:rPr>
              <a:t>et du traitement du VIH</a:t>
            </a:r>
            <a:r>
              <a:rPr lang="en-IN" sz="1200" dirty="0">
                <a:latin typeface="Avenir Medium" panose="02000603020000020003" pitchFamily="2" charset="0"/>
              </a:rPr>
              <a:t>, </a:t>
            </a:r>
            <a:r>
              <a:rPr lang="en-US" sz="1200" dirty="0">
                <a:latin typeface="Avenir Medium" panose="02000603020000020003" pitchFamily="2" charset="0"/>
              </a:rPr>
              <a:t>sensibilisation des populations clés </a:t>
            </a:r>
            <a:r>
              <a:rPr lang="en-IN" sz="1200" dirty="0">
                <a:latin typeface="Avenir Medium" panose="02000603020000020003" pitchFamily="2" charset="0"/>
              </a:rPr>
              <a:t>et </a:t>
            </a:r>
            <a:r>
              <a:rPr lang="en-US" sz="1200" dirty="0">
                <a:latin typeface="Avenir Medium" panose="02000603020000020003" pitchFamily="2" charset="0"/>
              </a:rPr>
              <a:t>promotion du leadership </a:t>
            </a:r>
            <a:r>
              <a:rPr lang="en-IN" sz="1200" dirty="0">
                <a:latin typeface="Avenir Medium" panose="02000603020000020003" pitchFamily="2" charset="0"/>
              </a:rPr>
              <a:t>communautaire</a:t>
            </a:r>
          </a:p>
          <a:p>
            <a:pPr>
              <a:spcBef>
                <a:spcPts val="600"/>
              </a:spcBef>
            </a:pPr>
            <a:r>
              <a:rPr lang="en-IN" sz="1200" dirty="0">
                <a:latin typeface="Avenir Heavy" panose="020B0703020203020204" pitchFamily="34" charset="0"/>
              </a:rPr>
              <a:t>Focus </a:t>
            </a:r>
            <a:r>
              <a:rPr lang="en-IN" sz="1200" dirty="0">
                <a:latin typeface="Avenir Medium" panose="02000603020000020003" pitchFamily="2" charset="0"/>
              </a:rPr>
              <a:t>: systèmes numériques, éducation des jeunes et réforme juridique.</a:t>
            </a:r>
          </a:p>
        </p:txBody>
      </p:sp>
      <p:sp>
        <p:nvSpPr>
          <p:cNvPr id="9" name="TextBox 8">
            <a:extLst>
              <a:ext uri="{FF2B5EF4-FFF2-40B4-BE49-F238E27FC236}">
                <a16:creationId xmlns:a16="http://schemas.microsoft.com/office/drawing/2014/main" id="{35611CF6-6045-C905-C059-BCC540E091CF}"/>
              </a:ext>
            </a:extLst>
          </p:cNvPr>
          <p:cNvSpPr txBox="1"/>
          <p:nvPr/>
        </p:nvSpPr>
        <p:spPr>
          <a:xfrm>
            <a:off x="7852528" y="1036386"/>
            <a:ext cx="3625146" cy="3200876"/>
          </a:xfrm>
          <a:prstGeom prst="rect">
            <a:avLst/>
          </a:prstGeom>
          <a:noFill/>
        </p:spPr>
        <p:txBody>
          <a:bodyPr wrap="square" rtlCol="0">
            <a:spAutoFit/>
          </a:bodyPr>
          <a:lstStyle/>
          <a:p>
            <a:pPr>
              <a:spcBef>
                <a:spcPts val="600"/>
              </a:spcBef>
            </a:pPr>
            <a:r>
              <a:rPr lang="en-IN" sz="1400" cap="all" dirty="0">
                <a:solidFill>
                  <a:srgbClr val="C00000"/>
                </a:solidFill>
                <a:latin typeface="Avenir Heavy" panose="020B0703020203020204" pitchFamily="34" charset="0"/>
              </a:rPr>
              <a:t>Caraïbes</a:t>
            </a:r>
          </a:p>
          <a:p>
            <a:pPr>
              <a:spcBef>
                <a:spcPts val="600"/>
              </a:spcBef>
            </a:pPr>
            <a:r>
              <a:rPr lang="en-IN" sz="1200" dirty="0">
                <a:latin typeface="Avenir Heavy" panose="020B0703020203020204" pitchFamily="34" charset="0"/>
              </a:rPr>
              <a:t>Progrès : </a:t>
            </a:r>
            <a:r>
              <a:rPr lang="en-IN" sz="1200" dirty="0">
                <a:latin typeface="Avenir Medium" panose="02000603020000020003" pitchFamily="2" charset="0"/>
              </a:rPr>
              <a:t>baisse de 21 % </a:t>
            </a:r>
            <a:r>
              <a:rPr lang="en-US" sz="1200" dirty="0">
                <a:latin typeface="Avenir Medium" panose="02000603020000020003" pitchFamily="2" charset="0"/>
              </a:rPr>
              <a:t>des</a:t>
            </a:r>
            <a:r>
              <a:rPr lang="en-IN" sz="1200" dirty="0">
                <a:latin typeface="Avenir Medium" panose="02000603020000020003" pitchFamily="2" charset="0"/>
              </a:rPr>
              <a:t> nouvelles </a:t>
            </a:r>
            <a:r>
              <a:rPr lang="en-US" sz="1200" dirty="0">
                <a:latin typeface="Avenir Medium" panose="02000603020000020003" pitchFamily="2" charset="0"/>
              </a:rPr>
              <a:t>infections par le VIH </a:t>
            </a:r>
            <a:r>
              <a:rPr lang="en-IN" sz="1200" dirty="0">
                <a:latin typeface="Avenir Medium" panose="02000603020000020003" pitchFamily="2" charset="0"/>
              </a:rPr>
              <a:t>; baisse de 62 % des décès liés au sida</a:t>
            </a:r>
            <a:r>
              <a:rPr lang="en-US" sz="1200" dirty="0">
                <a:latin typeface="Avenir Medium" panose="02000603020000020003" pitchFamily="2" charset="0"/>
              </a:rPr>
              <a:t>, 18 pays validés pour la PTME</a:t>
            </a:r>
            <a:r>
              <a:rPr lang="en-IN" sz="1200" dirty="0">
                <a:latin typeface="Avenir Medium" panose="02000603020000020003" pitchFamily="2" charset="0"/>
              </a:rPr>
              <a:t>.</a:t>
            </a:r>
          </a:p>
          <a:p>
            <a:pPr>
              <a:spcBef>
                <a:spcPts val="600"/>
              </a:spcBef>
            </a:pPr>
            <a:r>
              <a:rPr lang="en-IN" sz="1200" dirty="0">
                <a:latin typeface="Avenir Heavy" panose="020B0703020203020204" pitchFamily="34" charset="0"/>
              </a:rPr>
              <a:t>Défis : </a:t>
            </a:r>
            <a:r>
              <a:rPr lang="en-US" sz="1200" dirty="0">
                <a:latin typeface="Avenir Medium" panose="02000603020000020003" pitchFamily="2" charset="0"/>
              </a:rPr>
              <a:t>l'une des prévalences les plus élevées en dehors de l'Afrique (en particulier en Haïti), </a:t>
            </a:r>
            <a:r>
              <a:rPr lang="en-IN" sz="1200" dirty="0">
                <a:latin typeface="Avenir Medium" panose="02000603020000020003" pitchFamily="2" charset="0"/>
              </a:rPr>
              <a:t>vulnérabilité </a:t>
            </a:r>
            <a:r>
              <a:rPr lang="en-IN" sz="1200" dirty="0" err="1">
                <a:latin typeface="Avenir Medium" panose="02000603020000020003" pitchFamily="2" charset="0"/>
              </a:rPr>
              <a:t>des jeunes</a:t>
            </a:r>
            <a:r>
              <a:rPr lang="en-IN" sz="1200" dirty="0">
                <a:latin typeface="Avenir Medium" panose="02000603020000020003" pitchFamily="2" charset="0"/>
              </a:rPr>
              <a:t>, stigmatisation</a:t>
            </a:r>
            <a:r>
              <a:rPr lang="en-US" sz="1200" dirty="0">
                <a:latin typeface="Avenir Medium" panose="02000603020000020003" pitchFamily="2" charset="0"/>
              </a:rPr>
              <a:t>, forte dépendance à l'aide extérieure, en particulier pour la prévention du VIH</a:t>
            </a:r>
            <a:endParaRPr lang="en-IN" sz="1200" dirty="0">
              <a:latin typeface="Avenir Medium" panose="02000603020000020003" pitchFamily="2" charset="0"/>
            </a:endParaRPr>
          </a:p>
          <a:p>
            <a:pPr>
              <a:spcBef>
                <a:spcPts val="600"/>
              </a:spcBef>
            </a:pPr>
            <a:r>
              <a:rPr lang="en-IN" sz="1200" dirty="0">
                <a:latin typeface="Avenir Heavy" panose="020B0703020203020204" pitchFamily="34" charset="0"/>
              </a:rPr>
              <a:t>Priorités : </a:t>
            </a:r>
            <a:r>
              <a:rPr lang="en-IN" sz="1200" dirty="0">
                <a:latin typeface="Avenir Medium" panose="02000603020000020003" pitchFamily="2" charset="0"/>
              </a:rPr>
              <a:t>viabilité financière, systèmes résilients au changement climatique, </a:t>
            </a:r>
            <a:r>
              <a:rPr lang="en-US" sz="1200" dirty="0">
                <a:latin typeface="Avenir Medium" panose="02000603020000020003" pitchFamily="2" charset="0"/>
              </a:rPr>
              <a:t>prévention du VIH, </a:t>
            </a:r>
            <a:r>
              <a:rPr lang="en-IN" sz="1200" dirty="0">
                <a:latin typeface="Avenir Medium" panose="02000603020000020003" pitchFamily="2" charset="0"/>
              </a:rPr>
              <a:t>services dirigés par les jeunes, </a:t>
            </a:r>
            <a:r>
              <a:rPr lang="en-US" sz="1200" dirty="0">
                <a:latin typeface="Avenir Medium" panose="02000603020000020003" pitchFamily="2" charset="0"/>
              </a:rPr>
              <a:t>leadership et </a:t>
            </a:r>
            <a:r>
              <a:rPr lang="en-IN" sz="1200" dirty="0">
                <a:latin typeface="Avenir Medium" panose="02000603020000020003" pitchFamily="2" charset="0"/>
              </a:rPr>
              <a:t>suivi communautaires.</a:t>
            </a:r>
          </a:p>
          <a:p>
            <a:pPr>
              <a:spcBef>
                <a:spcPts val="600"/>
              </a:spcBef>
            </a:pPr>
            <a:r>
              <a:rPr lang="en-US" sz="1200" dirty="0">
                <a:latin typeface="Avenir Heavy" panose="020B0703020203020204" pitchFamily="34" charset="0"/>
              </a:rPr>
              <a:t>Focus : </a:t>
            </a:r>
            <a:r>
              <a:rPr lang="en-US" sz="1200" dirty="0">
                <a:latin typeface="Avenir Medium" panose="02000603020000020003" pitchFamily="2" charset="0"/>
              </a:rPr>
              <a:t>réduire la transmission du VIH et d'autres IST, réduire la stigmatisation et la discrimination, et développer et améliorer les services de traitement.</a:t>
            </a:r>
            <a:endParaRPr lang="en-IN" sz="1200" dirty="0">
              <a:latin typeface="Avenir Medium" panose="02000603020000020003" pitchFamily="2" charset="0"/>
            </a:endParaRPr>
          </a:p>
        </p:txBody>
      </p:sp>
    </p:spTree>
    <p:extLst>
      <p:ext uri="{BB962C8B-B14F-4D97-AF65-F5344CB8AC3E}">
        <p14:creationId xmlns:p14="http://schemas.microsoft.com/office/powerpoint/2010/main" val="124430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EF73D-B9F2-623C-1EC6-85A882517CD0}"/>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1D555805-F82F-0682-5A48-417120287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908" y="4173694"/>
            <a:ext cx="3614733" cy="23234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Noncedo Khumalo with some of the young women she used to support with HIV prevention services through her organization, Young Heroes. ">
            <a:extLst>
              <a:ext uri="{FF2B5EF4-FFF2-40B4-BE49-F238E27FC236}">
                <a16:creationId xmlns:a16="http://schemas.microsoft.com/office/drawing/2014/main" id="{BD981AA0-AA31-837B-CA4F-83A8D4043D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956"/>
          <a:stretch>
            <a:fillRect/>
          </a:stretch>
        </p:blipFill>
        <p:spPr bwMode="auto">
          <a:xfrm>
            <a:off x="3406859" y="1099257"/>
            <a:ext cx="3621643" cy="2051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rawing of a person&#10;&#10;Description automatically generated">
            <a:extLst>
              <a:ext uri="{FF2B5EF4-FFF2-40B4-BE49-F238E27FC236}">
                <a16:creationId xmlns:a16="http://schemas.microsoft.com/office/drawing/2014/main" id="{55B4C78D-BBF1-89A1-482C-CEFD77D747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cxnSp>
        <p:nvCxnSpPr>
          <p:cNvPr id="20" name="Straight Connector 19">
            <a:extLst>
              <a:ext uri="{FF2B5EF4-FFF2-40B4-BE49-F238E27FC236}">
                <a16:creationId xmlns:a16="http://schemas.microsoft.com/office/drawing/2014/main" id="{DF9661BE-9A24-951E-A295-3721083F145D}"/>
              </a:ext>
            </a:extLst>
          </p:cNvPr>
          <p:cNvCxnSpPr>
            <a:cxnSpLocks/>
          </p:cNvCxnSpPr>
          <p:nvPr/>
        </p:nvCxnSpPr>
        <p:spPr>
          <a:xfrm>
            <a:off x="7475456" y="1099257"/>
            <a:ext cx="0" cy="5194582"/>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87C17DA-1143-8AC0-3F08-D899530FAABC}"/>
              </a:ext>
            </a:extLst>
          </p:cNvPr>
          <p:cNvSpPr txBox="1"/>
          <p:nvPr/>
        </p:nvSpPr>
        <p:spPr>
          <a:xfrm>
            <a:off x="438988" y="609555"/>
            <a:ext cx="2835330" cy="4493538"/>
          </a:xfrm>
          <a:prstGeom prst="rect">
            <a:avLst/>
          </a:prstGeom>
          <a:noFill/>
        </p:spPr>
        <p:txBody>
          <a:bodyPr wrap="square" rtlCol="0">
            <a:spAutoFit/>
          </a:bodyPr>
          <a:lstStyle/>
          <a:p>
            <a:pPr algn="r"/>
            <a:r>
              <a:rPr lang="en-US" sz="2600" cap="all" dirty="0">
                <a:solidFill>
                  <a:srgbClr val="E31837"/>
                </a:solidFill>
                <a:latin typeface="Avenir Heavy" panose="020B0703020203020204" pitchFamily="34" charset="0"/>
              </a:rPr>
              <a:t>Prise en compte des spécificités régionales pour les personnes vivant avec le VIH, touchées par le VIH ou exposées au risque d'infection par le VIH</a:t>
            </a:r>
            <a:endParaRPr lang="en-IN" sz="2600" cap="all" dirty="0">
              <a:solidFill>
                <a:srgbClr val="E31837"/>
              </a:solidFill>
              <a:latin typeface="Avenir Heavy" panose="020B0703020203020204" pitchFamily="34" charset="0"/>
            </a:endParaRPr>
          </a:p>
        </p:txBody>
      </p:sp>
      <p:sp>
        <p:nvSpPr>
          <p:cNvPr id="6" name="TextBox 5">
            <a:extLst>
              <a:ext uri="{FF2B5EF4-FFF2-40B4-BE49-F238E27FC236}">
                <a16:creationId xmlns:a16="http://schemas.microsoft.com/office/drawing/2014/main" id="{FDCB4BF9-0F0E-194A-D3F1-695B0F5D4E8F}"/>
              </a:ext>
            </a:extLst>
          </p:cNvPr>
          <p:cNvSpPr txBox="1"/>
          <p:nvPr/>
        </p:nvSpPr>
        <p:spPr>
          <a:xfrm>
            <a:off x="3406859" y="3530600"/>
            <a:ext cx="3625146" cy="3016210"/>
          </a:xfrm>
          <a:prstGeom prst="rect">
            <a:avLst/>
          </a:prstGeom>
          <a:noFill/>
        </p:spPr>
        <p:txBody>
          <a:bodyPr wrap="square" rtlCol="0">
            <a:spAutoFit/>
          </a:bodyPr>
          <a:lstStyle/>
          <a:p>
            <a:pPr>
              <a:spcBef>
                <a:spcPts val="600"/>
              </a:spcBef>
            </a:pPr>
            <a:r>
              <a:rPr lang="en-IN" sz="1400" cap="all" dirty="0">
                <a:solidFill>
                  <a:srgbClr val="C00000"/>
                </a:solidFill>
                <a:latin typeface="Avenir Heavy" panose="020B0703020203020204" pitchFamily="34" charset="0"/>
              </a:rPr>
              <a:t>Afrique orientale et australe</a:t>
            </a:r>
          </a:p>
          <a:p>
            <a:pPr>
              <a:spcBef>
                <a:spcPts val="600"/>
              </a:spcBef>
            </a:pPr>
            <a:r>
              <a:rPr lang="en-IN" sz="1200" dirty="0">
                <a:latin typeface="Avenir Heavy" panose="020B0703020203020204" pitchFamily="34" charset="0"/>
              </a:rPr>
              <a:t>Progrès : </a:t>
            </a:r>
            <a:r>
              <a:rPr lang="en-IN" sz="1200" dirty="0">
                <a:latin typeface="Avenir Medium" panose="02000603020000020003" pitchFamily="2" charset="0"/>
              </a:rPr>
              <a:t>couverture élevée en matière de dépistage et de traitement ; objectifs 95-95-95 presque atteints</a:t>
            </a:r>
            <a:r>
              <a:rPr lang="en-US" sz="1200" dirty="0">
                <a:latin typeface="Avenir Medium" panose="02000603020000020003" pitchFamily="2" charset="0"/>
              </a:rPr>
              <a:t>. La région comptait plus de la moitié de toutes les personnes vivant avec le VIH.</a:t>
            </a:r>
            <a:endParaRPr lang="en-IN" sz="1200" dirty="0">
              <a:latin typeface="Avenir Medium" panose="02000603020000020003" pitchFamily="2" charset="0"/>
            </a:endParaRPr>
          </a:p>
          <a:p>
            <a:pPr>
              <a:spcBef>
                <a:spcPts val="600"/>
              </a:spcBef>
            </a:pPr>
            <a:r>
              <a:rPr lang="en-IN" sz="1200" dirty="0">
                <a:latin typeface="Avenir Heavy" panose="020B0703020203020204" pitchFamily="34" charset="0"/>
              </a:rPr>
              <a:t>Défis : </a:t>
            </a:r>
            <a:r>
              <a:rPr lang="en-IN" sz="1200" dirty="0">
                <a:latin typeface="Avenir Medium" panose="02000603020000020003" pitchFamily="2" charset="0"/>
              </a:rPr>
              <a:t>Réductions budgétaires, </a:t>
            </a:r>
            <a:r>
              <a:rPr lang="en-US" sz="1200" dirty="0">
                <a:latin typeface="Avenir Medium" panose="02000603020000020003" pitchFamily="2" charset="0"/>
              </a:rPr>
              <a:t>en particulier pour la prévention</a:t>
            </a:r>
            <a:r>
              <a:rPr lang="en-IN" sz="1200" dirty="0">
                <a:latin typeface="Avenir Medium" panose="02000603020000020003" pitchFamily="2" charset="0"/>
              </a:rPr>
              <a:t>, faible couverture pédiatrique, inégalités entre les sexes</a:t>
            </a:r>
            <a:r>
              <a:rPr lang="en-US" sz="1200" dirty="0">
                <a:latin typeface="Avenir Medium" panose="02000603020000020003" pitchFamily="2" charset="0"/>
              </a:rPr>
              <a:t>, atteindre les populations clés avec des services sans discrimination</a:t>
            </a:r>
            <a:endParaRPr lang="en-IN" sz="1200" dirty="0">
              <a:latin typeface="Avenir Medium" panose="02000603020000020003" pitchFamily="2" charset="0"/>
            </a:endParaRPr>
          </a:p>
          <a:p>
            <a:pPr>
              <a:spcBef>
                <a:spcPts val="600"/>
              </a:spcBef>
            </a:pPr>
            <a:r>
              <a:rPr lang="en-IN" sz="1200" dirty="0">
                <a:latin typeface="Avenir Heavy" panose="020B0703020203020204" pitchFamily="34" charset="0"/>
              </a:rPr>
              <a:t>Priorités : </a:t>
            </a:r>
            <a:r>
              <a:rPr lang="en-IN" sz="1200" dirty="0">
                <a:latin typeface="Avenir Medium" panose="02000603020000020003" pitchFamily="2" charset="0"/>
              </a:rPr>
              <a:t>services intégrés, </a:t>
            </a:r>
            <a:r>
              <a:rPr lang="en-US" sz="1200" dirty="0">
                <a:latin typeface="Avenir Medium" panose="02000603020000020003" pitchFamily="2" charset="0"/>
              </a:rPr>
              <a:t>dépistage, traitement et soins du VIH, </a:t>
            </a:r>
            <a:r>
              <a:rPr lang="en-IN" sz="1200" dirty="0">
                <a:latin typeface="Avenir Medium" panose="02000603020000020003" pitchFamily="2" charset="0"/>
              </a:rPr>
              <a:t>stratégies </a:t>
            </a:r>
            <a:r>
              <a:rPr lang="en-IN" sz="1200" dirty="0" err="1">
                <a:latin typeface="Avenir Medium" panose="02000603020000020003" pitchFamily="2" charset="0"/>
              </a:rPr>
              <a:t>axées sur </a:t>
            </a:r>
            <a:r>
              <a:rPr lang="en-IN" sz="1200" dirty="0">
                <a:latin typeface="Avenir Medium" panose="02000603020000020003" pitchFamily="2" charset="0"/>
              </a:rPr>
              <a:t>les jeunes </a:t>
            </a:r>
            <a:r>
              <a:rPr lang="en-US" sz="1200" dirty="0">
                <a:latin typeface="Avenir Medium" panose="02000603020000020003" pitchFamily="2" charset="0"/>
              </a:rPr>
              <a:t>et les populations clés</a:t>
            </a:r>
            <a:r>
              <a:rPr lang="en-IN" sz="1200" dirty="0">
                <a:latin typeface="Avenir Medium" panose="02000603020000020003" pitchFamily="2" charset="0"/>
              </a:rPr>
              <a:t>, égalité des sexes et </a:t>
            </a:r>
            <a:r>
              <a:rPr lang="en-US" sz="1200" dirty="0" err="1">
                <a:latin typeface="Avenir Medium" panose="02000603020000020003" pitchFamily="2" charset="0"/>
              </a:rPr>
              <a:t>institutionnalisation du leadership communautaire</a:t>
            </a:r>
            <a:r>
              <a:rPr lang="en-IN" sz="1200" dirty="0">
                <a:latin typeface="Avenir Medium" panose="02000603020000020003" pitchFamily="2" charset="0"/>
              </a:rPr>
              <a:t>.</a:t>
            </a:r>
          </a:p>
          <a:p>
            <a:pPr>
              <a:spcBef>
                <a:spcPts val="600"/>
              </a:spcBef>
            </a:pPr>
            <a:r>
              <a:rPr lang="en-US" sz="1200" dirty="0">
                <a:latin typeface="Avenir Heavy" panose="020B0703020203020204" pitchFamily="34" charset="0"/>
              </a:rPr>
              <a:t>Focus : </a:t>
            </a:r>
            <a:r>
              <a:rPr lang="en-US" sz="1200" dirty="0">
                <a:latin typeface="Avenir Medium" panose="02000603020000020003" pitchFamily="2" charset="0"/>
              </a:rPr>
              <a:t>financement durable, élimination des inégalités</a:t>
            </a:r>
            <a:endParaRPr lang="en-IN" sz="1200" dirty="0">
              <a:latin typeface="Avenir Medium" panose="02000603020000020003" pitchFamily="2" charset="0"/>
            </a:endParaRPr>
          </a:p>
        </p:txBody>
      </p:sp>
      <p:sp>
        <p:nvSpPr>
          <p:cNvPr id="9" name="TextBox 8">
            <a:extLst>
              <a:ext uri="{FF2B5EF4-FFF2-40B4-BE49-F238E27FC236}">
                <a16:creationId xmlns:a16="http://schemas.microsoft.com/office/drawing/2014/main" id="{C693D575-3249-8C59-E88F-2DA22E9EBCFF}"/>
              </a:ext>
            </a:extLst>
          </p:cNvPr>
          <p:cNvSpPr txBox="1"/>
          <p:nvPr/>
        </p:nvSpPr>
        <p:spPr>
          <a:xfrm>
            <a:off x="7852528" y="1003595"/>
            <a:ext cx="3625146" cy="3170099"/>
          </a:xfrm>
          <a:prstGeom prst="rect">
            <a:avLst/>
          </a:prstGeom>
          <a:noFill/>
        </p:spPr>
        <p:txBody>
          <a:bodyPr wrap="square" rtlCol="0">
            <a:spAutoFit/>
          </a:bodyPr>
          <a:lstStyle/>
          <a:p>
            <a:pPr>
              <a:spcBef>
                <a:spcPts val="600"/>
              </a:spcBef>
            </a:pPr>
            <a:r>
              <a:rPr lang="en-IN" sz="1400" cap="all" dirty="0">
                <a:solidFill>
                  <a:srgbClr val="C00000"/>
                </a:solidFill>
                <a:latin typeface="Avenir Heavy" panose="020B0703020203020204" pitchFamily="34" charset="0"/>
              </a:rPr>
              <a:t>Europe de l'Est et Asie centrale</a:t>
            </a:r>
          </a:p>
          <a:p>
            <a:pPr>
              <a:spcBef>
                <a:spcPts val="600"/>
              </a:spcBef>
            </a:pPr>
            <a:r>
              <a:rPr lang="en-US" sz="1200" dirty="0">
                <a:latin typeface="Avenir Heavy" panose="020B0703020203020204" pitchFamily="34" charset="0"/>
              </a:rPr>
              <a:t>Progrès : </a:t>
            </a:r>
            <a:r>
              <a:rPr lang="en-US" sz="1200" dirty="0">
                <a:latin typeface="Avenir Medium" panose="02000603020000020003" pitchFamily="2" charset="0"/>
              </a:rPr>
              <a:t>leadership communautaire fort et collaboration régionale croissante.</a:t>
            </a:r>
            <a:endParaRPr lang="en-IN" sz="1200" dirty="0">
              <a:latin typeface="Avenir Medium" panose="02000603020000020003" pitchFamily="2" charset="0"/>
            </a:endParaRPr>
          </a:p>
          <a:p>
            <a:pPr>
              <a:spcBef>
                <a:spcPts val="600"/>
              </a:spcBef>
            </a:pPr>
            <a:r>
              <a:rPr lang="en-IN" sz="1200" dirty="0">
                <a:latin typeface="Avenir Heavy" panose="020B0703020203020204" pitchFamily="34" charset="0"/>
              </a:rPr>
              <a:t>Défis : </a:t>
            </a:r>
            <a:r>
              <a:rPr lang="en-IN" sz="1200" dirty="0">
                <a:latin typeface="Avenir Medium" panose="02000603020000020003" pitchFamily="2" charset="0"/>
              </a:rPr>
              <a:t>augmentation </a:t>
            </a:r>
            <a:r>
              <a:rPr lang="en-US" sz="1200" dirty="0">
                <a:latin typeface="Avenir Medium" panose="02000603020000020003" pitchFamily="2" charset="0"/>
              </a:rPr>
              <a:t>des infections par le VIH </a:t>
            </a:r>
            <a:r>
              <a:rPr lang="en-IN" sz="1200" dirty="0">
                <a:latin typeface="Avenir Medium" panose="02000603020000020003" pitchFamily="2" charset="0"/>
              </a:rPr>
              <a:t>et des </a:t>
            </a:r>
            <a:r>
              <a:rPr lang="en-IN" sz="1200" dirty="0" err="1">
                <a:latin typeface="Avenir Medium" panose="02000603020000020003" pitchFamily="2" charset="0"/>
              </a:rPr>
              <a:t>décès</a:t>
            </a:r>
            <a:r>
              <a:rPr lang="en-IN" sz="1200" dirty="0">
                <a:latin typeface="Avenir Medium" panose="02000603020000020003" pitchFamily="2" charset="0"/>
              </a:rPr>
              <a:t>, faiblesse de la cascade de </a:t>
            </a:r>
            <a:r>
              <a:rPr lang="en-IN" sz="1200" dirty="0" err="1">
                <a:latin typeface="Avenir Medium" panose="02000603020000020003" pitchFamily="2" charset="0"/>
              </a:rPr>
              <a:t>traitement</a:t>
            </a:r>
            <a:r>
              <a:rPr lang="en-IN" sz="1200" dirty="0">
                <a:latin typeface="Avenir Medium" panose="02000603020000020003" pitchFamily="2" charset="0"/>
              </a:rPr>
              <a:t>, </a:t>
            </a:r>
            <a:r>
              <a:rPr lang="en-US" sz="1200" dirty="0">
                <a:latin typeface="Avenir Medium" panose="02000603020000020003" pitchFamily="2" charset="0"/>
              </a:rPr>
              <a:t>rétrécissement de </a:t>
            </a:r>
            <a:r>
              <a:rPr lang="en-US" sz="1200" dirty="0" err="1">
                <a:latin typeface="Avenir Medium" panose="02000603020000020003" pitchFamily="2" charset="0"/>
              </a:rPr>
              <a:t>l'espace</a:t>
            </a:r>
            <a:r>
              <a:rPr lang="en-US" sz="1200" dirty="0">
                <a:latin typeface="Avenir Medium" panose="02000603020000020003" pitchFamily="2" charset="0"/>
              </a:rPr>
              <a:t> </a:t>
            </a:r>
            <a:r>
              <a:rPr lang="en-US" sz="1200" dirty="0" err="1">
                <a:latin typeface="Avenir Medium" panose="02000603020000020003" pitchFamily="2" charset="0"/>
              </a:rPr>
              <a:t>civique</a:t>
            </a:r>
            <a:r>
              <a:rPr lang="en-US" sz="1200" dirty="0">
                <a:latin typeface="Avenir Medium" panose="02000603020000020003" pitchFamily="2" charset="0"/>
              </a:rPr>
              <a:t>,</a:t>
            </a:r>
            <a:r>
              <a:rPr lang="en-IN" sz="1200" dirty="0">
                <a:latin typeface="Avenir Medium" panose="02000603020000020003" pitchFamily="2" charset="0"/>
              </a:rPr>
              <a:t> </a:t>
            </a:r>
            <a:r>
              <a:rPr lang="en-IN" sz="1200" dirty="0" err="1">
                <a:latin typeface="Avenir Medium" panose="02000603020000020003" pitchFamily="2" charset="0"/>
              </a:rPr>
              <a:t>législation</a:t>
            </a:r>
            <a:r>
              <a:rPr lang="en-IN" sz="1200" dirty="0">
                <a:latin typeface="Avenir Medium" panose="02000603020000020003" pitchFamily="2" charset="0"/>
              </a:rPr>
              <a:t> punitive, criminalisation des populations clés.</a:t>
            </a:r>
          </a:p>
          <a:p>
            <a:pPr>
              <a:spcBef>
                <a:spcPts val="600"/>
              </a:spcBef>
            </a:pPr>
            <a:r>
              <a:rPr lang="en-IN" sz="1200" dirty="0">
                <a:latin typeface="Avenir Heavy" panose="020B0703020203020204" pitchFamily="34" charset="0"/>
              </a:rPr>
              <a:t>Priorités : </a:t>
            </a:r>
            <a:r>
              <a:rPr lang="en-IN" sz="1200" dirty="0">
                <a:latin typeface="Avenir Medium" panose="02000603020000020003" pitchFamily="2" charset="0"/>
              </a:rPr>
              <a:t>financement d'urgence </a:t>
            </a:r>
            <a:r>
              <a:rPr lang="en-US" sz="1200" dirty="0">
                <a:latin typeface="Avenir Medium" panose="02000603020000020003" pitchFamily="2" charset="0"/>
              </a:rPr>
              <a:t>et durable,</a:t>
            </a:r>
            <a:r>
              <a:rPr lang="en-IN" sz="1200" dirty="0">
                <a:latin typeface="Avenir Medium" panose="02000603020000020003" pitchFamily="2" charset="0"/>
              </a:rPr>
              <a:t> </a:t>
            </a:r>
            <a:r>
              <a:rPr lang="en-US" sz="1200" dirty="0">
                <a:latin typeface="Avenir Medium" panose="02000603020000020003" pitchFamily="2" charset="0"/>
              </a:rPr>
              <a:t>coordination humanitaire et </a:t>
            </a:r>
            <a:r>
              <a:rPr lang="en-IN" sz="1200" dirty="0" err="1">
                <a:latin typeface="Avenir Medium" panose="02000603020000020003" pitchFamily="2" charset="0"/>
              </a:rPr>
              <a:t>soins</a:t>
            </a:r>
            <a:r>
              <a:rPr lang="en-IN" sz="1200" dirty="0">
                <a:latin typeface="Avenir Medium" panose="02000603020000020003" pitchFamily="2" charset="0"/>
              </a:rPr>
              <a:t> </a:t>
            </a:r>
            <a:r>
              <a:rPr lang="en-IN" sz="1200" dirty="0" err="1">
                <a:latin typeface="Avenir Medium" panose="02000603020000020003" pitchFamily="2" charset="0"/>
              </a:rPr>
              <a:t>transfrontaliers</a:t>
            </a:r>
            <a:r>
              <a:rPr lang="en-IN" sz="1200" dirty="0">
                <a:latin typeface="Avenir Medium" panose="02000603020000020003" pitchFamily="2" charset="0"/>
              </a:rPr>
              <a:t>, </a:t>
            </a:r>
            <a:r>
              <a:rPr lang="en-US" sz="1200" dirty="0" err="1">
                <a:latin typeface="Avenir Medium" panose="02000603020000020003" pitchFamily="2" charset="0"/>
              </a:rPr>
              <a:t>prévention</a:t>
            </a:r>
            <a:r>
              <a:rPr lang="en-US" sz="1200" dirty="0">
                <a:latin typeface="Avenir Medium" panose="02000603020000020003" pitchFamily="2" charset="0"/>
              </a:rPr>
              <a:t> combine, prestation de services intégrés et sans stigmatization, mise en relation et </a:t>
            </a:r>
            <a:r>
              <a:rPr lang="en-US" sz="1200" dirty="0" err="1">
                <a:latin typeface="Avenir Medium" panose="02000603020000020003" pitchFamily="2" charset="0"/>
              </a:rPr>
              <a:t>fidélisation</a:t>
            </a:r>
            <a:r>
              <a:rPr lang="en-US" sz="1200" dirty="0">
                <a:latin typeface="Avenir Medium" panose="02000603020000020003" pitchFamily="2" charset="0"/>
              </a:rPr>
              <a:t>, soins de santé équitables </a:t>
            </a:r>
            <a:r>
              <a:rPr lang="en-US" sz="1200" dirty="0" err="1">
                <a:latin typeface="Avenir Medium" panose="02000603020000020003" pitchFamily="2" charset="0"/>
              </a:rPr>
              <a:t>en</a:t>
            </a:r>
            <a:r>
              <a:rPr lang="en-US" sz="1200" dirty="0">
                <a:latin typeface="Avenir Medium" panose="02000603020000020003" pitchFamily="2" charset="0"/>
              </a:rPr>
              <a:t> prison,</a:t>
            </a:r>
            <a:r>
              <a:rPr lang="en-IN" sz="1200" dirty="0">
                <a:latin typeface="Avenir Medium" panose="02000603020000020003" pitchFamily="2" charset="0"/>
              </a:rPr>
              <a:t> </a:t>
            </a:r>
            <a:r>
              <a:rPr lang="en-IN" sz="1200" dirty="0" err="1">
                <a:latin typeface="Avenir Medium" panose="02000603020000020003" pitchFamily="2" charset="0"/>
              </a:rPr>
              <a:t>réforme</a:t>
            </a:r>
            <a:r>
              <a:rPr lang="en-IN" sz="1200" dirty="0">
                <a:latin typeface="Avenir Medium" panose="02000603020000020003" pitchFamily="2" charset="0"/>
              </a:rPr>
              <a:t> </a:t>
            </a:r>
            <a:r>
              <a:rPr lang="en-IN" sz="1200" dirty="0" err="1">
                <a:latin typeface="Avenir Medium" panose="02000603020000020003" pitchFamily="2" charset="0"/>
              </a:rPr>
              <a:t>juridique</a:t>
            </a:r>
            <a:r>
              <a:rPr lang="en-IN" sz="1200" dirty="0">
                <a:latin typeface="Avenir Medium" panose="02000603020000020003" pitchFamily="2" charset="0"/>
              </a:rPr>
              <a:t>, </a:t>
            </a:r>
            <a:r>
              <a:rPr lang="en-US" sz="1200" dirty="0">
                <a:latin typeface="Avenir Medium" panose="02000603020000020003" pitchFamily="2" charset="0"/>
              </a:rPr>
              <a:t>protection de l'espace civique</a:t>
            </a:r>
            <a:r>
              <a:rPr lang="en-IN" sz="1200" dirty="0">
                <a:latin typeface="Avenir Medium" panose="02000603020000020003" pitchFamily="2" charset="0"/>
              </a:rPr>
              <a:t>.</a:t>
            </a:r>
          </a:p>
          <a:p>
            <a:pPr>
              <a:spcBef>
                <a:spcPts val="600"/>
              </a:spcBef>
            </a:pPr>
            <a:r>
              <a:rPr lang="en-IN" sz="1200" dirty="0">
                <a:latin typeface="Avenir Heavy" panose="020B0703020203020204" pitchFamily="34" charset="0"/>
              </a:rPr>
              <a:t>Focus : </a:t>
            </a:r>
            <a:r>
              <a:rPr lang="en-IN" sz="1200" dirty="0">
                <a:latin typeface="Avenir Medium" panose="02000603020000020003" pitchFamily="2" charset="0"/>
              </a:rPr>
              <a:t>institutionnalisation des réponses communautaires et des systèmes de données.</a:t>
            </a:r>
          </a:p>
        </p:txBody>
      </p:sp>
    </p:spTree>
    <p:extLst>
      <p:ext uri="{BB962C8B-B14F-4D97-AF65-F5344CB8AC3E}">
        <p14:creationId xmlns:p14="http://schemas.microsoft.com/office/powerpoint/2010/main" val="287706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BCDCE-F7AC-70BF-DDB1-A7FAF2990237}"/>
            </a:ext>
          </a:extLst>
        </p:cNvPr>
        <p:cNvGrpSpPr/>
        <p:nvPr/>
      </p:nvGrpSpPr>
      <p:grpSpPr>
        <a:xfrm>
          <a:off x="0" y="0"/>
          <a:ext cx="0" cy="0"/>
          <a:chOff x="0" y="0"/>
          <a:chExt cx="0" cy="0"/>
        </a:xfrm>
      </p:grpSpPr>
      <p:pic>
        <p:nvPicPr>
          <p:cNvPr id="7" name="Picture 2" descr="Marouane Abouzid, un jeune de 25 ans de Casablanca, a toujours vécu dans un environnement où les défis sociaux et les stéréotypes de genre sont omniprésents. Mais sa vision a changé le jour où il a rejoint le programme &quot;The Ball is Your Protection&quot;, une i">
            <a:extLst>
              <a:ext uri="{FF2B5EF4-FFF2-40B4-BE49-F238E27FC236}">
                <a16:creationId xmlns:a16="http://schemas.microsoft.com/office/drawing/2014/main" id="{486361D8-200B-4604-CCDE-36657B321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7315" y="3614760"/>
            <a:ext cx="3611927" cy="23234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A1DB6BE5-65CA-5E8B-AF68-7BB190752D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7831" y="997657"/>
            <a:ext cx="3621642" cy="23297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rawing of a person&#10;&#10;Description automatically generated">
            <a:extLst>
              <a:ext uri="{FF2B5EF4-FFF2-40B4-BE49-F238E27FC236}">
                <a16:creationId xmlns:a16="http://schemas.microsoft.com/office/drawing/2014/main" id="{71216D86-E638-E8AA-566D-71DF72FD91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cxnSp>
        <p:nvCxnSpPr>
          <p:cNvPr id="20" name="Straight Connector 19">
            <a:extLst>
              <a:ext uri="{FF2B5EF4-FFF2-40B4-BE49-F238E27FC236}">
                <a16:creationId xmlns:a16="http://schemas.microsoft.com/office/drawing/2014/main" id="{912D8D35-6A56-EFAE-0028-224D5ABBD68F}"/>
              </a:ext>
            </a:extLst>
          </p:cNvPr>
          <p:cNvCxnSpPr>
            <a:cxnSpLocks/>
          </p:cNvCxnSpPr>
          <p:nvPr/>
        </p:nvCxnSpPr>
        <p:spPr>
          <a:xfrm>
            <a:off x="7475456" y="1099257"/>
            <a:ext cx="0" cy="5194582"/>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2CDB0CE1-C0A7-2892-216A-09244C2586BD}"/>
              </a:ext>
            </a:extLst>
          </p:cNvPr>
          <p:cNvSpPr txBox="1"/>
          <p:nvPr/>
        </p:nvSpPr>
        <p:spPr>
          <a:xfrm>
            <a:off x="0" y="759387"/>
            <a:ext cx="2835330" cy="4493538"/>
          </a:xfrm>
          <a:prstGeom prst="rect">
            <a:avLst/>
          </a:prstGeom>
          <a:noFill/>
        </p:spPr>
        <p:txBody>
          <a:bodyPr wrap="square" rtlCol="0">
            <a:spAutoFit/>
          </a:bodyPr>
          <a:lstStyle/>
          <a:p>
            <a:pPr algn="r"/>
            <a:r>
              <a:rPr lang="en-US" sz="2600" cap="all" dirty="0">
                <a:solidFill>
                  <a:srgbClr val="E31837"/>
                </a:solidFill>
                <a:latin typeface="Avenir Heavy" panose="020B0703020203020204" pitchFamily="34" charset="0"/>
              </a:rPr>
              <a:t>Prise en compte des spécificités régionales pour les personnes vivant avec le VIH, touchées par le VIH ou exposées au risque d'infection par le VIH</a:t>
            </a:r>
            <a:endParaRPr lang="en-IN" sz="2600" cap="all" dirty="0">
              <a:solidFill>
                <a:srgbClr val="E31837"/>
              </a:solidFill>
              <a:latin typeface="Avenir Heavy" panose="020B0703020203020204" pitchFamily="34" charset="0"/>
            </a:endParaRPr>
          </a:p>
        </p:txBody>
      </p:sp>
      <p:sp>
        <p:nvSpPr>
          <p:cNvPr id="6" name="TextBox 5">
            <a:extLst>
              <a:ext uri="{FF2B5EF4-FFF2-40B4-BE49-F238E27FC236}">
                <a16:creationId xmlns:a16="http://schemas.microsoft.com/office/drawing/2014/main" id="{3499665E-10D5-CF7D-1091-2B0C5D3B3B4E}"/>
              </a:ext>
            </a:extLst>
          </p:cNvPr>
          <p:cNvSpPr txBox="1"/>
          <p:nvPr/>
        </p:nvSpPr>
        <p:spPr>
          <a:xfrm>
            <a:off x="3406859" y="3530600"/>
            <a:ext cx="3625146" cy="2831544"/>
          </a:xfrm>
          <a:prstGeom prst="rect">
            <a:avLst/>
          </a:prstGeom>
          <a:noFill/>
        </p:spPr>
        <p:txBody>
          <a:bodyPr wrap="square" rtlCol="0">
            <a:spAutoFit/>
          </a:bodyPr>
          <a:lstStyle/>
          <a:p>
            <a:pPr>
              <a:spcBef>
                <a:spcPts val="600"/>
              </a:spcBef>
            </a:pPr>
            <a:r>
              <a:rPr lang="en-IN" sz="1400" cap="all" dirty="0">
                <a:solidFill>
                  <a:srgbClr val="C00000"/>
                </a:solidFill>
                <a:latin typeface="Avenir Heavy" panose="020B0703020203020204" pitchFamily="34" charset="0"/>
              </a:rPr>
              <a:t>Amérique latine</a:t>
            </a:r>
          </a:p>
          <a:p>
            <a:pPr>
              <a:spcBef>
                <a:spcPts val="600"/>
              </a:spcBef>
            </a:pPr>
            <a:r>
              <a:rPr lang="en-US" sz="1200" dirty="0">
                <a:latin typeface="Avenir Heavy" panose="020B0703020203020204" pitchFamily="34" charset="0"/>
              </a:rPr>
              <a:t>Progrès : </a:t>
            </a:r>
            <a:r>
              <a:rPr lang="en-US" sz="1200" dirty="0">
                <a:latin typeface="Avenir Medium" panose="02000603020000020003" pitchFamily="2" charset="0"/>
              </a:rPr>
              <a:t>financement durable, leadership communautaire.</a:t>
            </a:r>
            <a:endParaRPr lang="en-IN" sz="1200" dirty="0">
              <a:latin typeface="Avenir Medium" panose="02000603020000020003" pitchFamily="2" charset="0"/>
            </a:endParaRPr>
          </a:p>
          <a:p>
            <a:pPr>
              <a:spcBef>
                <a:spcPts val="600"/>
              </a:spcBef>
            </a:pPr>
            <a:r>
              <a:rPr lang="en-IN" sz="1200" dirty="0">
                <a:latin typeface="Avenir Heavy" panose="020B0703020203020204" pitchFamily="34" charset="0"/>
              </a:rPr>
              <a:t>Défis : </a:t>
            </a:r>
            <a:r>
              <a:rPr lang="en-IN" sz="1200" dirty="0">
                <a:latin typeface="Avenir Medium" panose="02000603020000020003" pitchFamily="2" charset="0"/>
              </a:rPr>
              <a:t>augmentation </a:t>
            </a:r>
            <a:r>
              <a:rPr lang="en-US" sz="1200" dirty="0">
                <a:latin typeface="Avenir Medium" panose="02000603020000020003" pitchFamily="2" charset="0"/>
              </a:rPr>
              <a:t>des cas de VIH </a:t>
            </a:r>
            <a:r>
              <a:rPr lang="en-IN" sz="1200" dirty="0">
                <a:latin typeface="Avenir Medium" panose="02000603020000020003" pitchFamily="2" charset="0"/>
              </a:rPr>
              <a:t>(13 %), les jeunes et les populations marginalisées sont les plus touchés</a:t>
            </a:r>
            <a:r>
              <a:rPr lang="en-US" sz="1200" dirty="0">
                <a:latin typeface="Avenir Medium" panose="02000603020000020003" pitchFamily="2" charset="0"/>
              </a:rPr>
              <a:t>, accès équitable aux produits de base</a:t>
            </a:r>
            <a:endParaRPr lang="en-IN" sz="1200" dirty="0">
              <a:latin typeface="Avenir Medium" panose="02000603020000020003" pitchFamily="2" charset="0"/>
            </a:endParaRPr>
          </a:p>
          <a:p>
            <a:pPr>
              <a:spcBef>
                <a:spcPts val="600"/>
              </a:spcBef>
            </a:pPr>
            <a:r>
              <a:rPr lang="en-IN" sz="1200" dirty="0">
                <a:latin typeface="Avenir Heavy" panose="020B0703020203020204" pitchFamily="34" charset="0"/>
              </a:rPr>
              <a:t>Priorités : </a:t>
            </a:r>
            <a:r>
              <a:rPr lang="en-IN" sz="1200" dirty="0">
                <a:latin typeface="Avenir Medium" panose="02000603020000020003" pitchFamily="2" charset="0"/>
              </a:rPr>
              <a:t>financement national, systèmes de santé intégrés, réduction de la stigmatisation et accès fondé sur les droits </a:t>
            </a:r>
            <a:r>
              <a:rPr lang="en-US" sz="1200" dirty="0">
                <a:latin typeface="Avenir Medium" panose="02000603020000020003" pitchFamily="2" charset="0"/>
              </a:rPr>
              <a:t>pour les personnes difficiles à atteindre vivant avec le VIH, exposées au risque d'infection ou touchées par le VIH</a:t>
            </a:r>
            <a:endParaRPr lang="en-IN" sz="1200" dirty="0">
              <a:latin typeface="Avenir Medium" panose="02000603020000020003" pitchFamily="2" charset="0"/>
            </a:endParaRPr>
          </a:p>
          <a:p>
            <a:pPr>
              <a:spcBef>
                <a:spcPts val="600"/>
              </a:spcBef>
            </a:pPr>
            <a:r>
              <a:rPr lang="en-IN" sz="1200" dirty="0">
                <a:latin typeface="Avenir Heavy" panose="020B0703020203020204" pitchFamily="34" charset="0"/>
              </a:rPr>
              <a:t>Focus : </a:t>
            </a:r>
            <a:r>
              <a:rPr lang="en-IN" sz="1200" dirty="0">
                <a:latin typeface="Avenir Medium" panose="02000603020000020003" pitchFamily="2" charset="0"/>
              </a:rPr>
              <a:t>prévention, durabilité, lutte contre la discrimination, leadership communautaire.</a:t>
            </a:r>
          </a:p>
        </p:txBody>
      </p:sp>
      <p:sp>
        <p:nvSpPr>
          <p:cNvPr id="9" name="TextBox 8">
            <a:extLst>
              <a:ext uri="{FF2B5EF4-FFF2-40B4-BE49-F238E27FC236}">
                <a16:creationId xmlns:a16="http://schemas.microsoft.com/office/drawing/2014/main" id="{BC27DF08-2464-2874-E3BF-B4CF9D0FEDF7}"/>
              </a:ext>
            </a:extLst>
          </p:cNvPr>
          <p:cNvSpPr txBox="1"/>
          <p:nvPr/>
        </p:nvSpPr>
        <p:spPr>
          <a:xfrm>
            <a:off x="7852528" y="1019806"/>
            <a:ext cx="3625146" cy="2092881"/>
          </a:xfrm>
          <a:prstGeom prst="rect">
            <a:avLst/>
          </a:prstGeom>
          <a:noFill/>
        </p:spPr>
        <p:txBody>
          <a:bodyPr wrap="square" rtlCol="0">
            <a:spAutoFit/>
          </a:bodyPr>
          <a:lstStyle/>
          <a:p>
            <a:pPr>
              <a:spcBef>
                <a:spcPts val="600"/>
              </a:spcBef>
            </a:pPr>
            <a:r>
              <a:rPr lang="en-IN" sz="1400" cap="all" dirty="0">
                <a:solidFill>
                  <a:srgbClr val="C00000"/>
                </a:solidFill>
                <a:latin typeface="Avenir Heavy" panose="020B0703020203020204" pitchFamily="34" charset="0"/>
              </a:rPr>
              <a:t>Moyen-Orient et Afrique du Nord</a:t>
            </a:r>
          </a:p>
          <a:p>
            <a:pPr>
              <a:spcBef>
                <a:spcPts val="600"/>
              </a:spcBef>
            </a:pPr>
            <a:r>
              <a:rPr lang="en-US" sz="1200" dirty="0">
                <a:latin typeface="Avenir Heavy" panose="020B0703020203020204" pitchFamily="34" charset="0"/>
              </a:rPr>
              <a:t>Progrès : </a:t>
            </a:r>
            <a:r>
              <a:rPr lang="en-US" sz="1200" dirty="0">
                <a:latin typeface="Avenir Medium" panose="02000603020000020003" pitchFamily="2" charset="0"/>
              </a:rPr>
              <a:t>faible taux de prévalence global – 2 % des nouvelles infections au VIH dans le monde</a:t>
            </a:r>
            <a:endParaRPr lang="en-IN" sz="1200" dirty="0">
              <a:latin typeface="Avenir Medium" panose="02000603020000020003" pitchFamily="2" charset="0"/>
            </a:endParaRPr>
          </a:p>
          <a:p>
            <a:pPr>
              <a:spcBef>
                <a:spcPts val="600"/>
              </a:spcBef>
            </a:pPr>
            <a:r>
              <a:rPr lang="en-IN" sz="1200" dirty="0">
                <a:latin typeface="Avenir Heavy" panose="020B0703020203020204" pitchFamily="34" charset="0"/>
              </a:rPr>
              <a:t>Défis : </a:t>
            </a:r>
            <a:r>
              <a:rPr lang="en-IN" sz="1200" dirty="0">
                <a:latin typeface="Avenir Medium" panose="02000603020000020003" pitchFamily="2" charset="0"/>
              </a:rPr>
              <a:t>augmentation de 94 % des nouvelles </a:t>
            </a:r>
            <a:r>
              <a:rPr lang="en-US" sz="1200" dirty="0">
                <a:latin typeface="Avenir Medium" panose="02000603020000020003" pitchFamily="2" charset="0"/>
              </a:rPr>
              <a:t>infections par le VIH,</a:t>
            </a:r>
            <a:r>
              <a:rPr lang="en-IN" sz="1200" dirty="0">
                <a:latin typeface="Avenir Medium" panose="02000603020000020003" pitchFamily="2" charset="0"/>
              </a:rPr>
              <a:t> criminalisation des populations clés.</a:t>
            </a:r>
          </a:p>
          <a:p>
            <a:pPr>
              <a:spcBef>
                <a:spcPts val="600"/>
              </a:spcBef>
            </a:pPr>
            <a:r>
              <a:rPr lang="en-IN" sz="1200" dirty="0">
                <a:latin typeface="Avenir Heavy" panose="020B0703020203020204" pitchFamily="34" charset="0"/>
              </a:rPr>
              <a:t>Priorités : </a:t>
            </a:r>
            <a:r>
              <a:rPr lang="en-IN" sz="1200" dirty="0">
                <a:latin typeface="Avenir Medium" panose="02000603020000020003" pitchFamily="2" charset="0"/>
              </a:rPr>
              <a:t>financement, intégration humanitaire, systèmes de données et réforme juridique.</a:t>
            </a:r>
          </a:p>
          <a:p>
            <a:pPr>
              <a:spcBef>
                <a:spcPts val="600"/>
              </a:spcBef>
            </a:pPr>
            <a:r>
              <a:rPr lang="en-IN" sz="1200" dirty="0">
                <a:latin typeface="Avenir Heavy" panose="020B0703020203020204" pitchFamily="34" charset="0"/>
              </a:rPr>
              <a:t>Focus : </a:t>
            </a:r>
            <a:r>
              <a:rPr lang="en-IN" sz="1200" dirty="0">
                <a:latin typeface="Avenir Medium" panose="02000603020000020003" pitchFamily="2" charset="0"/>
              </a:rPr>
              <a:t>accès des jeunes, soins sans stigmatisation et développement de la main-d'œuvre communautaire.</a:t>
            </a:r>
          </a:p>
        </p:txBody>
      </p:sp>
    </p:spTree>
    <p:extLst>
      <p:ext uri="{BB962C8B-B14F-4D97-AF65-F5344CB8AC3E}">
        <p14:creationId xmlns:p14="http://schemas.microsoft.com/office/powerpoint/2010/main" val="283151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3093E-2081-4FA2-9B35-E9F5B1BB13E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654607-222F-DD78-A54E-245E42101C20}"/>
              </a:ext>
            </a:extLst>
          </p:cNvPr>
          <p:cNvPicPr>
            <a:picLocks noChangeAspect="1"/>
          </p:cNvPicPr>
          <p:nvPr/>
        </p:nvPicPr>
        <p:blipFill>
          <a:blip r:embed="rId3"/>
          <a:stretch>
            <a:fillRect/>
          </a:stretch>
        </p:blipFill>
        <p:spPr>
          <a:xfrm>
            <a:off x="7927315" y="3544078"/>
            <a:ext cx="3611927" cy="2323494"/>
          </a:xfrm>
          <a:prstGeom prst="rect">
            <a:avLst/>
          </a:prstGeom>
        </p:spPr>
      </p:pic>
      <p:pic>
        <p:nvPicPr>
          <p:cNvPr id="4" name="Picture 2">
            <a:extLst>
              <a:ext uri="{FF2B5EF4-FFF2-40B4-BE49-F238E27FC236}">
                <a16:creationId xmlns:a16="http://schemas.microsoft.com/office/drawing/2014/main" id="{595BB44D-2DEB-0A8E-EF41-6047A809A1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10"/>
          <a:stretch>
            <a:fillRect/>
          </a:stretch>
        </p:blipFill>
        <p:spPr bwMode="auto">
          <a:xfrm>
            <a:off x="3278781" y="826491"/>
            <a:ext cx="3652813" cy="26025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rawing of a person&#10;&#10;Description automatically generated">
            <a:extLst>
              <a:ext uri="{FF2B5EF4-FFF2-40B4-BE49-F238E27FC236}">
                <a16:creationId xmlns:a16="http://schemas.microsoft.com/office/drawing/2014/main" id="{4A878ECB-A095-6036-4972-096129E0DA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cxnSp>
        <p:nvCxnSpPr>
          <p:cNvPr id="20" name="Straight Connector 19">
            <a:extLst>
              <a:ext uri="{FF2B5EF4-FFF2-40B4-BE49-F238E27FC236}">
                <a16:creationId xmlns:a16="http://schemas.microsoft.com/office/drawing/2014/main" id="{A6E354EE-9E51-FED6-5939-B5A513DC1FAD}"/>
              </a:ext>
            </a:extLst>
          </p:cNvPr>
          <p:cNvCxnSpPr>
            <a:cxnSpLocks/>
          </p:cNvCxnSpPr>
          <p:nvPr/>
        </p:nvCxnSpPr>
        <p:spPr>
          <a:xfrm>
            <a:off x="7475456" y="1099257"/>
            <a:ext cx="0" cy="5194582"/>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7AF81D3F-67FB-C1D2-616B-EF7B1A8AB99E}"/>
              </a:ext>
            </a:extLst>
          </p:cNvPr>
          <p:cNvSpPr txBox="1"/>
          <p:nvPr/>
        </p:nvSpPr>
        <p:spPr>
          <a:xfrm>
            <a:off x="0" y="759387"/>
            <a:ext cx="2835330" cy="4493538"/>
          </a:xfrm>
          <a:prstGeom prst="rect">
            <a:avLst/>
          </a:prstGeom>
          <a:noFill/>
        </p:spPr>
        <p:txBody>
          <a:bodyPr wrap="square" rtlCol="0">
            <a:spAutoFit/>
          </a:bodyPr>
          <a:lstStyle/>
          <a:p>
            <a:pPr algn="r"/>
            <a:r>
              <a:rPr lang="en-US" sz="2600" cap="all" dirty="0">
                <a:solidFill>
                  <a:srgbClr val="E31837"/>
                </a:solidFill>
                <a:latin typeface="Avenir Heavy" panose="020B0703020203020204" pitchFamily="34" charset="0"/>
              </a:rPr>
              <a:t>Prise en compte des spécificités régionales pour les personnes vivant avec le VIH, touchées par le VIH ou exposées au risque d'infection</a:t>
            </a:r>
            <a:br>
              <a:rPr lang="en-US" sz="2600" cap="all" dirty="0">
                <a:solidFill>
                  <a:srgbClr val="E31837"/>
                </a:solidFill>
                <a:latin typeface="Avenir Heavy" panose="020B0703020203020204" pitchFamily="34" charset="0"/>
              </a:rPr>
            </a:br>
            <a:r>
              <a:rPr lang="en-US" sz="2600" cap="all" dirty="0">
                <a:solidFill>
                  <a:srgbClr val="E31837"/>
                </a:solidFill>
                <a:latin typeface="Avenir Heavy" panose="020B0703020203020204" pitchFamily="34" charset="0"/>
              </a:rPr>
              <a:t>par le VIH</a:t>
            </a:r>
            <a:endParaRPr lang="en-IN" sz="2600" cap="all" dirty="0">
              <a:solidFill>
                <a:srgbClr val="E31837"/>
              </a:solidFill>
              <a:latin typeface="Avenir Heavy" panose="020B0703020203020204" pitchFamily="34" charset="0"/>
            </a:endParaRPr>
          </a:p>
        </p:txBody>
      </p:sp>
      <p:sp>
        <p:nvSpPr>
          <p:cNvPr id="6" name="TextBox 5">
            <a:extLst>
              <a:ext uri="{FF2B5EF4-FFF2-40B4-BE49-F238E27FC236}">
                <a16:creationId xmlns:a16="http://schemas.microsoft.com/office/drawing/2014/main" id="{3D097B8B-A497-B818-EEE6-E8F173E4DA8F}"/>
              </a:ext>
            </a:extLst>
          </p:cNvPr>
          <p:cNvSpPr txBox="1"/>
          <p:nvPr/>
        </p:nvSpPr>
        <p:spPr>
          <a:xfrm>
            <a:off x="3278781" y="3544078"/>
            <a:ext cx="3625146" cy="2462213"/>
          </a:xfrm>
          <a:prstGeom prst="rect">
            <a:avLst/>
          </a:prstGeom>
          <a:noFill/>
        </p:spPr>
        <p:txBody>
          <a:bodyPr wrap="square" rtlCol="0">
            <a:spAutoFit/>
          </a:bodyPr>
          <a:lstStyle/>
          <a:p>
            <a:pPr>
              <a:spcBef>
                <a:spcPts val="600"/>
              </a:spcBef>
            </a:pPr>
            <a:r>
              <a:rPr lang="en-IN" sz="1400" cap="all" dirty="0">
                <a:solidFill>
                  <a:srgbClr val="C00000"/>
                </a:solidFill>
                <a:latin typeface="Avenir Heavy" panose="020B0703020203020204" pitchFamily="34" charset="0"/>
              </a:rPr>
              <a:t>Afrique DE L’OUEST ET DU CENTRE</a:t>
            </a:r>
          </a:p>
          <a:p>
            <a:pPr>
              <a:spcBef>
                <a:spcPts val="600"/>
              </a:spcBef>
            </a:pPr>
            <a:r>
              <a:rPr lang="en-US" sz="1200" dirty="0">
                <a:latin typeface="Avenir Heavy" panose="020B0703020203020204" pitchFamily="34" charset="0"/>
              </a:rPr>
              <a:t>Progrès : </a:t>
            </a:r>
            <a:r>
              <a:rPr lang="en-US" sz="1200" dirty="0">
                <a:latin typeface="Avenir Medium" panose="02000603020000020003" pitchFamily="2" charset="0"/>
              </a:rPr>
              <a:t>progrès dans la réalisation des </a:t>
            </a:r>
            <a:r>
              <a:rPr lang="en-US" sz="1200" dirty="0" err="1">
                <a:latin typeface="Avenir Medium" panose="02000603020000020003" pitchFamily="2" charset="0"/>
              </a:rPr>
              <a:t>objectifs</a:t>
            </a:r>
            <a:r>
              <a:rPr lang="en-US" sz="1200" dirty="0">
                <a:latin typeface="Avenir Medium" panose="02000603020000020003" pitchFamily="2" charset="0"/>
              </a:rPr>
              <a:t> 95</a:t>
            </a:r>
            <a:endParaRPr lang="en-IN" sz="1200" dirty="0">
              <a:latin typeface="Avenir Medium" panose="02000603020000020003" pitchFamily="2" charset="0"/>
            </a:endParaRPr>
          </a:p>
          <a:p>
            <a:pPr>
              <a:spcBef>
                <a:spcPts val="600"/>
              </a:spcBef>
            </a:pPr>
            <a:r>
              <a:rPr lang="en-IN" sz="1200" dirty="0">
                <a:latin typeface="Avenir Heavy" panose="020B0703020203020204" pitchFamily="34" charset="0"/>
              </a:rPr>
              <a:t>Défis : </a:t>
            </a:r>
            <a:r>
              <a:rPr lang="en-IN" sz="1200" dirty="0">
                <a:latin typeface="Avenir Medium" panose="02000603020000020003" pitchFamily="2" charset="0"/>
              </a:rPr>
              <a:t>taux </a:t>
            </a:r>
            <a:r>
              <a:rPr lang="en-US" sz="1200" dirty="0">
                <a:latin typeface="Avenir Medium" panose="02000603020000020003" pitchFamily="2" charset="0"/>
              </a:rPr>
              <a:t>d'acquisition</a:t>
            </a:r>
            <a:r>
              <a:rPr lang="en-IN" sz="1200" dirty="0">
                <a:latin typeface="Avenir Medium" panose="02000603020000020003" pitchFamily="2" charset="0"/>
              </a:rPr>
              <a:t> élevés chez les femmes et les jeunes, faible </a:t>
            </a:r>
            <a:r>
              <a:rPr lang="en-IN" sz="1200" dirty="0" err="1">
                <a:latin typeface="Avenir Medium" panose="02000603020000020003" pitchFamily="2" charset="0"/>
              </a:rPr>
              <a:t>traitement</a:t>
            </a:r>
            <a:r>
              <a:rPr lang="en-IN" sz="1200" dirty="0">
                <a:latin typeface="Avenir Medium" panose="02000603020000020003" pitchFamily="2" charset="0"/>
              </a:rPr>
              <a:t> </a:t>
            </a:r>
            <a:r>
              <a:rPr lang="en-IN" sz="1200" dirty="0" err="1">
                <a:latin typeface="Avenir Medium" panose="02000603020000020003" pitchFamily="2" charset="0"/>
              </a:rPr>
              <a:t>pédiatrique</a:t>
            </a:r>
            <a:r>
              <a:rPr lang="en-IN" sz="1200" dirty="0">
                <a:latin typeface="Avenir Medium" panose="02000603020000020003" pitchFamily="2" charset="0"/>
              </a:rPr>
              <a:t>, systèmes </a:t>
            </a:r>
            <a:r>
              <a:rPr lang="en-US" sz="1200" dirty="0">
                <a:latin typeface="Avenir Medium" panose="02000603020000020003" pitchFamily="2" charset="0"/>
              </a:rPr>
              <a:t>globalement </a:t>
            </a:r>
            <a:r>
              <a:rPr lang="en-IN" sz="1200" dirty="0">
                <a:latin typeface="Avenir Medium" panose="02000603020000020003" pitchFamily="2" charset="0"/>
              </a:rPr>
              <a:t>fragiles.</a:t>
            </a:r>
          </a:p>
          <a:p>
            <a:pPr>
              <a:spcBef>
                <a:spcPts val="600"/>
              </a:spcBef>
            </a:pPr>
            <a:r>
              <a:rPr lang="en-IN" sz="1200" dirty="0">
                <a:latin typeface="Avenir Heavy" panose="020B0703020203020204" pitchFamily="34" charset="0"/>
              </a:rPr>
              <a:t>Priorités : </a:t>
            </a:r>
            <a:r>
              <a:rPr lang="en-IN" sz="1200" dirty="0">
                <a:latin typeface="Avenir Medium" panose="02000603020000020003" pitchFamily="2" charset="0"/>
              </a:rPr>
              <a:t>financement national, services intégrés, utilisation des données locales et réduction de la stigmatisation.</a:t>
            </a:r>
          </a:p>
          <a:p>
            <a:pPr>
              <a:spcBef>
                <a:spcPts val="600"/>
              </a:spcBef>
            </a:pPr>
            <a:r>
              <a:rPr lang="en-IN" sz="1200" dirty="0">
                <a:latin typeface="Avenir Heavy" panose="020B0703020203020204" pitchFamily="34" charset="0"/>
              </a:rPr>
              <a:t>Focus : </a:t>
            </a:r>
            <a:r>
              <a:rPr lang="en-IN" sz="1200" dirty="0">
                <a:latin typeface="Avenir Medium" panose="02000603020000020003" pitchFamily="2" charset="0"/>
              </a:rPr>
              <a:t>centres de santé communautaires, sensibilisation juridique et initiatives menées par les jeunes.</a:t>
            </a:r>
          </a:p>
        </p:txBody>
      </p:sp>
      <p:sp>
        <p:nvSpPr>
          <p:cNvPr id="9" name="TextBox 8">
            <a:extLst>
              <a:ext uri="{FF2B5EF4-FFF2-40B4-BE49-F238E27FC236}">
                <a16:creationId xmlns:a16="http://schemas.microsoft.com/office/drawing/2014/main" id="{1E1E962E-B524-2AEC-9CE6-2C462C7537B1}"/>
              </a:ext>
            </a:extLst>
          </p:cNvPr>
          <p:cNvSpPr txBox="1"/>
          <p:nvPr/>
        </p:nvSpPr>
        <p:spPr>
          <a:xfrm>
            <a:off x="7852528" y="1019806"/>
            <a:ext cx="3625146" cy="2492990"/>
          </a:xfrm>
          <a:prstGeom prst="rect">
            <a:avLst/>
          </a:prstGeom>
          <a:noFill/>
        </p:spPr>
        <p:txBody>
          <a:bodyPr wrap="square" rtlCol="0">
            <a:spAutoFit/>
          </a:bodyPr>
          <a:lstStyle/>
          <a:p>
            <a:pPr>
              <a:spcBef>
                <a:spcPts val="600"/>
              </a:spcBef>
            </a:pPr>
            <a:r>
              <a:rPr lang="en-IN" sz="1400" cap="all" dirty="0">
                <a:solidFill>
                  <a:srgbClr val="C00000"/>
                </a:solidFill>
                <a:latin typeface="Avenir Heavy" panose="020B0703020203020204" pitchFamily="34" charset="0"/>
              </a:rPr>
              <a:t>Europe occidentale et centrale et Amérique du Nord</a:t>
            </a:r>
          </a:p>
          <a:p>
            <a:pPr>
              <a:spcBef>
                <a:spcPts val="600"/>
              </a:spcBef>
            </a:pPr>
            <a:r>
              <a:rPr lang="en-IN" sz="1200" dirty="0">
                <a:latin typeface="Avenir Heavy" panose="020B0703020203020204" pitchFamily="34" charset="0"/>
              </a:rPr>
              <a:t>Progrès : </a:t>
            </a:r>
            <a:r>
              <a:rPr lang="en-IN" sz="1200" dirty="0">
                <a:latin typeface="Avenir Medium" panose="02000603020000020003" pitchFamily="2" charset="0"/>
              </a:rPr>
              <a:t>baisse des </a:t>
            </a:r>
            <a:r>
              <a:rPr lang="en-US" sz="1200" dirty="0">
                <a:latin typeface="Avenir Medium" panose="02000603020000020003" pitchFamily="2" charset="0"/>
              </a:rPr>
              <a:t>acquisitions </a:t>
            </a:r>
            <a:r>
              <a:rPr lang="en-IN" sz="1200" dirty="0">
                <a:latin typeface="Avenir Medium" panose="02000603020000020003" pitchFamily="2" charset="0"/>
              </a:rPr>
              <a:t>et des </a:t>
            </a:r>
            <a:r>
              <a:rPr lang="en-IN" sz="1200" dirty="0" err="1">
                <a:latin typeface="Avenir Medium" panose="02000603020000020003" pitchFamily="2" charset="0"/>
              </a:rPr>
              <a:t>décès</a:t>
            </a:r>
            <a:r>
              <a:rPr lang="en-IN" sz="1200" dirty="0">
                <a:latin typeface="Avenir Medium" panose="02000603020000020003" pitchFamily="2" charset="0"/>
              </a:rPr>
              <a:t>, vieillissement </a:t>
            </a:r>
            <a:r>
              <a:rPr lang="en-US" sz="1200" dirty="0">
                <a:latin typeface="Avenir Medium" panose="02000603020000020003" pitchFamily="2" charset="0"/>
              </a:rPr>
              <a:t>de la</a:t>
            </a:r>
            <a:r>
              <a:rPr lang="en-IN" sz="1200" dirty="0">
                <a:latin typeface="Avenir Medium" panose="02000603020000020003" pitchFamily="2" charset="0"/>
              </a:rPr>
              <a:t> population </a:t>
            </a:r>
            <a:r>
              <a:rPr lang="en-US" sz="1200" dirty="0">
                <a:latin typeface="Avenir Medium" panose="02000603020000020003" pitchFamily="2" charset="0"/>
              </a:rPr>
              <a:t>vivant avec le VIH</a:t>
            </a:r>
            <a:r>
              <a:rPr lang="en-IN" sz="1200" dirty="0">
                <a:latin typeface="Avenir Medium" panose="02000603020000020003" pitchFamily="2" charset="0"/>
              </a:rPr>
              <a:t>.</a:t>
            </a:r>
          </a:p>
          <a:p>
            <a:pPr>
              <a:spcBef>
                <a:spcPts val="600"/>
              </a:spcBef>
            </a:pPr>
            <a:r>
              <a:rPr lang="en-IN" sz="1200" dirty="0">
                <a:latin typeface="Avenir Heavy" panose="020B0703020203020204" pitchFamily="34" charset="0"/>
              </a:rPr>
              <a:t>Défis : </a:t>
            </a:r>
            <a:r>
              <a:rPr lang="en-IN" sz="1200" dirty="0">
                <a:latin typeface="Avenir Medium" panose="02000603020000020003" pitchFamily="2" charset="0"/>
              </a:rPr>
              <a:t>stigmatisation persistante, criminalisation et disparités en matière de santé.</a:t>
            </a:r>
          </a:p>
          <a:p>
            <a:pPr>
              <a:spcBef>
                <a:spcPts val="600"/>
              </a:spcBef>
            </a:pPr>
            <a:r>
              <a:rPr lang="en-IN" sz="1200" dirty="0">
                <a:latin typeface="Avenir Heavy" panose="020B0703020203020204" pitchFamily="34" charset="0"/>
              </a:rPr>
              <a:t>Priorités : </a:t>
            </a:r>
            <a:r>
              <a:rPr lang="en-US" sz="1200" dirty="0">
                <a:latin typeface="Avenir Medium" panose="02000603020000020003" pitchFamily="2" charset="0"/>
              </a:rPr>
              <a:t>soins de longue durée pour les personnes vivant avec le VIH, </a:t>
            </a:r>
            <a:r>
              <a:rPr lang="en-IN" sz="1200" dirty="0">
                <a:latin typeface="Avenir Medium" panose="02000603020000020003" pitchFamily="2" charset="0"/>
              </a:rPr>
              <a:t>outils numériques, données axées sur l'équité et engagement communautaire.</a:t>
            </a:r>
          </a:p>
          <a:p>
            <a:pPr>
              <a:spcBef>
                <a:spcPts val="600"/>
              </a:spcBef>
            </a:pPr>
            <a:r>
              <a:rPr lang="en-IN" sz="1200" dirty="0">
                <a:latin typeface="Avenir Heavy" panose="020B0703020203020204" pitchFamily="34" charset="0"/>
              </a:rPr>
              <a:t>Focus : </a:t>
            </a:r>
            <a:r>
              <a:rPr lang="en-US" sz="1200" dirty="0">
                <a:latin typeface="Avenir Medium" panose="02000603020000020003" pitchFamily="2" charset="0"/>
              </a:rPr>
              <a:t>soins intégrés, </a:t>
            </a:r>
            <a:r>
              <a:rPr lang="en-IN" sz="1200" dirty="0">
                <a:latin typeface="Avenir Medium" panose="02000603020000020003" pitchFamily="2" charset="0"/>
              </a:rPr>
              <a:t>déterminants sociaux et réforme juridique.</a:t>
            </a:r>
          </a:p>
        </p:txBody>
      </p:sp>
    </p:spTree>
    <p:extLst>
      <p:ext uri="{BB962C8B-B14F-4D97-AF65-F5344CB8AC3E}">
        <p14:creationId xmlns:p14="http://schemas.microsoft.com/office/powerpoint/2010/main" val="318302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63C9C-765F-EFA0-50B7-95FF1AFEB949}"/>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08BC9C9E-70EA-D9C6-A9C5-1D0E59E0A979}"/>
              </a:ext>
            </a:extLst>
          </p:cNvPr>
          <p:cNvPicPr>
            <a:picLocks noChangeAspect="1"/>
          </p:cNvPicPr>
          <p:nvPr/>
        </p:nvPicPr>
        <p:blipFill>
          <a:blip r:embed="rId3">
            <a:extLst>
              <a:ext uri="{28A0092B-C50C-407E-A947-70E740481C1C}">
                <a14:useLocalDpi xmlns:a14="http://schemas.microsoft.com/office/drawing/2010/main" val="0"/>
              </a:ext>
            </a:extLst>
          </a:blip>
          <a:srcRect l="12495" t="16881" r="14310" b="13672"/>
          <a:stretch>
            <a:fillRect/>
          </a:stretch>
        </p:blipFill>
        <p:spPr>
          <a:xfrm>
            <a:off x="3423920" y="3088640"/>
            <a:ext cx="6675120" cy="3677920"/>
          </a:xfrm>
          <a:prstGeom prst="rect">
            <a:avLst/>
          </a:prstGeom>
        </p:spPr>
      </p:pic>
      <p:sp>
        <p:nvSpPr>
          <p:cNvPr id="6" name="TextBox 5">
            <a:extLst>
              <a:ext uri="{FF2B5EF4-FFF2-40B4-BE49-F238E27FC236}">
                <a16:creationId xmlns:a16="http://schemas.microsoft.com/office/drawing/2014/main" id="{08BA15B5-0BEE-2FA4-DFFC-4CE846C51C97}"/>
              </a:ext>
            </a:extLst>
          </p:cNvPr>
          <p:cNvSpPr txBox="1"/>
          <p:nvPr/>
        </p:nvSpPr>
        <p:spPr>
          <a:xfrm>
            <a:off x="4555257" y="1504757"/>
            <a:ext cx="1261654" cy="1200329"/>
          </a:xfrm>
          <a:prstGeom prst="rect">
            <a:avLst/>
          </a:prstGeom>
          <a:noFill/>
        </p:spPr>
        <p:txBody>
          <a:bodyPr wrap="square" rtlCol="0">
            <a:spAutoFit/>
          </a:bodyPr>
          <a:lstStyle/>
          <a:p>
            <a:pPr>
              <a:spcBef>
                <a:spcPts val="600"/>
              </a:spcBef>
            </a:pPr>
            <a:r>
              <a:rPr lang="en-US" dirty="0">
                <a:solidFill>
                  <a:srgbClr val="F16B73"/>
                </a:solidFill>
                <a:latin typeface="Avenir Medium" panose="02000603020000020003" pitchFamily="2" charset="0"/>
              </a:rPr>
              <a:t>Action locale pour un impact accru</a:t>
            </a:r>
            <a:endParaRPr lang="en-IN" dirty="0">
              <a:solidFill>
                <a:srgbClr val="F16B73"/>
              </a:solidFill>
              <a:latin typeface="Avenir Medium" panose="02000603020000020003" pitchFamily="2" charset="0"/>
            </a:endParaRPr>
          </a:p>
        </p:txBody>
      </p:sp>
      <p:pic>
        <p:nvPicPr>
          <p:cNvPr id="3" name="Picture 2" descr="A drawing of a person&#10;&#10;Description automatically generated">
            <a:extLst>
              <a:ext uri="{FF2B5EF4-FFF2-40B4-BE49-F238E27FC236}">
                <a16:creationId xmlns:a16="http://schemas.microsoft.com/office/drawing/2014/main" id="{2D624FFE-9C7B-B615-428A-6AC612EACC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pic>
        <p:nvPicPr>
          <p:cNvPr id="8" name="Graphic 7">
            <a:extLst>
              <a:ext uri="{FF2B5EF4-FFF2-40B4-BE49-F238E27FC236}">
                <a16:creationId xmlns:a16="http://schemas.microsoft.com/office/drawing/2014/main" id="{8DE71622-448E-2D3C-ECF7-7F18E1D6FA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78547" y="2899977"/>
            <a:ext cx="6235071" cy="3540117"/>
          </a:xfrm>
          <a:prstGeom prst="rect">
            <a:avLst/>
          </a:prstGeom>
          <a:effectLst/>
        </p:spPr>
      </p:pic>
      <p:cxnSp>
        <p:nvCxnSpPr>
          <p:cNvPr id="10" name="Straight Connector 9">
            <a:extLst>
              <a:ext uri="{FF2B5EF4-FFF2-40B4-BE49-F238E27FC236}">
                <a16:creationId xmlns:a16="http://schemas.microsoft.com/office/drawing/2014/main" id="{4A0ED1C6-153A-BD7A-59A0-B54B1B63BC08}"/>
              </a:ext>
            </a:extLst>
          </p:cNvPr>
          <p:cNvCxnSpPr>
            <a:cxnSpLocks/>
          </p:cNvCxnSpPr>
          <p:nvPr/>
        </p:nvCxnSpPr>
        <p:spPr>
          <a:xfrm flipH="1">
            <a:off x="4545209" y="1514917"/>
            <a:ext cx="10048" cy="3800661"/>
          </a:xfrm>
          <a:prstGeom prst="line">
            <a:avLst/>
          </a:prstGeom>
          <a:ln w="12700">
            <a:solidFill>
              <a:srgbClr val="F26C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742DDB2-796F-F98C-B50E-3BC11F3B44B5}"/>
              </a:ext>
            </a:extLst>
          </p:cNvPr>
          <p:cNvCxnSpPr>
            <a:cxnSpLocks/>
          </p:cNvCxnSpPr>
          <p:nvPr/>
        </p:nvCxnSpPr>
        <p:spPr>
          <a:xfrm flipH="1">
            <a:off x="5750300" y="1514917"/>
            <a:ext cx="76772" cy="3828166"/>
          </a:xfrm>
          <a:prstGeom prst="line">
            <a:avLst/>
          </a:prstGeom>
          <a:ln w="12700">
            <a:solidFill>
              <a:srgbClr val="006EB6"/>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778938E-2673-03B3-A3DF-4B9F74F781AD}"/>
              </a:ext>
            </a:extLst>
          </p:cNvPr>
          <p:cNvCxnSpPr>
            <a:cxnSpLocks/>
          </p:cNvCxnSpPr>
          <p:nvPr/>
        </p:nvCxnSpPr>
        <p:spPr>
          <a:xfrm>
            <a:off x="7422866" y="1514917"/>
            <a:ext cx="0" cy="2838132"/>
          </a:xfrm>
          <a:prstGeom prst="line">
            <a:avLst/>
          </a:prstGeom>
          <a:ln w="12700">
            <a:solidFill>
              <a:srgbClr val="EC008C"/>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C755C90-DAAF-000C-E3F0-9EF2AC2EC407}"/>
              </a:ext>
            </a:extLst>
          </p:cNvPr>
          <p:cNvCxnSpPr>
            <a:cxnSpLocks/>
          </p:cNvCxnSpPr>
          <p:nvPr/>
        </p:nvCxnSpPr>
        <p:spPr>
          <a:xfrm>
            <a:off x="9294674" y="1514917"/>
            <a:ext cx="0" cy="2744969"/>
          </a:xfrm>
          <a:prstGeom prst="line">
            <a:avLst/>
          </a:prstGeom>
          <a:ln w="12700">
            <a:solidFill>
              <a:srgbClr val="00A99A"/>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2C5D7764-1AC5-DCAB-AF28-BF035ADD66CB}"/>
              </a:ext>
            </a:extLst>
          </p:cNvPr>
          <p:cNvSpPr txBox="1"/>
          <p:nvPr/>
        </p:nvSpPr>
        <p:spPr>
          <a:xfrm>
            <a:off x="81280" y="768679"/>
            <a:ext cx="3104117" cy="2829947"/>
          </a:xfrm>
          <a:prstGeom prst="rect">
            <a:avLst/>
          </a:prstGeom>
          <a:noFill/>
        </p:spPr>
        <p:txBody>
          <a:bodyPr wrap="square" rtlCol="0">
            <a:spAutoFit/>
          </a:bodyPr>
          <a:lstStyle/>
          <a:p>
            <a:pPr algn="r"/>
            <a:r>
              <a:rPr lang="en-US" sz="2550" cap="all" dirty="0">
                <a:solidFill>
                  <a:srgbClr val="E31837"/>
                </a:solidFill>
                <a:latin typeface="Avenir Heavy" panose="020B0703020203020204" pitchFamily="34" charset="0"/>
              </a:rPr>
              <a:t>Partenariats pour le progrès : actions locales, régionales et multilatérales pour mettre fin au sida</a:t>
            </a:r>
            <a:endParaRPr lang="en-IN" sz="2550" cap="all" dirty="0">
              <a:solidFill>
                <a:srgbClr val="E31837"/>
              </a:solidFill>
              <a:latin typeface="Avenir Heavy" panose="020B0703020203020204" pitchFamily="34" charset="0"/>
            </a:endParaRPr>
          </a:p>
        </p:txBody>
      </p:sp>
      <p:sp>
        <p:nvSpPr>
          <p:cNvPr id="7" name="TextBox 6">
            <a:extLst>
              <a:ext uri="{FF2B5EF4-FFF2-40B4-BE49-F238E27FC236}">
                <a16:creationId xmlns:a16="http://schemas.microsoft.com/office/drawing/2014/main" id="{E2BBC2A6-4E16-97B6-7069-6517455B0B76}"/>
              </a:ext>
            </a:extLst>
          </p:cNvPr>
          <p:cNvSpPr txBox="1"/>
          <p:nvPr/>
        </p:nvSpPr>
        <p:spPr>
          <a:xfrm>
            <a:off x="5823685" y="1504757"/>
            <a:ext cx="1546110" cy="1477328"/>
          </a:xfrm>
          <a:prstGeom prst="rect">
            <a:avLst/>
          </a:prstGeom>
          <a:noFill/>
        </p:spPr>
        <p:txBody>
          <a:bodyPr wrap="square" rtlCol="0">
            <a:spAutoFit/>
          </a:bodyPr>
          <a:lstStyle/>
          <a:p>
            <a:pPr>
              <a:spcBef>
                <a:spcPts val="600"/>
              </a:spcBef>
            </a:pPr>
            <a:r>
              <a:rPr lang="en-US" dirty="0">
                <a:solidFill>
                  <a:srgbClr val="0082C9"/>
                </a:solidFill>
                <a:latin typeface="Avenir Medium" panose="02000603020000020003" pitchFamily="2" charset="0"/>
              </a:rPr>
              <a:t>Le régionalisme et la riposte mondiale</a:t>
            </a:r>
            <a:br>
              <a:rPr lang="en-US" dirty="0">
                <a:solidFill>
                  <a:srgbClr val="0082C9"/>
                </a:solidFill>
                <a:latin typeface="Avenir Medium" panose="02000603020000020003" pitchFamily="2" charset="0"/>
              </a:rPr>
            </a:br>
            <a:r>
              <a:rPr lang="en-US" dirty="0">
                <a:solidFill>
                  <a:srgbClr val="0082C9"/>
                </a:solidFill>
                <a:latin typeface="Avenir Medium" panose="02000603020000020003" pitchFamily="2" charset="0"/>
              </a:rPr>
              <a:t>au VIH</a:t>
            </a:r>
            <a:endParaRPr lang="en-IN" dirty="0">
              <a:solidFill>
                <a:srgbClr val="0082C9"/>
              </a:solidFill>
              <a:latin typeface="Avenir Medium" panose="02000603020000020003" pitchFamily="2" charset="0"/>
            </a:endParaRPr>
          </a:p>
        </p:txBody>
      </p:sp>
      <p:sp>
        <p:nvSpPr>
          <p:cNvPr id="9" name="TextBox 8">
            <a:extLst>
              <a:ext uri="{FF2B5EF4-FFF2-40B4-BE49-F238E27FC236}">
                <a16:creationId xmlns:a16="http://schemas.microsoft.com/office/drawing/2014/main" id="{277B3D21-9B9A-97BE-489B-D4D326090330}"/>
              </a:ext>
            </a:extLst>
          </p:cNvPr>
          <p:cNvSpPr txBox="1"/>
          <p:nvPr/>
        </p:nvSpPr>
        <p:spPr>
          <a:xfrm>
            <a:off x="7432537" y="1514917"/>
            <a:ext cx="1809059" cy="1477328"/>
          </a:xfrm>
          <a:prstGeom prst="rect">
            <a:avLst/>
          </a:prstGeom>
          <a:noFill/>
        </p:spPr>
        <p:txBody>
          <a:bodyPr wrap="square" rtlCol="0">
            <a:spAutoFit/>
          </a:bodyPr>
          <a:lstStyle/>
          <a:p>
            <a:r>
              <a:rPr lang="en-US" dirty="0">
                <a:solidFill>
                  <a:srgbClr val="EB008B"/>
                </a:solidFill>
                <a:latin typeface="Avenir Medium" panose="02000603020000020003" pitchFamily="2" charset="0"/>
              </a:rPr>
              <a:t>Multilatéralisme inclusif et riposte mondiale</a:t>
            </a:r>
            <a:br>
              <a:rPr lang="en-US" dirty="0">
                <a:solidFill>
                  <a:srgbClr val="EB008B"/>
                </a:solidFill>
                <a:latin typeface="Avenir Medium" panose="02000603020000020003" pitchFamily="2" charset="0"/>
              </a:rPr>
            </a:br>
            <a:r>
              <a:rPr lang="en-US" dirty="0">
                <a:solidFill>
                  <a:srgbClr val="EB008B"/>
                </a:solidFill>
                <a:latin typeface="Avenir Medium" panose="02000603020000020003" pitchFamily="2" charset="0"/>
              </a:rPr>
              <a:t>au VIH</a:t>
            </a:r>
            <a:endParaRPr lang="en-IN" dirty="0">
              <a:solidFill>
                <a:srgbClr val="EB008B"/>
              </a:solidFill>
              <a:latin typeface="Avenir Medium" panose="02000603020000020003" pitchFamily="2" charset="0"/>
            </a:endParaRPr>
          </a:p>
        </p:txBody>
      </p:sp>
      <p:sp>
        <p:nvSpPr>
          <p:cNvPr id="12" name="TextBox 11">
            <a:extLst>
              <a:ext uri="{FF2B5EF4-FFF2-40B4-BE49-F238E27FC236}">
                <a16:creationId xmlns:a16="http://schemas.microsoft.com/office/drawing/2014/main" id="{4A5250D5-30CC-D4B0-61F3-B42C896426C7}"/>
              </a:ext>
            </a:extLst>
          </p:cNvPr>
          <p:cNvSpPr txBox="1"/>
          <p:nvPr/>
        </p:nvSpPr>
        <p:spPr>
          <a:xfrm>
            <a:off x="9294672" y="1514917"/>
            <a:ext cx="2259151" cy="1754326"/>
          </a:xfrm>
          <a:prstGeom prst="rect">
            <a:avLst/>
          </a:prstGeom>
          <a:noFill/>
        </p:spPr>
        <p:txBody>
          <a:bodyPr wrap="square" rtlCol="0">
            <a:spAutoFit/>
          </a:bodyPr>
          <a:lstStyle/>
          <a:p>
            <a:pPr>
              <a:spcBef>
                <a:spcPts val="600"/>
              </a:spcBef>
            </a:pPr>
            <a:r>
              <a:rPr lang="en-US" dirty="0">
                <a:solidFill>
                  <a:srgbClr val="00A899"/>
                </a:solidFill>
              </a:rPr>
              <a:t>Le rôle du </a:t>
            </a:r>
            <a:r>
              <a:rPr lang="en-US" dirty="0" err="1">
                <a:solidFill>
                  <a:srgbClr val="00A899"/>
                </a:solidFill>
              </a:rPr>
              <a:t>Programme</a:t>
            </a:r>
            <a:r>
              <a:rPr lang="en-US" dirty="0">
                <a:solidFill>
                  <a:srgbClr val="00A899"/>
                </a:solidFill>
              </a:rPr>
              <a:t> commun  dans le soutien à la stratégie mondiale de lutte contre le sida</a:t>
            </a:r>
            <a:endParaRPr lang="en-IN" dirty="0">
              <a:solidFill>
                <a:srgbClr val="00A899"/>
              </a:solidFill>
            </a:endParaRPr>
          </a:p>
        </p:txBody>
      </p:sp>
    </p:spTree>
    <p:extLst>
      <p:ext uri="{BB962C8B-B14F-4D97-AF65-F5344CB8AC3E}">
        <p14:creationId xmlns:p14="http://schemas.microsoft.com/office/powerpoint/2010/main" val="135477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AB4E5-6E57-E413-52F4-03600A0C28D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64D57ED-9300-C8EC-8EE4-26A3DFFF1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700" y="2091307"/>
            <a:ext cx="5040987" cy="3706817"/>
          </a:xfrm>
          <a:prstGeom prst="rect">
            <a:avLst/>
          </a:prstGeom>
        </p:spPr>
      </p:pic>
      <p:pic>
        <p:nvPicPr>
          <p:cNvPr id="3" name="Picture 2" descr="A drawing of a person&#10;&#10;Description automatically generated">
            <a:extLst>
              <a:ext uri="{FF2B5EF4-FFF2-40B4-BE49-F238E27FC236}">
                <a16:creationId xmlns:a16="http://schemas.microsoft.com/office/drawing/2014/main" id="{628E44A1-9687-C2A5-1B35-897F852FE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cxnSp>
        <p:nvCxnSpPr>
          <p:cNvPr id="9" name="Straight Connector 8">
            <a:extLst>
              <a:ext uri="{FF2B5EF4-FFF2-40B4-BE49-F238E27FC236}">
                <a16:creationId xmlns:a16="http://schemas.microsoft.com/office/drawing/2014/main" id="{2184F65C-0EFE-77C4-9DC0-BDA10605D39C}"/>
              </a:ext>
            </a:extLst>
          </p:cNvPr>
          <p:cNvCxnSpPr/>
          <p:nvPr/>
        </p:nvCxnSpPr>
        <p:spPr>
          <a:xfrm>
            <a:off x="2868706" y="4609497"/>
            <a:ext cx="2141974" cy="0"/>
          </a:xfrm>
          <a:prstGeom prst="line">
            <a:avLst/>
          </a:prstGeom>
          <a:ln>
            <a:solidFill>
              <a:srgbClr val="F78F20"/>
            </a:solidFill>
            <a:tailEnd type="ova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34A2CA4-3176-297F-58DD-612FDF374233}"/>
              </a:ext>
            </a:extLst>
          </p:cNvPr>
          <p:cNvCxnSpPr>
            <a:cxnSpLocks/>
          </p:cNvCxnSpPr>
          <p:nvPr/>
        </p:nvCxnSpPr>
        <p:spPr>
          <a:xfrm>
            <a:off x="8514448" y="4605096"/>
            <a:ext cx="1333745" cy="0"/>
          </a:xfrm>
          <a:prstGeom prst="line">
            <a:avLst/>
          </a:prstGeom>
          <a:ln>
            <a:solidFill>
              <a:srgbClr val="E31837"/>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3DFF9DF-1477-3614-5A44-A0D385E7E91D}"/>
              </a:ext>
            </a:extLst>
          </p:cNvPr>
          <p:cNvCxnSpPr>
            <a:cxnSpLocks/>
          </p:cNvCxnSpPr>
          <p:nvPr/>
        </p:nvCxnSpPr>
        <p:spPr>
          <a:xfrm flipV="1">
            <a:off x="6324473" y="1684074"/>
            <a:ext cx="0" cy="1090076"/>
          </a:xfrm>
          <a:prstGeom prst="line">
            <a:avLst/>
          </a:prstGeom>
          <a:ln>
            <a:solidFill>
              <a:srgbClr val="00B0F0"/>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AE9C42E-9CB0-A75C-61BB-2B852F5FA45D}"/>
              </a:ext>
            </a:extLst>
          </p:cNvPr>
          <p:cNvCxnSpPr>
            <a:cxnSpLocks/>
          </p:cNvCxnSpPr>
          <p:nvPr/>
        </p:nvCxnSpPr>
        <p:spPr>
          <a:xfrm>
            <a:off x="7211707" y="5280795"/>
            <a:ext cx="0" cy="848341"/>
          </a:xfrm>
          <a:prstGeom prst="line">
            <a:avLst/>
          </a:prstGeom>
          <a:ln>
            <a:solidFill>
              <a:srgbClr val="3FAC49"/>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7CF500AE-BC81-3014-BAFF-D066C79DFFBE}"/>
              </a:ext>
            </a:extLst>
          </p:cNvPr>
          <p:cNvSpPr txBox="1"/>
          <p:nvPr/>
        </p:nvSpPr>
        <p:spPr>
          <a:xfrm>
            <a:off x="81279" y="759387"/>
            <a:ext cx="3909694" cy="1292662"/>
          </a:xfrm>
          <a:prstGeom prst="rect">
            <a:avLst/>
          </a:prstGeom>
          <a:noFill/>
        </p:spPr>
        <p:txBody>
          <a:bodyPr wrap="square" rtlCol="0">
            <a:spAutoFit/>
          </a:bodyPr>
          <a:lstStyle/>
          <a:p>
            <a:pPr algn="r"/>
            <a:r>
              <a:rPr lang="en-US" sz="2600" cap="all" dirty="0">
                <a:solidFill>
                  <a:srgbClr val="E31837"/>
                </a:solidFill>
                <a:latin typeface="Avenir Heavy" panose="020B0703020203020204" pitchFamily="34" charset="0"/>
              </a:rPr>
              <a:t>Système mondial de </a:t>
            </a:r>
            <a:r>
              <a:rPr lang="en-US" sz="2600" cap="all" dirty="0" err="1">
                <a:solidFill>
                  <a:srgbClr val="E31837"/>
                </a:solidFill>
                <a:latin typeface="Avenir Heavy" panose="020B0703020203020204" pitchFamily="34" charset="0"/>
              </a:rPr>
              <a:t>responsabilisation</a:t>
            </a:r>
            <a:r>
              <a:rPr lang="en-US" sz="2600" cap="all" dirty="0">
                <a:solidFill>
                  <a:srgbClr val="E31837"/>
                </a:solidFill>
                <a:latin typeface="Avenir Heavy" panose="020B0703020203020204" pitchFamily="34" charset="0"/>
              </a:rPr>
              <a:t> pour le VIH de </a:t>
            </a:r>
            <a:r>
              <a:rPr lang="en-US" sz="2600" cap="all" dirty="0" err="1">
                <a:solidFill>
                  <a:srgbClr val="E31837"/>
                </a:solidFill>
                <a:latin typeface="Avenir Heavy" panose="020B0703020203020204" pitchFamily="34" charset="0"/>
              </a:rPr>
              <a:t>l'ONUSIDA</a:t>
            </a:r>
            <a:endParaRPr lang="en-IN" sz="2600" cap="all" dirty="0">
              <a:solidFill>
                <a:srgbClr val="E31837"/>
              </a:solidFill>
              <a:latin typeface="Avenir Heavy" panose="020B0703020203020204" pitchFamily="34" charset="0"/>
            </a:endParaRPr>
          </a:p>
        </p:txBody>
      </p:sp>
      <p:sp>
        <p:nvSpPr>
          <p:cNvPr id="8" name="TextBox 7">
            <a:extLst>
              <a:ext uri="{FF2B5EF4-FFF2-40B4-BE49-F238E27FC236}">
                <a16:creationId xmlns:a16="http://schemas.microsoft.com/office/drawing/2014/main" id="{5E039B70-8B75-7450-34F4-250DB5CF3E89}"/>
              </a:ext>
            </a:extLst>
          </p:cNvPr>
          <p:cNvSpPr txBox="1"/>
          <p:nvPr/>
        </p:nvSpPr>
        <p:spPr>
          <a:xfrm>
            <a:off x="2172021" y="2605065"/>
            <a:ext cx="2469678" cy="1754326"/>
          </a:xfrm>
          <a:prstGeom prst="rect">
            <a:avLst/>
          </a:prstGeom>
          <a:noFill/>
        </p:spPr>
        <p:txBody>
          <a:bodyPr wrap="square" rtlCol="0">
            <a:spAutoFit/>
          </a:bodyPr>
          <a:lstStyle/>
          <a:p>
            <a:pPr algn="r"/>
            <a:r>
              <a:rPr lang="en-US" cap="all" dirty="0">
                <a:solidFill>
                  <a:srgbClr val="F78F20"/>
                </a:solidFill>
                <a:latin typeface="Avenir Heavy" panose="020B0703020203020204" pitchFamily="34" charset="0"/>
              </a:rPr>
              <a:t>Réunion de haut </a:t>
            </a:r>
            <a:r>
              <a:rPr lang="en-US" cap="all" dirty="0" err="1">
                <a:solidFill>
                  <a:srgbClr val="F78F20"/>
                </a:solidFill>
                <a:latin typeface="Avenir Heavy" panose="020B0703020203020204" pitchFamily="34" charset="0"/>
              </a:rPr>
              <a:t>niveau</a:t>
            </a:r>
            <a:r>
              <a:rPr lang="en-US" cap="all" dirty="0">
                <a:solidFill>
                  <a:srgbClr val="F78F20"/>
                </a:solidFill>
                <a:latin typeface="Avenir Heavy" panose="020B0703020203020204" pitchFamily="34" charset="0"/>
              </a:rPr>
              <a:t> (HLM) de 2026</a:t>
            </a:r>
            <a:br>
              <a:rPr lang="en-US" cap="all" dirty="0">
                <a:solidFill>
                  <a:srgbClr val="F78F20"/>
                </a:solidFill>
                <a:latin typeface="Avenir Heavy" panose="020B0703020203020204" pitchFamily="34" charset="0"/>
              </a:rPr>
            </a:br>
            <a:r>
              <a:rPr lang="en-US" cap="all" dirty="0">
                <a:solidFill>
                  <a:srgbClr val="F78F20"/>
                </a:solidFill>
                <a:latin typeface="Avenir Heavy" panose="020B0703020203020204" pitchFamily="34" charset="0"/>
              </a:rPr>
              <a:t>et  déclaration politique, plans </a:t>
            </a:r>
            <a:r>
              <a:rPr lang="en-US" cap="all" dirty="0" err="1">
                <a:solidFill>
                  <a:srgbClr val="F78F20"/>
                </a:solidFill>
                <a:latin typeface="Avenir Heavy" panose="020B0703020203020204" pitchFamily="34" charset="0"/>
              </a:rPr>
              <a:t>stratégiques</a:t>
            </a:r>
            <a:r>
              <a:rPr lang="en-US" cap="all" dirty="0">
                <a:solidFill>
                  <a:srgbClr val="F78F20"/>
                </a:solidFill>
                <a:latin typeface="Avenir Heavy" panose="020B0703020203020204" pitchFamily="34" charset="0"/>
              </a:rPr>
              <a:t> </a:t>
            </a:r>
            <a:r>
              <a:rPr lang="en-US" cap="all" dirty="0" err="1">
                <a:solidFill>
                  <a:srgbClr val="F78F20"/>
                </a:solidFill>
                <a:latin typeface="Avenir Heavy" panose="020B0703020203020204" pitchFamily="34" charset="0"/>
              </a:rPr>
              <a:t>nationaux</a:t>
            </a:r>
            <a:endParaRPr lang="en-IN" cap="all" dirty="0">
              <a:solidFill>
                <a:srgbClr val="F78F20"/>
              </a:solidFill>
              <a:latin typeface="Avenir Heavy" panose="020B0703020203020204" pitchFamily="34" charset="0"/>
            </a:endParaRPr>
          </a:p>
        </p:txBody>
      </p:sp>
      <p:sp>
        <p:nvSpPr>
          <p:cNvPr id="13" name="TextBox 12">
            <a:extLst>
              <a:ext uri="{FF2B5EF4-FFF2-40B4-BE49-F238E27FC236}">
                <a16:creationId xmlns:a16="http://schemas.microsoft.com/office/drawing/2014/main" id="{21D2DBFB-0E3D-4423-002E-E882A92C36A2}"/>
              </a:ext>
            </a:extLst>
          </p:cNvPr>
          <p:cNvSpPr txBox="1"/>
          <p:nvPr/>
        </p:nvSpPr>
        <p:spPr>
          <a:xfrm>
            <a:off x="6324473" y="1565755"/>
            <a:ext cx="3150398" cy="923330"/>
          </a:xfrm>
          <a:prstGeom prst="rect">
            <a:avLst/>
          </a:prstGeom>
          <a:noFill/>
        </p:spPr>
        <p:txBody>
          <a:bodyPr wrap="square" rtlCol="0">
            <a:spAutoFit/>
          </a:bodyPr>
          <a:lstStyle/>
          <a:p>
            <a:r>
              <a:rPr lang="en-US" cap="all" dirty="0">
                <a:solidFill>
                  <a:srgbClr val="40C4F4"/>
                </a:solidFill>
                <a:latin typeface="Avenir Heavy" panose="020B0703020203020204" pitchFamily="34" charset="0"/>
              </a:rPr>
              <a:t>Suivi régulier des progrès réalisés par les pays par rapport aux objectifs</a:t>
            </a:r>
            <a:endParaRPr lang="en-IN" cap="all" dirty="0">
              <a:solidFill>
                <a:srgbClr val="40C4F4"/>
              </a:solidFill>
              <a:latin typeface="Avenir Heavy" panose="020B0703020203020204" pitchFamily="34" charset="0"/>
            </a:endParaRPr>
          </a:p>
        </p:txBody>
      </p:sp>
      <p:sp>
        <p:nvSpPr>
          <p:cNvPr id="16" name="TextBox 15">
            <a:extLst>
              <a:ext uri="{FF2B5EF4-FFF2-40B4-BE49-F238E27FC236}">
                <a16:creationId xmlns:a16="http://schemas.microsoft.com/office/drawing/2014/main" id="{632A8CBB-0FCA-43F0-9576-8D98393352EF}"/>
              </a:ext>
            </a:extLst>
          </p:cNvPr>
          <p:cNvSpPr txBox="1"/>
          <p:nvPr/>
        </p:nvSpPr>
        <p:spPr>
          <a:xfrm>
            <a:off x="8649291" y="2896318"/>
            <a:ext cx="1830989" cy="923330"/>
          </a:xfrm>
          <a:prstGeom prst="rect">
            <a:avLst/>
          </a:prstGeom>
          <a:noFill/>
        </p:spPr>
        <p:txBody>
          <a:bodyPr wrap="square" rtlCol="0">
            <a:spAutoFit/>
          </a:bodyPr>
          <a:lstStyle/>
          <a:p>
            <a:r>
              <a:rPr lang="en-US" cap="all" dirty="0">
                <a:solidFill>
                  <a:srgbClr val="E31837"/>
                </a:solidFill>
                <a:latin typeface="Avenir Heavy" panose="020B0703020203020204" pitchFamily="34" charset="0"/>
              </a:rPr>
              <a:t>Fixer les objectifs mondiaux de lutte contre le sida pour 2030</a:t>
            </a:r>
            <a:endParaRPr lang="en-IN" cap="all" dirty="0">
              <a:solidFill>
                <a:srgbClr val="E31837"/>
              </a:solidFill>
              <a:latin typeface="Avenir Heavy" panose="020B0703020203020204" pitchFamily="34" charset="0"/>
            </a:endParaRPr>
          </a:p>
        </p:txBody>
      </p:sp>
      <p:sp>
        <p:nvSpPr>
          <p:cNvPr id="17" name="TextBox 16">
            <a:extLst>
              <a:ext uri="{FF2B5EF4-FFF2-40B4-BE49-F238E27FC236}">
                <a16:creationId xmlns:a16="http://schemas.microsoft.com/office/drawing/2014/main" id="{10EE8A49-BD62-CAAA-E77D-51A534253027}"/>
              </a:ext>
            </a:extLst>
          </p:cNvPr>
          <p:cNvSpPr txBox="1"/>
          <p:nvPr/>
        </p:nvSpPr>
        <p:spPr>
          <a:xfrm>
            <a:off x="4061309" y="5614847"/>
            <a:ext cx="3150398" cy="646331"/>
          </a:xfrm>
          <a:prstGeom prst="rect">
            <a:avLst/>
          </a:prstGeom>
          <a:noFill/>
        </p:spPr>
        <p:txBody>
          <a:bodyPr wrap="square" rtlCol="0">
            <a:spAutoFit/>
          </a:bodyPr>
          <a:lstStyle/>
          <a:p>
            <a:pPr algn="r"/>
            <a:r>
              <a:rPr lang="en-US" cap="all" dirty="0">
                <a:solidFill>
                  <a:srgbClr val="3FAC49"/>
                </a:solidFill>
                <a:latin typeface="Avenir Heavy" panose="020B0703020203020204" pitchFamily="34" charset="0"/>
              </a:rPr>
              <a:t>Élaboration de la stratégie mondiale de lutte contre le sida pour 2026-2031</a:t>
            </a:r>
            <a:endParaRPr lang="en-IN" cap="all" dirty="0">
              <a:solidFill>
                <a:srgbClr val="3FAC49"/>
              </a:solidFill>
              <a:latin typeface="Avenir Heavy" panose="020B0703020203020204" pitchFamily="34" charset="0"/>
            </a:endParaRPr>
          </a:p>
        </p:txBody>
      </p:sp>
    </p:spTree>
    <p:extLst>
      <p:ext uri="{BB962C8B-B14F-4D97-AF65-F5344CB8AC3E}">
        <p14:creationId xmlns:p14="http://schemas.microsoft.com/office/powerpoint/2010/main" val="108306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58D56-3892-48A9-7E6C-4B7CF53694DE}"/>
            </a:ext>
          </a:extLst>
        </p:cNvPr>
        <p:cNvGrpSpPr/>
        <p:nvPr/>
      </p:nvGrpSpPr>
      <p:grpSpPr>
        <a:xfrm>
          <a:off x="0" y="0"/>
          <a:ext cx="0" cy="0"/>
          <a:chOff x="0" y="0"/>
          <a:chExt cx="0" cy="0"/>
        </a:xfrm>
      </p:grpSpPr>
      <p:pic>
        <p:nvPicPr>
          <p:cNvPr id="65" name="Picture 64">
            <a:extLst>
              <a:ext uri="{FF2B5EF4-FFF2-40B4-BE49-F238E27FC236}">
                <a16:creationId xmlns:a16="http://schemas.microsoft.com/office/drawing/2014/main" id="{8A08A7F5-2FEA-119E-7E00-ECF60D0E2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143" y="1203607"/>
            <a:ext cx="9962597" cy="4423179"/>
          </a:xfrm>
          <a:prstGeom prst="rect">
            <a:avLst/>
          </a:prstGeom>
        </p:spPr>
      </p:pic>
      <p:pic>
        <p:nvPicPr>
          <p:cNvPr id="4" name="Picture 3" descr="A drawing of a person&#10;&#10;Description automatically generated">
            <a:extLst>
              <a:ext uri="{FF2B5EF4-FFF2-40B4-BE49-F238E27FC236}">
                <a16:creationId xmlns:a16="http://schemas.microsoft.com/office/drawing/2014/main" id="{8B823277-8620-3769-74BE-EAB4A7379E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46" name="TextBox 16">
            <a:extLst>
              <a:ext uri="{FF2B5EF4-FFF2-40B4-BE49-F238E27FC236}">
                <a16:creationId xmlns:a16="http://schemas.microsoft.com/office/drawing/2014/main" id="{5B259595-7F1E-CC8B-834D-ACD06D6126B8}"/>
              </a:ext>
            </a:extLst>
          </p:cNvPr>
          <p:cNvSpPr txBox="1"/>
          <p:nvPr/>
        </p:nvSpPr>
        <p:spPr>
          <a:xfrm>
            <a:off x="1562859" y="3065944"/>
            <a:ext cx="1093458" cy="359073"/>
          </a:xfrm>
          <a:prstGeom prst="rect">
            <a:avLst/>
          </a:prstGeom>
        </p:spPr>
        <p:txBody>
          <a:bodyPr lIns="0" tIns="0" rIns="0" bIns="0" rtlCol="0" anchor="t">
            <a:spAutoFit/>
          </a:bodyPr>
          <a:lstStyle/>
          <a:p>
            <a:pPr algn="r">
              <a:lnSpc>
                <a:spcPts val="1431"/>
              </a:lnSpc>
            </a:pPr>
            <a:r>
              <a:rPr lang="en-US" sz="1193" cap="all" dirty="0">
                <a:solidFill>
                  <a:srgbClr val="EC008C"/>
                </a:solidFill>
                <a:latin typeface="Avenir Heavy" panose="020B0703020203020204" pitchFamily="34" charset="0"/>
                <a:ea typeface="Avenir Bold"/>
                <a:cs typeface="Avenir Bold"/>
                <a:sym typeface="Avenir Bold"/>
              </a:rPr>
              <a:t>Processus </a:t>
            </a:r>
          </a:p>
          <a:p>
            <a:pPr algn="r">
              <a:lnSpc>
                <a:spcPts val="1431"/>
              </a:lnSpc>
            </a:pPr>
            <a:r>
              <a:rPr lang="en-US" sz="1193" cap="all" dirty="0">
                <a:solidFill>
                  <a:srgbClr val="EC008C"/>
                </a:solidFill>
                <a:latin typeface="Avenir Heavy" panose="020B0703020203020204" pitchFamily="34" charset="0"/>
                <a:ea typeface="Avenir Bold"/>
                <a:cs typeface="Avenir Bold"/>
                <a:sym typeface="Avenir Bold"/>
              </a:rPr>
              <a:t>Cartographie</a:t>
            </a:r>
          </a:p>
        </p:txBody>
      </p:sp>
      <p:sp>
        <p:nvSpPr>
          <p:cNvPr id="15" name="TextBox 46">
            <a:extLst>
              <a:ext uri="{FF2B5EF4-FFF2-40B4-BE49-F238E27FC236}">
                <a16:creationId xmlns:a16="http://schemas.microsoft.com/office/drawing/2014/main" id="{6FFF8239-031A-B188-E2B4-CD2F69B4CF8D}"/>
              </a:ext>
            </a:extLst>
          </p:cNvPr>
          <p:cNvSpPr txBox="1"/>
          <p:nvPr/>
        </p:nvSpPr>
        <p:spPr>
          <a:xfrm>
            <a:off x="3650376" y="1618708"/>
            <a:ext cx="1256000" cy="537455"/>
          </a:xfrm>
          <a:prstGeom prst="rect">
            <a:avLst/>
          </a:prstGeom>
        </p:spPr>
        <p:txBody>
          <a:bodyPr lIns="0" tIns="0" rIns="0" bIns="0" rtlCol="0" anchor="t">
            <a:spAutoFit/>
          </a:bodyPr>
          <a:lstStyle/>
          <a:p>
            <a:pPr algn="ctr">
              <a:lnSpc>
                <a:spcPts val="1391"/>
              </a:lnSpc>
            </a:pPr>
            <a:r>
              <a:rPr lang="en-US" sz="1200" b="1" dirty="0">
                <a:solidFill>
                  <a:srgbClr val="EC008C"/>
                </a:solidFill>
                <a:latin typeface="Avenir Heavy" panose="020B0703020203020204" pitchFamily="34" charset="0"/>
                <a:ea typeface="Avenir Bold"/>
                <a:cs typeface="Avenir Bold"/>
                <a:sym typeface="Avenir Bold"/>
              </a:rPr>
              <a:t>PHASE 1 :</a:t>
            </a:r>
          </a:p>
          <a:p>
            <a:pPr algn="ctr">
              <a:lnSpc>
                <a:spcPts val="1391"/>
              </a:lnSpc>
            </a:pPr>
            <a:r>
              <a:rPr lang="en-US" sz="1200" b="1" dirty="0">
                <a:solidFill>
                  <a:srgbClr val="EC008C"/>
                </a:solidFill>
                <a:latin typeface="Avenir Heavy" panose="020B0703020203020204" pitchFamily="34" charset="0"/>
                <a:ea typeface="Avenir Bold"/>
                <a:cs typeface="Avenir Bold"/>
                <a:sym typeface="Avenir Bold"/>
              </a:rPr>
              <a:t>DÉFINITION DU CHAMP D'APPLICATION ET PARTIES PRENANTES</a:t>
            </a:r>
          </a:p>
        </p:txBody>
      </p:sp>
      <p:sp>
        <p:nvSpPr>
          <p:cNvPr id="16" name="TextBox 47">
            <a:extLst>
              <a:ext uri="{FF2B5EF4-FFF2-40B4-BE49-F238E27FC236}">
                <a16:creationId xmlns:a16="http://schemas.microsoft.com/office/drawing/2014/main" id="{270CFE04-908A-6816-434E-2D250D8D1880}"/>
              </a:ext>
            </a:extLst>
          </p:cNvPr>
          <p:cNvSpPr txBox="1"/>
          <p:nvPr/>
        </p:nvSpPr>
        <p:spPr>
          <a:xfrm>
            <a:off x="4620279" y="3849532"/>
            <a:ext cx="1746695" cy="718145"/>
          </a:xfrm>
          <a:prstGeom prst="rect">
            <a:avLst/>
          </a:prstGeom>
        </p:spPr>
        <p:txBody>
          <a:bodyPr wrap="square" lIns="0" tIns="0" rIns="0" bIns="0" rtlCol="0" anchor="t">
            <a:spAutoFit/>
          </a:bodyPr>
          <a:lstStyle/>
          <a:p>
            <a:pPr algn="ctr">
              <a:lnSpc>
                <a:spcPts val="1391"/>
              </a:lnSpc>
            </a:pPr>
            <a:r>
              <a:rPr lang="en-US" sz="1200" b="1" dirty="0">
                <a:solidFill>
                  <a:srgbClr val="00A99A"/>
                </a:solidFill>
                <a:latin typeface="Avenir Heavy" panose="020B0703020203020204" pitchFamily="34" charset="0"/>
                <a:ea typeface="Avenir Bold"/>
                <a:cs typeface="Avenir Bold"/>
                <a:sym typeface="Avenir Bold"/>
              </a:rPr>
              <a:t>PHASE 2 :</a:t>
            </a:r>
          </a:p>
          <a:p>
            <a:pPr algn="ctr">
              <a:lnSpc>
                <a:spcPts val="1391"/>
              </a:lnSpc>
            </a:pPr>
            <a:r>
              <a:rPr lang="en-US" sz="1200" b="1" dirty="0">
                <a:solidFill>
                  <a:srgbClr val="00A99A"/>
                </a:solidFill>
                <a:latin typeface="Avenir Heavy" panose="020B0703020203020204" pitchFamily="34" charset="0"/>
                <a:ea typeface="Avenir Bold"/>
                <a:cs typeface="Avenir Bold"/>
                <a:sym typeface="Avenir Bold"/>
              </a:rPr>
              <a:t>DÉFINITION DES PROBLÈMES ET DES SOLUTIONS</a:t>
            </a:r>
          </a:p>
        </p:txBody>
      </p:sp>
      <p:sp>
        <p:nvSpPr>
          <p:cNvPr id="17" name="TextBox 48">
            <a:extLst>
              <a:ext uri="{FF2B5EF4-FFF2-40B4-BE49-F238E27FC236}">
                <a16:creationId xmlns:a16="http://schemas.microsoft.com/office/drawing/2014/main" id="{D822D9A5-171D-E493-5B18-9437FE03382C}"/>
              </a:ext>
            </a:extLst>
          </p:cNvPr>
          <p:cNvSpPr txBox="1"/>
          <p:nvPr/>
        </p:nvSpPr>
        <p:spPr>
          <a:xfrm>
            <a:off x="6096000" y="2313680"/>
            <a:ext cx="1294100" cy="538994"/>
          </a:xfrm>
          <a:prstGeom prst="rect">
            <a:avLst/>
          </a:prstGeom>
        </p:spPr>
        <p:txBody>
          <a:bodyPr wrap="square" lIns="0" tIns="0" rIns="0" bIns="0" rtlCol="0" anchor="t">
            <a:spAutoFit/>
          </a:bodyPr>
          <a:lstStyle/>
          <a:p>
            <a:pPr algn="ctr">
              <a:lnSpc>
                <a:spcPts val="1391"/>
              </a:lnSpc>
            </a:pPr>
            <a:r>
              <a:rPr lang="en-US" sz="1200" b="1" dirty="0">
                <a:solidFill>
                  <a:srgbClr val="006EB6"/>
                </a:solidFill>
                <a:latin typeface="Avenir Heavy" panose="020B0703020203020204" pitchFamily="34" charset="0"/>
                <a:ea typeface="Avenir Bold"/>
                <a:cs typeface="Avenir Bold"/>
                <a:sym typeface="Avenir Bold"/>
              </a:rPr>
              <a:t>PHASE 3 :</a:t>
            </a:r>
          </a:p>
          <a:p>
            <a:pPr algn="ctr">
              <a:lnSpc>
                <a:spcPts val="1391"/>
              </a:lnSpc>
            </a:pPr>
            <a:r>
              <a:rPr lang="en-US" sz="1200" b="1" dirty="0">
                <a:solidFill>
                  <a:srgbClr val="006EB6"/>
                </a:solidFill>
                <a:latin typeface="Avenir Heavy" panose="020B0703020203020204" pitchFamily="34" charset="0"/>
                <a:ea typeface="Avenir Bold"/>
                <a:cs typeface="Avenir Bold"/>
                <a:sym typeface="Avenir Bold"/>
              </a:rPr>
              <a:t>HIÉRARCHISATION</a:t>
            </a:r>
          </a:p>
          <a:p>
            <a:pPr algn="ctr">
              <a:lnSpc>
                <a:spcPts val="1391"/>
              </a:lnSpc>
            </a:pPr>
            <a:r>
              <a:rPr lang="en-US" sz="1200" b="1" dirty="0">
                <a:solidFill>
                  <a:srgbClr val="006EB6"/>
                </a:solidFill>
                <a:latin typeface="Avenir Heavy" panose="020B0703020203020204" pitchFamily="34" charset="0"/>
                <a:ea typeface="Avenir Bold"/>
                <a:cs typeface="Avenir Bold"/>
                <a:sym typeface="Avenir Bold"/>
              </a:rPr>
              <a:t>ET CRITÈRES</a:t>
            </a:r>
          </a:p>
        </p:txBody>
      </p:sp>
      <p:sp>
        <p:nvSpPr>
          <p:cNvPr id="18" name="TextBox 49">
            <a:extLst>
              <a:ext uri="{FF2B5EF4-FFF2-40B4-BE49-F238E27FC236}">
                <a16:creationId xmlns:a16="http://schemas.microsoft.com/office/drawing/2014/main" id="{F7E640DB-7F9B-1239-4453-5A8B95C11304}"/>
              </a:ext>
            </a:extLst>
          </p:cNvPr>
          <p:cNvSpPr txBox="1"/>
          <p:nvPr/>
        </p:nvSpPr>
        <p:spPr>
          <a:xfrm>
            <a:off x="7299631" y="3903103"/>
            <a:ext cx="1256000" cy="538994"/>
          </a:xfrm>
          <a:prstGeom prst="rect">
            <a:avLst/>
          </a:prstGeom>
        </p:spPr>
        <p:txBody>
          <a:bodyPr lIns="0" tIns="0" rIns="0" bIns="0" rtlCol="0" anchor="t">
            <a:spAutoFit/>
          </a:bodyPr>
          <a:lstStyle/>
          <a:p>
            <a:pPr algn="ctr">
              <a:lnSpc>
                <a:spcPts val="1391"/>
              </a:lnSpc>
            </a:pPr>
            <a:r>
              <a:rPr lang="en-US" sz="1200" b="1" dirty="0">
                <a:solidFill>
                  <a:srgbClr val="3FAC49"/>
                </a:solidFill>
                <a:latin typeface="Avenir Heavy" panose="020B0703020203020204" pitchFamily="34" charset="0"/>
                <a:ea typeface="Avenir Bold"/>
                <a:cs typeface="Avenir Bold"/>
                <a:sym typeface="Avenir Bold"/>
              </a:rPr>
              <a:t>PHASE 4 :</a:t>
            </a:r>
          </a:p>
          <a:p>
            <a:pPr algn="ctr">
              <a:lnSpc>
                <a:spcPts val="1391"/>
              </a:lnSpc>
            </a:pPr>
            <a:r>
              <a:rPr lang="en-US" sz="1200" b="1" dirty="0">
                <a:solidFill>
                  <a:srgbClr val="3FAC49"/>
                </a:solidFill>
                <a:latin typeface="Avenir Heavy" panose="020B0703020203020204" pitchFamily="34" charset="0"/>
                <a:ea typeface="Avenir Bold"/>
                <a:cs typeface="Avenir Bold"/>
                <a:sym typeface="Avenir Bold"/>
              </a:rPr>
              <a:t>DISCUSSION ET ORIENTATIONS</a:t>
            </a:r>
          </a:p>
        </p:txBody>
      </p:sp>
      <p:sp>
        <p:nvSpPr>
          <p:cNvPr id="19" name="TextBox 50">
            <a:extLst>
              <a:ext uri="{FF2B5EF4-FFF2-40B4-BE49-F238E27FC236}">
                <a16:creationId xmlns:a16="http://schemas.microsoft.com/office/drawing/2014/main" id="{1899EBF2-BBC2-65BA-A40F-5D1BB8516496}"/>
              </a:ext>
            </a:extLst>
          </p:cNvPr>
          <p:cNvSpPr txBox="1"/>
          <p:nvPr/>
        </p:nvSpPr>
        <p:spPr>
          <a:xfrm>
            <a:off x="8495973" y="2403981"/>
            <a:ext cx="1256000" cy="357918"/>
          </a:xfrm>
          <a:prstGeom prst="rect">
            <a:avLst/>
          </a:prstGeom>
        </p:spPr>
        <p:txBody>
          <a:bodyPr lIns="0" tIns="0" rIns="0" bIns="0" rtlCol="0" anchor="t">
            <a:spAutoFit/>
          </a:bodyPr>
          <a:lstStyle/>
          <a:p>
            <a:pPr algn="ctr">
              <a:lnSpc>
                <a:spcPts val="1391"/>
              </a:lnSpc>
            </a:pPr>
            <a:r>
              <a:rPr lang="en-US" sz="1200" b="1" dirty="0">
                <a:solidFill>
                  <a:srgbClr val="F78F20"/>
                </a:solidFill>
                <a:latin typeface="Avenir Heavy" panose="020B0703020203020204" pitchFamily="34" charset="0"/>
                <a:ea typeface="Avenir Bold"/>
                <a:cs typeface="Avenir Bold"/>
                <a:sym typeface="Avenir Bold"/>
              </a:rPr>
              <a:t>PHASE 5 :</a:t>
            </a:r>
          </a:p>
          <a:p>
            <a:pPr algn="ctr">
              <a:lnSpc>
                <a:spcPts val="1391"/>
              </a:lnSpc>
            </a:pPr>
            <a:r>
              <a:rPr lang="en-US" sz="1200" b="1" dirty="0">
                <a:solidFill>
                  <a:srgbClr val="F78F20"/>
                </a:solidFill>
                <a:latin typeface="Avenir Heavy" panose="020B0703020203020204" pitchFamily="34" charset="0"/>
                <a:ea typeface="Avenir Bold"/>
                <a:cs typeface="Avenir Bold"/>
                <a:sym typeface="Avenir Bold"/>
              </a:rPr>
              <a:t>RÉDACTION</a:t>
            </a:r>
          </a:p>
        </p:txBody>
      </p:sp>
      <p:sp>
        <p:nvSpPr>
          <p:cNvPr id="21" name="TextBox 52">
            <a:extLst>
              <a:ext uri="{FF2B5EF4-FFF2-40B4-BE49-F238E27FC236}">
                <a16:creationId xmlns:a16="http://schemas.microsoft.com/office/drawing/2014/main" id="{555D2D60-D354-CA55-4BB0-0770F2335421}"/>
              </a:ext>
            </a:extLst>
          </p:cNvPr>
          <p:cNvSpPr txBox="1"/>
          <p:nvPr/>
        </p:nvSpPr>
        <p:spPr>
          <a:xfrm>
            <a:off x="3459248" y="2783231"/>
            <a:ext cx="1628174" cy="276999"/>
          </a:xfrm>
          <a:prstGeom prst="rect">
            <a:avLst/>
          </a:prstGeom>
        </p:spPr>
        <p:txBody>
          <a:bodyPr wrap="square" lIns="0" tIns="0" rIns="0" bIns="0" rtlCol="0" anchor="t">
            <a:spAutoFit/>
          </a:bodyPr>
          <a:lstStyle/>
          <a:p>
            <a:pPr algn="ctr">
              <a:spcBef>
                <a:spcPct val="0"/>
              </a:spcBef>
            </a:pPr>
            <a:r>
              <a:rPr lang="en-US" sz="900" dirty="0">
                <a:latin typeface="Avenir Medium" panose="02000603020000020003" pitchFamily="2" charset="0"/>
                <a:ea typeface="Avenir Bold"/>
                <a:cs typeface="Avenir Bold"/>
                <a:sym typeface="Avenir Bold"/>
              </a:rPr>
              <a:t>Structuration des consultations par domaines thématiques</a:t>
            </a:r>
          </a:p>
        </p:txBody>
      </p:sp>
      <p:sp>
        <p:nvSpPr>
          <p:cNvPr id="22" name="TextBox 53">
            <a:extLst>
              <a:ext uri="{FF2B5EF4-FFF2-40B4-BE49-F238E27FC236}">
                <a16:creationId xmlns:a16="http://schemas.microsoft.com/office/drawing/2014/main" id="{28017DF2-BBD9-4C00-EFE4-52EFE2868A04}"/>
              </a:ext>
            </a:extLst>
          </p:cNvPr>
          <p:cNvSpPr txBox="1"/>
          <p:nvPr/>
        </p:nvSpPr>
        <p:spPr>
          <a:xfrm>
            <a:off x="4464855" y="3512386"/>
            <a:ext cx="2050879" cy="138499"/>
          </a:xfrm>
          <a:prstGeom prst="rect">
            <a:avLst/>
          </a:prstGeom>
        </p:spPr>
        <p:txBody>
          <a:bodyPr wrap="square" lIns="0" tIns="0" rIns="0" bIns="0" rtlCol="0" anchor="t">
            <a:spAutoFit/>
          </a:bodyPr>
          <a:lstStyle/>
          <a:p>
            <a:pPr algn="ctr"/>
            <a:r>
              <a:rPr lang="en-US" sz="900" dirty="0">
                <a:latin typeface="Avenir Medium" panose="02000603020000020003" pitchFamily="2" charset="0"/>
                <a:ea typeface="Avenir Bold"/>
                <a:cs typeface="Avenir Bold"/>
                <a:sym typeface="Avenir Bold"/>
              </a:rPr>
              <a:t>Analyse de la situation et solutions proposées</a:t>
            </a:r>
          </a:p>
        </p:txBody>
      </p:sp>
      <p:sp>
        <p:nvSpPr>
          <p:cNvPr id="23" name="TextBox 54">
            <a:extLst>
              <a:ext uri="{FF2B5EF4-FFF2-40B4-BE49-F238E27FC236}">
                <a16:creationId xmlns:a16="http://schemas.microsoft.com/office/drawing/2014/main" id="{2A1E5512-C5F6-F72D-D987-7983A45B84FD}"/>
              </a:ext>
            </a:extLst>
          </p:cNvPr>
          <p:cNvSpPr txBox="1"/>
          <p:nvPr/>
        </p:nvSpPr>
        <p:spPr>
          <a:xfrm>
            <a:off x="7187506" y="3512386"/>
            <a:ext cx="1480250" cy="168636"/>
          </a:xfrm>
          <a:prstGeom prst="rect">
            <a:avLst/>
          </a:prstGeom>
        </p:spPr>
        <p:txBody>
          <a:bodyPr wrap="square" lIns="0" tIns="0" rIns="0" bIns="0" rtlCol="0" anchor="t">
            <a:spAutoFit/>
          </a:bodyPr>
          <a:lstStyle/>
          <a:p>
            <a:pPr algn="ctr">
              <a:lnSpc>
                <a:spcPts val="1397"/>
              </a:lnSpc>
              <a:spcBef>
                <a:spcPct val="0"/>
              </a:spcBef>
            </a:pPr>
            <a:r>
              <a:rPr lang="en-US" sz="900" dirty="0">
                <a:solidFill>
                  <a:srgbClr val="1F0A49"/>
                </a:solidFill>
                <a:latin typeface="Avenir Medium" panose="02000603020000020003" pitchFamily="2" charset="0"/>
                <a:ea typeface="Avenir Bold"/>
                <a:cs typeface="Avenir Bold"/>
                <a:sym typeface="Avenir Bold"/>
              </a:rPr>
              <a:t>Aperçu de la stratégie relative aux PCB</a:t>
            </a:r>
          </a:p>
        </p:txBody>
      </p:sp>
      <p:sp>
        <p:nvSpPr>
          <p:cNvPr id="66" name="Isosceles Triangle 65">
            <a:extLst>
              <a:ext uri="{FF2B5EF4-FFF2-40B4-BE49-F238E27FC236}">
                <a16:creationId xmlns:a16="http://schemas.microsoft.com/office/drawing/2014/main" id="{40BDEB9A-13F2-C435-1E5E-407456D30616}"/>
              </a:ext>
            </a:extLst>
          </p:cNvPr>
          <p:cNvSpPr/>
          <p:nvPr/>
        </p:nvSpPr>
        <p:spPr>
          <a:xfrm rot="5400000">
            <a:off x="2918092" y="3188437"/>
            <a:ext cx="186940" cy="161155"/>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2" name="Group 131">
            <a:extLst>
              <a:ext uri="{FF2B5EF4-FFF2-40B4-BE49-F238E27FC236}">
                <a16:creationId xmlns:a16="http://schemas.microsoft.com/office/drawing/2014/main" id="{B7142FE6-F468-FB57-9DD5-BB1385D3E849}"/>
              </a:ext>
            </a:extLst>
          </p:cNvPr>
          <p:cNvGrpSpPr/>
          <p:nvPr/>
        </p:nvGrpSpPr>
        <p:grpSpPr>
          <a:xfrm>
            <a:off x="6227931" y="1319865"/>
            <a:ext cx="1030238" cy="905053"/>
            <a:chOff x="7303138" y="697344"/>
            <a:chExt cx="832194" cy="735095"/>
          </a:xfrm>
        </p:grpSpPr>
        <p:sp>
          <p:nvSpPr>
            <p:cNvPr id="42" name="TextBox 21">
              <a:extLst>
                <a:ext uri="{FF2B5EF4-FFF2-40B4-BE49-F238E27FC236}">
                  <a16:creationId xmlns:a16="http://schemas.microsoft.com/office/drawing/2014/main" id="{1F9DE82B-ED5C-8631-F60A-974CEDAA95C5}"/>
                </a:ext>
              </a:extLst>
            </p:cNvPr>
            <p:cNvSpPr txBox="1"/>
            <p:nvPr/>
          </p:nvSpPr>
          <p:spPr>
            <a:xfrm>
              <a:off x="7303138" y="843632"/>
              <a:ext cx="832194" cy="454391"/>
            </a:xfrm>
            <a:prstGeom prst="rect">
              <a:avLst/>
            </a:prstGeom>
          </p:spPr>
          <p:txBody>
            <a:bodyPr wrap="square" lIns="0" tIns="0" rIns="0" bIns="0" rtlCol="0" anchor="t">
              <a:spAutoFit/>
            </a:bodyPr>
            <a:lstStyle/>
            <a:p>
              <a:pPr algn="ctr">
                <a:lnSpc>
                  <a:spcPts val="1100"/>
                </a:lnSpc>
              </a:pPr>
              <a:r>
                <a:rPr lang="en-US" sz="1000" dirty="0">
                  <a:solidFill>
                    <a:srgbClr val="006EB6"/>
                  </a:solidFill>
                  <a:latin typeface="Verlag Compressed Bold" pitchFamily="50" charset="0"/>
                  <a:ea typeface="Avenir Bold"/>
                  <a:cs typeface="Avenir Bold"/>
                  <a:sym typeface="Avenir Bold"/>
                </a:rPr>
                <a:t>Avril 2025</a:t>
              </a:r>
            </a:p>
            <a:p>
              <a:pPr algn="ctr">
                <a:lnSpc>
                  <a:spcPts val="1100"/>
                </a:lnSpc>
              </a:pPr>
              <a:r>
                <a:rPr lang="en-US" sz="1000" dirty="0">
                  <a:solidFill>
                    <a:srgbClr val="006EB6"/>
                  </a:solidFill>
                  <a:latin typeface="Verlag Compressed Bold" pitchFamily="50" charset="0"/>
                  <a:ea typeface="Avenir Bold"/>
                  <a:cs typeface="Avenir Bold"/>
                  <a:sym typeface="Avenir Bold"/>
                </a:rPr>
                <a:t>Consultation</a:t>
              </a:r>
            </a:p>
            <a:p>
              <a:pPr algn="ctr">
                <a:lnSpc>
                  <a:spcPts val="1100"/>
                </a:lnSpc>
              </a:pPr>
              <a:r>
                <a:rPr lang="en-US" sz="1000" dirty="0">
                  <a:solidFill>
                    <a:srgbClr val="006EB6"/>
                  </a:solidFill>
                  <a:latin typeface="Verlag Compressed Bold" pitchFamily="50" charset="0"/>
                  <a:ea typeface="Avenir Bold"/>
                  <a:cs typeface="Avenir Bold"/>
                  <a:sym typeface="Avenir Bold"/>
                </a:rPr>
                <a:t>parties </a:t>
              </a:r>
            </a:p>
            <a:p>
              <a:pPr algn="ctr">
                <a:lnSpc>
                  <a:spcPts val="1100"/>
                </a:lnSpc>
              </a:pPr>
              <a:r>
                <a:rPr lang="en-US" sz="1000" dirty="0" err="1">
                  <a:solidFill>
                    <a:srgbClr val="006EB6"/>
                  </a:solidFill>
                  <a:latin typeface="Verlag Compressed Bold" pitchFamily="50" charset="0"/>
                  <a:ea typeface="Avenir Bold"/>
                  <a:cs typeface="Avenir Bold"/>
                  <a:sym typeface="Avenir Bold"/>
                </a:rPr>
                <a:t>prenantes</a:t>
              </a:r>
              <a:endParaRPr lang="en-US" sz="1000" dirty="0">
                <a:solidFill>
                  <a:srgbClr val="006EB6"/>
                </a:solidFill>
                <a:latin typeface="Verlag Compressed Bold" pitchFamily="50" charset="0"/>
                <a:ea typeface="Avenir Bold"/>
                <a:cs typeface="Avenir Bold"/>
                <a:sym typeface="Avenir Bold"/>
              </a:endParaRPr>
            </a:p>
          </p:txBody>
        </p:sp>
        <p:sp>
          <p:nvSpPr>
            <p:cNvPr id="131" name="Oval 130">
              <a:extLst>
                <a:ext uri="{FF2B5EF4-FFF2-40B4-BE49-F238E27FC236}">
                  <a16:creationId xmlns:a16="http://schemas.microsoft.com/office/drawing/2014/main" id="{EB66058B-198E-DB0E-13DC-FE2BBD1BFEE1}"/>
                </a:ext>
              </a:extLst>
            </p:cNvPr>
            <p:cNvSpPr/>
            <p:nvPr/>
          </p:nvSpPr>
          <p:spPr>
            <a:xfrm>
              <a:off x="7351688" y="697344"/>
              <a:ext cx="735095" cy="735095"/>
            </a:xfrm>
            <a:prstGeom prst="ellipse">
              <a:avLst/>
            </a:prstGeom>
            <a:noFill/>
            <a:ln w="28575">
              <a:solidFill>
                <a:srgbClr val="006E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34" name="TextBox 21">
            <a:extLst>
              <a:ext uri="{FF2B5EF4-FFF2-40B4-BE49-F238E27FC236}">
                <a16:creationId xmlns:a16="http://schemas.microsoft.com/office/drawing/2014/main" id="{E9FE0F19-C08A-DF31-796E-82B81DD74D5A}"/>
              </a:ext>
            </a:extLst>
          </p:cNvPr>
          <p:cNvSpPr txBox="1"/>
          <p:nvPr/>
        </p:nvSpPr>
        <p:spPr>
          <a:xfrm>
            <a:off x="7511534" y="4688620"/>
            <a:ext cx="832194" cy="383054"/>
          </a:xfrm>
          <a:prstGeom prst="rect">
            <a:avLst/>
          </a:prstGeom>
          <a:ln>
            <a:noFill/>
          </a:ln>
        </p:spPr>
        <p:txBody>
          <a:bodyPr wrap="square" lIns="0" tIns="0" rIns="0" bIns="0" rtlCol="0" anchor="t">
            <a:spAutoFit/>
          </a:bodyPr>
          <a:lstStyle/>
          <a:p>
            <a:pPr algn="ctr">
              <a:lnSpc>
                <a:spcPts val="1474"/>
              </a:lnSpc>
            </a:pPr>
            <a:r>
              <a:rPr lang="en-US" sz="1000" dirty="0">
                <a:solidFill>
                  <a:srgbClr val="3FAC49"/>
                </a:solidFill>
                <a:latin typeface="Verlag Compressed Bold" pitchFamily="50" charset="0"/>
                <a:ea typeface="Avenir Bold"/>
                <a:cs typeface="Avenir Bold"/>
                <a:sym typeface="Avenir Bold"/>
              </a:rPr>
              <a:t>Juin 2025</a:t>
            </a:r>
          </a:p>
          <a:p>
            <a:pPr algn="ctr">
              <a:lnSpc>
                <a:spcPts val="1474"/>
              </a:lnSpc>
            </a:pPr>
            <a:r>
              <a:rPr lang="en-US" sz="1000" dirty="0">
                <a:solidFill>
                  <a:srgbClr val="3FAC49"/>
                </a:solidFill>
                <a:latin typeface="Verlag Compressed Bold" pitchFamily="50" charset="0"/>
                <a:ea typeface="Avenir Bold"/>
                <a:cs typeface="Avenir Bold"/>
                <a:sym typeface="Avenir Bold"/>
              </a:rPr>
              <a:t>PCB</a:t>
            </a:r>
          </a:p>
        </p:txBody>
      </p:sp>
      <p:sp>
        <p:nvSpPr>
          <p:cNvPr id="135" name="Oval 134">
            <a:extLst>
              <a:ext uri="{FF2B5EF4-FFF2-40B4-BE49-F238E27FC236}">
                <a16:creationId xmlns:a16="http://schemas.microsoft.com/office/drawing/2014/main" id="{6A0F844D-2F05-1145-BBCD-525CF67CCC06}"/>
              </a:ext>
            </a:extLst>
          </p:cNvPr>
          <p:cNvSpPr/>
          <p:nvPr/>
        </p:nvSpPr>
        <p:spPr>
          <a:xfrm>
            <a:off x="7560084" y="4501512"/>
            <a:ext cx="735095" cy="735095"/>
          </a:xfrm>
          <a:prstGeom prst="ellipse">
            <a:avLst/>
          </a:prstGeom>
          <a:noFill/>
          <a:ln w="28575">
            <a:solidFill>
              <a:srgbClr val="3FAC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7" name="TextBox 21">
            <a:extLst>
              <a:ext uri="{FF2B5EF4-FFF2-40B4-BE49-F238E27FC236}">
                <a16:creationId xmlns:a16="http://schemas.microsoft.com/office/drawing/2014/main" id="{7FEA1AE6-3EE9-F791-94EA-0BA66E992815}"/>
              </a:ext>
            </a:extLst>
          </p:cNvPr>
          <p:cNvSpPr txBox="1"/>
          <p:nvPr/>
        </p:nvSpPr>
        <p:spPr>
          <a:xfrm>
            <a:off x="8667756" y="1564806"/>
            <a:ext cx="832194" cy="564257"/>
          </a:xfrm>
          <a:prstGeom prst="rect">
            <a:avLst/>
          </a:prstGeom>
        </p:spPr>
        <p:txBody>
          <a:bodyPr wrap="square" lIns="0" tIns="0" rIns="0" bIns="0" rtlCol="0" anchor="t">
            <a:spAutoFit/>
          </a:bodyPr>
          <a:lstStyle/>
          <a:p>
            <a:pPr algn="ctr">
              <a:lnSpc>
                <a:spcPts val="1100"/>
              </a:lnSpc>
            </a:pPr>
            <a:r>
              <a:rPr lang="en-US" sz="1000" dirty="0">
                <a:solidFill>
                  <a:srgbClr val="F78F20"/>
                </a:solidFill>
                <a:latin typeface="Verlag Compressed Bold" pitchFamily="50" charset="0"/>
                <a:ea typeface="Avenir Bold"/>
                <a:cs typeface="Avenir Bold"/>
                <a:sym typeface="Avenir Bold"/>
              </a:rPr>
              <a:t>Octobre 2025</a:t>
            </a:r>
          </a:p>
          <a:p>
            <a:pPr algn="ctr">
              <a:lnSpc>
                <a:spcPts val="1100"/>
              </a:lnSpc>
            </a:pPr>
            <a:r>
              <a:rPr lang="en-US" sz="1000" dirty="0">
                <a:solidFill>
                  <a:srgbClr val="F78F20"/>
                </a:solidFill>
                <a:latin typeface="Verlag Compressed Bold" pitchFamily="50" charset="0"/>
                <a:ea typeface="Avenir Bold"/>
                <a:cs typeface="Avenir Bold"/>
                <a:sym typeface="Avenir Bold"/>
              </a:rPr>
              <a:t>Consultation</a:t>
            </a:r>
          </a:p>
          <a:p>
            <a:pPr algn="ctr">
              <a:lnSpc>
                <a:spcPts val="1100"/>
              </a:lnSpc>
            </a:pPr>
            <a:r>
              <a:rPr lang="en-US" sz="1000" dirty="0">
                <a:solidFill>
                  <a:srgbClr val="F78F20"/>
                </a:solidFill>
                <a:latin typeface="Verlag Compressed Bold" pitchFamily="50" charset="0"/>
                <a:ea typeface="Avenir Bold"/>
                <a:cs typeface="Avenir Bold"/>
                <a:sym typeface="Avenir Bold"/>
              </a:rPr>
              <a:t>parties prenantes</a:t>
            </a:r>
          </a:p>
        </p:txBody>
      </p:sp>
      <p:sp>
        <p:nvSpPr>
          <p:cNvPr id="138" name="Oval 137">
            <a:extLst>
              <a:ext uri="{FF2B5EF4-FFF2-40B4-BE49-F238E27FC236}">
                <a16:creationId xmlns:a16="http://schemas.microsoft.com/office/drawing/2014/main" id="{609E3E6B-BD55-D6D5-7468-916671170B1B}"/>
              </a:ext>
            </a:extLst>
          </p:cNvPr>
          <p:cNvSpPr/>
          <p:nvPr/>
        </p:nvSpPr>
        <p:spPr>
          <a:xfrm>
            <a:off x="8617847" y="1287966"/>
            <a:ext cx="932012" cy="944180"/>
          </a:xfrm>
          <a:prstGeom prst="ellipse">
            <a:avLst/>
          </a:prstGeom>
          <a:noFill/>
          <a:ln w="28575">
            <a:solidFill>
              <a:srgbClr val="F78F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C38E1E45-0035-3B53-9A15-990432470833}"/>
              </a:ext>
            </a:extLst>
          </p:cNvPr>
          <p:cNvSpPr txBox="1"/>
          <p:nvPr/>
        </p:nvSpPr>
        <p:spPr>
          <a:xfrm>
            <a:off x="34569" y="158882"/>
            <a:ext cx="3010860" cy="2092881"/>
          </a:xfrm>
          <a:prstGeom prst="rect">
            <a:avLst/>
          </a:prstGeom>
          <a:noFill/>
        </p:spPr>
        <p:txBody>
          <a:bodyPr wrap="square" rtlCol="0">
            <a:spAutoFit/>
          </a:bodyPr>
          <a:lstStyle/>
          <a:p>
            <a:pPr algn="r"/>
            <a:r>
              <a:rPr lang="en-US" sz="2600" cap="all" dirty="0">
                <a:solidFill>
                  <a:srgbClr val="E31837"/>
                </a:solidFill>
                <a:latin typeface="Avenir Heavy" panose="020B0703020203020204" pitchFamily="34" charset="0"/>
              </a:rPr>
              <a:t>Stratégie mondiale de lutte contre le </a:t>
            </a:r>
            <a:r>
              <a:rPr lang="en-US" sz="2600" cap="all" dirty="0" err="1">
                <a:solidFill>
                  <a:srgbClr val="E31837"/>
                </a:solidFill>
                <a:latin typeface="Avenir Heavy" panose="020B0703020203020204" pitchFamily="34" charset="0"/>
              </a:rPr>
              <a:t>sida</a:t>
            </a:r>
            <a:r>
              <a:rPr lang="en-US" sz="2600" cap="all" dirty="0">
                <a:solidFill>
                  <a:srgbClr val="E31837"/>
                </a:solidFill>
                <a:latin typeface="Avenir Heavy" panose="020B0703020203020204" pitchFamily="34" charset="0"/>
              </a:rPr>
              <a:t> 2026-2031 Calendrier</a:t>
            </a:r>
            <a:endParaRPr lang="en-IN" sz="2600" cap="all" dirty="0">
              <a:solidFill>
                <a:srgbClr val="E31837"/>
              </a:solidFill>
              <a:latin typeface="Avenir Heavy" panose="020B0703020203020204" pitchFamily="34" charset="0"/>
            </a:endParaRPr>
          </a:p>
        </p:txBody>
      </p:sp>
      <p:sp>
        <p:nvSpPr>
          <p:cNvPr id="25" name="TextBox 47">
            <a:extLst>
              <a:ext uri="{FF2B5EF4-FFF2-40B4-BE49-F238E27FC236}">
                <a16:creationId xmlns:a16="http://schemas.microsoft.com/office/drawing/2014/main" id="{3C61E61E-2959-08B1-6C0A-ACD7E46BD1CD}"/>
              </a:ext>
            </a:extLst>
          </p:cNvPr>
          <p:cNvSpPr txBox="1"/>
          <p:nvPr/>
        </p:nvSpPr>
        <p:spPr>
          <a:xfrm>
            <a:off x="1790415" y="5655208"/>
            <a:ext cx="5780490" cy="184666"/>
          </a:xfrm>
          <a:prstGeom prst="rect">
            <a:avLst/>
          </a:prstGeom>
        </p:spPr>
        <p:txBody>
          <a:bodyPr wrap="square" lIns="0" tIns="0" rIns="0" bIns="0" rtlCol="0" anchor="t">
            <a:spAutoFit/>
          </a:bodyPr>
          <a:lstStyle/>
          <a:p>
            <a:pPr algn="ctr"/>
            <a:r>
              <a:rPr lang="en-US" sz="1200" dirty="0">
                <a:solidFill>
                  <a:srgbClr val="E31837"/>
                </a:solidFill>
                <a:latin typeface="Avenir Heavy" panose="020B0703020203020204" pitchFamily="34" charset="0"/>
              </a:rPr>
              <a:t>CONTRIBUTION D'EXPERTS (RÉGIONS, OSC, PAYS, OPPOSANTS, UNIVERSITAIRES)</a:t>
            </a:r>
            <a:endParaRPr lang="en-IN" sz="1200" dirty="0">
              <a:solidFill>
                <a:srgbClr val="E31837"/>
              </a:solidFill>
              <a:latin typeface="Avenir Heavy" panose="020B0703020203020204" pitchFamily="34" charset="0"/>
            </a:endParaRPr>
          </a:p>
        </p:txBody>
      </p:sp>
      <p:sp>
        <p:nvSpPr>
          <p:cNvPr id="26" name="TextBox 47">
            <a:extLst>
              <a:ext uri="{FF2B5EF4-FFF2-40B4-BE49-F238E27FC236}">
                <a16:creationId xmlns:a16="http://schemas.microsoft.com/office/drawing/2014/main" id="{68269F8B-0E82-84C4-9F38-6F2B1CC0C262}"/>
              </a:ext>
            </a:extLst>
          </p:cNvPr>
          <p:cNvSpPr txBox="1"/>
          <p:nvPr/>
        </p:nvSpPr>
        <p:spPr>
          <a:xfrm>
            <a:off x="7432886" y="5655208"/>
            <a:ext cx="3673890" cy="184666"/>
          </a:xfrm>
          <a:prstGeom prst="rect">
            <a:avLst/>
          </a:prstGeom>
        </p:spPr>
        <p:txBody>
          <a:bodyPr wrap="square" lIns="0" tIns="0" rIns="0" bIns="0" rtlCol="0" anchor="t">
            <a:spAutoFit/>
          </a:bodyPr>
          <a:lstStyle/>
          <a:p>
            <a:pPr algn="ctr"/>
            <a:r>
              <a:rPr lang="en-US" sz="1200" dirty="0">
                <a:solidFill>
                  <a:srgbClr val="E31837"/>
                </a:solidFill>
                <a:latin typeface="Avenir Heavy" panose="020B0703020203020204" pitchFamily="34" charset="0"/>
              </a:rPr>
              <a:t>ENGAGEMENT DES PARTIES PRENANTES/PARTENAIRES</a:t>
            </a:r>
            <a:endParaRPr lang="en-IN" sz="1200" dirty="0">
              <a:solidFill>
                <a:srgbClr val="E31837"/>
              </a:solidFill>
              <a:latin typeface="Avenir Heavy" panose="020B0703020203020204" pitchFamily="34" charset="0"/>
            </a:endParaRPr>
          </a:p>
        </p:txBody>
      </p:sp>
      <p:sp>
        <p:nvSpPr>
          <p:cNvPr id="27" name="TextBox 47">
            <a:extLst>
              <a:ext uri="{FF2B5EF4-FFF2-40B4-BE49-F238E27FC236}">
                <a16:creationId xmlns:a16="http://schemas.microsoft.com/office/drawing/2014/main" id="{2DD69012-C9A7-B8A8-B602-316B51AED9AB}"/>
              </a:ext>
            </a:extLst>
          </p:cNvPr>
          <p:cNvSpPr txBox="1"/>
          <p:nvPr/>
        </p:nvSpPr>
        <p:spPr>
          <a:xfrm>
            <a:off x="4121219" y="5956301"/>
            <a:ext cx="5780490" cy="184666"/>
          </a:xfrm>
          <a:prstGeom prst="rect">
            <a:avLst/>
          </a:prstGeom>
        </p:spPr>
        <p:txBody>
          <a:bodyPr wrap="square" lIns="0" tIns="0" rIns="0" bIns="0" rtlCol="0" anchor="t">
            <a:spAutoFit/>
          </a:bodyPr>
          <a:lstStyle/>
          <a:p>
            <a:pPr algn="ctr"/>
            <a:r>
              <a:rPr lang="en-US" sz="1200" dirty="0">
                <a:solidFill>
                  <a:srgbClr val="E31837"/>
                </a:solidFill>
                <a:latin typeface="Avenir Heavy" panose="020B0703020203020204" pitchFamily="34" charset="0"/>
              </a:rPr>
              <a:t>COMMUNICATION - ENGAGEMENT EN LIGNE - ENQUÊTE, CAMPAGNE</a:t>
            </a:r>
            <a:endParaRPr lang="en-IN" sz="1200" dirty="0">
              <a:solidFill>
                <a:srgbClr val="E31837"/>
              </a:solidFill>
              <a:latin typeface="Avenir Heavy" panose="020B0703020203020204" pitchFamily="34" charset="0"/>
            </a:endParaRPr>
          </a:p>
        </p:txBody>
      </p:sp>
      <p:sp>
        <p:nvSpPr>
          <p:cNvPr id="29" name="Arrow: Striped Right 28">
            <a:extLst>
              <a:ext uri="{FF2B5EF4-FFF2-40B4-BE49-F238E27FC236}">
                <a16:creationId xmlns:a16="http://schemas.microsoft.com/office/drawing/2014/main" id="{FD35D657-6FFE-982B-880C-4000FE9AD0C7}"/>
              </a:ext>
            </a:extLst>
          </p:cNvPr>
          <p:cNvSpPr/>
          <p:nvPr/>
        </p:nvSpPr>
        <p:spPr>
          <a:xfrm>
            <a:off x="1790415" y="6203847"/>
            <a:ext cx="9962597" cy="427599"/>
          </a:xfrm>
          <a:prstGeom prst="stripedRightArrow">
            <a:avLst/>
          </a:prstGeom>
          <a:gradFill>
            <a:gsLst>
              <a:gs pos="12000">
                <a:schemeClr val="bg1"/>
              </a:gs>
              <a:gs pos="0">
                <a:srgbClr val="E31837"/>
              </a:gs>
              <a:gs pos="58000">
                <a:srgbClr val="E52442"/>
              </a:gs>
              <a:gs pos="72000">
                <a:schemeClr val="bg1"/>
              </a:gs>
              <a:gs pos="34000">
                <a:srgbClr val="E6334F"/>
              </a:gs>
              <a:gs pos="98601">
                <a:schemeClr val="bg1"/>
              </a:gs>
              <a:gs pos="88000">
                <a:srgbClr val="E31837"/>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TextBox 30">
            <a:extLst>
              <a:ext uri="{FF2B5EF4-FFF2-40B4-BE49-F238E27FC236}">
                <a16:creationId xmlns:a16="http://schemas.microsoft.com/office/drawing/2014/main" id="{0295080F-79BB-AA2A-234A-08A15B9C2378}"/>
              </a:ext>
            </a:extLst>
          </p:cNvPr>
          <p:cNvSpPr txBox="1"/>
          <p:nvPr/>
        </p:nvSpPr>
        <p:spPr>
          <a:xfrm>
            <a:off x="1562859" y="6282074"/>
            <a:ext cx="1020627"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sz="1300" dirty="0">
                <a:solidFill>
                  <a:srgbClr val="C00000"/>
                </a:solidFill>
                <a:latin typeface="Avenir Heavy" panose="020B0703020203020204" pitchFamily="34" charset="0"/>
              </a:rPr>
              <a:t>2024</a:t>
            </a:r>
            <a:endParaRPr lang="en-US" sz="1200" dirty="0">
              <a:solidFill>
                <a:srgbClr val="C00000"/>
              </a:solidFill>
              <a:latin typeface="Avenir Heavy" panose="020B0703020203020204" pitchFamily="34" charset="0"/>
            </a:endParaRPr>
          </a:p>
        </p:txBody>
      </p:sp>
      <p:sp>
        <p:nvSpPr>
          <p:cNvPr id="32" name="TextBox 31">
            <a:extLst>
              <a:ext uri="{FF2B5EF4-FFF2-40B4-BE49-F238E27FC236}">
                <a16:creationId xmlns:a16="http://schemas.microsoft.com/office/drawing/2014/main" id="{8C10C346-6A62-F814-9843-80C4A2E964F7}"/>
              </a:ext>
            </a:extLst>
          </p:cNvPr>
          <p:cNvSpPr txBox="1"/>
          <p:nvPr/>
        </p:nvSpPr>
        <p:spPr>
          <a:xfrm>
            <a:off x="4289663" y="6270541"/>
            <a:ext cx="1020627"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sz="1300" dirty="0">
                <a:solidFill>
                  <a:srgbClr val="C00000"/>
                </a:solidFill>
                <a:latin typeface="Avenir Heavy" panose="020B0703020203020204" pitchFamily="34" charset="0"/>
              </a:rPr>
              <a:t>2025</a:t>
            </a:r>
            <a:endParaRPr lang="en-US" sz="1200" dirty="0">
              <a:solidFill>
                <a:srgbClr val="C00000"/>
              </a:solidFill>
              <a:latin typeface="Avenir Heavy" panose="020B0703020203020204" pitchFamily="34" charset="0"/>
            </a:endParaRPr>
          </a:p>
        </p:txBody>
      </p:sp>
      <p:sp>
        <p:nvSpPr>
          <p:cNvPr id="33" name="TextBox 32">
            <a:extLst>
              <a:ext uri="{FF2B5EF4-FFF2-40B4-BE49-F238E27FC236}">
                <a16:creationId xmlns:a16="http://schemas.microsoft.com/office/drawing/2014/main" id="{39C2C51D-74F6-7764-59FE-F0054634BBA2}"/>
              </a:ext>
            </a:extLst>
          </p:cNvPr>
          <p:cNvSpPr txBox="1"/>
          <p:nvPr/>
        </p:nvSpPr>
        <p:spPr>
          <a:xfrm>
            <a:off x="10232831" y="6270541"/>
            <a:ext cx="1020627"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sz="1300" dirty="0">
                <a:solidFill>
                  <a:srgbClr val="C00000"/>
                </a:solidFill>
                <a:latin typeface="Avenir Heavy" panose="020B0703020203020204" pitchFamily="34" charset="0"/>
              </a:rPr>
              <a:t>2026</a:t>
            </a:r>
            <a:endParaRPr lang="en-US" sz="1200" dirty="0">
              <a:solidFill>
                <a:srgbClr val="C00000"/>
              </a:solidFill>
              <a:latin typeface="Avenir Heavy" panose="020B0703020203020204" pitchFamily="34" charset="0"/>
            </a:endParaRPr>
          </a:p>
        </p:txBody>
      </p:sp>
      <p:sp>
        <p:nvSpPr>
          <p:cNvPr id="20" name="TextBox 51">
            <a:extLst>
              <a:ext uri="{FF2B5EF4-FFF2-40B4-BE49-F238E27FC236}">
                <a16:creationId xmlns:a16="http://schemas.microsoft.com/office/drawing/2014/main" id="{65DC7141-FE5B-0049-782B-E9ABE0AE7614}"/>
              </a:ext>
            </a:extLst>
          </p:cNvPr>
          <p:cNvSpPr txBox="1"/>
          <p:nvPr/>
        </p:nvSpPr>
        <p:spPr>
          <a:xfrm>
            <a:off x="9751973" y="3903103"/>
            <a:ext cx="1256000" cy="357918"/>
          </a:xfrm>
          <a:prstGeom prst="rect">
            <a:avLst/>
          </a:prstGeom>
        </p:spPr>
        <p:txBody>
          <a:bodyPr lIns="0" tIns="0" rIns="0" bIns="0" rtlCol="0" anchor="t">
            <a:spAutoFit/>
          </a:bodyPr>
          <a:lstStyle/>
          <a:p>
            <a:pPr algn="ctr">
              <a:lnSpc>
                <a:spcPts val="1391"/>
              </a:lnSpc>
            </a:pPr>
            <a:r>
              <a:rPr lang="en-US" sz="1200" b="1" dirty="0">
                <a:solidFill>
                  <a:srgbClr val="E21936"/>
                </a:solidFill>
                <a:latin typeface="Avenir Heavy" panose="020B0703020203020204" pitchFamily="34" charset="0"/>
                <a:ea typeface="Avenir Bold"/>
                <a:cs typeface="Avenir Bold"/>
                <a:sym typeface="Avenir Bold"/>
              </a:rPr>
              <a:t>PHASE 6 :</a:t>
            </a:r>
          </a:p>
          <a:p>
            <a:pPr algn="ctr">
              <a:lnSpc>
                <a:spcPts val="1391"/>
              </a:lnSpc>
            </a:pPr>
            <a:r>
              <a:rPr lang="en-US" sz="1200" b="1" dirty="0">
                <a:solidFill>
                  <a:srgbClr val="E21936"/>
                </a:solidFill>
                <a:latin typeface="Avenir Heavy" panose="020B0703020203020204" pitchFamily="34" charset="0"/>
                <a:ea typeface="Avenir Bold"/>
                <a:cs typeface="Avenir Bold"/>
                <a:sym typeface="Avenir Bold"/>
              </a:rPr>
              <a:t>ADOPTION</a:t>
            </a:r>
          </a:p>
        </p:txBody>
      </p:sp>
      <p:sp>
        <p:nvSpPr>
          <p:cNvPr id="139" name="TextBox 21">
            <a:extLst>
              <a:ext uri="{FF2B5EF4-FFF2-40B4-BE49-F238E27FC236}">
                <a16:creationId xmlns:a16="http://schemas.microsoft.com/office/drawing/2014/main" id="{93CAD57D-5601-BF6F-8CF2-E93FFF0E4D86}"/>
              </a:ext>
            </a:extLst>
          </p:cNvPr>
          <p:cNvSpPr txBox="1"/>
          <p:nvPr/>
        </p:nvSpPr>
        <p:spPr>
          <a:xfrm>
            <a:off x="9999450" y="4472593"/>
            <a:ext cx="735095" cy="562846"/>
          </a:xfrm>
          <a:prstGeom prst="rect">
            <a:avLst/>
          </a:prstGeom>
          <a:ln>
            <a:noFill/>
          </a:ln>
        </p:spPr>
        <p:txBody>
          <a:bodyPr wrap="square" lIns="0" tIns="0" rIns="0" bIns="0" rtlCol="0" anchor="t">
            <a:spAutoFit/>
          </a:bodyPr>
          <a:lstStyle/>
          <a:p>
            <a:pPr algn="ctr">
              <a:lnSpc>
                <a:spcPts val="1474"/>
              </a:lnSpc>
            </a:pPr>
            <a:r>
              <a:rPr lang="en-US" sz="1000" dirty="0">
                <a:solidFill>
                  <a:srgbClr val="EB6377"/>
                </a:solidFill>
                <a:latin typeface="Verlag Compressed Bold" pitchFamily="50" charset="0"/>
                <a:ea typeface="Avenir Bold"/>
                <a:cs typeface="Avenir Bold"/>
                <a:sym typeface="Avenir Bold"/>
              </a:rPr>
              <a:t>Décembre 2025</a:t>
            </a:r>
          </a:p>
          <a:p>
            <a:pPr algn="ctr">
              <a:lnSpc>
                <a:spcPts val="1474"/>
              </a:lnSpc>
            </a:pPr>
            <a:r>
              <a:rPr lang="en-US" sz="1000" dirty="0">
                <a:solidFill>
                  <a:srgbClr val="EB6377"/>
                </a:solidFill>
                <a:latin typeface="Verlag Compressed Bold" pitchFamily="50" charset="0"/>
                <a:ea typeface="Avenir Bold"/>
                <a:cs typeface="Avenir Bold"/>
                <a:sym typeface="Avenir Bold"/>
              </a:rPr>
              <a:t>PCB</a:t>
            </a:r>
          </a:p>
        </p:txBody>
      </p:sp>
      <p:sp>
        <p:nvSpPr>
          <p:cNvPr id="140" name="Oval 139">
            <a:extLst>
              <a:ext uri="{FF2B5EF4-FFF2-40B4-BE49-F238E27FC236}">
                <a16:creationId xmlns:a16="http://schemas.microsoft.com/office/drawing/2014/main" id="{7761C5EC-098B-4047-E836-254D47081C3A}"/>
              </a:ext>
            </a:extLst>
          </p:cNvPr>
          <p:cNvSpPr/>
          <p:nvPr/>
        </p:nvSpPr>
        <p:spPr>
          <a:xfrm>
            <a:off x="9996302" y="4370393"/>
            <a:ext cx="738244" cy="718141"/>
          </a:xfrm>
          <a:prstGeom prst="ellipse">
            <a:avLst/>
          </a:prstGeom>
          <a:noFill/>
          <a:ln w="28575">
            <a:solidFill>
              <a:srgbClr val="EB6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4" name="Group 33">
            <a:extLst>
              <a:ext uri="{FF2B5EF4-FFF2-40B4-BE49-F238E27FC236}">
                <a16:creationId xmlns:a16="http://schemas.microsoft.com/office/drawing/2014/main" id="{74D71BA2-9E13-3D60-BD7A-2A6114B5E493}"/>
              </a:ext>
            </a:extLst>
          </p:cNvPr>
          <p:cNvGrpSpPr/>
          <p:nvPr/>
        </p:nvGrpSpPr>
        <p:grpSpPr>
          <a:xfrm>
            <a:off x="10716593" y="2771986"/>
            <a:ext cx="1036419" cy="928228"/>
            <a:chOff x="10565019" y="2858971"/>
            <a:chExt cx="832194" cy="735095"/>
          </a:xfrm>
        </p:grpSpPr>
        <p:sp>
          <p:nvSpPr>
            <p:cNvPr id="5" name="TextBox 21">
              <a:extLst>
                <a:ext uri="{FF2B5EF4-FFF2-40B4-BE49-F238E27FC236}">
                  <a16:creationId xmlns:a16="http://schemas.microsoft.com/office/drawing/2014/main" id="{9AECCA69-2045-84A3-0192-6B4083D98F5F}"/>
                </a:ext>
              </a:extLst>
            </p:cNvPr>
            <p:cNvSpPr txBox="1"/>
            <p:nvPr/>
          </p:nvSpPr>
          <p:spPr>
            <a:xfrm>
              <a:off x="10565019" y="3032198"/>
              <a:ext cx="832194" cy="335141"/>
            </a:xfrm>
            <a:prstGeom prst="rect">
              <a:avLst/>
            </a:prstGeom>
          </p:spPr>
          <p:txBody>
            <a:bodyPr wrap="square" lIns="0" tIns="0" rIns="0" bIns="0" rtlCol="0" anchor="t">
              <a:spAutoFit/>
            </a:bodyPr>
            <a:lstStyle/>
            <a:p>
              <a:pPr algn="ctr">
                <a:lnSpc>
                  <a:spcPts val="1100"/>
                </a:lnSpc>
              </a:pPr>
              <a:r>
                <a:rPr lang="en-US" sz="1000" dirty="0">
                  <a:solidFill>
                    <a:srgbClr val="EB008B"/>
                  </a:solidFill>
                  <a:latin typeface="Verlag Compressed Bold" pitchFamily="50" charset="0"/>
                  <a:ea typeface="Avenir Bold"/>
                  <a:cs typeface="Avenir Bold"/>
                  <a:sym typeface="Avenir Bold"/>
                </a:rPr>
                <a:t>Juin 2026</a:t>
              </a:r>
            </a:p>
            <a:p>
              <a:pPr algn="ctr">
                <a:lnSpc>
                  <a:spcPts val="1100"/>
                </a:lnSpc>
              </a:pPr>
              <a:r>
                <a:rPr lang="en-US" sz="1000" dirty="0">
                  <a:solidFill>
                    <a:srgbClr val="EB008B"/>
                  </a:solidFill>
                  <a:latin typeface="Verlag Compressed Bold" pitchFamily="50" charset="0"/>
                  <a:ea typeface="Avenir Bold"/>
                  <a:cs typeface="Avenir Bold"/>
                  <a:sym typeface="Avenir Bold"/>
                </a:rPr>
                <a:t>Réunion </a:t>
              </a:r>
            </a:p>
            <a:p>
              <a:pPr algn="ctr">
                <a:lnSpc>
                  <a:spcPts val="1100"/>
                </a:lnSpc>
              </a:pPr>
              <a:r>
                <a:rPr lang="en-US" sz="1000" dirty="0">
                  <a:solidFill>
                    <a:srgbClr val="EB008B"/>
                  </a:solidFill>
                  <a:latin typeface="Verlag Compressed Bold" pitchFamily="50" charset="0"/>
                  <a:ea typeface="Avenir Bold"/>
                  <a:cs typeface="Avenir Bold"/>
                  <a:sym typeface="Avenir Bold"/>
                </a:rPr>
                <a:t>de haut </a:t>
              </a:r>
              <a:r>
                <a:rPr lang="en-US" sz="1000" dirty="0" err="1">
                  <a:solidFill>
                    <a:srgbClr val="EB008B"/>
                  </a:solidFill>
                  <a:latin typeface="Verlag Compressed Bold" pitchFamily="50" charset="0"/>
                  <a:ea typeface="Avenir Bold"/>
                  <a:cs typeface="Avenir Bold"/>
                  <a:sym typeface="Avenir Bold"/>
                </a:rPr>
                <a:t>niveau</a:t>
              </a:r>
              <a:endParaRPr lang="en-US" sz="1000" dirty="0">
                <a:solidFill>
                  <a:srgbClr val="EB008B"/>
                </a:solidFill>
                <a:latin typeface="Verlag Compressed Bold" pitchFamily="50" charset="0"/>
                <a:ea typeface="Avenir Bold"/>
                <a:cs typeface="Avenir Bold"/>
                <a:sym typeface="Avenir Bold"/>
              </a:endParaRPr>
            </a:p>
          </p:txBody>
        </p:sp>
        <p:sp>
          <p:nvSpPr>
            <p:cNvPr id="6" name="Oval 5">
              <a:extLst>
                <a:ext uri="{FF2B5EF4-FFF2-40B4-BE49-F238E27FC236}">
                  <a16:creationId xmlns:a16="http://schemas.microsoft.com/office/drawing/2014/main" id="{D4D1C116-2A0A-F2F2-6112-A8478316DF08}"/>
                </a:ext>
              </a:extLst>
            </p:cNvPr>
            <p:cNvSpPr/>
            <p:nvPr/>
          </p:nvSpPr>
          <p:spPr>
            <a:xfrm>
              <a:off x="10629141" y="2858971"/>
              <a:ext cx="735095" cy="735095"/>
            </a:xfrm>
            <a:prstGeom prst="ellipse">
              <a:avLst/>
            </a:prstGeom>
            <a:noFill/>
            <a:ln w="28575">
              <a:solidFill>
                <a:srgbClr val="EB00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41" name="Straight Connector 40">
            <a:extLst>
              <a:ext uri="{FF2B5EF4-FFF2-40B4-BE49-F238E27FC236}">
                <a16:creationId xmlns:a16="http://schemas.microsoft.com/office/drawing/2014/main" id="{B6739626-3312-A1BB-E03E-A66986B84B72}"/>
              </a:ext>
            </a:extLst>
          </p:cNvPr>
          <p:cNvCxnSpPr>
            <a:cxnSpLocks/>
          </p:cNvCxnSpPr>
          <p:nvPr/>
        </p:nvCxnSpPr>
        <p:spPr>
          <a:xfrm>
            <a:off x="1886672" y="5557336"/>
            <a:ext cx="8939483" cy="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1679DA9-9932-FE38-1DAB-B56FB823EFD2}"/>
              </a:ext>
            </a:extLst>
          </p:cNvPr>
          <p:cNvCxnSpPr>
            <a:cxnSpLocks/>
          </p:cNvCxnSpPr>
          <p:nvPr/>
        </p:nvCxnSpPr>
        <p:spPr>
          <a:xfrm>
            <a:off x="1886672" y="5899914"/>
            <a:ext cx="8939483" cy="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F803446E-0396-19F3-94D6-94C2BFEC6C65}"/>
              </a:ext>
            </a:extLst>
          </p:cNvPr>
          <p:cNvCxnSpPr>
            <a:cxnSpLocks/>
          </p:cNvCxnSpPr>
          <p:nvPr/>
        </p:nvCxnSpPr>
        <p:spPr>
          <a:xfrm>
            <a:off x="1886672" y="6203847"/>
            <a:ext cx="8939483" cy="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16220C2-B7FB-36D9-1E14-71AECB149182}"/>
              </a:ext>
            </a:extLst>
          </p:cNvPr>
          <p:cNvCxnSpPr>
            <a:cxnSpLocks/>
          </p:cNvCxnSpPr>
          <p:nvPr/>
        </p:nvCxnSpPr>
        <p:spPr>
          <a:xfrm>
            <a:off x="7560084" y="5551839"/>
            <a:ext cx="0" cy="348075"/>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518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D91D57-045E-0CEF-D55F-DE8E45ACDA2D}"/>
              </a:ext>
            </a:extLst>
          </p:cNvPr>
          <p:cNvSpPr txBox="1"/>
          <p:nvPr/>
        </p:nvSpPr>
        <p:spPr>
          <a:xfrm>
            <a:off x="3406140" y="2976304"/>
            <a:ext cx="5379720" cy="830997"/>
          </a:xfrm>
          <a:prstGeom prst="rect">
            <a:avLst/>
          </a:prstGeom>
          <a:noFill/>
        </p:spPr>
        <p:txBody>
          <a:bodyPr wrap="square" rtlCol="0">
            <a:spAutoFit/>
          </a:bodyPr>
          <a:lstStyle/>
          <a:p>
            <a:pPr algn="ctr"/>
            <a:r>
              <a:rPr lang="en-US" sz="4800" dirty="0">
                <a:solidFill>
                  <a:srgbClr val="E31837"/>
                </a:solidFill>
                <a:latin typeface="Avenir Heavy" panose="020B0703020203020204" pitchFamily="34" charset="0"/>
              </a:rPr>
              <a:t>MERCI !</a:t>
            </a:r>
            <a:endParaRPr lang="en-IN" sz="4800" dirty="0">
              <a:solidFill>
                <a:srgbClr val="E31837"/>
              </a:solidFill>
              <a:latin typeface="Avenir Heavy" panose="020B0703020203020204" pitchFamily="34" charset="0"/>
            </a:endParaRPr>
          </a:p>
        </p:txBody>
      </p:sp>
      <p:sp>
        <p:nvSpPr>
          <p:cNvPr id="5" name="TextBox 4">
            <a:extLst>
              <a:ext uri="{FF2B5EF4-FFF2-40B4-BE49-F238E27FC236}">
                <a16:creationId xmlns:a16="http://schemas.microsoft.com/office/drawing/2014/main" id="{D9FA4521-E548-4A81-0677-3646F4FA9AE5}"/>
              </a:ext>
            </a:extLst>
          </p:cNvPr>
          <p:cNvSpPr txBox="1"/>
          <p:nvPr/>
        </p:nvSpPr>
        <p:spPr>
          <a:xfrm>
            <a:off x="1703070" y="3716625"/>
            <a:ext cx="8785860" cy="400110"/>
          </a:xfrm>
          <a:prstGeom prst="rect">
            <a:avLst/>
          </a:prstGeom>
          <a:noFill/>
        </p:spPr>
        <p:txBody>
          <a:bodyPr wrap="square" rtlCol="0">
            <a:spAutoFit/>
          </a:bodyPr>
          <a:lstStyle/>
          <a:p>
            <a:pPr algn="ctr"/>
            <a:r>
              <a:rPr lang="en-US" sz="2000" dirty="0">
                <a:solidFill>
                  <a:srgbClr val="0082C9"/>
                </a:solidFill>
                <a:latin typeface="Avenir Medium" panose="02000603020000020003" pitchFamily="2" charset="0"/>
              </a:rPr>
              <a:t>Nous vous </a:t>
            </a:r>
            <a:r>
              <a:rPr lang="en-US" sz="2000" dirty="0" err="1">
                <a:solidFill>
                  <a:srgbClr val="0082C9"/>
                </a:solidFill>
                <a:latin typeface="Avenir Medium" panose="02000603020000020003" pitchFamily="2" charset="0"/>
              </a:rPr>
              <a:t>remercions</a:t>
            </a:r>
            <a:r>
              <a:rPr lang="en-US" sz="2000" dirty="0">
                <a:solidFill>
                  <a:srgbClr val="0082C9"/>
                </a:solidFill>
                <a:latin typeface="Avenir Medium" panose="02000603020000020003" pitchFamily="2" charset="0"/>
              </a:rPr>
              <a:t> pour vos contributions.</a:t>
            </a:r>
            <a:endParaRPr lang="en-IN" sz="2000" dirty="0">
              <a:solidFill>
                <a:srgbClr val="0082C9"/>
              </a:solidFill>
              <a:latin typeface="Avenir Medium" panose="02000603020000020003" pitchFamily="2" charset="0"/>
            </a:endParaRPr>
          </a:p>
        </p:txBody>
      </p:sp>
      <p:pic>
        <p:nvPicPr>
          <p:cNvPr id="6" name="Graphic 5">
            <a:extLst>
              <a:ext uri="{FF2B5EF4-FFF2-40B4-BE49-F238E27FC236}">
                <a16:creationId xmlns:a16="http://schemas.microsoft.com/office/drawing/2014/main" id="{7613076B-5E66-6ACB-FADF-15D680EA93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93358" y="2042711"/>
            <a:ext cx="405284" cy="734578"/>
          </a:xfrm>
          <a:prstGeom prst="rect">
            <a:avLst/>
          </a:prstGeom>
        </p:spPr>
      </p:pic>
    </p:spTree>
    <p:extLst>
      <p:ext uri="{BB962C8B-B14F-4D97-AF65-F5344CB8AC3E}">
        <p14:creationId xmlns:p14="http://schemas.microsoft.com/office/powerpoint/2010/main" val="386156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B849F-66C5-2392-6CDC-9B0DA6890F2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DF8FFDF-0A1C-938B-6DBB-B443881740E0}"/>
              </a:ext>
            </a:extLst>
          </p:cNvPr>
          <p:cNvSpPr/>
          <p:nvPr/>
        </p:nvSpPr>
        <p:spPr>
          <a:xfrm>
            <a:off x="3747442" y="3944722"/>
            <a:ext cx="5985837"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F13D0002-9051-8A95-537C-983F319C4BD0}"/>
              </a:ext>
            </a:extLst>
          </p:cNvPr>
          <p:cNvSpPr/>
          <p:nvPr/>
        </p:nvSpPr>
        <p:spPr>
          <a:xfrm flipH="1">
            <a:off x="2040833" y="3944722"/>
            <a:ext cx="1565430"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54EE1592-F7CB-BBF5-3E28-82BE6FCC722F}"/>
              </a:ext>
            </a:extLst>
          </p:cNvPr>
          <p:cNvSpPr/>
          <p:nvPr/>
        </p:nvSpPr>
        <p:spPr>
          <a:xfrm flipH="1">
            <a:off x="2040833" y="3045290"/>
            <a:ext cx="1565430"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3074A077-498C-46C9-89ED-71AAF033150E}"/>
              </a:ext>
            </a:extLst>
          </p:cNvPr>
          <p:cNvSpPr/>
          <p:nvPr/>
        </p:nvSpPr>
        <p:spPr>
          <a:xfrm>
            <a:off x="3747442" y="3041966"/>
            <a:ext cx="5985837"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9558E7A-32BD-AA75-C151-223920871C27}"/>
              </a:ext>
            </a:extLst>
          </p:cNvPr>
          <p:cNvSpPr/>
          <p:nvPr/>
        </p:nvSpPr>
        <p:spPr>
          <a:xfrm flipH="1">
            <a:off x="2040833" y="4821015"/>
            <a:ext cx="1565430"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4509684B-C141-87AA-CC99-C3127424B44A}"/>
              </a:ext>
            </a:extLst>
          </p:cNvPr>
          <p:cNvSpPr/>
          <p:nvPr/>
        </p:nvSpPr>
        <p:spPr>
          <a:xfrm>
            <a:off x="3747442" y="4817691"/>
            <a:ext cx="5985837"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6AA841EB-72E7-E0A9-92A3-17A66F935601}"/>
              </a:ext>
            </a:extLst>
          </p:cNvPr>
          <p:cNvSpPr/>
          <p:nvPr/>
        </p:nvSpPr>
        <p:spPr>
          <a:xfrm>
            <a:off x="3747442" y="1253070"/>
            <a:ext cx="5985837"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a:extLst>
              <a:ext uri="{FF2B5EF4-FFF2-40B4-BE49-F238E27FC236}">
                <a16:creationId xmlns:a16="http://schemas.microsoft.com/office/drawing/2014/main" id="{CDE2BBE3-2B32-85BB-5762-F0FDA726EB90}"/>
              </a:ext>
            </a:extLst>
          </p:cNvPr>
          <p:cNvSpPr/>
          <p:nvPr/>
        </p:nvSpPr>
        <p:spPr>
          <a:xfrm>
            <a:off x="3747442" y="2152500"/>
            <a:ext cx="5985837"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D4A2E35F-5FFB-7304-951D-2C5BE586546F}"/>
              </a:ext>
            </a:extLst>
          </p:cNvPr>
          <p:cNvSpPr/>
          <p:nvPr/>
        </p:nvSpPr>
        <p:spPr>
          <a:xfrm flipH="1">
            <a:off x="2040833" y="1253068"/>
            <a:ext cx="1565430"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a:extLst>
              <a:ext uri="{FF2B5EF4-FFF2-40B4-BE49-F238E27FC236}">
                <a16:creationId xmlns:a16="http://schemas.microsoft.com/office/drawing/2014/main" id="{08F863F8-175D-CF39-6657-8DA2934EB018}"/>
              </a:ext>
            </a:extLst>
          </p:cNvPr>
          <p:cNvSpPr/>
          <p:nvPr/>
        </p:nvSpPr>
        <p:spPr>
          <a:xfrm flipH="1">
            <a:off x="2040833" y="2152500"/>
            <a:ext cx="1565430"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descr="A drawing of a person&#10;&#10;Description automatically generated">
            <a:extLst>
              <a:ext uri="{FF2B5EF4-FFF2-40B4-BE49-F238E27FC236}">
                <a16:creationId xmlns:a16="http://schemas.microsoft.com/office/drawing/2014/main" id="{6ECB26F1-BA79-E578-EB7F-511A6E670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pic>
        <p:nvPicPr>
          <p:cNvPr id="22" name="Picture 21" descr="A drawing of a person&#10;&#10;Description automatically generated">
            <a:extLst>
              <a:ext uri="{FF2B5EF4-FFF2-40B4-BE49-F238E27FC236}">
                <a16:creationId xmlns:a16="http://schemas.microsoft.com/office/drawing/2014/main" id="{6592707D-82C0-01DB-3054-464288947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34" name="Content Placeholder 2">
            <a:extLst>
              <a:ext uri="{FF2B5EF4-FFF2-40B4-BE49-F238E27FC236}">
                <a16:creationId xmlns:a16="http://schemas.microsoft.com/office/drawing/2014/main" id="{36A52C3E-69ED-E9F4-0258-BFB4224C8448}"/>
              </a:ext>
            </a:extLst>
          </p:cNvPr>
          <p:cNvSpPr txBox="1">
            <a:spLocks/>
          </p:cNvSpPr>
          <p:nvPr/>
        </p:nvSpPr>
        <p:spPr>
          <a:xfrm>
            <a:off x="3880291" y="1256388"/>
            <a:ext cx="3531678" cy="7362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pPr>
            <a:r>
              <a:rPr lang="en-US" sz="1600" dirty="0">
                <a:solidFill>
                  <a:schemeClr val="tx1"/>
                </a:solidFill>
                <a:latin typeface="Avenir Medium" panose="02000603020000020003" pitchFamily="2" charset="0"/>
                <a:cs typeface="Arial"/>
              </a:rPr>
              <a:t>Nous sommes à un tournant historique dans la lutte contre le VIH.</a:t>
            </a:r>
            <a:endParaRPr lang="en-US" sz="1600" dirty="0">
              <a:solidFill>
                <a:schemeClr val="tx1"/>
              </a:solidFill>
              <a:latin typeface="Avenir Medium" panose="02000603020000020003" pitchFamily="2" charset="0"/>
            </a:endParaRPr>
          </a:p>
        </p:txBody>
      </p:sp>
      <p:sp>
        <p:nvSpPr>
          <p:cNvPr id="35" name="Content Placeholder 2">
            <a:extLst>
              <a:ext uri="{FF2B5EF4-FFF2-40B4-BE49-F238E27FC236}">
                <a16:creationId xmlns:a16="http://schemas.microsoft.com/office/drawing/2014/main" id="{DBB5FAF2-C326-1BA7-D318-5F6C7593AF74}"/>
              </a:ext>
            </a:extLst>
          </p:cNvPr>
          <p:cNvSpPr txBox="1">
            <a:spLocks/>
          </p:cNvSpPr>
          <p:nvPr/>
        </p:nvSpPr>
        <p:spPr>
          <a:xfrm>
            <a:off x="3880290" y="2152500"/>
            <a:ext cx="5088340" cy="7362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pPr>
            <a:r>
              <a:rPr lang="en-US" sz="1600" dirty="0">
                <a:solidFill>
                  <a:schemeClr val="tx1"/>
                </a:solidFill>
                <a:latin typeface="Avenir Medium" panose="02000603020000020003" pitchFamily="2" charset="0"/>
                <a:cs typeface="Arial"/>
              </a:rPr>
              <a:t>La science, les outils et la force communautaire existent pour mettre fin au sida en tant que menace pour la santé publique.</a:t>
            </a:r>
          </a:p>
        </p:txBody>
      </p:sp>
      <p:sp>
        <p:nvSpPr>
          <p:cNvPr id="36" name="Content Placeholder 2">
            <a:extLst>
              <a:ext uri="{FF2B5EF4-FFF2-40B4-BE49-F238E27FC236}">
                <a16:creationId xmlns:a16="http://schemas.microsoft.com/office/drawing/2014/main" id="{95427E68-3BD5-163D-9873-698A981DBD73}"/>
              </a:ext>
            </a:extLst>
          </p:cNvPr>
          <p:cNvSpPr txBox="1">
            <a:spLocks/>
          </p:cNvSpPr>
          <p:nvPr/>
        </p:nvSpPr>
        <p:spPr>
          <a:xfrm>
            <a:off x="3880288" y="3048610"/>
            <a:ext cx="4837910" cy="7362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pPr>
            <a:r>
              <a:rPr lang="en-US" sz="1600" dirty="0">
                <a:solidFill>
                  <a:schemeClr val="tx1"/>
                </a:solidFill>
                <a:latin typeface="Avenir Medium" panose="02000603020000020003" pitchFamily="2" charset="0"/>
                <a:cs typeface="Arial"/>
              </a:rPr>
              <a:t>La volonté politique et le financement sont fragiles ; c'est peut-être notre dernière chance.</a:t>
            </a:r>
          </a:p>
        </p:txBody>
      </p:sp>
      <p:sp>
        <p:nvSpPr>
          <p:cNvPr id="37" name="Content Placeholder 2">
            <a:extLst>
              <a:ext uri="{FF2B5EF4-FFF2-40B4-BE49-F238E27FC236}">
                <a16:creationId xmlns:a16="http://schemas.microsoft.com/office/drawing/2014/main" id="{C0BC082A-7EE6-C0AC-064D-C1C585D9BD2B}"/>
              </a:ext>
            </a:extLst>
          </p:cNvPr>
          <p:cNvSpPr txBox="1">
            <a:spLocks/>
          </p:cNvSpPr>
          <p:nvPr/>
        </p:nvSpPr>
        <p:spPr>
          <a:xfrm>
            <a:off x="3880289" y="3951366"/>
            <a:ext cx="5852990" cy="73625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pPr>
            <a:r>
              <a:rPr lang="en-US" sz="1600" dirty="0">
                <a:solidFill>
                  <a:schemeClr val="tx1"/>
                </a:solidFill>
                <a:latin typeface="Avenir Medium" panose="02000603020000020003" pitchFamily="2" charset="0"/>
                <a:cs typeface="Arial"/>
              </a:rPr>
              <a:t>Cette stratégie est un appel à une action décisive.</a:t>
            </a:r>
          </a:p>
        </p:txBody>
      </p:sp>
      <p:sp>
        <p:nvSpPr>
          <p:cNvPr id="38" name="Content Placeholder 2">
            <a:extLst>
              <a:ext uri="{FF2B5EF4-FFF2-40B4-BE49-F238E27FC236}">
                <a16:creationId xmlns:a16="http://schemas.microsoft.com/office/drawing/2014/main" id="{E72D2F77-EE8F-61E3-B197-66E4B570C85E}"/>
              </a:ext>
            </a:extLst>
          </p:cNvPr>
          <p:cNvSpPr txBox="1">
            <a:spLocks/>
          </p:cNvSpPr>
          <p:nvPr/>
        </p:nvSpPr>
        <p:spPr>
          <a:xfrm>
            <a:off x="3880289" y="4817691"/>
            <a:ext cx="4837910" cy="73625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pPr>
            <a:r>
              <a:rPr lang="en-US" sz="1600" dirty="0">
                <a:solidFill>
                  <a:schemeClr val="tx1"/>
                </a:solidFill>
                <a:latin typeface="Avenir Medium" panose="02000603020000020003" pitchFamily="2" charset="0"/>
                <a:cs typeface="Arial"/>
              </a:rPr>
              <a:t>Choisir d'agir maintenant, c'est choisir le courage plutôt que la lassitude, et l'espoir plutôt que la résignation.</a:t>
            </a:r>
          </a:p>
        </p:txBody>
      </p:sp>
      <p:sp>
        <p:nvSpPr>
          <p:cNvPr id="3" name="TextBox 2">
            <a:extLst>
              <a:ext uri="{FF2B5EF4-FFF2-40B4-BE49-F238E27FC236}">
                <a16:creationId xmlns:a16="http://schemas.microsoft.com/office/drawing/2014/main" id="{49A777FB-B53B-CC9F-3E0E-203D7BF8A368}"/>
              </a:ext>
            </a:extLst>
          </p:cNvPr>
          <p:cNvSpPr txBox="1"/>
          <p:nvPr/>
        </p:nvSpPr>
        <p:spPr>
          <a:xfrm>
            <a:off x="-1640" y="211119"/>
            <a:ext cx="3879353" cy="492443"/>
          </a:xfrm>
          <a:prstGeom prst="rect">
            <a:avLst/>
          </a:prstGeom>
          <a:noFill/>
        </p:spPr>
        <p:txBody>
          <a:bodyPr wrap="square" rtlCol="0">
            <a:spAutoFit/>
          </a:bodyPr>
          <a:lstStyle/>
          <a:p>
            <a:pPr algn="r"/>
            <a:r>
              <a:rPr lang="en-US" sz="2600" dirty="0">
                <a:solidFill>
                  <a:srgbClr val="E31837"/>
                </a:solidFill>
                <a:latin typeface="Avenir Heavy" panose="020B0703020203020204" pitchFamily="34" charset="0"/>
              </a:rPr>
              <a:t>POURQUOI MAINTENANT ?</a:t>
            </a:r>
            <a:endParaRPr lang="en-IN" sz="2600" dirty="0">
              <a:solidFill>
                <a:srgbClr val="E31837"/>
              </a:solidFill>
              <a:latin typeface="Avenir Heavy" panose="020B0703020203020204" pitchFamily="34" charset="0"/>
            </a:endParaRPr>
          </a:p>
        </p:txBody>
      </p:sp>
    </p:spTree>
    <p:extLst>
      <p:ext uri="{BB962C8B-B14F-4D97-AF65-F5344CB8AC3E}">
        <p14:creationId xmlns:p14="http://schemas.microsoft.com/office/powerpoint/2010/main" val="163959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A129F-6E09-811F-4209-B522F3218234}"/>
            </a:ext>
          </a:extLst>
        </p:cNvPr>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028042D-8B87-F630-EF52-623B98EC2E1C}"/>
              </a:ext>
            </a:extLst>
          </p:cNvPr>
          <p:cNvCxnSpPr>
            <a:cxnSpLocks/>
          </p:cNvCxnSpPr>
          <p:nvPr/>
        </p:nvCxnSpPr>
        <p:spPr>
          <a:xfrm>
            <a:off x="3068700" y="556142"/>
            <a:ext cx="0" cy="1717126"/>
          </a:xfrm>
          <a:prstGeom prst="line">
            <a:avLst/>
          </a:prstGeom>
          <a:ln w="12700">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A drawing of a person&#10;&#10;Description automatically generated">
            <a:extLst>
              <a:ext uri="{FF2B5EF4-FFF2-40B4-BE49-F238E27FC236}">
                <a16:creationId xmlns:a16="http://schemas.microsoft.com/office/drawing/2014/main" id="{9BEDAF54-F13A-B659-4DB0-196172743B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TextBox 9">
            <a:extLst>
              <a:ext uri="{FF2B5EF4-FFF2-40B4-BE49-F238E27FC236}">
                <a16:creationId xmlns:a16="http://schemas.microsoft.com/office/drawing/2014/main" id="{4FAB0023-A91D-F53C-D607-38E5A4F26F2F}"/>
              </a:ext>
            </a:extLst>
          </p:cNvPr>
          <p:cNvSpPr txBox="1"/>
          <p:nvPr/>
        </p:nvSpPr>
        <p:spPr>
          <a:xfrm>
            <a:off x="3124018" y="759387"/>
            <a:ext cx="2669377" cy="1169551"/>
          </a:xfrm>
          <a:prstGeom prst="rect">
            <a:avLst/>
          </a:prstGeom>
          <a:noFill/>
        </p:spPr>
        <p:txBody>
          <a:bodyPr wrap="square" rtlCol="0">
            <a:spAutoFit/>
          </a:bodyPr>
          <a:lstStyle/>
          <a:p>
            <a:r>
              <a:rPr lang="en-US" sz="1400" dirty="0"/>
              <a:t>Résumé des consultations menées auprès des autorités régionales, nationales et locales (mars à mai 2025)</a:t>
            </a:r>
            <a:endParaRPr lang="en-IN" sz="1400" dirty="0"/>
          </a:p>
        </p:txBody>
      </p:sp>
      <p:pic>
        <p:nvPicPr>
          <p:cNvPr id="6" name="Picture 5">
            <a:extLst>
              <a:ext uri="{FF2B5EF4-FFF2-40B4-BE49-F238E27FC236}">
                <a16:creationId xmlns:a16="http://schemas.microsoft.com/office/drawing/2014/main" id="{695B2998-A79F-EE5A-2F3B-BF9263F330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80" y="2273268"/>
            <a:ext cx="7560579" cy="4392177"/>
          </a:xfrm>
          <a:prstGeom prst="rect">
            <a:avLst/>
          </a:prstGeom>
        </p:spPr>
      </p:pic>
      <p:sp>
        <p:nvSpPr>
          <p:cNvPr id="8" name="TextBox 7">
            <a:extLst>
              <a:ext uri="{FF2B5EF4-FFF2-40B4-BE49-F238E27FC236}">
                <a16:creationId xmlns:a16="http://schemas.microsoft.com/office/drawing/2014/main" id="{849ED21B-E525-FEC0-241D-B44F441832C0}"/>
              </a:ext>
            </a:extLst>
          </p:cNvPr>
          <p:cNvSpPr txBox="1"/>
          <p:nvPr/>
        </p:nvSpPr>
        <p:spPr>
          <a:xfrm>
            <a:off x="676727" y="201826"/>
            <a:ext cx="2177188" cy="1292662"/>
          </a:xfrm>
          <a:prstGeom prst="rect">
            <a:avLst/>
          </a:prstGeom>
          <a:noFill/>
        </p:spPr>
        <p:txBody>
          <a:bodyPr wrap="square" rtlCol="0">
            <a:spAutoFit/>
          </a:bodyPr>
          <a:lstStyle/>
          <a:p>
            <a:pPr algn="r"/>
            <a:r>
              <a:rPr lang="en-US" sz="2600" dirty="0">
                <a:solidFill>
                  <a:srgbClr val="E31837"/>
                </a:solidFill>
                <a:latin typeface="Avenir Heavy" panose="020B0703020203020204" pitchFamily="34" charset="0"/>
              </a:rPr>
              <a:t>COMMENT LA STRATÉGIE A ÉTÉ ÉLABORÉE</a:t>
            </a:r>
            <a:endParaRPr lang="en-IN" sz="2600" dirty="0">
              <a:solidFill>
                <a:srgbClr val="E31837"/>
              </a:solidFill>
              <a:latin typeface="Avenir Heavy" panose="020B0703020203020204" pitchFamily="34" charset="0"/>
            </a:endParaRPr>
          </a:p>
        </p:txBody>
      </p:sp>
      <p:sp>
        <p:nvSpPr>
          <p:cNvPr id="9" name="TextBox 8">
            <a:extLst>
              <a:ext uri="{FF2B5EF4-FFF2-40B4-BE49-F238E27FC236}">
                <a16:creationId xmlns:a16="http://schemas.microsoft.com/office/drawing/2014/main" id="{872CC49F-F2C6-0D95-4039-7961288FF5FD}"/>
              </a:ext>
            </a:extLst>
          </p:cNvPr>
          <p:cNvSpPr txBox="1"/>
          <p:nvPr/>
        </p:nvSpPr>
        <p:spPr>
          <a:xfrm>
            <a:off x="7211028" y="2165849"/>
            <a:ext cx="4020007" cy="4647426"/>
          </a:xfrm>
          <a:prstGeom prst="rect">
            <a:avLst/>
          </a:prstGeom>
          <a:noFill/>
        </p:spPr>
        <p:txBody>
          <a:bodyPr wrap="square" rtlCol="0">
            <a:spAutoFit/>
          </a:bodyPr>
          <a:lstStyle/>
          <a:p>
            <a:pPr marL="285750" lvl="0" indent="-285750">
              <a:spcBef>
                <a:spcPts val="600"/>
              </a:spcBef>
              <a:spcAft>
                <a:spcPts val="600"/>
              </a:spcAft>
              <a:buFont typeface="Arial" panose="020B0604020202020204" pitchFamily="34" charset="0"/>
              <a:buChar char="•"/>
            </a:pPr>
            <a:r>
              <a:rPr lang="en-US" sz="1600" dirty="0">
                <a:latin typeface="Avenir Medium" panose="02000603020000020003" pitchFamily="2" charset="0"/>
              </a:rPr>
              <a:t>Processus consultatif approfondi impliquant plus de 5 000 personnes et réseaux.</a:t>
            </a:r>
            <a:endParaRPr lang="en-IN" sz="1600" dirty="0">
              <a:latin typeface="Avenir Medium" panose="02000603020000020003" pitchFamily="2" charset="0"/>
            </a:endParaRPr>
          </a:p>
          <a:p>
            <a:pPr marL="285750" lvl="0" indent="-285750">
              <a:spcBef>
                <a:spcPts val="600"/>
              </a:spcBef>
              <a:spcAft>
                <a:spcPts val="600"/>
              </a:spcAft>
              <a:buFont typeface="Arial" panose="020B0604020202020204" pitchFamily="34" charset="0"/>
              <a:buChar char="•"/>
            </a:pPr>
            <a:r>
              <a:rPr lang="en-US" sz="1600" dirty="0">
                <a:latin typeface="Avenir Medium" panose="02000603020000020003" pitchFamily="2" charset="0"/>
              </a:rPr>
              <a:t>Enquêtes numériques, dialogues et conversations nationales et régionales tout au long de l'année.</a:t>
            </a:r>
            <a:endParaRPr lang="en-IN" sz="1600" dirty="0">
              <a:latin typeface="Avenir Medium" panose="02000603020000020003" pitchFamily="2" charset="0"/>
            </a:endParaRPr>
          </a:p>
          <a:p>
            <a:pPr marL="285750" lvl="0" indent="-285750">
              <a:spcBef>
                <a:spcPts val="600"/>
              </a:spcBef>
              <a:spcAft>
                <a:spcPts val="600"/>
              </a:spcAft>
              <a:buFont typeface="Arial" panose="020B0604020202020204" pitchFamily="34" charset="0"/>
              <a:buChar char="•"/>
            </a:pPr>
            <a:r>
              <a:rPr lang="en-US" sz="1600" dirty="0">
                <a:latin typeface="Avenir Medium" panose="02000603020000020003" pitchFamily="2" charset="0"/>
              </a:rPr>
              <a:t>Deux consultations mondiales multipartites avec une représentation large et diversifiée.</a:t>
            </a:r>
            <a:endParaRPr lang="en-IN" sz="1600" dirty="0">
              <a:latin typeface="Avenir Medium" panose="02000603020000020003" pitchFamily="2" charset="0"/>
            </a:endParaRPr>
          </a:p>
          <a:p>
            <a:pPr marL="285750" lvl="0" indent="-285750">
              <a:spcBef>
                <a:spcPts val="600"/>
              </a:spcBef>
              <a:spcAft>
                <a:spcPts val="600"/>
              </a:spcAft>
              <a:buFont typeface="Arial" panose="020B0604020202020204" pitchFamily="34" charset="0"/>
              <a:buChar char="•"/>
            </a:pPr>
            <a:r>
              <a:rPr lang="en-US" sz="1600" dirty="0">
                <a:latin typeface="Avenir Medium" panose="02000603020000020003" pitchFamily="2" charset="0"/>
              </a:rPr>
              <a:t>Parmi les personnes consultées figuraient : des personnes vivant avec le VIH, des jeunes, des populations clés, le secteur privé, des gouvernements, des donateurs, la société civile, des chercheurs et des partenaires des Nations </a:t>
            </a:r>
            <a:r>
              <a:rPr lang="en-US" sz="1600" dirty="0" err="1">
                <a:latin typeface="Avenir Medium" panose="02000603020000020003" pitchFamily="2" charset="0"/>
              </a:rPr>
              <a:t>Unies</a:t>
            </a:r>
            <a:r>
              <a:rPr lang="en-US" sz="1600" dirty="0">
                <a:latin typeface="Avenir Medium" panose="02000603020000020003" pitchFamily="2" charset="0"/>
              </a:rPr>
              <a:t>.</a:t>
            </a:r>
            <a:endParaRPr lang="en-IN" sz="1600" dirty="0">
              <a:latin typeface="Avenir Medium" panose="02000603020000020003" pitchFamily="2" charset="0"/>
            </a:endParaRPr>
          </a:p>
          <a:p>
            <a:pPr marL="285750" lvl="0" indent="-285750">
              <a:spcBef>
                <a:spcPts val="600"/>
              </a:spcBef>
              <a:spcAft>
                <a:spcPts val="600"/>
              </a:spcAft>
              <a:buFont typeface="Arial" panose="020B0604020202020204" pitchFamily="34" charset="0"/>
              <a:buChar char="•"/>
            </a:pPr>
            <a:r>
              <a:rPr lang="en-US" sz="1600" dirty="0">
                <a:latin typeface="Avenir Medium" panose="02000603020000020003" pitchFamily="2" charset="0"/>
              </a:rPr>
              <a:t>Vous avez été entendus ? Oui, tout à fait.</a:t>
            </a:r>
            <a:endParaRPr lang="en-IN" sz="1600" dirty="0">
              <a:latin typeface="Avenir Medium" panose="02000603020000020003" pitchFamily="2" charset="0"/>
            </a:endParaRPr>
          </a:p>
        </p:txBody>
      </p:sp>
    </p:spTree>
    <p:extLst>
      <p:ext uri="{BB962C8B-B14F-4D97-AF65-F5344CB8AC3E}">
        <p14:creationId xmlns:p14="http://schemas.microsoft.com/office/powerpoint/2010/main" val="209887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628361-4EF9-679B-AC88-A62439DF1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741" y="1826907"/>
            <a:ext cx="3987954" cy="3780954"/>
          </a:xfrm>
          <a:prstGeom prst="rect">
            <a:avLst/>
          </a:prstGeom>
        </p:spPr>
      </p:pic>
      <p:sp>
        <p:nvSpPr>
          <p:cNvPr id="8" name="TextBox 7">
            <a:extLst>
              <a:ext uri="{FF2B5EF4-FFF2-40B4-BE49-F238E27FC236}">
                <a16:creationId xmlns:a16="http://schemas.microsoft.com/office/drawing/2014/main" id="{73530C73-C950-5FDA-A805-73B8FA3DA88F}"/>
              </a:ext>
            </a:extLst>
          </p:cNvPr>
          <p:cNvSpPr txBox="1"/>
          <p:nvPr/>
        </p:nvSpPr>
        <p:spPr>
          <a:xfrm>
            <a:off x="530330" y="2477473"/>
            <a:ext cx="2300583" cy="3139321"/>
          </a:xfrm>
          <a:prstGeom prst="rect">
            <a:avLst/>
          </a:prstGeom>
          <a:noFill/>
        </p:spPr>
        <p:txBody>
          <a:bodyPr wrap="square" lIns="91440" tIns="45720" rIns="91440" bIns="45720" rtlCol="0" anchor="t">
            <a:spAutoFit/>
          </a:bodyPr>
          <a:lstStyle/>
          <a:p>
            <a:pPr algn="r">
              <a:spcBef>
                <a:spcPts val="600"/>
              </a:spcBef>
              <a:spcAft>
                <a:spcPts val="600"/>
              </a:spcAft>
            </a:pPr>
            <a:r>
              <a:rPr lang="en-US" dirty="0">
                <a:solidFill>
                  <a:srgbClr val="E31837"/>
                </a:solidFill>
                <a:latin typeface="Avenir Medium"/>
                <a:cs typeface="Arial"/>
              </a:rPr>
              <a:t>La </a:t>
            </a:r>
            <a:r>
              <a:rPr lang="en-US" err="1">
                <a:solidFill>
                  <a:srgbClr val="E31837"/>
                </a:solidFill>
                <a:latin typeface="Avenir Medium"/>
                <a:cs typeface="Arial"/>
              </a:rPr>
              <a:t>stratégie</a:t>
            </a:r>
            <a:r>
              <a:rPr lang="en-US" dirty="0">
                <a:solidFill>
                  <a:srgbClr val="E31837"/>
                </a:solidFill>
                <a:latin typeface="Avenir Medium"/>
                <a:cs typeface="Arial"/>
              </a:rPr>
              <a:t> repose sur quatre </a:t>
            </a:r>
            <a:r>
              <a:rPr lang="en-US" err="1">
                <a:solidFill>
                  <a:srgbClr val="E31837"/>
                </a:solidFill>
                <a:latin typeface="Avenir Medium"/>
                <a:cs typeface="Arial"/>
              </a:rPr>
              <a:t>piliers</a:t>
            </a:r>
            <a:r>
              <a:rPr lang="en-US" dirty="0">
                <a:solidFill>
                  <a:srgbClr val="E31837"/>
                </a:solidFill>
                <a:latin typeface="Avenir Medium"/>
                <a:cs typeface="Arial"/>
              </a:rPr>
              <a:t> </a:t>
            </a:r>
            <a:r>
              <a:rPr lang="en-US" err="1">
                <a:solidFill>
                  <a:srgbClr val="E31837"/>
                </a:solidFill>
                <a:latin typeface="Avenir Medium"/>
                <a:cs typeface="Arial"/>
              </a:rPr>
              <a:t>fondamentaux</a:t>
            </a:r>
            <a:r>
              <a:rPr lang="en-US" dirty="0">
                <a:solidFill>
                  <a:srgbClr val="E31837"/>
                </a:solidFill>
                <a:latin typeface="Avenir Medium"/>
                <a:cs typeface="Arial"/>
              </a:rPr>
              <a:t>, </a:t>
            </a:r>
            <a:r>
              <a:rPr lang="en-US" err="1">
                <a:solidFill>
                  <a:srgbClr val="E31837"/>
                </a:solidFill>
                <a:latin typeface="Avenir Medium"/>
                <a:cs typeface="Arial"/>
              </a:rPr>
              <a:t>façonnés</a:t>
            </a:r>
            <a:r>
              <a:rPr lang="en-US" dirty="0">
                <a:solidFill>
                  <a:srgbClr val="E31837"/>
                </a:solidFill>
                <a:latin typeface="Avenir Medium"/>
                <a:cs typeface="Arial"/>
              </a:rPr>
              <a:t> par </a:t>
            </a:r>
            <a:r>
              <a:rPr lang="en-US" err="1">
                <a:solidFill>
                  <a:srgbClr val="E31837"/>
                </a:solidFill>
                <a:latin typeface="Avenir Medium"/>
                <a:cs typeface="Arial"/>
              </a:rPr>
              <a:t>l'épidémiologie</a:t>
            </a:r>
            <a:r>
              <a:rPr lang="en-US" dirty="0">
                <a:solidFill>
                  <a:srgbClr val="E31837"/>
                </a:solidFill>
                <a:latin typeface="Avenir Medium"/>
                <a:cs typeface="Arial"/>
              </a:rPr>
              <a:t> </a:t>
            </a:r>
            <a:r>
              <a:rPr lang="en-US" err="1">
                <a:solidFill>
                  <a:srgbClr val="E31837"/>
                </a:solidFill>
                <a:latin typeface="Avenir Medium"/>
                <a:cs typeface="Arial"/>
              </a:rPr>
              <a:t>actuelle</a:t>
            </a:r>
            <a:r>
              <a:rPr lang="en-US" dirty="0">
                <a:solidFill>
                  <a:srgbClr val="E31837"/>
                </a:solidFill>
                <a:latin typeface="Avenir Medium"/>
                <a:cs typeface="Arial"/>
              </a:rPr>
              <a:t> du VIH, les </a:t>
            </a:r>
            <a:r>
              <a:rPr lang="en-US">
                <a:solidFill>
                  <a:srgbClr val="E31837"/>
                </a:solidFill>
                <a:latin typeface="Avenir Medium"/>
                <a:cs typeface="Arial"/>
              </a:rPr>
              <a:t>ripostes </a:t>
            </a:r>
            <a:r>
              <a:rPr lang="en-US" err="1">
                <a:solidFill>
                  <a:srgbClr val="E31837"/>
                </a:solidFill>
                <a:latin typeface="Avenir Medium"/>
                <a:cs typeface="Arial"/>
              </a:rPr>
              <a:t>actuelles</a:t>
            </a:r>
            <a:r>
              <a:rPr lang="en-US">
                <a:solidFill>
                  <a:srgbClr val="E31837"/>
                </a:solidFill>
                <a:latin typeface="Avenir Medium"/>
                <a:cs typeface="Arial"/>
              </a:rPr>
              <a:t>, et </a:t>
            </a:r>
            <a:r>
              <a:rPr lang="en-US" err="1">
                <a:solidFill>
                  <a:srgbClr val="E31837"/>
                </a:solidFill>
                <a:latin typeface="Avenir Medium"/>
                <a:cs typeface="Arial"/>
              </a:rPr>
              <a:t>conçus</a:t>
            </a:r>
            <a:r>
              <a:rPr lang="en-US">
                <a:solidFill>
                  <a:srgbClr val="E31837"/>
                </a:solidFill>
                <a:latin typeface="Avenir Medium"/>
                <a:cs typeface="Arial"/>
              </a:rPr>
              <a:t> pour fixer des </a:t>
            </a:r>
            <a:r>
              <a:rPr lang="en-US" err="1">
                <a:solidFill>
                  <a:srgbClr val="E31837"/>
                </a:solidFill>
                <a:latin typeface="Avenir Medium"/>
                <a:cs typeface="Arial"/>
              </a:rPr>
              <a:t>objectifs</a:t>
            </a:r>
            <a:r>
              <a:rPr lang="en-US" dirty="0">
                <a:solidFill>
                  <a:srgbClr val="E31837"/>
                </a:solidFill>
                <a:latin typeface="Avenir Medium"/>
                <a:cs typeface="Arial"/>
              </a:rPr>
              <a:t> </a:t>
            </a:r>
            <a:r>
              <a:rPr lang="en-US" err="1">
                <a:solidFill>
                  <a:srgbClr val="E31837"/>
                </a:solidFill>
                <a:latin typeface="Avenir Medium"/>
                <a:cs typeface="Arial"/>
              </a:rPr>
              <a:t>ambitieux</a:t>
            </a:r>
            <a:r>
              <a:rPr lang="en-US" dirty="0">
                <a:solidFill>
                  <a:srgbClr val="E31837"/>
                </a:solidFill>
                <a:latin typeface="Avenir Medium"/>
                <a:cs typeface="Arial"/>
              </a:rPr>
              <a:t> </a:t>
            </a:r>
            <a:r>
              <a:rPr lang="en-US" err="1">
                <a:solidFill>
                  <a:srgbClr val="E31837"/>
                </a:solidFill>
                <a:latin typeface="Avenir Medium"/>
                <a:cs typeface="Arial"/>
              </a:rPr>
              <a:t>mais</a:t>
            </a:r>
            <a:r>
              <a:rPr lang="en-US" dirty="0">
                <a:solidFill>
                  <a:srgbClr val="E31837"/>
                </a:solidFill>
                <a:latin typeface="Avenir Medium"/>
                <a:cs typeface="Arial"/>
              </a:rPr>
              <a:t> </a:t>
            </a:r>
            <a:r>
              <a:rPr lang="en-US" err="1">
                <a:solidFill>
                  <a:srgbClr val="E31837"/>
                </a:solidFill>
                <a:latin typeface="Avenir Medium"/>
                <a:cs typeface="Arial"/>
              </a:rPr>
              <a:t>réalisables</a:t>
            </a:r>
            <a:r>
              <a:rPr lang="en-US" dirty="0">
                <a:solidFill>
                  <a:srgbClr val="E31837"/>
                </a:solidFill>
                <a:latin typeface="Avenir Medium"/>
                <a:cs typeface="Arial"/>
              </a:rPr>
              <a:t> pour 2030.</a:t>
            </a:r>
            <a:endParaRPr lang="en-US" b="1" dirty="0">
              <a:solidFill>
                <a:srgbClr val="E31837"/>
              </a:solidFill>
              <a:latin typeface="Avenir Medium"/>
              <a:cs typeface="Arial"/>
            </a:endParaRPr>
          </a:p>
        </p:txBody>
      </p:sp>
      <p:pic>
        <p:nvPicPr>
          <p:cNvPr id="4" name="Picture 3" descr="A drawing of a person&#10;&#10;Description automatically generated">
            <a:extLst>
              <a:ext uri="{FF2B5EF4-FFF2-40B4-BE49-F238E27FC236}">
                <a16:creationId xmlns:a16="http://schemas.microsoft.com/office/drawing/2014/main" id="{89619E9E-B5E6-352D-493A-291A1731B7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6" name="TextBox 5">
            <a:extLst>
              <a:ext uri="{FF2B5EF4-FFF2-40B4-BE49-F238E27FC236}">
                <a16:creationId xmlns:a16="http://schemas.microsoft.com/office/drawing/2014/main" id="{D4BBFDFF-6386-248F-87A5-42A4C4A8824B}"/>
              </a:ext>
            </a:extLst>
          </p:cNvPr>
          <p:cNvSpPr txBox="1"/>
          <p:nvPr/>
        </p:nvSpPr>
        <p:spPr>
          <a:xfrm>
            <a:off x="244530" y="759387"/>
            <a:ext cx="2590800" cy="1692771"/>
          </a:xfrm>
          <a:prstGeom prst="rect">
            <a:avLst/>
          </a:prstGeom>
          <a:noFill/>
        </p:spPr>
        <p:txBody>
          <a:bodyPr wrap="square" rtlCol="0">
            <a:spAutoFit/>
          </a:bodyPr>
          <a:lstStyle/>
          <a:p>
            <a:pPr algn="r"/>
            <a:r>
              <a:rPr lang="en-US" sz="2600" dirty="0">
                <a:solidFill>
                  <a:srgbClr val="E31837"/>
                </a:solidFill>
                <a:latin typeface="Avenir Heavy" panose="020B0703020203020204" pitchFamily="34" charset="0"/>
              </a:rPr>
              <a:t>LES QUATRE PILIERS DE LA STRATÉGIE</a:t>
            </a:r>
            <a:endParaRPr lang="en-IN" sz="2600" dirty="0">
              <a:solidFill>
                <a:srgbClr val="E31837"/>
              </a:solidFill>
              <a:latin typeface="Avenir Heavy" panose="020B0703020203020204" pitchFamily="34" charset="0"/>
            </a:endParaRPr>
          </a:p>
        </p:txBody>
      </p:sp>
      <p:sp>
        <p:nvSpPr>
          <p:cNvPr id="12" name="Title 1">
            <a:extLst>
              <a:ext uri="{FF2B5EF4-FFF2-40B4-BE49-F238E27FC236}">
                <a16:creationId xmlns:a16="http://schemas.microsoft.com/office/drawing/2014/main" id="{DF6D07E0-E922-2DFF-33BE-D5D6A8E4F63F}"/>
              </a:ext>
            </a:extLst>
          </p:cNvPr>
          <p:cNvSpPr txBox="1">
            <a:spLocks/>
          </p:cNvSpPr>
          <p:nvPr/>
        </p:nvSpPr>
        <p:spPr>
          <a:xfrm>
            <a:off x="4362907" y="1250139"/>
            <a:ext cx="1733093" cy="156211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lvl="0" algn="r"/>
            <a:r>
              <a:rPr lang="en-US" sz="1800" dirty="0">
                <a:solidFill>
                  <a:srgbClr val="006EB6"/>
                </a:solidFill>
                <a:latin typeface="Avenir Medium"/>
                <a:cs typeface="Arial"/>
              </a:rPr>
              <a:t>Examen à mi-</a:t>
            </a:r>
            <a:r>
              <a:rPr lang="en-US" sz="1800" dirty="0" err="1">
                <a:solidFill>
                  <a:srgbClr val="006EB6"/>
                </a:solidFill>
                <a:latin typeface="Avenir Medium"/>
                <a:cs typeface="Arial"/>
              </a:rPr>
              <a:t>parcours</a:t>
            </a:r>
            <a:r>
              <a:rPr lang="en-US" sz="1800" dirty="0">
                <a:solidFill>
                  <a:srgbClr val="006EB6"/>
                </a:solidFill>
                <a:latin typeface="Avenir Medium"/>
                <a:cs typeface="Arial"/>
              </a:rPr>
              <a:t> de la </a:t>
            </a:r>
            <a:r>
              <a:rPr lang="en-US" sz="1800" dirty="0" err="1">
                <a:solidFill>
                  <a:srgbClr val="006EB6"/>
                </a:solidFill>
                <a:latin typeface="Avenir Medium"/>
                <a:cs typeface="Arial"/>
              </a:rPr>
              <a:t>stratégie</a:t>
            </a:r>
            <a:r>
              <a:rPr lang="en-US" sz="1800" dirty="0">
                <a:solidFill>
                  <a:srgbClr val="006EB6"/>
                </a:solidFill>
                <a:latin typeface="Avenir Medium"/>
                <a:cs typeface="Arial"/>
              </a:rPr>
              <a:t> </a:t>
            </a:r>
            <a:r>
              <a:rPr lang="en-US" sz="1800" dirty="0" err="1">
                <a:solidFill>
                  <a:srgbClr val="006EB6"/>
                </a:solidFill>
                <a:latin typeface="Avenir Medium"/>
                <a:cs typeface="Arial"/>
              </a:rPr>
              <a:t>actuelle</a:t>
            </a:r>
            <a:r>
              <a:rPr lang="en-US" sz="1800" dirty="0">
                <a:solidFill>
                  <a:srgbClr val="006EB6"/>
                </a:solidFill>
                <a:latin typeface="Avenir Medium"/>
                <a:cs typeface="Arial"/>
              </a:rPr>
              <a:t> (rapport global de </a:t>
            </a:r>
            <a:r>
              <a:rPr lang="en-US" sz="1800" dirty="0" err="1">
                <a:solidFill>
                  <a:srgbClr val="006EB6"/>
                </a:solidFill>
                <a:latin typeface="Avenir Medium"/>
                <a:cs typeface="Arial"/>
              </a:rPr>
              <a:t>juillet</a:t>
            </a:r>
            <a:r>
              <a:rPr lang="en-US" sz="1800" dirty="0">
                <a:solidFill>
                  <a:srgbClr val="006EB6"/>
                </a:solidFill>
                <a:latin typeface="Avenir Medium"/>
                <a:cs typeface="Arial"/>
              </a:rPr>
              <a:t> 2024)</a:t>
            </a:r>
          </a:p>
        </p:txBody>
      </p:sp>
      <p:cxnSp>
        <p:nvCxnSpPr>
          <p:cNvPr id="17" name="Straight Connector 16">
            <a:extLst>
              <a:ext uri="{FF2B5EF4-FFF2-40B4-BE49-F238E27FC236}">
                <a16:creationId xmlns:a16="http://schemas.microsoft.com/office/drawing/2014/main" id="{555D7A37-C470-7C15-F670-C6E5410325F6}"/>
              </a:ext>
            </a:extLst>
          </p:cNvPr>
          <p:cNvCxnSpPr/>
          <p:nvPr/>
        </p:nvCxnSpPr>
        <p:spPr>
          <a:xfrm>
            <a:off x="4487917" y="2672234"/>
            <a:ext cx="2207173" cy="0"/>
          </a:xfrm>
          <a:prstGeom prst="line">
            <a:avLst/>
          </a:prstGeom>
          <a:ln w="9525" cap="flat" cmpd="sng" algn="ctr">
            <a:solidFill>
              <a:srgbClr val="006EB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itle 1">
            <a:extLst>
              <a:ext uri="{FF2B5EF4-FFF2-40B4-BE49-F238E27FC236}">
                <a16:creationId xmlns:a16="http://schemas.microsoft.com/office/drawing/2014/main" id="{ECC68F13-07BD-2BAF-C18B-A714E2CD816F}"/>
              </a:ext>
            </a:extLst>
          </p:cNvPr>
          <p:cNvSpPr txBox="1">
            <a:spLocks/>
          </p:cNvSpPr>
          <p:nvPr/>
        </p:nvSpPr>
        <p:spPr>
          <a:xfrm>
            <a:off x="8326423" y="1722004"/>
            <a:ext cx="1906513" cy="899336"/>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lvl="0"/>
            <a:r>
              <a:rPr lang="en-US" sz="1800" dirty="0" err="1">
                <a:solidFill>
                  <a:srgbClr val="F26B73"/>
                </a:solidFill>
                <a:latin typeface="Avenir Medium" panose="02000603020000020003" pitchFamily="2" charset="0"/>
                <a:cs typeface="Arial"/>
              </a:rPr>
              <a:t>Objectifs</a:t>
            </a:r>
            <a:r>
              <a:rPr lang="en-US" sz="1800" dirty="0">
                <a:solidFill>
                  <a:srgbClr val="F26B73"/>
                </a:solidFill>
                <a:latin typeface="Avenir Medium" panose="02000603020000020003" pitchFamily="2" charset="0"/>
                <a:cs typeface="Arial"/>
              </a:rPr>
              <a:t> recommandés pour 2030 </a:t>
            </a:r>
            <a:r>
              <a:rPr lang="en-US" sz="1800" dirty="0" err="1">
                <a:solidFill>
                  <a:srgbClr val="F26B73"/>
                </a:solidFill>
                <a:latin typeface="Avenir Medium" panose="02000603020000020003" pitchFamily="2" charset="0"/>
                <a:cs typeface="Arial"/>
              </a:rPr>
              <a:t>identifiés</a:t>
            </a:r>
            <a:endParaRPr lang="en-US" sz="1800" dirty="0">
              <a:solidFill>
                <a:srgbClr val="F26B73"/>
              </a:solidFill>
              <a:latin typeface="Avenir Medium" panose="02000603020000020003" pitchFamily="2" charset="0"/>
              <a:cs typeface="Arial"/>
            </a:endParaRPr>
          </a:p>
        </p:txBody>
      </p:sp>
      <p:cxnSp>
        <p:nvCxnSpPr>
          <p:cNvPr id="22" name="Straight Connector 21">
            <a:extLst>
              <a:ext uri="{FF2B5EF4-FFF2-40B4-BE49-F238E27FC236}">
                <a16:creationId xmlns:a16="http://schemas.microsoft.com/office/drawing/2014/main" id="{5D9B0290-AEAA-32D4-AC71-93A2FC05FD3E}"/>
              </a:ext>
            </a:extLst>
          </p:cNvPr>
          <p:cNvCxnSpPr>
            <a:cxnSpLocks/>
          </p:cNvCxnSpPr>
          <p:nvPr/>
        </p:nvCxnSpPr>
        <p:spPr>
          <a:xfrm flipV="1">
            <a:off x="8326423" y="1858688"/>
            <a:ext cx="0" cy="1237571"/>
          </a:xfrm>
          <a:prstGeom prst="line">
            <a:avLst/>
          </a:prstGeom>
          <a:ln w="9525" cap="flat" cmpd="sng" algn="ctr">
            <a:solidFill>
              <a:srgbClr val="F26B7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itle 1">
            <a:extLst>
              <a:ext uri="{FF2B5EF4-FFF2-40B4-BE49-F238E27FC236}">
                <a16:creationId xmlns:a16="http://schemas.microsoft.com/office/drawing/2014/main" id="{F38C72AD-3CF1-26F7-168B-3FEC019E94DC}"/>
              </a:ext>
            </a:extLst>
          </p:cNvPr>
          <p:cNvSpPr txBox="1">
            <a:spLocks/>
          </p:cNvSpPr>
          <p:nvPr/>
        </p:nvSpPr>
        <p:spPr>
          <a:xfrm>
            <a:off x="7792318" y="5416106"/>
            <a:ext cx="2019732" cy="89933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lvl="0"/>
            <a:r>
              <a:rPr lang="en-US" sz="1800" dirty="0">
                <a:solidFill>
                  <a:srgbClr val="41AD49"/>
                </a:solidFill>
                <a:latin typeface="Avenir Medium"/>
                <a:cs typeface="Arial"/>
              </a:rPr>
              <a:t>Consultations </a:t>
            </a:r>
            <a:r>
              <a:rPr lang="en-US" sz="1800">
                <a:solidFill>
                  <a:srgbClr val="41AD49"/>
                </a:solidFill>
                <a:latin typeface="Avenir Medium"/>
                <a:cs typeface="Arial"/>
              </a:rPr>
              <a:t>stratégiques </a:t>
            </a:r>
          </a:p>
        </p:txBody>
      </p:sp>
      <p:cxnSp>
        <p:nvCxnSpPr>
          <p:cNvPr id="21" name="Straight Connector 20">
            <a:extLst>
              <a:ext uri="{FF2B5EF4-FFF2-40B4-BE49-F238E27FC236}">
                <a16:creationId xmlns:a16="http://schemas.microsoft.com/office/drawing/2014/main" id="{F12A6A4A-58B5-8076-FE5F-977EF78DA993}"/>
              </a:ext>
            </a:extLst>
          </p:cNvPr>
          <p:cNvCxnSpPr>
            <a:cxnSpLocks/>
          </p:cNvCxnSpPr>
          <p:nvPr/>
        </p:nvCxnSpPr>
        <p:spPr>
          <a:xfrm flipV="1">
            <a:off x="7792318" y="4797320"/>
            <a:ext cx="0" cy="1237571"/>
          </a:xfrm>
          <a:prstGeom prst="line">
            <a:avLst/>
          </a:prstGeom>
          <a:ln w="9525" cap="flat" cmpd="sng" algn="ctr">
            <a:solidFill>
              <a:srgbClr val="41AD49"/>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Title 1">
            <a:extLst>
              <a:ext uri="{FF2B5EF4-FFF2-40B4-BE49-F238E27FC236}">
                <a16:creationId xmlns:a16="http://schemas.microsoft.com/office/drawing/2014/main" id="{029EC614-1FC5-BE36-B77C-49F3D5D08BA1}"/>
              </a:ext>
            </a:extLst>
          </p:cNvPr>
          <p:cNvSpPr txBox="1">
            <a:spLocks/>
          </p:cNvSpPr>
          <p:nvPr/>
        </p:nvSpPr>
        <p:spPr>
          <a:xfrm>
            <a:off x="4208275" y="4753326"/>
            <a:ext cx="1733093" cy="781058"/>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lvl="0" algn="r"/>
            <a:r>
              <a:rPr lang="en-US" sz="1800" dirty="0">
                <a:solidFill>
                  <a:srgbClr val="F78E20"/>
                </a:solidFill>
                <a:latin typeface="Avenir Medium" panose="02000603020000020003" pitchFamily="2" charset="0"/>
                <a:cs typeface="Arial"/>
              </a:rPr>
              <a:t>Feuilles de route pour la durabilité</a:t>
            </a:r>
          </a:p>
        </p:txBody>
      </p:sp>
      <p:cxnSp>
        <p:nvCxnSpPr>
          <p:cNvPr id="18" name="Straight Connector 17">
            <a:extLst>
              <a:ext uri="{FF2B5EF4-FFF2-40B4-BE49-F238E27FC236}">
                <a16:creationId xmlns:a16="http://schemas.microsoft.com/office/drawing/2014/main" id="{DEE76B1F-1C25-7E86-C3DD-0C32FFA79241}"/>
              </a:ext>
            </a:extLst>
          </p:cNvPr>
          <p:cNvCxnSpPr>
            <a:cxnSpLocks/>
          </p:cNvCxnSpPr>
          <p:nvPr/>
        </p:nvCxnSpPr>
        <p:spPr>
          <a:xfrm flipV="1">
            <a:off x="5941368" y="4134540"/>
            <a:ext cx="0" cy="1237571"/>
          </a:xfrm>
          <a:prstGeom prst="line">
            <a:avLst/>
          </a:prstGeom>
          <a:ln w="9525" cap="flat" cmpd="sng" algn="ctr">
            <a:solidFill>
              <a:srgbClr val="F78E2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5018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978F167-6378-07C4-6671-FE6BFEB0DD01}"/>
              </a:ext>
            </a:extLst>
          </p:cNvPr>
          <p:cNvSpPr/>
          <p:nvPr/>
        </p:nvSpPr>
        <p:spPr>
          <a:xfrm>
            <a:off x="7878365" y="1"/>
            <a:ext cx="1704299" cy="6858000"/>
          </a:xfrm>
          <a:prstGeom prst="rect">
            <a:avLst/>
          </a:prstGeom>
          <a:solidFill>
            <a:srgbClr val="ADB8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A0941797-0491-A499-DBA0-E78D3D3CBC1C}"/>
              </a:ext>
            </a:extLst>
          </p:cNvPr>
          <p:cNvSpPr/>
          <p:nvPr/>
        </p:nvSpPr>
        <p:spPr>
          <a:xfrm>
            <a:off x="5479387" y="1"/>
            <a:ext cx="2324787" cy="6858000"/>
          </a:xfrm>
          <a:prstGeom prst="rect">
            <a:avLst/>
          </a:prstGeom>
          <a:solidFill>
            <a:srgbClr val="FFB7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F100E565-964D-73AB-B652-9C968E44444D}"/>
              </a:ext>
            </a:extLst>
          </p:cNvPr>
          <p:cNvSpPr/>
          <p:nvPr/>
        </p:nvSpPr>
        <p:spPr>
          <a:xfrm>
            <a:off x="3440619" y="1"/>
            <a:ext cx="1964576" cy="685800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descr="A drawing of a person&#10;&#10;Description automatically generated">
            <a:extLst>
              <a:ext uri="{FF2B5EF4-FFF2-40B4-BE49-F238E27FC236}">
                <a16:creationId xmlns:a16="http://schemas.microsoft.com/office/drawing/2014/main" id="{0CC7C6B5-0843-BE45-6D2F-06ACD1DDC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4" name="Title 1">
            <a:extLst>
              <a:ext uri="{FF2B5EF4-FFF2-40B4-BE49-F238E27FC236}">
                <a16:creationId xmlns:a16="http://schemas.microsoft.com/office/drawing/2014/main" id="{7AD6713E-DE9A-AB1B-FB32-A2CCFCED304F}"/>
              </a:ext>
            </a:extLst>
          </p:cNvPr>
          <p:cNvSpPr txBox="1">
            <a:spLocks/>
          </p:cNvSpPr>
          <p:nvPr/>
        </p:nvSpPr>
        <p:spPr>
          <a:xfrm rot="16200000">
            <a:off x="2012857" y="3242506"/>
            <a:ext cx="2585322" cy="4898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algn="ctr"/>
            <a:r>
              <a:rPr lang="en-US" sz="1400" b="1" cap="all" dirty="0">
                <a:solidFill>
                  <a:srgbClr val="E31837"/>
                </a:solidFill>
                <a:latin typeface="Avenir Heavy" panose="020B0703020203020204" pitchFamily="34" charset="0"/>
                <a:cs typeface="Arial"/>
              </a:rPr>
              <a:t>Cela implique</a:t>
            </a:r>
            <a:endParaRPr lang="en-CH" sz="1400" b="1" cap="all" dirty="0">
              <a:solidFill>
                <a:srgbClr val="E31837"/>
              </a:solidFill>
              <a:latin typeface="Avenir Heavy" panose="020B0703020203020204" pitchFamily="34" charset="0"/>
              <a:cs typeface="Arial"/>
            </a:endParaRPr>
          </a:p>
        </p:txBody>
      </p:sp>
      <p:sp>
        <p:nvSpPr>
          <p:cNvPr id="6" name="TextBox 5">
            <a:extLst>
              <a:ext uri="{FF2B5EF4-FFF2-40B4-BE49-F238E27FC236}">
                <a16:creationId xmlns:a16="http://schemas.microsoft.com/office/drawing/2014/main" id="{004509C2-B4B2-09B4-D57A-82983A923812}"/>
              </a:ext>
            </a:extLst>
          </p:cNvPr>
          <p:cNvSpPr txBox="1"/>
          <p:nvPr/>
        </p:nvSpPr>
        <p:spPr>
          <a:xfrm>
            <a:off x="530330" y="2477473"/>
            <a:ext cx="2300583" cy="2031325"/>
          </a:xfrm>
          <a:prstGeom prst="rect">
            <a:avLst/>
          </a:prstGeom>
          <a:noFill/>
        </p:spPr>
        <p:txBody>
          <a:bodyPr wrap="square" lIns="91440" tIns="45720" rIns="91440" bIns="45720" rtlCol="0" anchor="t">
            <a:spAutoFit/>
          </a:bodyPr>
          <a:lstStyle/>
          <a:p>
            <a:pPr algn="r"/>
            <a:r>
              <a:rPr lang="en-GB" dirty="0">
                <a:solidFill>
                  <a:srgbClr val="E31837"/>
                </a:solidFill>
                <a:latin typeface="Avenir Medium"/>
              </a:rPr>
              <a:t>La </a:t>
            </a:r>
            <a:r>
              <a:rPr lang="en-GB" dirty="0" err="1">
                <a:solidFill>
                  <a:srgbClr val="E31837"/>
                </a:solidFill>
                <a:latin typeface="Avenir Medium"/>
              </a:rPr>
              <a:t>Stratégie</a:t>
            </a:r>
            <a:r>
              <a:rPr lang="en-GB" dirty="0">
                <a:solidFill>
                  <a:srgbClr val="E31837"/>
                </a:solidFill>
                <a:latin typeface="Avenir Medium"/>
              </a:rPr>
              <a:t> </a:t>
            </a:r>
            <a:r>
              <a:rPr lang="en-GB" dirty="0" err="1">
                <a:solidFill>
                  <a:srgbClr val="E31837"/>
                </a:solidFill>
                <a:latin typeface="Avenir Medium"/>
              </a:rPr>
              <a:t>mondiale</a:t>
            </a:r>
            <a:r>
              <a:rPr lang="en-GB" dirty="0">
                <a:solidFill>
                  <a:srgbClr val="E31837"/>
                </a:solidFill>
                <a:latin typeface="Avenir Medium"/>
              </a:rPr>
              <a:t> de </a:t>
            </a:r>
            <a:r>
              <a:rPr lang="en-GB" dirty="0" err="1">
                <a:solidFill>
                  <a:srgbClr val="E31837"/>
                </a:solidFill>
                <a:latin typeface="Avenir Medium"/>
              </a:rPr>
              <a:t>lutte</a:t>
            </a:r>
            <a:r>
              <a:rPr lang="en-GB" dirty="0">
                <a:solidFill>
                  <a:srgbClr val="E31837"/>
                </a:solidFill>
                <a:latin typeface="Avenir Medium"/>
              </a:rPr>
              <a:t> </a:t>
            </a:r>
            <a:r>
              <a:rPr lang="en-GB" dirty="0" err="1">
                <a:solidFill>
                  <a:srgbClr val="E31837"/>
                </a:solidFill>
                <a:latin typeface="Avenir Medium"/>
              </a:rPr>
              <a:t>contre</a:t>
            </a:r>
            <a:r>
              <a:rPr lang="en-GB" dirty="0">
                <a:solidFill>
                  <a:srgbClr val="E31837"/>
                </a:solidFill>
                <a:latin typeface="Avenir Medium"/>
              </a:rPr>
              <a:t> le </a:t>
            </a:r>
            <a:r>
              <a:rPr lang="en-GB" dirty="0" err="1">
                <a:solidFill>
                  <a:srgbClr val="E31837"/>
                </a:solidFill>
                <a:latin typeface="Avenir Medium"/>
              </a:rPr>
              <a:t>sida</a:t>
            </a:r>
            <a:r>
              <a:rPr lang="en-GB" dirty="0">
                <a:solidFill>
                  <a:srgbClr val="E31837"/>
                </a:solidFill>
                <a:latin typeface="Avenir Medium"/>
              </a:rPr>
              <a:t> 2026-2031 invite à un engagement </a:t>
            </a:r>
            <a:r>
              <a:rPr lang="en-GB" dirty="0" err="1">
                <a:solidFill>
                  <a:srgbClr val="E31837"/>
                </a:solidFill>
                <a:latin typeface="Avenir Medium"/>
              </a:rPr>
              <a:t>collectif</a:t>
            </a:r>
            <a:r>
              <a:rPr lang="en-GB" dirty="0">
                <a:solidFill>
                  <a:srgbClr val="E31837"/>
                </a:solidFill>
                <a:latin typeface="Avenir Medium"/>
              </a:rPr>
              <a:t> </a:t>
            </a:r>
            <a:r>
              <a:rPr lang="en-GB" dirty="0" err="1">
                <a:solidFill>
                  <a:srgbClr val="E31837"/>
                </a:solidFill>
                <a:latin typeface="Avenir Medium"/>
              </a:rPr>
              <a:t>renouvelé</a:t>
            </a:r>
            <a:r>
              <a:rPr lang="en-GB" dirty="0">
                <a:solidFill>
                  <a:srgbClr val="E31837"/>
                </a:solidFill>
                <a:latin typeface="Avenir Medium"/>
              </a:rPr>
              <a:t> </a:t>
            </a:r>
            <a:r>
              <a:rPr lang="en-GB" dirty="0" err="1">
                <a:solidFill>
                  <a:srgbClr val="E31837"/>
                </a:solidFill>
                <a:latin typeface="Avenir Medium"/>
              </a:rPr>
              <a:t>en</a:t>
            </a:r>
            <a:r>
              <a:rPr lang="en-GB" dirty="0">
                <a:solidFill>
                  <a:srgbClr val="E31837"/>
                </a:solidFill>
                <a:latin typeface="Avenir Medium"/>
              </a:rPr>
              <a:t> </a:t>
            </a:r>
            <a:r>
              <a:rPr lang="en-GB" dirty="0" err="1">
                <a:solidFill>
                  <a:srgbClr val="E31837"/>
                </a:solidFill>
                <a:latin typeface="Avenir Medium"/>
              </a:rPr>
              <a:t>faveur</a:t>
            </a:r>
            <a:r>
              <a:rPr lang="en-GB" dirty="0">
                <a:solidFill>
                  <a:srgbClr val="E31837"/>
                </a:solidFill>
                <a:latin typeface="Avenir Medium"/>
              </a:rPr>
              <a:t> de </a:t>
            </a:r>
            <a:r>
              <a:rPr lang="en-GB" dirty="0" err="1">
                <a:solidFill>
                  <a:srgbClr val="E31837"/>
                </a:solidFill>
                <a:latin typeface="Avenir Medium"/>
              </a:rPr>
              <a:t>l'objectif</a:t>
            </a:r>
            <a:r>
              <a:rPr lang="en-GB" dirty="0">
                <a:solidFill>
                  <a:srgbClr val="E31837"/>
                </a:solidFill>
                <a:latin typeface="Avenir Medium"/>
              </a:rPr>
              <a:t> de </a:t>
            </a:r>
            <a:r>
              <a:rPr lang="en-GB" dirty="0" err="1">
                <a:solidFill>
                  <a:srgbClr val="E31837"/>
                </a:solidFill>
                <a:latin typeface="Avenir Medium"/>
              </a:rPr>
              <a:t>mettre</a:t>
            </a:r>
            <a:r>
              <a:rPr lang="en-GB" dirty="0">
                <a:solidFill>
                  <a:srgbClr val="E31837"/>
                </a:solidFill>
                <a:latin typeface="Avenir Medium"/>
              </a:rPr>
              <a:t> fin au </a:t>
            </a:r>
            <a:r>
              <a:rPr lang="en-GB" dirty="0" err="1">
                <a:solidFill>
                  <a:srgbClr val="E31837"/>
                </a:solidFill>
                <a:latin typeface="Avenir Medium"/>
              </a:rPr>
              <a:t>sida</a:t>
            </a:r>
            <a:r>
              <a:rPr lang="en-GB" dirty="0">
                <a:solidFill>
                  <a:srgbClr val="E31837"/>
                </a:solidFill>
                <a:latin typeface="Avenir Medium"/>
              </a:rPr>
              <a:t> </a:t>
            </a:r>
            <a:r>
              <a:rPr lang="en-GB" dirty="0" err="1">
                <a:solidFill>
                  <a:srgbClr val="E31837"/>
                </a:solidFill>
                <a:latin typeface="Avenir Medium"/>
              </a:rPr>
              <a:t>d'ici</a:t>
            </a:r>
            <a:r>
              <a:rPr lang="en-GB" dirty="0">
                <a:solidFill>
                  <a:srgbClr val="E31837"/>
                </a:solidFill>
                <a:latin typeface="Avenir Medium"/>
              </a:rPr>
              <a:t> 2030.</a:t>
            </a:r>
            <a:endParaRPr lang="en-IN" dirty="0">
              <a:solidFill>
                <a:srgbClr val="E31837"/>
              </a:solidFill>
              <a:latin typeface="Avenir Medium"/>
            </a:endParaRPr>
          </a:p>
        </p:txBody>
      </p:sp>
      <p:sp>
        <p:nvSpPr>
          <p:cNvPr id="7" name="TextBox 6">
            <a:extLst>
              <a:ext uri="{FF2B5EF4-FFF2-40B4-BE49-F238E27FC236}">
                <a16:creationId xmlns:a16="http://schemas.microsoft.com/office/drawing/2014/main" id="{ED51DDF3-9566-AC7A-62C7-85FD47B9DC10}"/>
              </a:ext>
            </a:extLst>
          </p:cNvPr>
          <p:cNvSpPr txBox="1"/>
          <p:nvPr/>
        </p:nvSpPr>
        <p:spPr>
          <a:xfrm>
            <a:off x="244530" y="759387"/>
            <a:ext cx="2590800" cy="892552"/>
          </a:xfrm>
          <a:prstGeom prst="rect">
            <a:avLst/>
          </a:prstGeom>
          <a:noFill/>
        </p:spPr>
        <p:txBody>
          <a:bodyPr wrap="square" rtlCol="0">
            <a:spAutoFit/>
          </a:bodyPr>
          <a:lstStyle/>
          <a:p>
            <a:pPr algn="r"/>
            <a:r>
              <a:rPr lang="en-US" sz="2600" cap="all" dirty="0">
                <a:solidFill>
                  <a:srgbClr val="E31837"/>
                </a:solidFill>
                <a:latin typeface="Avenir Heavy" panose="020B0703020203020204" pitchFamily="34" charset="0"/>
              </a:rPr>
              <a:t>Tout commence par les personnes</a:t>
            </a:r>
            <a:endParaRPr lang="en-IN" sz="2600" cap="all" dirty="0">
              <a:solidFill>
                <a:srgbClr val="E31837"/>
              </a:solidFill>
              <a:latin typeface="Avenir Heavy" panose="020B0703020203020204" pitchFamily="34" charset="0"/>
            </a:endParaRPr>
          </a:p>
        </p:txBody>
      </p:sp>
      <p:sp>
        <p:nvSpPr>
          <p:cNvPr id="11" name="TextBox 10">
            <a:extLst>
              <a:ext uri="{FF2B5EF4-FFF2-40B4-BE49-F238E27FC236}">
                <a16:creationId xmlns:a16="http://schemas.microsoft.com/office/drawing/2014/main" id="{64437868-950B-1E58-A4C8-6FF39150CE2E}"/>
              </a:ext>
            </a:extLst>
          </p:cNvPr>
          <p:cNvSpPr txBox="1"/>
          <p:nvPr/>
        </p:nvSpPr>
        <p:spPr>
          <a:xfrm>
            <a:off x="3518881" y="2535667"/>
            <a:ext cx="1834776" cy="1569660"/>
          </a:xfrm>
          <a:prstGeom prst="rect">
            <a:avLst/>
          </a:prstGeom>
          <a:noFill/>
        </p:spPr>
        <p:txBody>
          <a:bodyPr wrap="square" lIns="91440" tIns="45720" rIns="91440" bIns="45720" rtlCol="0" anchor="t">
            <a:spAutoFit/>
          </a:bodyPr>
          <a:lstStyle/>
          <a:p>
            <a:pPr algn="ctr"/>
            <a:r>
              <a:rPr lang="en-US" sz="1600" dirty="0">
                <a:latin typeface="Avenir Medium" panose="02000603020000020003" pitchFamily="2" charset="0"/>
                <a:cs typeface="Arial"/>
              </a:rPr>
              <a:t>Le leadership des pays pour soutenir des ripostes </a:t>
            </a:r>
            <a:r>
              <a:rPr lang="en-US" sz="1600" dirty="0" err="1">
                <a:latin typeface="Avenir Medium" panose="02000603020000020003" pitchFamily="2" charset="0"/>
                <a:cs typeface="Arial"/>
              </a:rPr>
              <a:t>nationales</a:t>
            </a:r>
            <a:r>
              <a:rPr lang="en-US" sz="1600" dirty="0">
                <a:latin typeface="Avenir Medium" panose="02000603020000020003" pitchFamily="2" charset="0"/>
                <a:cs typeface="Arial"/>
              </a:rPr>
              <a:t> </a:t>
            </a:r>
            <a:r>
              <a:rPr lang="en-US" sz="1600" dirty="0" err="1">
                <a:latin typeface="Avenir Medium" panose="02000603020000020003" pitchFamily="2" charset="0"/>
                <a:cs typeface="Arial"/>
              </a:rPr>
              <a:t>multisectorielles</a:t>
            </a:r>
            <a:r>
              <a:rPr lang="en-US" sz="1600" dirty="0">
                <a:latin typeface="Avenir Medium" panose="02000603020000020003" pitchFamily="2" charset="0"/>
                <a:cs typeface="Arial"/>
              </a:rPr>
              <a:t> au VIH</a:t>
            </a:r>
          </a:p>
        </p:txBody>
      </p:sp>
      <p:sp>
        <p:nvSpPr>
          <p:cNvPr id="12" name="TextBox 11">
            <a:extLst>
              <a:ext uri="{FF2B5EF4-FFF2-40B4-BE49-F238E27FC236}">
                <a16:creationId xmlns:a16="http://schemas.microsoft.com/office/drawing/2014/main" id="{04545A7B-1311-4AC9-643D-83B7731F98B5}"/>
              </a:ext>
            </a:extLst>
          </p:cNvPr>
          <p:cNvSpPr txBox="1"/>
          <p:nvPr/>
        </p:nvSpPr>
        <p:spPr>
          <a:xfrm>
            <a:off x="5611395" y="1920114"/>
            <a:ext cx="2116355" cy="3785652"/>
          </a:xfrm>
          <a:prstGeom prst="rect">
            <a:avLst/>
          </a:prstGeom>
          <a:noFill/>
        </p:spPr>
        <p:txBody>
          <a:bodyPr wrap="square" lIns="91440" tIns="45720" rIns="91440" bIns="45720" rtlCol="0" anchor="t">
            <a:spAutoFit/>
          </a:bodyPr>
          <a:lstStyle/>
          <a:p>
            <a:pPr algn="ctr"/>
            <a:r>
              <a:rPr lang="en-US" sz="1600" dirty="0">
                <a:latin typeface="Avenir Medium"/>
                <a:cs typeface="Arial"/>
              </a:rPr>
              <a:t>Réduire les </a:t>
            </a:r>
            <a:r>
              <a:rPr lang="en-US" sz="1600" err="1">
                <a:latin typeface="Avenir Medium"/>
                <a:cs typeface="Arial"/>
              </a:rPr>
              <a:t>inégalités</a:t>
            </a:r>
            <a:r>
              <a:rPr lang="en-US" sz="1600" dirty="0">
                <a:latin typeface="Avenir Medium"/>
                <a:cs typeface="Arial"/>
              </a:rPr>
              <a:t> et </a:t>
            </a:r>
            <a:r>
              <a:rPr lang="en-US" sz="1600" err="1">
                <a:latin typeface="Avenir Medium"/>
                <a:cs typeface="Arial"/>
              </a:rPr>
              <a:t>défendre</a:t>
            </a:r>
            <a:r>
              <a:rPr lang="en-US" sz="1600" dirty="0">
                <a:latin typeface="Avenir Medium"/>
                <a:cs typeface="Arial"/>
              </a:rPr>
              <a:t> les droits des </a:t>
            </a:r>
            <a:r>
              <a:rPr lang="en-US" sz="1600" err="1">
                <a:latin typeface="Avenir Medium"/>
                <a:cs typeface="Arial"/>
              </a:rPr>
              <a:t>personnes</a:t>
            </a:r>
            <a:r>
              <a:rPr lang="en-US" sz="1600" dirty="0">
                <a:latin typeface="Avenir Medium"/>
                <a:cs typeface="Arial"/>
              </a:rPr>
              <a:t> à </a:t>
            </a:r>
            <a:r>
              <a:rPr lang="en-US" sz="1600" err="1">
                <a:latin typeface="Avenir Medium"/>
                <a:cs typeface="Arial"/>
              </a:rPr>
              <a:t>accéder</a:t>
            </a:r>
            <a:r>
              <a:rPr lang="en-US" sz="1600" dirty="0">
                <a:latin typeface="Avenir Medium"/>
                <a:cs typeface="Arial"/>
              </a:rPr>
              <a:t> aux services de </a:t>
            </a:r>
            <a:r>
              <a:rPr lang="en-US" sz="1600" err="1">
                <a:latin typeface="Avenir Medium"/>
                <a:cs typeface="Arial"/>
              </a:rPr>
              <a:t>prévention</a:t>
            </a:r>
            <a:r>
              <a:rPr lang="en-US" sz="1600" dirty="0">
                <a:latin typeface="Avenir Medium"/>
                <a:cs typeface="Arial"/>
              </a:rPr>
              <a:t>, de </a:t>
            </a:r>
            <a:r>
              <a:rPr lang="en-US" sz="1600" err="1">
                <a:latin typeface="Avenir Medium"/>
                <a:cs typeface="Arial"/>
              </a:rPr>
              <a:t>dépistage</a:t>
            </a:r>
            <a:r>
              <a:rPr lang="en-US" sz="1600" dirty="0">
                <a:latin typeface="Avenir Medium"/>
                <a:cs typeface="Arial"/>
              </a:rPr>
              <a:t>, de </a:t>
            </a:r>
            <a:r>
              <a:rPr lang="en-US" sz="1600" err="1">
                <a:latin typeface="Avenir Medium"/>
                <a:cs typeface="Arial"/>
              </a:rPr>
              <a:t>traitement</a:t>
            </a:r>
            <a:r>
              <a:rPr lang="en-US" sz="1600" dirty="0">
                <a:latin typeface="Avenir Medium"/>
                <a:cs typeface="Arial"/>
              </a:rPr>
              <a:t> et de </a:t>
            </a:r>
            <a:r>
              <a:rPr lang="en-US" sz="1600" err="1">
                <a:latin typeface="Avenir Medium"/>
                <a:cs typeface="Arial"/>
              </a:rPr>
              <a:t>soins</a:t>
            </a:r>
            <a:r>
              <a:rPr lang="en-US" sz="1600" dirty="0">
                <a:latin typeface="Avenir Medium"/>
                <a:cs typeface="Arial"/>
              </a:rPr>
              <a:t> du VIH, </a:t>
            </a:r>
            <a:r>
              <a:rPr lang="en-US" sz="1600" err="1">
                <a:latin typeface="Avenir Medium"/>
                <a:cs typeface="Arial"/>
              </a:rPr>
              <a:t>notamment</a:t>
            </a:r>
            <a:r>
              <a:rPr lang="en-US" sz="1600" dirty="0">
                <a:latin typeface="Avenir Medium"/>
                <a:cs typeface="Arial"/>
              </a:rPr>
              <a:t> pour les femmes et les filles, les hommes et les garçons, les enfants et les populations </a:t>
            </a:r>
            <a:r>
              <a:rPr lang="en-US" sz="1600" err="1">
                <a:latin typeface="Avenir Medium"/>
                <a:cs typeface="Arial"/>
              </a:rPr>
              <a:t>clés</a:t>
            </a:r>
            <a:r>
              <a:rPr lang="en-US" sz="1600" dirty="0">
                <a:latin typeface="Avenir Medium"/>
                <a:cs typeface="Arial"/>
              </a:rPr>
              <a:t> </a:t>
            </a:r>
            <a:r>
              <a:rPr lang="en-US" sz="1600" err="1">
                <a:latin typeface="Avenir Medium"/>
                <a:cs typeface="Arial"/>
              </a:rPr>
              <a:t>touchées</a:t>
            </a:r>
            <a:r>
              <a:rPr lang="en-US" sz="1600" dirty="0">
                <a:latin typeface="Avenir Medium"/>
                <a:cs typeface="Arial"/>
              </a:rPr>
              <a:t> </a:t>
            </a:r>
            <a:r>
              <a:rPr lang="en-US" sz="1600" err="1">
                <a:latin typeface="Avenir Medium"/>
                <a:cs typeface="Arial"/>
              </a:rPr>
              <a:t>ou</a:t>
            </a:r>
            <a:r>
              <a:rPr lang="en-US" sz="1600" dirty="0">
                <a:latin typeface="Avenir Medium"/>
                <a:cs typeface="Arial"/>
              </a:rPr>
              <a:t> </a:t>
            </a:r>
            <a:r>
              <a:rPr lang="en-US" sz="1600" err="1">
                <a:latin typeface="Avenir Medium"/>
                <a:cs typeface="Arial"/>
              </a:rPr>
              <a:t>exposées</a:t>
            </a:r>
            <a:r>
              <a:rPr lang="en-US" sz="1600" dirty="0">
                <a:latin typeface="Avenir Medium"/>
                <a:cs typeface="Arial"/>
              </a:rPr>
              <a:t> au </a:t>
            </a:r>
            <a:r>
              <a:rPr lang="en-US" sz="1600" err="1">
                <a:latin typeface="Avenir Medium"/>
                <a:cs typeface="Arial"/>
              </a:rPr>
              <a:t>risque</a:t>
            </a:r>
            <a:r>
              <a:rPr lang="en-US" sz="1600" dirty="0">
                <a:latin typeface="Avenir Medium"/>
                <a:cs typeface="Arial"/>
              </a:rPr>
              <a:t> </a:t>
            </a:r>
            <a:r>
              <a:rPr lang="en-US" sz="1600" err="1">
                <a:latin typeface="Avenir Medium"/>
                <a:cs typeface="Arial"/>
              </a:rPr>
              <a:t>d'acquérir</a:t>
            </a:r>
            <a:r>
              <a:rPr lang="en-US" sz="1600" dirty="0">
                <a:latin typeface="Avenir Medium"/>
                <a:cs typeface="Arial"/>
              </a:rPr>
              <a:t> le VIH.</a:t>
            </a:r>
          </a:p>
        </p:txBody>
      </p:sp>
      <p:sp>
        <p:nvSpPr>
          <p:cNvPr id="13" name="TextBox 12">
            <a:extLst>
              <a:ext uri="{FF2B5EF4-FFF2-40B4-BE49-F238E27FC236}">
                <a16:creationId xmlns:a16="http://schemas.microsoft.com/office/drawing/2014/main" id="{9C7E3FBC-860E-EF93-E965-BA77A509535B}"/>
              </a:ext>
            </a:extLst>
          </p:cNvPr>
          <p:cNvSpPr txBox="1"/>
          <p:nvPr/>
        </p:nvSpPr>
        <p:spPr>
          <a:xfrm>
            <a:off x="7911060" y="2904999"/>
            <a:ext cx="1648691" cy="1077218"/>
          </a:xfrm>
          <a:prstGeom prst="rect">
            <a:avLst/>
          </a:prstGeom>
          <a:noFill/>
        </p:spPr>
        <p:txBody>
          <a:bodyPr wrap="square" lIns="91440" tIns="45720" rIns="91440" bIns="45720" rtlCol="0" anchor="t">
            <a:spAutoFit/>
          </a:bodyPr>
          <a:lstStyle/>
          <a:p>
            <a:pPr algn="ctr"/>
            <a:r>
              <a:rPr lang="en-US" sz="1600" dirty="0">
                <a:latin typeface="Avenir Medium" panose="02000603020000020003" pitchFamily="2" charset="0"/>
                <a:cs typeface="Arial"/>
              </a:rPr>
              <a:t>Le leadership communautaire à tous les niveaux de la riposte</a:t>
            </a:r>
            <a:endParaRPr lang="en-CH" sz="1600" dirty="0">
              <a:latin typeface="Avenir Medium" panose="02000603020000020003" pitchFamily="2" charset="0"/>
              <a:cs typeface="Arial"/>
            </a:endParaRPr>
          </a:p>
        </p:txBody>
      </p:sp>
    </p:spTree>
    <p:extLst>
      <p:ext uri="{BB962C8B-B14F-4D97-AF65-F5344CB8AC3E}">
        <p14:creationId xmlns:p14="http://schemas.microsoft.com/office/powerpoint/2010/main" val="240006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A5C8B-E013-D684-2327-76373A6A5C24}"/>
            </a:ext>
          </a:extLst>
        </p:cNvPr>
        <p:cNvGrpSpPr/>
        <p:nvPr/>
      </p:nvGrpSpPr>
      <p:grpSpPr>
        <a:xfrm>
          <a:off x="0" y="0"/>
          <a:ext cx="0" cy="0"/>
          <a:chOff x="0" y="0"/>
          <a:chExt cx="0" cy="0"/>
        </a:xfrm>
      </p:grpSpPr>
      <p:grpSp>
        <p:nvGrpSpPr>
          <p:cNvPr id="45" name="Group 44">
            <a:extLst>
              <a:ext uri="{FF2B5EF4-FFF2-40B4-BE49-F238E27FC236}">
                <a16:creationId xmlns:a16="http://schemas.microsoft.com/office/drawing/2014/main" id="{EFA996A1-9B2E-CAD7-AF5C-4FD2FEE2D9BC}"/>
              </a:ext>
            </a:extLst>
          </p:cNvPr>
          <p:cNvGrpSpPr/>
          <p:nvPr/>
        </p:nvGrpSpPr>
        <p:grpSpPr>
          <a:xfrm>
            <a:off x="3047577" y="2398263"/>
            <a:ext cx="7882089" cy="4172707"/>
            <a:chOff x="1704754" y="2452884"/>
            <a:chExt cx="8782493" cy="4070488"/>
          </a:xfrm>
        </p:grpSpPr>
        <p:sp>
          <p:nvSpPr>
            <p:cNvPr id="12" name="Rectangle 11">
              <a:extLst>
                <a:ext uri="{FF2B5EF4-FFF2-40B4-BE49-F238E27FC236}">
                  <a16:creationId xmlns:a16="http://schemas.microsoft.com/office/drawing/2014/main" id="{C01496AB-B68B-2BE5-C05B-3A6824D723A4}"/>
                </a:ext>
              </a:extLst>
            </p:cNvPr>
            <p:cNvSpPr/>
            <p:nvPr/>
          </p:nvSpPr>
          <p:spPr>
            <a:xfrm>
              <a:off x="1704754" y="2452884"/>
              <a:ext cx="8782493" cy="324693"/>
            </a:xfrm>
            <a:prstGeom prst="rect">
              <a:avLst/>
            </a:prstGeom>
            <a:gradFill>
              <a:gsLst>
                <a:gs pos="100000">
                  <a:srgbClr val="00B4BE"/>
                </a:gs>
                <a:gs pos="0">
                  <a:srgbClr val="007CC9"/>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ectangle 26">
              <a:extLst>
                <a:ext uri="{FF2B5EF4-FFF2-40B4-BE49-F238E27FC236}">
                  <a16:creationId xmlns:a16="http://schemas.microsoft.com/office/drawing/2014/main" id="{BDA5BCF4-73B3-493D-D3B7-597B0100DB7D}"/>
                </a:ext>
              </a:extLst>
            </p:cNvPr>
            <p:cNvSpPr/>
            <p:nvPr/>
          </p:nvSpPr>
          <p:spPr>
            <a:xfrm>
              <a:off x="1704754" y="2828914"/>
              <a:ext cx="8782493" cy="354041"/>
            </a:xfrm>
            <a:prstGeom prst="rect">
              <a:avLst/>
            </a:prstGeom>
            <a:gradFill>
              <a:gsLst>
                <a:gs pos="100000">
                  <a:srgbClr val="00B4BE"/>
                </a:gs>
                <a:gs pos="0">
                  <a:srgbClr val="007CC9"/>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IN" dirty="0"/>
            </a:p>
          </p:txBody>
        </p:sp>
        <p:sp>
          <p:nvSpPr>
            <p:cNvPr id="28" name="Rectangle 27">
              <a:extLst>
                <a:ext uri="{FF2B5EF4-FFF2-40B4-BE49-F238E27FC236}">
                  <a16:creationId xmlns:a16="http://schemas.microsoft.com/office/drawing/2014/main" id="{88F59D4E-3588-5CDD-FB1F-856EA25F4DAA}"/>
                </a:ext>
              </a:extLst>
            </p:cNvPr>
            <p:cNvSpPr/>
            <p:nvPr/>
          </p:nvSpPr>
          <p:spPr>
            <a:xfrm>
              <a:off x="1704754" y="3234292"/>
              <a:ext cx="8782493" cy="751018"/>
            </a:xfrm>
            <a:prstGeom prst="rect">
              <a:avLst/>
            </a:prstGeom>
            <a:gradFill>
              <a:gsLst>
                <a:gs pos="100000">
                  <a:srgbClr val="00B4BE"/>
                </a:gs>
                <a:gs pos="0">
                  <a:srgbClr val="007CC9"/>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t> </a:t>
              </a:r>
              <a:endParaRPr lang="en-IN" dirty="0"/>
            </a:p>
          </p:txBody>
        </p:sp>
        <p:sp>
          <p:nvSpPr>
            <p:cNvPr id="29" name="Rectangle 28">
              <a:extLst>
                <a:ext uri="{FF2B5EF4-FFF2-40B4-BE49-F238E27FC236}">
                  <a16:creationId xmlns:a16="http://schemas.microsoft.com/office/drawing/2014/main" id="{5CED610B-A614-2E04-5022-8CAB23B66F61}"/>
                </a:ext>
              </a:extLst>
            </p:cNvPr>
            <p:cNvSpPr/>
            <p:nvPr/>
          </p:nvSpPr>
          <p:spPr>
            <a:xfrm>
              <a:off x="1704754" y="4036647"/>
              <a:ext cx="8782493" cy="530695"/>
            </a:xfrm>
            <a:prstGeom prst="rect">
              <a:avLst/>
            </a:prstGeom>
            <a:gradFill>
              <a:gsLst>
                <a:gs pos="100000">
                  <a:srgbClr val="00B4BE"/>
                </a:gs>
                <a:gs pos="0">
                  <a:srgbClr val="007CC9"/>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IN" dirty="0"/>
            </a:p>
          </p:txBody>
        </p:sp>
        <p:sp>
          <p:nvSpPr>
            <p:cNvPr id="30" name="Rectangle 29">
              <a:extLst>
                <a:ext uri="{FF2B5EF4-FFF2-40B4-BE49-F238E27FC236}">
                  <a16:creationId xmlns:a16="http://schemas.microsoft.com/office/drawing/2014/main" id="{1DFE477F-E406-BA13-1F12-5398546BB51D}"/>
                </a:ext>
              </a:extLst>
            </p:cNvPr>
            <p:cNvSpPr/>
            <p:nvPr/>
          </p:nvSpPr>
          <p:spPr>
            <a:xfrm>
              <a:off x="1704754" y="4621437"/>
              <a:ext cx="8782493" cy="733149"/>
            </a:xfrm>
            <a:prstGeom prst="rect">
              <a:avLst/>
            </a:prstGeom>
            <a:gradFill>
              <a:gsLst>
                <a:gs pos="100000">
                  <a:srgbClr val="00B4BE"/>
                </a:gs>
                <a:gs pos="0">
                  <a:srgbClr val="007CC9"/>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IN" dirty="0"/>
            </a:p>
          </p:txBody>
        </p:sp>
        <p:sp>
          <p:nvSpPr>
            <p:cNvPr id="36" name="Rectangle 35">
              <a:extLst>
                <a:ext uri="{FF2B5EF4-FFF2-40B4-BE49-F238E27FC236}">
                  <a16:creationId xmlns:a16="http://schemas.microsoft.com/office/drawing/2014/main" id="{76000EB7-6C3C-D83A-5CE6-1A138C4ADB2A}"/>
                </a:ext>
              </a:extLst>
            </p:cNvPr>
            <p:cNvSpPr/>
            <p:nvPr/>
          </p:nvSpPr>
          <p:spPr>
            <a:xfrm>
              <a:off x="1704754" y="5411438"/>
              <a:ext cx="8782493" cy="733149"/>
            </a:xfrm>
            <a:prstGeom prst="rect">
              <a:avLst/>
            </a:prstGeom>
            <a:gradFill>
              <a:gsLst>
                <a:gs pos="100000">
                  <a:srgbClr val="00B4BE"/>
                </a:gs>
                <a:gs pos="0">
                  <a:srgbClr val="007CC9"/>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IN" dirty="0"/>
            </a:p>
          </p:txBody>
        </p:sp>
        <p:sp>
          <p:nvSpPr>
            <p:cNvPr id="35" name="Rectangle 34">
              <a:extLst>
                <a:ext uri="{FF2B5EF4-FFF2-40B4-BE49-F238E27FC236}">
                  <a16:creationId xmlns:a16="http://schemas.microsoft.com/office/drawing/2014/main" id="{4720931E-F90C-9C61-4BEF-1EDDCE23AADB}"/>
                </a:ext>
              </a:extLst>
            </p:cNvPr>
            <p:cNvSpPr/>
            <p:nvPr/>
          </p:nvSpPr>
          <p:spPr>
            <a:xfrm>
              <a:off x="1704754" y="6198679"/>
              <a:ext cx="8782493" cy="324693"/>
            </a:xfrm>
            <a:prstGeom prst="rect">
              <a:avLst/>
            </a:prstGeom>
            <a:gradFill>
              <a:gsLst>
                <a:gs pos="100000">
                  <a:srgbClr val="00B4BE"/>
                </a:gs>
                <a:gs pos="0">
                  <a:srgbClr val="007CC9"/>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4" name="Picture 3" descr="A drawing of a person&#10;&#10;Description automatically generated">
            <a:extLst>
              <a:ext uri="{FF2B5EF4-FFF2-40B4-BE49-F238E27FC236}">
                <a16:creationId xmlns:a16="http://schemas.microsoft.com/office/drawing/2014/main" id="{CE2B69E3-8BDA-7428-FFCD-5FCAA2190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3" name="TextBox 12">
            <a:extLst>
              <a:ext uri="{FF2B5EF4-FFF2-40B4-BE49-F238E27FC236}">
                <a16:creationId xmlns:a16="http://schemas.microsoft.com/office/drawing/2014/main" id="{80553626-74B1-5A7D-E575-4E9C6FFA745E}"/>
              </a:ext>
            </a:extLst>
          </p:cNvPr>
          <p:cNvSpPr txBox="1"/>
          <p:nvPr/>
        </p:nvSpPr>
        <p:spPr>
          <a:xfrm>
            <a:off x="3048024" y="2362571"/>
            <a:ext cx="3836714" cy="307777"/>
          </a:xfrm>
          <a:prstGeom prst="rect">
            <a:avLst/>
          </a:prstGeom>
          <a:noFill/>
        </p:spPr>
        <p:txBody>
          <a:bodyPr wrap="square" lIns="91440" tIns="45720" rIns="91440" bIns="45720" rtlCol="0" anchor="t">
            <a:spAutoFit/>
          </a:bodyPr>
          <a:lstStyle/>
          <a:p>
            <a:r>
              <a:rPr lang="en-US" sz="1400" err="1">
                <a:solidFill>
                  <a:schemeClr val="bg1"/>
                </a:solidFill>
                <a:latin typeface="Avenir Heavy"/>
                <a:cs typeface="Arial"/>
              </a:rPr>
              <a:t>Renforcement</a:t>
            </a:r>
            <a:r>
              <a:rPr lang="en-US" sz="1400">
                <a:solidFill>
                  <a:schemeClr val="bg1"/>
                </a:solidFill>
                <a:latin typeface="Avenir Heavy"/>
                <a:cs typeface="Arial"/>
              </a:rPr>
              <a:t> de la </a:t>
            </a:r>
            <a:r>
              <a:rPr lang="en-US" sz="1400" err="1">
                <a:solidFill>
                  <a:schemeClr val="bg1"/>
                </a:solidFill>
                <a:latin typeface="Avenir Heavy"/>
                <a:cs typeface="Arial"/>
              </a:rPr>
              <a:t>lutte</a:t>
            </a:r>
            <a:r>
              <a:rPr lang="en-US" sz="1400" dirty="0">
                <a:solidFill>
                  <a:schemeClr val="bg1"/>
                </a:solidFill>
                <a:latin typeface="Avenir Heavy"/>
                <a:cs typeface="Arial"/>
              </a:rPr>
              <a:t> </a:t>
            </a:r>
            <a:r>
              <a:rPr lang="en-US" sz="1400" err="1">
                <a:solidFill>
                  <a:schemeClr val="bg1"/>
                </a:solidFill>
                <a:latin typeface="Avenir Heavy"/>
                <a:cs typeface="Arial"/>
              </a:rPr>
              <a:t>contre</a:t>
            </a:r>
            <a:r>
              <a:rPr lang="en-US" sz="1400" dirty="0">
                <a:solidFill>
                  <a:schemeClr val="bg1"/>
                </a:solidFill>
                <a:latin typeface="Avenir Heavy"/>
                <a:cs typeface="Arial"/>
              </a:rPr>
              <a:t> le VIH</a:t>
            </a:r>
          </a:p>
        </p:txBody>
      </p:sp>
      <p:sp>
        <p:nvSpPr>
          <p:cNvPr id="20" name="TextBox 19">
            <a:extLst>
              <a:ext uri="{FF2B5EF4-FFF2-40B4-BE49-F238E27FC236}">
                <a16:creationId xmlns:a16="http://schemas.microsoft.com/office/drawing/2014/main" id="{B34C92D5-0AE6-7BAD-DB9E-CC71CB8EACA4}"/>
              </a:ext>
            </a:extLst>
          </p:cNvPr>
          <p:cNvSpPr txBox="1"/>
          <p:nvPr/>
        </p:nvSpPr>
        <p:spPr>
          <a:xfrm>
            <a:off x="7207901" y="2399224"/>
            <a:ext cx="3547285" cy="307777"/>
          </a:xfrm>
          <a:prstGeom prst="rect">
            <a:avLst/>
          </a:prstGeom>
          <a:noFill/>
        </p:spPr>
        <p:txBody>
          <a:bodyPr wrap="square" lIns="91440" tIns="45720" rIns="91440" bIns="45720" rtlCol="0" anchor="t">
            <a:spAutoFit/>
          </a:bodyPr>
          <a:lstStyle/>
          <a:p>
            <a:r>
              <a:rPr lang="en-US" sz="1400" dirty="0">
                <a:solidFill>
                  <a:schemeClr val="bg1"/>
                </a:solidFill>
                <a:latin typeface="Avenir Heavy" panose="020B0703020203020204" pitchFamily="34" charset="0"/>
                <a:cs typeface="Arial"/>
              </a:rPr>
              <a:t>Mettre fin au sida et assurer la durabilité</a:t>
            </a:r>
          </a:p>
        </p:txBody>
      </p:sp>
      <p:sp>
        <p:nvSpPr>
          <p:cNvPr id="14" name="TextBox 13">
            <a:extLst>
              <a:ext uri="{FF2B5EF4-FFF2-40B4-BE49-F238E27FC236}">
                <a16:creationId xmlns:a16="http://schemas.microsoft.com/office/drawing/2014/main" id="{BB4C687E-8CDB-372C-C02F-7AAC57296875}"/>
              </a:ext>
            </a:extLst>
          </p:cNvPr>
          <p:cNvSpPr txBox="1"/>
          <p:nvPr/>
        </p:nvSpPr>
        <p:spPr>
          <a:xfrm>
            <a:off x="3085196" y="2777705"/>
            <a:ext cx="3547285" cy="307777"/>
          </a:xfrm>
          <a:prstGeom prst="rect">
            <a:avLst/>
          </a:prstGeom>
          <a:noFill/>
        </p:spPr>
        <p:txBody>
          <a:bodyPr wrap="square" lIns="91440" tIns="45720" rIns="91440" bIns="45720" rtlCol="0" anchor="t">
            <a:spAutoFit/>
          </a:bodyPr>
          <a:lstStyle/>
          <a:p>
            <a:r>
              <a:rPr lang="en-US" sz="1400" dirty="0">
                <a:solidFill>
                  <a:schemeClr val="bg1"/>
                </a:solidFill>
                <a:latin typeface="Avenir Heavy" panose="020B0703020203020204" pitchFamily="34" charset="0"/>
                <a:cs typeface="Arial"/>
              </a:rPr>
              <a:t>Une approche centrée sur l'intervention</a:t>
            </a:r>
          </a:p>
        </p:txBody>
      </p:sp>
      <p:sp>
        <p:nvSpPr>
          <p:cNvPr id="21" name="TextBox 20">
            <a:extLst>
              <a:ext uri="{FF2B5EF4-FFF2-40B4-BE49-F238E27FC236}">
                <a16:creationId xmlns:a16="http://schemas.microsoft.com/office/drawing/2014/main" id="{D57E7EAC-74BE-B32C-EAF6-9DFCCEFCF262}"/>
              </a:ext>
            </a:extLst>
          </p:cNvPr>
          <p:cNvSpPr txBox="1"/>
          <p:nvPr/>
        </p:nvSpPr>
        <p:spPr>
          <a:xfrm>
            <a:off x="7207901" y="2836392"/>
            <a:ext cx="3547285" cy="307777"/>
          </a:xfrm>
          <a:prstGeom prst="rect">
            <a:avLst/>
          </a:prstGeom>
          <a:noFill/>
        </p:spPr>
        <p:txBody>
          <a:bodyPr wrap="square" lIns="91440" tIns="45720" rIns="91440" bIns="45720" rtlCol="0" anchor="t">
            <a:spAutoFit/>
          </a:bodyPr>
          <a:lstStyle/>
          <a:p>
            <a:r>
              <a:rPr lang="en-US" sz="1400" dirty="0">
                <a:solidFill>
                  <a:schemeClr val="bg1"/>
                </a:solidFill>
                <a:latin typeface="Avenir Heavy" panose="020B0703020203020204" pitchFamily="34" charset="0"/>
                <a:cs typeface="Arial"/>
              </a:rPr>
              <a:t>Axée sur les personnes</a:t>
            </a:r>
          </a:p>
        </p:txBody>
      </p:sp>
      <p:sp>
        <p:nvSpPr>
          <p:cNvPr id="15" name="TextBox 14">
            <a:extLst>
              <a:ext uri="{FF2B5EF4-FFF2-40B4-BE49-F238E27FC236}">
                <a16:creationId xmlns:a16="http://schemas.microsoft.com/office/drawing/2014/main" id="{F4B8FC64-823C-D85F-6952-6988342C892C}"/>
              </a:ext>
            </a:extLst>
          </p:cNvPr>
          <p:cNvSpPr txBox="1"/>
          <p:nvPr/>
        </p:nvSpPr>
        <p:spPr>
          <a:xfrm>
            <a:off x="3075902" y="3261985"/>
            <a:ext cx="3547285" cy="738664"/>
          </a:xfrm>
          <a:prstGeom prst="rect">
            <a:avLst/>
          </a:prstGeom>
          <a:noFill/>
        </p:spPr>
        <p:txBody>
          <a:bodyPr wrap="square" lIns="91440" tIns="45720" rIns="91440" bIns="45720" rtlCol="0" anchor="t">
            <a:spAutoFit/>
          </a:bodyPr>
          <a:lstStyle/>
          <a:p>
            <a:r>
              <a:rPr lang="en-US" sz="1400" dirty="0">
                <a:solidFill>
                  <a:schemeClr val="bg1"/>
                </a:solidFill>
                <a:latin typeface="Avenir Heavy"/>
                <a:cs typeface="Arial"/>
              </a:rPr>
              <a:t>Grand </a:t>
            </a:r>
            <a:r>
              <a:rPr lang="en-US" sz="1400" dirty="0" err="1">
                <a:solidFill>
                  <a:schemeClr val="bg1"/>
                </a:solidFill>
                <a:latin typeface="Avenir Heavy"/>
                <a:cs typeface="Arial"/>
              </a:rPr>
              <a:t>nombre</a:t>
            </a:r>
            <a:r>
              <a:rPr lang="en-US" sz="1400" dirty="0">
                <a:solidFill>
                  <a:schemeClr val="bg1"/>
                </a:solidFill>
                <a:latin typeface="Avenir Heavy"/>
                <a:cs typeface="Arial"/>
              </a:rPr>
              <a:t> </a:t>
            </a:r>
            <a:r>
              <a:rPr lang="en-US" sz="1400" dirty="0" err="1">
                <a:solidFill>
                  <a:schemeClr val="bg1"/>
                </a:solidFill>
                <a:latin typeface="Avenir Heavy"/>
                <a:cs typeface="Arial"/>
              </a:rPr>
              <a:t>d'objectifs</a:t>
            </a:r>
            <a:r>
              <a:rPr lang="en-US" sz="1400" dirty="0">
                <a:solidFill>
                  <a:schemeClr val="bg1"/>
                </a:solidFill>
                <a:latin typeface="Avenir Heavy"/>
                <a:cs typeface="Arial"/>
              </a:rPr>
              <a:t>, </a:t>
            </a:r>
            <a:r>
              <a:rPr lang="en-US" sz="1400" dirty="0" err="1">
                <a:solidFill>
                  <a:schemeClr val="bg1"/>
                </a:solidFill>
                <a:latin typeface="Avenir Heavy"/>
                <a:cs typeface="Arial"/>
              </a:rPr>
              <a:t>dont</a:t>
            </a:r>
            <a:r>
              <a:rPr lang="en-US" sz="1400" dirty="0">
                <a:solidFill>
                  <a:schemeClr val="bg1"/>
                </a:solidFill>
                <a:latin typeface="Avenir Heavy"/>
                <a:cs typeface="Arial"/>
              </a:rPr>
              <a:t> </a:t>
            </a:r>
            <a:r>
              <a:rPr lang="en-US" sz="1400" dirty="0" err="1">
                <a:solidFill>
                  <a:schemeClr val="bg1"/>
                </a:solidFill>
                <a:latin typeface="Avenir Heavy"/>
                <a:cs typeface="Arial"/>
              </a:rPr>
              <a:t>certains</a:t>
            </a:r>
          </a:p>
          <a:p>
            <a:r>
              <a:rPr lang="en-US" sz="1400" dirty="0" err="1">
                <a:solidFill>
                  <a:schemeClr val="bg1"/>
                </a:solidFill>
                <a:latin typeface="Avenir Heavy"/>
                <a:cs typeface="Arial"/>
              </a:rPr>
              <a:t>étaient</a:t>
            </a:r>
            <a:r>
              <a:rPr lang="en-US" sz="1400" dirty="0">
                <a:solidFill>
                  <a:schemeClr val="bg1"/>
                </a:solidFill>
                <a:latin typeface="Avenir Heavy"/>
                <a:cs typeface="Arial"/>
              </a:rPr>
              <a:t> des </a:t>
            </a:r>
            <a:r>
              <a:rPr lang="en-US" sz="1400" dirty="0" err="1">
                <a:solidFill>
                  <a:schemeClr val="bg1"/>
                </a:solidFill>
                <a:latin typeface="Avenir Heavy"/>
                <a:cs typeface="Arial"/>
              </a:rPr>
              <a:t>déclarations</a:t>
            </a:r>
            <a:r>
              <a:rPr lang="en-US" sz="1400" dirty="0">
                <a:solidFill>
                  <a:schemeClr val="bg1"/>
                </a:solidFill>
                <a:latin typeface="Avenir Heavy"/>
                <a:cs typeface="Arial"/>
              </a:rPr>
              <a:t> </a:t>
            </a:r>
            <a:r>
              <a:rPr lang="en-US" sz="1400" dirty="0" err="1">
                <a:solidFill>
                  <a:schemeClr val="bg1"/>
                </a:solidFill>
                <a:latin typeface="Avenir Heavy"/>
                <a:cs typeface="Arial"/>
              </a:rPr>
              <a:t>ou</a:t>
            </a:r>
            <a:r>
              <a:rPr lang="en-US" sz="1400" dirty="0">
                <a:solidFill>
                  <a:schemeClr val="bg1"/>
                </a:solidFill>
                <a:latin typeface="Avenir Heavy"/>
                <a:cs typeface="Arial"/>
              </a:rPr>
              <a:t> des intentions et non </a:t>
            </a:r>
            <a:r>
              <a:rPr lang="en-US" sz="1400" dirty="0" err="1">
                <a:solidFill>
                  <a:schemeClr val="bg1"/>
                </a:solidFill>
                <a:latin typeface="Avenir Heavy"/>
                <a:cs typeface="Arial"/>
              </a:rPr>
              <a:t>mesurables</a:t>
            </a:r>
            <a:endParaRPr lang="en-US" sz="1400" dirty="0">
              <a:solidFill>
                <a:schemeClr val="bg1"/>
              </a:solidFill>
              <a:latin typeface="Avenir Heavy"/>
              <a:cs typeface="Arial"/>
            </a:endParaRPr>
          </a:p>
        </p:txBody>
      </p:sp>
      <p:sp>
        <p:nvSpPr>
          <p:cNvPr id="22" name="TextBox 21">
            <a:extLst>
              <a:ext uri="{FF2B5EF4-FFF2-40B4-BE49-F238E27FC236}">
                <a16:creationId xmlns:a16="http://schemas.microsoft.com/office/drawing/2014/main" id="{A1E37AB3-1E78-F530-E849-18C562A3C170}"/>
              </a:ext>
            </a:extLst>
          </p:cNvPr>
          <p:cNvSpPr txBox="1"/>
          <p:nvPr/>
        </p:nvSpPr>
        <p:spPr>
          <a:xfrm>
            <a:off x="7245073" y="3261985"/>
            <a:ext cx="3220192" cy="738664"/>
          </a:xfrm>
          <a:prstGeom prst="rect">
            <a:avLst/>
          </a:prstGeom>
          <a:noFill/>
        </p:spPr>
        <p:txBody>
          <a:bodyPr wrap="square" lIns="91440" tIns="45720" rIns="91440" bIns="45720" rtlCol="0" anchor="t">
            <a:spAutoFit/>
          </a:bodyPr>
          <a:lstStyle/>
          <a:p>
            <a:r>
              <a:rPr lang="en-US" sz="1400" dirty="0" err="1">
                <a:solidFill>
                  <a:schemeClr val="bg1"/>
                </a:solidFill>
                <a:latin typeface="Avenir Heavy"/>
                <a:cs typeface="Arial"/>
              </a:rPr>
              <a:t>Moins</a:t>
            </a:r>
            <a:r>
              <a:rPr lang="en-US" sz="1400" dirty="0">
                <a:solidFill>
                  <a:schemeClr val="bg1"/>
                </a:solidFill>
                <a:latin typeface="Avenir Heavy"/>
                <a:cs typeface="Arial"/>
              </a:rPr>
              <a:t> </a:t>
            </a:r>
            <a:r>
              <a:rPr lang="en-US" sz="1400" dirty="0" err="1">
                <a:solidFill>
                  <a:schemeClr val="bg1"/>
                </a:solidFill>
                <a:latin typeface="Avenir Heavy"/>
                <a:cs typeface="Arial"/>
              </a:rPr>
              <a:t>d'objectifs</a:t>
            </a:r>
            <a:r>
              <a:rPr lang="en-US" sz="1400" dirty="0">
                <a:solidFill>
                  <a:schemeClr val="bg1"/>
                </a:solidFill>
                <a:latin typeface="Avenir Heavy"/>
                <a:cs typeface="Arial"/>
              </a:rPr>
              <a:t> </a:t>
            </a:r>
            <a:r>
              <a:rPr lang="en-US" sz="1400" dirty="0" err="1">
                <a:solidFill>
                  <a:schemeClr val="bg1"/>
                </a:solidFill>
                <a:latin typeface="Avenir Heavy"/>
                <a:cs typeface="Arial"/>
              </a:rPr>
              <a:t>pouvant</a:t>
            </a:r>
            <a:r>
              <a:rPr lang="en-US" sz="1400" dirty="0">
                <a:solidFill>
                  <a:schemeClr val="bg1"/>
                </a:solidFill>
                <a:latin typeface="Avenir Heavy"/>
                <a:cs typeface="Arial"/>
              </a:rPr>
              <a:t> </a:t>
            </a:r>
            <a:r>
              <a:rPr lang="en-US" sz="1400" dirty="0" err="1">
                <a:solidFill>
                  <a:schemeClr val="bg1"/>
                </a:solidFill>
                <a:latin typeface="Avenir Heavy"/>
                <a:cs typeface="Arial"/>
              </a:rPr>
              <a:t>être</a:t>
            </a:r>
            <a:r>
              <a:rPr lang="en-US" sz="1400" dirty="0">
                <a:solidFill>
                  <a:schemeClr val="bg1"/>
                </a:solidFill>
                <a:latin typeface="Avenir Heavy"/>
                <a:cs typeface="Arial"/>
              </a:rPr>
              <a:t> </a:t>
            </a:r>
            <a:r>
              <a:rPr lang="en-US" sz="1400" dirty="0" err="1">
                <a:solidFill>
                  <a:schemeClr val="bg1"/>
                </a:solidFill>
                <a:latin typeface="Avenir Heavy"/>
                <a:cs typeface="Arial"/>
              </a:rPr>
              <a:t>adoptés</a:t>
            </a:r>
            <a:r>
              <a:rPr lang="en-US" sz="1400" dirty="0">
                <a:solidFill>
                  <a:schemeClr val="bg1"/>
                </a:solidFill>
                <a:latin typeface="Avenir Heavy"/>
                <a:cs typeface="Arial"/>
              </a:rPr>
              <a:t> par les pays, les </a:t>
            </a:r>
            <a:r>
              <a:rPr lang="en-US" sz="1400" dirty="0" err="1">
                <a:solidFill>
                  <a:schemeClr val="bg1"/>
                </a:solidFill>
                <a:latin typeface="Avenir Heavy"/>
                <a:cs typeface="Arial"/>
              </a:rPr>
              <a:t>localités</a:t>
            </a:r>
            <a:r>
              <a:rPr lang="en-US" sz="1400" dirty="0">
                <a:solidFill>
                  <a:schemeClr val="bg1"/>
                </a:solidFill>
                <a:latin typeface="Avenir Heavy"/>
                <a:cs typeface="Arial"/>
              </a:rPr>
              <a:t> et par sous-population</a:t>
            </a:r>
          </a:p>
        </p:txBody>
      </p:sp>
      <p:sp>
        <p:nvSpPr>
          <p:cNvPr id="16" name="TextBox 15">
            <a:extLst>
              <a:ext uri="{FF2B5EF4-FFF2-40B4-BE49-F238E27FC236}">
                <a16:creationId xmlns:a16="http://schemas.microsoft.com/office/drawing/2014/main" id="{6A758F4A-4F84-CB4F-58B5-99AAD6E5E95E}"/>
              </a:ext>
            </a:extLst>
          </p:cNvPr>
          <p:cNvSpPr txBox="1"/>
          <p:nvPr/>
        </p:nvSpPr>
        <p:spPr>
          <a:xfrm>
            <a:off x="3085195" y="4056636"/>
            <a:ext cx="3547285" cy="307777"/>
          </a:xfrm>
          <a:prstGeom prst="rect">
            <a:avLst/>
          </a:prstGeom>
          <a:noFill/>
        </p:spPr>
        <p:txBody>
          <a:bodyPr wrap="square" lIns="91440" tIns="45720" rIns="91440" bIns="45720" rtlCol="0" anchor="t">
            <a:spAutoFit/>
          </a:bodyPr>
          <a:lstStyle/>
          <a:p>
            <a:r>
              <a:rPr lang="en-US" sz="1400" dirty="0">
                <a:solidFill>
                  <a:schemeClr val="bg1"/>
                </a:solidFill>
                <a:latin typeface="Avenir Heavy"/>
                <a:cs typeface="Arial"/>
              </a:rPr>
              <a:t>Programmes verticaux de lutte contre le VIH</a:t>
            </a:r>
          </a:p>
        </p:txBody>
      </p:sp>
      <p:sp>
        <p:nvSpPr>
          <p:cNvPr id="23" name="TextBox 22">
            <a:extLst>
              <a:ext uri="{FF2B5EF4-FFF2-40B4-BE49-F238E27FC236}">
                <a16:creationId xmlns:a16="http://schemas.microsoft.com/office/drawing/2014/main" id="{35AA8796-BB2C-7F0F-FAAF-0A0DBFB269CF}"/>
              </a:ext>
            </a:extLst>
          </p:cNvPr>
          <p:cNvSpPr txBox="1"/>
          <p:nvPr/>
        </p:nvSpPr>
        <p:spPr>
          <a:xfrm>
            <a:off x="7152145" y="4099071"/>
            <a:ext cx="3547285" cy="523220"/>
          </a:xfrm>
          <a:prstGeom prst="rect">
            <a:avLst/>
          </a:prstGeom>
          <a:noFill/>
        </p:spPr>
        <p:txBody>
          <a:bodyPr wrap="square" lIns="91440" tIns="45720" rIns="91440" bIns="45720" rtlCol="0" anchor="t">
            <a:spAutoFit/>
          </a:bodyPr>
          <a:lstStyle/>
          <a:p>
            <a:r>
              <a:rPr lang="en-US" sz="1400" dirty="0">
                <a:solidFill>
                  <a:schemeClr val="bg1"/>
                </a:solidFill>
                <a:latin typeface="Avenir Heavy"/>
                <a:cs typeface="Arial"/>
              </a:rPr>
              <a:t>Intégration des services liés au VIH dans les programmes nationaux</a:t>
            </a:r>
          </a:p>
        </p:txBody>
      </p:sp>
      <p:sp>
        <p:nvSpPr>
          <p:cNvPr id="17" name="TextBox 16">
            <a:extLst>
              <a:ext uri="{FF2B5EF4-FFF2-40B4-BE49-F238E27FC236}">
                <a16:creationId xmlns:a16="http://schemas.microsoft.com/office/drawing/2014/main" id="{8703D86E-CCC3-1173-49A7-E857970F9666}"/>
              </a:ext>
            </a:extLst>
          </p:cNvPr>
          <p:cNvSpPr txBox="1"/>
          <p:nvPr/>
        </p:nvSpPr>
        <p:spPr>
          <a:xfrm>
            <a:off x="3085196" y="4834123"/>
            <a:ext cx="3547285" cy="307777"/>
          </a:xfrm>
          <a:prstGeom prst="rect">
            <a:avLst/>
          </a:prstGeom>
          <a:noFill/>
        </p:spPr>
        <p:txBody>
          <a:bodyPr wrap="square" lIns="91440" tIns="45720" rIns="91440" bIns="45720" rtlCol="0" anchor="t">
            <a:spAutoFit/>
          </a:bodyPr>
          <a:lstStyle/>
          <a:p>
            <a:r>
              <a:rPr lang="en-US" sz="1400" dirty="0">
                <a:solidFill>
                  <a:schemeClr val="bg1"/>
                </a:solidFill>
                <a:latin typeface="Avenir Heavy" panose="020B0703020203020204" pitchFamily="34" charset="0"/>
                <a:cs typeface="Arial"/>
              </a:rPr>
              <a:t>Accent mis sur la prestation de services</a:t>
            </a:r>
          </a:p>
        </p:txBody>
      </p:sp>
      <p:sp>
        <p:nvSpPr>
          <p:cNvPr id="24" name="TextBox 23">
            <a:extLst>
              <a:ext uri="{FF2B5EF4-FFF2-40B4-BE49-F238E27FC236}">
                <a16:creationId xmlns:a16="http://schemas.microsoft.com/office/drawing/2014/main" id="{F1FBF39B-8B5F-BE2D-173F-66CD047F08F5}"/>
              </a:ext>
            </a:extLst>
          </p:cNvPr>
          <p:cNvSpPr txBox="1"/>
          <p:nvPr/>
        </p:nvSpPr>
        <p:spPr>
          <a:xfrm>
            <a:off x="7198608" y="4621610"/>
            <a:ext cx="3816773" cy="738664"/>
          </a:xfrm>
          <a:prstGeom prst="rect">
            <a:avLst/>
          </a:prstGeom>
          <a:noFill/>
        </p:spPr>
        <p:txBody>
          <a:bodyPr wrap="square" lIns="91440" tIns="45720" rIns="91440" bIns="45720" rtlCol="0" anchor="t">
            <a:spAutoFit/>
          </a:bodyPr>
          <a:lstStyle/>
          <a:p>
            <a:r>
              <a:rPr lang="en-US" sz="1400" dirty="0">
                <a:solidFill>
                  <a:schemeClr val="bg1"/>
                </a:solidFill>
                <a:latin typeface="Avenir Heavy"/>
                <a:cs typeface="Arial"/>
              </a:rPr>
              <a:t>Accent accru sur l'accès aux services et la diversification des méthodes – modèles d'autogestion, </a:t>
            </a:r>
            <a:r>
              <a:rPr lang="en-US" sz="1400" dirty="0" err="1">
                <a:solidFill>
                  <a:schemeClr val="bg1"/>
                </a:solidFill>
                <a:latin typeface="Avenir Heavy"/>
                <a:cs typeface="Arial"/>
              </a:rPr>
              <a:t>programmes</a:t>
            </a:r>
            <a:r>
              <a:rPr lang="en-US" sz="1400" dirty="0">
                <a:solidFill>
                  <a:schemeClr val="bg1"/>
                </a:solidFill>
                <a:latin typeface="Avenir Heavy"/>
                <a:cs typeface="Arial"/>
              </a:rPr>
              <a:t> communautaires </a:t>
            </a:r>
          </a:p>
        </p:txBody>
      </p:sp>
      <p:sp>
        <p:nvSpPr>
          <p:cNvPr id="18" name="TextBox 17">
            <a:extLst>
              <a:ext uri="{FF2B5EF4-FFF2-40B4-BE49-F238E27FC236}">
                <a16:creationId xmlns:a16="http://schemas.microsoft.com/office/drawing/2014/main" id="{A542390A-5C9B-FF6C-1220-A81645E0C76A}"/>
              </a:ext>
            </a:extLst>
          </p:cNvPr>
          <p:cNvSpPr txBox="1"/>
          <p:nvPr/>
        </p:nvSpPr>
        <p:spPr>
          <a:xfrm>
            <a:off x="3075903" y="5466575"/>
            <a:ext cx="3290690" cy="738664"/>
          </a:xfrm>
          <a:prstGeom prst="rect">
            <a:avLst/>
          </a:prstGeom>
          <a:noFill/>
        </p:spPr>
        <p:txBody>
          <a:bodyPr wrap="square" lIns="91440" tIns="45720" rIns="91440" bIns="45720" rtlCol="0" anchor="t">
            <a:spAutoFit/>
          </a:bodyPr>
          <a:lstStyle/>
          <a:p>
            <a:r>
              <a:rPr lang="en-US" sz="1400" dirty="0">
                <a:solidFill>
                  <a:schemeClr val="bg1"/>
                </a:solidFill>
                <a:latin typeface="Avenir Heavy" panose="020B0703020203020204" pitchFamily="34" charset="0"/>
                <a:cs typeface="Arial"/>
              </a:rPr>
              <a:t>Forte dépendance vis-à-vis des donateurs et réponses au VIH dictées par les donateurs</a:t>
            </a:r>
          </a:p>
        </p:txBody>
      </p:sp>
      <p:sp>
        <p:nvSpPr>
          <p:cNvPr id="25" name="TextBox 24">
            <a:extLst>
              <a:ext uri="{FF2B5EF4-FFF2-40B4-BE49-F238E27FC236}">
                <a16:creationId xmlns:a16="http://schemas.microsoft.com/office/drawing/2014/main" id="{9B90D48B-48E5-0BE9-C13B-6557924C0564}"/>
              </a:ext>
            </a:extLst>
          </p:cNvPr>
          <p:cNvSpPr txBox="1"/>
          <p:nvPr/>
        </p:nvSpPr>
        <p:spPr>
          <a:xfrm>
            <a:off x="7198608" y="5467367"/>
            <a:ext cx="3493373" cy="738664"/>
          </a:xfrm>
          <a:prstGeom prst="rect">
            <a:avLst/>
          </a:prstGeom>
          <a:noFill/>
        </p:spPr>
        <p:txBody>
          <a:bodyPr wrap="square" lIns="91440" tIns="45720" rIns="91440" bIns="45720" rtlCol="0" anchor="t">
            <a:spAutoFit/>
          </a:bodyPr>
          <a:lstStyle/>
          <a:p>
            <a:r>
              <a:rPr lang="en-US" sz="1400" dirty="0">
                <a:solidFill>
                  <a:schemeClr val="bg1"/>
                </a:solidFill>
                <a:latin typeface="Avenir Heavy" panose="020B0703020203020204" pitchFamily="34" charset="0"/>
                <a:cs typeface="Arial"/>
              </a:rPr>
              <a:t>Réponses prises en charge et menées par les pays. Responsabilité partagée en fonction du revenu</a:t>
            </a:r>
          </a:p>
        </p:txBody>
      </p:sp>
      <p:sp>
        <p:nvSpPr>
          <p:cNvPr id="19" name="TextBox 18">
            <a:extLst>
              <a:ext uri="{FF2B5EF4-FFF2-40B4-BE49-F238E27FC236}">
                <a16:creationId xmlns:a16="http://schemas.microsoft.com/office/drawing/2014/main" id="{6FE39B84-F8E8-B673-BB35-E3E9155A36B0}"/>
              </a:ext>
            </a:extLst>
          </p:cNvPr>
          <p:cNvSpPr txBox="1"/>
          <p:nvPr/>
        </p:nvSpPr>
        <p:spPr>
          <a:xfrm>
            <a:off x="3085195" y="6251719"/>
            <a:ext cx="3547285" cy="307777"/>
          </a:xfrm>
          <a:prstGeom prst="rect">
            <a:avLst/>
          </a:prstGeom>
          <a:noFill/>
        </p:spPr>
        <p:txBody>
          <a:bodyPr wrap="square" lIns="91440" tIns="45720" rIns="91440" bIns="45720" rtlCol="0" anchor="t">
            <a:spAutoFit/>
          </a:bodyPr>
          <a:lstStyle/>
          <a:p>
            <a:r>
              <a:rPr lang="en-US" sz="1400" dirty="0">
                <a:solidFill>
                  <a:schemeClr val="bg1"/>
                </a:solidFill>
                <a:latin typeface="Avenir Heavy" panose="020B0703020203020204" pitchFamily="34" charset="0"/>
                <a:cs typeface="Arial"/>
              </a:rPr>
              <a:t>Stratégies mondiales</a:t>
            </a:r>
          </a:p>
        </p:txBody>
      </p:sp>
      <p:sp>
        <p:nvSpPr>
          <p:cNvPr id="26" name="TextBox 25">
            <a:extLst>
              <a:ext uri="{FF2B5EF4-FFF2-40B4-BE49-F238E27FC236}">
                <a16:creationId xmlns:a16="http://schemas.microsoft.com/office/drawing/2014/main" id="{E699A772-EA3B-7F98-6FCD-3403E4A7C510}"/>
              </a:ext>
            </a:extLst>
          </p:cNvPr>
          <p:cNvSpPr txBox="1"/>
          <p:nvPr/>
        </p:nvSpPr>
        <p:spPr>
          <a:xfrm>
            <a:off x="7152144" y="6265824"/>
            <a:ext cx="3547285" cy="307777"/>
          </a:xfrm>
          <a:prstGeom prst="rect">
            <a:avLst/>
          </a:prstGeom>
          <a:noFill/>
        </p:spPr>
        <p:txBody>
          <a:bodyPr wrap="square" lIns="91440" tIns="45720" rIns="91440" bIns="45720" rtlCol="0" anchor="t">
            <a:spAutoFit/>
          </a:bodyPr>
          <a:lstStyle/>
          <a:p>
            <a:r>
              <a:rPr lang="en-US" sz="1400" dirty="0">
                <a:solidFill>
                  <a:schemeClr val="bg1"/>
                </a:solidFill>
                <a:latin typeface="Avenir Heavy" panose="020B0703020203020204" pitchFamily="34" charset="0"/>
                <a:cs typeface="Arial"/>
              </a:rPr>
              <a:t>Stratégies mondiales et régionales</a:t>
            </a:r>
          </a:p>
        </p:txBody>
      </p:sp>
      <p:sp>
        <p:nvSpPr>
          <p:cNvPr id="48" name="Title 1">
            <a:extLst>
              <a:ext uri="{FF2B5EF4-FFF2-40B4-BE49-F238E27FC236}">
                <a16:creationId xmlns:a16="http://schemas.microsoft.com/office/drawing/2014/main" id="{E9529162-D984-6429-3B98-638C92E03C34}"/>
              </a:ext>
            </a:extLst>
          </p:cNvPr>
          <p:cNvSpPr txBox="1">
            <a:spLocks/>
          </p:cNvSpPr>
          <p:nvPr/>
        </p:nvSpPr>
        <p:spPr>
          <a:xfrm>
            <a:off x="3559985" y="2026905"/>
            <a:ext cx="2585322" cy="4898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algn="ctr"/>
            <a:r>
              <a:rPr lang="en-US" sz="2000" cap="all" dirty="0">
                <a:solidFill>
                  <a:srgbClr val="007CC9"/>
                </a:solidFill>
                <a:latin typeface="Avenir Heavy" panose="020B0703020203020204" pitchFamily="34" charset="0"/>
                <a:cs typeface="Arial"/>
              </a:rPr>
              <a:t>2025</a:t>
            </a:r>
            <a:endParaRPr lang="en-CH" sz="2000" cap="all" dirty="0">
              <a:solidFill>
                <a:srgbClr val="007CC9"/>
              </a:solidFill>
              <a:latin typeface="Avenir Heavy" panose="020B0703020203020204" pitchFamily="34" charset="0"/>
              <a:cs typeface="Arial"/>
            </a:endParaRPr>
          </a:p>
        </p:txBody>
      </p:sp>
      <p:sp>
        <p:nvSpPr>
          <p:cNvPr id="49" name="Title 1">
            <a:extLst>
              <a:ext uri="{FF2B5EF4-FFF2-40B4-BE49-F238E27FC236}">
                <a16:creationId xmlns:a16="http://schemas.microsoft.com/office/drawing/2014/main" id="{8767DAB3-48DE-A36F-A2F0-ED1396409ECF}"/>
              </a:ext>
            </a:extLst>
          </p:cNvPr>
          <p:cNvSpPr txBox="1">
            <a:spLocks/>
          </p:cNvSpPr>
          <p:nvPr/>
        </p:nvSpPr>
        <p:spPr>
          <a:xfrm>
            <a:off x="7244824" y="2026905"/>
            <a:ext cx="2585322" cy="4898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algn="ctr"/>
            <a:r>
              <a:rPr lang="en-US" sz="2000" cap="all" dirty="0">
                <a:solidFill>
                  <a:srgbClr val="00B4BE"/>
                </a:solidFill>
                <a:latin typeface="Avenir Heavy" panose="020B0703020203020204" pitchFamily="34" charset="0"/>
                <a:cs typeface="Arial"/>
              </a:rPr>
              <a:t>2030</a:t>
            </a:r>
            <a:endParaRPr lang="en-CH" sz="2000" cap="all" dirty="0">
              <a:solidFill>
                <a:srgbClr val="00B4BE"/>
              </a:solidFill>
              <a:latin typeface="Avenir Heavy" panose="020B0703020203020204" pitchFamily="34" charset="0"/>
              <a:cs typeface="Arial"/>
            </a:endParaRPr>
          </a:p>
        </p:txBody>
      </p:sp>
      <p:sp>
        <p:nvSpPr>
          <p:cNvPr id="2" name="TextBox 1">
            <a:extLst>
              <a:ext uri="{FF2B5EF4-FFF2-40B4-BE49-F238E27FC236}">
                <a16:creationId xmlns:a16="http://schemas.microsoft.com/office/drawing/2014/main" id="{A6A8F4C2-AEF9-8BDE-C263-84133AB5920E}"/>
              </a:ext>
            </a:extLst>
          </p:cNvPr>
          <p:cNvSpPr txBox="1"/>
          <p:nvPr/>
        </p:nvSpPr>
        <p:spPr>
          <a:xfrm>
            <a:off x="92170" y="390499"/>
            <a:ext cx="2840665" cy="2492990"/>
          </a:xfrm>
          <a:prstGeom prst="rect">
            <a:avLst/>
          </a:prstGeom>
          <a:noFill/>
        </p:spPr>
        <p:txBody>
          <a:bodyPr wrap="square" rtlCol="0">
            <a:spAutoFit/>
          </a:bodyPr>
          <a:lstStyle/>
          <a:p>
            <a:pPr algn="r"/>
            <a:r>
              <a:rPr lang="en-US" sz="2600" cap="all" dirty="0">
                <a:solidFill>
                  <a:srgbClr val="C00000"/>
                </a:solidFill>
                <a:latin typeface="Avenir Heavy" panose="020B0703020203020204" pitchFamily="34" charset="0"/>
              </a:rPr>
              <a:t>Quelles sont les</a:t>
            </a:r>
            <a:br>
              <a:rPr lang="en-US" sz="2600" cap="all" dirty="0">
                <a:solidFill>
                  <a:srgbClr val="C00000"/>
                </a:solidFill>
                <a:latin typeface="Avenir Heavy" panose="020B0703020203020204" pitchFamily="34" charset="0"/>
              </a:rPr>
            </a:br>
            <a:r>
              <a:rPr lang="en-US" sz="2600" cap="all" dirty="0" err="1">
                <a:solidFill>
                  <a:srgbClr val="C00000"/>
                </a:solidFill>
                <a:latin typeface="Avenir Heavy" panose="020B0703020203020204" pitchFamily="34" charset="0"/>
              </a:rPr>
              <a:t>nouveauTES</a:t>
            </a:r>
            <a:r>
              <a:rPr lang="en-US" sz="2600" cap="all" dirty="0">
                <a:solidFill>
                  <a:srgbClr val="C00000"/>
                </a:solidFill>
                <a:latin typeface="Avenir Heavy" panose="020B0703020203020204" pitchFamily="34" charset="0"/>
              </a:rPr>
              <a:t> dans la stratégie mondiale de lutte contre le sida ?</a:t>
            </a:r>
            <a:endParaRPr lang="en-IN" sz="2600" cap="all" dirty="0">
              <a:solidFill>
                <a:srgbClr val="C00000"/>
              </a:solidFill>
              <a:latin typeface="Avenir Heavy" panose="020B0703020203020204" pitchFamily="34" charset="0"/>
            </a:endParaRPr>
          </a:p>
        </p:txBody>
      </p:sp>
      <p:sp>
        <p:nvSpPr>
          <p:cNvPr id="3" name="Arrow: Right 2">
            <a:extLst>
              <a:ext uri="{FF2B5EF4-FFF2-40B4-BE49-F238E27FC236}">
                <a16:creationId xmlns:a16="http://schemas.microsoft.com/office/drawing/2014/main" id="{49CB4DA9-A624-E81C-BD26-33F6DACBB689}"/>
              </a:ext>
            </a:extLst>
          </p:cNvPr>
          <p:cNvSpPr/>
          <p:nvPr/>
        </p:nvSpPr>
        <p:spPr>
          <a:xfrm>
            <a:off x="6850090" y="2608702"/>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Arrow: Right 4">
            <a:extLst>
              <a:ext uri="{FF2B5EF4-FFF2-40B4-BE49-F238E27FC236}">
                <a16:creationId xmlns:a16="http://schemas.microsoft.com/office/drawing/2014/main" id="{4B0590F3-76FA-B787-505E-752E5A3B7EFD}"/>
              </a:ext>
            </a:extLst>
          </p:cNvPr>
          <p:cNvSpPr/>
          <p:nvPr/>
        </p:nvSpPr>
        <p:spPr>
          <a:xfrm>
            <a:off x="6850090" y="2992873"/>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Arrow: Right 5">
            <a:extLst>
              <a:ext uri="{FF2B5EF4-FFF2-40B4-BE49-F238E27FC236}">
                <a16:creationId xmlns:a16="http://schemas.microsoft.com/office/drawing/2014/main" id="{D74B0B68-4CA2-6D18-92DA-EAFE2C67EEB3}"/>
              </a:ext>
            </a:extLst>
          </p:cNvPr>
          <p:cNvSpPr/>
          <p:nvPr/>
        </p:nvSpPr>
        <p:spPr>
          <a:xfrm>
            <a:off x="6850090" y="3549782"/>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Right 6">
            <a:extLst>
              <a:ext uri="{FF2B5EF4-FFF2-40B4-BE49-F238E27FC236}">
                <a16:creationId xmlns:a16="http://schemas.microsoft.com/office/drawing/2014/main" id="{42A2BA42-3FDE-EF7E-304B-E38B7A06D1C4}"/>
              </a:ext>
            </a:extLst>
          </p:cNvPr>
          <p:cNvSpPr/>
          <p:nvPr/>
        </p:nvSpPr>
        <p:spPr>
          <a:xfrm>
            <a:off x="6850090" y="4280164"/>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Arrow: Right 37">
            <a:extLst>
              <a:ext uri="{FF2B5EF4-FFF2-40B4-BE49-F238E27FC236}">
                <a16:creationId xmlns:a16="http://schemas.microsoft.com/office/drawing/2014/main" id="{F648D78B-87F2-E9BC-7DFC-5EA156DBD294}"/>
              </a:ext>
            </a:extLst>
          </p:cNvPr>
          <p:cNvSpPr/>
          <p:nvPr/>
        </p:nvSpPr>
        <p:spPr>
          <a:xfrm>
            <a:off x="6850090" y="4943022"/>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Arrow: Right 38">
            <a:extLst>
              <a:ext uri="{FF2B5EF4-FFF2-40B4-BE49-F238E27FC236}">
                <a16:creationId xmlns:a16="http://schemas.microsoft.com/office/drawing/2014/main" id="{798B8E17-44C5-B05F-D8E1-E73845477D06}"/>
              </a:ext>
            </a:extLst>
          </p:cNvPr>
          <p:cNvSpPr/>
          <p:nvPr/>
        </p:nvSpPr>
        <p:spPr>
          <a:xfrm>
            <a:off x="6850090" y="5735624"/>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Arrow: Right 39">
            <a:extLst>
              <a:ext uri="{FF2B5EF4-FFF2-40B4-BE49-F238E27FC236}">
                <a16:creationId xmlns:a16="http://schemas.microsoft.com/office/drawing/2014/main" id="{771B603C-D35E-EDA4-6635-FE668F6FA31E}"/>
              </a:ext>
            </a:extLst>
          </p:cNvPr>
          <p:cNvSpPr/>
          <p:nvPr/>
        </p:nvSpPr>
        <p:spPr>
          <a:xfrm>
            <a:off x="6850090" y="6340627"/>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3202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D2C67-7675-508C-A255-69F4A9220414}"/>
            </a:ext>
          </a:extLst>
        </p:cNvPr>
        <p:cNvGrpSpPr/>
        <p:nvPr/>
      </p:nvGrpSpPr>
      <p:grpSpPr>
        <a:xfrm>
          <a:off x="0" y="0"/>
          <a:ext cx="0" cy="0"/>
          <a:chOff x="0" y="0"/>
          <a:chExt cx="0" cy="0"/>
        </a:xfrm>
      </p:grpSpPr>
      <p:sp>
        <p:nvSpPr>
          <p:cNvPr id="24" name="Oval 23">
            <a:extLst>
              <a:ext uri="{FF2B5EF4-FFF2-40B4-BE49-F238E27FC236}">
                <a16:creationId xmlns:a16="http://schemas.microsoft.com/office/drawing/2014/main" id="{B52B2A75-2407-72D0-E6A6-ACCF42830F24}"/>
              </a:ext>
            </a:extLst>
          </p:cNvPr>
          <p:cNvSpPr/>
          <p:nvPr/>
        </p:nvSpPr>
        <p:spPr>
          <a:xfrm>
            <a:off x="6331860" y="2417069"/>
            <a:ext cx="3194788" cy="3194788"/>
          </a:xfrm>
          <a:prstGeom prst="ellipse">
            <a:avLst/>
          </a:prstGeom>
          <a:noFill/>
          <a:ln w="38100">
            <a:solidFill>
              <a:srgbClr val="F78E20">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D1BF3029-A5F7-1681-30CF-FC6A479450CD}"/>
              </a:ext>
            </a:extLst>
          </p:cNvPr>
          <p:cNvSpPr/>
          <p:nvPr/>
        </p:nvSpPr>
        <p:spPr>
          <a:xfrm>
            <a:off x="4994551" y="2398561"/>
            <a:ext cx="3194788" cy="3194788"/>
          </a:xfrm>
          <a:prstGeom prst="ellipse">
            <a:avLst/>
          </a:prstGeom>
          <a:noFill/>
          <a:ln w="38100">
            <a:solidFill>
              <a:srgbClr val="EC008C">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2964F214-96A2-F354-BA0C-D93CA9B45981}"/>
              </a:ext>
            </a:extLst>
          </p:cNvPr>
          <p:cNvSpPr/>
          <p:nvPr/>
        </p:nvSpPr>
        <p:spPr>
          <a:xfrm>
            <a:off x="5668085" y="982640"/>
            <a:ext cx="3194788" cy="3194788"/>
          </a:xfrm>
          <a:prstGeom prst="ellipse">
            <a:avLst/>
          </a:prstGeom>
          <a:noFill/>
          <a:ln w="38100">
            <a:solidFill>
              <a:srgbClr val="08BCC1">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086F7A82-DCC2-A475-B4D4-E3084E8F4988}"/>
              </a:ext>
            </a:extLst>
          </p:cNvPr>
          <p:cNvSpPr txBox="1"/>
          <p:nvPr/>
        </p:nvSpPr>
        <p:spPr>
          <a:xfrm>
            <a:off x="4546204" y="5799334"/>
            <a:ext cx="5419034" cy="646331"/>
          </a:xfrm>
          <a:prstGeom prst="rect">
            <a:avLst/>
          </a:prstGeom>
          <a:noFill/>
        </p:spPr>
        <p:txBody>
          <a:bodyPr wrap="square" lIns="91440" tIns="45720" rIns="91440" bIns="45720" rtlCol="0" anchor="t">
            <a:spAutoFit/>
          </a:bodyPr>
          <a:lstStyle/>
          <a:p>
            <a:pPr algn="ctr"/>
            <a:r>
              <a:rPr lang="en-US" dirty="0">
                <a:latin typeface="Avenir Medium" panose="02000603020000020003" pitchFamily="2" charset="0"/>
                <a:cs typeface="Arial" panose="020B0604020202020204" pitchFamily="34" charset="0"/>
              </a:rPr>
              <a:t>La stratégie définit </a:t>
            </a:r>
            <a:r>
              <a:rPr lang="en-US" b="1" dirty="0">
                <a:latin typeface="Avenir Medium" panose="02000603020000020003" pitchFamily="2" charset="0"/>
                <a:cs typeface="Arial" panose="020B0604020202020204" pitchFamily="34" charset="0"/>
              </a:rPr>
              <a:t>trois priorités</a:t>
            </a:r>
          </a:p>
          <a:p>
            <a:pPr algn="ctr"/>
            <a:r>
              <a:rPr lang="en-US" b="1" dirty="0">
                <a:latin typeface="Avenir Medium" panose="02000603020000020003" pitchFamily="2" charset="0"/>
                <a:cs typeface="Arial" panose="020B0604020202020204" pitchFamily="34" charset="0"/>
              </a:rPr>
              <a:t>Axées sur l'éradication du sida et la fin des inégalités </a:t>
            </a:r>
            <a:endParaRPr lang="en-US" dirty="0">
              <a:latin typeface="Avenir Medium" panose="02000603020000020003" pitchFamily="2" charset="0"/>
              <a:cs typeface="Arial" panose="020B0604020202020204" pitchFamily="34" charset="0"/>
            </a:endParaRPr>
          </a:p>
        </p:txBody>
      </p:sp>
      <p:pic>
        <p:nvPicPr>
          <p:cNvPr id="3" name="Picture 2" descr="A drawing of a person&#10;&#10;Description automatically generated">
            <a:extLst>
              <a:ext uri="{FF2B5EF4-FFF2-40B4-BE49-F238E27FC236}">
                <a16:creationId xmlns:a16="http://schemas.microsoft.com/office/drawing/2014/main" id="{4184D114-41B4-7EA6-08A9-B6293E107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2" name="Oval 11">
            <a:extLst>
              <a:ext uri="{FF2B5EF4-FFF2-40B4-BE49-F238E27FC236}">
                <a16:creationId xmlns:a16="http://schemas.microsoft.com/office/drawing/2014/main" id="{BFBDDE3E-3B97-3393-4074-93808E1030A2}"/>
              </a:ext>
            </a:extLst>
          </p:cNvPr>
          <p:cNvSpPr/>
          <p:nvPr/>
        </p:nvSpPr>
        <p:spPr>
          <a:xfrm>
            <a:off x="5084289" y="2483522"/>
            <a:ext cx="3024866" cy="3024866"/>
          </a:xfrm>
          <a:prstGeom prst="ellipse">
            <a:avLst/>
          </a:prstGeom>
          <a:solidFill>
            <a:srgbClr val="EC008C">
              <a:alpha val="5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DBDFEE27-5306-00EA-B6D7-FC3A19E732D6}"/>
              </a:ext>
            </a:extLst>
          </p:cNvPr>
          <p:cNvSpPr/>
          <p:nvPr/>
        </p:nvSpPr>
        <p:spPr>
          <a:xfrm>
            <a:off x="6402288" y="2483522"/>
            <a:ext cx="3024866" cy="3024866"/>
          </a:xfrm>
          <a:prstGeom prst="ellipse">
            <a:avLst/>
          </a:prstGeom>
          <a:solidFill>
            <a:srgbClr val="F78E20">
              <a:alpha val="5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80989281-7105-76A9-A62A-C4477F6E2A27}"/>
              </a:ext>
            </a:extLst>
          </p:cNvPr>
          <p:cNvSpPr/>
          <p:nvPr/>
        </p:nvSpPr>
        <p:spPr>
          <a:xfrm>
            <a:off x="5743288" y="1067601"/>
            <a:ext cx="3024866" cy="3024866"/>
          </a:xfrm>
          <a:prstGeom prst="ellipse">
            <a:avLst/>
          </a:prstGeom>
          <a:solidFill>
            <a:srgbClr val="08BCC1">
              <a:alpha val="49804"/>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8D761CBE-10B4-3CF7-6C34-DCADB7C6552B}"/>
              </a:ext>
            </a:extLst>
          </p:cNvPr>
          <p:cNvSpPr/>
          <p:nvPr/>
        </p:nvSpPr>
        <p:spPr>
          <a:xfrm>
            <a:off x="6596722" y="2774468"/>
            <a:ext cx="1317999" cy="1317999"/>
          </a:xfrm>
          <a:prstGeom prst="ellipse">
            <a:avLst/>
          </a:prstGeom>
          <a:solidFill>
            <a:srgbClr val="E31837"/>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a:extLst>
              <a:ext uri="{FF2B5EF4-FFF2-40B4-BE49-F238E27FC236}">
                <a16:creationId xmlns:a16="http://schemas.microsoft.com/office/drawing/2014/main" id="{CC01158B-6146-9C12-7EEC-D0CACF3CCF8C}"/>
              </a:ext>
            </a:extLst>
          </p:cNvPr>
          <p:cNvSpPr txBox="1"/>
          <p:nvPr/>
        </p:nvSpPr>
        <p:spPr>
          <a:xfrm>
            <a:off x="5267435" y="3605954"/>
            <a:ext cx="107295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buNone/>
            </a:pPr>
            <a:r>
              <a:rPr lang="en-US" sz="1400" dirty="0">
                <a:latin typeface="Avenir Medium" panose="02000603020000020003" pitchFamily="2" charset="0"/>
              </a:rPr>
              <a:t>Services axés sur les personnes : équité, dignité et accès</a:t>
            </a:r>
            <a:endParaRPr lang="en-CH" sz="1400" dirty="0">
              <a:latin typeface="Avenir Medium" panose="02000603020000020003" pitchFamily="2" charset="0"/>
            </a:endParaRPr>
          </a:p>
        </p:txBody>
      </p:sp>
      <p:sp>
        <p:nvSpPr>
          <p:cNvPr id="20" name="TextBox 19">
            <a:extLst>
              <a:ext uri="{FF2B5EF4-FFF2-40B4-BE49-F238E27FC236}">
                <a16:creationId xmlns:a16="http://schemas.microsoft.com/office/drawing/2014/main" id="{04102C6A-C5DF-E21E-12E3-BB4D4267BE9B}"/>
              </a:ext>
            </a:extLst>
          </p:cNvPr>
          <p:cNvSpPr txBox="1"/>
          <p:nvPr/>
        </p:nvSpPr>
        <p:spPr>
          <a:xfrm>
            <a:off x="8129836" y="4018811"/>
            <a:ext cx="134706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buNone/>
            </a:pPr>
            <a:r>
              <a:rPr lang="en-US" sz="1400" dirty="0">
                <a:latin typeface="Avenir Medium" panose="02000603020000020003" pitchFamily="2" charset="0"/>
              </a:rPr>
              <a:t>Leadership communautaire</a:t>
            </a:r>
            <a:endParaRPr lang="en-CH" sz="1400" dirty="0">
              <a:latin typeface="Avenir Medium" panose="02000603020000020003" pitchFamily="2" charset="0"/>
            </a:endParaRPr>
          </a:p>
        </p:txBody>
      </p:sp>
      <p:sp>
        <p:nvSpPr>
          <p:cNvPr id="21" name="TextBox 20">
            <a:extLst>
              <a:ext uri="{FF2B5EF4-FFF2-40B4-BE49-F238E27FC236}">
                <a16:creationId xmlns:a16="http://schemas.microsoft.com/office/drawing/2014/main" id="{39C8493A-0AF4-1000-9556-0AEF0EEBE998}"/>
              </a:ext>
            </a:extLst>
          </p:cNvPr>
          <p:cNvSpPr txBox="1"/>
          <p:nvPr/>
        </p:nvSpPr>
        <p:spPr>
          <a:xfrm>
            <a:off x="6322102" y="1462962"/>
            <a:ext cx="186723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r>
              <a:rPr lang="en-US" sz="1400" dirty="0">
                <a:latin typeface="Avenir Medium" panose="02000603020000020003" pitchFamily="2" charset="0"/>
              </a:rPr>
              <a:t>Soutenir la riposte - Une riposte menée par les pays, résiliente et prête pour l'avenir </a:t>
            </a:r>
            <a:endParaRPr lang="en-CH" sz="1400" dirty="0">
              <a:latin typeface="Avenir Medium" panose="02000603020000020003" pitchFamily="2" charset="0"/>
            </a:endParaRPr>
          </a:p>
        </p:txBody>
      </p:sp>
      <p:sp>
        <p:nvSpPr>
          <p:cNvPr id="22" name="TextBox 21">
            <a:extLst>
              <a:ext uri="{FF2B5EF4-FFF2-40B4-BE49-F238E27FC236}">
                <a16:creationId xmlns:a16="http://schemas.microsoft.com/office/drawing/2014/main" id="{46488AA9-76B3-7ABB-C8E1-146C394EE859}"/>
              </a:ext>
            </a:extLst>
          </p:cNvPr>
          <p:cNvSpPr txBox="1"/>
          <p:nvPr/>
        </p:nvSpPr>
        <p:spPr>
          <a:xfrm>
            <a:off x="6388088" y="2919553"/>
            <a:ext cx="168143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buNone/>
            </a:pPr>
            <a:r>
              <a:rPr lang="en-US" sz="1400" cap="all" dirty="0">
                <a:solidFill>
                  <a:schemeClr val="bg1"/>
                </a:solidFill>
                <a:latin typeface="Verlag Compressed Bold" pitchFamily="50" charset="0"/>
              </a:rPr>
              <a:t>Mettre fin</a:t>
            </a:r>
          </a:p>
          <a:p>
            <a:pPr lvl="0" algn="ctr">
              <a:buNone/>
            </a:pPr>
            <a:r>
              <a:rPr lang="en-US" sz="1400" cap="all" dirty="0">
                <a:solidFill>
                  <a:schemeClr val="bg1"/>
                </a:solidFill>
                <a:latin typeface="Verlag Compressed Bold" pitchFamily="50" charset="0"/>
              </a:rPr>
              <a:t>AU sida, mettre fin</a:t>
            </a:r>
          </a:p>
          <a:p>
            <a:pPr lvl="0" algn="ctr">
              <a:buNone/>
            </a:pPr>
            <a:r>
              <a:rPr lang="en-US" sz="1400" cap="all" dirty="0">
                <a:solidFill>
                  <a:schemeClr val="bg1"/>
                </a:solidFill>
                <a:latin typeface="Verlag Compressed Bold" pitchFamily="50" charset="0"/>
              </a:rPr>
              <a:t>AUX inégalités</a:t>
            </a:r>
            <a:endParaRPr lang="en-CH" sz="1400" cap="all" dirty="0">
              <a:solidFill>
                <a:schemeClr val="bg1"/>
              </a:solidFill>
              <a:latin typeface="Verlag Compressed Bold" pitchFamily="50" charset="0"/>
            </a:endParaRPr>
          </a:p>
        </p:txBody>
      </p:sp>
      <p:sp>
        <p:nvSpPr>
          <p:cNvPr id="4" name="TextBox 3">
            <a:extLst>
              <a:ext uri="{FF2B5EF4-FFF2-40B4-BE49-F238E27FC236}">
                <a16:creationId xmlns:a16="http://schemas.microsoft.com/office/drawing/2014/main" id="{CE9A0AD4-F345-1E48-9515-A3876B7FDB54}"/>
              </a:ext>
            </a:extLst>
          </p:cNvPr>
          <p:cNvSpPr txBox="1"/>
          <p:nvPr/>
        </p:nvSpPr>
        <p:spPr>
          <a:xfrm>
            <a:off x="0" y="136777"/>
            <a:ext cx="2835330" cy="1692771"/>
          </a:xfrm>
          <a:prstGeom prst="rect">
            <a:avLst/>
          </a:prstGeom>
          <a:noFill/>
        </p:spPr>
        <p:txBody>
          <a:bodyPr wrap="square" rtlCol="0">
            <a:spAutoFit/>
          </a:bodyPr>
          <a:lstStyle/>
          <a:p>
            <a:pPr algn="r"/>
            <a:r>
              <a:rPr lang="en-US" sz="2600" cap="all" dirty="0">
                <a:solidFill>
                  <a:srgbClr val="E31837"/>
                </a:solidFill>
                <a:latin typeface="Avenir Heavy" panose="020B0703020203020204" pitchFamily="34" charset="0"/>
              </a:rPr>
              <a:t>Mettre fin au sida et mettre en place une réponse durable</a:t>
            </a:r>
            <a:endParaRPr lang="en-IN" sz="2600" cap="all" dirty="0">
              <a:solidFill>
                <a:srgbClr val="E31837"/>
              </a:solidFill>
              <a:latin typeface="Avenir Heavy" panose="020B0703020203020204" pitchFamily="34" charset="0"/>
            </a:endParaRPr>
          </a:p>
        </p:txBody>
      </p:sp>
      <p:sp>
        <p:nvSpPr>
          <p:cNvPr id="6" name="TextBox 5">
            <a:extLst>
              <a:ext uri="{FF2B5EF4-FFF2-40B4-BE49-F238E27FC236}">
                <a16:creationId xmlns:a16="http://schemas.microsoft.com/office/drawing/2014/main" id="{48BFED6F-AFB6-2823-6739-7985E27BFCAC}"/>
              </a:ext>
            </a:extLst>
          </p:cNvPr>
          <p:cNvSpPr txBox="1"/>
          <p:nvPr/>
        </p:nvSpPr>
        <p:spPr>
          <a:xfrm>
            <a:off x="624840" y="2775180"/>
            <a:ext cx="2206073" cy="2031325"/>
          </a:xfrm>
          <a:prstGeom prst="rect">
            <a:avLst/>
          </a:prstGeom>
          <a:noFill/>
        </p:spPr>
        <p:txBody>
          <a:bodyPr wrap="square" lIns="91440" tIns="45720" rIns="91440" bIns="45720" rtlCol="0" anchor="t">
            <a:spAutoFit/>
          </a:bodyPr>
          <a:lstStyle/>
          <a:p>
            <a:pPr algn="r"/>
            <a:r>
              <a:rPr lang="en-GB" dirty="0">
                <a:solidFill>
                  <a:srgbClr val="E31837"/>
                </a:solidFill>
                <a:latin typeface="Avenir Medium" panose="02000603020000020003" pitchFamily="2" charset="0"/>
              </a:rPr>
              <a:t>Grâce à des soins centrés sur les personnes et à l'autonomisation des </a:t>
            </a:r>
            <a:r>
              <a:rPr lang="en-GB" dirty="0" err="1">
                <a:solidFill>
                  <a:srgbClr val="E31837"/>
                </a:solidFill>
                <a:latin typeface="Avenir Medium" panose="02000603020000020003" pitchFamily="2" charset="0"/>
              </a:rPr>
              <a:t>communautés</a:t>
            </a:r>
            <a:r>
              <a:rPr lang="en-GB" dirty="0">
                <a:solidFill>
                  <a:srgbClr val="E31837"/>
                </a:solidFill>
                <a:latin typeface="Avenir Medium" panose="02000603020000020003" pitchFamily="2" charset="0"/>
              </a:rPr>
              <a:t> dans le but de mettre fin aux inégalités</a:t>
            </a:r>
            <a:endParaRPr lang="en-IN" dirty="0">
              <a:solidFill>
                <a:srgbClr val="E31837"/>
              </a:solidFill>
              <a:latin typeface="Avenir Medium" panose="02000603020000020003" pitchFamily="2" charset="0"/>
            </a:endParaRPr>
          </a:p>
        </p:txBody>
      </p:sp>
    </p:spTree>
    <p:extLst>
      <p:ext uri="{BB962C8B-B14F-4D97-AF65-F5344CB8AC3E}">
        <p14:creationId xmlns:p14="http://schemas.microsoft.com/office/powerpoint/2010/main" val="3579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8BC7B-E429-7B2A-2168-C7384F77B965}"/>
            </a:ext>
          </a:extLst>
        </p:cNvPr>
        <p:cNvGrpSpPr/>
        <p:nvPr/>
      </p:nvGrpSpPr>
      <p:grpSpPr>
        <a:xfrm>
          <a:off x="0" y="0"/>
          <a:ext cx="0" cy="0"/>
          <a:chOff x="0" y="0"/>
          <a:chExt cx="0" cy="0"/>
        </a:xfrm>
      </p:grpSpPr>
      <p:sp>
        <p:nvSpPr>
          <p:cNvPr id="57" name="Arrow: Left-Right 56">
            <a:extLst>
              <a:ext uri="{FF2B5EF4-FFF2-40B4-BE49-F238E27FC236}">
                <a16:creationId xmlns:a16="http://schemas.microsoft.com/office/drawing/2014/main" id="{52953911-DA56-172D-1592-C2CBD48E3A5C}"/>
              </a:ext>
            </a:extLst>
          </p:cNvPr>
          <p:cNvSpPr/>
          <p:nvPr/>
        </p:nvSpPr>
        <p:spPr>
          <a:xfrm>
            <a:off x="3277965" y="6278567"/>
            <a:ext cx="8298515" cy="348672"/>
          </a:xfrm>
          <a:prstGeom prst="leftRightArrow">
            <a:avLst/>
          </a:prstGeom>
          <a:gradFill>
            <a:gsLst>
              <a:gs pos="19000">
                <a:schemeClr val="bg1"/>
              </a:gs>
              <a:gs pos="82000">
                <a:schemeClr val="bg1"/>
              </a:gs>
              <a:gs pos="50000">
                <a:schemeClr val="bg1"/>
              </a:gs>
              <a:gs pos="0">
                <a:srgbClr val="C00000"/>
              </a:gs>
              <a:gs pos="100000">
                <a:srgbClr val="C00000"/>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Rectangle 49">
            <a:extLst>
              <a:ext uri="{FF2B5EF4-FFF2-40B4-BE49-F238E27FC236}">
                <a16:creationId xmlns:a16="http://schemas.microsoft.com/office/drawing/2014/main" id="{CCE97583-DD44-A6F7-AE95-93E13252E648}"/>
              </a:ext>
            </a:extLst>
          </p:cNvPr>
          <p:cNvSpPr/>
          <p:nvPr/>
        </p:nvSpPr>
        <p:spPr>
          <a:xfrm>
            <a:off x="9511958" y="2028988"/>
            <a:ext cx="2036870" cy="641043"/>
          </a:xfrm>
          <a:prstGeom prst="rect">
            <a:avLst/>
          </a:prstGeom>
          <a:solidFill>
            <a:srgbClr val="CDC884"/>
          </a:solidFill>
          <a:ln>
            <a:solidFill>
              <a:srgbClr val="CDC8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ectangle 46">
            <a:extLst>
              <a:ext uri="{FF2B5EF4-FFF2-40B4-BE49-F238E27FC236}">
                <a16:creationId xmlns:a16="http://schemas.microsoft.com/office/drawing/2014/main" id="{5AEA8A5C-957D-50F6-7F85-61E7DA87D1FB}"/>
              </a:ext>
            </a:extLst>
          </p:cNvPr>
          <p:cNvSpPr/>
          <p:nvPr/>
        </p:nvSpPr>
        <p:spPr>
          <a:xfrm>
            <a:off x="5870965" y="2028988"/>
            <a:ext cx="3439403" cy="641043"/>
          </a:xfrm>
          <a:prstGeom prst="rect">
            <a:avLst/>
          </a:prstGeom>
          <a:solidFill>
            <a:srgbClr val="E07E55"/>
          </a:solidFill>
          <a:ln>
            <a:solidFill>
              <a:srgbClr val="E07E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rgbClr val="E07E55"/>
              </a:solidFill>
            </a:endParaRPr>
          </a:p>
        </p:txBody>
      </p:sp>
      <p:sp>
        <p:nvSpPr>
          <p:cNvPr id="43" name="Rectangle 42">
            <a:extLst>
              <a:ext uri="{FF2B5EF4-FFF2-40B4-BE49-F238E27FC236}">
                <a16:creationId xmlns:a16="http://schemas.microsoft.com/office/drawing/2014/main" id="{2B0AA4FF-0887-C6DE-63CF-22B44C49D66C}"/>
              </a:ext>
            </a:extLst>
          </p:cNvPr>
          <p:cNvSpPr/>
          <p:nvPr/>
        </p:nvSpPr>
        <p:spPr>
          <a:xfrm>
            <a:off x="3277966" y="2028988"/>
            <a:ext cx="2378552" cy="641043"/>
          </a:xfrm>
          <a:prstGeom prst="rect">
            <a:avLst/>
          </a:prstGeom>
          <a:solidFill>
            <a:srgbClr val="70C8BE"/>
          </a:solidFill>
          <a:ln>
            <a:solidFill>
              <a:srgbClr val="70C8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descr="A drawing of a person&#10;&#10;Description automatically generated">
            <a:extLst>
              <a:ext uri="{FF2B5EF4-FFF2-40B4-BE49-F238E27FC236}">
                <a16:creationId xmlns:a16="http://schemas.microsoft.com/office/drawing/2014/main" id="{2372BDF9-2735-F12F-2DFA-A4A916F4B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5" name="TextBox 4">
            <a:extLst>
              <a:ext uri="{FF2B5EF4-FFF2-40B4-BE49-F238E27FC236}">
                <a16:creationId xmlns:a16="http://schemas.microsoft.com/office/drawing/2014/main" id="{9F738BEC-9035-D241-B21D-3D42B01C5515}"/>
              </a:ext>
            </a:extLst>
          </p:cNvPr>
          <p:cNvSpPr txBox="1"/>
          <p:nvPr/>
        </p:nvSpPr>
        <p:spPr>
          <a:xfrm>
            <a:off x="3259887" y="747028"/>
            <a:ext cx="338044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cap="all" dirty="0">
                <a:latin typeface="Avenir Medium" panose="02000603020000020003" pitchFamily="2" charset="0"/>
              </a:rPr>
              <a:t>La stratégie s'articule autour de trois priorités et huit domaines de résultats</a:t>
            </a:r>
            <a:endParaRPr lang="en-US" sz="1600" cap="all" dirty="0">
              <a:latin typeface="Avenir Medium" panose="02000603020000020003" pitchFamily="2" charset="0"/>
            </a:endParaRPr>
          </a:p>
        </p:txBody>
      </p:sp>
      <p:cxnSp>
        <p:nvCxnSpPr>
          <p:cNvPr id="10" name="Straight Connector 9">
            <a:extLst>
              <a:ext uri="{FF2B5EF4-FFF2-40B4-BE49-F238E27FC236}">
                <a16:creationId xmlns:a16="http://schemas.microsoft.com/office/drawing/2014/main" id="{98E1A825-57B3-CC88-0731-1DB65D102F54}"/>
              </a:ext>
            </a:extLst>
          </p:cNvPr>
          <p:cNvCxnSpPr>
            <a:cxnSpLocks/>
          </p:cNvCxnSpPr>
          <p:nvPr/>
        </p:nvCxnSpPr>
        <p:spPr>
          <a:xfrm>
            <a:off x="3068700" y="609555"/>
            <a:ext cx="0" cy="5511099"/>
          </a:xfrm>
          <a:prstGeom prst="line">
            <a:avLst/>
          </a:prstGeom>
          <a:ln w="19050">
            <a:solidFill>
              <a:srgbClr val="C00000"/>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577D438-ADEA-4CB5-27AB-D7608652D351}"/>
              </a:ext>
            </a:extLst>
          </p:cNvPr>
          <p:cNvSpPr txBox="1"/>
          <p:nvPr/>
        </p:nvSpPr>
        <p:spPr>
          <a:xfrm>
            <a:off x="3419921" y="2110982"/>
            <a:ext cx="20946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dirty="0">
                <a:solidFill>
                  <a:schemeClr val="bg1"/>
                </a:solidFill>
                <a:latin typeface="Avenir Heavy" panose="020B0703020203020204" pitchFamily="34" charset="0"/>
              </a:rPr>
              <a:t>PRIORITÉ 1</a:t>
            </a:r>
          </a:p>
          <a:p>
            <a:pPr algn="ctr"/>
            <a:r>
              <a:rPr lang="en-GB" sz="1200" dirty="0">
                <a:solidFill>
                  <a:schemeClr val="bg1"/>
                </a:solidFill>
                <a:latin typeface="Avenir Heavy" panose="020B0703020203020204" pitchFamily="34" charset="0"/>
              </a:rPr>
              <a:t>SOUTENIR LA RÉPONSE</a:t>
            </a:r>
            <a:endParaRPr lang="en-US" sz="1200" dirty="0">
              <a:solidFill>
                <a:schemeClr val="bg1"/>
              </a:solidFill>
              <a:latin typeface="Avenir Heavy" panose="020B0703020203020204" pitchFamily="34" charset="0"/>
            </a:endParaRPr>
          </a:p>
        </p:txBody>
      </p:sp>
      <p:sp>
        <p:nvSpPr>
          <p:cNvPr id="13" name="TextBox 12">
            <a:extLst>
              <a:ext uri="{FF2B5EF4-FFF2-40B4-BE49-F238E27FC236}">
                <a16:creationId xmlns:a16="http://schemas.microsoft.com/office/drawing/2014/main" id="{A3C0B6FD-72EC-E244-8F28-53F6D6405F4C}"/>
              </a:ext>
            </a:extLst>
          </p:cNvPr>
          <p:cNvSpPr txBox="1"/>
          <p:nvPr/>
        </p:nvSpPr>
        <p:spPr>
          <a:xfrm>
            <a:off x="3316412" y="2670047"/>
            <a:ext cx="23016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solidFill>
                  <a:srgbClr val="70C8BE"/>
                </a:solidFill>
                <a:latin typeface="Avenir Heavy" panose="020B0703020203020204" pitchFamily="34" charset="0"/>
              </a:rPr>
              <a:t>Dirigée par les pays, résiliente et prête pour l'avenir</a:t>
            </a:r>
            <a:endParaRPr lang="en-US" sz="1400" dirty="0">
              <a:solidFill>
                <a:srgbClr val="70C8BE"/>
              </a:solidFill>
              <a:latin typeface="Avenir Heavy" panose="020B0703020203020204" pitchFamily="34" charset="0"/>
            </a:endParaRPr>
          </a:p>
        </p:txBody>
      </p:sp>
      <p:sp>
        <p:nvSpPr>
          <p:cNvPr id="14" name="TextBox 13">
            <a:extLst>
              <a:ext uri="{FF2B5EF4-FFF2-40B4-BE49-F238E27FC236}">
                <a16:creationId xmlns:a16="http://schemas.microsoft.com/office/drawing/2014/main" id="{E9F46AA2-4199-A1D5-951E-7C87D5D553B6}"/>
              </a:ext>
            </a:extLst>
          </p:cNvPr>
          <p:cNvSpPr txBox="1"/>
          <p:nvPr/>
        </p:nvSpPr>
        <p:spPr>
          <a:xfrm>
            <a:off x="3300616" y="3406091"/>
            <a:ext cx="23016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dirty="0">
                <a:solidFill>
                  <a:srgbClr val="70C8BE"/>
                </a:solidFill>
                <a:latin typeface="Avenir Heavy" panose="020B0703020203020204" pitchFamily="34" charset="0"/>
              </a:rPr>
              <a:t>DOMAINE DE RÉSULTATS 1</a:t>
            </a:r>
          </a:p>
          <a:p>
            <a:pPr algn="ctr"/>
            <a:r>
              <a:rPr lang="en-GB" sz="1050" dirty="0">
                <a:latin typeface="Avenir Medium" panose="02000603020000020003" pitchFamily="2" charset="0"/>
              </a:rPr>
              <a:t>Garantir le financement des réponses mondiales et nationales au VIH centrées sur les personnes</a:t>
            </a:r>
            <a:endParaRPr lang="en-US" sz="1050" dirty="0">
              <a:latin typeface="Avenir Medium" panose="02000603020000020003" pitchFamily="2" charset="0"/>
            </a:endParaRPr>
          </a:p>
        </p:txBody>
      </p:sp>
      <p:sp>
        <p:nvSpPr>
          <p:cNvPr id="15" name="TextBox 14">
            <a:extLst>
              <a:ext uri="{FF2B5EF4-FFF2-40B4-BE49-F238E27FC236}">
                <a16:creationId xmlns:a16="http://schemas.microsoft.com/office/drawing/2014/main" id="{90237B35-C0A5-29A2-6751-91A4F2302081}"/>
              </a:ext>
            </a:extLst>
          </p:cNvPr>
          <p:cNvSpPr txBox="1"/>
          <p:nvPr/>
        </p:nvSpPr>
        <p:spPr>
          <a:xfrm>
            <a:off x="3316412" y="4069420"/>
            <a:ext cx="2301660" cy="1223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dirty="0">
                <a:solidFill>
                  <a:srgbClr val="70C8BE"/>
                </a:solidFill>
                <a:latin typeface="Avenir Heavy" panose="020B0703020203020204" pitchFamily="34" charset="0"/>
              </a:rPr>
              <a:t>DOMAINE DE RÉSULTATS 2</a:t>
            </a:r>
          </a:p>
          <a:p>
            <a:pPr algn="ctr"/>
            <a:r>
              <a:rPr lang="en-GB" sz="1050" dirty="0">
                <a:latin typeface="Avenir Medium" panose="02000603020000020003" pitchFamily="2" charset="0"/>
              </a:rPr>
              <a:t>Intégrer les interventions liées au VIH et les systèmes de santé et communautaires liés au VIH aux soins de santé primaires, aux systèmes de santé plus larges et aux secteurs clés non liés à la santé</a:t>
            </a:r>
            <a:endParaRPr lang="en-US" sz="1050" dirty="0">
              <a:latin typeface="Avenir Medium" panose="02000603020000020003" pitchFamily="2" charset="0"/>
            </a:endParaRPr>
          </a:p>
        </p:txBody>
      </p:sp>
      <p:sp>
        <p:nvSpPr>
          <p:cNvPr id="16" name="TextBox 15">
            <a:extLst>
              <a:ext uri="{FF2B5EF4-FFF2-40B4-BE49-F238E27FC236}">
                <a16:creationId xmlns:a16="http://schemas.microsoft.com/office/drawing/2014/main" id="{F2E31266-131F-5ED9-D986-C748A222B872}"/>
              </a:ext>
            </a:extLst>
          </p:cNvPr>
          <p:cNvSpPr txBox="1"/>
          <p:nvPr/>
        </p:nvSpPr>
        <p:spPr>
          <a:xfrm>
            <a:off x="3316412" y="5186561"/>
            <a:ext cx="2301660" cy="9002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dirty="0">
                <a:solidFill>
                  <a:srgbClr val="70C8BE"/>
                </a:solidFill>
                <a:latin typeface="Avenir Heavy" panose="020B0703020203020204" pitchFamily="34" charset="0"/>
              </a:rPr>
              <a:t>DOMAINE DE RÉSULTATS 3</a:t>
            </a:r>
          </a:p>
          <a:p>
            <a:pPr algn="ctr"/>
            <a:r>
              <a:rPr lang="en-GB" sz="1050" dirty="0">
                <a:latin typeface="Avenir Medium" panose="02000603020000020003" pitchFamily="2" charset="0"/>
              </a:rPr>
              <a:t>Investir dans les systèmes d'information essentiels et la collecte de données dans plusieurs secteurs, y compris les communautés</a:t>
            </a:r>
            <a:endParaRPr lang="en-US" sz="1050" dirty="0">
              <a:latin typeface="Avenir Medium" panose="02000603020000020003" pitchFamily="2" charset="0"/>
            </a:endParaRPr>
          </a:p>
        </p:txBody>
      </p:sp>
      <p:sp>
        <p:nvSpPr>
          <p:cNvPr id="17" name="TextBox 16">
            <a:extLst>
              <a:ext uri="{FF2B5EF4-FFF2-40B4-BE49-F238E27FC236}">
                <a16:creationId xmlns:a16="http://schemas.microsoft.com/office/drawing/2014/main" id="{E37C3F6E-1519-62D0-8D61-9F9D3D82D407}"/>
              </a:ext>
            </a:extLst>
          </p:cNvPr>
          <p:cNvSpPr txBox="1"/>
          <p:nvPr/>
        </p:nvSpPr>
        <p:spPr>
          <a:xfrm>
            <a:off x="6198391" y="2027348"/>
            <a:ext cx="2784551"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dirty="0">
                <a:solidFill>
                  <a:schemeClr val="bg1"/>
                </a:solidFill>
                <a:latin typeface="Avenir Heavy" panose="020B0703020203020204" pitchFamily="34" charset="0"/>
              </a:rPr>
              <a:t>PRIORITÉ 2</a:t>
            </a:r>
          </a:p>
          <a:p>
            <a:pPr algn="ctr"/>
            <a:r>
              <a:rPr lang="en-GB" sz="1200" dirty="0">
                <a:solidFill>
                  <a:schemeClr val="bg1"/>
                </a:solidFill>
                <a:latin typeface="Avenir Heavy" panose="020B0703020203020204" pitchFamily="34" charset="0"/>
              </a:rPr>
              <a:t>SERVICES AXÉS SUR LES PERSONNES</a:t>
            </a:r>
            <a:endParaRPr lang="en-US" sz="1200" dirty="0">
              <a:solidFill>
                <a:schemeClr val="bg1"/>
              </a:solidFill>
              <a:latin typeface="Avenir Heavy" panose="020B0703020203020204" pitchFamily="34" charset="0"/>
            </a:endParaRPr>
          </a:p>
        </p:txBody>
      </p:sp>
      <p:sp>
        <p:nvSpPr>
          <p:cNvPr id="18" name="TextBox 17">
            <a:extLst>
              <a:ext uri="{FF2B5EF4-FFF2-40B4-BE49-F238E27FC236}">
                <a16:creationId xmlns:a16="http://schemas.microsoft.com/office/drawing/2014/main" id="{87E69B95-B54A-0CCF-02A6-BB7F76A0F962}"/>
              </a:ext>
            </a:extLst>
          </p:cNvPr>
          <p:cNvSpPr txBox="1"/>
          <p:nvPr/>
        </p:nvSpPr>
        <p:spPr>
          <a:xfrm>
            <a:off x="5946596" y="3054967"/>
            <a:ext cx="328814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dirty="0">
                <a:solidFill>
                  <a:srgbClr val="E07E55"/>
                </a:solidFill>
                <a:latin typeface="Avenir Heavy" panose="020B0703020203020204" pitchFamily="34" charset="0"/>
              </a:rPr>
              <a:t>DOMAINE DE RÉSULTATS 4</a:t>
            </a:r>
          </a:p>
          <a:p>
            <a:pPr algn="ctr"/>
            <a:r>
              <a:rPr lang="en-GB" sz="1050" dirty="0">
                <a:latin typeface="Avenir Medium" panose="02000603020000020003" pitchFamily="2" charset="0"/>
              </a:rPr>
              <a:t>Développer les options de prévention du VIH qui combinent des interventions biomédicales, structurelles, communautaires et comportementales.</a:t>
            </a:r>
            <a:endParaRPr lang="en-US" sz="1050" dirty="0">
              <a:latin typeface="Avenir Medium" panose="02000603020000020003" pitchFamily="2" charset="0"/>
            </a:endParaRPr>
          </a:p>
        </p:txBody>
      </p:sp>
      <p:sp>
        <p:nvSpPr>
          <p:cNvPr id="19" name="TextBox 18">
            <a:extLst>
              <a:ext uri="{FF2B5EF4-FFF2-40B4-BE49-F238E27FC236}">
                <a16:creationId xmlns:a16="http://schemas.microsoft.com/office/drawing/2014/main" id="{7936D40E-1C4B-1638-4829-CF142ABF2D59}"/>
              </a:ext>
            </a:extLst>
          </p:cNvPr>
          <p:cNvSpPr txBox="1"/>
          <p:nvPr/>
        </p:nvSpPr>
        <p:spPr>
          <a:xfrm>
            <a:off x="6008504" y="3735189"/>
            <a:ext cx="3164323" cy="9002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dirty="0">
                <a:solidFill>
                  <a:srgbClr val="E07E55"/>
                </a:solidFill>
                <a:latin typeface="Avenir Heavy" panose="020B0703020203020204" pitchFamily="34" charset="0"/>
              </a:rPr>
              <a:t>DOMAINE DE RÉSULTATS 5</a:t>
            </a:r>
          </a:p>
          <a:p>
            <a:pPr algn="ctr"/>
            <a:r>
              <a:rPr lang="en-GB" sz="1050" dirty="0">
                <a:latin typeface="Avenir Medium" panose="02000603020000020003" pitchFamily="2" charset="0"/>
              </a:rPr>
              <a:t>Garantir un accès équitable à des services de dépistage, de traitement et de soins du VIH disponibles, accessibles, acceptables et de haute qualité.</a:t>
            </a:r>
            <a:endParaRPr lang="en-US" sz="1050" dirty="0">
              <a:latin typeface="Avenir Medium" panose="02000603020000020003" pitchFamily="2" charset="0"/>
            </a:endParaRPr>
          </a:p>
        </p:txBody>
      </p:sp>
      <p:sp>
        <p:nvSpPr>
          <p:cNvPr id="20" name="TextBox 19">
            <a:extLst>
              <a:ext uri="{FF2B5EF4-FFF2-40B4-BE49-F238E27FC236}">
                <a16:creationId xmlns:a16="http://schemas.microsoft.com/office/drawing/2014/main" id="{CCB87F57-CFB0-724A-D765-0B00FB1AE525}"/>
              </a:ext>
            </a:extLst>
          </p:cNvPr>
          <p:cNvSpPr txBox="1"/>
          <p:nvPr/>
        </p:nvSpPr>
        <p:spPr>
          <a:xfrm>
            <a:off x="5946596" y="4551099"/>
            <a:ext cx="328814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dirty="0">
                <a:solidFill>
                  <a:srgbClr val="E07E55"/>
                </a:solidFill>
                <a:latin typeface="Avenir Heavy" panose="020B0703020203020204" pitchFamily="34" charset="0"/>
              </a:rPr>
              <a:t>DOMAINE DE RÉSULTATS 6</a:t>
            </a:r>
          </a:p>
          <a:p>
            <a:pPr algn="ctr"/>
            <a:r>
              <a:rPr lang="en-GB" sz="1050" dirty="0">
                <a:latin typeface="Avenir Medium" panose="02000603020000020003" pitchFamily="2" charset="0"/>
              </a:rPr>
              <a:t>Mettre fin à la stigmatisation et à la discrimination et défendre les droits humains et l'égalité des sexes dans les ripostes au VIH.</a:t>
            </a:r>
            <a:endParaRPr lang="en-US" sz="1050" dirty="0">
              <a:latin typeface="Avenir Medium" panose="02000603020000020003" pitchFamily="2" charset="0"/>
            </a:endParaRPr>
          </a:p>
        </p:txBody>
      </p:sp>
      <p:sp>
        <p:nvSpPr>
          <p:cNvPr id="21" name="TextBox 20">
            <a:extLst>
              <a:ext uri="{FF2B5EF4-FFF2-40B4-BE49-F238E27FC236}">
                <a16:creationId xmlns:a16="http://schemas.microsoft.com/office/drawing/2014/main" id="{D0BB1DED-A65B-16E9-132D-6D51C4B8E60F}"/>
              </a:ext>
            </a:extLst>
          </p:cNvPr>
          <p:cNvSpPr txBox="1"/>
          <p:nvPr/>
        </p:nvSpPr>
        <p:spPr>
          <a:xfrm>
            <a:off x="6321016" y="2705644"/>
            <a:ext cx="253930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solidFill>
                  <a:srgbClr val="E07E55"/>
                </a:solidFill>
                <a:latin typeface="Avenir Heavy" panose="020B0703020203020204" pitchFamily="34" charset="0"/>
              </a:rPr>
              <a:t>Équité, dignité et accès</a:t>
            </a:r>
            <a:endParaRPr lang="en-US" sz="1400" dirty="0">
              <a:solidFill>
                <a:srgbClr val="E07E55"/>
              </a:solidFill>
              <a:latin typeface="Avenir Heavy" panose="020B0703020203020204" pitchFamily="34" charset="0"/>
            </a:endParaRPr>
          </a:p>
        </p:txBody>
      </p:sp>
      <p:sp>
        <p:nvSpPr>
          <p:cNvPr id="22" name="TextBox 21">
            <a:extLst>
              <a:ext uri="{FF2B5EF4-FFF2-40B4-BE49-F238E27FC236}">
                <a16:creationId xmlns:a16="http://schemas.microsoft.com/office/drawing/2014/main" id="{516C3AC9-314C-9F70-EDB9-9A807BCFF426}"/>
              </a:ext>
            </a:extLst>
          </p:cNvPr>
          <p:cNvSpPr txBox="1"/>
          <p:nvPr/>
        </p:nvSpPr>
        <p:spPr>
          <a:xfrm>
            <a:off x="6058084" y="5252617"/>
            <a:ext cx="3065164" cy="9002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dirty="0">
                <a:solidFill>
                  <a:srgbClr val="E07E55"/>
                </a:solidFill>
                <a:latin typeface="Avenir Heavy" panose="020B0703020203020204" pitchFamily="34" charset="0"/>
              </a:rPr>
              <a:t>DOMAINE DE RÉSULTATS 7</a:t>
            </a:r>
          </a:p>
          <a:p>
            <a:pPr algn="ctr"/>
            <a:r>
              <a:rPr lang="en-GB" sz="1050" dirty="0">
                <a:latin typeface="Avenir Medium" panose="02000603020000020003" pitchFamily="2" charset="0"/>
              </a:rPr>
              <a:t>Garantir un accès équitable aux innovations scientifiques, médicales et technologiques en matière de prévention, de dépistage, de traitement et de soins du VIH</a:t>
            </a:r>
            <a:endParaRPr lang="en-US" sz="1050" dirty="0">
              <a:latin typeface="Avenir Medium" panose="02000603020000020003" pitchFamily="2" charset="0"/>
            </a:endParaRPr>
          </a:p>
        </p:txBody>
      </p:sp>
      <p:sp>
        <p:nvSpPr>
          <p:cNvPr id="23" name="TextBox 22">
            <a:extLst>
              <a:ext uri="{FF2B5EF4-FFF2-40B4-BE49-F238E27FC236}">
                <a16:creationId xmlns:a16="http://schemas.microsoft.com/office/drawing/2014/main" id="{D4D0A5DC-A76C-6F5D-8840-A2FF41D7C445}"/>
              </a:ext>
            </a:extLst>
          </p:cNvPr>
          <p:cNvSpPr txBox="1"/>
          <p:nvPr/>
        </p:nvSpPr>
        <p:spPr>
          <a:xfrm>
            <a:off x="9452110" y="2055337"/>
            <a:ext cx="2305244"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cap="all" dirty="0">
                <a:solidFill>
                  <a:schemeClr val="bg1"/>
                </a:solidFill>
                <a:latin typeface="Avenir Heavy" panose="020B0703020203020204" pitchFamily="34" charset="0"/>
              </a:rPr>
              <a:t>PRIORITÉ 3</a:t>
            </a:r>
          </a:p>
          <a:p>
            <a:pPr algn="ctr"/>
            <a:r>
              <a:rPr lang="en-GB" sz="1200" cap="all" dirty="0">
                <a:solidFill>
                  <a:schemeClr val="bg1"/>
                </a:solidFill>
                <a:latin typeface="Avenir Heavy" panose="020B0703020203020204" pitchFamily="34" charset="0"/>
              </a:rPr>
              <a:t>Leadership communautaire</a:t>
            </a:r>
            <a:endParaRPr lang="en-US" sz="1200" cap="all" dirty="0">
              <a:solidFill>
                <a:schemeClr val="bg1"/>
              </a:solidFill>
              <a:latin typeface="Avenir Heavy" panose="020B0703020203020204" pitchFamily="34" charset="0"/>
            </a:endParaRPr>
          </a:p>
        </p:txBody>
      </p:sp>
      <p:sp>
        <p:nvSpPr>
          <p:cNvPr id="24" name="TextBox 23">
            <a:extLst>
              <a:ext uri="{FF2B5EF4-FFF2-40B4-BE49-F238E27FC236}">
                <a16:creationId xmlns:a16="http://schemas.microsoft.com/office/drawing/2014/main" id="{52FDA286-399D-C566-9B9F-06D443479155}"/>
              </a:ext>
            </a:extLst>
          </p:cNvPr>
          <p:cNvSpPr txBox="1"/>
          <p:nvPr/>
        </p:nvSpPr>
        <p:spPr>
          <a:xfrm>
            <a:off x="9511956" y="3585882"/>
            <a:ext cx="2036870" cy="577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dirty="0">
                <a:solidFill>
                  <a:srgbClr val="CDC884"/>
                </a:solidFill>
                <a:latin typeface="Avenir Heavy" panose="020B0703020203020204" pitchFamily="34" charset="0"/>
              </a:rPr>
              <a:t>DOMAINE DE RÉSULTATS 8</a:t>
            </a:r>
          </a:p>
          <a:p>
            <a:pPr algn="ctr"/>
            <a:r>
              <a:rPr lang="en-GB" sz="1050" dirty="0">
                <a:latin typeface="Avenir Medium" panose="02000603020000020003" pitchFamily="2" charset="0"/>
              </a:rPr>
              <a:t>Donner aux communautés les moyens d'agir</a:t>
            </a:r>
            <a:endParaRPr lang="en-US" sz="1050" dirty="0">
              <a:latin typeface="Avenir Medium" panose="02000603020000020003" pitchFamily="2" charset="0"/>
            </a:endParaRPr>
          </a:p>
        </p:txBody>
      </p:sp>
      <p:sp>
        <p:nvSpPr>
          <p:cNvPr id="28" name="TextBox 27">
            <a:extLst>
              <a:ext uri="{FF2B5EF4-FFF2-40B4-BE49-F238E27FC236}">
                <a16:creationId xmlns:a16="http://schemas.microsoft.com/office/drawing/2014/main" id="{F0B963AF-416C-805E-0553-9541E69CB6A1}"/>
              </a:ext>
            </a:extLst>
          </p:cNvPr>
          <p:cNvSpPr txBox="1"/>
          <p:nvPr/>
        </p:nvSpPr>
        <p:spPr>
          <a:xfrm>
            <a:off x="9511956" y="2717627"/>
            <a:ext cx="203687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solidFill>
                  <a:srgbClr val="CDC884"/>
                </a:solidFill>
                <a:latin typeface="Avenir Heavy" panose="020B0703020203020204" pitchFamily="34" charset="0"/>
              </a:rPr>
              <a:t>Des communautés autonomes à la tête des ripostes au VIH</a:t>
            </a:r>
            <a:endParaRPr lang="en-US" sz="1400" dirty="0">
              <a:solidFill>
                <a:srgbClr val="CDC884"/>
              </a:solidFill>
              <a:latin typeface="Avenir Heavy" panose="020B0703020203020204" pitchFamily="34" charset="0"/>
            </a:endParaRPr>
          </a:p>
        </p:txBody>
      </p:sp>
      <p:sp>
        <p:nvSpPr>
          <p:cNvPr id="30" name="TextBox 29">
            <a:extLst>
              <a:ext uri="{FF2B5EF4-FFF2-40B4-BE49-F238E27FC236}">
                <a16:creationId xmlns:a16="http://schemas.microsoft.com/office/drawing/2014/main" id="{ADF3515E-5302-B7D5-41DB-3200C96321A2}"/>
              </a:ext>
            </a:extLst>
          </p:cNvPr>
          <p:cNvSpPr txBox="1"/>
          <p:nvPr/>
        </p:nvSpPr>
        <p:spPr>
          <a:xfrm>
            <a:off x="4465022" y="6306709"/>
            <a:ext cx="5924401"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1300" dirty="0">
                <a:solidFill>
                  <a:srgbClr val="C00000"/>
                </a:solidFill>
                <a:latin typeface="Avenir Heavy" panose="020B0703020203020204" pitchFamily="34" charset="0"/>
              </a:rPr>
              <a:t>ACTIONS LOCALES, RÉGIONALES ET MULTILATÉRALES POUR METTRE FIN AU SIDA</a:t>
            </a:r>
            <a:endParaRPr lang="en-US" sz="1200" dirty="0">
              <a:solidFill>
                <a:srgbClr val="C00000"/>
              </a:solidFill>
              <a:latin typeface="Avenir Heavy" panose="020B0703020203020204" pitchFamily="34" charset="0"/>
            </a:endParaRPr>
          </a:p>
        </p:txBody>
      </p:sp>
      <p:sp>
        <p:nvSpPr>
          <p:cNvPr id="45" name="Rectangle 44">
            <a:extLst>
              <a:ext uri="{FF2B5EF4-FFF2-40B4-BE49-F238E27FC236}">
                <a16:creationId xmlns:a16="http://schemas.microsoft.com/office/drawing/2014/main" id="{50A71CAF-1472-7F1B-765E-F59837C1D6CE}"/>
              </a:ext>
            </a:extLst>
          </p:cNvPr>
          <p:cNvSpPr/>
          <p:nvPr/>
        </p:nvSpPr>
        <p:spPr>
          <a:xfrm flipV="1">
            <a:off x="3277965" y="2670030"/>
            <a:ext cx="2378552" cy="3450624"/>
          </a:xfrm>
          <a:prstGeom prst="rect">
            <a:avLst/>
          </a:prstGeom>
          <a:noFill/>
          <a:ln>
            <a:solidFill>
              <a:srgbClr val="70C8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Isosceles Triangle 45">
            <a:extLst>
              <a:ext uri="{FF2B5EF4-FFF2-40B4-BE49-F238E27FC236}">
                <a16:creationId xmlns:a16="http://schemas.microsoft.com/office/drawing/2014/main" id="{CB88840D-A858-BDE8-CED7-F2F8B12EAB78}"/>
              </a:ext>
            </a:extLst>
          </p:cNvPr>
          <p:cNvSpPr/>
          <p:nvPr/>
        </p:nvSpPr>
        <p:spPr>
          <a:xfrm rot="10800000">
            <a:off x="4254176" y="1801975"/>
            <a:ext cx="426129" cy="215389"/>
          </a:xfrm>
          <a:prstGeom prst="triangle">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Rectangle 47">
            <a:extLst>
              <a:ext uri="{FF2B5EF4-FFF2-40B4-BE49-F238E27FC236}">
                <a16:creationId xmlns:a16="http://schemas.microsoft.com/office/drawing/2014/main" id="{CE21AE6E-6B84-689F-FDA6-B3C8DF9C58B1}"/>
              </a:ext>
            </a:extLst>
          </p:cNvPr>
          <p:cNvSpPr/>
          <p:nvPr/>
        </p:nvSpPr>
        <p:spPr>
          <a:xfrm flipV="1">
            <a:off x="5870965" y="2670030"/>
            <a:ext cx="3439403" cy="3450624"/>
          </a:xfrm>
          <a:prstGeom prst="rect">
            <a:avLst/>
          </a:prstGeom>
          <a:noFill/>
          <a:ln>
            <a:solidFill>
              <a:srgbClr val="E07E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Isosceles Triangle 48">
            <a:extLst>
              <a:ext uri="{FF2B5EF4-FFF2-40B4-BE49-F238E27FC236}">
                <a16:creationId xmlns:a16="http://schemas.microsoft.com/office/drawing/2014/main" id="{10E714A0-57A0-D06B-BF79-ADC971402F2C}"/>
              </a:ext>
            </a:extLst>
          </p:cNvPr>
          <p:cNvSpPr/>
          <p:nvPr/>
        </p:nvSpPr>
        <p:spPr>
          <a:xfrm rot="10800000">
            <a:off x="7377602" y="1801975"/>
            <a:ext cx="426129" cy="215389"/>
          </a:xfrm>
          <a:prstGeom prst="triangle">
            <a:avLst/>
          </a:prstGeom>
          <a:solidFill>
            <a:srgbClr val="E07E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Rectangle 50">
            <a:extLst>
              <a:ext uri="{FF2B5EF4-FFF2-40B4-BE49-F238E27FC236}">
                <a16:creationId xmlns:a16="http://schemas.microsoft.com/office/drawing/2014/main" id="{B384BE10-E2A9-7237-ABEB-4B73D5AE2903}"/>
              </a:ext>
            </a:extLst>
          </p:cNvPr>
          <p:cNvSpPr/>
          <p:nvPr/>
        </p:nvSpPr>
        <p:spPr>
          <a:xfrm flipV="1">
            <a:off x="9511957" y="2670030"/>
            <a:ext cx="2036870" cy="3450624"/>
          </a:xfrm>
          <a:prstGeom prst="rect">
            <a:avLst/>
          </a:prstGeom>
          <a:noFill/>
          <a:ln>
            <a:solidFill>
              <a:srgbClr val="CDC8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Isosceles Triangle 51">
            <a:extLst>
              <a:ext uri="{FF2B5EF4-FFF2-40B4-BE49-F238E27FC236}">
                <a16:creationId xmlns:a16="http://schemas.microsoft.com/office/drawing/2014/main" id="{BCB1F443-FD43-D57B-109F-910254DB7C23}"/>
              </a:ext>
            </a:extLst>
          </p:cNvPr>
          <p:cNvSpPr/>
          <p:nvPr/>
        </p:nvSpPr>
        <p:spPr>
          <a:xfrm rot="10800000">
            <a:off x="10317329" y="1801975"/>
            <a:ext cx="426129" cy="215389"/>
          </a:xfrm>
          <a:prstGeom prst="triangle">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3" name="Straight Connector 32">
            <a:extLst>
              <a:ext uri="{FF2B5EF4-FFF2-40B4-BE49-F238E27FC236}">
                <a16:creationId xmlns:a16="http://schemas.microsoft.com/office/drawing/2014/main" id="{D276FCB7-2EC8-CA7F-4A6D-5FAF13CDECCD}"/>
              </a:ext>
            </a:extLst>
          </p:cNvPr>
          <p:cNvCxnSpPr>
            <a:cxnSpLocks/>
          </p:cNvCxnSpPr>
          <p:nvPr/>
        </p:nvCxnSpPr>
        <p:spPr>
          <a:xfrm>
            <a:off x="3068700" y="1801975"/>
            <a:ext cx="8480127" cy="0"/>
          </a:xfrm>
          <a:prstGeom prst="line">
            <a:avLst/>
          </a:prstGeom>
          <a:ln w="19050">
            <a:solidFill>
              <a:srgbClr val="C00000"/>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69405DD1-8A3C-F004-EA9D-070AA71A5EB4}"/>
              </a:ext>
            </a:extLst>
          </p:cNvPr>
          <p:cNvSpPr txBox="1"/>
          <p:nvPr/>
        </p:nvSpPr>
        <p:spPr>
          <a:xfrm>
            <a:off x="266436" y="759387"/>
            <a:ext cx="2568894" cy="1292662"/>
          </a:xfrm>
          <a:prstGeom prst="rect">
            <a:avLst/>
          </a:prstGeom>
          <a:noFill/>
        </p:spPr>
        <p:txBody>
          <a:bodyPr wrap="square" rtlCol="0">
            <a:spAutoFit/>
          </a:bodyPr>
          <a:lstStyle/>
          <a:p>
            <a:pPr algn="r"/>
            <a:r>
              <a:rPr lang="en-US" sz="2600" cap="all" dirty="0">
                <a:solidFill>
                  <a:srgbClr val="E31837"/>
                </a:solidFill>
                <a:latin typeface="Avenir Heavy" panose="020B0703020203020204" pitchFamily="34" charset="0"/>
              </a:rPr>
              <a:t>Stratégie mondiale de lutte contre le sida 2026-2031</a:t>
            </a:r>
            <a:endParaRPr lang="en-IN" sz="2600" cap="all" dirty="0">
              <a:solidFill>
                <a:srgbClr val="E31837"/>
              </a:solidFill>
              <a:latin typeface="Avenir Heavy" panose="020B0703020203020204" pitchFamily="34" charset="0"/>
            </a:endParaRPr>
          </a:p>
        </p:txBody>
      </p:sp>
      <p:sp>
        <p:nvSpPr>
          <p:cNvPr id="7" name="TextBox 6">
            <a:extLst>
              <a:ext uri="{FF2B5EF4-FFF2-40B4-BE49-F238E27FC236}">
                <a16:creationId xmlns:a16="http://schemas.microsoft.com/office/drawing/2014/main" id="{1BB368C2-F281-FBB5-00AE-71738E748C12}"/>
              </a:ext>
            </a:extLst>
          </p:cNvPr>
          <p:cNvSpPr txBox="1"/>
          <p:nvPr/>
        </p:nvSpPr>
        <p:spPr>
          <a:xfrm>
            <a:off x="331196" y="3091132"/>
            <a:ext cx="2434669" cy="2031325"/>
          </a:xfrm>
          <a:prstGeom prst="rect">
            <a:avLst/>
          </a:prstGeom>
          <a:noFill/>
        </p:spPr>
        <p:txBody>
          <a:bodyPr wrap="square" lIns="91440" tIns="45720" rIns="91440" bIns="45720" rtlCol="0" anchor="t">
            <a:spAutoFit/>
          </a:bodyPr>
          <a:lstStyle/>
          <a:p>
            <a:pPr algn="r"/>
            <a:r>
              <a:rPr lang="en-GB" dirty="0">
                <a:solidFill>
                  <a:srgbClr val="E31837"/>
                </a:solidFill>
                <a:latin typeface="Avenir Medium" panose="02000603020000020003" pitchFamily="2" charset="0"/>
              </a:rPr>
              <a:t>Trois priorités et huit domaines de résultats sont recommandés pour mettre en place une riposte durable et mettre fin au sida en tant que menace pour la santé publique d'ici 2030.</a:t>
            </a:r>
            <a:endParaRPr lang="en-IN" dirty="0">
              <a:solidFill>
                <a:srgbClr val="E31837"/>
              </a:solidFill>
              <a:latin typeface="Avenir Medium" panose="02000603020000020003" pitchFamily="2" charset="0"/>
            </a:endParaRPr>
          </a:p>
        </p:txBody>
      </p:sp>
    </p:spTree>
    <p:extLst>
      <p:ext uri="{BB962C8B-B14F-4D97-AF65-F5344CB8AC3E}">
        <p14:creationId xmlns:p14="http://schemas.microsoft.com/office/powerpoint/2010/main" val="280910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115B184815954389E521FBD22FB8E4" ma:contentTypeVersion="15" ma:contentTypeDescription="Create a new document." ma:contentTypeScope="" ma:versionID="8c3604da86fc887e6d2266d8405eadb7">
  <xsd:schema xmlns:xsd="http://www.w3.org/2001/XMLSchema" xmlns:xs="http://www.w3.org/2001/XMLSchema" xmlns:p="http://schemas.microsoft.com/office/2006/metadata/properties" xmlns:ns2="d0cdbec7-f281-4902-852d-a9d871fa4a5f" xmlns:ns3="790cfde2-449b-414f-8943-0d4d41087ce2" targetNamespace="http://schemas.microsoft.com/office/2006/metadata/properties" ma:root="true" ma:fieldsID="4c1989defb5f0b87d540246a3d9f03e1" ns2:_="" ns3:_="">
    <xsd:import namespace="d0cdbec7-f281-4902-852d-a9d871fa4a5f"/>
    <xsd:import namespace="790cfde2-449b-414f-8943-0d4d41087ce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cdbec7-f281-4902-852d-a9d871fa4a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0cfde2-449b-414f-8943-0d4d41087ce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08b10d9-87f0-498c-835a-e7dd0e5f0da5}" ma:internalName="TaxCatchAll" ma:showField="CatchAllData" ma:web="790cfde2-449b-414f-8943-0d4d41087ce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0cdbec7-f281-4902-852d-a9d871fa4a5f">
      <Terms xmlns="http://schemas.microsoft.com/office/infopath/2007/PartnerControls"/>
    </lcf76f155ced4ddcb4097134ff3c332f>
    <TaxCatchAll xmlns="790cfde2-449b-414f-8943-0d4d41087ce2" xsi:nil="true"/>
  </documentManagement>
</p:properties>
</file>

<file path=customXml/itemProps1.xml><?xml version="1.0" encoding="utf-8"?>
<ds:datastoreItem xmlns:ds="http://schemas.openxmlformats.org/officeDocument/2006/customXml" ds:itemID="{5662CE28-9673-41AA-8367-29FD18E64B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cdbec7-f281-4902-852d-a9d871fa4a5f"/>
    <ds:schemaRef ds:uri="790cfde2-449b-414f-8943-0d4d41087c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37A02-EE5E-449D-9AD5-DE59C579D914}">
  <ds:schemaRefs>
    <ds:schemaRef ds:uri="http://schemas.microsoft.com/sharepoint/v3/contenttype/forms"/>
  </ds:schemaRefs>
</ds:datastoreItem>
</file>

<file path=customXml/itemProps3.xml><?xml version="1.0" encoding="utf-8"?>
<ds:datastoreItem xmlns:ds="http://schemas.openxmlformats.org/officeDocument/2006/customXml" ds:itemID="{16A8B42E-0E4B-4F5F-82F3-488CC2BE424B}">
  <ds:schemaRefs>
    <ds:schemaRef ds:uri="http://schemas.microsoft.com/office/2006/metadata/properties"/>
    <ds:schemaRef ds:uri="http://purl.org/dc/dcmitype/"/>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infopath/2007/PartnerControls"/>
    <ds:schemaRef ds:uri="790cfde2-449b-414f-8943-0d4d41087ce2"/>
    <ds:schemaRef ds:uri="d0cdbec7-f281-4902-852d-a9d871fa4a5f"/>
    <ds:schemaRef ds:uri="http://purl.org/dc/terms/"/>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11144</TotalTime>
  <Words>8420</Words>
  <Application>Microsoft Office PowerPoint</Application>
  <PresentationFormat>Widescreen</PresentationFormat>
  <Paragraphs>537</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GUICHARD, Anne-Claire</dc:creator>
  <cp:keywords>, docId:2AC96317778866574489AC7D2990551D</cp:keywords>
  <cp:lastModifiedBy>MURISET, Pascal</cp:lastModifiedBy>
  <cp:revision>517</cp:revision>
  <dcterms:created xsi:type="dcterms:W3CDTF">2025-11-24T16:23:39Z</dcterms:created>
  <dcterms:modified xsi:type="dcterms:W3CDTF">2026-03-05T11:17:57Z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0x01010080115B184815954389E521FBD22FB8E4</vt:lpwstr>
  </property>
  <property fmtid="{D5CDD505-2E9C-101B-9397-08002B2CF9AE}" pid="3" name="MediaServiceImageTags">
    <vt:lpwstr/>
  </property>
</Properties>
</file>