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1"/>
  </p:sldMasterIdLst>
  <p:notesMasterIdLst>
    <p:notesMasterId r:id="rId27"/>
  </p:notesMasterIdLst>
  <p:sldIdLst>
    <p:sldId id="256" r:id="rId12"/>
    <p:sldId id="272" r:id="rId13"/>
    <p:sldId id="258" r:id="rId14"/>
    <p:sldId id="273" r:id="rId15"/>
    <p:sldId id="267" r:id="rId16"/>
    <p:sldId id="268" r:id="rId17"/>
    <p:sldId id="274" r:id="rId18"/>
    <p:sldId id="275" r:id="rId19"/>
    <p:sldId id="276" r:id="rId20"/>
    <p:sldId id="260" r:id="rId21"/>
    <p:sldId id="261" r:id="rId22"/>
    <p:sldId id="270" r:id="rId23"/>
    <p:sldId id="263" r:id="rId24"/>
    <p:sldId id="264" r:id="rId25"/>
    <p:sldId id="265" r:id="rId26"/>
  </p:sldIdLst>
  <p:sldSz cx="10287000" cy="6858000" type="35mm"/>
  <p:notesSz cx="6808788" cy="9940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E1DD"/>
    <a:srgbClr val="00A99A"/>
    <a:srgbClr val="5F5F5F"/>
    <a:srgbClr val="70C8BE"/>
    <a:srgbClr val="9F6CA1"/>
    <a:srgbClr val="63CDF6"/>
    <a:srgbClr val="00AEEF"/>
    <a:srgbClr val="E31837"/>
    <a:srgbClr val="88C540"/>
    <a:srgbClr val="F78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554" y="-774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customXml" Target="../customXml/item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Master" Target="slideMasters/slideMaster1.xml"/><Relationship Id="rId24" Type="http://schemas.openxmlformats.org/officeDocument/2006/relationships/slide" Target="slides/slide13.xml"/><Relationship Id="rId5" Type="http://schemas.openxmlformats.org/officeDocument/2006/relationships/customXml" Target="../customXml/item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presProps" Target="presProps.xml"/><Relationship Id="rId10" Type="http://schemas.openxmlformats.org/officeDocument/2006/relationships/customXml" Target="../customXml/item10.xml"/><Relationship Id="rId19" Type="http://schemas.openxmlformats.org/officeDocument/2006/relationships/slide" Target="slides/slide8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C142D-4652-4010-A738-31F642784F92}" type="datetimeFigureOut">
              <a:rPr lang="en-US" smtClean="0"/>
              <a:t>7/7/2017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9600" y="746125"/>
            <a:ext cx="55895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05FE2-EDE9-49F5-A20A-547CEF403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05FE2-EDE9-49F5-A20A-547CEF4030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8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1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038" y="6165850"/>
            <a:ext cx="19415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10287000" cy="5753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lIns="180000" tIns="180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534988" y="404813"/>
            <a:ext cx="40322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2400">
                <a:cs typeface="Arial" charset="0"/>
              </a:rPr>
              <a:t>June 2017</a:t>
            </a:r>
          </a:p>
          <a:p>
            <a:pPr eaLnBrk="1" hangingPunct="1"/>
            <a:r>
              <a:rPr lang="en-GB" altLang="en-US" sz="2400">
                <a:solidFill>
                  <a:schemeClr val="bg1"/>
                </a:solidFill>
                <a:cs typeface="Arial" charset="0"/>
              </a:rPr>
              <a:t>Core epidemiology slides</a:t>
            </a:r>
            <a:endParaRPr lang="en-US" altLang="en-US" sz="24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5183188"/>
            <a:chOff x="606425" y="730250"/>
            <a:chExt cx="9585325" cy="518318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6894" y="1504950"/>
              <a:ext cx="8029861" cy="3878199"/>
            </a:xfrm>
            <a:prstGeom prst="rect">
              <a:avLst/>
            </a:prstGeom>
          </p:spPr>
        </p:pic>
        <p:sp>
          <p:nvSpPr>
            <p:cNvPr id="10243" name="Rectangle 2"/>
            <p:cNvSpPr>
              <a:spLocks noChangeArrowheads="1"/>
            </p:cNvSpPr>
            <p:nvPr/>
          </p:nvSpPr>
          <p:spPr bwMode="auto">
            <a:xfrm>
              <a:off x="1555750" y="5516563"/>
              <a:ext cx="74183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US" altLang="en-US" sz="2000" b="1" dirty="0"/>
                <a:t>Total: 36.7 million</a:t>
              </a:r>
              <a:r>
                <a:rPr lang="en-US" altLang="en-US" sz="2000" dirty="0"/>
                <a:t> </a:t>
              </a:r>
              <a:r>
                <a:rPr lang="en-US" altLang="en-US" dirty="0">
                  <a:solidFill>
                    <a:srgbClr val="4D4D4D"/>
                  </a:solidFill>
                </a:rPr>
                <a:t>[</a:t>
              </a:r>
              <a:r>
                <a:rPr lang="en-US" altLang="en-US" dirty="0" smtClean="0">
                  <a:solidFill>
                    <a:srgbClr val="4D4D4D"/>
                  </a:solidFill>
                </a:rPr>
                <a:t>30.8 million–42.9 </a:t>
              </a:r>
              <a:r>
                <a:rPr lang="en-US" altLang="en-US" dirty="0">
                  <a:solidFill>
                    <a:srgbClr val="4D4D4D"/>
                  </a:solidFill>
                </a:rPr>
                <a:t>million]</a:t>
              </a:r>
              <a:endParaRPr lang="en-US" altLang="en-US" sz="2000" dirty="0">
                <a:solidFill>
                  <a:srgbClr val="7F7F7F"/>
                </a:solidFill>
              </a:endParaRPr>
            </a:p>
          </p:txBody>
        </p:sp>
        <p:sp>
          <p:nvSpPr>
            <p:cNvPr id="10244" name="Rectangle 27"/>
            <p:cNvSpPr>
              <a:spLocks noChangeArrowheads="1"/>
            </p:cNvSpPr>
            <p:nvPr/>
          </p:nvSpPr>
          <p:spPr bwMode="auto">
            <a:xfrm>
              <a:off x="4251325" y="3082945"/>
              <a:ext cx="2278063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  <a:spcAft>
                  <a:spcPts val="0"/>
                </a:spcAft>
              </a:pPr>
              <a:r>
                <a:rPr lang="en-US" altLang="en-US" sz="1200" b="1" dirty="0"/>
                <a:t>Middle East and North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/>
                <a:t>230 000</a:t>
              </a:r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[160 </a:t>
              </a: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000–380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0245" name="Rectangle 28"/>
            <p:cNvSpPr>
              <a:spLocks noChangeArrowheads="1"/>
            </p:cNvSpPr>
            <p:nvPr/>
          </p:nvSpPr>
          <p:spPr bwMode="auto">
            <a:xfrm>
              <a:off x="3831730" y="3587001"/>
              <a:ext cx="1947862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  <a:spcAft>
                  <a:spcPts val="0"/>
                </a:spcAft>
              </a:pPr>
              <a:r>
                <a:rPr lang="en-US" altLang="en-US" sz="1200" b="1" dirty="0"/>
                <a:t>Western and central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6.1 </a:t>
              </a:r>
              <a:r>
                <a:rPr lang="en-US" altLang="en-US" sz="1400" b="1" dirty="0"/>
                <a:t>million</a:t>
              </a:r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[4.9 million–7.6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million]</a:t>
              </a:r>
            </a:p>
          </p:txBody>
        </p:sp>
        <p:sp>
          <p:nvSpPr>
            <p:cNvPr id="10246" name="Rectangle 29"/>
            <p:cNvSpPr>
              <a:spLocks noChangeArrowheads="1"/>
            </p:cNvSpPr>
            <p:nvPr/>
          </p:nvSpPr>
          <p:spPr bwMode="auto">
            <a:xfrm>
              <a:off x="5800346" y="1991781"/>
              <a:ext cx="1739900" cy="5693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  <a:spcAft>
                  <a:spcPts val="0"/>
                </a:spcAft>
              </a:pPr>
              <a:r>
                <a:rPr lang="en-US" altLang="en-US" sz="1200" b="1" dirty="0"/>
                <a:t>Eastern Europe </a:t>
              </a:r>
              <a:br>
                <a:rPr lang="en-US" altLang="en-US" sz="1200" b="1" dirty="0"/>
              </a:br>
              <a:r>
                <a:rPr lang="en-US" altLang="en-US" sz="1200" b="1" dirty="0"/>
                <a:t>and central Asia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1.6 </a:t>
              </a:r>
              <a:r>
                <a:rPr lang="en-US" altLang="en-US" sz="1400" b="1" dirty="0"/>
                <a:t>million </a:t>
              </a:r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[1.4 million–1.7 million]</a:t>
              </a:r>
            </a:p>
          </p:txBody>
        </p:sp>
        <p:sp>
          <p:nvSpPr>
            <p:cNvPr id="10247" name="Rectangle 30"/>
            <p:cNvSpPr>
              <a:spLocks noChangeArrowheads="1"/>
            </p:cNvSpPr>
            <p:nvPr/>
          </p:nvSpPr>
          <p:spPr bwMode="auto">
            <a:xfrm>
              <a:off x="6765546" y="3844394"/>
              <a:ext cx="2197100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  <a:spcAft>
                  <a:spcPts val="0"/>
                </a:spcAft>
              </a:pPr>
              <a:r>
                <a:rPr lang="en-US" altLang="en-US" sz="1200" b="1" dirty="0"/>
                <a:t>Asia and the Pacific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/>
                <a:t>5.1 million</a:t>
              </a:r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[3.9 million–7.2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million]</a:t>
              </a:r>
            </a:p>
          </p:txBody>
        </p:sp>
        <p:sp>
          <p:nvSpPr>
            <p:cNvPr id="10248" name="Rectangle 32"/>
            <p:cNvSpPr>
              <a:spLocks noChangeArrowheads="1"/>
            </p:cNvSpPr>
            <p:nvPr/>
          </p:nvSpPr>
          <p:spPr bwMode="auto">
            <a:xfrm>
              <a:off x="1327150" y="2276475"/>
              <a:ext cx="3698875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  <a:spcAft>
                  <a:spcPts val="0"/>
                </a:spcAft>
              </a:pPr>
              <a:r>
                <a:rPr lang="en-US" altLang="en-US" sz="1200" b="1" dirty="0"/>
                <a:t>North America and western and central Europe</a:t>
              </a:r>
            </a:p>
            <a:p>
              <a:pPr algn="ctr" eaLnBrk="1" hangingPunct="1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2.1 </a:t>
              </a:r>
              <a:r>
                <a:rPr lang="en-US" altLang="en-US" sz="1400" b="1" dirty="0"/>
                <a:t>million </a:t>
              </a:r>
            </a:p>
            <a:p>
              <a:pPr algn="ctr" eaLnBrk="1" hangingPunct="1">
                <a:lnSpc>
                  <a:spcPct val="60000"/>
                </a:lnSpc>
              </a:pP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[</a:t>
              </a: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2.0 million–2.3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million]</a:t>
              </a:r>
            </a:p>
          </p:txBody>
        </p:sp>
        <p:sp>
          <p:nvSpPr>
            <p:cNvPr id="10249" name="Rectangle 33"/>
            <p:cNvSpPr>
              <a:spLocks noChangeArrowheads="1"/>
            </p:cNvSpPr>
            <p:nvPr/>
          </p:nvSpPr>
          <p:spPr bwMode="auto">
            <a:xfrm>
              <a:off x="2373313" y="4150241"/>
              <a:ext cx="1762125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 smtClean="0"/>
                <a:t>Latin America 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1.8 </a:t>
              </a:r>
              <a:r>
                <a:rPr lang="en-US" altLang="en-US" sz="1400" b="1" dirty="0"/>
                <a:t>million</a:t>
              </a:r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[</a:t>
              </a: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1.4 million–2.1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million]</a:t>
              </a:r>
            </a:p>
          </p:txBody>
        </p:sp>
        <p:sp>
          <p:nvSpPr>
            <p:cNvPr id="10250" name="Rectangle 28"/>
            <p:cNvSpPr>
              <a:spLocks noChangeArrowheads="1"/>
            </p:cNvSpPr>
            <p:nvPr/>
          </p:nvSpPr>
          <p:spPr bwMode="auto">
            <a:xfrm>
              <a:off x="4364038" y="4257675"/>
              <a:ext cx="2182812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  <a:spcAft>
                  <a:spcPts val="0"/>
                </a:spcAft>
              </a:pPr>
              <a:r>
                <a:rPr lang="en-US" altLang="en-US" sz="1200" b="1" dirty="0"/>
                <a:t>Eastern and southern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19.4 </a:t>
              </a:r>
              <a:r>
                <a:rPr lang="en-US" altLang="en-US" sz="1400" b="1" dirty="0"/>
                <a:t>million</a:t>
              </a:r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[</a:t>
              </a: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17.8 million–21.1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million]</a:t>
              </a:r>
            </a:p>
          </p:txBody>
        </p:sp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dirty="0">
                  <a:latin typeface="Arial Bold" charset="0"/>
                </a:rPr>
                <a:t>Adults and children estimated to be living with HIV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100" dirty="0">
                  <a:latin typeface="Arial Bold" charset="0"/>
                </a:rPr>
                <a:t> 2016 </a:t>
              </a:r>
            </a:p>
          </p:txBody>
        </p:sp>
        <p:sp>
          <p:nvSpPr>
            <p:cNvPr id="12" name="Rectangle 33"/>
            <p:cNvSpPr>
              <a:spLocks noChangeArrowheads="1"/>
            </p:cNvSpPr>
            <p:nvPr/>
          </p:nvSpPr>
          <p:spPr bwMode="auto">
            <a:xfrm>
              <a:off x="2119164" y="3140968"/>
              <a:ext cx="1762125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 smtClean="0"/>
                <a:t>Caribbean</a:t>
              </a:r>
              <a:endParaRPr lang="en-US" altLang="en-US" sz="1200" b="1" dirty="0"/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GB" altLang="en-US" sz="1400" b="1" dirty="0" smtClean="0"/>
                <a:t>310 000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[280 000–350 000]</a:t>
              </a:r>
              <a:endParaRPr lang="en-US" altLang="en-US" sz="1000" b="1" dirty="0">
                <a:solidFill>
                  <a:srgbClr val="5F5F5F"/>
                </a:solidFill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5199063"/>
            <a:chOff x="606425" y="730250"/>
            <a:chExt cx="9585325" cy="5199063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6894" y="1504950"/>
              <a:ext cx="8029861" cy="3878199"/>
            </a:xfrm>
            <a:prstGeom prst="rect">
              <a:avLst/>
            </a:prstGeom>
          </p:spPr>
        </p:pic>
        <p:sp>
          <p:nvSpPr>
            <p:cNvPr id="11267" name="Rectangle 38"/>
            <p:cNvSpPr>
              <a:spLocks noChangeArrowheads="1"/>
            </p:cNvSpPr>
            <p:nvPr/>
          </p:nvSpPr>
          <p:spPr bwMode="auto">
            <a:xfrm>
              <a:off x="1555750" y="5529263"/>
              <a:ext cx="74183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4184" tIns="47092" rIns="94184" bIns="47092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2000" b="1" dirty="0"/>
                <a:t>Total: </a:t>
              </a:r>
              <a:r>
                <a:rPr lang="en-US" altLang="en-US" sz="2000" b="1" dirty="0" smtClean="0"/>
                <a:t>1.8 </a:t>
              </a:r>
              <a:r>
                <a:rPr lang="en-US" altLang="en-US" sz="2000" b="1" dirty="0"/>
                <a:t>million </a:t>
              </a:r>
              <a:r>
                <a:rPr lang="en-US" altLang="en-US" dirty="0">
                  <a:solidFill>
                    <a:srgbClr val="4D4D4D"/>
                  </a:solidFill>
                </a:rPr>
                <a:t>[</a:t>
              </a:r>
              <a:r>
                <a:rPr lang="en-US" altLang="en-US" dirty="0" smtClean="0">
                  <a:solidFill>
                    <a:srgbClr val="4D4D4D"/>
                  </a:solidFill>
                </a:rPr>
                <a:t>1.6 million–2.1 </a:t>
              </a:r>
              <a:r>
                <a:rPr lang="en-US" altLang="en-US" dirty="0">
                  <a:solidFill>
                    <a:srgbClr val="4D4D4D"/>
                  </a:solidFill>
                </a:rPr>
                <a:t>million]</a:t>
              </a:r>
            </a:p>
          </p:txBody>
        </p:sp>
        <p:sp>
          <p:nvSpPr>
            <p:cNvPr id="11268" name="Rectangle 27"/>
            <p:cNvSpPr>
              <a:spLocks noChangeArrowheads="1"/>
            </p:cNvSpPr>
            <p:nvPr/>
          </p:nvSpPr>
          <p:spPr bwMode="auto">
            <a:xfrm>
              <a:off x="4251325" y="3083360"/>
              <a:ext cx="2278063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Middle East and North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18 </a:t>
              </a:r>
              <a:r>
                <a:rPr lang="en-US" altLang="en-US" sz="1400" b="1" dirty="0"/>
                <a:t>000</a:t>
              </a:r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[</a:t>
              </a: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11 000–39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1269" name="Rectangle 28"/>
            <p:cNvSpPr>
              <a:spLocks noChangeArrowheads="1"/>
            </p:cNvSpPr>
            <p:nvPr/>
          </p:nvSpPr>
          <p:spPr bwMode="auto">
            <a:xfrm>
              <a:off x="3828088" y="3587416"/>
              <a:ext cx="1947862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Western and central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GB" altLang="en-US" sz="1400" b="1" dirty="0" smtClean="0"/>
                <a:t>370 </a:t>
              </a:r>
              <a:r>
                <a:rPr lang="en-GB" altLang="en-US" sz="1400" b="1" dirty="0"/>
                <a:t>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[270 000–490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1270" name="Rectangle 29"/>
            <p:cNvSpPr>
              <a:spLocks noChangeArrowheads="1"/>
            </p:cNvSpPr>
            <p:nvPr/>
          </p:nvSpPr>
          <p:spPr bwMode="auto">
            <a:xfrm>
              <a:off x="5800346" y="1997050"/>
              <a:ext cx="1739900" cy="5693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Eastern Europe </a:t>
              </a:r>
              <a:br>
                <a:rPr lang="en-US" altLang="en-US" sz="1200" b="1" dirty="0"/>
              </a:br>
              <a:r>
                <a:rPr lang="en-US" altLang="en-US" sz="1200" b="1" dirty="0"/>
                <a:t>and central Asia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/>
                <a:t>190 </a:t>
              </a:r>
              <a:r>
                <a:rPr lang="en-US" altLang="en-US" sz="1400" b="1" dirty="0" smtClean="0"/>
                <a:t>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[</a:t>
              </a: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160 000–220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1271" name="Rectangle 30"/>
            <p:cNvSpPr>
              <a:spLocks noChangeArrowheads="1"/>
            </p:cNvSpPr>
            <p:nvPr/>
          </p:nvSpPr>
          <p:spPr bwMode="auto">
            <a:xfrm>
              <a:off x="6765546" y="3842463"/>
              <a:ext cx="2197100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Asia and the Pacific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270 </a:t>
              </a:r>
              <a:r>
                <a:rPr lang="en-US" altLang="en-US" sz="1400" b="1" dirty="0"/>
                <a:t>000</a:t>
              </a:r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[190 000–370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1272" name="Rectangle 32"/>
            <p:cNvSpPr>
              <a:spLocks noChangeArrowheads="1"/>
            </p:cNvSpPr>
            <p:nvPr/>
          </p:nvSpPr>
          <p:spPr bwMode="auto">
            <a:xfrm>
              <a:off x="1327150" y="2276475"/>
              <a:ext cx="3698875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North America and western and central Europe</a:t>
              </a:r>
            </a:p>
            <a:p>
              <a:pPr algn="ctr" eaLnBrk="1" hangingPunct="1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73 000</a:t>
              </a:r>
              <a:endParaRPr lang="en-US" altLang="en-US" sz="1400" b="1" dirty="0"/>
            </a:p>
            <a:p>
              <a:pPr algn="ctr" eaLnBrk="1" hangingPunct="1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[68 000–78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1274" name="Rectangle 28"/>
            <p:cNvSpPr>
              <a:spLocks noChangeArrowheads="1"/>
            </p:cNvSpPr>
            <p:nvPr/>
          </p:nvSpPr>
          <p:spPr bwMode="auto">
            <a:xfrm>
              <a:off x="4364038" y="4257675"/>
              <a:ext cx="2182812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Eastern and southern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GB" altLang="en-US" sz="1400" b="1" dirty="0" smtClean="0"/>
                <a:t>790 </a:t>
              </a:r>
              <a:r>
                <a:rPr lang="en-GB" altLang="en-US" sz="1400" b="1" dirty="0"/>
                <a:t>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[710 000–870 000]</a:t>
              </a:r>
              <a:endParaRPr lang="en-US" altLang="en-US" sz="1000" b="1" dirty="0">
                <a:solidFill>
                  <a:srgbClr val="5F5F5F"/>
                </a:solidFill>
                <a:latin typeface="Arial Narrow" pitchFamily="34" charset="0"/>
              </a:endParaRPr>
            </a:p>
          </p:txBody>
        </p:sp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100" spc="-30" dirty="0" smtClean="0">
                  <a:latin typeface="Arial Bold" charset="0"/>
                </a:rPr>
                <a:t>Estimated number of adults and children newly infected with HIV </a:t>
              </a:r>
              <a:r>
                <a:rPr lang="en-US" altLang="en-US" sz="2100" b="1" spc="-30" dirty="0" smtClean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100" spc="-30" dirty="0" smtClean="0">
                  <a:latin typeface="Arial Bold" charset="0"/>
                </a:rPr>
                <a:t> 2016 </a:t>
              </a:r>
              <a:endParaRPr lang="en-US" altLang="en-US" sz="2100" spc="-30" dirty="0">
                <a:latin typeface="Arial Bold" charset="0"/>
              </a:endParaRPr>
            </a:p>
          </p:txBody>
        </p:sp>
        <p:sp>
          <p:nvSpPr>
            <p:cNvPr id="13" name="Rectangle 33"/>
            <p:cNvSpPr>
              <a:spLocks noChangeArrowheads="1"/>
            </p:cNvSpPr>
            <p:nvPr/>
          </p:nvSpPr>
          <p:spPr bwMode="auto">
            <a:xfrm>
              <a:off x="2373313" y="4150241"/>
              <a:ext cx="1762125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 smtClean="0"/>
                <a:t>Latin America 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97 000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[79 000–120 000]</a:t>
              </a:r>
              <a:endParaRPr lang="en-US" altLang="en-US" sz="1000" b="1" dirty="0">
                <a:solidFill>
                  <a:srgbClr val="5F5F5F"/>
                </a:solidFill>
                <a:latin typeface="Arial Narrow" pitchFamily="34" charset="0"/>
              </a:endParaRPr>
            </a:p>
          </p:txBody>
        </p:sp>
        <p:sp>
          <p:nvSpPr>
            <p:cNvPr id="14" name="Rectangle 33"/>
            <p:cNvSpPr>
              <a:spLocks noChangeArrowheads="1"/>
            </p:cNvSpPr>
            <p:nvPr/>
          </p:nvSpPr>
          <p:spPr bwMode="auto">
            <a:xfrm>
              <a:off x="2119164" y="3140968"/>
              <a:ext cx="1762125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 smtClean="0"/>
                <a:t>Caribbean</a:t>
              </a:r>
              <a:endParaRPr lang="en-US" altLang="en-US" sz="1200" b="1" dirty="0"/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GB" altLang="en-US" sz="1400" b="1" dirty="0" smtClean="0"/>
                <a:t>18 000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[</a:t>
              </a: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15 000–22 000]</a:t>
              </a:r>
              <a:endParaRPr lang="en-US" altLang="en-US" sz="1000" b="1" dirty="0">
                <a:solidFill>
                  <a:srgbClr val="5F5F5F"/>
                </a:solidFill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5199063"/>
            <a:chOff x="606425" y="730250"/>
            <a:chExt cx="9585325" cy="519906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6894" y="1504950"/>
              <a:ext cx="8029861" cy="3878199"/>
            </a:xfrm>
            <a:prstGeom prst="rect">
              <a:avLst/>
            </a:prstGeom>
          </p:spPr>
        </p:pic>
        <p:sp>
          <p:nvSpPr>
            <p:cNvPr id="12291" name="Rectangle 38"/>
            <p:cNvSpPr>
              <a:spLocks noChangeArrowheads="1"/>
            </p:cNvSpPr>
            <p:nvPr/>
          </p:nvSpPr>
          <p:spPr bwMode="auto">
            <a:xfrm>
              <a:off x="1555750" y="5529263"/>
              <a:ext cx="74183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4184" tIns="47092" rIns="94184" bIns="47092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20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Total: </a:t>
              </a:r>
              <a:r>
                <a:rPr lang="en-US" altLang="en-US" sz="2000" b="1" dirty="0" smtClean="0">
                  <a:latin typeface="Arial Bold" panose="020B0704020202020204" pitchFamily="34" charset="0"/>
                  <a:cs typeface="Arial Bold" panose="020B0704020202020204" pitchFamily="34" charset="0"/>
                </a:rPr>
                <a:t>1.0 </a:t>
              </a:r>
              <a:r>
                <a:rPr lang="en-US" altLang="en-US" sz="20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million </a:t>
              </a:r>
              <a:r>
                <a:rPr lang="en-US" altLang="en-US" dirty="0" smtClean="0">
                  <a:solidFill>
                    <a:srgbClr val="4D4D4D"/>
                  </a:solidFill>
                </a:rPr>
                <a:t>[830 000–1.2 </a:t>
              </a:r>
              <a:r>
                <a:rPr lang="en-US" altLang="en-US" dirty="0">
                  <a:solidFill>
                    <a:srgbClr val="4D4D4D"/>
                  </a:solidFill>
                </a:rPr>
                <a:t>million]</a:t>
              </a:r>
            </a:p>
          </p:txBody>
        </p:sp>
        <p:sp>
          <p:nvSpPr>
            <p:cNvPr id="12292" name="Rectangle 27"/>
            <p:cNvSpPr>
              <a:spLocks noChangeArrowheads="1"/>
            </p:cNvSpPr>
            <p:nvPr/>
          </p:nvSpPr>
          <p:spPr bwMode="auto">
            <a:xfrm>
              <a:off x="4251325" y="3084521"/>
              <a:ext cx="2278063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Middle East and North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11 </a:t>
              </a:r>
              <a:r>
                <a:rPr lang="en-US" altLang="en-US" sz="1400" b="1" dirty="0"/>
                <a:t>000</a:t>
              </a:r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[7700–19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2293" name="Rectangle 28"/>
            <p:cNvSpPr>
              <a:spLocks noChangeArrowheads="1"/>
            </p:cNvSpPr>
            <p:nvPr/>
          </p:nvSpPr>
          <p:spPr bwMode="auto">
            <a:xfrm>
              <a:off x="3828088" y="3586168"/>
              <a:ext cx="1947862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Western and central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GB" altLang="en-US" sz="1400" b="1" dirty="0" smtClean="0"/>
                <a:t>310 </a:t>
              </a:r>
              <a:r>
                <a:rPr lang="en-GB" altLang="en-US" sz="1400" b="1" dirty="0"/>
                <a:t>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[</a:t>
              </a: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220 000–400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2294" name="Rectangle 29"/>
            <p:cNvSpPr>
              <a:spLocks noChangeArrowheads="1"/>
            </p:cNvSpPr>
            <p:nvPr/>
          </p:nvSpPr>
          <p:spPr bwMode="auto">
            <a:xfrm>
              <a:off x="5800346" y="1997050"/>
              <a:ext cx="1739900" cy="5693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Eastern Europe </a:t>
              </a:r>
              <a:br>
                <a:rPr lang="en-US" altLang="en-US" sz="1200" b="1" dirty="0"/>
              </a:br>
              <a:r>
                <a:rPr lang="en-US" altLang="en-US" sz="1200" b="1" dirty="0"/>
                <a:t>and central Asia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40 </a:t>
              </a:r>
              <a:r>
                <a:rPr lang="en-US" altLang="en-US" sz="1400" b="1" dirty="0"/>
                <a:t>000 </a:t>
              </a:r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[</a:t>
              </a: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32 000–49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2295" name="Rectangle 30"/>
            <p:cNvSpPr>
              <a:spLocks noChangeArrowheads="1"/>
            </p:cNvSpPr>
            <p:nvPr/>
          </p:nvSpPr>
          <p:spPr bwMode="auto">
            <a:xfrm>
              <a:off x="6765546" y="3842463"/>
              <a:ext cx="2197100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Asia and the Pacific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170 </a:t>
              </a:r>
              <a:r>
                <a:rPr lang="en-US" altLang="en-US" sz="1400" b="1" dirty="0"/>
                <a:t>000</a:t>
              </a:r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[</a:t>
              </a: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130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000–220 000]</a:t>
              </a:r>
            </a:p>
          </p:txBody>
        </p:sp>
        <p:sp>
          <p:nvSpPr>
            <p:cNvPr id="12296" name="Rectangle 32"/>
            <p:cNvSpPr>
              <a:spLocks noChangeArrowheads="1"/>
            </p:cNvSpPr>
            <p:nvPr/>
          </p:nvSpPr>
          <p:spPr bwMode="auto">
            <a:xfrm>
              <a:off x="1327150" y="2276475"/>
              <a:ext cx="3698875" cy="443711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North America and western and central Europe</a:t>
              </a:r>
            </a:p>
            <a:p>
              <a:pPr algn="ctr" eaLnBrk="1" hangingPunct="1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18 </a:t>
              </a:r>
              <a:r>
                <a:rPr lang="en-US" altLang="en-US" sz="1400" b="1" dirty="0"/>
                <a:t>000 </a:t>
              </a:r>
            </a:p>
            <a:p>
              <a:pPr algn="ctr" eaLnBrk="1" hangingPunct="1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[15 000–20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2298" name="Rectangle 28"/>
            <p:cNvSpPr>
              <a:spLocks noChangeArrowheads="1"/>
            </p:cNvSpPr>
            <p:nvPr/>
          </p:nvSpPr>
          <p:spPr bwMode="auto">
            <a:xfrm>
              <a:off x="4364038" y="4257675"/>
              <a:ext cx="2182812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Eastern and southern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GB" altLang="en-US" sz="1400" b="1" dirty="0" smtClean="0"/>
                <a:t>420 </a:t>
              </a:r>
              <a:r>
                <a:rPr lang="en-GB" altLang="en-US" sz="1400" b="1" dirty="0"/>
                <a:t>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[</a:t>
              </a: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350 000–510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229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Estimated adult and child deaths from AIDS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panose="020B0704020202020204" pitchFamily="34" charset="0"/>
                  <a:cs typeface="Arial Bold" panose="020B0704020202020204" pitchFamily="34" charset="0"/>
                  <a:sym typeface="Webdings" pitchFamily="18" charset="2"/>
                </a:rPr>
                <a:t></a:t>
              </a:r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 2016 </a:t>
              </a:r>
            </a:p>
          </p:txBody>
        </p:sp>
        <p:sp>
          <p:nvSpPr>
            <p:cNvPr id="12" name="Rectangle 33"/>
            <p:cNvSpPr>
              <a:spLocks noChangeArrowheads="1"/>
            </p:cNvSpPr>
            <p:nvPr/>
          </p:nvSpPr>
          <p:spPr bwMode="auto">
            <a:xfrm>
              <a:off x="2373313" y="4150241"/>
              <a:ext cx="1762125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 smtClean="0"/>
                <a:t>Latin America 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GB" altLang="en-US" sz="1400" b="1" dirty="0" smtClean="0"/>
                <a:t>36 000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[28 000–45 000]</a:t>
              </a:r>
              <a:endParaRPr lang="en-US" altLang="en-US" sz="1000" b="1" dirty="0">
                <a:solidFill>
                  <a:srgbClr val="5F5F5F"/>
                </a:solidFill>
                <a:latin typeface="Arial Narrow" pitchFamily="34" charset="0"/>
              </a:endParaRPr>
            </a:p>
          </p:txBody>
        </p:sp>
        <p:sp>
          <p:nvSpPr>
            <p:cNvPr id="13" name="Rectangle 33"/>
            <p:cNvSpPr>
              <a:spLocks noChangeArrowheads="1"/>
            </p:cNvSpPr>
            <p:nvPr/>
          </p:nvSpPr>
          <p:spPr bwMode="auto">
            <a:xfrm>
              <a:off x="2119164" y="3140968"/>
              <a:ext cx="1762125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 smtClean="0"/>
                <a:t>Caribbean</a:t>
              </a:r>
              <a:endParaRPr lang="en-US" altLang="en-US" sz="1200" b="1" dirty="0"/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9400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[7300–12 000]</a:t>
              </a:r>
              <a:endParaRPr lang="en-US" altLang="en-US" sz="1000" b="1" dirty="0">
                <a:solidFill>
                  <a:srgbClr val="5F5F5F"/>
                </a:solidFill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5199063"/>
            <a:chOff x="606425" y="730250"/>
            <a:chExt cx="9585325" cy="519906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6894" y="1504950"/>
              <a:ext cx="8029861" cy="3878199"/>
            </a:xfrm>
            <a:prstGeom prst="rect">
              <a:avLst/>
            </a:prstGeom>
          </p:spPr>
        </p:pic>
        <p:sp>
          <p:nvSpPr>
            <p:cNvPr id="13315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Children (&lt;15 years) estimated to be living with HIV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panose="020B0704020202020204" pitchFamily="34" charset="0"/>
                  <a:cs typeface="Arial Bold" panose="020B0704020202020204" pitchFamily="34" charset="0"/>
                  <a:sym typeface="Webdings" pitchFamily="18" charset="2"/>
                </a:rPr>
                <a:t></a:t>
              </a:r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 2016</a:t>
              </a:r>
            </a:p>
          </p:txBody>
        </p:sp>
        <p:sp>
          <p:nvSpPr>
            <p:cNvPr id="13316" name="Rectangle 38"/>
            <p:cNvSpPr>
              <a:spLocks noChangeArrowheads="1"/>
            </p:cNvSpPr>
            <p:nvPr/>
          </p:nvSpPr>
          <p:spPr bwMode="auto">
            <a:xfrm>
              <a:off x="1555750" y="5529263"/>
              <a:ext cx="74183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4184" tIns="47092" rIns="94184" bIns="47092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20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Total: </a:t>
              </a:r>
              <a:r>
                <a:rPr lang="en-US" altLang="en-US" sz="2000" b="1" dirty="0" smtClean="0">
                  <a:latin typeface="Arial Bold" panose="020B0704020202020204" pitchFamily="34" charset="0"/>
                  <a:cs typeface="Arial Bold" panose="020B0704020202020204" pitchFamily="34" charset="0"/>
                </a:rPr>
                <a:t>2.1 </a:t>
              </a:r>
              <a:r>
                <a:rPr lang="en-US" altLang="en-US" sz="20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million </a:t>
              </a:r>
              <a:r>
                <a:rPr lang="en-US" altLang="en-US" dirty="0">
                  <a:solidFill>
                    <a:srgbClr val="4D4D4D"/>
                  </a:solidFill>
                </a:rPr>
                <a:t>[</a:t>
              </a:r>
              <a:r>
                <a:rPr lang="en-US" altLang="en-US" dirty="0" smtClean="0">
                  <a:solidFill>
                    <a:srgbClr val="4D4D4D"/>
                  </a:solidFill>
                </a:rPr>
                <a:t>1.7 million–2.6 </a:t>
              </a:r>
              <a:r>
                <a:rPr lang="en-US" altLang="en-US" dirty="0">
                  <a:solidFill>
                    <a:srgbClr val="4D4D4D"/>
                  </a:solidFill>
                </a:rPr>
                <a:t>million]</a:t>
              </a:r>
            </a:p>
          </p:txBody>
        </p:sp>
        <p:sp>
          <p:nvSpPr>
            <p:cNvPr id="13317" name="Rectangle 27"/>
            <p:cNvSpPr>
              <a:spLocks noChangeArrowheads="1"/>
            </p:cNvSpPr>
            <p:nvPr/>
          </p:nvSpPr>
          <p:spPr bwMode="auto">
            <a:xfrm>
              <a:off x="4251325" y="3083360"/>
              <a:ext cx="2278063" cy="44012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Middle East and North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9300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[7100–16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3318" name="Rectangle 28"/>
            <p:cNvSpPr>
              <a:spLocks noChangeArrowheads="1"/>
            </p:cNvSpPr>
            <p:nvPr/>
          </p:nvSpPr>
          <p:spPr bwMode="auto">
            <a:xfrm>
              <a:off x="3829310" y="3586544"/>
              <a:ext cx="1947862" cy="44012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Western and central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GB" altLang="en-US" sz="1400" b="1" dirty="0" smtClean="0"/>
                <a:t>550 </a:t>
              </a:r>
              <a:r>
                <a:rPr lang="en-GB" altLang="en-US" sz="1400" b="1" dirty="0"/>
                <a:t>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[390 000–730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3319" name="Rectangle 29"/>
            <p:cNvSpPr>
              <a:spLocks noChangeArrowheads="1"/>
            </p:cNvSpPr>
            <p:nvPr/>
          </p:nvSpPr>
          <p:spPr bwMode="auto">
            <a:xfrm>
              <a:off x="5800346" y="1995017"/>
              <a:ext cx="1739900" cy="46423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Eastern Europe </a:t>
              </a:r>
              <a:br>
                <a:rPr lang="en-US" altLang="en-US" sz="1200" b="1" dirty="0"/>
              </a:br>
              <a:r>
                <a:rPr lang="en-US" altLang="en-US" sz="1200" b="1" dirty="0"/>
                <a:t>and central Asia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/>
                <a:t>…*</a:t>
              </a:r>
            </a:p>
          </p:txBody>
        </p:sp>
        <p:sp>
          <p:nvSpPr>
            <p:cNvPr id="13320" name="Rectangle 30"/>
            <p:cNvSpPr>
              <a:spLocks noChangeArrowheads="1"/>
            </p:cNvSpPr>
            <p:nvPr/>
          </p:nvSpPr>
          <p:spPr bwMode="auto">
            <a:xfrm>
              <a:off x="6765546" y="3847630"/>
              <a:ext cx="2197100" cy="44012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Asia and the Pacific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/>
                <a:t>190 000</a:t>
              </a:r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[</a:t>
              </a: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130 000–280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3321" name="Rectangle 32"/>
            <p:cNvSpPr>
              <a:spLocks noChangeArrowheads="1"/>
            </p:cNvSpPr>
            <p:nvPr/>
          </p:nvSpPr>
          <p:spPr bwMode="auto">
            <a:xfrm>
              <a:off x="1327150" y="2276475"/>
              <a:ext cx="3698875" cy="32573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North America and western and central Europe</a:t>
              </a:r>
            </a:p>
            <a:p>
              <a:pPr algn="ctr" eaLnBrk="1" hangingPunct="1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/>
                <a:t>…*</a:t>
              </a:r>
            </a:p>
          </p:txBody>
        </p:sp>
        <p:sp>
          <p:nvSpPr>
            <p:cNvPr id="13323" name="Rectangle 28"/>
            <p:cNvSpPr>
              <a:spLocks noChangeArrowheads="1"/>
            </p:cNvSpPr>
            <p:nvPr/>
          </p:nvSpPr>
          <p:spPr bwMode="auto">
            <a:xfrm>
              <a:off x="4364038" y="4257675"/>
              <a:ext cx="2182812" cy="44012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Eastern and southern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GB" altLang="en-US" sz="1400" b="1" dirty="0" smtClean="0"/>
                <a:t>1.3 </a:t>
              </a:r>
              <a:r>
                <a:rPr lang="en-GB" altLang="en-US" sz="1400" b="1" dirty="0"/>
                <a:t>million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[1.1 million–1.6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million]</a:t>
              </a:r>
            </a:p>
          </p:txBody>
        </p:sp>
        <p:sp>
          <p:nvSpPr>
            <p:cNvPr id="12" name="Rectangle 33"/>
            <p:cNvSpPr>
              <a:spLocks noChangeArrowheads="1"/>
            </p:cNvSpPr>
            <p:nvPr/>
          </p:nvSpPr>
          <p:spPr bwMode="auto">
            <a:xfrm>
              <a:off x="2373313" y="4150241"/>
              <a:ext cx="1762125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 smtClean="0"/>
                <a:t>Latin America 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24 000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[20 000–29 000]</a:t>
              </a:r>
              <a:endParaRPr lang="en-US" altLang="en-US" sz="1000" b="1" dirty="0">
                <a:solidFill>
                  <a:srgbClr val="5F5F5F"/>
                </a:solidFill>
                <a:latin typeface="Arial Narrow" pitchFamily="34" charset="0"/>
              </a:endParaRPr>
            </a:p>
          </p:txBody>
        </p:sp>
        <p:sp>
          <p:nvSpPr>
            <p:cNvPr id="13" name="Rectangle 33"/>
            <p:cNvSpPr>
              <a:spLocks noChangeArrowheads="1"/>
            </p:cNvSpPr>
            <p:nvPr/>
          </p:nvSpPr>
          <p:spPr bwMode="auto">
            <a:xfrm>
              <a:off x="2119164" y="3140968"/>
              <a:ext cx="1762125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 smtClean="0"/>
                <a:t>Caribbean</a:t>
              </a:r>
              <a:endParaRPr lang="en-US" altLang="en-US" sz="1200" b="1" dirty="0"/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10 000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[8700–12 000]</a:t>
              </a:r>
              <a:endParaRPr lang="en-US" altLang="en-US" sz="1000" b="1" dirty="0">
                <a:solidFill>
                  <a:srgbClr val="5F5F5F"/>
                </a:solidFill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5199063"/>
            <a:chOff x="606425" y="730250"/>
            <a:chExt cx="9585325" cy="5199063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6894" y="1504950"/>
              <a:ext cx="8029861" cy="3878199"/>
            </a:xfrm>
            <a:prstGeom prst="rect">
              <a:avLst/>
            </a:prstGeom>
          </p:spPr>
        </p:pic>
        <p:sp>
          <p:nvSpPr>
            <p:cNvPr id="1433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100" spc="-30" dirty="0" smtClean="0">
                  <a:latin typeface="Arial Bold" charset="0"/>
                </a:rPr>
                <a:t>Estimated number of children (&lt;15 years) newly infected with HIV </a:t>
              </a:r>
              <a:r>
                <a:rPr lang="en-US" altLang="en-US" sz="2100" b="1" spc="-30" dirty="0" smtClean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100" spc="-30" dirty="0" smtClean="0">
                  <a:latin typeface="Arial Bold" charset="0"/>
                </a:rPr>
                <a:t> 2016 </a:t>
              </a:r>
            </a:p>
          </p:txBody>
        </p:sp>
        <p:sp>
          <p:nvSpPr>
            <p:cNvPr id="14340" name="Rectangle 38"/>
            <p:cNvSpPr>
              <a:spLocks noChangeArrowheads="1"/>
            </p:cNvSpPr>
            <p:nvPr/>
          </p:nvSpPr>
          <p:spPr bwMode="auto">
            <a:xfrm>
              <a:off x="1555750" y="5529263"/>
              <a:ext cx="74183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4184" tIns="47092" rIns="94184" bIns="47092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2000" b="1" dirty="0"/>
                <a:t>Total: </a:t>
              </a:r>
              <a:r>
                <a:rPr lang="en-US" altLang="en-US" sz="2000" b="1" dirty="0" smtClean="0"/>
                <a:t>160 </a:t>
              </a:r>
              <a:r>
                <a:rPr lang="en-US" altLang="en-US" sz="2000" b="1" dirty="0"/>
                <a:t>000 </a:t>
              </a:r>
              <a:r>
                <a:rPr lang="en-US" altLang="en-US" dirty="0">
                  <a:solidFill>
                    <a:srgbClr val="4D4D4D"/>
                  </a:solidFill>
                </a:rPr>
                <a:t>[</a:t>
              </a:r>
              <a:r>
                <a:rPr lang="en-US" altLang="en-US" dirty="0" smtClean="0">
                  <a:solidFill>
                    <a:srgbClr val="4D4D4D"/>
                  </a:solidFill>
                </a:rPr>
                <a:t>100 000–220 </a:t>
              </a:r>
              <a:r>
                <a:rPr lang="en-US" altLang="en-US" dirty="0">
                  <a:solidFill>
                    <a:srgbClr val="4D4D4D"/>
                  </a:solidFill>
                </a:rPr>
                <a:t>000]</a:t>
              </a:r>
            </a:p>
          </p:txBody>
        </p:sp>
        <p:sp>
          <p:nvSpPr>
            <p:cNvPr id="14" name="Rectangle 27"/>
            <p:cNvSpPr>
              <a:spLocks noChangeArrowheads="1"/>
            </p:cNvSpPr>
            <p:nvPr/>
          </p:nvSpPr>
          <p:spPr bwMode="auto">
            <a:xfrm>
              <a:off x="4251325" y="3083360"/>
              <a:ext cx="2278063" cy="44012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Middle East and North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1400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[&lt;1000–3300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]</a:t>
              </a:r>
            </a:p>
          </p:txBody>
        </p:sp>
        <p:sp>
          <p:nvSpPr>
            <p:cNvPr id="15" name="Rectangle 28"/>
            <p:cNvSpPr>
              <a:spLocks noChangeArrowheads="1"/>
            </p:cNvSpPr>
            <p:nvPr/>
          </p:nvSpPr>
          <p:spPr bwMode="auto">
            <a:xfrm>
              <a:off x="3829310" y="3586544"/>
              <a:ext cx="1947862" cy="44012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Western and central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GB" altLang="en-US" sz="1400" b="1" dirty="0"/>
                <a:t>6</a:t>
              </a:r>
              <a:r>
                <a:rPr lang="en-GB" altLang="en-US" sz="1400" b="1" dirty="0" smtClean="0"/>
                <a:t>0 </a:t>
              </a:r>
              <a:r>
                <a:rPr lang="en-GB" altLang="en-US" sz="1400" b="1" dirty="0"/>
                <a:t>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[35 000–89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6" name="Rectangle 29"/>
            <p:cNvSpPr>
              <a:spLocks noChangeArrowheads="1"/>
            </p:cNvSpPr>
            <p:nvPr/>
          </p:nvSpPr>
          <p:spPr bwMode="auto">
            <a:xfrm>
              <a:off x="5800338" y="1995017"/>
              <a:ext cx="1739900" cy="46423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Eastern Europe </a:t>
              </a:r>
              <a:br>
                <a:rPr lang="en-US" altLang="en-US" sz="1200" b="1" dirty="0"/>
              </a:br>
              <a:r>
                <a:rPr lang="en-US" altLang="en-US" sz="1200" b="1" dirty="0"/>
                <a:t>and central Asia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/>
                <a:t>…*</a:t>
              </a:r>
            </a:p>
          </p:txBody>
        </p:sp>
        <p:sp>
          <p:nvSpPr>
            <p:cNvPr id="17" name="Rectangle 30"/>
            <p:cNvSpPr>
              <a:spLocks noChangeArrowheads="1"/>
            </p:cNvSpPr>
            <p:nvPr/>
          </p:nvSpPr>
          <p:spPr bwMode="auto">
            <a:xfrm>
              <a:off x="6765538" y="3847630"/>
              <a:ext cx="2197100" cy="44012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Asia and the Pacific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15 </a:t>
              </a:r>
              <a:r>
                <a:rPr lang="en-US" altLang="en-US" sz="1400" b="1" dirty="0"/>
                <a:t>000</a:t>
              </a:r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[7700–26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8" name="Rectangle 32"/>
            <p:cNvSpPr>
              <a:spLocks noChangeArrowheads="1"/>
            </p:cNvSpPr>
            <p:nvPr/>
          </p:nvSpPr>
          <p:spPr bwMode="auto">
            <a:xfrm>
              <a:off x="1327150" y="2276475"/>
              <a:ext cx="3698875" cy="32573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North America and western and central Europe</a:t>
              </a:r>
            </a:p>
            <a:p>
              <a:pPr algn="ctr" eaLnBrk="1" hangingPunct="1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/>
                <a:t>…*</a:t>
              </a:r>
            </a:p>
          </p:txBody>
        </p:sp>
        <p:sp>
          <p:nvSpPr>
            <p:cNvPr id="19" name="Rectangle 28"/>
            <p:cNvSpPr>
              <a:spLocks noChangeArrowheads="1"/>
            </p:cNvSpPr>
            <p:nvPr/>
          </p:nvSpPr>
          <p:spPr bwMode="auto">
            <a:xfrm>
              <a:off x="4364038" y="4257675"/>
              <a:ext cx="2182812" cy="44012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Eastern and southern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GB" altLang="en-US" sz="1400" b="1" dirty="0" smtClean="0"/>
                <a:t>77 000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[52 000–110 000]</a:t>
              </a:r>
              <a:endParaRPr lang="en-US" altLang="en-US" sz="1000" b="1" dirty="0">
                <a:solidFill>
                  <a:srgbClr val="5F5F5F"/>
                </a:solidFill>
                <a:latin typeface="Arial Narrow" pitchFamily="34" charset="0"/>
              </a:endParaRPr>
            </a:p>
          </p:txBody>
        </p:sp>
        <p:sp>
          <p:nvSpPr>
            <p:cNvPr id="20" name="Rectangle 33"/>
            <p:cNvSpPr>
              <a:spLocks noChangeArrowheads="1"/>
            </p:cNvSpPr>
            <p:nvPr/>
          </p:nvSpPr>
          <p:spPr bwMode="auto">
            <a:xfrm>
              <a:off x="2373313" y="4150241"/>
              <a:ext cx="1762125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 smtClean="0"/>
                <a:t>Latin America 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1800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[1300–2400]</a:t>
              </a:r>
              <a:endParaRPr lang="en-US" altLang="en-US" sz="1000" b="1" dirty="0">
                <a:solidFill>
                  <a:srgbClr val="5F5F5F"/>
                </a:solidFill>
                <a:latin typeface="Arial Narrow" pitchFamily="34" charset="0"/>
              </a:endParaRPr>
            </a:p>
          </p:txBody>
        </p:sp>
        <p:sp>
          <p:nvSpPr>
            <p:cNvPr id="21" name="Rectangle 33"/>
            <p:cNvSpPr>
              <a:spLocks noChangeArrowheads="1"/>
            </p:cNvSpPr>
            <p:nvPr/>
          </p:nvSpPr>
          <p:spPr bwMode="auto">
            <a:xfrm>
              <a:off x="2119164" y="3140968"/>
              <a:ext cx="1762125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 smtClean="0"/>
                <a:t>Caribbean</a:t>
              </a:r>
              <a:endParaRPr lang="en-US" altLang="en-US" sz="1200" b="1" dirty="0"/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&lt;1000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[&lt;1000 – &lt;1000]</a:t>
              </a:r>
              <a:endParaRPr lang="en-US" altLang="en-US" sz="1000" b="1" dirty="0">
                <a:solidFill>
                  <a:srgbClr val="5F5F5F"/>
                </a:solidFill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5199063"/>
            <a:chOff x="606425" y="730250"/>
            <a:chExt cx="9585325" cy="5199063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6894" y="1504950"/>
              <a:ext cx="8029861" cy="3878199"/>
            </a:xfrm>
            <a:prstGeom prst="rect">
              <a:avLst/>
            </a:prstGeom>
          </p:spPr>
        </p:pic>
        <p:sp>
          <p:nvSpPr>
            <p:cNvPr id="15363" name="Rectangle 38"/>
            <p:cNvSpPr>
              <a:spLocks noChangeArrowheads="1"/>
            </p:cNvSpPr>
            <p:nvPr/>
          </p:nvSpPr>
          <p:spPr bwMode="auto">
            <a:xfrm>
              <a:off x="1555750" y="5529263"/>
              <a:ext cx="74183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4184" tIns="47092" rIns="94184" bIns="47092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en-US" sz="2000" b="1" dirty="0"/>
                <a:t>Total: </a:t>
              </a:r>
              <a:r>
                <a:rPr lang="en-US" altLang="en-US" sz="2000" b="1" dirty="0" smtClean="0"/>
                <a:t>120 </a:t>
              </a:r>
              <a:r>
                <a:rPr lang="en-US" altLang="en-US" sz="2000" b="1" dirty="0"/>
                <a:t>000 </a:t>
              </a:r>
              <a:r>
                <a:rPr lang="en-US" altLang="en-US" dirty="0" smtClean="0">
                  <a:solidFill>
                    <a:srgbClr val="4D4D4D"/>
                  </a:solidFill>
                </a:rPr>
                <a:t>[79 000–160 </a:t>
              </a:r>
              <a:r>
                <a:rPr lang="en-US" altLang="en-US" dirty="0">
                  <a:solidFill>
                    <a:srgbClr val="4D4D4D"/>
                  </a:solidFill>
                </a:rPr>
                <a:t>000]</a:t>
              </a:r>
            </a:p>
          </p:txBody>
        </p:sp>
        <p:sp>
          <p:nvSpPr>
            <p:cNvPr id="153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>
                  <a:latin typeface="Arial Bold" charset="0"/>
                </a:rPr>
                <a:t>Estimated deaths in children (&lt;15 years) from AIDS </a:t>
              </a:r>
              <a:r>
                <a:rPr lang="en-US" altLang="en-US" sz="2100" b="1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100">
                  <a:latin typeface="Arial Bold" charset="0"/>
                </a:rPr>
                <a:t> 2016 </a:t>
              </a:r>
            </a:p>
          </p:txBody>
        </p:sp>
        <p:sp>
          <p:nvSpPr>
            <p:cNvPr id="14" name="Rectangle 27"/>
            <p:cNvSpPr>
              <a:spLocks noChangeArrowheads="1"/>
            </p:cNvSpPr>
            <p:nvPr/>
          </p:nvSpPr>
          <p:spPr bwMode="auto">
            <a:xfrm>
              <a:off x="4251325" y="3083360"/>
              <a:ext cx="2278063" cy="44012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Middle East and North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&lt;1000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[&lt;1000–1900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]</a:t>
              </a:r>
            </a:p>
          </p:txBody>
        </p:sp>
        <p:sp>
          <p:nvSpPr>
            <p:cNvPr id="15" name="Rectangle 28"/>
            <p:cNvSpPr>
              <a:spLocks noChangeArrowheads="1"/>
            </p:cNvSpPr>
            <p:nvPr/>
          </p:nvSpPr>
          <p:spPr bwMode="auto">
            <a:xfrm>
              <a:off x="3829310" y="3586544"/>
              <a:ext cx="1947862" cy="44012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Western and central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GB" altLang="en-US" sz="1400" b="1" dirty="0" smtClean="0"/>
                <a:t>43 </a:t>
              </a:r>
              <a:r>
                <a:rPr lang="en-GB" altLang="en-US" sz="1400" b="1" dirty="0"/>
                <a:t>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[27 000–62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6" name="Rectangle 29"/>
            <p:cNvSpPr>
              <a:spLocks noChangeArrowheads="1"/>
            </p:cNvSpPr>
            <p:nvPr/>
          </p:nvSpPr>
          <p:spPr bwMode="auto">
            <a:xfrm>
              <a:off x="5800354" y="1996040"/>
              <a:ext cx="1739900" cy="46423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Eastern Europe </a:t>
              </a:r>
              <a:br>
                <a:rPr lang="en-US" altLang="en-US" sz="1200" b="1" dirty="0"/>
              </a:br>
              <a:r>
                <a:rPr lang="en-US" altLang="en-US" sz="1200" b="1" dirty="0"/>
                <a:t>and central Asia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/>
                <a:t>…*</a:t>
              </a:r>
            </a:p>
          </p:txBody>
        </p:sp>
        <p:sp>
          <p:nvSpPr>
            <p:cNvPr id="17" name="Rectangle 30"/>
            <p:cNvSpPr>
              <a:spLocks noChangeArrowheads="1"/>
            </p:cNvSpPr>
            <p:nvPr/>
          </p:nvSpPr>
          <p:spPr bwMode="auto">
            <a:xfrm>
              <a:off x="6765554" y="3841453"/>
              <a:ext cx="2197100" cy="44012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575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Asia and the Pacific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11 </a:t>
              </a:r>
              <a:r>
                <a:rPr lang="en-US" altLang="en-US" sz="1400" b="1" dirty="0"/>
                <a:t>000</a:t>
              </a:r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[6800–16 </a:t>
              </a:r>
              <a:r>
                <a:rPr lang="en-US" altLang="en-US" sz="1000" b="1" dirty="0">
                  <a:solidFill>
                    <a:srgbClr val="5F5F5F"/>
                  </a:solidFill>
                  <a:latin typeface="Arial Narrow" pitchFamily="34" charset="0"/>
                </a:rPr>
                <a:t>000]</a:t>
              </a:r>
            </a:p>
          </p:txBody>
        </p:sp>
        <p:sp>
          <p:nvSpPr>
            <p:cNvPr id="18" name="Rectangle 32"/>
            <p:cNvSpPr>
              <a:spLocks noChangeArrowheads="1"/>
            </p:cNvSpPr>
            <p:nvPr/>
          </p:nvSpPr>
          <p:spPr bwMode="auto">
            <a:xfrm>
              <a:off x="1327150" y="2276475"/>
              <a:ext cx="3698875" cy="32573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North America and western and central Europe</a:t>
              </a:r>
            </a:p>
            <a:p>
              <a:pPr algn="ctr" eaLnBrk="1" hangingPunct="1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/>
                <a:t>…*</a:t>
              </a:r>
            </a:p>
          </p:txBody>
        </p:sp>
        <p:sp>
          <p:nvSpPr>
            <p:cNvPr id="19" name="Rectangle 28"/>
            <p:cNvSpPr>
              <a:spLocks noChangeArrowheads="1"/>
            </p:cNvSpPr>
            <p:nvPr/>
          </p:nvSpPr>
          <p:spPr bwMode="auto">
            <a:xfrm>
              <a:off x="4364038" y="4257675"/>
              <a:ext cx="2182812" cy="440120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/>
                <a:t>Eastern and southern Africa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GB" altLang="en-US" sz="1400" b="1" dirty="0" smtClean="0"/>
                <a:t>58 000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[41 000–80 000]</a:t>
              </a:r>
              <a:endParaRPr lang="en-US" altLang="en-US" sz="1000" b="1" dirty="0">
                <a:solidFill>
                  <a:srgbClr val="5F5F5F"/>
                </a:solidFill>
                <a:latin typeface="Arial Narrow" pitchFamily="34" charset="0"/>
              </a:endParaRPr>
            </a:p>
          </p:txBody>
        </p:sp>
        <p:sp>
          <p:nvSpPr>
            <p:cNvPr id="20" name="Rectangle 33"/>
            <p:cNvSpPr>
              <a:spLocks noChangeArrowheads="1"/>
            </p:cNvSpPr>
            <p:nvPr/>
          </p:nvSpPr>
          <p:spPr bwMode="auto">
            <a:xfrm>
              <a:off x="2373313" y="4150241"/>
              <a:ext cx="1762125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 smtClean="0"/>
                <a:t>Latin America </a:t>
              </a:r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1400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[1000–1900]</a:t>
              </a:r>
              <a:endParaRPr lang="en-US" altLang="en-US" sz="1000" b="1" dirty="0">
                <a:solidFill>
                  <a:srgbClr val="5F5F5F"/>
                </a:solidFill>
                <a:latin typeface="Arial Narrow" pitchFamily="34" charset="0"/>
              </a:endParaRPr>
            </a:p>
          </p:txBody>
        </p:sp>
        <p:sp>
          <p:nvSpPr>
            <p:cNvPr id="21" name="Rectangle 33"/>
            <p:cNvSpPr>
              <a:spLocks noChangeArrowheads="1"/>
            </p:cNvSpPr>
            <p:nvPr/>
          </p:nvSpPr>
          <p:spPr bwMode="auto">
            <a:xfrm>
              <a:off x="2119164" y="3140968"/>
              <a:ext cx="1762125" cy="43088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5400" dir="2700000" algn="tl" rotWithShape="0">
                <a:schemeClr val="bg1">
                  <a:alpha val="7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35038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350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altLang="en-US" sz="1200" b="1" dirty="0" smtClean="0"/>
                <a:t>Caribbean</a:t>
              </a:r>
              <a:endParaRPr lang="en-US" altLang="en-US" sz="1200" b="1" dirty="0"/>
            </a:p>
            <a:p>
              <a:pPr algn="ctr">
                <a:lnSpc>
                  <a:spcPct val="75000"/>
                </a:lnSpc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en-US" sz="1400" b="1" dirty="0" smtClean="0"/>
                <a:t>&lt;1000</a:t>
              </a:r>
              <a:endParaRPr lang="en-US" altLang="en-US" sz="1400" b="1" dirty="0"/>
            </a:p>
            <a:p>
              <a:pPr algn="ctr">
                <a:lnSpc>
                  <a:spcPct val="60000"/>
                </a:lnSpc>
              </a:pPr>
              <a:r>
                <a:rPr lang="en-US" altLang="en-US" sz="1000" b="1" dirty="0" smtClean="0">
                  <a:solidFill>
                    <a:srgbClr val="5F5F5F"/>
                  </a:solidFill>
                  <a:latin typeface="Arial Narrow" pitchFamily="34" charset="0"/>
                </a:rPr>
                <a:t>[&lt;500 – &lt;1000]</a:t>
              </a:r>
              <a:endParaRPr lang="en-US" altLang="en-US" sz="1000" b="1" dirty="0">
                <a:solidFill>
                  <a:srgbClr val="5F5F5F"/>
                </a:solidFill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06425" y="730250"/>
            <a:ext cx="9585325" cy="4768850"/>
            <a:chOff x="606425" y="730250"/>
            <a:chExt cx="9585325" cy="4768850"/>
          </a:xfrm>
        </p:grpSpPr>
        <p:sp>
          <p:nvSpPr>
            <p:cNvPr id="5123" name="Text Box 3"/>
            <p:cNvSpPr txBox="1">
              <a:spLocks noChangeArrowheads="1"/>
            </p:cNvSpPr>
            <p:nvPr/>
          </p:nvSpPr>
          <p:spPr bwMode="auto">
            <a:xfrm>
              <a:off x="5913240" y="1628800"/>
              <a:ext cx="3665537" cy="386259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2125"/>
                </a:lnSpc>
                <a:defRPr/>
              </a:pPr>
              <a:r>
                <a:rPr lang="en-GB" altLang="en-US" sz="1600" dirty="0" smtClean="0">
                  <a:ea typeface="MS PGothic" pitchFamily="34" charset="-128"/>
                  <a:cs typeface="Arial" charset="0"/>
                </a:rPr>
                <a:t>36.7 million </a:t>
              </a:r>
              <a:r>
                <a:rPr lang="en-GB" altLang="en-US" sz="1600" dirty="0" smtClean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[30.8 million–42.9 million] </a:t>
              </a:r>
            </a:p>
            <a:p>
              <a:pPr>
                <a:lnSpc>
                  <a:spcPts val="2125"/>
                </a:lnSpc>
                <a:defRPr/>
              </a:pPr>
              <a:r>
                <a:rPr lang="en-GB" altLang="en-US" sz="1600" dirty="0" smtClean="0">
                  <a:ea typeface="MS PGothic" pitchFamily="34" charset="-128"/>
                  <a:cs typeface="Arial" charset="0"/>
                </a:rPr>
                <a:t>34.5 million </a:t>
              </a:r>
              <a:r>
                <a:rPr lang="en-GB" altLang="en-US" sz="1600" dirty="0" smtClean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[28.8 million–40.2 million]</a:t>
              </a:r>
              <a:endParaRPr lang="en-US" altLang="en-US" sz="1600" dirty="0" smtClean="0">
                <a:solidFill>
                  <a:srgbClr val="7F7F7F"/>
                </a:solidFill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r>
                <a:rPr lang="en-GB" altLang="en-US" sz="1600" dirty="0">
                  <a:ea typeface="MS PGothic" pitchFamily="34" charset="-128"/>
                  <a:cs typeface="Arial" charset="0"/>
                </a:rPr>
                <a:t>17.8 million</a:t>
              </a:r>
              <a:r>
                <a:rPr lang="en-GB" altLang="en-US" sz="1600" dirty="0" smtClean="0">
                  <a:solidFill>
                    <a:srgbClr val="FF0000"/>
                  </a:solidFill>
                  <a:ea typeface="MS PGothic" pitchFamily="34" charset="-128"/>
                  <a:cs typeface="Arial" charset="0"/>
                </a:rPr>
                <a:t> </a:t>
              </a:r>
              <a:r>
                <a:rPr lang="en-GB" altLang="en-US" sz="1600" dirty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[15.4 million–20.3 million]</a:t>
              </a:r>
              <a:endParaRPr lang="en-US" altLang="en-US" sz="1600" dirty="0">
                <a:solidFill>
                  <a:srgbClr val="7F7F7F"/>
                </a:solidFill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r>
                <a:rPr lang="en-US" altLang="en-US" sz="1600" dirty="0" smtClean="0">
                  <a:ea typeface="MS PGothic" pitchFamily="34" charset="-128"/>
                  <a:cs typeface="Arial" charset="0"/>
                </a:rPr>
                <a:t>2.1 million </a:t>
              </a:r>
              <a:r>
                <a:rPr lang="en-US" altLang="en-US" sz="1600" dirty="0" smtClean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[1.7 million–2.6 million]</a:t>
              </a:r>
            </a:p>
            <a:p>
              <a:pPr>
                <a:lnSpc>
                  <a:spcPts val="2125"/>
                </a:lnSpc>
                <a:defRPr/>
              </a:pPr>
              <a:endParaRPr lang="en-US" altLang="en-US" sz="1600" dirty="0" smtClean="0"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endParaRPr lang="en-US" altLang="en-US" sz="1600" dirty="0" smtClean="0"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r>
                <a:rPr lang="en-US" altLang="en-US" sz="1600" dirty="0" smtClean="0">
                  <a:ea typeface="MS PGothic" pitchFamily="34" charset="-128"/>
                  <a:cs typeface="Arial" charset="0"/>
                </a:rPr>
                <a:t>1.8 million </a:t>
              </a:r>
              <a:r>
                <a:rPr lang="en-US" altLang="en-US" sz="1600" dirty="0" smtClean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[1.6 million–2.1 million]</a:t>
              </a:r>
              <a:r>
                <a:rPr lang="en-US" altLang="en-US" sz="1600" dirty="0" smtClean="0">
                  <a:ea typeface="MS PGothic" pitchFamily="34" charset="-128"/>
                  <a:cs typeface="Arial" charset="0"/>
                </a:rPr>
                <a:t/>
              </a:r>
              <a:br>
                <a:rPr lang="en-US" altLang="en-US" sz="1600" dirty="0" smtClean="0">
                  <a:ea typeface="MS PGothic" pitchFamily="34" charset="-128"/>
                  <a:cs typeface="Arial" charset="0"/>
                </a:rPr>
              </a:br>
              <a:r>
                <a:rPr lang="en-GB" altLang="en-US" sz="1600" dirty="0" smtClean="0">
                  <a:ea typeface="MS PGothic" pitchFamily="34" charset="-128"/>
                  <a:cs typeface="Arial" charset="0"/>
                </a:rPr>
                <a:t>1.7 million </a:t>
              </a:r>
              <a:r>
                <a:rPr lang="en-GB" altLang="en-US" sz="1600" dirty="0" smtClean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[1.4 million–1.9 million] </a:t>
              </a:r>
            </a:p>
            <a:p>
              <a:pPr>
                <a:lnSpc>
                  <a:spcPts val="2125"/>
                </a:lnSpc>
                <a:defRPr/>
              </a:pPr>
              <a:r>
                <a:rPr lang="en-US" altLang="en-US" sz="1600" dirty="0" smtClean="0">
                  <a:solidFill>
                    <a:srgbClr val="000000"/>
                  </a:solidFill>
                  <a:ea typeface="MS PGothic" pitchFamily="34" charset="-128"/>
                  <a:cs typeface="Arial" charset="0"/>
                </a:rPr>
                <a:t>160 000 </a:t>
              </a:r>
              <a:r>
                <a:rPr lang="en-US" altLang="en-US" sz="1600" dirty="0" smtClean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[100 000–220 000]</a:t>
              </a:r>
            </a:p>
            <a:p>
              <a:pPr>
                <a:lnSpc>
                  <a:spcPts val="2125"/>
                </a:lnSpc>
                <a:defRPr/>
              </a:pPr>
              <a:endParaRPr lang="en-US" altLang="en-US" sz="1600" dirty="0" smtClean="0"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endParaRPr lang="en-US" altLang="en-US" sz="1600" dirty="0" smtClean="0"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r>
                <a:rPr lang="en-US" altLang="en-US" sz="1600" dirty="0" smtClean="0">
                  <a:ea typeface="MS PGothic" pitchFamily="34" charset="-128"/>
                  <a:cs typeface="Arial" charset="0"/>
                </a:rPr>
                <a:t>1.0 million </a:t>
              </a:r>
              <a:r>
                <a:rPr lang="en-US" altLang="en-US" sz="1600" dirty="0" smtClean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[830 000–1.2 million]</a:t>
              </a:r>
              <a:r>
                <a:rPr lang="en-US" altLang="en-US" sz="1600" dirty="0" smtClean="0">
                  <a:ea typeface="MS PGothic" pitchFamily="34" charset="-128"/>
                  <a:cs typeface="Arial" charset="0"/>
                </a:rPr>
                <a:t/>
              </a:r>
              <a:br>
                <a:rPr lang="en-US" altLang="en-US" sz="1600" dirty="0" smtClean="0">
                  <a:ea typeface="MS PGothic" pitchFamily="34" charset="-128"/>
                  <a:cs typeface="Arial" charset="0"/>
                </a:rPr>
              </a:br>
              <a:r>
                <a:rPr lang="en-GB" altLang="en-US" sz="1600" dirty="0" smtClean="0">
                  <a:ea typeface="MS PGothic" pitchFamily="34" charset="-128"/>
                  <a:cs typeface="Arial" charset="0"/>
                </a:rPr>
                <a:t>890 000 </a:t>
              </a:r>
              <a:r>
                <a:rPr lang="en-GB" altLang="en-US" sz="1600" dirty="0" smtClean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[740 000–1.1 million]</a:t>
              </a:r>
            </a:p>
            <a:p>
              <a:pPr>
                <a:lnSpc>
                  <a:spcPts val="2125"/>
                </a:lnSpc>
                <a:defRPr/>
              </a:pPr>
              <a:r>
                <a:rPr lang="en-US" altLang="en-US" sz="1600" dirty="0" smtClean="0">
                  <a:ea typeface="MS PGothic" pitchFamily="34" charset="-128"/>
                  <a:cs typeface="Arial" charset="0"/>
                </a:rPr>
                <a:t>120 000 </a:t>
              </a:r>
              <a:r>
                <a:rPr lang="en-US" altLang="en-US" sz="1600" dirty="0" smtClean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[79 000–160 000]</a:t>
              </a:r>
              <a:endParaRPr lang="en-GB" altLang="en-US" sz="1600" dirty="0" smtClean="0">
                <a:solidFill>
                  <a:srgbClr val="7F7F7F"/>
                </a:solidFill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1111250" y="1639888"/>
              <a:ext cx="268287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altLang="en-US" b="1">
                  <a:latin typeface="Arial Bold" charset="0"/>
                </a:rPr>
                <a:t>Number of people living with HIV</a:t>
              </a:r>
              <a:endParaRPr lang="en-US" altLang="en-US" b="1">
                <a:latin typeface="Arial Bold" charset="0"/>
              </a:endParaRPr>
            </a:p>
          </p:txBody>
        </p:sp>
        <p:sp>
          <p:nvSpPr>
            <p:cNvPr id="5124" name="Text Box 5"/>
            <p:cNvSpPr txBox="1">
              <a:spLocks noChangeArrowheads="1"/>
            </p:cNvSpPr>
            <p:nvPr/>
          </p:nvSpPr>
          <p:spPr bwMode="auto">
            <a:xfrm>
              <a:off x="1111250" y="3246438"/>
              <a:ext cx="268287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Arial Bold" charset="0"/>
                </a:rPr>
                <a:t>People newly infected </a:t>
              </a:r>
            </a:p>
            <a:p>
              <a:pPr eaLnBrk="1" hangingPunct="1"/>
              <a:r>
                <a:rPr lang="en-US" altLang="en-US" b="1">
                  <a:latin typeface="Arial Bold" charset="0"/>
                </a:rPr>
                <a:t>with HIV in 2016 </a:t>
              </a:r>
            </a:p>
          </p:txBody>
        </p:sp>
        <p:sp>
          <p:nvSpPr>
            <p:cNvPr id="5125" name="Text Box 6"/>
            <p:cNvSpPr txBox="1">
              <a:spLocks noChangeArrowheads="1"/>
            </p:cNvSpPr>
            <p:nvPr/>
          </p:nvSpPr>
          <p:spPr bwMode="auto">
            <a:xfrm>
              <a:off x="1111250" y="4586288"/>
              <a:ext cx="2486025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altLang="en-US" b="1">
                  <a:latin typeface="Arial Bold" charset="0"/>
                </a:rPr>
                <a:t>AIDS-related deaths in 2016</a:t>
              </a:r>
              <a:endParaRPr lang="en-US" altLang="en-US" b="1">
                <a:latin typeface="Arial Bold" charset="0"/>
              </a:endParaRPr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>
              <a:off x="1200150" y="3025775"/>
              <a:ext cx="8378825" cy="0"/>
            </a:xfrm>
            <a:prstGeom prst="line">
              <a:avLst/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8" name="Line 8"/>
            <p:cNvSpPr>
              <a:spLocks noChangeShapeType="1"/>
            </p:cNvSpPr>
            <p:nvPr/>
          </p:nvSpPr>
          <p:spPr bwMode="auto">
            <a:xfrm>
              <a:off x="1200150" y="4381500"/>
              <a:ext cx="8378825" cy="0"/>
            </a:xfrm>
            <a:prstGeom prst="line">
              <a:avLst/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" name="TextBox 10"/>
            <p:cNvSpPr txBox="1">
              <a:spLocks noChangeArrowheads="1"/>
            </p:cNvSpPr>
            <p:nvPr/>
          </p:nvSpPr>
          <p:spPr bwMode="auto">
            <a:xfrm>
              <a:off x="3552825" y="1628775"/>
              <a:ext cx="2360613" cy="3870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Total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Adults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Women (15+ years)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Children (&lt;15 years)</a:t>
              </a:r>
            </a:p>
            <a:p>
              <a:pPr algn="r" eaLnBrk="1" hangingPunct="1">
                <a:lnSpc>
                  <a:spcPts val="2125"/>
                </a:lnSpc>
              </a:pPr>
              <a:endParaRPr lang="en-US" altLang="en-US" sz="1600" dirty="0"/>
            </a:p>
            <a:p>
              <a:pPr algn="r" eaLnBrk="1" hangingPunct="1">
                <a:lnSpc>
                  <a:spcPts val="2125"/>
                </a:lnSpc>
              </a:pPr>
              <a:endParaRPr lang="en-US" altLang="en-US" sz="1600" dirty="0"/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Total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Adults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Children (&lt;15 years)</a:t>
              </a:r>
            </a:p>
            <a:p>
              <a:pPr algn="r" eaLnBrk="1" hangingPunct="1">
                <a:lnSpc>
                  <a:spcPts val="2125"/>
                </a:lnSpc>
              </a:pPr>
              <a:endParaRPr lang="en-US" altLang="en-US" sz="1600" dirty="0"/>
            </a:p>
            <a:p>
              <a:pPr algn="r" eaLnBrk="1" hangingPunct="1">
                <a:lnSpc>
                  <a:spcPts val="2125"/>
                </a:lnSpc>
              </a:pPr>
              <a:endParaRPr lang="en-US" altLang="en-US" sz="1600" dirty="0"/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Total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Adults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Children (&lt;15 years)</a:t>
              </a:r>
            </a:p>
          </p:txBody>
        </p:sp>
        <p:sp>
          <p:nvSpPr>
            <p:cNvPr id="512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200">
                  <a:latin typeface="Arial Bold" charset="0"/>
                </a:rPr>
                <a:t>Global summary of the AIDS epidemic </a:t>
              </a:r>
              <a:r>
                <a:rPr lang="en-US" altLang="en-US" sz="2200" b="1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200">
                  <a:latin typeface="Arial Bold" charset="0"/>
                </a:rPr>
                <a:t> 2016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39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2859088"/>
            <a:chOff x="606425" y="730250"/>
            <a:chExt cx="9585325" cy="2859088"/>
          </a:xfrm>
        </p:grpSpPr>
        <p:sp>
          <p:nvSpPr>
            <p:cNvPr id="6146" name="Text Box 5"/>
            <p:cNvSpPr txBox="1">
              <a:spLocks noChangeArrowheads="1"/>
            </p:cNvSpPr>
            <p:nvPr/>
          </p:nvSpPr>
          <p:spPr bwMode="auto">
            <a:xfrm>
              <a:off x="1111250" y="1946275"/>
              <a:ext cx="8999538" cy="164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en-GB" altLang="en-US" b="1" dirty="0">
                  <a:latin typeface="Arial Bold" charset="0"/>
                </a:rPr>
                <a:t>People living with HIV</a:t>
              </a:r>
              <a:r>
                <a:rPr lang="en-GB" altLang="en-US" sz="1600" b="1" dirty="0">
                  <a:latin typeface="Arial Bold" charset="0"/>
                </a:rPr>
                <a:t>	</a:t>
              </a:r>
              <a:r>
                <a:rPr lang="en-GB" altLang="en-US" dirty="0"/>
                <a:t>36.7 million </a:t>
              </a:r>
              <a:r>
                <a:rPr lang="en-GB" altLang="en-US" sz="1600" dirty="0">
                  <a:solidFill>
                    <a:srgbClr val="7F7F7F"/>
                  </a:solidFill>
                </a:rPr>
                <a:t>[</a:t>
              </a:r>
              <a:r>
                <a:rPr lang="en-GB" altLang="en-US" sz="1600" dirty="0" smtClean="0">
                  <a:solidFill>
                    <a:srgbClr val="7F7F7F"/>
                  </a:solidFill>
                </a:rPr>
                <a:t>30.8 million–42.9 </a:t>
              </a:r>
              <a:r>
                <a:rPr lang="en-GB" altLang="en-US" sz="1600" dirty="0">
                  <a:solidFill>
                    <a:srgbClr val="7F7F7F"/>
                  </a:solidFill>
                </a:rPr>
                <a:t>million]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en-US" altLang="en-US" b="1" dirty="0">
                  <a:latin typeface="Arial Bold" charset="0"/>
                </a:rPr>
                <a:t>New HIV infections in 2016 </a:t>
              </a:r>
              <a:r>
                <a:rPr lang="en-US" altLang="en-US" sz="1600" b="1" dirty="0">
                  <a:latin typeface="Arial Bold" charset="0"/>
                </a:rPr>
                <a:t>	</a:t>
              </a:r>
              <a:r>
                <a:rPr lang="en-US" altLang="en-US" dirty="0" smtClean="0"/>
                <a:t>1.8 </a:t>
              </a:r>
              <a:r>
                <a:rPr lang="en-US" altLang="en-US" dirty="0"/>
                <a:t>million </a:t>
              </a:r>
              <a:r>
                <a:rPr lang="en-US" altLang="en-US" sz="1600" dirty="0">
                  <a:solidFill>
                    <a:srgbClr val="7F7F7F"/>
                  </a:solidFill>
                </a:rPr>
                <a:t>[</a:t>
              </a:r>
              <a:r>
                <a:rPr lang="en-US" altLang="en-US" sz="1600" dirty="0" smtClean="0">
                  <a:solidFill>
                    <a:srgbClr val="7F7F7F"/>
                  </a:solidFill>
                </a:rPr>
                <a:t>1.6 million–2.1 </a:t>
              </a:r>
              <a:r>
                <a:rPr lang="en-US" altLang="en-US" sz="1600" dirty="0">
                  <a:solidFill>
                    <a:srgbClr val="7F7F7F"/>
                  </a:solidFill>
                </a:rPr>
                <a:t>million]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en-GB" altLang="en-US" b="1" dirty="0">
                  <a:latin typeface="Arial Bold" charset="0"/>
                </a:rPr>
                <a:t>AIDS-related deaths in 2016</a:t>
              </a:r>
              <a:r>
                <a:rPr lang="en-US" altLang="en-US" sz="1600" b="1" dirty="0">
                  <a:latin typeface="Arial Bold" charset="0"/>
                </a:rPr>
                <a:t>	</a:t>
              </a:r>
              <a:r>
                <a:rPr lang="en-US" altLang="en-US" dirty="0" smtClean="0"/>
                <a:t>1.0 </a:t>
              </a:r>
              <a:r>
                <a:rPr lang="en-US" altLang="en-US" dirty="0"/>
                <a:t>million </a:t>
              </a:r>
              <a:r>
                <a:rPr lang="en-US" altLang="en-US" sz="1600" dirty="0" smtClean="0">
                  <a:solidFill>
                    <a:srgbClr val="7F7F7F"/>
                  </a:solidFill>
                </a:rPr>
                <a:t>[830 000–1.2 </a:t>
              </a:r>
              <a:r>
                <a:rPr lang="en-US" altLang="en-US" sz="1600" dirty="0">
                  <a:solidFill>
                    <a:srgbClr val="7F7F7F"/>
                  </a:solidFill>
                </a:rPr>
                <a:t>million]</a:t>
              </a:r>
            </a:p>
          </p:txBody>
        </p:sp>
        <p:sp>
          <p:nvSpPr>
            <p:cNvPr id="6147" name="Line 7"/>
            <p:cNvSpPr>
              <a:spLocks noChangeShapeType="1"/>
            </p:cNvSpPr>
            <p:nvPr/>
          </p:nvSpPr>
          <p:spPr bwMode="auto">
            <a:xfrm>
              <a:off x="1195388" y="2449513"/>
              <a:ext cx="837882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8" name="Line 7"/>
            <p:cNvSpPr>
              <a:spLocks noChangeShapeType="1"/>
            </p:cNvSpPr>
            <p:nvPr/>
          </p:nvSpPr>
          <p:spPr bwMode="auto">
            <a:xfrm>
              <a:off x="1196975" y="3079750"/>
              <a:ext cx="837882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200">
                  <a:latin typeface="Arial Bold" charset="0"/>
                </a:rPr>
                <a:t>Global estimates for adults and children </a:t>
              </a:r>
              <a:r>
                <a:rPr lang="en-US" altLang="en-US" sz="2200" b="1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 </a:t>
              </a:r>
              <a:r>
                <a:rPr lang="en-US" altLang="en-US" sz="2200">
                  <a:latin typeface="Arial Bold" charset="0"/>
                </a:rPr>
                <a:t>2016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3902075"/>
            <a:chOff x="606425" y="730250"/>
            <a:chExt cx="9585325" cy="3902075"/>
          </a:xfrm>
        </p:grpSpPr>
        <p:sp>
          <p:nvSpPr>
            <p:cNvPr id="7170" name="Text Box 5"/>
            <p:cNvSpPr txBox="1">
              <a:spLocks noChangeArrowheads="1"/>
            </p:cNvSpPr>
            <p:nvPr/>
          </p:nvSpPr>
          <p:spPr bwMode="auto">
            <a:xfrm>
              <a:off x="876300" y="1600200"/>
              <a:ext cx="7924800" cy="303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2575" indent="-28257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45402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Aft>
                  <a:spcPct val="100000"/>
                </a:spcAft>
                <a:buClr>
                  <a:schemeClr val="accent2"/>
                </a:buClr>
                <a:buFont typeface="Wingdings" pitchFamily="2" charset="2"/>
                <a:buChar char="§"/>
              </a:pPr>
              <a:r>
                <a:rPr lang="en-GB" altLang="en-US" b="1" dirty="0"/>
                <a:t>About </a:t>
              </a:r>
              <a:r>
                <a:rPr lang="en-GB" altLang="en-US" b="1" dirty="0" smtClean="0"/>
                <a:t>64% </a:t>
              </a:r>
              <a:r>
                <a:rPr lang="en-GB" altLang="en-US" b="1" dirty="0"/>
                <a:t>are in sub-Saharan Africa</a:t>
              </a:r>
            </a:p>
            <a:p>
              <a:pPr eaLnBrk="1" hangingPunct="1">
                <a:spcAft>
                  <a:spcPct val="100000"/>
                </a:spcAft>
                <a:buClr>
                  <a:schemeClr val="accent2"/>
                </a:buClr>
                <a:buFont typeface="Wingdings" pitchFamily="2" charset="2"/>
                <a:buChar char="§"/>
              </a:pPr>
              <a:r>
                <a:rPr lang="en-US" altLang="en-US" b="1" dirty="0"/>
                <a:t>About 400 are among children under 15 years of age</a:t>
              </a:r>
            </a:p>
            <a:p>
              <a:pPr eaLnBrk="1" hangingPunct="1">
                <a:spcAft>
                  <a:spcPts val="900"/>
                </a:spcAft>
                <a:buClr>
                  <a:schemeClr val="accent2"/>
                </a:buClr>
                <a:buFont typeface="Wingdings" pitchFamily="2" charset="2"/>
                <a:buChar char="§"/>
              </a:pPr>
              <a:r>
                <a:rPr lang="en-US" altLang="en-US" b="1" dirty="0"/>
                <a:t>About </a:t>
              </a:r>
              <a:r>
                <a:rPr lang="en-US" altLang="en-US" b="1" dirty="0" smtClean="0"/>
                <a:t>4500 </a:t>
              </a:r>
              <a:r>
                <a:rPr lang="en-US" altLang="en-US" b="1" dirty="0"/>
                <a:t>are among adults aged 15 years and older, of whom: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</a:pPr>
              <a:r>
                <a:rPr lang="en-US" altLang="en-US" sz="1400" b="1" dirty="0"/>
                <a:t>─ almost </a:t>
              </a:r>
              <a:r>
                <a:rPr lang="en-US" altLang="en-US" sz="1400" b="1" dirty="0" smtClean="0"/>
                <a:t>43% </a:t>
              </a:r>
              <a:r>
                <a:rPr lang="en-US" altLang="en-US" sz="1400" b="1" dirty="0"/>
                <a:t>are among women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</a:pPr>
              <a:r>
                <a:rPr lang="en-US" altLang="en-US" sz="1400" b="1" dirty="0"/>
                <a:t>─ about </a:t>
              </a:r>
              <a:r>
                <a:rPr lang="en-US" altLang="en-US" sz="1400" b="1" dirty="0" smtClean="0"/>
                <a:t>37% </a:t>
              </a:r>
              <a:r>
                <a:rPr lang="en-US" altLang="en-US" sz="1400" b="1" dirty="0"/>
                <a:t>are among young people (15–24)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</a:pPr>
              <a:r>
                <a:rPr lang="en-US" altLang="en-US" sz="1400" b="1" dirty="0"/>
                <a:t>─ about </a:t>
              </a:r>
              <a:r>
                <a:rPr lang="en-US" altLang="en-US" sz="1400" b="1" dirty="0" smtClean="0"/>
                <a:t>22% </a:t>
              </a:r>
              <a:r>
                <a:rPr lang="en-US" altLang="en-US" sz="1400" b="1" dirty="0"/>
                <a:t>are among young women (15–24)</a:t>
              </a:r>
            </a:p>
            <a:p>
              <a:pPr lvl="1">
                <a:lnSpc>
                  <a:spcPct val="120000"/>
                </a:lnSpc>
              </a:pPr>
              <a:endParaRPr lang="en-US" altLang="en-US" sz="1500" b="1" dirty="0"/>
            </a:p>
          </p:txBody>
        </p:sp>
        <p:sp>
          <p:nvSpPr>
            <p:cNvPr id="71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200" dirty="0">
                  <a:latin typeface="Arial Bold" charset="0"/>
                </a:rPr>
                <a:t>About </a:t>
              </a:r>
              <a:r>
                <a:rPr lang="en-US" altLang="en-US" sz="2200" dirty="0" smtClean="0">
                  <a:latin typeface="Arial Bold" charset="0"/>
                </a:rPr>
                <a:t>5000 </a:t>
              </a:r>
              <a:r>
                <a:rPr lang="en-US" altLang="en-US" sz="2200" dirty="0">
                  <a:latin typeface="Arial Bold" charset="0"/>
                </a:rPr>
                <a:t>new HIV infections (adults and children) a day </a:t>
              </a:r>
              <a:r>
                <a:rPr lang="en-US" altLang="en-US" sz="22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200" dirty="0">
                  <a:latin typeface="Arial Bold" charset="0"/>
                </a:rPr>
                <a:t> 2016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111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2846388"/>
            <a:chOff x="606425" y="730250"/>
            <a:chExt cx="9585325" cy="2846388"/>
          </a:xfrm>
        </p:grpSpPr>
        <p:sp>
          <p:nvSpPr>
            <p:cNvPr id="8194" name="Text Box 9"/>
            <p:cNvSpPr txBox="1">
              <a:spLocks noChangeArrowheads="1"/>
            </p:cNvSpPr>
            <p:nvPr/>
          </p:nvSpPr>
          <p:spPr bwMode="auto">
            <a:xfrm>
              <a:off x="1111250" y="1946275"/>
              <a:ext cx="8999538" cy="1630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en-GB" altLang="en-US" b="1" dirty="0">
                  <a:latin typeface="Arial Bold" charset="0"/>
                </a:rPr>
                <a:t>Children living with HIV</a:t>
              </a:r>
              <a:r>
                <a:rPr lang="en-GB" altLang="en-US" sz="1600" b="1" dirty="0">
                  <a:latin typeface="Arial Bold" charset="0"/>
                </a:rPr>
                <a:t>	</a:t>
              </a:r>
              <a:r>
                <a:rPr lang="en-GB" altLang="en-US" dirty="0" smtClean="0"/>
                <a:t>2.1 </a:t>
              </a:r>
              <a:r>
                <a:rPr lang="en-GB" altLang="en-US" dirty="0"/>
                <a:t>million </a:t>
              </a:r>
              <a:r>
                <a:rPr lang="en-GB" altLang="en-US" sz="1600" dirty="0">
                  <a:solidFill>
                    <a:srgbClr val="7F7F7F"/>
                  </a:solidFill>
                </a:rPr>
                <a:t>[</a:t>
              </a:r>
              <a:r>
                <a:rPr lang="en-GB" altLang="en-US" sz="1600" dirty="0" smtClean="0">
                  <a:solidFill>
                    <a:srgbClr val="7F7F7F"/>
                  </a:solidFill>
                </a:rPr>
                <a:t>1.7 million–2.6 </a:t>
              </a:r>
              <a:r>
                <a:rPr lang="en-GB" altLang="en-US" sz="1600" dirty="0">
                  <a:solidFill>
                    <a:srgbClr val="7F7F7F"/>
                  </a:solidFill>
                </a:rPr>
                <a:t>million]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en-US" altLang="en-US" b="1" dirty="0">
                  <a:latin typeface="Arial Bold" charset="0"/>
                </a:rPr>
                <a:t>New HIV infections in 2016 </a:t>
              </a:r>
              <a:r>
                <a:rPr lang="en-US" altLang="en-US" sz="1600" b="1" dirty="0">
                  <a:latin typeface="Arial Bold" charset="0"/>
                </a:rPr>
                <a:t>	</a:t>
              </a:r>
              <a:r>
                <a:rPr lang="en-US" altLang="en-US" dirty="0" smtClean="0"/>
                <a:t>160 </a:t>
              </a:r>
              <a:r>
                <a:rPr lang="en-US" altLang="en-US" dirty="0"/>
                <a:t>000 </a:t>
              </a:r>
              <a:r>
                <a:rPr lang="en-US" altLang="en-US" sz="1600" dirty="0">
                  <a:solidFill>
                    <a:srgbClr val="7F7F7F"/>
                  </a:solidFill>
                </a:rPr>
                <a:t>[</a:t>
              </a:r>
              <a:r>
                <a:rPr lang="en-US" altLang="en-US" sz="1600" dirty="0" smtClean="0">
                  <a:solidFill>
                    <a:srgbClr val="7F7F7F"/>
                  </a:solidFill>
                </a:rPr>
                <a:t>100 000–220 </a:t>
              </a:r>
              <a:r>
                <a:rPr lang="en-US" altLang="en-US" sz="1600" dirty="0">
                  <a:solidFill>
                    <a:srgbClr val="7F7F7F"/>
                  </a:solidFill>
                </a:rPr>
                <a:t>000]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en-GB" altLang="en-US" b="1" dirty="0">
                  <a:latin typeface="Arial Bold" charset="0"/>
                </a:rPr>
                <a:t>AIDS-related deaths </a:t>
              </a:r>
              <a:r>
                <a:rPr lang="en-US" altLang="en-US" b="1" dirty="0">
                  <a:latin typeface="Arial Bold" charset="0"/>
                </a:rPr>
                <a:t>in 2016</a:t>
              </a:r>
              <a:r>
                <a:rPr lang="en-US" altLang="en-US" sz="1600" b="1" dirty="0">
                  <a:latin typeface="Arial Bold" charset="0"/>
                </a:rPr>
                <a:t>	</a:t>
              </a:r>
              <a:r>
                <a:rPr lang="en-US" altLang="en-US" dirty="0" smtClean="0"/>
                <a:t>120 </a:t>
              </a:r>
              <a:r>
                <a:rPr lang="en-US" altLang="en-US" dirty="0"/>
                <a:t>000 </a:t>
              </a:r>
              <a:r>
                <a:rPr lang="en-US" altLang="en-US" sz="1600" dirty="0" smtClean="0">
                  <a:solidFill>
                    <a:srgbClr val="7F7F7F"/>
                  </a:solidFill>
                </a:rPr>
                <a:t>[79 000–160 </a:t>
              </a:r>
              <a:r>
                <a:rPr lang="en-US" altLang="en-US" sz="1600" dirty="0">
                  <a:solidFill>
                    <a:srgbClr val="7F7F7F"/>
                  </a:solidFill>
                </a:rPr>
                <a:t>000]</a:t>
              </a:r>
            </a:p>
          </p:txBody>
        </p:sp>
        <p:sp>
          <p:nvSpPr>
            <p:cNvPr id="8195" name="Line 7"/>
            <p:cNvSpPr>
              <a:spLocks noChangeShapeType="1"/>
            </p:cNvSpPr>
            <p:nvPr/>
          </p:nvSpPr>
          <p:spPr bwMode="auto">
            <a:xfrm>
              <a:off x="1201738" y="2449513"/>
              <a:ext cx="837882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" name="Line 7"/>
            <p:cNvSpPr>
              <a:spLocks noChangeShapeType="1"/>
            </p:cNvSpPr>
            <p:nvPr/>
          </p:nvSpPr>
          <p:spPr bwMode="auto">
            <a:xfrm>
              <a:off x="1203325" y="3079750"/>
              <a:ext cx="837882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7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200">
                  <a:latin typeface="Arial Bold" charset="0"/>
                </a:rPr>
                <a:t>Global estimates for children (&lt;15 years) </a:t>
              </a:r>
              <a:r>
                <a:rPr lang="en-US" altLang="en-US" sz="2200" b="1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200">
                  <a:latin typeface="Arial Bold" charset="0"/>
                </a:rPr>
                <a:t> 2016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63600" y="730250"/>
            <a:ext cx="9828150" cy="5365750"/>
            <a:chOff x="363600" y="730250"/>
            <a:chExt cx="9828150" cy="5365750"/>
          </a:xfrm>
        </p:grpSpPr>
        <p:sp>
          <p:nvSpPr>
            <p:cNvPr id="9218" name="Rectangle 2"/>
            <p:cNvSpPr>
              <a:spLocks noChangeArrowheads="1"/>
            </p:cNvSpPr>
            <p:nvPr/>
          </p:nvSpPr>
          <p:spPr bwMode="auto">
            <a:xfrm>
              <a:off x="365125" y="5943600"/>
              <a:ext cx="70739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indent="1143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lnSpc>
                  <a:spcPct val="125000"/>
                </a:lnSpc>
              </a:pPr>
              <a:r>
                <a:rPr lang="en-US" altLang="en-US" sz="800"/>
                <a:t>The ranges around the estimates in this table define the boundaries within which the actual numbers lie, based on the best available information. </a:t>
              </a:r>
            </a:p>
          </p:txBody>
        </p:sp>
        <p:sp>
          <p:nvSpPr>
            <p:cNvPr id="9219" name="Rectangle 62"/>
            <p:cNvSpPr>
              <a:spLocks noChangeArrowheads="1"/>
            </p:cNvSpPr>
            <p:nvPr/>
          </p:nvSpPr>
          <p:spPr bwMode="auto">
            <a:xfrm>
              <a:off x="365125" y="730250"/>
              <a:ext cx="9826625" cy="44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200">
                  <a:latin typeface="Arial Bold" charset="0"/>
                </a:rPr>
                <a:t>Regional HIV and AIDS statistics and features </a:t>
              </a:r>
              <a:r>
                <a:rPr lang="en-US" altLang="en-US" sz="2200" b="1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200">
                  <a:latin typeface="Arial Bold" charset="0"/>
                </a:rPr>
                <a:t> 2016</a:t>
              </a:r>
            </a:p>
          </p:txBody>
        </p:sp>
        <p:sp>
          <p:nvSpPr>
            <p:cNvPr id="9273" name="Rectangle 6"/>
            <p:cNvSpPr>
              <a:spLocks noChangeArrowheads="1"/>
            </p:cNvSpPr>
            <p:nvPr/>
          </p:nvSpPr>
          <p:spPr bwMode="auto">
            <a:xfrm>
              <a:off x="5624561" y="1349376"/>
              <a:ext cx="1736725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en-US" altLang="en-US" sz="1200" b="1" dirty="0"/>
                <a:t>Adults and children newly infected with HIV</a:t>
              </a:r>
            </a:p>
          </p:txBody>
        </p:sp>
        <p:sp>
          <p:nvSpPr>
            <p:cNvPr id="9274" name="Rectangle 7"/>
            <p:cNvSpPr>
              <a:spLocks noChangeArrowheads="1"/>
            </p:cNvSpPr>
            <p:nvPr/>
          </p:nvSpPr>
          <p:spPr bwMode="auto">
            <a:xfrm>
              <a:off x="3198813" y="1349375"/>
              <a:ext cx="1644650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en-US" altLang="en-US" sz="1200" b="1" dirty="0"/>
                <a:t>Adults and children living with HIV</a:t>
              </a:r>
            </a:p>
          </p:txBody>
        </p:sp>
        <p:sp>
          <p:nvSpPr>
            <p:cNvPr id="9275" name="Rectangle 39"/>
            <p:cNvSpPr>
              <a:spLocks noChangeArrowheads="1"/>
            </p:cNvSpPr>
            <p:nvPr/>
          </p:nvSpPr>
          <p:spPr bwMode="auto">
            <a:xfrm>
              <a:off x="8318500" y="1349375"/>
              <a:ext cx="1554163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en-US" altLang="en-US" sz="1200" b="1" dirty="0"/>
                <a:t>Adult &amp; child </a:t>
              </a:r>
            </a:p>
            <a:p>
              <a:pPr algn="ctr" fontAlgn="ctr"/>
              <a:r>
                <a:rPr lang="en-US" altLang="en-US" sz="1200" b="1" dirty="0"/>
                <a:t>deaths due to AIDS</a:t>
              </a:r>
            </a:p>
          </p:txBody>
        </p:sp>
        <p:sp>
          <p:nvSpPr>
            <p:cNvPr id="9224" name="Line 7"/>
            <p:cNvSpPr>
              <a:spLocks noChangeShapeType="1"/>
            </p:cNvSpPr>
            <p:nvPr/>
          </p:nvSpPr>
          <p:spPr bwMode="auto">
            <a:xfrm>
              <a:off x="474663" y="1853397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Line 7"/>
            <p:cNvSpPr>
              <a:spLocks noChangeShapeType="1"/>
            </p:cNvSpPr>
            <p:nvPr/>
          </p:nvSpPr>
          <p:spPr bwMode="auto">
            <a:xfrm>
              <a:off x="474663" y="22788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74663" y="27036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Line 7"/>
            <p:cNvSpPr>
              <a:spLocks noChangeShapeType="1"/>
            </p:cNvSpPr>
            <p:nvPr/>
          </p:nvSpPr>
          <p:spPr bwMode="auto">
            <a:xfrm>
              <a:off x="474663" y="31284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7"/>
            <p:cNvSpPr>
              <a:spLocks noChangeShapeType="1"/>
            </p:cNvSpPr>
            <p:nvPr/>
          </p:nvSpPr>
          <p:spPr bwMode="auto">
            <a:xfrm>
              <a:off x="474663" y="35532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7"/>
            <p:cNvSpPr>
              <a:spLocks noChangeShapeType="1"/>
            </p:cNvSpPr>
            <p:nvPr/>
          </p:nvSpPr>
          <p:spPr bwMode="auto">
            <a:xfrm>
              <a:off x="474663" y="39780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7"/>
            <p:cNvSpPr>
              <a:spLocks noChangeShapeType="1"/>
            </p:cNvSpPr>
            <p:nvPr/>
          </p:nvSpPr>
          <p:spPr bwMode="auto">
            <a:xfrm>
              <a:off x="474663" y="48276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7"/>
            <p:cNvSpPr>
              <a:spLocks noChangeShapeType="1"/>
            </p:cNvSpPr>
            <p:nvPr/>
          </p:nvSpPr>
          <p:spPr bwMode="auto">
            <a:xfrm>
              <a:off x="474663" y="5255543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74"/>
            <p:cNvSpPr>
              <a:spLocks noChangeShapeType="1"/>
            </p:cNvSpPr>
            <p:nvPr/>
          </p:nvSpPr>
          <p:spPr bwMode="auto">
            <a:xfrm>
              <a:off x="3152775" y="1405927"/>
              <a:ext cx="0" cy="432018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75"/>
            <p:cNvSpPr>
              <a:spLocks noChangeShapeType="1"/>
            </p:cNvSpPr>
            <p:nvPr/>
          </p:nvSpPr>
          <p:spPr bwMode="auto">
            <a:xfrm>
              <a:off x="5215508" y="1405927"/>
              <a:ext cx="0" cy="432018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77"/>
            <p:cNvSpPr>
              <a:spLocks noChangeShapeType="1"/>
            </p:cNvSpPr>
            <p:nvPr/>
          </p:nvSpPr>
          <p:spPr bwMode="auto">
            <a:xfrm>
              <a:off x="7879804" y="1400539"/>
              <a:ext cx="0" cy="432018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9" name="Rectangle 3"/>
            <p:cNvSpPr>
              <a:spLocks noChangeArrowheads="1"/>
            </p:cNvSpPr>
            <p:nvPr/>
          </p:nvSpPr>
          <p:spPr bwMode="auto">
            <a:xfrm>
              <a:off x="365125" y="5309545"/>
              <a:ext cx="274161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300" b="1"/>
                <a:t>TOTAL</a:t>
              </a:r>
            </a:p>
          </p:txBody>
        </p:sp>
        <p:sp>
          <p:nvSpPr>
            <p:cNvPr id="9270" name="Rectangle 4"/>
            <p:cNvSpPr>
              <a:spLocks noChangeArrowheads="1"/>
            </p:cNvSpPr>
            <p:nvPr/>
          </p:nvSpPr>
          <p:spPr bwMode="auto">
            <a:xfrm>
              <a:off x="3214800" y="5309545"/>
              <a:ext cx="1644650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18288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400" dirty="0"/>
                <a:t>36.7 million</a:t>
              </a:r>
            </a:p>
            <a:p>
              <a:pPr algn="r" eaLnBrk="1" hangingPunct="1"/>
              <a:r>
                <a:rPr lang="en-US" altLang="en-US" sz="1000" dirty="0">
                  <a:solidFill>
                    <a:srgbClr val="4D4D4D"/>
                  </a:solidFill>
                </a:rPr>
                <a:t>[</a:t>
              </a:r>
              <a:r>
                <a:rPr lang="en-US" altLang="en-US" sz="1000" dirty="0" smtClean="0">
                  <a:solidFill>
                    <a:srgbClr val="4D4D4D"/>
                  </a:solidFill>
                </a:rPr>
                <a:t>30.8 million–42.9 </a:t>
              </a:r>
              <a:r>
                <a:rPr lang="en-US" altLang="en-US" sz="1000" dirty="0">
                  <a:solidFill>
                    <a:srgbClr val="4D4D4D"/>
                  </a:solidFill>
                </a:rPr>
                <a:t>million]</a:t>
              </a:r>
            </a:p>
          </p:txBody>
        </p:sp>
        <p:sp>
          <p:nvSpPr>
            <p:cNvPr id="9271" name="Rectangle 5"/>
            <p:cNvSpPr>
              <a:spLocks noChangeArrowheads="1"/>
            </p:cNvSpPr>
            <p:nvPr/>
          </p:nvSpPr>
          <p:spPr bwMode="auto">
            <a:xfrm>
              <a:off x="5639023" y="5309545"/>
              <a:ext cx="1736725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400" dirty="0" smtClean="0"/>
                <a:t>1.8 </a:t>
              </a:r>
              <a:r>
                <a:rPr lang="en-US" altLang="en-US" sz="1400" dirty="0"/>
                <a:t>million</a:t>
              </a:r>
            </a:p>
            <a:p>
              <a:pPr algn="r" eaLnBrk="1" hangingPunct="1"/>
              <a:r>
                <a:rPr lang="en-US" altLang="en-US" sz="1000" dirty="0">
                  <a:solidFill>
                    <a:srgbClr val="4D4D4D"/>
                  </a:solidFill>
                </a:rPr>
                <a:t>[</a:t>
              </a:r>
              <a:r>
                <a:rPr lang="en-US" altLang="en-US" sz="1000" dirty="0" smtClean="0">
                  <a:solidFill>
                    <a:srgbClr val="4D4D4D"/>
                  </a:solidFill>
                </a:rPr>
                <a:t>1.6 million–2.1 </a:t>
              </a:r>
              <a:r>
                <a:rPr lang="en-US" altLang="en-US" sz="1000" dirty="0">
                  <a:solidFill>
                    <a:srgbClr val="4D4D4D"/>
                  </a:solidFill>
                </a:rPr>
                <a:t>million]</a:t>
              </a:r>
            </a:p>
          </p:txBody>
        </p:sp>
        <p:sp>
          <p:nvSpPr>
            <p:cNvPr id="9272" name="Rectangle 38"/>
            <p:cNvSpPr>
              <a:spLocks noChangeArrowheads="1"/>
            </p:cNvSpPr>
            <p:nvPr/>
          </p:nvSpPr>
          <p:spPr bwMode="auto">
            <a:xfrm>
              <a:off x="8244000" y="5309545"/>
              <a:ext cx="155416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400" dirty="0" smtClean="0">
                  <a:solidFill>
                    <a:srgbClr val="000000"/>
                  </a:solidFill>
                </a:rPr>
                <a:t>1.0 </a:t>
              </a:r>
              <a:r>
                <a:rPr lang="en-US" altLang="en-US" sz="1400" dirty="0">
                  <a:solidFill>
                    <a:srgbClr val="000000"/>
                  </a:solidFill>
                </a:rPr>
                <a:t>million</a:t>
              </a:r>
            </a:p>
            <a:p>
              <a:pPr algn="r" eaLnBrk="1" hangingPunct="1"/>
              <a:r>
                <a:rPr lang="en-US" altLang="en-US" sz="1000" dirty="0" smtClean="0">
                  <a:solidFill>
                    <a:srgbClr val="4D4D4D"/>
                  </a:solidFill>
                </a:rPr>
                <a:t>[830 000–1.2 </a:t>
              </a:r>
              <a:r>
                <a:rPr lang="en-US" altLang="en-US" sz="1000" dirty="0">
                  <a:solidFill>
                    <a:srgbClr val="4D4D4D"/>
                  </a:solidFill>
                </a:rPr>
                <a:t>million]</a:t>
              </a:r>
            </a:p>
          </p:txBody>
        </p:sp>
        <p:sp>
          <p:nvSpPr>
            <p:cNvPr id="9262" name="Rectangle 10"/>
            <p:cNvSpPr>
              <a:spLocks noChangeArrowheads="1"/>
            </p:cNvSpPr>
            <p:nvPr/>
          </p:nvSpPr>
          <p:spPr bwMode="auto">
            <a:xfrm>
              <a:off x="365125" y="2757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300" b="1" dirty="0"/>
                <a:t>Middle East and North Africa</a:t>
              </a:r>
            </a:p>
          </p:txBody>
        </p:sp>
        <p:sp>
          <p:nvSpPr>
            <p:cNvPr id="9263" name="Rectangle 19"/>
            <p:cNvSpPr>
              <a:spLocks noChangeArrowheads="1"/>
            </p:cNvSpPr>
            <p:nvPr/>
          </p:nvSpPr>
          <p:spPr bwMode="auto">
            <a:xfrm>
              <a:off x="3214800" y="2757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230 000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[160 </a:t>
              </a:r>
              <a:r>
                <a:rPr lang="en-US" altLang="en-US" sz="900" dirty="0" smtClean="0">
                  <a:solidFill>
                    <a:srgbClr val="4D4D4D"/>
                  </a:solidFill>
                </a:rPr>
                <a:t>000–380 </a:t>
              </a:r>
              <a:r>
                <a:rPr lang="en-US" altLang="en-US" sz="900" dirty="0">
                  <a:solidFill>
                    <a:srgbClr val="4D4D4D"/>
                  </a:solidFill>
                </a:rPr>
                <a:t>000]</a:t>
              </a:r>
            </a:p>
          </p:txBody>
        </p:sp>
        <p:sp>
          <p:nvSpPr>
            <p:cNvPr id="9264" name="Rectangle 24"/>
            <p:cNvSpPr>
              <a:spLocks noChangeArrowheads="1"/>
            </p:cNvSpPr>
            <p:nvPr/>
          </p:nvSpPr>
          <p:spPr bwMode="auto">
            <a:xfrm>
              <a:off x="5639023" y="2757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18 </a:t>
              </a:r>
              <a:r>
                <a:rPr lang="en-US" altLang="en-US" sz="1200" dirty="0"/>
                <a:t>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</a:t>
              </a:r>
              <a:r>
                <a:rPr lang="en-US" altLang="en-US" sz="900" dirty="0" smtClean="0">
                  <a:solidFill>
                    <a:srgbClr val="4D4D4D"/>
                  </a:solidFill>
                </a:rPr>
                <a:t>11 000–39 </a:t>
              </a:r>
              <a:r>
                <a:rPr lang="en-US" altLang="en-US" sz="900" dirty="0">
                  <a:solidFill>
                    <a:srgbClr val="4D4D4D"/>
                  </a:solidFill>
                </a:rPr>
                <a:t>000]</a:t>
              </a:r>
            </a:p>
          </p:txBody>
        </p:sp>
        <p:sp>
          <p:nvSpPr>
            <p:cNvPr id="9265" name="Rectangle 41"/>
            <p:cNvSpPr>
              <a:spLocks noChangeArrowheads="1"/>
            </p:cNvSpPr>
            <p:nvPr/>
          </p:nvSpPr>
          <p:spPr bwMode="auto">
            <a:xfrm>
              <a:off x="8244000" y="2757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11 </a:t>
              </a:r>
              <a:r>
                <a:rPr lang="en-US" altLang="en-US" sz="1200" dirty="0"/>
                <a:t>000</a:t>
              </a:r>
            </a:p>
            <a:p>
              <a:pPr algn="r" eaLnBrk="1" hangingPunct="1"/>
              <a:r>
                <a:rPr lang="en-US" altLang="en-US" sz="900" dirty="0" smtClean="0">
                  <a:solidFill>
                    <a:srgbClr val="4D4D4D"/>
                  </a:solidFill>
                </a:rPr>
                <a:t>[7700–19 </a:t>
              </a:r>
              <a:r>
                <a:rPr lang="en-US" altLang="en-US" sz="900" dirty="0">
                  <a:solidFill>
                    <a:srgbClr val="4D4D4D"/>
                  </a:solidFill>
                </a:rPr>
                <a:t>000]</a:t>
              </a:r>
            </a:p>
          </p:txBody>
        </p:sp>
        <p:sp>
          <p:nvSpPr>
            <p:cNvPr id="9258" name="Rectangle 12"/>
            <p:cNvSpPr>
              <a:spLocks noChangeArrowheads="1"/>
            </p:cNvSpPr>
            <p:nvPr/>
          </p:nvSpPr>
          <p:spPr bwMode="auto">
            <a:xfrm>
              <a:off x="365125" y="31824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300" b="1" dirty="0"/>
                <a:t>Asia and </a:t>
              </a:r>
              <a:r>
                <a:rPr lang="en-US" altLang="en-US" sz="1300" b="1" dirty="0" smtClean="0"/>
                <a:t>the Pacific</a:t>
              </a:r>
              <a:endParaRPr lang="en-US" altLang="en-US" sz="1300" b="1" dirty="0"/>
            </a:p>
          </p:txBody>
        </p:sp>
        <p:sp>
          <p:nvSpPr>
            <p:cNvPr id="9259" name="Rectangle 20"/>
            <p:cNvSpPr>
              <a:spLocks noChangeArrowheads="1"/>
            </p:cNvSpPr>
            <p:nvPr/>
          </p:nvSpPr>
          <p:spPr bwMode="auto">
            <a:xfrm>
              <a:off x="3214800" y="31824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5.1 million</a:t>
              </a:r>
            </a:p>
            <a:p>
              <a:pPr algn="r" eaLnBrk="1" hangingPunct="1"/>
              <a:r>
                <a:rPr lang="en-US" altLang="en-US" sz="900" dirty="0" smtClean="0">
                  <a:solidFill>
                    <a:srgbClr val="4D4D4D"/>
                  </a:solidFill>
                </a:rPr>
                <a:t>[3.9 million–7.2 </a:t>
              </a:r>
              <a:r>
                <a:rPr lang="en-US" altLang="en-US" sz="900" dirty="0">
                  <a:solidFill>
                    <a:srgbClr val="4D4D4D"/>
                  </a:solidFill>
                </a:rPr>
                <a:t>million]</a:t>
              </a:r>
            </a:p>
          </p:txBody>
        </p:sp>
        <p:sp>
          <p:nvSpPr>
            <p:cNvPr id="9260" name="Rectangle 25"/>
            <p:cNvSpPr>
              <a:spLocks noChangeArrowheads="1"/>
            </p:cNvSpPr>
            <p:nvPr/>
          </p:nvSpPr>
          <p:spPr bwMode="auto">
            <a:xfrm>
              <a:off x="5639023" y="31824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270 </a:t>
              </a:r>
              <a:r>
                <a:rPr lang="en-US" altLang="en-US" sz="1200" dirty="0"/>
                <a:t>000</a:t>
              </a:r>
            </a:p>
            <a:p>
              <a:pPr algn="r" eaLnBrk="1" hangingPunct="1"/>
              <a:r>
                <a:rPr lang="en-US" altLang="en-US" sz="900" dirty="0" smtClean="0">
                  <a:solidFill>
                    <a:srgbClr val="4D4D4D"/>
                  </a:solidFill>
                </a:rPr>
                <a:t>[190 000–370 </a:t>
              </a:r>
              <a:r>
                <a:rPr lang="en-US" altLang="en-US" sz="900" dirty="0">
                  <a:solidFill>
                    <a:srgbClr val="4D4D4D"/>
                  </a:solidFill>
                </a:rPr>
                <a:t>000]</a:t>
              </a:r>
            </a:p>
          </p:txBody>
        </p:sp>
        <p:sp>
          <p:nvSpPr>
            <p:cNvPr id="9261" name="Rectangle 42"/>
            <p:cNvSpPr>
              <a:spLocks noChangeArrowheads="1"/>
            </p:cNvSpPr>
            <p:nvPr/>
          </p:nvSpPr>
          <p:spPr bwMode="auto">
            <a:xfrm>
              <a:off x="8244000" y="31824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170 </a:t>
              </a:r>
              <a:r>
                <a:rPr lang="en-US" altLang="en-US" sz="1200" dirty="0"/>
                <a:t>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</a:t>
              </a:r>
              <a:r>
                <a:rPr lang="en-US" altLang="en-US" sz="900" dirty="0" smtClean="0">
                  <a:solidFill>
                    <a:srgbClr val="4D4D4D"/>
                  </a:solidFill>
                </a:rPr>
                <a:t>130 </a:t>
              </a:r>
              <a:r>
                <a:rPr lang="en-US" altLang="en-US" sz="900" dirty="0">
                  <a:solidFill>
                    <a:srgbClr val="4D4D4D"/>
                  </a:solidFill>
                </a:rPr>
                <a:t>000–220 000]</a:t>
              </a:r>
            </a:p>
          </p:txBody>
        </p:sp>
        <p:sp>
          <p:nvSpPr>
            <p:cNvPr id="9254" name="Rectangle 14"/>
            <p:cNvSpPr>
              <a:spLocks noChangeArrowheads="1"/>
            </p:cNvSpPr>
            <p:nvPr/>
          </p:nvSpPr>
          <p:spPr bwMode="auto">
            <a:xfrm>
              <a:off x="365125" y="4456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300" b="1" dirty="0"/>
                <a:t>Eastern Europe and central Asia</a:t>
              </a:r>
            </a:p>
          </p:txBody>
        </p:sp>
        <p:sp>
          <p:nvSpPr>
            <p:cNvPr id="9255" name="Rectangle 21"/>
            <p:cNvSpPr>
              <a:spLocks noChangeArrowheads="1"/>
            </p:cNvSpPr>
            <p:nvPr/>
          </p:nvSpPr>
          <p:spPr bwMode="auto">
            <a:xfrm>
              <a:off x="3214800" y="4456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1.6 </a:t>
              </a:r>
              <a:r>
                <a:rPr lang="en-US" altLang="en-US" sz="1200" dirty="0"/>
                <a:t>million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[1.4 million–1.7 million]</a:t>
              </a:r>
            </a:p>
          </p:txBody>
        </p:sp>
        <p:sp>
          <p:nvSpPr>
            <p:cNvPr id="9256" name="Rectangle 26"/>
            <p:cNvSpPr>
              <a:spLocks noChangeArrowheads="1"/>
            </p:cNvSpPr>
            <p:nvPr/>
          </p:nvSpPr>
          <p:spPr bwMode="auto">
            <a:xfrm>
              <a:off x="5639023" y="4456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190 000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</a:t>
              </a:r>
              <a:r>
                <a:rPr lang="en-US" altLang="en-US" sz="900" dirty="0" smtClean="0">
                  <a:solidFill>
                    <a:srgbClr val="4D4D4D"/>
                  </a:solidFill>
                </a:rPr>
                <a:t>160 000–220 </a:t>
              </a:r>
              <a:r>
                <a:rPr lang="en-US" altLang="en-US" sz="900" dirty="0">
                  <a:solidFill>
                    <a:srgbClr val="4D4D4D"/>
                  </a:solidFill>
                </a:rPr>
                <a:t>000]</a:t>
              </a:r>
            </a:p>
          </p:txBody>
        </p:sp>
        <p:sp>
          <p:nvSpPr>
            <p:cNvPr id="9257" name="Rectangle 43"/>
            <p:cNvSpPr>
              <a:spLocks noChangeArrowheads="1"/>
            </p:cNvSpPr>
            <p:nvPr/>
          </p:nvSpPr>
          <p:spPr bwMode="auto">
            <a:xfrm>
              <a:off x="8244000" y="4456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40 </a:t>
              </a:r>
              <a:r>
                <a:rPr lang="en-US" altLang="en-US" sz="1200" dirty="0"/>
                <a:t>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</a:t>
              </a:r>
              <a:r>
                <a:rPr lang="en-US" altLang="en-US" sz="900" dirty="0" smtClean="0">
                  <a:solidFill>
                    <a:srgbClr val="4D4D4D"/>
                  </a:solidFill>
                </a:rPr>
                <a:t>32 000–49 </a:t>
              </a:r>
              <a:r>
                <a:rPr lang="en-US" altLang="en-US" sz="900" dirty="0">
                  <a:solidFill>
                    <a:srgbClr val="4D4D4D"/>
                  </a:solidFill>
                </a:rPr>
                <a:t>000]</a:t>
              </a:r>
            </a:p>
          </p:txBody>
        </p:sp>
        <p:sp>
          <p:nvSpPr>
            <p:cNvPr id="9250" name="Rectangle 9"/>
            <p:cNvSpPr>
              <a:spLocks noChangeArrowheads="1"/>
            </p:cNvSpPr>
            <p:nvPr/>
          </p:nvSpPr>
          <p:spPr bwMode="auto">
            <a:xfrm>
              <a:off x="365125" y="2332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en-US" altLang="en-US" sz="1300" b="1" dirty="0"/>
                <a:t>Western and central Africa</a:t>
              </a:r>
              <a:endParaRPr lang="en-US" altLang="en-US" sz="1300" dirty="0"/>
            </a:p>
          </p:txBody>
        </p:sp>
        <p:sp>
          <p:nvSpPr>
            <p:cNvPr id="9251" name="Rectangle 28"/>
            <p:cNvSpPr>
              <a:spLocks noChangeArrowheads="1"/>
            </p:cNvSpPr>
            <p:nvPr/>
          </p:nvSpPr>
          <p:spPr bwMode="auto">
            <a:xfrm>
              <a:off x="3214800" y="2332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6.1 </a:t>
              </a:r>
              <a:r>
                <a:rPr lang="en-US" altLang="en-US" sz="1200" dirty="0"/>
                <a:t>million</a:t>
              </a:r>
            </a:p>
            <a:p>
              <a:pPr algn="r" eaLnBrk="1" hangingPunct="1"/>
              <a:r>
                <a:rPr lang="en-US" altLang="en-US" sz="900" dirty="0" smtClean="0">
                  <a:solidFill>
                    <a:srgbClr val="4D4D4D"/>
                  </a:solidFill>
                </a:rPr>
                <a:t>[4.9 million–7.6 </a:t>
              </a:r>
              <a:r>
                <a:rPr lang="en-US" altLang="en-US" sz="900" dirty="0">
                  <a:solidFill>
                    <a:srgbClr val="4D4D4D"/>
                  </a:solidFill>
                </a:rPr>
                <a:t>million]</a:t>
              </a:r>
            </a:p>
          </p:txBody>
        </p:sp>
        <p:sp>
          <p:nvSpPr>
            <p:cNvPr id="9252" name="Rectangle 33"/>
            <p:cNvSpPr>
              <a:spLocks noChangeArrowheads="1"/>
            </p:cNvSpPr>
            <p:nvPr/>
          </p:nvSpPr>
          <p:spPr bwMode="auto">
            <a:xfrm>
              <a:off x="5639023" y="2332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370 </a:t>
              </a:r>
              <a:r>
                <a:rPr lang="en-US" altLang="en-US" sz="1200" dirty="0"/>
                <a:t>000</a:t>
              </a:r>
            </a:p>
            <a:p>
              <a:pPr algn="r" eaLnBrk="1" hangingPunct="1"/>
              <a:r>
                <a:rPr lang="en-US" altLang="en-US" sz="900" dirty="0" smtClean="0">
                  <a:solidFill>
                    <a:srgbClr val="4D4D4D"/>
                  </a:solidFill>
                </a:rPr>
                <a:t>[270 000–490 </a:t>
              </a:r>
              <a:r>
                <a:rPr lang="en-US" altLang="en-US" sz="900" dirty="0">
                  <a:solidFill>
                    <a:srgbClr val="4D4D4D"/>
                  </a:solidFill>
                </a:rPr>
                <a:t>000]</a:t>
              </a:r>
            </a:p>
          </p:txBody>
        </p:sp>
        <p:sp>
          <p:nvSpPr>
            <p:cNvPr id="9253" name="Rectangle 45"/>
            <p:cNvSpPr>
              <a:spLocks noChangeArrowheads="1"/>
            </p:cNvSpPr>
            <p:nvPr/>
          </p:nvSpPr>
          <p:spPr bwMode="auto">
            <a:xfrm>
              <a:off x="8244000" y="2332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310 </a:t>
              </a:r>
              <a:r>
                <a:rPr lang="en-US" altLang="en-US" sz="1200" dirty="0"/>
                <a:t>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</a:t>
              </a:r>
              <a:r>
                <a:rPr lang="en-US" altLang="en-US" sz="900" dirty="0" smtClean="0">
                  <a:solidFill>
                    <a:srgbClr val="4D4D4D"/>
                  </a:solidFill>
                </a:rPr>
                <a:t>220 00–400 </a:t>
              </a:r>
              <a:r>
                <a:rPr lang="en-US" altLang="en-US" sz="900" dirty="0">
                  <a:solidFill>
                    <a:srgbClr val="4D4D4D"/>
                  </a:solidFill>
                </a:rPr>
                <a:t>000]</a:t>
              </a:r>
            </a:p>
          </p:txBody>
        </p:sp>
        <p:sp>
          <p:nvSpPr>
            <p:cNvPr id="9243" name="Rectangle 15"/>
            <p:cNvSpPr>
              <a:spLocks noChangeArrowheads="1"/>
            </p:cNvSpPr>
            <p:nvPr/>
          </p:nvSpPr>
          <p:spPr bwMode="auto">
            <a:xfrm>
              <a:off x="365125" y="4881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300" b="1" dirty="0"/>
                <a:t>Western and central Europe and</a:t>
              </a:r>
            </a:p>
            <a:p>
              <a:pPr eaLnBrk="1" hangingPunct="1"/>
              <a:r>
                <a:rPr lang="en-US" altLang="en-US" sz="1300" b="1" dirty="0"/>
                <a:t>North America</a:t>
              </a:r>
            </a:p>
          </p:txBody>
        </p:sp>
        <p:sp>
          <p:nvSpPr>
            <p:cNvPr id="9244" name="Rectangle 31"/>
            <p:cNvSpPr>
              <a:spLocks noChangeArrowheads="1"/>
            </p:cNvSpPr>
            <p:nvPr/>
          </p:nvSpPr>
          <p:spPr bwMode="auto">
            <a:xfrm>
              <a:off x="3214800" y="4881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2.1 </a:t>
              </a:r>
              <a:r>
                <a:rPr lang="en-US" altLang="en-US" sz="1200" dirty="0"/>
                <a:t>million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</a:t>
              </a:r>
              <a:r>
                <a:rPr lang="en-US" altLang="en-US" sz="900" dirty="0" smtClean="0">
                  <a:solidFill>
                    <a:srgbClr val="4D4D4D"/>
                  </a:solidFill>
                </a:rPr>
                <a:t>2.0 million–2.3 </a:t>
              </a:r>
              <a:r>
                <a:rPr lang="en-US" altLang="en-US" sz="900" dirty="0">
                  <a:solidFill>
                    <a:srgbClr val="4D4D4D"/>
                  </a:solidFill>
                </a:rPr>
                <a:t>million]</a:t>
              </a:r>
            </a:p>
          </p:txBody>
        </p:sp>
        <p:sp>
          <p:nvSpPr>
            <p:cNvPr id="9245" name="Rectangle 36"/>
            <p:cNvSpPr>
              <a:spLocks noChangeArrowheads="1"/>
            </p:cNvSpPr>
            <p:nvPr/>
          </p:nvSpPr>
          <p:spPr bwMode="auto">
            <a:xfrm>
              <a:off x="5639023" y="4881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73 </a:t>
              </a:r>
              <a:r>
                <a:rPr lang="en-US" altLang="en-US" sz="1200" dirty="0"/>
                <a:t>000</a:t>
              </a:r>
            </a:p>
            <a:p>
              <a:pPr algn="r" eaLnBrk="1" hangingPunct="1"/>
              <a:r>
                <a:rPr lang="en-US" altLang="en-US" sz="900" dirty="0" smtClean="0">
                  <a:solidFill>
                    <a:srgbClr val="4D4D4D"/>
                  </a:solidFill>
                </a:rPr>
                <a:t>[68 000–78 </a:t>
              </a:r>
              <a:r>
                <a:rPr lang="en-US" altLang="en-US" sz="900" dirty="0">
                  <a:solidFill>
                    <a:srgbClr val="4D4D4D"/>
                  </a:solidFill>
                </a:rPr>
                <a:t>000]</a:t>
              </a:r>
            </a:p>
          </p:txBody>
        </p:sp>
        <p:sp>
          <p:nvSpPr>
            <p:cNvPr id="9246" name="Rectangle 48"/>
            <p:cNvSpPr>
              <a:spLocks noChangeArrowheads="1"/>
            </p:cNvSpPr>
            <p:nvPr/>
          </p:nvSpPr>
          <p:spPr bwMode="auto">
            <a:xfrm>
              <a:off x="8244000" y="4881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18 </a:t>
              </a:r>
              <a:r>
                <a:rPr lang="en-US" altLang="en-US" sz="1200" dirty="0"/>
                <a:t>000</a:t>
              </a:r>
            </a:p>
            <a:p>
              <a:pPr algn="r" eaLnBrk="1" hangingPunct="1"/>
              <a:r>
                <a:rPr lang="en-US" altLang="en-US" sz="900" dirty="0" smtClean="0">
                  <a:solidFill>
                    <a:srgbClr val="4D4D4D"/>
                  </a:solidFill>
                </a:rPr>
                <a:t>[15 000–20 </a:t>
              </a:r>
              <a:r>
                <a:rPr lang="en-US" altLang="en-US" sz="900" dirty="0">
                  <a:solidFill>
                    <a:srgbClr val="4D4D4D"/>
                  </a:solidFill>
                </a:rPr>
                <a:t>000]</a:t>
              </a:r>
            </a:p>
          </p:txBody>
        </p:sp>
        <p:sp>
          <p:nvSpPr>
            <p:cNvPr id="9266" name="Rectangle 8"/>
            <p:cNvSpPr>
              <a:spLocks noChangeArrowheads="1"/>
            </p:cNvSpPr>
            <p:nvPr/>
          </p:nvSpPr>
          <p:spPr bwMode="auto">
            <a:xfrm>
              <a:off x="365125" y="1908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en-US" altLang="en-US" sz="1300" b="1" dirty="0"/>
                <a:t>Eastern and southern Africa</a:t>
              </a:r>
              <a:endParaRPr lang="en-US" altLang="en-US" sz="1300" dirty="0"/>
            </a:p>
          </p:txBody>
        </p:sp>
        <p:sp>
          <p:nvSpPr>
            <p:cNvPr id="9267" name="Rectangle 18"/>
            <p:cNvSpPr>
              <a:spLocks noChangeArrowheads="1"/>
            </p:cNvSpPr>
            <p:nvPr/>
          </p:nvSpPr>
          <p:spPr bwMode="auto">
            <a:xfrm>
              <a:off x="3214800" y="1908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19.4 </a:t>
              </a:r>
              <a:r>
                <a:rPr lang="en-US" altLang="en-US" sz="1200" dirty="0"/>
                <a:t>million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</a:t>
              </a:r>
              <a:r>
                <a:rPr lang="en-US" altLang="en-US" sz="900" dirty="0" smtClean="0">
                  <a:solidFill>
                    <a:srgbClr val="4D4D4D"/>
                  </a:solidFill>
                </a:rPr>
                <a:t>17.8 million–21.1 </a:t>
              </a:r>
              <a:r>
                <a:rPr lang="en-US" altLang="en-US" sz="900" dirty="0">
                  <a:solidFill>
                    <a:srgbClr val="4D4D4D"/>
                  </a:solidFill>
                </a:rPr>
                <a:t>million]</a:t>
              </a:r>
            </a:p>
          </p:txBody>
        </p:sp>
        <p:sp>
          <p:nvSpPr>
            <p:cNvPr id="9268" name="Rectangle 23"/>
            <p:cNvSpPr>
              <a:spLocks noChangeArrowheads="1"/>
            </p:cNvSpPr>
            <p:nvPr/>
          </p:nvSpPr>
          <p:spPr bwMode="auto">
            <a:xfrm>
              <a:off x="5639023" y="1908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790 </a:t>
              </a:r>
              <a:r>
                <a:rPr lang="en-US" altLang="en-US" sz="1200" dirty="0"/>
                <a:t>000</a:t>
              </a:r>
            </a:p>
            <a:p>
              <a:pPr algn="r" eaLnBrk="1" hangingPunct="1"/>
              <a:r>
                <a:rPr lang="en-US" altLang="en-US" sz="900" dirty="0" smtClean="0">
                  <a:solidFill>
                    <a:srgbClr val="4D4D4D"/>
                  </a:solidFill>
                </a:rPr>
                <a:t>[710 000–870 000]</a:t>
              </a:r>
              <a:endParaRPr lang="en-US" alt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9221" name="Rectangle 41"/>
            <p:cNvSpPr>
              <a:spLocks noChangeArrowheads="1"/>
            </p:cNvSpPr>
            <p:nvPr/>
          </p:nvSpPr>
          <p:spPr bwMode="auto">
            <a:xfrm>
              <a:off x="8269288" y="1908238"/>
              <a:ext cx="1554162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420 </a:t>
              </a:r>
              <a:r>
                <a:rPr lang="en-US" altLang="en-US" sz="1200" dirty="0"/>
                <a:t>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</a:t>
              </a:r>
              <a:r>
                <a:rPr lang="en-US" altLang="en-US" sz="900" dirty="0" smtClean="0">
                  <a:solidFill>
                    <a:srgbClr val="4D4D4D"/>
                  </a:solidFill>
                </a:rPr>
                <a:t>350 000–510 </a:t>
              </a:r>
              <a:r>
                <a:rPr lang="en-US" altLang="en-US" sz="900" dirty="0">
                  <a:solidFill>
                    <a:srgbClr val="4D4D4D"/>
                  </a:solidFill>
                </a:rPr>
                <a:t>000]</a:t>
              </a:r>
            </a:p>
          </p:txBody>
        </p:sp>
        <p:sp>
          <p:nvSpPr>
            <p:cNvPr id="9247" name="Rectangle 13"/>
            <p:cNvSpPr>
              <a:spLocks noChangeArrowheads="1"/>
            </p:cNvSpPr>
            <p:nvPr/>
          </p:nvSpPr>
          <p:spPr bwMode="auto">
            <a:xfrm>
              <a:off x="365125" y="36072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en-US" altLang="en-US" sz="1300" b="1" dirty="0"/>
                <a:t>Latin </a:t>
              </a:r>
              <a:r>
                <a:rPr lang="en-US" altLang="en-US" sz="1300" b="1" dirty="0" smtClean="0"/>
                <a:t>America </a:t>
              </a:r>
              <a:endParaRPr lang="en-US" altLang="en-US" sz="1300" dirty="0"/>
            </a:p>
          </p:txBody>
        </p:sp>
        <p:sp>
          <p:nvSpPr>
            <p:cNvPr id="9248" name="Rectangle 30"/>
            <p:cNvSpPr>
              <a:spLocks noChangeArrowheads="1"/>
            </p:cNvSpPr>
            <p:nvPr/>
          </p:nvSpPr>
          <p:spPr bwMode="auto">
            <a:xfrm>
              <a:off x="3214800" y="36072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1.8 </a:t>
              </a:r>
              <a:r>
                <a:rPr lang="en-US" altLang="en-US" sz="1200" dirty="0"/>
                <a:t>million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</a:t>
              </a:r>
              <a:r>
                <a:rPr lang="en-US" altLang="en-US" sz="900" dirty="0" smtClean="0">
                  <a:solidFill>
                    <a:srgbClr val="4D4D4D"/>
                  </a:solidFill>
                </a:rPr>
                <a:t>1.4 million–2.1 </a:t>
              </a:r>
              <a:r>
                <a:rPr lang="en-US" altLang="en-US" sz="900" dirty="0">
                  <a:solidFill>
                    <a:srgbClr val="4D4D4D"/>
                  </a:solidFill>
                </a:rPr>
                <a:t>million]</a:t>
              </a:r>
            </a:p>
          </p:txBody>
        </p:sp>
        <p:sp>
          <p:nvSpPr>
            <p:cNvPr id="9249" name="Rectangle 35"/>
            <p:cNvSpPr>
              <a:spLocks noChangeArrowheads="1"/>
            </p:cNvSpPr>
            <p:nvPr/>
          </p:nvSpPr>
          <p:spPr bwMode="auto">
            <a:xfrm>
              <a:off x="5639023" y="36072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97 </a:t>
              </a:r>
              <a:r>
                <a:rPr lang="en-US" altLang="en-US" sz="1200" dirty="0"/>
                <a:t>000</a:t>
              </a:r>
            </a:p>
            <a:p>
              <a:pPr algn="r" eaLnBrk="1" hangingPunct="1"/>
              <a:r>
                <a:rPr lang="en-US" altLang="en-US" sz="900" dirty="0" smtClean="0">
                  <a:solidFill>
                    <a:srgbClr val="4D4D4D"/>
                  </a:solidFill>
                </a:rPr>
                <a:t>[79 </a:t>
              </a:r>
              <a:r>
                <a:rPr lang="en-US" altLang="en-US" sz="900" dirty="0">
                  <a:solidFill>
                    <a:srgbClr val="4D4D4D"/>
                  </a:solidFill>
                </a:rPr>
                <a:t>000–120 000]</a:t>
              </a:r>
            </a:p>
          </p:txBody>
        </p:sp>
        <p:sp>
          <p:nvSpPr>
            <p:cNvPr id="9222" name="Rectangle 43"/>
            <p:cNvSpPr>
              <a:spLocks noChangeArrowheads="1"/>
            </p:cNvSpPr>
            <p:nvPr/>
          </p:nvSpPr>
          <p:spPr bwMode="auto">
            <a:xfrm>
              <a:off x="8239125" y="36080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36 </a:t>
              </a:r>
              <a:r>
                <a:rPr lang="en-US" altLang="en-US" sz="1200" dirty="0"/>
                <a:t>000</a:t>
              </a:r>
            </a:p>
            <a:p>
              <a:pPr algn="r" eaLnBrk="1" hangingPunct="1"/>
              <a:r>
                <a:rPr lang="en-US" altLang="en-US" sz="900" dirty="0" smtClean="0">
                  <a:solidFill>
                    <a:srgbClr val="4D4D4D"/>
                  </a:solidFill>
                </a:rPr>
                <a:t>[28 000–45 </a:t>
              </a:r>
              <a:r>
                <a:rPr lang="en-US" altLang="en-US" sz="900" dirty="0">
                  <a:solidFill>
                    <a:srgbClr val="4D4D4D"/>
                  </a:solidFill>
                </a:rPr>
                <a:t>000]</a:t>
              </a:r>
            </a:p>
          </p:txBody>
        </p:sp>
        <p:sp>
          <p:nvSpPr>
            <p:cNvPr id="67" name="Line 7"/>
            <p:cNvSpPr>
              <a:spLocks noChangeShapeType="1"/>
            </p:cNvSpPr>
            <p:nvPr/>
          </p:nvSpPr>
          <p:spPr bwMode="auto">
            <a:xfrm>
              <a:off x="475200" y="44028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Rectangle 13"/>
            <p:cNvSpPr>
              <a:spLocks noChangeArrowheads="1"/>
            </p:cNvSpPr>
            <p:nvPr/>
          </p:nvSpPr>
          <p:spPr bwMode="auto">
            <a:xfrm>
              <a:off x="363600" y="4032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en-US" altLang="en-US" sz="1300" b="1" dirty="0" smtClean="0"/>
                <a:t>Caribbean </a:t>
              </a:r>
              <a:endParaRPr lang="en-US" altLang="en-US" sz="1300" dirty="0"/>
            </a:p>
          </p:txBody>
        </p:sp>
        <p:sp>
          <p:nvSpPr>
            <p:cNvPr id="70" name="Rectangle 30"/>
            <p:cNvSpPr>
              <a:spLocks noChangeArrowheads="1"/>
            </p:cNvSpPr>
            <p:nvPr/>
          </p:nvSpPr>
          <p:spPr bwMode="auto">
            <a:xfrm>
              <a:off x="3213275" y="4032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GB" altLang="en-US" sz="1200" dirty="0" smtClean="0"/>
                <a:t>310 000</a:t>
              </a:r>
              <a:endParaRPr lang="en-US" altLang="en-US" sz="1200" dirty="0"/>
            </a:p>
            <a:p>
              <a:pPr algn="r" eaLnBrk="1" hangingPunct="1"/>
              <a:r>
                <a:rPr lang="en-US" altLang="en-US" sz="900" dirty="0" smtClean="0">
                  <a:solidFill>
                    <a:srgbClr val="4D4D4D"/>
                  </a:solidFill>
                </a:rPr>
                <a:t>[280 000–350 000]</a:t>
              </a:r>
              <a:endParaRPr lang="en-US" alt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71" name="Rectangle 35"/>
            <p:cNvSpPr>
              <a:spLocks noChangeArrowheads="1"/>
            </p:cNvSpPr>
            <p:nvPr/>
          </p:nvSpPr>
          <p:spPr bwMode="auto">
            <a:xfrm>
              <a:off x="5637498" y="4032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18 </a:t>
              </a:r>
              <a:r>
                <a:rPr lang="en-US" altLang="en-US" sz="1200" dirty="0"/>
                <a:t>000</a:t>
              </a:r>
            </a:p>
            <a:p>
              <a:pPr algn="r" eaLnBrk="1" hangingPunct="1"/>
              <a:r>
                <a:rPr lang="en-US" altLang="en-US" sz="900" dirty="0" smtClean="0">
                  <a:solidFill>
                    <a:srgbClr val="4D4D4D"/>
                  </a:solidFill>
                </a:rPr>
                <a:t>[15 000–22 </a:t>
              </a:r>
              <a:r>
                <a:rPr lang="en-US" altLang="en-US" sz="900" dirty="0">
                  <a:solidFill>
                    <a:srgbClr val="4D4D4D"/>
                  </a:solidFill>
                </a:rPr>
                <a:t>000]</a:t>
              </a:r>
            </a:p>
          </p:txBody>
        </p:sp>
        <p:sp>
          <p:nvSpPr>
            <p:cNvPr id="72" name="Rectangle 43"/>
            <p:cNvSpPr>
              <a:spLocks noChangeArrowheads="1"/>
            </p:cNvSpPr>
            <p:nvPr/>
          </p:nvSpPr>
          <p:spPr bwMode="auto">
            <a:xfrm>
              <a:off x="8237600" y="40328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 smtClean="0"/>
                <a:t>9400</a:t>
              </a:r>
              <a:endParaRPr lang="en-US" altLang="en-US" sz="1200" dirty="0"/>
            </a:p>
            <a:p>
              <a:pPr algn="r" eaLnBrk="1" hangingPunct="1"/>
              <a:r>
                <a:rPr lang="en-US" altLang="en-US" sz="900" dirty="0" smtClean="0">
                  <a:solidFill>
                    <a:srgbClr val="4D4D4D"/>
                  </a:solidFill>
                </a:rPr>
                <a:t>[7300–12 </a:t>
              </a:r>
              <a:r>
                <a:rPr lang="en-US" altLang="en-US" sz="900" dirty="0">
                  <a:solidFill>
                    <a:srgbClr val="4D4D4D"/>
                  </a:solidFill>
                </a:rPr>
                <a:t>000]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06425" y="730250"/>
            <a:ext cx="9585325" cy="4610233"/>
            <a:chOff x="606425" y="730250"/>
            <a:chExt cx="9585325" cy="4610233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dirty="0" smtClean="0">
                  <a:latin typeface="Arial Bold" charset="0"/>
                </a:rPr>
                <a:t>Adults and children estimated to be living with HIV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100" dirty="0">
                  <a:latin typeface="Arial Bold" charset="0"/>
                </a:rPr>
                <a:t> </a:t>
              </a:r>
              <a:r>
                <a:rPr lang="en-US" altLang="en-US" sz="2100" dirty="0" smtClean="0">
                  <a:latin typeface="Arial Bold" charset="0"/>
                </a:rPr>
                <a:t>1990–2016 </a:t>
              </a:r>
              <a:endParaRPr lang="en-US" altLang="en-US" sz="2100" dirty="0">
                <a:latin typeface="Arial Bold" charset="0"/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000" y="1710000"/>
              <a:ext cx="6954615" cy="3630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2700000" y="1800000"/>
              <a:ext cx="41569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Adults and children estimated to be living with HIV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700000" y="2070000"/>
              <a:ext cx="18357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Range of uncertainty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340000" y="1953888"/>
              <a:ext cx="270000" cy="1"/>
            </a:xfrm>
            <a:prstGeom prst="line">
              <a:avLst/>
            </a:prstGeom>
            <a:ln w="63500">
              <a:solidFill>
                <a:srgbClr val="00A9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2340000" y="2142000"/>
              <a:ext cx="270000" cy="144000"/>
            </a:xfrm>
            <a:prstGeom prst="rect">
              <a:avLst/>
            </a:prstGeom>
            <a:solidFill>
              <a:srgbClr val="B8E1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7671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4610233"/>
            <a:chOff x="606425" y="730250"/>
            <a:chExt cx="9585325" cy="4610233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dirty="0">
                  <a:latin typeface="Arial Bold" charset="0"/>
                </a:rPr>
                <a:t>Adults and children newly infected with </a:t>
              </a:r>
              <a:r>
                <a:rPr lang="en-US" altLang="en-US" sz="2100" dirty="0" smtClean="0">
                  <a:latin typeface="Arial Bold" charset="0"/>
                </a:rPr>
                <a:t>HIV</a:t>
              </a:r>
              <a:r>
                <a:rPr lang="en-US" altLang="en-US" sz="2100" b="1" dirty="0" smtClean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100" dirty="0" smtClean="0">
                  <a:latin typeface="Arial Bold" charset="0"/>
                </a:rPr>
                <a:t> 1990–2016 </a:t>
              </a:r>
              <a:endParaRPr lang="en-US" altLang="en-US" sz="2100" dirty="0">
                <a:latin typeface="Arial Bold" charset="0"/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000" y="1710000"/>
              <a:ext cx="6954615" cy="3630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2700000" y="4077072"/>
              <a:ext cx="36102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Adults and children newly infected with HIV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700000" y="4347072"/>
              <a:ext cx="18357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Range of uncertainty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340000" y="4230960"/>
              <a:ext cx="270000" cy="1"/>
            </a:xfrm>
            <a:prstGeom prst="line">
              <a:avLst/>
            </a:prstGeom>
            <a:ln w="63500">
              <a:solidFill>
                <a:srgbClr val="00A9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2340000" y="4419072"/>
              <a:ext cx="270000" cy="144000"/>
            </a:xfrm>
            <a:prstGeom prst="rect">
              <a:avLst/>
            </a:prstGeom>
            <a:solidFill>
              <a:srgbClr val="B8E1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6938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4610233"/>
            <a:chOff x="606425" y="730250"/>
            <a:chExt cx="9585325" cy="4610233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dirty="0">
                  <a:latin typeface="Arial Bold" charset="0"/>
                </a:rPr>
                <a:t>Adult &amp; child </a:t>
              </a:r>
              <a:r>
                <a:rPr lang="en-US" altLang="en-US" sz="2100" dirty="0" smtClean="0">
                  <a:latin typeface="Arial Bold" charset="0"/>
                </a:rPr>
                <a:t>deaths </a:t>
              </a:r>
              <a:r>
                <a:rPr lang="en-US" altLang="en-US" sz="2100" dirty="0">
                  <a:latin typeface="Arial Bold" charset="0"/>
                </a:rPr>
                <a:t>due to </a:t>
              </a:r>
              <a:r>
                <a:rPr lang="en-US" altLang="en-US" sz="2100" dirty="0" smtClean="0">
                  <a:latin typeface="Arial Bold" charset="0"/>
                </a:rPr>
                <a:t>AIDS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100" dirty="0">
                  <a:latin typeface="Arial Bold" charset="0"/>
                </a:rPr>
                <a:t> </a:t>
              </a:r>
              <a:r>
                <a:rPr lang="en-US" altLang="en-US" sz="2100" dirty="0" smtClean="0">
                  <a:latin typeface="Arial Bold" charset="0"/>
                </a:rPr>
                <a:t>1990–2016 </a:t>
              </a:r>
              <a:endParaRPr lang="en-US" altLang="en-US" sz="2100" dirty="0">
                <a:latin typeface="Arial Bold" charset="0"/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000" y="1710000"/>
              <a:ext cx="6954615" cy="3630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2700000" y="1800000"/>
              <a:ext cx="27748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Adult &amp; child deaths due to AIDS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700000" y="2070000"/>
              <a:ext cx="18357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Range of uncertainty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340000" y="1953888"/>
              <a:ext cx="270000" cy="1"/>
            </a:xfrm>
            <a:prstGeom prst="line">
              <a:avLst/>
            </a:prstGeom>
            <a:ln w="63500">
              <a:solidFill>
                <a:srgbClr val="00A9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2340000" y="2142000"/>
              <a:ext cx="270000" cy="144000"/>
            </a:xfrm>
            <a:prstGeom prst="rect">
              <a:avLst/>
            </a:prstGeom>
            <a:solidFill>
              <a:srgbClr val="B8E1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6938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UNAIDS Ocean">
      <a:dk1>
        <a:sysClr val="windowText" lastClr="000000"/>
      </a:dk1>
      <a:lt1>
        <a:sysClr val="window" lastClr="FFFFFF"/>
      </a:lt1>
      <a:dk2>
        <a:srgbClr val="70C8BE"/>
      </a:dk2>
      <a:lt2>
        <a:srgbClr val="D8D5CF"/>
      </a:lt2>
      <a:accent1>
        <a:srgbClr val="70C8BE"/>
      </a:accent1>
      <a:accent2>
        <a:srgbClr val="E31837"/>
      </a:accent2>
      <a:accent3>
        <a:srgbClr val="00A99A"/>
      </a:accent3>
      <a:accent4>
        <a:srgbClr val="78BCC1"/>
      </a:accent4>
      <a:accent5>
        <a:srgbClr val="63CDF6"/>
      </a:accent5>
      <a:accent6>
        <a:srgbClr val="CDC884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27D04CAE-4E38-48CA-BC1E-C431E2367D1F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4CEE770C-6D29-4D6B-BA98-18455F742BA5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01008649-C3F8-48E6-BE84-4178C35C743D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93E74733-972D-4CD3-8F5C-248DF96D864F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34672B0B-60DC-467C-91F0-BBC4CE3C9372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56C3AE64-3A65-496C-9A01-CDCAEF02489E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1D090D37-7665-4BEC-9FD2-19990F45C63B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7BDF9F09-1C67-411C-8390-69F45FDE68EC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6A796567-3D7E-4144-BCE2-D36437566A83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8E1AAE0A-8786-4129-8F63-6364D84FA54E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3826</TotalTime>
  <Words>1085</Words>
  <Application>Microsoft Office PowerPoint</Application>
  <PresentationFormat>35mm Slides</PresentationFormat>
  <Paragraphs>278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UNAIDS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Fadriquela, Efren</dc:creator>
  <cp:lastModifiedBy>Nathalie Gouiran</cp:lastModifiedBy>
  <cp:revision>209</cp:revision>
  <cp:lastPrinted>2017-07-03T13:06:20Z</cp:lastPrinted>
  <dcterms:created xsi:type="dcterms:W3CDTF">2011-11-02T09:59:30Z</dcterms:created>
  <dcterms:modified xsi:type="dcterms:W3CDTF">2017-07-07T09:19:15Z</dcterms:modified>
</cp:coreProperties>
</file>