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687" r:id="rId5"/>
    <p:sldMasterId id="2147483668" r:id="rId6"/>
    <p:sldMasterId id="2147483658" r:id="rId7"/>
    <p:sldMasterId id="2147483678" r:id="rId8"/>
    <p:sldMasterId id="2147483691" r:id="rId9"/>
  </p:sldMasterIdLst>
  <p:notesMasterIdLst>
    <p:notesMasterId r:id="rId55"/>
  </p:notesMasterIdLst>
  <p:sldIdLst>
    <p:sldId id="798" r:id="rId10"/>
    <p:sldId id="1107" r:id="rId11"/>
    <p:sldId id="1054" r:id="rId12"/>
    <p:sldId id="1057" r:id="rId13"/>
    <p:sldId id="1060" r:id="rId14"/>
    <p:sldId id="1111" r:id="rId15"/>
    <p:sldId id="1061" r:id="rId16"/>
    <p:sldId id="1096" r:id="rId17"/>
    <p:sldId id="1097" r:id="rId18"/>
    <p:sldId id="1098" r:id="rId19"/>
    <p:sldId id="1065" r:id="rId20"/>
    <p:sldId id="1066" r:id="rId21"/>
    <p:sldId id="1087" r:id="rId22"/>
    <p:sldId id="1067" r:id="rId23"/>
    <p:sldId id="1112" r:id="rId24"/>
    <p:sldId id="1068" r:id="rId25"/>
    <p:sldId id="1069" r:id="rId26"/>
    <p:sldId id="1070" r:id="rId27"/>
    <p:sldId id="1071" r:id="rId28"/>
    <p:sldId id="1072" r:id="rId29"/>
    <p:sldId id="1073" r:id="rId30"/>
    <p:sldId id="1074" r:id="rId31"/>
    <p:sldId id="1099" r:id="rId32"/>
    <p:sldId id="1076" r:id="rId33"/>
    <p:sldId id="1077" r:id="rId34"/>
    <p:sldId id="1114" r:id="rId35"/>
    <p:sldId id="1078" r:id="rId36"/>
    <p:sldId id="1088" r:id="rId37"/>
    <p:sldId id="1100" r:id="rId38"/>
    <p:sldId id="1101" r:id="rId39"/>
    <p:sldId id="1090" r:id="rId40"/>
    <p:sldId id="1091" r:id="rId41"/>
    <p:sldId id="1092" r:id="rId42"/>
    <p:sldId id="1093" r:id="rId43"/>
    <p:sldId id="1094" r:id="rId44"/>
    <p:sldId id="1104" r:id="rId45"/>
    <p:sldId id="1082" r:id="rId46"/>
    <p:sldId id="1083" r:id="rId47"/>
    <p:sldId id="1084" r:id="rId48"/>
    <p:sldId id="1085" r:id="rId49"/>
    <p:sldId id="1086" r:id="rId50"/>
    <p:sldId id="1106" r:id="rId51"/>
    <p:sldId id="1116" r:id="rId52"/>
    <p:sldId id="1117" r:id="rId53"/>
    <p:sldId id="1118" r:id="rId54"/>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Y, Mary" initials="MM" lastIdx="5" clrIdx="0">
    <p:extLst>
      <p:ext uri="{19B8F6BF-5375-455C-9EA6-DF929625EA0E}">
        <p15:presenceInfo xmlns:p15="http://schemas.microsoft.com/office/powerpoint/2012/main" userId="S::mahym@unaids.org::0afd4db8-d624-4195-ad74-d950010a3c7a" providerId="AD"/>
      </p:ext>
    </p:extLst>
  </p:cmAuthor>
  <p:cmAuthor id="2" name="Efren Estacio" initials="EE" lastIdx="1" clrIdx="1">
    <p:extLst>
      <p:ext uri="{19B8F6BF-5375-455C-9EA6-DF929625EA0E}">
        <p15:presenceInfo xmlns:p15="http://schemas.microsoft.com/office/powerpoint/2012/main" userId="S::fadriquelae@unaids.org::ff09a34f-060c-4ed2-b93c-daeb0194da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836"/>
    <a:srgbClr val="EDEDEE"/>
    <a:srgbClr val="CDCFD0"/>
    <a:srgbClr val="DEDFE0"/>
    <a:srgbClr val="DDF2FD"/>
    <a:srgbClr val="E9E6E4"/>
    <a:srgbClr val="62CDF6"/>
    <a:srgbClr val="B6AEA7"/>
    <a:srgbClr val="F8CCC0"/>
    <a:srgbClr val="80D7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33E4D-8AB4-4541-86E1-8761E01C2AA4}" type="datetimeFigureOut">
              <a:rPr lang="LID4096" smtClean="0"/>
              <a:t>02/17/2021</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26A2-DB14-4DDC-8EB6-3916C5C40094}" type="slidenum">
              <a:rPr lang="LID4096" smtClean="0"/>
              <a:t>‹#›</a:t>
            </a:fld>
            <a:endParaRPr lang="LID4096"/>
          </a:p>
        </p:txBody>
      </p:sp>
    </p:spTree>
    <p:extLst>
      <p:ext uri="{BB962C8B-B14F-4D97-AF65-F5344CB8AC3E}">
        <p14:creationId xmlns:p14="http://schemas.microsoft.com/office/powerpoint/2010/main" val="164185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26A2-DB14-4DDC-8EB6-3916C5C40094}"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07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26A2-DB14-4DDC-8EB6-3916C5C40094}"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74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26A2-DB14-4DDC-8EB6-3916C5C40094}"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81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26A2-DB14-4DDC-8EB6-3916C5C40094}"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07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26A2-DB14-4DDC-8EB6-3916C5C40094}"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580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26A2-DB14-4DDC-8EB6-3916C5C40094}"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65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a:ln>
                  <a:noFill/>
                </a:ln>
                <a:solidFill>
                  <a:prstClr val="black"/>
                </a:solidFill>
                <a:effectLst/>
                <a:uLnTx/>
                <a:uFillTx/>
                <a:latin typeface="Arial" panose="020B0604020202020204"/>
                <a:ea typeface="+mn-ea"/>
                <a:cs typeface="+mn-cs"/>
              </a:rPr>
              <a:t>5</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 The minimum package of services delivered along with VMMC includes safer sex education, condom promotion, the offer of HIV  testing services and management of STIs.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200" b="0" i="0" u="none" strike="noStrike" kern="1200" cap="none" spc="0" normalizeH="0" baseline="30000" noProof="0">
                <a:ln>
                  <a:noFill/>
                </a:ln>
                <a:solidFill>
                  <a:prstClr val="black"/>
                </a:solidFill>
                <a:effectLst/>
                <a:uLnTx/>
                <a:uFillTx/>
                <a:latin typeface="Arial" panose="020B0604020202020204"/>
                <a:ea typeface="+mn-ea"/>
                <a:cs typeface="+mn-cs"/>
              </a:rPr>
              <a:t>6</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 Additional services such as diabetes, hypertension and/or tuberculosis screening, and malaria management. To be adjusted  depending on the location.</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200" b="0" i="0" u="none" strike="noStrike" kern="1200" cap="none" spc="0" normalizeH="0" baseline="30000" noProof="0">
                <a:ln>
                  <a:noFill/>
                </a:ln>
                <a:solidFill>
                  <a:prstClr val="black"/>
                </a:solidFill>
                <a:effectLst/>
                <a:uLnTx/>
                <a:uFillTx/>
                <a:latin typeface="Arial" panose="020B0604020202020204"/>
                <a:ea typeface="+mn-ea"/>
                <a:cs typeface="+mn-cs"/>
              </a:rPr>
              <a:t>7</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 Low- and middle-income countries with HPV and HIV coinfections.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200" b="0" i="0" u="none" strike="noStrike" kern="1200" cap="none" spc="0" normalizeH="0" baseline="30000" noProof="0">
                <a:ln>
                  <a:noFill/>
                </a:ln>
                <a:solidFill>
                  <a:prstClr val="black"/>
                </a:solidFill>
                <a:effectLst/>
                <a:uLnTx/>
                <a:uFillTx/>
                <a:latin typeface="Arial" panose="020B0604020202020204"/>
                <a:ea typeface="+mn-ea"/>
                <a:cs typeface="+mn-cs"/>
              </a:rPr>
              <a:t>8</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 For all subpopulations, PEP includes HIV testing and risk exposure assessment.</a:t>
            </a:r>
          </a:p>
          <a:p>
            <a:endParaRPr lang="en-GB"/>
          </a:p>
        </p:txBody>
      </p:sp>
      <p:sp>
        <p:nvSpPr>
          <p:cNvPr id="4" name="Slide Number Placeholder 3"/>
          <p:cNvSpPr>
            <a:spLocks noGrp="1"/>
          </p:cNvSpPr>
          <p:nvPr>
            <p:ph type="sldNum" sz="quarter" idx="5"/>
          </p:nvPr>
        </p:nvSpPr>
        <p:spPr/>
        <p:txBody>
          <a:bodyPr/>
          <a:lstStyle/>
          <a:p>
            <a:fld id="{E9E626A2-DB14-4DDC-8EB6-3916C5C40094}" type="slidenum">
              <a:rPr lang="LID4096" smtClean="0"/>
              <a:t>42</a:t>
            </a:fld>
            <a:endParaRPr lang="LID4096"/>
          </a:p>
        </p:txBody>
      </p:sp>
    </p:spTree>
    <p:extLst>
      <p:ext uri="{BB962C8B-B14F-4D97-AF65-F5344CB8AC3E}">
        <p14:creationId xmlns:p14="http://schemas.microsoft.com/office/powerpoint/2010/main" val="357186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26A2-DB14-4DDC-8EB6-3916C5C40094}"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53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26A2-DB14-4DDC-8EB6-3916C5C40094}"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707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D4E1-15D4-43CB-93A2-53BF5B4980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E6C7A50C-4868-4C4C-9D9B-DFAD3003F1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Tree>
    <p:extLst>
      <p:ext uri="{BB962C8B-B14F-4D97-AF65-F5344CB8AC3E}">
        <p14:creationId xmlns:p14="http://schemas.microsoft.com/office/powerpoint/2010/main" val="330533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842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04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98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sposition personnalisée">
    <p:bg>
      <p:bgRef idx="1001">
        <a:schemeClr val="bg1"/>
      </p:bgRef>
    </p:bg>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1BD738AC-CDEB-4F80-94A7-E9EDEFC14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1280" y="6309360"/>
            <a:ext cx="1540764" cy="228600"/>
          </a:xfrm>
          <a:prstGeom prst="rect">
            <a:avLst/>
          </a:prstGeom>
        </p:spPr>
      </p:pic>
    </p:spTree>
    <p:extLst>
      <p:ext uri="{BB962C8B-B14F-4D97-AF65-F5344CB8AC3E}">
        <p14:creationId xmlns:p14="http://schemas.microsoft.com/office/powerpoint/2010/main" val="168589809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sposition personnalisé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89809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268A44-AFA6-4E6A-9043-3B05BB94B580}"/>
              </a:ext>
            </a:extLst>
          </p:cNvPr>
          <p:cNvSpPr>
            <a:spLocks noGrp="1"/>
          </p:cNvSpPr>
          <p:nvPr>
            <p:ph type="body" sz="quarter" idx="10" hasCustomPrompt="1"/>
          </p:nvPr>
        </p:nvSpPr>
        <p:spPr>
          <a:xfrm>
            <a:off x="0" y="0"/>
            <a:ext cx="12192000" cy="914400"/>
          </a:xfrm>
          <a:solidFill>
            <a:schemeClr val="tx2"/>
          </a:solidFill>
        </p:spPr>
        <p:txBody>
          <a:bodyPr anchor="ctr" anchorCtr="1">
            <a:normAutofit/>
          </a:bodyPr>
          <a:lstStyle>
            <a:lvl1pPr marL="0" indent="0">
              <a:buNone/>
              <a:defRPr sz="3600" b="1" i="0" baseline="0">
                <a:solidFill>
                  <a:schemeClr val="bg1"/>
                </a:solidFill>
              </a:defRPr>
            </a:lvl1pPr>
          </a:lstStyle>
          <a:p>
            <a:pPr lvl="0"/>
            <a:r>
              <a:rPr lang="fr-CH"/>
              <a:t>Click to </a:t>
            </a:r>
            <a:r>
              <a:rPr lang="fr-CH" err="1"/>
              <a:t>add</a:t>
            </a:r>
            <a:r>
              <a:rPr lang="fr-CH"/>
              <a:t> slide message</a:t>
            </a:r>
            <a:endParaRPr lang="LID4096"/>
          </a:p>
        </p:txBody>
      </p:sp>
      <p:sp>
        <p:nvSpPr>
          <p:cNvPr id="7" name="Content Placeholder 3">
            <a:extLst>
              <a:ext uri="{FF2B5EF4-FFF2-40B4-BE49-F238E27FC236}">
                <a16:creationId xmlns:a16="http://schemas.microsoft.com/office/drawing/2014/main" id="{6F962F61-47A0-4BC8-8272-DE84D4189D07}"/>
              </a:ext>
            </a:extLst>
          </p:cNvPr>
          <p:cNvSpPr>
            <a:spLocks noGrp="1"/>
          </p:cNvSpPr>
          <p:nvPr>
            <p:ph sz="quarter" idx="12" hasCustomPrompt="1"/>
          </p:nvPr>
        </p:nvSpPr>
        <p:spPr>
          <a:xfrm>
            <a:off x="457200" y="1371600"/>
            <a:ext cx="11430000" cy="4754880"/>
          </a:xfrm>
        </p:spPr>
        <p:txBody>
          <a:bodyPr anchor="t" anchorCtr="1">
            <a:normAutofit/>
          </a:bodyPr>
          <a:lstStyle>
            <a:lvl1pPr marL="0" indent="0">
              <a:buNone/>
              <a:defRPr sz="2400" baseline="0"/>
            </a:lvl1pPr>
          </a:lstStyle>
          <a:p>
            <a:pPr lvl="0"/>
            <a:r>
              <a:rPr lang="en-US"/>
              <a:t>Click to add chart title</a:t>
            </a:r>
          </a:p>
        </p:txBody>
      </p:sp>
    </p:spTree>
    <p:extLst>
      <p:ext uri="{BB962C8B-B14F-4D97-AF65-F5344CB8AC3E}">
        <p14:creationId xmlns:p14="http://schemas.microsoft.com/office/powerpoint/2010/main" val="3876325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754880"/>
          </a:xfrm>
        </p:spPr>
        <p:txBody>
          <a:bodyPr anchor="t" anchorCtr="1">
            <a:normAutofit/>
          </a:bodyPr>
          <a:lstStyle>
            <a:lvl1pPr marL="0" indent="0">
              <a:buNone/>
              <a:defRPr sz="24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accent2"/>
          </a:solidFill>
        </p:spPr>
        <p:txBody>
          <a:bodyPr anchor="ctr" anchorCtr="1">
            <a:normAutofit/>
          </a:bodyPr>
          <a:lstStyle>
            <a:lvl1pPr marL="0" indent="0">
              <a:buNone/>
              <a:defRPr sz="36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2581487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754880"/>
          </a:xfrm>
        </p:spPr>
        <p:txBody>
          <a:bodyPr anchor="t" anchorCtr="1">
            <a:normAutofit/>
          </a:bodyPr>
          <a:lstStyle>
            <a:lvl1pPr marL="0" indent="0">
              <a:buNone/>
              <a:defRPr sz="24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accent3"/>
          </a:solidFill>
        </p:spPr>
        <p:txBody>
          <a:bodyPr anchor="ctr" anchorCtr="1">
            <a:normAutofit/>
          </a:bodyPr>
          <a:lstStyle>
            <a:lvl1pPr marL="0" indent="0">
              <a:buNone/>
              <a:defRPr sz="3600" b="1" i="0" baseline="0"/>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148253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20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36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391962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20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accent2"/>
          </a:solidFill>
        </p:spPr>
        <p:txBody>
          <a:bodyPr lIns="182880" tIns="91440" rIns="182880" anchor="ctr" anchorCtr="1">
            <a:normAutofit/>
          </a:bodyPr>
          <a:lstStyle>
            <a:lvl1pPr marL="0" indent="0">
              <a:buNone/>
              <a:defRPr sz="36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321473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20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accent3"/>
          </a:solidFill>
        </p:spPr>
        <p:txBody>
          <a:bodyPr lIns="182880" tIns="91440" rIns="182880" anchor="ctr" anchorCtr="1">
            <a:normAutofit/>
          </a:bodyPr>
          <a:lstStyle>
            <a:lvl1pPr marL="0" indent="0">
              <a:buNone/>
              <a:defRPr sz="3600" b="1" i="0" baseline="0"/>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141320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20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36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272824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D4E1-15D4-43CB-93A2-53BF5B4980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E6C7A50C-4868-4C4C-9D9B-DFAD3003F1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Tree>
    <p:extLst>
      <p:ext uri="{BB962C8B-B14F-4D97-AF65-F5344CB8AC3E}">
        <p14:creationId xmlns:p14="http://schemas.microsoft.com/office/powerpoint/2010/main" val="411325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268A44-AFA6-4E6A-9043-3B05BB94B580}"/>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3600" b="1" i="0" baseline="0">
                <a:solidFill>
                  <a:schemeClr val="bg1"/>
                </a:solidFill>
              </a:defRPr>
            </a:lvl1pPr>
          </a:lstStyle>
          <a:p>
            <a:pPr lvl="0"/>
            <a:r>
              <a:rPr lang="fr-CH"/>
              <a:t>Click to </a:t>
            </a:r>
            <a:r>
              <a:rPr lang="fr-CH" err="1"/>
              <a:t>add</a:t>
            </a:r>
            <a:r>
              <a:rPr lang="fr-CH"/>
              <a:t> slide message</a:t>
            </a:r>
            <a:endParaRPr lang="LID4096"/>
          </a:p>
        </p:txBody>
      </p:sp>
      <p:sp>
        <p:nvSpPr>
          <p:cNvPr id="7" name="Content Placeholder 3">
            <a:extLst>
              <a:ext uri="{FF2B5EF4-FFF2-40B4-BE49-F238E27FC236}">
                <a16:creationId xmlns:a16="http://schemas.microsoft.com/office/drawing/2014/main" id="{6F962F61-47A0-4BC8-8272-DE84D4189D07}"/>
              </a:ext>
            </a:extLst>
          </p:cNvPr>
          <p:cNvSpPr>
            <a:spLocks noGrp="1"/>
          </p:cNvSpPr>
          <p:nvPr>
            <p:ph sz="quarter" idx="12" hasCustomPrompt="1"/>
          </p:nvPr>
        </p:nvSpPr>
        <p:spPr>
          <a:xfrm>
            <a:off x="457200" y="1371600"/>
            <a:ext cx="11430000" cy="4754880"/>
          </a:xfrm>
        </p:spPr>
        <p:txBody>
          <a:bodyPr anchor="t" anchorCtr="1">
            <a:normAutofit/>
          </a:bodyPr>
          <a:lstStyle>
            <a:lvl1pPr marL="0" indent="0">
              <a:buNone/>
              <a:defRPr sz="2000" baseline="0"/>
            </a:lvl1pPr>
          </a:lstStyle>
          <a:p>
            <a:pPr lvl="0"/>
            <a:r>
              <a:rPr lang="en-US"/>
              <a:t>Click to add chart title</a:t>
            </a:r>
          </a:p>
        </p:txBody>
      </p:sp>
      <p:sp>
        <p:nvSpPr>
          <p:cNvPr id="4" name="Text Placeholder 5">
            <a:extLst>
              <a:ext uri="{FF2B5EF4-FFF2-40B4-BE49-F238E27FC236}">
                <a16:creationId xmlns:a16="http://schemas.microsoft.com/office/drawing/2014/main" id="{880DBD3E-5772-4DAB-BDAD-C8109B21132F}"/>
              </a:ext>
            </a:extLst>
          </p:cNvPr>
          <p:cNvSpPr>
            <a:spLocks noGrp="1"/>
          </p:cNvSpPr>
          <p:nvPr>
            <p:ph type="body" sz="quarter" idx="13" hasCustomPrompt="1"/>
          </p:nvPr>
        </p:nvSpPr>
        <p:spPr>
          <a:xfrm>
            <a:off x="969264" y="6406921"/>
            <a:ext cx="1199046" cy="152349"/>
          </a:xfrm>
        </p:spPr>
        <p:txBody>
          <a:bodyPr wrap="none" lIns="0" tIns="0" rIns="0" bIns="0" anchor="t" anchorCtr="0">
            <a:spAutoFit/>
          </a:bodyPr>
          <a:lstStyle>
            <a:lvl1pPr marL="0" indent="0">
              <a:buNone/>
              <a:defRPr sz="1100" baseline="0"/>
            </a:lvl1pPr>
          </a:lstStyle>
          <a:p>
            <a:pPr lvl="0"/>
            <a:r>
              <a:rPr lang="en-US"/>
              <a:t>Click to add source</a:t>
            </a:r>
            <a:endParaRPr lang="en-GB"/>
          </a:p>
        </p:txBody>
      </p:sp>
    </p:spTree>
    <p:extLst>
      <p:ext uri="{BB962C8B-B14F-4D97-AF65-F5344CB8AC3E}">
        <p14:creationId xmlns:p14="http://schemas.microsoft.com/office/powerpoint/2010/main" val="387632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754880"/>
          </a:xfrm>
        </p:spPr>
        <p:txBody>
          <a:bodyPr anchor="t" anchorCtr="1">
            <a:normAutofit/>
          </a:bodyPr>
          <a:lstStyle>
            <a:lvl1pPr marL="0" indent="0">
              <a:buNone/>
              <a:defRPr sz="20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accent2"/>
          </a:solidFill>
        </p:spPr>
        <p:txBody>
          <a:bodyPr lIns="182880" tIns="91440" rIns="182880" anchor="ctr" anchorCtr="1">
            <a:normAutofit/>
          </a:bodyPr>
          <a:lstStyle>
            <a:lvl1pPr marL="0" indent="0">
              <a:buNone/>
              <a:defRPr sz="3600" b="1" i="0" baseline="0">
                <a:solidFill>
                  <a:schemeClr val="bg1"/>
                </a:solidFill>
              </a:defRPr>
            </a:lvl1pPr>
          </a:lstStyle>
          <a:p>
            <a:pPr lvl="0"/>
            <a:r>
              <a:rPr lang="fr-CH"/>
              <a:t>Click to </a:t>
            </a:r>
            <a:r>
              <a:rPr lang="fr-CH" err="1"/>
              <a:t>add</a:t>
            </a:r>
            <a:r>
              <a:rPr lang="fr-CH"/>
              <a:t> slide message</a:t>
            </a:r>
            <a:endParaRPr lang="LID4096"/>
          </a:p>
        </p:txBody>
      </p:sp>
      <p:sp>
        <p:nvSpPr>
          <p:cNvPr id="5" name="Text Placeholder 5">
            <a:extLst>
              <a:ext uri="{FF2B5EF4-FFF2-40B4-BE49-F238E27FC236}">
                <a16:creationId xmlns:a16="http://schemas.microsoft.com/office/drawing/2014/main" id="{86414DA8-183A-4EE5-A41F-C6F388A38D36}"/>
              </a:ext>
            </a:extLst>
          </p:cNvPr>
          <p:cNvSpPr>
            <a:spLocks noGrp="1"/>
          </p:cNvSpPr>
          <p:nvPr>
            <p:ph type="body" sz="quarter" idx="13" hasCustomPrompt="1"/>
          </p:nvPr>
        </p:nvSpPr>
        <p:spPr>
          <a:xfrm>
            <a:off x="969264" y="6406921"/>
            <a:ext cx="1199046" cy="152349"/>
          </a:xfrm>
        </p:spPr>
        <p:txBody>
          <a:bodyPr wrap="none" lIns="0" tIns="0" rIns="0" bIns="0" anchor="t" anchorCtr="0">
            <a:spAutoFit/>
          </a:bodyPr>
          <a:lstStyle>
            <a:lvl1pPr marL="0" indent="0">
              <a:buNone/>
              <a:defRPr sz="1100" baseline="0"/>
            </a:lvl1pPr>
          </a:lstStyle>
          <a:p>
            <a:pPr lvl="0"/>
            <a:r>
              <a:rPr lang="en-US"/>
              <a:t>Click to add source</a:t>
            </a:r>
            <a:endParaRPr lang="en-GB"/>
          </a:p>
        </p:txBody>
      </p:sp>
    </p:spTree>
    <p:extLst>
      <p:ext uri="{BB962C8B-B14F-4D97-AF65-F5344CB8AC3E}">
        <p14:creationId xmlns:p14="http://schemas.microsoft.com/office/powerpoint/2010/main" val="258148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754880"/>
          </a:xfrm>
        </p:spPr>
        <p:txBody>
          <a:bodyPr anchor="t" anchorCtr="1">
            <a:normAutofit/>
          </a:bodyPr>
          <a:lstStyle>
            <a:lvl1pPr marL="0" indent="0">
              <a:buNone/>
              <a:defRPr sz="20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accent3"/>
          </a:solidFill>
        </p:spPr>
        <p:txBody>
          <a:bodyPr lIns="182880" tIns="91440" rIns="182880" anchor="ctr" anchorCtr="1">
            <a:normAutofit/>
          </a:bodyPr>
          <a:lstStyle>
            <a:lvl1pPr marL="0" indent="0">
              <a:buNone/>
              <a:defRPr sz="3600" b="1" i="0" baseline="0"/>
            </a:lvl1pPr>
          </a:lstStyle>
          <a:p>
            <a:pPr lvl="0"/>
            <a:r>
              <a:rPr lang="fr-CH"/>
              <a:t>Click to </a:t>
            </a:r>
            <a:r>
              <a:rPr lang="fr-CH" err="1"/>
              <a:t>add</a:t>
            </a:r>
            <a:r>
              <a:rPr lang="fr-CH"/>
              <a:t> slide message</a:t>
            </a:r>
            <a:endParaRPr lang="LID4096"/>
          </a:p>
        </p:txBody>
      </p:sp>
      <p:sp>
        <p:nvSpPr>
          <p:cNvPr id="5" name="Text Placeholder 5">
            <a:extLst>
              <a:ext uri="{FF2B5EF4-FFF2-40B4-BE49-F238E27FC236}">
                <a16:creationId xmlns:a16="http://schemas.microsoft.com/office/drawing/2014/main" id="{ABA1F5F7-F5A2-43EF-B7D5-8588F9779EC8}"/>
              </a:ext>
            </a:extLst>
          </p:cNvPr>
          <p:cNvSpPr>
            <a:spLocks noGrp="1"/>
          </p:cNvSpPr>
          <p:nvPr>
            <p:ph type="body" sz="quarter" idx="13" hasCustomPrompt="1"/>
          </p:nvPr>
        </p:nvSpPr>
        <p:spPr>
          <a:xfrm>
            <a:off x="969264" y="6406921"/>
            <a:ext cx="1199046" cy="152349"/>
          </a:xfrm>
        </p:spPr>
        <p:txBody>
          <a:bodyPr wrap="none" lIns="0" tIns="0" rIns="0" bIns="0" anchor="t" anchorCtr="0">
            <a:spAutoFit/>
          </a:bodyPr>
          <a:lstStyle>
            <a:lvl1pPr marL="0" indent="0">
              <a:buNone/>
              <a:defRPr sz="1100" baseline="0"/>
            </a:lvl1pPr>
          </a:lstStyle>
          <a:p>
            <a:pPr lvl="0"/>
            <a:r>
              <a:rPr lang="en-US"/>
              <a:t>Click to add source</a:t>
            </a:r>
            <a:endParaRPr lang="en-GB"/>
          </a:p>
        </p:txBody>
      </p:sp>
    </p:spTree>
    <p:extLst>
      <p:ext uri="{BB962C8B-B14F-4D97-AF65-F5344CB8AC3E}">
        <p14:creationId xmlns:p14="http://schemas.microsoft.com/office/powerpoint/2010/main" val="1482539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FAA94-0D1B-40E4-932D-2E5148069069}"/>
              </a:ext>
            </a:extLst>
          </p:cNvPr>
          <p:cNvSpPr>
            <a:spLocks noGrp="1"/>
          </p:cNvSpPr>
          <p:nvPr>
            <p:ph type="title"/>
          </p:nvPr>
        </p:nvSpPr>
        <p:spPr>
          <a:xfrm>
            <a:off x="0" y="1"/>
            <a:ext cx="12192000" cy="914400"/>
          </a:xfrm>
          <a:prstGeom prst="rect">
            <a:avLst/>
          </a:prstGeom>
        </p:spPr>
        <p:txBody>
          <a:bodyPr vert="horz" lIns="182880" tIns="91440" rIns="18288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EFF6C4D2-E8E8-4B3F-BD41-D2D75607BF05}"/>
              </a:ext>
            </a:extLst>
          </p:cNvPr>
          <p:cNvSpPr>
            <a:spLocks noGrp="1"/>
          </p:cNvSpPr>
          <p:nvPr>
            <p:ph type="body" idx="1"/>
          </p:nvPr>
        </p:nvSpPr>
        <p:spPr>
          <a:xfrm>
            <a:off x="457200" y="1371600"/>
            <a:ext cx="114300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Tree>
    <p:extLst>
      <p:ext uri="{BB962C8B-B14F-4D97-AF65-F5344CB8AC3E}">
        <p14:creationId xmlns:p14="http://schemas.microsoft.com/office/powerpoint/2010/main" val="168758843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FAA94-0D1B-40E4-932D-2E5148069069}"/>
              </a:ext>
            </a:extLst>
          </p:cNvPr>
          <p:cNvSpPr>
            <a:spLocks noGrp="1"/>
          </p:cNvSpPr>
          <p:nvPr>
            <p:ph type="title"/>
          </p:nvPr>
        </p:nvSpPr>
        <p:spPr>
          <a:xfrm>
            <a:off x="0" y="1"/>
            <a:ext cx="12192000" cy="914400"/>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EFF6C4D2-E8E8-4B3F-BD41-D2D75607BF05}"/>
              </a:ext>
            </a:extLst>
          </p:cNvPr>
          <p:cNvSpPr>
            <a:spLocks noGrp="1"/>
          </p:cNvSpPr>
          <p:nvPr>
            <p:ph type="body" idx="1"/>
          </p:nvPr>
        </p:nvSpPr>
        <p:spPr>
          <a:xfrm>
            <a:off x="457200" y="1371600"/>
            <a:ext cx="114300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pic>
        <p:nvPicPr>
          <p:cNvPr id="5" name="Picture 4" descr="A drawing of a person&#10;&#10;Description automatically generated">
            <a:extLst>
              <a:ext uri="{FF2B5EF4-FFF2-40B4-BE49-F238E27FC236}">
                <a16:creationId xmlns:a16="http://schemas.microsoft.com/office/drawing/2014/main" id="{86BAC4AE-D3FF-43AD-84FB-CA3863E36C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1280" y="6309360"/>
            <a:ext cx="1540764" cy="228600"/>
          </a:xfrm>
          <a:prstGeom prst="rect">
            <a:avLst/>
          </a:prstGeom>
        </p:spPr>
      </p:pic>
      <p:sp>
        <p:nvSpPr>
          <p:cNvPr id="6" name="Rectangle 5">
            <a:extLst>
              <a:ext uri="{FF2B5EF4-FFF2-40B4-BE49-F238E27FC236}">
                <a16:creationId xmlns:a16="http://schemas.microsoft.com/office/drawing/2014/main" id="{2A8BA8B1-2A9A-4EA0-818D-0979B004C3F3}"/>
              </a:ext>
            </a:extLst>
          </p:cNvPr>
          <p:cNvSpPr/>
          <p:nvPr userDrawn="1"/>
        </p:nvSpPr>
        <p:spPr>
          <a:xfrm>
            <a:off x="274320" y="6263640"/>
            <a:ext cx="264194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Global AIDS Update | 2020</a:t>
            </a:r>
            <a:endParaRPr kumimoji="0" lang="LID4096"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34182742"/>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FAA94-0D1B-40E4-932D-2E5148069069}"/>
              </a:ext>
            </a:extLst>
          </p:cNvPr>
          <p:cNvSpPr>
            <a:spLocks noGrp="1"/>
          </p:cNvSpPr>
          <p:nvPr>
            <p:ph type="title"/>
          </p:nvPr>
        </p:nvSpPr>
        <p:spPr>
          <a:xfrm>
            <a:off x="0" y="1"/>
            <a:ext cx="12192000" cy="914400"/>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EFF6C4D2-E8E8-4B3F-BD41-D2D75607BF05}"/>
              </a:ext>
            </a:extLst>
          </p:cNvPr>
          <p:cNvSpPr>
            <a:spLocks noGrp="1"/>
          </p:cNvSpPr>
          <p:nvPr>
            <p:ph type="body" idx="1"/>
          </p:nvPr>
        </p:nvSpPr>
        <p:spPr>
          <a:xfrm>
            <a:off x="457200" y="1371600"/>
            <a:ext cx="114300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pic>
        <p:nvPicPr>
          <p:cNvPr id="4" name="Picture 4" descr="A drawing of a person&#10;&#10;Description automatically generated">
            <a:extLst>
              <a:ext uri="{FF2B5EF4-FFF2-40B4-BE49-F238E27FC236}">
                <a16:creationId xmlns:a16="http://schemas.microsoft.com/office/drawing/2014/main" id="{0E768CA2-E9C3-418C-8903-B6A4C55179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1280" y="6309360"/>
            <a:ext cx="1540764" cy="228600"/>
          </a:xfrm>
          <a:prstGeom prst="rect">
            <a:avLst/>
          </a:prstGeom>
        </p:spPr>
      </p:pic>
      <p:sp>
        <p:nvSpPr>
          <p:cNvPr id="5" name="Rectangle 4">
            <a:extLst>
              <a:ext uri="{FF2B5EF4-FFF2-40B4-BE49-F238E27FC236}">
                <a16:creationId xmlns:a16="http://schemas.microsoft.com/office/drawing/2014/main" id="{80A01643-61E5-4386-9C4F-65647A0C7238}"/>
              </a:ext>
            </a:extLst>
          </p:cNvPr>
          <p:cNvSpPr/>
          <p:nvPr userDrawn="1"/>
        </p:nvSpPr>
        <p:spPr>
          <a:xfrm>
            <a:off x="274320" y="6263640"/>
            <a:ext cx="2641942" cy="338554"/>
          </a:xfrm>
          <a:prstGeom prst="rect">
            <a:avLst/>
          </a:prstGeom>
        </p:spPr>
        <p:txBody>
          <a:bodyPr wrap="none">
            <a:spAutoFit/>
          </a:bodyPr>
          <a:lstStyle/>
          <a:p>
            <a:r>
              <a:rPr lang="en-US" sz="1600">
                <a:solidFill>
                  <a:schemeClr val="tx1"/>
                </a:solidFill>
                <a:latin typeface="+mj-lt"/>
              </a:rPr>
              <a:t>Global AIDS Update | 2020</a:t>
            </a:r>
            <a:endParaRPr lang="LID4096" sz="1600">
              <a:solidFill>
                <a:schemeClr val="tx1"/>
              </a:solidFill>
              <a:latin typeface="+mj-lt"/>
            </a:endParaRPr>
          </a:p>
        </p:txBody>
      </p:sp>
    </p:spTree>
    <p:extLst>
      <p:ext uri="{BB962C8B-B14F-4D97-AF65-F5344CB8AC3E}">
        <p14:creationId xmlns:p14="http://schemas.microsoft.com/office/powerpoint/2010/main" val="4223961072"/>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FAA94-0D1B-40E4-932D-2E5148069069}"/>
              </a:ext>
            </a:extLst>
          </p:cNvPr>
          <p:cNvSpPr>
            <a:spLocks noGrp="1"/>
          </p:cNvSpPr>
          <p:nvPr>
            <p:ph type="title"/>
          </p:nvPr>
        </p:nvSpPr>
        <p:spPr>
          <a:xfrm>
            <a:off x="0" y="1"/>
            <a:ext cx="12192000" cy="914400"/>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EFF6C4D2-E8E8-4B3F-BD41-D2D75607BF05}"/>
              </a:ext>
            </a:extLst>
          </p:cNvPr>
          <p:cNvSpPr>
            <a:spLocks noGrp="1"/>
          </p:cNvSpPr>
          <p:nvPr>
            <p:ph type="body" idx="1"/>
          </p:nvPr>
        </p:nvSpPr>
        <p:spPr>
          <a:xfrm>
            <a:off x="457200" y="1371600"/>
            <a:ext cx="114300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Box 4">
            <a:extLst>
              <a:ext uri="{FF2B5EF4-FFF2-40B4-BE49-F238E27FC236}">
                <a16:creationId xmlns:a16="http://schemas.microsoft.com/office/drawing/2014/main" id="{643A50CA-CE49-4B1A-BB03-57CF7A010BFB}"/>
              </a:ext>
            </a:extLst>
          </p:cNvPr>
          <p:cNvSpPr txBox="1"/>
          <p:nvPr userDrawn="1"/>
        </p:nvSpPr>
        <p:spPr>
          <a:xfrm>
            <a:off x="457200" y="6393106"/>
            <a:ext cx="511679" cy="169277"/>
          </a:xfrm>
          <a:prstGeom prst="rect">
            <a:avLst/>
          </a:prstGeom>
        </p:spPr>
        <p:txBody>
          <a:bodyPr vert="horz" lIns="0" tIns="0" rIns="0" bIns="0" rtlCol="0" anchor="t" anchorCtr="0">
            <a:spAutoFit/>
          </a:bodyPr>
          <a:lstStyle>
            <a:defPPr>
              <a:defRPr lang="LID4096"/>
            </a:defPPr>
            <a:lvl1pPr>
              <a:defRPr sz="800" baseline="0"/>
            </a:lvl1pPr>
          </a:lstStyle>
          <a:p>
            <a:pPr lvl="0"/>
            <a:r>
              <a:rPr lang="fr-CH" sz="1100" baseline="0"/>
              <a:t>Source:</a:t>
            </a:r>
            <a:endParaRPr lang="LID4096" sz="1100" baseline="0"/>
          </a:p>
        </p:txBody>
      </p:sp>
    </p:spTree>
    <p:extLst>
      <p:ext uri="{BB962C8B-B14F-4D97-AF65-F5344CB8AC3E}">
        <p14:creationId xmlns:p14="http://schemas.microsoft.com/office/powerpoint/2010/main" val="416301576"/>
      </p:ext>
    </p:extLst>
  </p:cSld>
  <p:clrMap bg1="lt1" tx1="dk1" bg2="lt2" tx2="dk2" accent1="accent1" accent2="accent2" accent3="accent3" accent4="accent4" accent5="accent5" accent6="accent6" hlink="hlink" folHlink="folHlink"/>
  <p:sldLayoutIdLst>
    <p:sldLayoutId id="2147483664" r:id="rId1"/>
    <p:sldLayoutId id="2147483682" r:id="rId2"/>
    <p:sldLayoutId id="2147483683" r:id="rId3"/>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15F6638-3266-4806-9764-3BC6BD08BF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544175" y="6305860"/>
            <a:ext cx="1237869" cy="232100"/>
          </a:xfrm>
          <a:prstGeom prst="rect">
            <a:avLst/>
          </a:prstGeom>
        </p:spPr>
      </p:pic>
      <p:sp>
        <p:nvSpPr>
          <p:cNvPr id="7" name="Rectangle 6">
            <a:extLst>
              <a:ext uri="{FF2B5EF4-FFF2-40B4-BE49-F238E27FC236}">
                <a16:creationId xmlns:a16="http://schemas.microsoft.com/office/drawing/2014/main" id="{CB099488-5022-48E6-A371-53D8D614FEDB}"/>
              </a:ext>
            </a:extLst>
          </p:cNvPr>
          <p:cNvSpPr/>
          <p:nvPr userDrawn="1"/>
        </p:nvSpPr>
        <p:spPr>
          <a:xfrm>
            <a:off x="274320" y="6263640"/>
            <a:ext cx="2641942" cy="338554"/>
          </a:xfrm>
          <a:prstGeom prst="rect">
            <a:avLst/>
          </a:prstGeom>
        </p:spPr>
        <p:txBody>
          <a:bodyPr wrap="none">
            <a:spAutoFit/>
          </a:bodyPr>
          <a:lstStyle/>
          <a:p>
            <a:r>
              <a:rPr lang="en-US" sz="1600">
                <a:solidFill>
                  <a:srgbClr val="FFFFFF"/>
                </a:solidFill>
                <a:latin typeface="+mj-lt"/>
              </a:rPr>
              <a:t>Global AIDS Update | 2020</a:t>
            </a:r>
            <a:endParaRPr lang="LID4096" sz="1600">
              <a:solidFill>
                <a:srgbClr val="FFFFFF"/>
              </a:solidFill>
              <a:latin typeface="+mj-lt"/>
            </a:endParaRPr>
          </a:p>
        </p:txBody>
      </p:sp>
    </p:spTree>
    <p:extLst>
      <p:ext uri="{BB962C8B-B14F-4D97-AF65-F5344CB8AC3E}">
        <p14:creationId xmlns:p14="http://schemas.microsoft.com/office/powerpoint/2010/main" val="1906801508"/>
      </p:ext>
    </p:extLst>
  </p:cSld>
  <p:clrMap bg1="lt1" tx1="dk1" bg2="lt2" tx2="dk2" accent1="accent1" accent2="accent2" accent3="accent3" accent4="accent4" accent5="accent5" accent6="accent6" hlink="hlink" folHlink="folHlink"/>
  <p:sldLayoutIdLst>
    <p:sldLayoutId id="2147483679" r:id="rId1"/>
    <p:sldLayoutId id="2147483684" r:id="rId2"/>
    <p:sldLayoutId id="2147483685" r:id="rId3"/>
    <p:sldLayoutId id="2147483690" r:id="rId4"/>
    <p:sldLayoutId id="2147483686" r:id="rId5"/>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FAA94-0D1B-40E4-932D-2E5148069069}"/>
              </a:ext>
            </a:extLst>
          </p:cNvPr>
          <p:cNvSpPr>
            <a:spLocks noGrp="1"/>
          </p:cNvSpPr>
          <p:nvPr>
            <p:ph type="title"/>
          </p:nvPr>
        </p:nvSpPr>
        <p:spPr>
          <a:xfrm>
            <a:off x="0" y="1"/>
            <a:ext cx="12192000" cy="914400"/>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EFF6C4D2-E8E8-4B3F-BD41-D2D75607BF05}"/>
              </a:ext>
            </a:extLst>
          </p:cNvPr>
          <p:cNvSpPr>
            <a:spLocks noGrp="1"/>
          </p:cNvSpPr>
          <p:nvPr>
            <p:ph type="body" idx="1"/>
          </p:nvPr>
        </p:nvSpPr>
        <p:spPr>
          <a:xfrm>
            <a:off x="457200" y="1371600"/>
            <a:ext cx="114300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pic>
        <p:nvPicPr>
          <p:cNvPr id="6" name="Picture 5" descr="A drawing of a person&#10;&#10;Description automatically generated">
            <a:extLst>
              <a:ext uri="{FF2B5EF4-FFF2-40B4-BE49-F238E27FC236}">
                <a16:creationId xmlns:a16="http://schemas.microsoft.com/office/drawing/2014/main" id="{A3EB4EAF-AE2E-4064-9928-29F62484BD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41280" y="6309360"/>
            <a:ext cx="1540764" cy="228600"/>
          </a:xfrm>
          <a:prstGeom prst="rect">
            <a:avLst/>
          </a:prstGeom>
        </p:spPr>
      </p:pic>
    </p:spTree>
    <p:extLst>
      <p:ext uri="{BB962C8B-B14F-4D97-AF65-F5344CB8AC3E}">
        <p14:creationId xmlns:p14="http://schemas.microsoft.com/office/powerpoint/2010/main" val="41630157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0F55BE-3C00-4C7F-8A36-950BE87F6F77}"/>
              </a:ext>
            </a:extLst>
          </p:cNvPr>
          <p:cNvGrpSpPr/>
          <p:nvPr/>
        </p:nvGrpSpPr>
        <p:grpSpPr>
          <a:xfrm>
            <a:off x="0" y="283464"/>
            <a:ext cx="12192000" cy="6574535"/>
            <a:chOff x="0" y="283464"/>
            <a:chExt cx="12192000" cy="6574535"/>
          </a:xfrm>
        </p:grpSpPr>
        <p:grpSp>
          <p:nvGrpSpPr>
            <p:cNvPr id="5" name="Group 4">
              <a:extLst>
                <a:ext uri="{FF2B5EF4-FFF2-40B4-BE49-F238E27FC236}">
                  <a16:creationId xmlns:a16="http://schemas.microsoft.com/office/drawing/2014/main" id="{A0FE4461-4D0E-4CA4-9A70-121594FD22BD}"/>
                </a:ext>
              </a:extLst>
            </p:cNvPr>
            <p:cNvGrpSpPr/>
            <p:nvPr/>
          </p:nvGrpSpPr>
          <p:grpSpPr>
            <a:xfrm>
              <a:off x="0" y="283464"/>
              <a:ext cx="12192000" cy="2469352"/>
              <a:chOff x="0" y="283464"/>
              <a:chExt cx="12192000" cy="2469352"/>
            </a:xfrm>
          </p:grpSpPr>
          <p:sp>
            <p:nvSpPr>
              <p:cNvPr id="38" name="TextBox 37">
                <a:extLst>
                  <a:ext uri="{FF2B5EF4-FFF2-40B4-BE49-F238E27FC236}">
                    <a16:creationId xmlns:a16="http://schemas.microsoft.com/office/drawing/2014/main" id="{8A9F0BCB-5A52-4BDC-B64A-8D19E0628320}"/>
                  </a:ext>
                </a:extLst>
              </p:cNvPr>
              <p:cNvSpPr txBox="1"/>
              <p:nvPr/>
            </p:nvSpPr>
            <p:spPr>
              <a:xfrm>
                <a:off x="3048" y="283464"/>
                <a:ext cx="12188952" cy="246221"/>
              </a:xfrm>
              <a:prstGeom prst="rect">
                <a:avLst/>
              </a:prstGeom>
              <a:noFill/>
            </p:spPr>
            <p:txBody>
              <a:bodyPr wrap="square" lIns="6611112"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10" normalizeH="0" baseline="0" noProof="0">
                    <a:ln>
                      <a:noFill/>
                    </a:ln>
                    <a:solidFill>
                      <a:srgbClr val="FFFFFF"/>
                    </a:solidFill>
                    <a:effectLst/>
                    <a:uLnTx/>
                    <a:uFillTx/>
                    <a:latin typeface="Arial" panose="020B0604020202020204"/>
                    <a:ea typeface="+mn-ea"/>
                    <a:cs typeface="+mn-cs"/>
                  </a:rPr>
                  <a:t>GLOBAL AIDS </a:t>
                </a:r>
                <a:r>
                  <a:rPr kumimoji="0" lang="en-US" sz="1600" b="0" i="0" u="none" strike="noStrike" kern="1200" cap="none" spc="110" normalizeH="0" baseline="0" noProof="0">
                    <a:ln>
                      <a:noFill/>
                    </a:ln>
                    <a:solidFill>
                      <a:prstClr val="black"/>
                    </a:solidFill>
                    <a:effectLst/>
                    <a:uLnTx/>
                    <a:uFillTx/>
                    <a:latin typeface="Arial" panose="020B0604020202020204"/>
                    <a:ea typeface="+mn-ea"/>
                    <a:cs typeface="+mn-cs"/>
                  </a:rPr>
                  <a:t>WORLD AIDS DAY REPORT</a:t>
                </a:r>
                <a:r>
                  <a:rPr kumimoji="0" lang="en-US" sz="1600" b="0" i="0" u="none" strike="noStrike" kern="1200" cap="none" spc="110" normalizeH="0" baseline="0" noProof="0">
                    <a:ln>
                      <a:noFill/>
                    </a:ln>
                    <a:solidFill>
                      <a:srgbClr val="FFFFFF"/>
                    </a:solidFill>
                    <a:effectLst/>
                    <a:uLnTx/>
                    <a:uFillTx/>
                    <a:latin typeface="Arial" panose="020B0604020202020204"/>
                    <a:ea typeface="+mn-ea"/>
                    <a:cs typeface="+mn-cs"/>
                  </a:rPr>
                  <a:t> </a:t>
                </a:r>
                <a:r>
                  <a:rPr kumimoji="0" lang="en-US" sz="1600" b="0" i="0" u="none" strike="noStrike" kern="1200" cap="none" spc="110" normalizeH="0" baseline="0" noProof="0">
                    <a:ln>
                      <a:noFill/>
                    </a:ln>
                    <a:solidFill>
                      <a:prstClr val="black"/>
                    </a:solidFill>
                    <a:effectLst/>
                    <a:uLnTx/>
                    <a:uFillTx/>
                    <a:latin typeface="Arial" panose="020B0604020202020204"/>
                    <a:ea typeface="+mn-ea"/>
                    <a:cs typeface="+mn-cs"/>
                  </a:rPr>
                  <a:t>| </a:t>
                </a:r>
                <a:r>
                  <a:rPr kumimoji="0" lang="en-US" sz="1600" b="1" i="0" u="none" strike="noStrike" kern="1200" cap="none" spc="110" normalizeH="0" baseline="0" noProof="0">
                    <a:ln>
                      <a:noFill/>
                    </a:ln>
                    <a:solidFill>
                      <a:prstClr val="black"/>
                    </a:solidFill>
                    <a:effectLst/>
                    <a:uLnTx/>
                    <a:uFillTx/>
                    <a:latin typeface="Arial" panose="020B0604020202020204"/>
                    <a:ea typeface="+mn-ea"/>
                    <a:cs typeface="+mn-cs"/>
                  </a:rPr>
                  <a:t>2020</a:t>
                </a:r>
                <a:endParaRPr kumimoji="0" lang="en-US" sz="1600" b="1" i="0" u="none" strike="noStrike" kern="1200" cap="none" spc="110" normalizeH="0" baseline="0" noProof="0">
                  <a:ln>
                    <a:noFill/>
                  </a:ln>
                  <a:solidFill>
                    <a:prstClr val="black"/>
                  </a:solidFill>
                  <a:effectLst/>
                  <a:uLnTx/>
                  <a:uFillTx/>
                  <a:latin typeface="Arial" panose="020B0604020202020204"/>
                  <a:ea typeface="+mn-lt"/>
                  <a:cs typeface="Arial" panose="020B0604020202020204"/>
                </a:endParaRPr>
              </a:p>
            </p:txBody>
          </p:sp>
          <p:sp>
            <p:nvSpPr>
              <p:cNvPr id="40" name="TextBox 39">
                <a:extLst>
                  <a:ext uri="{FF2B5EF4-FFF2-40B4-BE49-F238E27FC236}">
                    <a16:creationId xmlns:a16="http://schemas.microsoft.com/office/drawing/2014/main" id="{E48AF66D-ADF0-44BF-9104-851BCE7C4166}"/>
                  </a:ext>
                </a:extLst>
              </p:cNvPr>
              <p:cNvSpPr txBox="1"/>
              <p:nvPr/>
            </p:nvSpPr>
            <p:spPr>
              <a:xfrm>
                <a:off x="0" y="1583265"/>
                <a:ext cx="12192000" cy="1169551"/>
              </a:xfrm>
              <a:prstGeom prst="rect">
                <a:avLst/>
              </a:prstGeom>
              <a:noFill/>
            </p:spPr>
            <p:txBody>
              <a:bodyPr wrap="square" lIns="0" tIns="0" rIns="137160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50" normalizeH="0" baseline="0" noProof="0">
                    <a:ln>
                      <a:noFill/>
                    </a:ln>
                    <a:solidFill>
                      <a:prstClr val="black"/>
                    </a:solidFill>
                    <a:effectLst/>
                    <a:uLnTx/>
                    <a:uFillTx/>
                    <a:latin typeface="Arial" panose="020B0604020202020204"/>
                    <a:ea typeface="+mn-ea"/>
                    <a:cs typeface="+mn-cs"/>
                  </a:rPr>
                  <a:t>PREVAILING AGAINST</a:t>
                </a:r>
                <a:r>
                  <a:rPr kumimoji="0" lang="en-US" sz="4400" b="1" i="0" u="none" strike="noStrike" kern="1200" cap="none" spc="50" normalizeH="0" baseline="0" noProof="0">
                    <a:ln>
                      <a:noFill/>
                    </a:ln>
                    <a:solidFill>
                      <a:srgbClr val="F47E55"/>
                    </a:solidFill>
                    <a:effectLst/>
                    <a:uLnTx/>
                    <a:uFillTx/>
                    <a:latin typeface="Arial" panose="020B0604020202020204"/>
                    <a:ea typeface="+mn-ea"/>
                    <a:cs typeface="+mn-cs"/>
                  </a:rPr>
                  <a:t> </a:t>
                </a:r>
                <a:r>
                  <a:rPr kumimoji="0" lang="en-US" sz="4400" b="1" i="0" u="none" strike="noStrike" kern="1200" cap="none" spc="50" normalizeH="0" baseline="0" noProof="0">
                    <a:ln>
                      <a:noFill/>
                    </a:ln>
                    <a:solidFill>
                      <a:srgbClr val="E31836"/>
                    </a:solidFill>
                    <a:effectLst/>
                    <a:uLnTx/>
                    <a:uFillTx/>
                    <a:latin typeface="Arial" panose="020B0604020202020204"/>
                    <a:ea typeface="+mn-ea"/>
                    <a:cs typeface="+mn-cs"/>
                  </a:rPr>
                  <a:t>PANDEMICS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a:ln>
                      <a:noFill/>
                    </a:ln>
                    <a:solidFill>
                      <a:srgbClr val="231F20"/>
                    </a:solidFill>
                    <a:effectLst/>
                    <a:uLnTx/>
                    <a:uFillTx/>
                    <a:latin typeface="Arial"/>
                    <a:ea typeface="+mn-ea"/>
                    <a:cs typeface="Arial"/>
                  </a:rPr>
                  <a:t>BY PUTTING PEOPLE AT THE CENTRE</a:t>
                </a:r>
                <a:endParaRPr kumimoji="0" lang="en-US" sz="3200" b="0" i="0" u="none" strike="noStrike" kern="1200" cap="none" spc="50" normalizeH="0" baseline="0" noProof="0">
                  <a:ln>
                    <a:noFill/>
                  </a:ln>
                  <a:solidFill>
                    <a:prstClr val="black"/>
                  </a:solidFill>
                  <a:effectLst/>
                  <a:uLnTx/>
                  <a:uFillTx/>
                  <a:latin typeface="Arial"/>
                  <a:ea typeface="+mn-ea"/>
                  <a:cs typeface="Arial"/>
                </a:endParaRPr>
              </a:p>
            </p:txBody>
          </p:sp>
        </p:grpSp>
        <p:pic>
          <p:nvPicPr>
            <p:cNvPr id="8" name="Picture 7">
              <a:extLst>
                <a:ext uri="{FF2B5EF4-FFF2-40B4-BE49-F238E27FC236}">
                  <a16:creationId xmlns:a16="http://schemas.microsoft.com/office/drawing/2014/main" id="{5092F04D-95E5-4C7A-8108-6367A6BA0BEA}"/>
                </a:ext>
              </a:extLst>
            </p:cNvPr>
            <p:cNvPicPr>
              <a:picLocks noChangeAspect="1"/>
            </p:cNvPicPr>
            <p:nvPr/>
          </p:nvPicPr>
          <p:blipFill rotWithShape="1">
            <a:blip r:embed="rId3">
              <a:extLst>
                <a:ext uri="{28A0092B-C50C-407E-A947-70E740481C1C}">
                  <a14:useLocalDpi xmlns:a14="http://schemas.microsoft.com/office/drawing/2010/main" val="0"/>
                </a:ext>
              </a:extLst>
            </a:blip>
            <a:srcRect t="33559" b="2256"/>
            <a:stretch/>
          </p:blipFill>
          <p:spPr>
            <a:xfrm>
              <a:off x="0" y="3288144"/>
              <a:ext cx="3930275" cy="3569855"/>
            </a:xfrm>
            <a:prstGeom prst="rect">
              <a:avLst/>
            </a:prstGeom>
          </p:spPr>
        </p:pic>
      </p:grpSp>
    </p:spTree>
    <p:extLst>
      <p:ext uri="{BB962C8B-B14F-4D97-AF65-F5344CB8AC3E}">
        <p14:creationId xmlns:p14="http://schemas.microsoft.com/office/powerpoint/2010/main" val="1294912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8EC1679-0916-42D1-9041-07F03080B51A}"/>
              </a:ext>
            </a:extLst>
          </p:cNvPr>
          <p:cNvGrpSpPr/>
          <p:nvPr/>
        </p:nvGrpSpPr>
        <p:grpSpPr>
          <a:xfrm>
            <a:off x="365760" y="1051560"/>
            <a:ext cx="11430000" cy="5503128"/>
            <a:chOff x="365760" y="1051560"/>
            <a:chExt cx="11430000" cy="5503128"/>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Percentage change in HIV incidence among key populations, global, 2010–2019</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F7398E94-FD87-4651-B555-093FFDFDA963}"/>
                </a:ext>
              </a:extLst>
            </p:cNvPr>
            <p:cNvSpPr txBox="1"/>
            <p:nvPr/>
          </p:nvSpPr>
          <p:spPr>
            <a:xfrm>
              <a:off x="457200" y="6400800"/>
              <a:ext cx="10041433" cy="15388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Source: </a:t>
              </a:r>
              <a:r>
                <a:rPr kumimoji="0" lang="en-US"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UNAIDS special analysis of available key population data, 2020.</a:t>
              </a:r>
              <a:endParaRPr kumimoji="0" lang="en-GB"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8B5EACF0-33A0-4706-8C4A-6A8F38E68AC7}"/>
                </a:ext>
              </a:extLst>
            </p:cNvPr>
            <p:cNvSpPr/>
            <p:nvPr/>
          </p:nvSpPr>
          <p:spPr>
            <a:xfrm>
              <a:off x="7040880" y="1963205"/>
              <a:ext cx="1371600" cy="3192780"/>
            </a:xfrm>
            <a:custGeom>
              <a:avLst/>
              <a:gdLst/>
              <a:ahLst/>
              <a:cxnLst/>
              <a:rect l="l" t="t" r="r" b="b"/>
              <a:pathLst>
                <a:path w="1223645" h="3192779">
                  <a:moveTo>
                    <a:pt x="0" y="3192170"/>
                  </a:moveTo>
                  <a:lnTo>
                    <a:pt x="0" y="0"/>
                  </a:lnTo>
                  <a:lnTo>
                    <a:pt x="1223086" y="0"/>
                  </a:lnTo>
                  <a:lnTo>
                    <a:pt x="1223086" y="3192170"/>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object 15">
              <a:extLst>
                <a:ext uri="{FF2B5EF4-FFF2-40B4-BE49-F238E27FC236}">
                  <a16:creationId xmlns:a16="http://schemas.microsoft.com/office/drawing/2014/main" id="{18D4069A-FBC2-4289-8AFD-9E237BE325DB}"/>
                </a:ext>
              </a:extLst>
            </p:cNvPr>
            <p:cNvSpPr/>
            <p:nvPr/>
          </p:nvSpPr>
          <p:spPr>
            <a:xfrm>
              <a:off x="5486400" y="1963205"/>
              <a:ext cx="1371600" cy="3192780"/>
            </a:xfrm>
            <a:custGeom>
              <a:avLst/>
              <a:gdLst/>
              <a:ahLst/>
              <a:cxnLst/>
              <a:rect l="l" t="t" r="r" b="b"/>
              <a:pathLst>
                <a:path w="1223645" h="3192779">
                  <a:moveTo>
                    <a:pt x="0" y="3192170"/>
                  </a:moveTo>
                  <a:lnTo>
                    <a:pt x="0" y="0"/>
                  </a:lnTo>
                  <a:lnTo>
                    <a:pt x="1223073" y="0"/>
                  </a:lnTo>
                  <a:lnTo>
                    <a:pt x="1223073" y="3192170"/>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object 16">
              <a:extLst>
                <a:ext uri="{FF2B5EF4-FFF2-40B4-BE49-F238E27FC236}">
                  <a16:creationId xmlns:a16="http://schemas.microsoft.com/office/drawing/2014/main" id="{5BAE504D-010B-41FD-806B-397E28B8DB6A}"/>
                </a:ext>
              </a:extLst>
            </p:cNvPr>
            <p:cNvSpPr/>
            <p:nvPr/>
          </p:nvSpPr>
          <p:spPr>
            <a:xfrm>
              <a:off x="3931920" y="1963205"/>
              <a:ext cx="1371600" cy="3192780"/>
            </a:xfrm>
            <a:custGeom>
              <a:avLst/>
              <a:gdLst/>
              <a:ahLst/>
              <a:cxnLst/>
              <a:rect l="l" t="t" r="r" b="b"/>
              <a:pathLst>
                <a:path w="1223645" h="3192779">
                  <a:moveTo>
                    <a:pt x="0" y="3192170"/>
                  </a:moveTo>
                  <a:lnTo>
                    <a:pt x="0" y="0"/>
                  </a:lnTo>
                  <a:lnTo>
                    <a:pt x="1223086" y="0"/>
                  </a:lnTo>
                  <a:lnTo>
                    <a:pt x="1223086" y="3192170"/>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object 17">
              <a:extLst>
                <a:ext uri="{FF2B5EF4-FFF2-40B4-BE49-F238E27FC236}">
                  <a16:creationId xmlns:a16="http://schemas.microsoft.com/office/drawing/2014/main" id="{920621B0-883C-4301-A8E2-2A6F24E9F0A1}"/>
                </a:ext>
              </a:extLst>
            </p:cNvPr>
            <p:cNvSpPr/>
            <p:nvPr/>
          </p:nvSpPr>
          <p:spPr>
            <a:xfrm>
              <a:off x="2380334" y="1963205"/>
              <a:ext cx="1371600" cy="3192780"/>
            </a:xfrm>
            <a:custGeom>
              <a:avLst/>
              <a:gdLst/>
              <a:ahLst/>
              <a:cxnLst/>
              <a:rect l="l" t="t" r="r" b="b"/>
              <a:pathLst>
                <a:path w="1223645" h="3192779">
                  <a:moveTo>
                    <a:pt x="0" y="3192170"/>
                  </a:moveTo>
                  <a:lnTo>
                    <a:pt x="0" y="0"/>
                  </a:lnTo>
                  <a:lnTo>
                    <a:pt x="1223086" y="0"/>
                  </a:lnTo>
                  <a:lnTo>
                    <a:pt x="1223086" y="3192170"/>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object 18">
              <a:extLst>
                <a:ext uri="{FF2B5EF4-FFF2-40B4-BE49-F238E27FC236}">
                  <a16:creationId xmlns:a16="http://schemas.microsoft.com/office/drawing/2014/main" id="{C11691CD-01CA-4D71-A258-D510B155C4E9}"/>
                </a:ext>
              </a:extLst>
            </p:cNvPr>
            <p:cNvSpPr/>
            <p:nvPr/>
          </p:nvSpPr>
          <p:spPr>
            <a:xfrm>
              <a:off x="2380330" y="4461506"/>
              <a:ext cx="6035040" cy="31115"/>
            </a:xfrm>
            <a:custGeom>
              <a:avLst/>
              <a:gdLst/>
              <a:ahLst/>
              <a:cxnLst/>
              <a:rect l="l" t="t" r="r" b="b"/>
              <a:pathLst>
                <a:path w="5382895" h="31115">
                  <a:moveTo>
                    <a:pt x="5382552" y="0"/>
                  </a:moveTo>
                  <a:lnTo>
                    <a:pt x="0" y="0"/>
                  </a:lnTo>
                  <a:lnTo>
                    <a:pt x="0" y="30835"/>
                  </a:lnTo>
                  <a:lnTo>
                    <a:pt x="5382552" y="30835"/>
                  </a:lnTo>
                  <a:lnTo>
                    <a:pt x="5382552"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object 19">
              <a:extLst>
                <a:ext uri="{FF2B5EF4-FFF2-40B4-BE49-F238E27FC236}">
                  <a16:creationId xmlns:a16="http://schemas.microsoft.com/office/drawing/2014/main" id="{72E35C66-B6EA-44CF-BBB6-25F47FFB08DC}"/>
                </a:ext>
              </a:extLst>
            </p:cNvPr>
            <p:cNvSpPr/>
            <p:nvPr/>
          </p:nvSpPr>
          <p:spPr>
            <a:xfrm>
              <a:off x="2380334" y="2904027"/>
              <a:ext cx="6035040" cy="0"/>
            </a:xfrm>
            <a:custGeom>
              <a:avLst/>
              <a:gdLst/>
              <a:ahLst/>
              <a:cxnLst/>
              <a:rect l="l" t="t" r="r" b="b"/>
              <a:pathLst>
                <a:path w="5382895">
                  <a:moveTo>
                    <a:pt x="0" y="0"/>
                  </a:moveTo>
                  <a:lnTo>
                    <a:pt x="5382552" y="0"/>
                  </a:lnTo>
                </a:path>
              </a:pathLst>
            </a:custGeom>
            <a:ln w="3175">
              <a:solidFill>
                <a:srgbClr val="8082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object 21">
              <a:extLst>
                <a:ext uri="{FF2B5EF4-FFF2-40B4-BE49-F238E27FC236}">
                  <a16:creationId xmlns:a16="http://schemas.microsoft.com/office/drawing/2014/main" id="{2A241B94-8FEB-439D-9A6C-AE151D876731}"/>
                </a:ext>
              </a:extLst>
            </p:cNvPr>
            <p:cNvSpPr txBox="1"/>
            <p:nvPr/>
          </p:nvSpPr>
          <p:spPr>
            <a:xfrm>
              <a:off x="2377440" y="5231308"/>
              <a:ext cx="1371600" cy="384721"/>
            </a:xfrm>
            <a:prstGeom prst="rect">
              <a:avLst/>
            </a:prstGeom>
          </p:spPr>
          <p:txBody>
            <a:bodyPr vert="horz" wrap="square" lIns="0" tIns="0" rIns="0" bIns="0" rtlCol="0">
              <a:spAutoFit/>
            </a:bodyPr>
            <a:lstStyle>
              <a:defPPr>
                <a:defRPr lang="LID4096"/>
              </a:defPPr>
              <a:lvl1pPr marR="0" lvl="0" indent="0" fontAlgn="auto">
                <a:lnSpc>
                  <a:spcPct val="100000"/>
                </a:lnSpc>
                <a:spcBef>
                  <a:spcPts val="0"/>
                </a:spcBef>
                <a:spcAft>
                  <a:spcPts val="0"/>
                </a:spcAft>
                <a:buClrTx/>
                <a:buSzTx/>
                <a:buFontTx/>
                <a:buNone/>
                <a:tabLst/>
                <a:defRPr kumimoji="0" sz="1600" b="0" i="0" u="none" strike="noStrike" cap="none" spc="0" normalizeH="0">
                  <a:ln>
                    <a:noFill/>
                  </a:ln>
                  <a:solidFill>
                    <a:prstClr val="black"/>
                  </a:solidFill>
                  <a:effectLst/>
                  <a:uLnTx/>
                  <a:uFillTx/>
                  <a:latin typeface="Arial" panose="020B0604020202020204" pitchFamily="34" charset="0"/>
                </a:defRPr>
              </a:lvl1pPr>
            </a:lstStyle>
            <a:p>
              <a:pPr algn="ctr">
                <a:lnSpc>
                  <a:spcPts val="1500"/>
                </a:lnSpc>
              </a:pPr>
              <a:r>
                <a:rPr sz="1400">
                  <a:solidFill>
                    <a:schemeClr val="tx1"/>
                  </a:solidFill>
                  <a:latin typeface="+mj-lt"/>
                </a:rPr>
                <a:t>Female sex  workers</a:t>
              </a:r>
            </a:p>
          </p:txBody>
        </p:sp>
        <p:sp>
          <p:nvSpPr>
            <p:cNvPr id="16" name="object 22">
              <a:extLst>
                <a:ext uri="{FF2B5EF4-FFF2-40B4-BE49-F238E27FC236}">
                  <a16:creationId xmlns:a16="http://schemas.microsoft.com/office/drawing/2014/main" id="{F8E424ED-C966-44BF-965F-10AF5617E7F4}"/>
                </a:ext>
              </a:extLst>
            </p:cNvPr>
            <p:cNvSpPr txBox="1"/>
            <p:nvPr/>
          </p:nvSpPr>
          <p:spPr>
            <a:xfrm>
              <a:off x="3931920" y="5239649"/>
              <a:ext cx="1371600" cy="384721"/>
            </a:xfrm>
            <a:prstGeom prst="rect">
              <a:avLst/>
            </a:prstGeom>
          </p:spPr>
          <p:txBody>
            <a:bodyPr vert="horz" wrap="square" lIns="0" tIns="0" rIns="0" bIns="0" rtlCol="0">
              <a:spAutoFit/>
            </a:bodyPr>
            <a:lstStyle>
              <a:defPPr>
                <a:defRPr lang="LID4096"/>
              </a:defPPr>
              <a:lvl1pPr marR="0" lvl="0" indent="0" fontAlgn="auto">
                <a:lnSpc>
                  <a:spcPct val="100000"/>
                </a:lnSpc>
                <a:spcBef>
                  <a:spcPts val="0"/>
                </a:spcBef>
                <a:spcAft>
                  <a:spcPts val="0"/>
                </a:spcAft>
                <a:buClrTx/>
                <a:buSzTx/>
                <a:buFontTx/>
                <a:buNone/>
                <a:tabLst/>
                <a:defRPr kumimoji="0" sz="1600" b="0" i="0" u="none" strike="noStrike" cap="none" spc="0" normalizeH="0">
                  <a:ln>
                    <a:noFill/>
                  </a:ln>
                  <a:solidFill>
                    <a:prstClr val="black"/>
                  </a:solidFill>
                  <a:effectLst/>
                  <a:uLnTx/>
                  <a:uFillTx/>
                  <a:latin typeface="Arial" panose="020B0604020202020204" pitchFamily="34" charset="0"/>
                </a:defRPr>
              </a:lvl1pPr>
            </a:lstStyle>
            <a:p>
              <a:pPr algn="ctr">
                <a:lnSpc>
                  <a:spcPts val="1500"/>
                </a:lnSpc>
              </a:pPr>
              <a:r>
                <a:rPr sz="1400">
                  <a:solidFill>
                    <a:schemeClr val="tx1"/>
                  </a:solidFill>
                  <a:latin typeface="+mj-lt"/>
                </a:rPr>
                <a:t>People who  inject drugs</a:t>
              </a:r>
            </a:p>
          </p:txBody>
        </p:sp>
        <p:sp>
          <p:nvSpPr>
            <p:cNvPr id="17" name="object 23">
              <a:extLst>
                <a:ext uri="{FF2B5EF4-FFF2-40B4-BE49-F238E27FC236}">
                  <a16:creationId xmlns:a16="http://schemas.microsoft.com/office/drawing/2014/main" id="{3D0F3E82-4F12-4590-9ECC-C6897BC8D735}"/>
                </a:ext>
              </a:extLst>
            </p:cNvPr>
            <p:cNvSpPr txBox="1"/>
            <p:nvPr/>
          </p:nvSpPr>
          <p:spPr>
            <a:xfrm>
              <a:off x="5394960" y="5231308"/>
              <a:ext cx="1554480" cy="769441"/>
            </a:xfrm>
            <a:prstGeom prst="rect">
              <a:avLst/>
            </a:prstGeom>
          </p:spPr>
          <p:txBody>
            <a:bodyPr vert="horz" wrap="square" lIns="0" tIns="0" rIns="0" bIns="0" rtlCol="0">
              <a:spAutoFit/>
            </a:bodyPr>
            <a:lstStyle>
              <a:defPPr>
                <a:defRPr lang="LID4096"/>
              </a:defPPr>
              <a:lvl1pPr marR="0" lvl="0" indent="0" fontAlgn="auto">
                <a:lnSpc>
                  <a:spcPct val="100000"/>
                </a:lnSpc>
                <a:spcBef>
                  <a:spcPts val="0"/>
                </a:spcBef>
                <a:spcAft>
                  <a:spcPts val="0"/>
                </a:spcAft>
                <a:buClrTx/>
                <a:buSzTx/>
                <a:buFontTx/>
                <a:buNone/>
                <a:tabLst/>
                <a:defRPr kumimoji="0" sz="1600" b="0" i="0" u="none" strike="noStrike" cap="none" spc="0" normalizeH="0">
                  <a:ln>
                    <a:noFill/>
                  </a:ln>
                  <a:solidFill>
                    <a:prstClr val="black"/>
                  </a:solidFill>
                  <a:effectLst/>
                  <a:uLnTx/>
                  <a:uFillTx/>
                  <a:latin typeface="Arial" panose="020B0604020202020204" pitchFamily="34" charset="0"/>
                </a:defRPr>
              </a:lvl1pPr>
            </a:lstStyle>
            <a:p>
              <a:pPr algn="ctr">
                <a:lnSpc>
                  <a:spcPts val="1500"/>
                </a:lnSpc>
              </a:pPr>
              <a:r>
                <a:rPr sz="1400">
                  <a:solidFill>
                    <a:schemeClr val="tx1"/>
                  </a:solidFill>
                  <a:latin typeface="+mj-lt"/>
                </a:rPr>
                <a:t>Gay men and </a:t>
              </a:r>
              <a:endParaRPr lang="fr-CH" sz="1400">
                <a:solidFill>
                  <a:schemeClr val="tx1"/>
                </a:solidFill>
                <a:latin typeface="+mj-lt"/>
              </a:endParaRPr>
            </a:p>
            <a:p>
              <a:pPr algn="ctr">
                <a:lnSpc>
                  <a:spcPts val="1500"/>
                </a:lnSpc>
              </a:pPr>
              <a:r>
                <a:rPr sz="1400">
                  <a:solidFill>
                    <a:schemeClr val="tx1"/>
                  </a:solidFill>
                  <a:latin typeface="+mj-lt"/>
                </a:rPr>
                <a:t>other men who</a:t>
              </a:r>
              <a:r>
                <a:rPr lang="fr-CH" sz="1400">
                  <a:solidFill>
                    <a:schemeClr val="tx1"/>
                  </a:solidFill>
                  <a:latin typeface="+mj-lt"/>
                </a:rPr>
                <a:t> </a:t>
              </a:r>
              <a:r>
                <a:rPr sz="1400">
                  <a:solidFill>
                    <a:schemeClr val="tx1"/>
                  </a:solidFill>
                  <a:latin typeface="+mj-lt"/>
                </a:rPr>
                <a:t>have</a:t>
              </a:r>
              <a:r>
                <a:rPr lang="fr-CH" sz="1400">
                  <a:solidFill>
                    <a:schemeClr val="tx1"/>
                  </a:solidFill>
                  <a:latin typeface="+mj-lt"/>
                </a:rPr>
                <a:t> </a:t>
              </a:r>
              <a:r>
                <a:rPr sz="1400">
                  <a:solidFill>
                    <a:schemeClr val="tx1"/>
                  </a:solidFill>
                  <a:latin typeface="+mj-lt"/>
                </a:rPr>
                <a:t>sex with</a:t>
              </a:r>
              <a:r>
                <a:rPr lang="fr-CH" sz="1400">
                  <a:solidFill>
                    <a:schemeClr val="tx1"/>
                  </a:solidFill>
                  <a:latin typeface="+mj-lt"/>
                </a:rPr>
                <a:t> </a:t>
              </a:r>
            </a:p>
            <a:p>
              <a:pPr algn="ctr">
                <a:lnSpc>
                  <a:spcPts val="1500"/>
                </a:lnSpc>
              </a:pPr>
              <a:r>
                <a:rPr sz="1400">
                  <a:solidFill>
                    <a:schemeClr val="tx1"/>
                  </a:solidFill>
                  <a:latin typeface="+mj-lt"/>
                </a:rPr>
                <a:t>men</a:t>
              </a:r>
            </a:p>
          </p:txBody>
        </p:sp>
        <p:sp>
          <p:nvSpPr>
            <p:cNvPr id="18" name="object 24">
              <a:extLst>
                <a:ext uri="{FF2B5EF4-FFF2-40B4-BE49-F238E27FC236}">
                  <a16:creationId xmlns:a16="http://schemas.microsoft.com/office/drawing/2014/main" id="{8BA1B2C4-2A8F-496C-9EF2-C0CDE0D1DFC6}"/>
                </a:ext>
              </a:extLst>
            </p:cNvPr>
            <p:cNvSpPr txBox="1"/>
            <p:nvPr/>
          </p:nvSpPr>
          <p:spPr>
            <a:xfrm>
              <a:off x="7040880" y="5240855"/>
              <a:ext cx="1371600" cy="384721"/>
            </a:xfrm>
            <a:prstGeom prst="rect">
              <a:avLst/>
            </a:prstGeom>
          </p:spPr>
          <p:txBody>
            <a:bodyPr vert="horz" wrap="square" lIns="0" tIns="0" rIns="0" bIns="0" rtlCol="0">
              <a:spAutoFit/>
            </a:bodyPr>
            <a:lstStyle>
              <a:defPPr>
                <a:defRPr lang="LID4096"/>
              </a:defPPr>
              <a:lvl1pPr marR="0" lvl="0" indent="0" fontAlgn="auto">
                <a:lnSpc>
                  <a:spcPct val="100000"/>
                </a:lnSpc>
                <a:spcBef>
                  <a:spcPts val="0"/>
                </a:spcBef>
                <a:spcAft>
                  <a:spcPts val="0"/>
                </a:spcAft>
                <a:buClrTx/>
                <a:buSzTx/>
                <a:buFontTx/>
                <a:buNone/>
                <a:tabLst/>
                <a:defRPr kumimoji="0" sz="1600" b="0" i="0" u="none" strike="noStrike" cap="none" spc="0" normalizeH="0">
                  <a:ln>
                    <a:noFill/>
                  </a:ln>
                  <a:solidFill>
                    <a:prstClr val="black"/>
                  </a:solidFill>
                  <a:effectLst/>
                  <a:uLnTx/>
                  <a:uFillTx/>
                  <a:latin typeface="Arial" panose="020B0604020202020204" pitchFamily="34" charset="0"/>
                </a:defRPr>
              </a:lvl1pPr>
            </a:lstStyle>
            <a:p>
              <a:pPr algn="ctr">
                <a:lnSpc>
                  <a:spcPts val="1500"/>
                </a:lnSpc>
              </a:pPr>
              <a:r>
                <a:rPr sz="1400">
                  <a:solidFill>
                    <a:schemeClr val="tx1"/>
                  </a:solidFill>
                  <a:latin typeface="+mj-lt"/>
                </a:rPr>
                <a:t>Transgender people</a:t>
              </a:r>
            </a:p>
          </p:txBody>
        </p:sp>
        <p:sp>
          <p:nvSpPr>
            <p:cNvPr id="19" name="object 25">
              <a:extLst>
                <a:ext uri="{FF2B5EF4-FFF2-40B4-BE49-F238E27FC236}">
                  <a16:creationId xmlns:a16="http://schemas.microsoft.com/office/drawing/2014/main" id="{B77E44DA-15BD-4D11-AAC4-6B8FE6CC5E90}"/>
                </a:ext>
              </a:extLst>
            </p:cNvPr>
            <p:cNvSpPr txBox="1"/>
            <p:nvPr/>
          </p:nvSpPr>
          <p:spPr>
            <a:xfrm>
              <a:off x="1891831" y="1920240"/>
              <a:ext cx="230655" cy="184666"/>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0"/>
                </a:spcBef>
                <a:spcAft>
                  <a:spcPts val="0"/>
                </a:spcAft>
                <a:buClrTx/>
                <a:buSzTx/>
                <a:buFontTx/>
                <a:buNone/>
                <a:tabLst/>
                <a:defRPr/>
              </a:pPr>
              <a:r>
                <a:rPr kumimoji="0" sz="1200" b="0" i="0" u="none" strike="noStrike" kern="1200" cap="none" spc="0" normalizeH="0" baseline="0" noProof="0">
                  <a:ln>
                    <a:noFill/>
                  </a:ln>
                  <a:effectLst/>
                  <a:uLnTx/>
                  <a:uFillTx/>
                  <a:latin typeface="+mj-lt"/>
                  <a:ea typeface="+mn-ea"/>
                  <a:cs typeface="Calibri"/>
                </a:rPr>
                <a:t>40</a:t>
              </a:r>
            </a:p>
          </p:txBody>
        </p:sp>
        <p:sp>
          <p:nvSpPr>
            <p:cNvPr id="20" name="object 26">
              <a:extLst>
                <a:ext uri="{FF2B5EF4-FFF2-40B4-BE49-F238E27FC236}">
                  <a16:creationId xmlns:a16="http://schemas.microsoft.com/office/drawing/2014/main" id="{AC2E7961-6B98-4A9B-8E4E-207868A5DAD4}"/>
                </a:ext>
              </a:extLst>
            </p:cNvPr>
            <p:cNvSpPr txBox="1"/>
            <p:nvPr/>
          </p:nvSpPr>
          <p:spPr>
            <a:xfrm>
              <a:off x="1891831" y="2365767"/>
              <a:ext cx="230655" cy="184666"/>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0"/>
                </a:spcBef>
                <a:spcAft>
                  <a:spcPts val="0"/>
                </a:spcAft>
                <a:buClrTx/>
                <a:buSzTx/>
                <a:buFontTx/>
                <a:buNone/>
                <a:tabLst/>
                <a:defRPr/>
              </a:pPr>
              <a:r>
                <a:rPr kumimoji="0" sz="1200" b="0" i="0" u="none" strike="noStrike" kern="1200" cap="none" spc="0" normalizeH="0" baseline="0" noProof="0">
                  <a:ln>
                    <a:noFill/>
                  </a:ln>
                  <a:effectLst/>
                  <a:uLnTx/>
                  <a:uFillTx/>
                  <a:latin typeface="+mj-lt"/>
                  <a:ea typeface="+mn-ea"/>
                  <a:cs typeface="Calibri"/>
                </a:rPr>
                <a:t>20</a:t>
              </a:r>
            </a:p>
          </p:txBody>
        </p:sp>
        <p:sp>
          <p:nvSpPr>
            <p:cNvPr id="21" name="object 27">
              <a:extLst>
                <a:ext uri="{FF2B5EF4-FFF2-40B4-BE49-F238E27FC236}">
                  <a16:creationId xmlns:a16="http://schemas.microsoft.com/office/drawing/2014/main" id="{5D85A2B5-4F45-44AC-9672-68618D6FC841}"/>
                </a:ext>
              </a:extLst>
            </p:cNvPr>
            <p:cNvSpPr txBox="1"/>
            <p:nvPr/>
          </p:nvSpPr>
          <p:spPr>
            <a:xfrm>
              <a:off x="1980557" y="2811294"/>
              <a:ext cx="141841" cy="184666"/>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0"/>
                </a:spcBef>
                <a:spcAft>
                  <a:spcPts val="0"/>
                </a:spcAft>
                <a:buClrTx/>
                <a:buSzTx/>
                <a:buFontTx/>
                <a:buNone/>
                <a:tabLst/>
                <a:defRPr/>
              </a:pPr>
              <a:r>
                <a:rPr kumimoji="0" sz="1200" b="0" i="0" u="none" strike="noStrike" kern="1200" cap="none" spc="0" normalizeH="0" baseline="0" noProof="0">
                  <a:ln>
                    <a:noFill/>
                  </a:ln>
                  <a:effectLst/>
                  <a:uLnTx/>
                  <a:uFillTx/>
                  <a:latin typeface="+mj-lt"/>
                  <a:ea typeface="+mn-ea"/>
                  <a:cs typeface="Calibri"/>
                </a:rPr>
                <a:t>0</a:t>
              </a:r>
            </a:p>
          </p:txBody>
        </p:sp>
        <p:sp>
          <p:nvSpPr>
            <p:cNvPr id="22" name="object 28">
              <a:extLst>
                <a:ext uri="{FF2B5EF4-FFF2-40B4-BE49-F238E27FC236}">
                  <a16:creationId xmlns:a16="http://schemas.microsoft.com/office/drawing/2014/main" id="{E7E8CDC3-C4EB-4091-ACCF-85A79CC59626}"/>
                </a:ext>
              </a:extLst>
            </p:cNvPr>
            <p:cNvSpPr txBox="1"/>
            <p:nvPr/>
          </p:nvSpPr>
          <p:spPr>
            <a:xfrm>
              <a:off x="1834946" y="3256821"/>
              <a:ext cx="287660" cy="184666"/>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0"/>
                </a:spcBef>
                <a:spcAft>
                  <a:spcPts val="0"/>
                </a:spcAft>
                <a:buClrTx/>
                <a:buSzTx/>
                <a:buFontTx/>
                <a:buNone/>
                <a:tabLst/>
                <a:defRPr/>
              </a:pPr>
              <a:r>
                <a:rPr kumimoji="0" lang="fr-CH" sz="1200" b="0" i="0" u="none" strike="noStrike" kern="1200" cap="none" spc="5" normalizeH="0" baseline="0" noProof="0">
                  <a:ln>
                    <a:noFill/>
                  </a:ln>
                  <a:effectLst/>
                  <a:uLnTx/>
                  <a:uFillTx/>
                  <a:latin typeface="+mj-lt"/>
                  <a:ea typeface="+mn-ea"/>
                  <a:cs typeface="Calibri"/>
                </a:rPr>
                <a:t>-</a:t>
              </a:r>
              <a:r>
                <a:rPr kumimoji="0" sz="1200" b="0" i="0" u="none" strike="noStrike" kern="1200" cap="none" spc="5" normalizeH="0" baseline="0" noProof="0">
                  <a:ln>
                    <a:noFill/>
                  </a:ln>
                  <a:effectLst/>
                  <a:uLnTx/>
                  <a:uFillTx/>
                  <a:latin typeface="+mj-lt"/>
                  <a:ea typeface="+mn-ea"/>
                  <a:cs typeface="Calibri"/>
                </a:rPr>
                <a:t>20</a:t>
              </a:r>
              <a:endParaRPr kumimoji="0" sz="1200" b="0" i="0" u="none" strike="noStrike" kern="1200" cap="none" spc="0" normalizeH="0" baseline="0" noProof="0">
                <a:ln>
                  <a:noFill/>
                </a:ln>
                <a:effectLst/>
                <a:uLnTx/>
                <a:uFillTx/>
                <a:latin typeface="+mj-lt"/>
                <a:ea typeface="+mn-ea"/>
                <a:cs typeface="Calibri"/>
              </a:endParaRPr>
            </a:p>
          </p:txBody>
        </p:sp>
        <p:sp>
          <p:nvSpPr>
            <p:cNvPr id="23" name="object 29">
              <a:extLst>
                <a:ext uri="{FF2B5EF4-FFF2-40B4-BE49-F238E27FC236}">
                  <a16:creationId xmlns:a16="http://schemas.microsoft.com/office/drawing/2014/main" id="{21CF46B1-3DBC-492A-811A-41DE72E8B3EE}"/>
                </a:ext>
              </a:extLst>
            </p:cNvPr>
            <p:cNvSpPr txBox="1"/>
            <p:nvPr/>
          </p:nvSpPr>
          <p:spPr>
            <a:xfrm>
              <a:off x="1834946" y="3702348"/>
              <a:ext cx="287660" cy="184666"/>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0"/>
                </a:spcBef>
                <a:spcAft>
                  <a:spcPts val="0"/>
                </a:spcAft>
                <a:buClrTx/>
                <a:buSzTx/>
                <a:buFontTx/>
                <a:buNone/>
                <a:tabLst/>
                <a:defRPr/>
              </a:pPr>
              <a:r>
                <a:rPr kumimoji="0" sz="1200" b="0" i="0" u="none" strike="noStrike" kern="1200" cap="none" spc="5" normalizeH="0" baseline="0" noProof="0">
                  <a:ln>
                    <a:noFill/>
                  </a:ln>
                  <a:effectLst/>
                  <a:uLnTx/>
                  <a:uFillTx/>
                  <a:latin typeface="+mj-lt"/>
                  <a:ea typeface="+mn-ea"/>
                  <a:cs typeface="Calibri"/>
                </a:rPr>
                <a:t>-40</a:t>
              </a:r>
              <a:endParaRPr kumimoji="0" sz="1200" b="0" i="0" u="none" strike="noStrike" kern="1200" cap="none" spc="0" normalizeH="0" baseline="0" noProof="0">
                <a:ln>
                  <a:noFill/>
                </a:ln>
                <a:effectLst/>
                <a:uLnTx/>
                <a:uFillTx/>
                <a:latin typeface="+mj-lt"/>
                <a:ea typeface="+mn-ea"/>
                <a:cs typeface="Calibri"/>
              </a:endParaRPr>
            </a:p>
          </p:txBody>
        </p:sp>
        <p:sp>
          <p:nvSpPr>
            <p:cNvPr id="24" name="object 30">
              <a:extLst>
                <a:ext uri="{FF2B5EF4-FFF2-40B4-BE49-F238E27FC236}">
                  <a16:creationId xmlns:a16="http://schemas.microsoft.com/office/drawing/2014/main" id="{33E1CE1B-568F-4BDB-8B2D-6AB632BE603E}"/>
                </a:ext>
              </a:extLst>
            </p:cNvPr>
            <p:cNvSpPr txBox="1"/>
            <p:nvPr/>
          </p:nvSpPr>
          <p:spPr>
            <a:xfrm>
              <a:off x="1834946" y="4147875"/>
              <a:ext cx="287660" cy="184666"/>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0"/>
                </a:spcBef>
                <a:spcAft>
                  <a:spcPts val="0"/>
                </a:spcAft>
                <a:buClrTx/>
                <a:buSzTx/>
                <a:buFontTx/>
                <a:buNone/>
                <a:tabLst/>
                <a:defRPr/>
              </a:pPr>
              <a:r>
                <a:rPr kumimoji="0" sz="1200" b="0" i="0" u="none" strike="noStrike" kern="1200" cap="none" spc="5" normalizeH="0" baseline="0" noProof="0">
                  <a:ln>
                    <a:noFill/>
                  </a:ln>
                  <a:effectLst/>
                  <a:uLnTx/>
                  <a:uFillTx/>
                  <a:latin typeface="+mj-lt"/>
                  <a:ea typeface="+mn-ea"/>
                  <a:cs typeface="Calibri"/>
                </a:rPr>
                <a:t>-60</a:t>
              </a:r>
              <a:endParaRPr kumimoji="0" sz="1200" b="0" i="0" u="none" strike="noStrike" kern="1200" cap="none" spc="0" normalizeH="0" baseline="0" noProof="0">
                <a:ln>
                  <a:noFill/>
                </a:ln>
                <a:effectLst/>
                <a:uLnTx/>
                <a:uFillTx/>
                <a:latin typeface="+mj-lt"/>
                <a:ea typeface="+mn-ea"/>
                <a:cs typeface="Calibri"/>
              </a:endParaRPr>
            </a:p>
          </p:txBody>
        </p:sp>
        <p:sp>
          <p:nvSpPr>
            <p:cNvPr id="25" name="object 31">
              <a:extLst>
                <a:ext uri="{FF2B5EF4-FFF2-40B4-BE49-F238E27FC236}">
                  <a16:creationId xmlns:a16="http://schemas.microsoft.com/office/drawing/2014/main" id="{891ADECB-B19E-47E4-9894-AFC7DEB75E77}"/>
                </a:ext>
              </a:extLst>
            </p:cNvPr>
            <p:cNvSpPr txBox="1"/>
            <p:nvPr/>
          </p:nvSpPr>
          <p:spPr>
            <a:xfrm>
              <a:off x="1834946" y="4598164"/>
              <a:ext cx="287660" cy="184666"/>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0"/>
                </a:spcBef>
                <a:spcAft>
                  <a:spcPts val="0"/>
                </a:spcAft>
                <a:buClrTx/>
                <a:buSzTx/>
                <a:buFontTx/>
                <a:buNone/>
                <a:tabLst/>
                <a:defRPr/>
              </a:pPr>
              <a:r>
                <a:rPr kumimoji="0" sz="1200" b="0" i="0" u="none" strike="noStrike" kern="1200" cap="none" spc="5" normalizeH="0" baseline="0" noProof="0">
                  <a:ln>
                    <a:noFill/>
                  </a:ln>
                  <a:effectLst/>
                  <a:uLnTx/>
                  <a:uFillTx/>
                  <a:latin typeface="+mj-lt"/>
                  <a:ea typeface="+mn-ea"/>
                  <a:cs typeface="Calibri"/>
                </a:rPr>
                <a:t>-80</a:t>
              </a:r>
              <a:endParaRPr kumimoji="0" sz="1200" b="0" i="0" u="none" strike="noStrike" kern="1200" cap="none" spc="0" normalizeH="0" baseline="0" noProof="0">
                <a:ln>
                  <a:noFill/>
                </a:ln>
                <a:effectLst/>
                <a:uLnTx/>
                <a:uFillTx/>
                <a:latin typeface="+mj-lt"/>
                <a:ea typeface="+mn-ea"/>
                <a:cs typeface="Calibri"/>
              </a:endParaRPr>
            </a:p>
          </p:txBody>
        </p:sp>
        <p:sp>
          <p:nvSpPr>
            <p:cNvPr id="26" name="object 32">
              <a:extLst>
                <a:ext uri="{FF2B5EF4-FFF2-40B4-BE49-F238E27FC236}">
                  <a16:creationId xmlns:a16="http://schemas.microsoft.com/office/drawing/2014/main" id="{540E0C8A-BA76-46E4-9EB2-CCC9A8586F77}"/>
                </a:ext>
              </a:extLst>
            </p:cNvPr>
            <p:cNvSpPr txBox="1"/>
            <p:nvPr/>
          </p:nvSpPr>
          <p:spPr>
            <a:xfrm>
              <a:off x="1746220" y="5034167"/>
              <a:ext cx="376476" cy="184666"/>
            </a:xfrm>
            <a:prstGeom prst="rect">
              <a:avLst/>
            </a:prstGeom>
          </p:spPr>
          <p:txBody>
            <a:bodyPr vert="horz" wrap="square" lIns="0" tIns="0" rIns="0" bIns="0" rtlCol="0">
              <a:spAutoFit/>
            </a:bodyPr>
            <a:lstStyle/>
            <a:p>
              <a:pPr marL="12700" marR="0" lvl="0" indent="0" algn="r" defTabSz="914400" rtl="0" eaLnBrk="1" fontAlgn="auto" latinLnBrk="0" hangingPunct="1">
                <a:lnSpc>
                  <a:spcPct val="100000"/>
                </a:lnSpc>
                <a:spcBef>
                  <a:spcPts val="90"/>
                </a:spcBef>
                <a:spcAft>
                  <a:spcPts val="0"/>
                </a:spcAft>
                <a:buClrTx/>
                <a:buSzTx/>
                <a:buFontTx/>
                <a:buNone/>
                <a:tabLst/>
                <a:defRPr/>
              </a:pPr>
              <a:r>
                <a:rPr kumimoji="0" sz="1200" b="0" i="0" u="none" strike="noStrike" kern="1200" cap="none" spc="5" normalizeH="0" baseline="0" noProof="0">
                  <a:ln>
                    <a:noFill/>
                  </a:ln>
                  <a:effectLst/>
                  <a:uLnTx/>
                  <a:uFillTx/>
                  <a:latin typeface="+mj-lt"/>
                  <a:ea typeface="+mn-ea"/>
                  <a:cs typeface="Calibri"/>
                </a:rPr>
                <a:t>-100</a:t>
              </a:r>
              <a:endParaRPr kumimoji="0" sz="1200" b="0" i="0" u="none" strike="noStrike" kern="1200" cap="none" spc="0" normalizeH="0" baseline="0" noProof="0">
                <a:ln>
                  <a:noFill/>
                </a:ln>
                <a:effectLst/>
                <a:uLnTx/>
                <a:uFillTx/>
                <a:latin typeface="+mj-lt"/>
                <a:ea typeface="+mn-ea"/>
                <a:cs typeface="Calibri"/>
              </a:endParaRPr>
            </a:p>
          </p:txBody>
        </p:sp>
        <p:sp>
          <p:nvSpPr>
            <p:cNvPr id="27" name="object 33">
              <a:extLst>
                <a:ext uri="{FF2B5EF4-FFF2-40B4-BE49-F238E27FC236}">
                  <a16:creationId xmlns:a16="http://schemas.microsoft.com/office/drawing/2014/main" id="{9E54CF4B-00C5-4DDB-AE39-D3C0883E3C30}"/>
                </a:ext>
              </a:extLst>
            </p:cNvPr>
            <p:cNvSpPr/>
            <p:nvPr/>
          </p:nvSpPr>
          <p:spPr>
            <a:xfrm>
              <a:off x="2167127" y="2012077"/>
              <a:ext cx="109728" cy="0"/>
            </a:xfrm>
            <a:custGeom>
              <a:avLst/>
              <a:gdLst/>
              <a:ahLst/>
              <a:cxnLst/>
              <a:rect l="l" t="t" r="r" b="b"/>
              <a:pathLst>
                <a:path w="88265">
                  <a:moveTo>
                    <a:pt x="0" y="0"/>
                  </a:moveTo>
                  <a:lnTo>
                    <a:pt x="87947" y="0"/>
                  </a:lnTo>
                </a:path>
              </a:pathLst>
            </a:custGeom>
            <a:ln w="3175">
              <a:solidFill>
                <a:schemeClr val="tx1"/>
              </a:solidFill>
            </a:ln>
          </p:spPr>
          <p:txBody>
            <a:bodyPr wrap="square" lIns="0" tIns="0" rIns="0" bIns="0" rtlCol="0" anchor="ctr" anchorCtr="0"/>
            <a:lstStyle/>
            <a:p>
              <a:endParaRPr>
                <a:latin typeface="Arial" panose="020B0604020202020204"/>
              </a:endParaRPr>
            </a:p>
          </p:txBody>
        </p:sp>
        <p:sp>
          <p:nvSpPr>
            <p:cNvPr id="28" name="object 34">
              <a:extLst>
                <a:ext uri="{FF2B5EF4-FFF2-40B4-BE49-F238E27FC236}">
                  <a16:creationId xmlns:a16="http://schemas.microsoft.com/office/drawing/2014/main" id="{954E13D5-02D9-4223-A021-5C48F1F72A8E}"/>
                </a:ext>
              </a:extLst>
            </p:cNvPr>
            <p:cNvSpPr/>
            <p:nvPr/>
          </p:nvSpPr>
          <p:spPr>
            <a:xfrm>
              <a:off x="2167127" y="2455703"/>
              <a:ext cx="109728" cy="0"/>
            </a:xfrm>
            <a:custGeom>
              <a:avLst/>
              <a:gdLst/>
              <a:ahLst/>
              <a:cxnLst/>
              <a:rect l="l" t="t" r="r" b="b"/>
              <a:pathLst>
                <a:path w="88265">
                  <a:moveTo>
                    <a:pt x="0" y="0"/>
                  </a:moveTo>
                  <a:lnTo>
                    <a:pt x="87947" y="0"/>
                  </a:lnTo>
                </a:path>
              </a:pathLst>
            </a:custGeom>
            <a:ln w="31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Arial" panose="020B0604020202020204"/>
                <a:ea typeface="+mn-ea"/>
                <a:cs typeface="+mn-cs"/>
              </a:endParaRPr>
            </a:p>
          </p:txBody>
        </p:sp>
        <p:sp>
          <p:nvSpPr>
            <p:cNvPr id="29" name="object 35">
              <a:extLst>
                <a:ext uri="{FF2B5EF4-FFF2-40B4-BE49-F238E27FC236}">
                  <a16:creationId xmlns:a16="http://schemas.microsoft.com/office/drawing/2014/main" id="{67D003E0-2EDB-4D6B-B281-111E9E2B84A9}"/>
                </a:ext>
              </a:extLst>
            </p:cNvPr>
            <p:cNvSpPr/>
            <p:nvPr/>
          </p:nvSpPr>
          <p:spPr>
            <a:xfrm>
              <a:off x="2167127" y="2904026"/>
              <a:ext cx="109728" cy="0"/>
            </a:xfrm>
            <a:custGeom>
              <a:avLst/>
              <a:gdLst/>
              <a:ahLst/>
              <a:cxnLst/>
              <a:rect l="l" t="t" r="r" b="b"/>
              <a:pathLst>
                <a:path w="88265">
                  <a:moveTo>
                    <a:pt x="0" y="0"/>
                  </a:moveTo>
                  <a:lnTo>
                    <a:pt x="87947" y="0"/>
                  </a:lnTo>
                </a:path>
              </a:pathLst>
            </a:custGeom>
            <a:ln w="31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Arial" panose="020B0604020202020204"/>
                <a:ea typeface="+mn-ea"/>
                <a:cs typeface="+mn-cs"/>
              </a:endParaRPr>
            </a:p>
          </p:txBody>
        </p:sp>
        <p:sp>
          <p:nvSpPr>
            <p:cNvPr id="30" name="object 36">
              <a:extLst>
                <a:ext uri="{FF2B5EF4-FFF2-40B4-BE49-F238E27FC236}">
                  <a16:creationId xmlns:a16="http://schemas.microsoft.com/office/drawing/2014/main" id="{5F248D87-A72E-4587-9500-ADF8CAE7822F}"/>
                </a:ext>
              </a:extLst>
            </p:cNvPr>
            <p:cNvSpPr/>
            <p:nvPr/>
          </p:nvSpPr>
          <p:spPr>
            <a:xfrm>
              <a:off x="2167127" y="3350956"/>
              <a:ext cx="109728" cy="0"/>
            </a:xfrm>
            <a:custGeom>
              <a:avLst/>
              <a:gdLst/>
              <a:ahLst/>
              <a:cxnLst/>
              <a:rect l="l" t="t" r="r" b="b"/>
              <a:pathLst>
                <a:path w="88265">
                  <a:moveTo>
                    <a:pt x="0" y="0"/>
                  </a:moveTo>
                  <a:lnTo>
                    <a:pt x="87947" y="0"/>
                  </a:lnTo>
                </a:path>
              </a:pathLst>
            </a:custGeom>
            <a:ln w="31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Arial" panose="020B0604020202020204"/>
                <a:ea typeface="+mn-ea"/>
                <a:cs typeface="+mn-cs"/>
              </a:endParaRPr>
            </a:p>
          </p:txBody>
        </p:sp>
        <p:sp>
          <p:nvSpPr>
            <p:cNvPr id="31" name="object 37">
              <a:extLst>
                <a:ext uri="{FF2B5EF4-FFF2-40B4-BE49-F238E27FC236}">
                  <a16:creationId xmlns:a16="http://schemas.microsoft.com/office/drawing/2014/main" id="{45DDC227-FD96-4BFB-BFCE-3D971012AFED}"/>
                </a:ext>
              </a:extLst>
            </p:cNvPr>
            <p:cNvSpPr/>
            <p:nvPr/>
          </p:nvSpPr>
          <p:spPr>
            <a:xfrm>
              <a:off x="2167127" y="3793557"/>
              <a:ext cx="109728" cy="0"/>
            </a:xfrm>
            <a:custGeom>
              <a:avLst/>
              <a:gdLst/>
              <a:ahLst/>
              <a:cxnLst/>
              <a:rect l="l" t="t" r="r" b="b"/>
              <a:pathLst>
                <a:path w="88265">
                  <a:moveTo>
                    <a:pt x="0" y="0"/>
                  </a:moveTo>
                  <a:lnTo>
                    <a:pt x="87947" y="0"/>
                  </a:lnTo>
                </a:path>
              </a:pathLst>
            </a:custGeom>
            <a:ln w="31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Arial" panose="020B0604020202020204"/>
                <a:ea typeface="+mn-ea"/>
                <a:cs typeface="+mn-cs"/>
              </a:endParaRPr>
            </a:p>
          </p:txBody>
        </p:sp>
        <p:sp>
          <p:nvSpPr>
            <p:cNvPr id="32" name="object 38">
              <a:extLst>
                <a:ext uri="{FF2B5EF4-FFF2-40B4-BE49-F238E27FC236}">
                  <a16:creationId xmlns:a16="http://schemas.microsoft.com/office/drawing/2014/main" id="{1D23E7D2-B1AA-47F6-95D7-A10F475EEE66}"/>
                </a:ext>
              </a:extLst>
            </p:cNvPr>
            <p:cNvSpPr/>
            <p:nvPr/>
          </p:nvSpPr>
          <p:spPr>
            <a:xfrm>
              <a:off x="2167127" y="4236171"/>
              <a:ext cx="109728" cy="0"/>
            </a:xfrm>
            <a:custGeom>
              <a:avLst/>
              <a:gdLst/>
              <a:ahLst/>
              <a:cxnLst/>
              <a:rect l="l" t="t" r="r" b="b"/>
              <a:pathLst>
                <a:path w="88265">
                  <a:moveTo>
                    <a:pt x="0" y="0"/>
                  </a:moveTo>
                  <a:lnTo>
                    <a:pt x="87947" y="0"/>
                  </a:lnTo>
                </a:path>
              </a:pathLst>
            </a:custGeom>
            <a:ln w="31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Arial" panose="020B0604020202020204"/>
                <a:ea typeface="+mn-ea"/>
                <a:cs typeface="+mn-cs"/>
              </a:endParaRPr>
            </a:p>
          </p:txBody>
        </p:sp>
        <p:sp>
          <p:nvSpPr>
            <p:cNvPr id="33" name="object 39">
              <a:extLst>
                <a:ext uri="{FF2B5EF4-FFF2-40B4-BE49-F238E27FC236}">
                  <a16:creationId xmlns:a16="http://schemas.microsoft.com/office/drawing/2014/main" id="{6F87BFC0-F637-4CCA-A975-3D2F9EF7314A}"/>
                </a:ext>
              </a:extLst>
            </p:cNvPr>
            <p:cNvSpPr/>
            <p:nvPr/>
          </p:nvSpPr>
          <p:spPr>
            <a:xfrm>
              <a:off x="2167127" y="4685764"/>
              <a:ext cx="109728" cy="0"/>
            </a:xfrm>
            <a:custGeom>
              <a:avLst/>
              <a:gdLst/>
              <a:ahLst/>
              <a:cxnLst/>
              <a:rect l="l" t="t" r="r" b="b"/>
              <a:pathLst>
                <a:path w="88265">
                  <a:moveTo>
                    <a:pt x="0" y="0"/>
                  </a:moveTo>
                  <a:lnTo>
                    <a:pt x="87947" y="0"/>
                  </a:lnTo>
                </a:path>
              </a:pathLst>
            </a:custGeom>
            <a:ln w="31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Arial" panose="020B0604020202020204"/>
                <a:ea typeface="+mn-ea"/>
                <a:cs typeface="+mn-cs"/>
              </a:endParaRPr>
            </a:p>
          </p:txBody>
        </p:sp>
        <p:sp>
          <p:nvSpPr>
            <p:cNvPr id="34" name="object 40">
              <a:extLst>
                <a:ext uri="{FF2B5EF4-FFF2-40B4-BE49-F238E27FC236}">
                  <a16:creationId xmlns:a16="http://schemas.microsoft.com/office/drawing/2014/main" id="{03B60BDD-12CE-4F12-8A29-161B73E02AE7}"/>
                </a:ext>
              </a:extLst>
            </p:cNvPr>
            <p:cNvSpPr/>
            <p:nvPr/>
          </p:nvSpPr>
          <p:spPr>
            <a:xfrm>
              <a:off x="2167127" y="5123323"/>
              <a:ext cx="109728" cy="0"/>
            </a:xfrm>
            <a:custGeom>
              <a:avLst/>
              <a:gdLst/>
              <a:ahLst/>
              <a:cxnLst/>
              <a:rect l="l" t="t" r="r" b="b"/>
              <a:pathLst>
                <a:path w="88265">
                  <a:moveTo>
                    <a:pt x="0" y="0"/>
                  </a:moveTo>
                  <a:lnTo>
                    <a:pt x="87947" y="0"/>
                  </a:lnTo>
                </a:path>
              </a:pathLst>
            </a:custGeom>
            <a:ln w="31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Arial" panose="020B0604020202020204"/>
                <a:ea typeface="+mn-ea"/>
                <a:cs typeface="+mn-cs"/>
              </a:endParaRPr>
            </a:p>
          </p:txBody>
        </p:sp>
        <p:sp>
          <p:nvSpPr>
            <p:cNvPr id="35" name="object 41">
              <a:extLst>
                <a:ext uri="{FF2B5EF4-FFF2-40B4-BE49-F238E27FC236}">
                  <a16:creationId xmlns:a16="http://schemas.microsoft.com/office/drawing/2014/main" id="{D010C16E-E16B-4860-896C-D3455FE228A0}"/>
                </a:ext>
              </a:extLst>
            </p:cNvPr>
            <p:cNvSpPr txBox="1"/>
            <p:nvPr/>
          </p:nvSpPr>
          <p:spPr>
            <a:xfrm>
              <a:off x="5852160" y="2377741"/>
              <a:ext cx="640080" cy="530352"/>
            </a:xfrm>
            <a:prstGeom prst="rect">
              <a:avLst/>
            </a:prstGeom>
            <a:solidFill>
              <a:srgbClr val="E31836"/>
            </a:solidFill>
          </p:spPr>
          <p:txBody>
            <a:bodyPr vert="horz"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chemeClr val="bg1"/>
                </a:solidFill>
                <a:effectLst/>
                <a:uLnTx/>
                <a:uFillTx/>
                <a:ea typeface="+mn-ea"/>
                <a:cs typeface="Times New Roman"/>
              </a:endParaRPr>
            </a:p>
          </p:txBody>
        </p:sp>
        <p:sp>
          <p:nvSpPr>
            <p:cNvPr id="36" name="object 42">
              <a:extLst>
                <a:ext uri="{FF2B5EF4-FFF2-40B4-BE49-F238E27FC236}">
                  <a16:creationId xmlns:a16="http://schemas.microsoft.com/office/drawing/2014/main" id="{107F36BC-4FB3-4084-9DF7-9FA0656B1688}"/>
                </a:ext>
              </a:extLst>
            </p:cNvPr>
            <p:cNvSpPr txBox="1"/>
            <p:nvPr/>
          </p:nvSpPr>
          <p:spPr>
            <a:xfrm>
              <a:off x="4297680" y="2904029"/>
              <a:ext cx="640080" cy="128016"/>
            </a:xfrm>
            <a:prstGeom prst="rect">
              <a:avLst/>
            </a:prstGeom>
            <a:solidFill>
              <a:srgbClr val="E31836"/>
            </a:solidFill>
          </p:spPr>
          <p:txBody>
            <a:bodyPr vert="horz" wrap="square" lIns="0" tIns="4445" rIns="0" bIns="0" rtlCol="0">
              <a:noAutofit/>
            </a:bodyPr>
            <a:lstStyle/>
            <a:p>
              <a:pPr marL="121285" marR="0" lvl="0" indent="0" algn="l" defTabSz="914400" rtl="0" eaLnBrk="1" fontAlgn="auto" latinLnBrk="0" hangingPunct="1">
                <a:lnSpc>
                  <a:spcPct val="100000"/>
                </a:lnSpc>
                <a:spcBef>
                  <a:spcPts val="35"/>
                </a:spcBef>
                <a:spcAft>
                  <a:spcPts val="0"/>
                </a:spcAft>
                <a:buClrTx/>
                <a:buSzTx/>
                <a:buFontTx/>
                <a:buNone/>
                <a:tabLst/>
                <a:defRPr/>
              </a:pPr>
              <a:endParaRPr kumimoji="0" sz="700" b="0" i="0" u="none" strike="noStrike" kern="1200" cap="none" spc="0" normalizeH="0" baseline="0" noProof="0">
                <a:ln>
                  <a:noFill/>
                </a:ln>
                <a:solidFill>
                  <a:prstClr val="black"/>
                </a:solidFill>
                <a:effectLst/>
                <a:uLnTx/>
                <a:uFillTx/>
                <a:latin typeface="Calibri"/>
                <a:ea typeface="+mn-ea"/>
                <a:cs typeface="Calibri"/>
              </a:endParaRPr>
            </a:p>
          </p:txBody>
        </p:sp>
        <p:sp>
          <p:nvSpPr>
            <p:cNvPr id="37" name="object 43">
              <a:extLst>
                <a:ext uri="{FF2B5EF4-FFF2-40B4-BE49-F238E27FC236}">
                  <a16:creationId xmlns:a16="http://schemas.microsoft.com/office/drawing/2014/main" id="{46B5FA7B-2044-443A-849F-9AF0C98EA1D5}"/>
                </a:ext>
              </a:extLst>
            </p:cNvPr>
            <p:cNvSpPr txBox="1"/>
            <p:nvPr/>
          </p:nvSpPr>
          <p:spPr>
            <a:xfrm>
              <a:off x="2743200" y="2904028"/>
              <a:ext cx="640080" cy="155448"/>
            </a:xfrm>
            <a:prstGeom prst="rect">
              <a:avLst/>
            </a:prstGeom>
            <a:solidFill>
              <a:srgbClr val="E31836"/>
            </a:solidFill>
          </p:spPr>
          <p:txBody>
            <a:bodyPr vert="horz" wrap="square" lIns="0" tIns="6985" rIns="0" bIns="0" rtlCol="0">
              <a:spAutoFit/>
            </a:bodyPr>
            <a:lstStyle/>
            <a:p>
              <a:pPr marL="135255" marR="0" lvl="0" indent="0" algn="l" defTabSz="914400" rtl="0" eaLnBrk="1" fontAlgn="auto" latinLnBrk="0" hangingPunct="1">
                <a:lnSpc>
                  <a:spcPct val="100000"/>
                </a:lnSpc>
                <a:spcBef>
                  <a:spcPts val="55"/>
                </a:spcBef>
                <a:spcAft>
                  <a:spcPts val="0"/>
                </a:spcAft>
                <a:buClrTx/>
                <a:buSzTx/>
                <a:buFontTx/>
                <a:buNone/>
                <a:tabLst/>
                <a:defRPr/>
              </a:pPr>
              <a:endParaRPr kumimoji="0" sz="700" b="0" i="0" u="none" strike="noStrike" kern="1200" cap="none" spc="0" normalizeH="0" baseline="0" noProof="0">
                <a:ln>
                  <a:noFill/>
                </a:ln>
                <a:solidFill>
                  <a:prstClr val="black"/>
                </a:solidFill>
                <a:effectLst/>
                <a:uLnTx/>
                <a:uFillTx/>
                <a:latin typeface="Calibri"/>
                <a:ea typeface="+mn-ea"/>
                <a:cs typeface="Calibri"/>
              </a:endParaRPr>
            </a:p>
          </p:txBody>
        </p:sp>
        <p:sp>
          <p:nvSpPr>
            <p:cNvPr id="38" name="object 44">
              <a:extLst>
                <a:ext uri="{FF2B5EF4-FFF2-40B4-BE49-F238E27FC236}">
                  <a16:creationId xmlns:a16="http://schemas.microsoft.com/office/drawing/2014/main" id="{9578A596-F4B5-47FC-AA5B-B0F275AB7E60}"/>
                </a:ext>
              </a:extLst>
            </p:cNvPr>
            <p:cNvSpPr txBox="1"/>
            <p:nvPr/>
          </p:nvSpPr>
          <p:spPr>
            <a:xfrm>
              <a:off x="7406640" y="2795431"/>
              <a:ext cx="640080" cy="109728"/>
            </a:xfrm>
            <a:prstGeom prst="rect">
              <a:avLst/>
            </a:prstGeom>
            <a:solidFill>
              <a:srgbClr val="E31836"/>
            </a:solidFill>
          </p:spPr>
          <p:txBody>
            <a:bodyPr vert="horz" wrap="square" lIns="0" tIns="0" rIns="0" bIns="0" rtlCol="0">
              <a:noAutofit/>
            </a:bodyPr>
            <a:lstStyle/>
            <a:p>
              <a:pPr marL="106045" marR="0" lvl="0" indent="0" algn="l" defTabSz="914400" rtl="0" eaLnBrk="1" fontAlgn="auto" latinLnBrk="0" hangingPunct="1">
                <a:lnSpc>
                  <a:spcPts val="79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Calibri"/>
                <a:ea typeface="+mn-ea"/>
                <a:cs typeface="Calibri"/>
              </a:endParaRPr>
            </a:p>
          </p:txBody>
        </p:sp>
        <p:sp>
          <p:nvSpPr>
            <p:cNvPr id="39" name="object 45">
              <a:extLst>
                <a:ext uri="{FF2B5EF4-FFF2-40B4-BE49-F238E27FC236}">
                  <a16:creationId xmlns:a16="http://schemas.microsoft.com/office/drawing/2014/main" id="{A9583B22-D4EB-484A-808B-FB603F61ADEB}"/>
                </a:ext>
              </a:extLst>
            </p:cNvPr>
            <p:cNvSpPr txBox="1"/>
            <p:nvPr/>
          </p:nvSpPr>
          <p:spPr>
            <a:xfrm>
              <a:off x="8486844" y="4378959"/>
              <a:ext cx="2002362" cy="196208"/>
            </a:xfrm>
            <a:prstGeom prst="rect">
              <a:avLst/>
            </a:prstGeom>
          </p:spPr>
          <p:txBody>
            <a:bodyPr vert="horz" wrap="square" lIns="0" tIns="11430" rIns="0" bIns="0" rtlCol="0">
              <a:spAutoFit/>
            </a:bodyPr>
            <a:lstStyle/>
            <a:p>
              <a:pPr marL="12700" marR="0" lvl="0" indent="0" algn="ctr" defTabSz="914400" rtl="0" eaLnBrk="1" fontAlgn="auto" latinLnBrk="0" hangingPunct="1">
                <a:lnSpc>
                  <a:spcPct val="100000"/>
                </a:lnSpc>
                <a:spcBef>
                  <a:spcPts val="90"/>
                </a:spcBef>
                <a:spcAft>
                  <a:spcPts val="0"/>
                </a:spcAft>
                <a:buClrTx/>
                <a:buSzTx/>
                <a:buFontTx/>
                <a:buNone/>
                <a:tabLst/>
                <a:defRPr/>
              </a:pPr>
              <a:r>
                <a:rPr kumimoji="0" sz="1200" b="0" i="0" u="none" strike="noStrike" kern="1200" cap="none" normalizeH="0" noProof="0">
                  <a:ln>
                    <a:noFill/>
                  </a:ln>
                  <a:effectLst/>
                  <a:uLnTx/>
                  <a:uFillTx/>
                  <a:latin typeface="+mj-lt"/>
                  <a:cs typeface="Calibri"/>
                </a:rPr>
                <a:t>2020 target = 75% reduction</a:t>
              </a:r>
            </a:p>
          </p:txBody>
        </p:sp>
        <p:sp>
          <p:nvSpPr>
            <p:cNvPr id="43" name="object 44">
              <a:extLst>
                <a:ext uri="{FF2B5EF4-FFF2-40B4-BE49-F238E27FC236}">
                  <a16:creationId xmlns:a16="http://schemas.microsoft.com/office/drawing/2014/main" id="{38827B23-28CB-463C-9459-6DECE5BDE29A}"/>
                </a:ext>
              </a:extLst>
            </p:cNvPr>
            <p:cNvSpPr txBox="1"/>
            <p:nvPr/>
          </p:nvSpPr>
          <p:spPr>
            <a:xfrm>
              <a:off x="7406640" y="2581060"/>
              <a:ext cx="640080" cy="182880"/>
            </a:xfrm>
            <a:prstGeom prst="rect">
              <a:avLst/>
            </a:prstGeom>
            <a:noFill/>
          </p:spPr>
          <p:txBody>
            <a:bodyPr vert="horz" wrap="square" lIns="0" tIns="0" rIns="0" bIns="0" rtlCol="0">
              <a:noAutofit/>
            </a:bodyPr>
            <a:lstStyle/>
            <a:p>
              <a:pPr marR="0" lvl="0" indent="0" algn="ctr" defTabSz="914400" rtl="0" eaLnBrk="1" fontAlgn="auto" latinLnBrk="0" hangingPunct="1">
                <a:spcBef>
                  <a:spcPts val="0"/>
                </a:spcBef>
                <a:spcAft>
                  <a:spcPts val="0"/>
                </a:spcAft>
                <a:buClrTx/>
                <a:buSzTx/>
                <a:buFontTx/>
                <a:buNone/>
                <a:tabLst/>
                <a:defRPr/>
              </a:pPr>
              <a:r>
                <a:rPr lang="fr-CH" sz="1200">
                  <a:cs typeface="Calibri"/>
                </a:rPr>
                <a:t>+5%</a:t>
              </a:r>
              <a:endParaRPr kumimoji="0" lang="en-GB" sz="1200" i="0" u="none" strike="noStrike" kern="1200" cap="none" spc="0" normalizeH="0" baseline="0" noProof="0">
                <a:ln>
                  <a:noFill/>
                </a:ln>
                <a:effectLst/>
                <a:uLnTx/>
                <a:uFillTx/>
                <a:ea typeface="+mn-ea"/>
                <a:cs typeface="Calibri"/>
              </a:endParaRPr>
            </a:p>
          </p:txBody>
        </p:sp>
        <p:sp>
          <p:nvSpPr>
            <p:cNvPr id="44" name="object 44">
              <a:extLst>
                <a:ext uri="{FF2B5EF4-FFF2-40B4-BE49-F238E27FC236}">
                  <a16:creationId xmlns:a16="http://schemas.microsoft.com/office/drawing/2014/main" id="{77BBFA3F-2C52-4290-A9D6-536FC5E69569}"/>
                </a:ext>
              </a:extLst>
            </p:cNvPr>
            <p:cNvSpPr txBox="1"/>
            <p:nvPr/>
          </p:nvSpPr>
          <p:spPr>
            <a:xfrm>
              <a:off x="2743200" y="3082336"/>
              <a:ext cx="640080" cy="182880"/>
            </a:xfrm>
            <a:prstGeom prst="rect">
              <a:avLst/>
            </a:prstGeom>
            <a:noFill/>
          </p:spPr>
          <p:txBody>
            <a:bodyPr vert="horz" wrap="square" lIns="0" tIns="0" rIns="0" bIns="0" rtlCol="0">
              <a:noAutofit/>
            </a:bodyPr>
            <a:lstStyle/>
            <a:p>
              <a:pPr marR="0" lvl="0" indent="0" algn="ctr" defTabSz="914400" rtl="0" eaLnBrk="1" fontAlgn="auto" latinLnBrk="0" hangingPunct="1">
                <a:spcBef>
                  <a:spcPts val="0"/>
                </a:spcBef>
                <a:spcAft>
                  <a:spcPts val="0"/>
                </a:spcAft>
                <a:buClrTx/>
                <a:buSzTx/>
                <a:buFontTx/>
                <a:buNone/>
                <a:tabLst/>
                <a:defRPr/>
              </a:pPr>
              <a:r>
                <a:rPr lang="fr-CH" sz="1200">
                  <a:cs typeface="Calibri"/>
                </a:rPr>
                <a:t>-7%</a:t>
              </a:r>
              <a:endParaRPr kumimoji="0" lang="en-GB" sz="1200" i="0" u="none" strike="noStrike" kern="1200" cap="none" spc="0" normalizeH="0" baseline="0" noProof="0">
                <a:ln>
                  <a:noFill/>
                </a:ln>
                <a:effectLst/>
                <a:uLnTx/>
                <a:uFillTx/>
                <a:ea typeface="+mn-ea"/>
                <a:cs typeface="Calibri"/>
              </a:endParaRPr>
            </a:p>
          </p:txBody>
        </p:sp>
        <p:sp>
          <p:nvSpPr>
            <p:cNvPr id="45" name="object 44">
              <a:extLst>
                <a:ext uri="{FF2B5EF4-FFF2-40B4-BE49-F238E27FC236}">
                  <a16:creationId xmlns:a16="http://schemas.microsoft.com/office/drawing/2014/main" id="{91885C3D-FEE9-46B8-A14C-C725D623CBFC}"/>
                </a:ext>
              </a:extLst>
            </p:cNvPr>
            <p:cNvSpPr txBox="1"/>
            <p:nvPr/>
          </p:nvSpPr>
          <p:spPr>
            <a:xfrm>
              <a:off x="4297680" y="3051795"/>
              <a:ext cx="640080" cy="182880"/>
            </a:xfrm>
            <a:prstGeom prst="rect">
              <a:avLst/>
            </a:prstGeom>
            <a:noFill/>
          </p:spPr>
          <p:txBody>
            <a:bodyPr vert="horz" wrap="square" lIns="0" tIns="0" rIns="0" bIns="0" rtlCol="0">
              <a:noAutofit/>
            </a:bodyPr>
            <a:lstStyle/>
            <a:p>
              <a:pPr marR="0" lvl="0" indent="0" algn="ctr" defTabSz="914400" rtl="0" eaLnBrk="1" fontAlgn="auto" latinLnBrk="0" hangingPunct="1">
                <a:spcBef>
                  <a:spcPts val="0"/>
                </a:spcBef>
                <a:spcAft>
                  <a:spcPts val="0"/>
                </a:spcAft>
                <a:buClrTx/>
                <a:buSzTx/>
                <a:buFontTx/>
                <a:buNone/>
                <a:tabLst/>
                <a:defRPr/>
              </a:pPr>
              <a:r>
                <a:rPr lang="fr-CH" sz="1200">
                  <a:cs typeface="Calibri"/>
                </a:rPr>
                <a:t>-5%</a:t>
              </a:r>
              <a:endParaRPr kumimoji="0" lang="en-GB" sz="1200" i="0" u="none" strike="noStrike" kern="1200" cap="none" spc="0" normalizeH="0" baseline="0" noProof="0">
                <a:ln>
                  <a:noFill/>
                </a:ln>
                <a:effectLst/>
                <a:uLnTx/>
                <a:uFillTx/>
                <a:ea typeface="+mn-ea"/>
                <a:cs typeface="Calibri"/>
              </a:endParaRPr>
            </a:p>
          </p:txBody>
        </p:sp>
        <p:sp>
          <p:nvSpPr>
            <p:cNvPr id="46" name="object 44">
              <a:extLst>
                <a:ext uri="{FF2B5EF4-FFF2-40B4-BE49-F238E27FC236}">
                  <a16:creationId xmlns:a16="http://schemas.microsoft.com/office/drawing/2014/main" id="{F70FF6FE-2FE5-48AA-93BD-7BD18D378FBA}"/>
                </a:ext>
              </a:extLst>
            </p:cNvPr>
            <p:cNvSpPr txBox="1"/>
            <p:nvPr/>
          </p:nvSpPr>
          <p:spPr>
            <a:xfrm>
              <a:off x="5852160" y="2172165"/>
              <a:ext cx="640080" cy="182880"/>
            </a:xfrm>
            <a:prstGeom prst="rect">
              <a:avLst/>
            </a:prstGeom>
            <a:noFill/>
          </p:spPr>
          <p:txBody>
            <a:bodyPr vert="horz" wrap="square" lIns="0" tIns="0" rIns="0" bIns="0" rtlCol="0">
              <a:noAutofit/>
            </a:bodyPr>
            <a:lstStyle/>
            <a:p>
              <a:pPr marR="0" lvl="0" indent="0" algn="ctr" defTabSz="914400" rtl="0" eaLnBrk="1" fontAlgn="auto" latinLnBrk="0" hangingPunct="1">
                <a:spcBef>
                  <a:spcPts val="0"/>
                </a:spcBef>
                <a:spcAft>
                  <a:spcPts val="0"/>
                </a:spcAft>
                <a:buClrTx/>
                <a:buSzTx/>
                <a:buFontTx/>
                <a:buNone/>
                <a:tabLst/>
                <a:defRPr/>
              </a:pPr>
              <a:r>
                <a:rPr lang="fr-CH" sz="1200">
                  <a:cs typeface="Calibri"/>
                </a:rPr>
                <a:t>+25%</a:t>
              </a:r>
              <a:endParaRPr kumimoji="0" lang="en-GB" sz="1200" i="0" u="none" strike="noStrike" kern="1200" cap="none" spc="0" normalizeH="0" baseline="0" noProof="0">
                <a:ln>
                  <a:noFill/>
                </a:ln>
                <a:effectLst/>
                <a:uLnTx/>
                <a:uFillTx/>
                <a:ea typeface="+mn-ea"/>
                <a:cs typeface="Calibri"/>
              </a:endParaRPr>
            </a:p>
          </p:txBody>
        </p:sp>
        <p:sp>
          <p:nvSpPr>
            <p:cNvPr id="47" name="object 61">
              <a:extLst>
                <a:ext uri="{FF2B5EF4-FFF2-40B4-BE49-F238E27FC236}">
                  <a16:creationId xmlns:a16="http://schemas.microsoft.com/office/drawing/2014/main" id="{96C1138A-19D4-4866-A751-D54B5F75A86C}"/>
                </a:ext>
              </a:extLst>
            </p:cNvPr>
            <p:cNvSpPr txBox="1"/>
            <p:nvPr/>
          </p:nvSpPr>
          <p:spPr>
            <a:xfrm>
              <a:off x="1114262" y="3348852"/>
              <a:ext cx="640950" cy="474489"/>
            </a:xfrm>
            <a:prstGeom prst="rect">
              <a:avLst/>
            </a:prstGeom>
          </p:spPr>
          <p:txBody>
            <a:bodyPr vert="horz" wrap="squar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 in incidence, per cent</a:t>
              </a:r>
            </a:p>
          </p:txBody>
        </p:sp>
      </p:grpSp>
      <p:sp>
        <p:nvSpPr>
          <p:cNvPr id="49" name="object 2">
            <a:extLst>
              <a:ext uri="{FF2B5EF4-FFF2-40B4-BE49-F238E27FC236}">
                <a16:creationId xmlns:a16="http://schemas.microsoft.com/office/drawing/2014/main" id="{8929C5CF-CA59-4B5B-A548-2B6671BA0F9A}"/>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143803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64D637-605A-4B8B-B2CB-6C88891AA36C}"/>
              </a:ext>
            </a:extLst>
          </p:cNvPr>
          <p:cNvGrpSpPr/>
          <p:nvPr/>
        </p:nvGrpSpPr>
        <p:grpSpPr>
          <a:xfrm>
            <a:off x="365760" y="1051560"/>
            <a:ext cx="11430000" cy="5503128"/>
            <a:chOff x="365760" y="1051560"/>
            <a:chExt cx="11430000" cy="5503128"/>
          </a:xfrm>
        </p:grpSpPr>
        <p:sp>
          <p:nvSpPr>
            <p:cNvPr id="123" name="Rectangle 122">
              <a:extLst>
                <a:ext uri="{FF2B5EF4-FFF2-40B4-BE49-F238E27FC236}">
                  <a16:creationId xmlns:a16="http://schemas.microsoft.com/office/drawing/2014/main" id="{13587291-A40E-4B98-8280-ADF8B6050CF8}"/>
                </a:ext>
              </a:extLst>
            </p:cNvPr>
            <p:cNvSpPr/>
            <p:nvPr/>
          </p:nvSpPr>
          <p:spPr>
            <a:xfrm>
              <a:off x="1143000" y="2596896"/>
              <a:ext cx="109728" cy="109728"/>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4" name="Rectangle 123">
              <a:extLst>
                <a:ext uri="{FF2B5EF4-FFF2-40B4-BE49-F238E27FC236}">
                  <a16:creationId xmlns:a16="http://schemas.microsoft.com/office/drawing/2014/main" id="{9038AC24-35B8-497C-9E7D-1ED49A29312C}"/>
                </a:ext>
              </a:extLst>
            </p:cNvPr>
            <p:cNvSpPr/>
            <p:nvPr/>
          </p:nvSpPr>
          <p:spPr>
            <a:xfrm>
              <a:off x="1143000" y="3246120"/>
              <a:ext cx="109728" cy="109728"/>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5" name="Rectangle 124">
              <a:extLst>
                <a:ext uri="{FF2B5EF4-FFF2-40B4-BE49-F238E27FC236}">
                  <a16:creationId xmlns:a16="http://schemas.microsoft.com/office/drawing/2014/main" id="{E84B477B-EAB7-4E58-AB5E-B0F880114924}"/>
                </a:ext>
              </a:extLst>
            </p:cNvPr>
            <p:cNvSpPr/>
            <p:nvPr/>
          </p:nvSpPr>
          <p:spPr>
            <a:xfrm>
              <a:off x="1143000" y="3895344"/>
              <a:ext cx="109728" cy="109728"/>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6" name="Rectangle 125">
              <a:extLst>
                <a:ext uri="{FF2B5EF4-FFF2-40B4-BE49-F238E27FC236}">
                  <a16:creationId xmlns:a16="http://schemas.microsoft.com/office/drawing/2014/main" id="{12E5C7E9-1CC0-4732-B58E-B866AAF2ED53}"/>
                </a:ext>
              </a:extLst>
            </p:cNvPr>
            <p:cNvSpPr/>
            <p:nvPr/>
          </p:nvSpPr>
          <p:spPr>
            <a:xfrm>
              <a:off x="1143000" y="4709160"/>
              <a:ext cx="109728" cy="109728"/>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27" name="Group 126">
              <a:extLst>
                <a:ext uri="{FF2B5EF4-FFF2-40B4-BE49-F238E27FC236}">
                  <a16:creationId xmlns:a16="http://schemas.microsoft.com/office/drawing/2014/main" id="{3F399C3C-7FAD-42D5-A012-E80969BBB1A1}"/>
                </a:ext>
              </a:extLst>
            </p:cNvPr>
            <p:cNvGrpSpPr/>
            <p:nvPr/>
          </p:nvGrpSpPr>
          <p:grpSpPr>
            <a:xfrm>
              <a:off x="1371600" y="2560320"/>
              <a:ext cx="2286001" cy="2620095"/>
              <a:chOff x="1371600" y="2743200"/>
              <a:chExt cx="2286001" cy="2620095"/>
            </a:xfrm>
          </p:grpSpPr>
          <p:sp>
            <p:nvSpPr>
              <p:cNvPr id="227" name="TextBox 226">
                <a:extLst>
                  <a:ext uri="{FF2B5EF4-FFF2-40B4-BE49-F238E27FC236}">
                    <a16:creationId xmlns:a16="http://schemas.microsoft.com/office/drawing/2014/main" id="{08E33033-4520-478E-A70C-1EC4B4C87576}"/>
                  </a:ext>
                </a:extLst>
              </p:cNvPr>
              <p:cNvSpPr txBox="1"/>
              <p:nvPr/>
            </p:nvSpPr>
            <p:spPr>
              <a:xfrm>
                <a:off x="1371600" y="2743200"/>
                <a:ext cx="2286000" cy="50783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Ability to obtain antiretroviral therapy conditional on the use of certain forms of contraception</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228" name="TextBox 227">
                <a:extLst>
                  <a:ext uri="{FF2B5EF4-FFF2-40B4-BE49-F238E27FC236}">
                    <a16:creationId xmlns:a16="http://schemas.microsoft.com/office/drawing/2014/main" id="{A8D68C03-E538-40C5-BC18-0F63B3A00061}"/>
                  </a:ext>
                </a:extLst>
              </p:cNvPr>
              <p:cNvSpPr txBox="1"/>
              <p:nvPr/>
            </p:nvSpPr>
            <p:spPr>
              <a:xfrm>
                <a:off x="1371601" y="3392424"/>
                <a:ext cx="2286000" cy="50783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Health-care professional has ever told other people about their HIV status without their consent</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229" name="TextBox 228">
                <a:extLst>
                  <a:ext uri="{FF2B5EF4-FFF2-40B4-BE49-F238E27FC236}">
                    <a16:creationId xmlns:a16="http://schemas.microsoft.com/office/drawing/2014/main" id="{213F06A7-B96D-40A0-A175-5D8F234C947D}"/>
                  </a:ext>
                </a:extLst>
              </p:cNvPr>
              <p:cNvSpPr txBox="1"/>
              <p:nvPr/>
            </p:nvSpPr>
            <p:spPr>
              <a:xfrm>
                <a:off x="1371600" y="4041648"/>
                <a:ext cx="2286000" cy="67712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Forced to submit to a medical or health procedure (including HIV testing) because of their HIV status in the past 12 months</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230" name="TextBox 229">
                <a:extLst>
                  <a:ext uri="{FF2B5EF4-FFF2-40B4-BE49-F238E27FC236}">
                    <a16:creationId xmlns:a16="http://schemas.microsoft.com/office/drawing/2014/main" id="{0DC47BA8-77AE-4272-B699-1299EE5B4C3B}"/>
                  </a:ext>
                </a:extLst>
              </p:cNvPr>
              <p:cNvSpPr txBox="1"/>
              <p:nvPr/>
            </p:nvSpPr>
            <p:spPr>
              <a:xfrm>
                <a:off x="1371601" y="4855464"/>
                <a:ext cx="2286000" cy="50783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Denied health services because of their HIV status at least once in the last 12 months</a:t>
                </a:r>
                <a:endParaRPr kumimoji="0" lang="en-GB" sz="1100" b="0" i="0" u="none" strike="noStrike" kern="1200" cap="none" spc="0" normalizeH="0" baseline="0" noProof="0">
                  <a:ln>
                    <a:noFill/>
                  </a:ln>
                  <a:effectLst/>
                  <a:uLnTx/>
                  <a:uFillTx/>
                  <a:latin typeface="Arial" panose="020B0604020202020204"/>
                  <a:ea typeface="+mn-ea"/>
                  <a:cs typeface="+mn-cs"/>
                </a:endParaRPr>
              </a:p>
            </p:txBody>
          </p:sp>
        </p:grpSp>
        <p:sp>
          <p:nvSpPr>
            <p:cNvPr id="128" name="Rectangle 127">
              <a:extLst>
                <a:ext uri="{FF2B5EF4-FFF2-40B4-BE49-F238E27FC236}">
                  <a16:creationId xmlns:a16="http://schemas.microsoft.com/office/drawing/2014/main" id="{E0ABC57E-A32D-4FA3-BA76-0EE14B4AB1E7}"/>
                </a:ext>
              </a:extLst>
            </p:cNvPr>
            <p:cNvSpPr/>
            <p:nvPr/>
          </p:nvSpPr>
          <p:spPr>
            <a:xfrm>
              <a:off x="5625548" y="2249424"/>
              <a:ext cx="1124712" cy="45720"/>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0" name="Rectangle 129">
              <a:extLst>
                <a:ext uri="{FF2B5EF4-FFF2-40B4-BE49-F238E27FC236}">
                  <a16:creationId xmlns:a16="http://schemas.microsoft.com/office/drawing/2014/main" id="{A6479589-1E63-40D9-AA0F-C8F2D027D107}"/>
                </a:ext>
              </a:extLst>
            </p:cNvPr>
            <p:cNvSpPr/>
            <p:nvPr/>
          </p:nvSpPr>
          <p:spPr>
            <a:xfrm>
              <a:off x="5625548" y="2194559"/>
              <a:ext cx="73152" cy="4572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1" name="Rectangle 130">
              <a:extLst>
                <a:ext uri="{FF2B5EF4-FFF2-40B4-BE49-F238E27FC236}">
                  <a16:creationId xmlns:a16="http://schemas.microsoft.com/office/drawing/2014/main" id="{F7FD1C9A-C241-4AB7-A55E-1717E1F4DE0B}"/>
                </a:ext>
              </a:extLst>
            </p:cNvPr>
            <p:cNvSpPr/>
            <p:nvPr/>
          </p:nvSpPr>
          <p:spPr>
            <a:xfrm>
              <a:off x="5625776" y="2359151"/>
              <a:ext cx="716528" cy="45720"/>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2" name="Rectangle 131">
              <a:extLst>
                <a:ext uri="{FF2B5EF4-FFF2-40B4-BE49-F238E27FC236}">
                  <a16:creationId xmlns:a16="http://schemas.microsoft.com/office/drawing/2014/main" id="{533F3A67-EF9A-4351-BDA6-BC22A75937D7}"/>
                </a:ext>
              </a:extLst>
            </p:cNvPr>
            <p:cNvSpPr/>
            <p:nvPr/>
          </p:nvSpPr>
          <p:spPr>
            <a:xfrm>
              <a:off x="5625548" y="2523744"/>
              <a:ext cx="2340864" cy="45720"/>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3" name="Rectangle 132">
              <a:extLst>
                <a:ext uri="{FF2B5EF4-FFF2-40B4-BE49-F238E27FC236}">
                  <a16:creationId xmlns:a16="http://schemas.microsoft.com/office/drawing/2014/main" id="{A02CD772-F05E-403E-8A7C-696C69D09CAD}"/>
                </a:ext>
              </a:extLst>
            </p:cNvPr>
            <p:cNvSpPr/>
            <p:nvPr/>
          </p:nvSpPr>
          <p:spPr>
            <a:xfrm>
              <a:off x="5625548" y="2468880"/>
              <a:ext cx="1042416" cy="4572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4" name="Rectangle 133">
              <a:extLst>
                <a:ext uri="{FF2B5EF4-FFF2-40B4-BE49-F238E27FC236}">
                  <a16:creationId xmlns:a16="http://schemas.microsoft.com/office/drawing/2014/main" id="{D95195C2-8AA5-4A76-AA54-B4134524267E}"/>
                </a:ext>
              </a:extLst>
            </p:cNvPr>
            <p:cNvSpPr/>
            <p:nvPr/>
          </p:nvSpPr>
          <p:spPr>
            <a:xfrm>
              <a:off x="5625776" y="2633471"/>
              <a:ext cx="685800" cy="45720"/>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5" name="Rectangle 134">
              <a:extLst>
                <a:ext uri="{FF2B5EF4-FFF2-40B4-BE49-F238E27FC236}">
                  <a16:creationId xmlns:a16="http://schemas.microsoft.com/office/drawing/2014/main" id="{5E9394E1-9385-4E6C-9D96-518455641382}"/>
                </a:ext>
              </a:extLst>
            </p:cNvPr>
            <p:cNvSpPr/>
            <p:nvPr/>
          </p:nvSpPr>
          <p:spPr>
            <a:xfrm>
              <a:off x="5625775" y="2578608"/>
              <a:ext cx="2931931" cy="4572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6" name="Rectangle 135">
              <a:extLst>
                <a:ext uri="{FF2B5EF4-FFF2-40B4-BE49-F238E27FC236}">
                  <a16:creationId xmlns:a16="http://schemas.microsoft.com/office/drawing/2014/main" id="{E74DF117-3DA2-464B-A102-81C0E628992D}"/>
                </a:ext>
              </a:extLst>
            </p:cNvPr>
            <p:cNvSpPr/>
            <p:nvPr/>
          </p:nvSpPr>
          <p:spPr>
            <a:xfrm>
              <a:off x="5625548" y="2798064"/>
              <a:ext cx="1335024" cy="45720"/>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7" name="Rectangle 136">
              <a:extLst>
                <a:ext uri="{FF2B5EF4-FFF2-40B4-BE49-F238E27FC236}">
                  <a16:creationId xmlns:a16="http://schemas.microsoft.com/office/drawing/2014/main" id="{940C9C25-4660-4B1C-8321-094049DFA69A}"/>
                </a:ext>
              </a:extLst>
            </p:cNvPr>
            <p:cNvSpPr/>
            <p:nvPr/>
          </p:nvSpPr>
          <p:spPr>
            <a:xfrm>
              <a:off x="5625548" y="2743200"/>
              <a:ext cx="256032" cy="4572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8" name="Rectangle 137">
              <a:extLst>
                <a:ext uri="{FF2B5EF4-FFF2-40B4-BE49-F238E27FC236}">
                  <a16:creationId xmlns:a16="http://schemas.microsoft.com/office/drawing/2014/main" id="{B51690A4-FA37-4F2A-B81B-0C5DCEF13017}"/>
                </a:ext>
              </a:extLst>
            </p:cNvPr>
            <p:cNvSpPr/>
            <p:nvPr/>
          </p:nvSpPr>
          <p:spPr>
            <a:xfrm>
              <a:off x="5625776" y="2907792"/>
              <a:ext cx="448056" cy="45720"/>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9" name="Rectangle 138">
              <a:extLst>
                <a:ext uri="{FF2B5EF4-FFF2-40B4-BE49-F238E27FC236}">
                  <a16:creationId xmlns:a16="http://schemas.microsoft.com/office/drawing/2014/main" id="{0ED4E4BC-A853-4467-B648-4D238AE51439}"/>
                </a:ext>
              </a:extLst>
            </p:cNvPr>
            <p:cNvSpPr/>
            <p:nvPr/>
          </p:nvSpPr>
          <p:spPr>
            <a:xfrm>
              <a:off x="5625776" y="2852928"/>
              <a:ext cx="2304288" cy="4572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0" name="Rectangle 139">
              <a:extLst>
                <a:ext uri="{FF2B5EF4-FFF2-40B4-BE49-F238E27FC236}">
                  <a16:creationId xmlns:a16="http://schemas.microsoft.com/office/drawing/2014/main" id="{F22312AA-0B44-4227-B54C-7DBB0001D45B}"/>
                </a:ext>
              </a:extLst>
            </p:cNvPr>
            <p:cNvSpPr/>
            <p:nvPr/>
          </p:nvSpPr>
          <p:spPr>
            <a:xfrm>
              <a:off x="5625548" y="3072384"/>
              <a:ext cx="1719072" cy="45720"/>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1" name="Rectangle 140">
              <a:extLst>
                <a:ext uri="{FF2B5EF4-FFF2-40B4-BE49-F238E27FC236}">
                  <a16:creationId xmlns:a16="http://schemas.microsoft.com/office/drawing/2014/main" id="{0BBDB667-CA16-4DCE-BCC1-FCB3FC5A8377}"/>
                </a:ext>
              </a:extLst>
            </p:cNvPr>
            <p:cNvSpPr/>
            <p:nvPr/>
          </p:nvSpPr>
          <p:spPr>
            <a:xfrm>
              <a:off x="5625548" y="3017520"/>
              <a:ext cx="630936" cy="4572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2" name="Rectangle 141">
              <a:extLst>
                <a:ext uri="{FF2B5EF4-FFF2-40B4-BE49-F238E27FC236}">
                  <a16:creationId xmlns:a16="http://schemas.microsoft.com/office/drawing/2014/main" id="{56AC5D75-1D3E-447D-AD42-DC2D6083FEF1}"/>
                </a:ext>
              </a:extLst>
            </p:cNvPr>
            <p:cNvSpPr/>
            <p:nvPr/>
          </p:nvSpPr>
          <p:spPr>
            <a:xfrm>
              <a:off x="5625776" y="3182112"/>
              <a:ext cx="1325880" cy="45720"/>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3" name="Rectangle 142">
              <a:extLst>
                <a:ext uri="{FF2B5EF4-FFF2-40B4-BE49-F238E27FC236}">
                  <a16:creationId xmlns:a16="http://schemas.microsoft.com/office/drawing/2014/main" id="{2ED51185-05EE-4847-9674-81A5C1C90BE5}"/>
                </a:ext>
              </a:extLst>
            </p:cNvPr>
            <p:cNvSpPr/>
            <p:nvPr/>
          </p:nvSpPr>
          <p:spPr>
            <a:xfrm>
              <a:off x="5625776" y="3127248"/>
              <a:ext cx="1984248" cy="4572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4" name="Rectangle 143">
              <a:extLst>
                <a:ext uri="{FF2B5EF4-FFF2-40B4-BE49-F238E27FC236}">
                  <a16:creationId xmlns:a16="http://schemas.microsoft.com/office/drawing/2014/main" id="{B33F10D8-C1D0-4950-8FF4-E139C716D4C7}"/>
                </a:ext>
              </a:extLst>
            </p:cNvPr>
            <p:cNvSpPr/>
            <p:nvPr/>
          </p:nvSpPr>
          <p:spPr>
            <a:xfrm>
              <a:off x="5625548" y="3346704"/>
              <a:ext cx="1508760" cy="45720"/>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5" name="Rectangle 144">
              <a:extLst>
                <a:ext uri="{FF2B5EF4-FFF2-40B4-BE49-F238E27FC236}">
                  <a16:creationId xmlns:a16="http://schemas.microsoft.com/office/drawing/2014/main" id="{02C48F74-B6C3-4A24-8C3A-26CAA2486BA3}"/>
                </a:ext>
              </a:extLst>
            </p:cNvPr>
            <p:cNvSpPr/>
            <p:nvPr/>
          </p:nvSpPr>
          <p:spPr>
            <a:xfrm>
              <a:off x="5625548" y="3291840"/>
              <a:ext cx="310896" cy="4572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6" name="Rectangle 145">
              <a:extLst>
                <a:ext uri="{FF2B5EF4-FFF2-40B4-BE49-F238E27FC236}">
                  <a16:creationId xmlns:a16="http://schemas.microsoft.com/office/drawing/2014/main" id="{16C744E2-C863-482C-9050-C4AEF64F9F11}"/>
                </a:ext>
              </a:extLst>
            </p:cNvPr>
            <p:cNvSpPr/>
            <p:nvPr/>
          </p:nvSpPr>
          <p:spPr>
            <a:xfrm>
              <a:off x="5625776" y="3456432"/>
              <a:ext cx="1581912" cy="45720"/>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7" name="Rectangle 146">
              <a:extLst>
                <a:ext uri="{FF2B5EF4-FFF2-40B4-BE49-F238E27FC236}">
                  <a16:creationId xmlns:a16="http://schemas.microsoft.com/office/drawing/2014/main" id="{109B1EFD-26AA-4638-AF0A-52221BE72116}"/>
                </a:ext>
              </a:extLst>
            </p:cNvPr>
            <p:cNvSpPr/>
            <p:nvPr/>
          </p:nvSpPr>
          <p:spPr>
            <a:xfrm>
              <a:off x="5625548" y="3621024"/>
              <a:ext cx="201168" cy="45720"/>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8" name="Rectangle 147">
              <a:extLst>
                <a:ext uri="{FF2B5EF4-FFF2-40B4-BE49-F238E27FC236}">
                  <a16:creationId xmlns:a16="http://schemas.microsoft.com/office/drawing/2014/main" id="{37B9AF48-EAEA-4829-AFC2-5E40B9103C50}"/>
                </a:ext>
              </a:extLst>
            </p:cNvPr>
            <p:cNvSpPr/>
            <p:nvPr/>
          </p:nvSpPr>
          <p:spPr>
            <a:xfrm>
              <a:off x="5625548" y="3566160"/>
              <a:ext cx="795528" cy="4572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9" name="Rectangle 148">
              <a:extLst>
                <a:ext uri="{FF2B5EF4-FFF2-40B4-BE49-F238E27FC236}">
                  <a16:creationId xmlns:a16="http://schemas.microsoft.com/office/drawing/2014/main" id="{6C35341E-30D7-48F7-9AA1-1D61AF94C31C}"/>
                </a:ext>
              </a:extLst>
            </p:cNvPr>
            <p:cNvSpPr/>
            <p:nvPr/>
          </p:nvSpPr>
          <p:spPr>
            <a:xfrm>
              <a:off x="5625776" y="3730752"/>
              <a:ext cx="155448" cy="45720"/>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0" name="Rectangle 149">
              <a:extLst>
                <a:ext uri="{FF2B5EF4-FFF2-40B4-BE49-F238E27FC236}">
                  <a16:creationId xmlns:a16="http://schemas.microsoft.com/office/drawing/2014/main" id="{2854831C-FDCF-4545-8839-893F08129462}"/>
                </a:ext>
              </a:extLst>
            </p:cNvPr>
            <p:cNvSpPr/>
            <p:nvPr/>
          </p:nvSpPr>
          <p:spPr>
            <a:xfrm>
              <a:off x="5625776" y="3675888"/>
              <a:ext cx="1069848" cy="4572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1" name="Rectangle 150">
              <a:extLst>
                <a:ext uri="{FF2B5EF4-FFF2-40B4-BE49-F238E27FC236}">
                  <a16:creationId xmlns:a16="http://schemas.microsoft.com/office/drawing/2014/main" id="{AD4418BC-9144-43F8-BDF3-52AC9AE2E832}"/>
                </a:ext>
              </a:extLst>
            </p:cNvPr>
            <p:cNvSpPr/>
            <p:nvPr/>
          </p:nvSpPr>
          <p:spPr>
            <a:xfrm>
              <a:off x="5625548" y="3895344"/>
              <a:ext cx="256032" cy="45720"/>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2" name="Rectangle 151">
              <a:extLst>
                <a:ext uri="{FF2B5EF4-FFF2-40B4-BE49-F238E27FC236}">
                  <a16:creationId xmlns:a16="http://schemas.microsoft.com/office/drawing/2014/main" id="{2A0EE681-860F-4990-854B-DEBA9E437CC3}"/>
                </a:ext>
              </a:extLst>
            </p:cNvPr>
            <p:cNvSpPr/>
            <p:nvPr/>
          </p:nvSpPr>
          <p:spPr>
            <a:xfrm>
              <a:off x="5625548" y="3840480"/>
              <a:ext cx="228600" cy="4572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3" name="Rectangle 152">
              <a:extLst>
                <a:ext uri="{FF2B5EF4-FFF2-40B4-BE49-F238E27FC236}">
                  <a16:creationId xmlns:a16="http://schemas.microsoft.com/office/drawing/2014/main" id="{995F60F7-5A61-4BEA-A717-17D5BB9DD265}"/>
                </a:ext>
              </a:extLst>
            </p:cNvPr>
            <p:cNvSpPr/>
            <p:nvPr/>
          </p:nvSpPr>
          <p:spPr>
            <a:xfrm>
              <a:off x="5625776" y="4005072"/>
              <a:ext cx="182880" cy="45720"/>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4" name="Rectangle 153">
              <a:extLst>
                <a:ext uri="{FF2B5EF4-FFF2-40B4-BE49-F238E27FC236}">
                  <a16:creationId xmlns:a16="http://schemas.microsoft.com/office/drawing/2014/main" id="{EF181CB9-1D98-4EAA-B3BE-C51C16131A0C}"/>
                </a:ext>
              </a:extLst>
            </p:cNvPr>
            <p:cNvSpPr/>
            <p:nvPr/>
          </p:nvSpPr>
          <p:spPr>
            <a:xfrm>
              <a:off x="5625776" y="3950208"/>
              <a:ext cx="621792" cy="4572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5" name="Rectangle 154">
              <a:extLst>
                <a:ext uri="{FF2B5EF4-FFF2-40B4-BE49-F238E27FC236}">
                  <a16:creationId xmlns:a16="http://schemas.microsoft.com/office/drawing/2014/main" id="{35865E9B-919F-4217-B7E7-5009FABEEDD4}"/>
                </a:ext>
              </a:extLst>
            </p:cNvPr>
            <p:cNvSpPr/>
            <p:nvPr/>
          </p:nvSpPr>
          <p:spPr>
            <a:xfrm>
              <a:off x="5625548" y="4169664"/>
              <a:ext cx="1161288" cy="45720"/>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6" name="Rectangle 155">
              <a:extLst>
                <a:ext uri="{FF2B5EF4-FFF2-40B4-BE49-F238E27FC236}">
                  <a16:creationId xmlns:a16="http://schemas.microsoft.com/office/drawing/2014/main" id="{6140C55E-C0FE-4834-AAF8-43D2E773F7D2}"/>
                </a:ext>
              </a:extLst>
            </p:cNvPr>
            <p:cNvSpPr/>
            <p:nvPr/>
          </p:nvSpPr>
          <p:spPr>
            <a:xfrm>
              <a:off x="5625548" y="4114800"/>
              <a:ext cx="1051560" cy="4572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7" name="Rectangle 156">
              <a:extLst>
                <a:ext uri="{FF2B5EF4-FFF2-40B4-BE49-F238E27FC236}">
                  <a16:creationId xmlns:a16="http://schemas.microsoft.com/office/drawing/2014/main" id="{72EE6791-D915-482C-9361-286A840B22DE}"/>
                </a:ext>
              </a:extLst>
            </p:cNvPr>
            <p:cNvSpPr/>
            <p:nvPr/>
          </p:nvSpPr>
          <p:spPr>
            <a:xfrm>
              <a:off x="5625776" y="4279392"/>
              <a:ext cx="658368" cy="45720"/>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8" name="Rectangle 157">
              <a:extLst>
                <a:ext uri="{FF2B5EF4-FFF2-40B4-BE49-F238E27FC236}">
                  <a16:creationId xmlns:a16="http://schemas.microsoft.com/office/drawing/2014/main" id="{456D6949-2DCF-4C25-93B5-F048A9FD1718}"/>
                </a:ext>
              </a:extLst>
            </p:cNvPr>
            <p:cNvSpPr/>
            <p:nvPr/>
          </p:nvSpPr>
          <p:spPr>
            <a:xfrm>
              <a:off x="5625776" y="4224528"/>
              <a:ext cx="576072" cy="4572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9" name="Rectangle 158">
              <a:extLst>
                <a:ext uri="{FF2B5EF4-FFF2-40B4-BE49-F238E27FC236}">
                  <a16:creationId xmlns:a16="http://schemas.microsoft.com/office/drawing/2014/main" id="{1284A75A-2D3C-4AED-A27F-B6B82EFC0D97}"/>
                </a:ext>
              </a:extLst>
            </p:cNvPr>
            <p:cNvSpPr/>
            <p:nvPr/>
          </p:nvSpPr>
          <p:spPr>
            <a:xfrm>
              <a:off x="5625548" y="4443984"/>
              <a:ext cx="1289304" cy="45720"/>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0" name="Rectangle 159">
              <a:extLst>
                <a:ext uri="{FF2B5EF4-FFF2-40B4-BE49-F238E27FC236}">
                  <a16:creationId xmlns:a16="http://schemas.microsoft.com/office/drawing/2014/main" id="{7D6E8D85-79E4-4377-9894-83E72CDC811F}"/>
                </a:ext>
              </a:extLst>
            </p:cNvPr>
            <p:cNvSpPr/>
            <p:nvPr/>
          </p:nvSpPr>
          <p:spPr>
            <a:xfrm>
              <a:off x="5625776" y="4498848"/>
              <a:ext cx="502920" cy="4572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1" name="Rectangle 160">
              <a:extLst>
                <a:ext uri="{FF2B5EF4-FFF2-40B4-BE49-F238E27FC236}">
                  <a16:creationId xmlns:a16="http://schemas.microsoft.com/office/drawing/2014/main" id="{F8FD8922-FA35-469E-AE64-AE1A006A16F7}"/>
                </a:ext>
              </a:extLst>
            </p:cNvPr>
            <p:cNvSpPr/>
            <p:nvPr/>
          </p:nvSpPr>
          <p:spPr>
            <a:xfrm>
              <a:off x="5625548" y="4718304"/>
              <a:ext cx="1124712" cy="45720"/>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2" name="Rectangle 161">
              <a:extLst>
                <a:ext uri="{FF2B5EF4-FFF2-40B4-BE49-F238E27FC236}">
                  <a16:creationId xmlns:a16="http://schemas.microsoft.com/office/drawing/2014/main" id="{E19B1BE2-EA3D-4AEC-9C0D-D23F68B45AF1}"/>
                </a:ext>
              </a:extLst>
            </p:cNvPr>
            <p:cNvSpPr/>
            <p:nvPr/>
          </p:nvSpPr>
          <p:spPr>
            <a:xfrm>
              <a:off x="5625776" y="4828032"/>
              <a:ext cx="1545336" cy="45720"/>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3" name="Rectangle 162">
              <a:extLst>
                <a:ext uri="{FF2B5EF4-FFF2-40B4-BE49-F238E27FC236}">
                  <a16:creationId xmlns:a16="http://schemas.microsoft.com/office/drawing/2014/main" id="{41AB2215-88DD-4513-B4DE-6293758CC75B}"/>
                </a:ext>
              </a:extLst>
            </p:cNvPr>
            <p:cNvSpPr/>
            <p:nvPr/>
          </p:nvSpPr>
          <p:spPr>
            <a:xfrm>
              <a:off x="5625776" y="4773168"/>
              <a:ext cx="320040" cy="4572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4" name="Rectangle 163">
              <a:extLst>
                <a:ext uri="{FF2B5EF4-FFF2-40B4-BE49-F238E27FC236}">
                  <a16:creationId xmlns:a16="http://schemas.microsoft.com/office/drawing/2014/main" id="{0C00BFA2-85C0-4B36-B0B2-EC983CE48B15}"/>
                </a:ext>
              </a:extLst>
            </p:cNvPr>
            <p:cNvSpPr/>
            <p:nvPr/>
          </p:nvSpPr>
          <p:spPr>
            <a:xfrm>
              <a:off x="5625548" y="4992624"/>
              <a:ext cx="740664" cy="45720"/>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5" name="Rectangle 164">
              <a:extLst>
                <a:ext uri="{FF2B5EF4-FFF2-40B4-BE49-F238E27FC236}">
                  <a16:creationId xmlns:a16="http://schemas.microsoft.com/office/drawing/2014/main" id="{E242806A-EB98-41D9-AF0A-40EF17F7B90D}"/>
                </a:ext>
              </a:extLst>
            </p:cNvPr>
            <p:cNvSpPr/>
            <p:nvPr/>
          </p:nvSpPr>
          <p:spPr>
            <a:xfrm>
              <a:off x="5625548" y="4937760"/>
              <a:ext cx="1911096" cy="4572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6" name="Rectangle 165">
              <a:extLst>
                <a:ext uri="{FF2B5EF4-FFF2-40B4-BE49-F238E27FC236}">
                  <a16:creationId xmlns:a16="http://schemas.microsoft.com/office/drawing/2014/main" id="{A6073662-28C2-49A5-B1F0-B12DABC786F1}"/>
                </a:ext>
              </a:extLst>
            </p:cNvPr>
            <p:cNvSpPr/>
            <p:nvPr/>
          </p:nvSpPr>
          <p:spPr>
            <a:xfrm>
              <a:off x="5625776" y="5102352"/>
              <a:ext cx="310896" cy="45720"/>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7" name="Rectangle 166">
              <a:extLst>
                <a:ext uri="{FF2B5EF4-FFF2-40B4-BE49-F238E27FC236}">
                  <a16:creationId xmlns:a16="http://schemas.microsoft.com/office/drawing/2014/main" id="{504F6BE1-86AC-4B8F-B15C-4E0C0D29CC2A}"/>
                </a:ext>
              </a:extLst>
            </p:cNvPr>
            <p:cNvSpPr/>
            <p:nvPr/>
          </p:nvSpPr>
          <p:spPr>
            <a:xfrm>
              <a:off x="5625776" y="5047488"/>
              <a:ext cx="182880" cy="4572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8" name="Rectangle 167">
              <a:extLst>
                <a:ext uri="{FF2B5EF4-FFF2-40B4-BE49-F238E27FC236}">
                  <a16:creationId xmlns:a16="http://schemas.microsoft.com/office/drawing/2014/main" id="{DA7D02D9-9264-4D67-8C6D-7B6D7A9BE049}"/>
                </a:ext>
              </a:extLst>
            </p:cNvPr>
            <p:cNvSpPr/>
            <p:nvPr/>
          </p:nvSpPr>
          <p:spPr>
            <a:xfrm>
              <a:off x="5625548" y="5266944"/>
              <a:ext cx="457200" cy="45720"/>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9" name="Rectangle 168">
              <a:extLst>
                <a:ext uri="{FF2B5EF4-FFF2-40B4-BE49-F238E27FC236}">
                  <a16:creationId xmlns:a16="http://schemas.microsoft.com/office/drawing/2014/main" id="{4DB5455F-9558-406E-8402-87FA81AF0CC5}"/>
                </a:ext>
              </a:extLst>
            </p:cNvPr>
            <p:cNvSpPr/>
            <p:nvPr/>
          </p:nvSpPr>
          <p:spPr>
            <a:xfrm>
              <a:off x="5625548" y="5212080"/>
              <a:ext cx="82296" cy="4572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0" name="Rectangle 169">
              <a:extLst>
                <a:ext uri="{FF2B5EF4-FFF2-40B4-BE49-F238E27FC236}">
                  <a16:creationId xmlns:a16="http://schemas.microsoft.com/office/drawing/2014/main" id="{F2D67FCB-0C44-4E84-AB93-F6376E65DA2D}"/>
                </a:ext>
              </a:extLst>
            </p:cNvPr>
            <p:cNvSpPr/>
            <p:nvPr/>
          </p:nvSpPr>
          <p:spPr>
            <a:xfrm>
              <a:off x="5625776" y="5376672"/>
              <a:ext cx="128016" cy="45720"/>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1" name="Rectangle 170">
              <a:extLst>
                <a:ext uri="{FF2B5EF4-FFF2-40B4-BE49-F238E27FC236}">
                  <a16:creationId xmlns:a16="http://schemas.microsoft.com/office/drawing/2014/main" id="{BDBEB04D-376A-45AF-B1D2-083C7101B32B}"/>
                </a:ext>
              </a:extLst>
            </p:cNvPr>
            <p:cNvSpPr/>
            <p:nvPr/>
          </p:nvSpPr>
          <p:spPr>
            <a:xfrm>
              <a:off x="5625776" y="5321808"/>
              <a:ext cx="155448" cy="4572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2" name="Rectangle 171">
              <a:extLst>
                <a:ext uri="{FF2B5EF4-FFF2-40B4-BE49-F238E27FC236}">
                  <a16:creationId xmlns:a16="http://schemas.microsoft.com/office/drawing/2014/main" id="{06341443-84A7-4098-AD12-D88608E1F5DF}"/>
                </a:ext>
              </a:extLst>
            </p:cNvPr>
            <p:cNvSpPr/>
            <p:nvPr/>
          </p:nvSpPr>
          <p:spPr>
            <a:xfrm>
              <a:off x="5625548" y="5541264"/>
              <a:ext cx="329184" cy="45720"/>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3" name="Rectangle 172">
              <a:extLst>
                <a:ext uri="{FF2B5EF4-FFF2-40B4-BE49-F238E27FC236}">
                  <a16:creationId xmlns:a16="http://schemas.microsoft.com/office/drawing/2014/main" id="{FA3B9EE0-881C-4D8E-9CFF-22D98DCBFD93}"/>
                </a:ext>
              </a:extLst>
            </p:cNvPr>
            <p:cNvSpPr/>
            <p:nvPr/>
          </p:nvSpPr>
          <p:spPr>
            <a:xfrm>
              <a:off x="5625548" y="5486400"/>
              <a:ext cx="850392" cy="4572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4" name="Rectangle 173">
              <a:extLst>
                <a:ext uri="{FF2B5EF4-FFF2-40B4-BE49-F238E27FC236}">
                  <a16:creationId xmlns:a16="http://schemas.microsoft.com/office/drawing/2014/main" id="{D0DF962E-9EBA-47AC-A00F-169E79D14D0F}"/>
                </a:ext>
              </a:extLst>
            </p:cNvPr>
            <p:cNvSpPr/>
            <p:nvPr/>
          </p:nvSpPr>
          <p:spPr>
            <a:xfrm>
              <a:off x="5625776" y="5650992"/>
              <a:ext cx="475488" cy="45720"/>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5" name="Rectangle 174">
              <a:extLst>
                <a:ext uri="{FF2B5EF4-FFF2-40B4-BE49-F238E27FC236}">
                  <a16:creationId xmlns:a16="http://schemas.microsoft.com/office/drawing/2014/main" id="{376A78A5-34BE-4217-9E2D-FD7863652E0C}"/>
                </a:ext>
              </a:extLst>
            </p:cNvPr>
            <p:cNvSpPr/>
            <p:nvPr/>
          </p:nvSpPr>
          <p:spPr>
            <a:xfrm>
              <a:off x="5625776" y="5596128"/>
              <a:ext cx="91440" cy="4572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6" name="object 73">
              <a:extLst>
                <a:ext uri="{FF2B5EF4-FFF2-40B4-BE49-F238E27FC236}">
                  <a16:creationId xmlns:a16="http://schemas.microsoft.com/office/drawing/2014/main" id="{4BA4FEA2-E00F-437F-BF4F-AC3BD846FD12}"/>
                </a:ext>
              </a:extLst>
            </p:cNvPr>
            <p:cNvSpPr txBox="1"/>
            <p:nvPr/>
          </p:nvSpPr>
          <p:spPr>
            <a:xfrm>
              <a:off x="4930604" y="2191874"/>
              <a:ext cx="516167" cy="184666"/>
            </a:xfrm>
            <a:prstGeom prst="rect">
              <a:avLst/>
            </a:prstGeom>
          </p:spPr>
          <p:txBody>
            <a:bodyPr vert="horz" wrap="none" lIns="0" tIns="0" rIns="0" bIns="0" rtlCol="0" anchor="t" anchorCtr="1">
              <a:spAutoFit/>
            </a:bodyPr>
            <a:lstStyle/>
            <a:p>
              <a:pPr marL="12700" marR="0" lvl="0" indent="0" algn="r" defTabSz="914400" rtl="0" eaLnBrk="1" fontAlgn="auto" latinLnBrk="0" hangingPunct="1">
                <a:lnSpc>
                  <a:spcPct val="100000"/>
                </a:lnSpc>
                <a:spcBef>
                  <a:spcPts val="160"/>
                </a:spcBef>
                <a:spcAft>
                  <a:spcPts val="0"/>
                </a:spcAft>
                <a:buClrTx/>
                <a:buSzTx/>
                <a:buFontTx/>
                <a:buNone/>
                <a:tabLst/>
                <a:defRPr/>
              </a:pPr>
              <a:r>
                <a:rPr kumimoji="0" lang="fr-CH" sz="1200" b="0" i="0" u="none" strike="noStrike" kern="1200" cap="none" spc="0" normalizeH="0" baseline="0" noProof="0" err="1">
                  <a:ln>
                    <a:noFill/>
                  </a:ln>
                  <a:effectLst/>
                  <a:uLnTx/>
                  <a:uFillTx/>
                  <a:latin typeface="Arial"/>
                  <a:ea typeface="+mn-ea"/>
                  <a:cs typeface="Arial"/>
                </a:rPr>
                <a:t>Greece</a:t>
              </a:r>
              <a:endParaRPr kumimoji="0" lang="fr-CH" sz="1200" b="0" i="0" u="none" strike="noStrike" kern="1200" cap="none" spc="0" normalizeH="0" baseline="0" noProof="0">
                <a:ln>
                  <a:noFill/>
                </a:ln>
                <a:effectLst/>
                <a:uLnTx/>
                <a:uFillTx/>
                <a:latin typeface="Arial"/>
                <a:ea typeface="+mn-ea"/>
                <a:cs typeface="Arial"/>
              </a:endParaRPr>
            </a:p>
          </p:txBody>
        </p:sp>
        <p:sp>
          <p:nvSpPr>
            <p:cNvPr id="177" name="object 73">
              <a:extLst>
                <a:ext uri="{FF2B5EF4-FFF2-40B4-BE49-F238E27FC236}">
                  <a16:creationId xmlns:a16="http://schemas.microsoft.com/office/drawing/2014/main" id="{047F4E91-C51B-48A8-A18F-E1C17969060D}"/>
                </a:ext>
              </a:extLst>
            </p:cNvPr>
            <p:cNvSpPr txBox="1"/>
            <p:nvPr/>
          </p:nvSpPr>
          <p:spPr>
            <a:xfrm>
              <a:off x="4665428" y="2468880"/>
              <a:ext cx="772647" cy="184666"/>
            </a:xfrm>
            <a:prstGeom prst="rect">
              <a:avLst/>
            </a:prstGeom>
          </p:spPr>
          <p:txBody>
            <a:bodyPr vert="horz" wrap="none" lIns="0" tIns="0" rIns="0" bIns="0" rtlCol="0" anchor="t" anchorCtr="1">
              <a:spAutoFit/>
            </a:bodyPr>
            <a:lstStyle/>
            <a:p>
              <a:pPr marL="12700" marR="0" lvl="0" indent="0" algn="r" defTabSz="914400" rtl="0" eaLnBrk="1" fontAlgn="auto" latinLnBrk="0" hangingPunct="1">
                <a:lnSpc>
                  <a:spcPct val="100000"/>
                </a:lnSpc>
                <a:spcBef>
                  <a:spcPts val="160"/>
                </a:spcBef>
                <a:spcAft>
                  <a:spcPts val="0"/>
                </a:spcAft>
                <a:buClrTx/>
                <a:buSzTx/>
                <a:buFontTx/>
                <a:buNone/>
                <a:tabLst/>
                <a:defRPr/>
              </a:pPr>
              <a:r>
                <a:rPr kumimoji="0" lang="fr-CH" sz="1200" b="0" i="0" u="none" strike="noStrike" kern="1200" cap="none" spc="0" normalizeH="0" baseline="0" noProof="0" err="1">
                  <a:ln>
                    <a:noFill/>
                  </a:ln>
                  <a:effectLst/>
                  <a:uLnTx/>
                  <a:uFillTx/>
                  <a:latin typeface="Arial"/>
                  <a:ea typeface="+mn-ea"/>
                  <a:cs typeface="Arial"/>
                </a:rPr>
                <a:t>Kyrgyzstan</a:t>
              </a:r>
              <a:endParaRPr kumimoji="0" lang="fr-CH" sz="1200" b="0" i="0" u="none" strike="noStrike" kern="1200" cap="none" spc="0" normalizeH="0" baseline="0" noProof="0">
                <a:ln>
                  <a:noFill/>
                </a:ln>
                <a:effectLst/>
                <a:uLnTx/>
                <a:uFillTx/>
                <a:latin typeface="Arial"/>
                <a:ea typeface="+mn-ea"/>
                <a:cs typeface="Arial"/>
              </a:endParaRPr>
            </a:p>
          </p:txBody>
        </p:sp>
        <p:sp>
          <p:nvSpPr>
            <p:cNvPr id="178" name="object 73">
              <a:extLst>
                <a:ext uri="{FF2B5EF4-FFF2-40B4-BE49-F238E27FC236}">
                  <a16:creationId xmlns:a16="http://schemas.microsoft.com/office/drawing/2014/main" id="{55834F3D-FF6C-4189-B776-5BA6B8AE8741}"/>
                </a:ext>
              </a:extLst>
            </p:cNvPr>
            <p:cNvSpPr txBox="1"/>
            <p:nvPr/>
          </p:nvSpPr>
          <p:spPr>
            <a:xfrm>
              <a:off x="4976324" y="2743200"/>
              <a:ext cx="463268" cy="184666"/>
            </a:xfrm>
            <a:prstGeom prst="rect">
              <a:avLst/>
            </a:prstGeom>
          </p:spPr>
          <p:txBody>
            <a:bodyPr vert="horz" wrap="none" lIns="0" tIns="0" rIns="0" bIns="0" rtlCol="0" anchor="t" anchorCtr="1">
              <a:spAutoFit/>
            </a:bodyPr>
            <a:lstStyle/>
            <a:p>
              <a:pPr marL="12700" marR="0" lvl="0" indent="0" algn="r" defTabSz="914400" rtl="0" eaLnBrk="1" fontAlgn="auto" latinLnBrk="0" hangingPunct="1">
                <a:lnSpc>
                  <a:spcPct val="100000"/>
                </a:lnSpc>
                <a:spcBef>
                  <a:spcPts val="160"/>
                </a:spcBef>
                <a:spcAft>
                  <a:spcPts val="0"/>
                </a:spcAft>
                <a:buClrTx/>
                <a:buSzTx/>
                <a:buFontTx/>
                <a:buNone/>
                <a:tabLst/>
                <a:defRPr/>
              </a:pPr>
              <a:r>
                <a:rPr kumimoji="0" lang="fr-CH" sz="1200" b="0" i="0" u="none" strike="noStrike" kern="1200" cap="none" spc="0" normalizeH="0" baseline="0" noProof="0">
                  <a:ln>
                    <a:noFill/>
                  </a:ln>
                  <a:effectLst/>
                  <a:uLnTx/>
                  <a:uFillTx/>
                  <a:latin typeface="Arial"/>
                  <a:ea typeface="+mn-ea"/>
                  <a:cs typeface="Arial"/>
                </a:rPr>
                <a:t>Congo</a:t>
              </a:r>
            </a:p>
          </p:txBody>
        </p:sp>
        <p:sp>
          <p:nvSpPr>
            <p:cNvPr id="179" name="object 73">
              <a:extLst>
                <a:ext uri="{FF2B5EF4-FFF2-40B4-BE49-F238E27FC236}">
                  <a16:creationId xmlns:a16="http://schemas.microsoft.com/office/drawing/2014/main" id="{7A91BCEA-2BEF-4316-964E-C6B1C39A1606}"/>
                </a:ext>
              </a:extLst>
            </p:cNvPr>
            <p:cNvSpPr txBox="1"/>
            <p:nvPr/>
          </p:nvSpPr>
          <p:spPr>
            <a:xfrm>
              <a:off x="4628852" y="3017520"/>
              <a:ext cx="814325" cy="184666"/>
            </a:xfrm>
            <a:prstGeom prst="rect">
              <a:avLst/>
            </a:prstGeom>
          </p:spPr>
          <p:txBody>
            <a:bodyPr vert="horz" wrap="none" lIns="0" tIns="0" rIns="0" bIns="0" rtlCol="0" anchor="t" anchorCtr="1">
              <a:spAutoFit/>
            </a:bodyPr>
            <a:lstStyle/>
            <a:p>
              <a:pPr marL="12700" marR="0" lvl="0" indent="0" algn="r" defTabSz="914400" rtl="0" eaLnBrk="1" fontAlgn="auto" latinLnBrk="0" hangingPunct="1">
                <a:lnSpc>
                  <a:spcPct val="100000"/>
                </a:lnSpc>
                <a:spcBef>
                  <a:spcPts val="160"/>
                </a:spcBef>
                <a:spcAft>
                  <a:spcPts val="0"/>
                </a:spcAft>
                <a:buClrTx/>
                <a:buSzTx/>
                <a:buFontTx/>
                <a:buNone/>
                <a:tabLst/>
                <a:defRPr/>
              </a:pPr>
              <a:r>
                <a:rPr kumimoji="0" lang="fr-CH" sz="1200" b="0" i="0" u="none" strike="noStrike" kern="1200" cap="none" spc="0" normalizeH="0" baseline="0" noProof="0">
                  <a:ln>
                    <a:noFill/>
                  </a:ln>
                  <a:effectLst/>
                  <a:uLnTx/>
                  <a:uFillTx/>
                  <a:latin typeface="Arial"/>
                  <a:ea typeface="+mn-ea"/>
                  <a:cs typeface="Arial"/>
                </a:rPr>
                <a:t>Kazakhstan</a:t>
              </a:r>
            </a:p>
          </p:txBody>
        </p:sp>
        <p:sp>
          <p:nvSpPr>
            <p:cNvPr id="180" name="object 73">
              <a:extLst>
                <a:ext uri="{FF2B5EF4-FFF2-40B4-BE49-F238E27FC236}">
                  <a16:creationId xmlns:a16="http://schemas.microsoft.com/office/drawing/2014/main" id="{2F7D6D94-320C-4A7A-8A01-AA1899074739}"/>
                </a:ext>
              </a:extLst>
            </p:cNvPr>
            <p:cNvSpPr txBox="1"/>
            <p:nvPr/>
          </p:nvSpPr>
          <p:spPr>
            <a:xfrm>
              <a:off x="4802588" y="3291840"/>
              <a:ext cx="643381" cy="184666"/>
            </a:xfrm>
            <a:prstGeom prst="rect">
              <a:avLst/>
            </a:prstGeom>
          </p:spPr>
          <p:txBody>
            <a:bodyPr vert="horz" wrap="none" lIns="0" tIns="0" rIns="0" bIns="0" rtlCol="0" anchor="t" anchorCtr="1">
              <a:spAutoFit/>
            </a:bodyPr>
            <a:lstStyle/>
            <a:p>
              <a:pPr marL="12700" marR="0" lvl="0" indent="0" algn="r" defTabSz="914400" rtl="0" eaLnBrk="1" fontAlgn="auto" latinLnBrk="0" hangingPunct="1">
                <a:lnSpc>
                  <a:spcPct val="100000"/>
                </a:lnSpc>
                <a:spcBef>
                  <a:spcPts val="160"/>
                </a:spcBef>
                <a:spcAft>
                  <a:spcPts val="0"/>
                </a:spcAft>
                <a:buClrTx/>
                <a:buSzTx/>
                <a:buFontTx/>
                <a:buNone/>
                <a:tabLst/>
                <a:defRPr/>
              </a:pPr>
              <a:r>
                <a:rPr kumimoji="0" lang="fr-CH" sz="1200" b="0" i="0" u="none" strike="noStrike" kern="1200" cap="none" spc="0" normalizeH="0" baseline="0" noProof="0" err="1">
                  <a:ln>
                    <a:noFill/>
                  </a:ln>
                  <a:effectLst/>
                  <a:uLnTx/>
                  <a:uFillTx/>
                  <a:latin typeface="Arial"/>
                  <a:ea typeface="+mn-ea"/>
                  <a:cs typeface="Arial"/>
                </a:rPr>
                <a:t>Tajikistan</a:t>
              </a:r>
              <a:endParaRPr kumimoji="0" lang="fr-CH" sz="1200" b="0" i="0" u="none" strike="noStrike" kern="1200" cap="none" spc="0" normalizeH="0" baseline="0" noProof="0">
                <a:ln>
                  <a:noFill/>
                </a:ln>
                <a:effectLst/>
                <a:uLnTx/>
                <a:uFillTx/>
                <a:latin typeface="Arial"/>
                <a:ea typeface="+mn-ea"/>
                <a:cs typeface="Arial"/>
              </a:endParaRPr>
            </a:p>
          </p:txBody>
        </p:sp>
        <p:sp>
          <p:nvSpPr>
            <p:cNvPr id="181" name="object 73">
              <a:extLst>
                <a:ext uri="{FF2B5EF4-FFF2-40B4-BE49-F238E27FC236}">
                  <a16:creationId xmlns:a16="http://schemas.microsoft.com/office/drawing/2014/main" id="{C2A1589E-E1C6-4B05-B808-1BFD7D954542}"/>
                </a:ext>
              </a:extLst>
            </p:cNvPr>
            <p:cNvSpPr txBox="1"/>
            <p:nvPr/>
          </p:nvSpPr>
          <p:spPr>
            <a:xfrm>
              <a:off x="4903172" y="3566160"/>
              <a:ext cx="540212" cy="184666"/>
            </a:xfrm>
            <a:prstGeom prst="rect">
              <a:avLst/>
            </a:prstGeom>
          </p:spPr>
          <p:txBody>
            <a:bodyPr vert="horz" wrap="none" lIns="0" tIns="0" rIns="0" bIns="0" rtlCol="0" anchor="t" anchorCtr="1">
              <a:spAutoFit/>
            </a:bodyPr>
            <a:lstStyle/>
            <a:p>
              <a:pPr marL="12700" marR="0" lvl="0" indent="0" algn="r" defTabSz="914400" rtl="0" eaLnBrk="1" fontAlgn="auto" latinLnBrk="0" hangingPunct="1">
                <a:lnSpc>
                  <a:spcPct val="100000"/>
                </a:lnSpc>
                <a:spcBef>
                  <a:spcPts val="160"/>
                </a:spcBef>
                <a:spcAft>
                  <a:spcPts val="0"/>
                </a:spcAft>
                <a:buClrTx/>
                <a:buSzTx/>
                <a:buFontTx/>
                <a:buNone/>
                <a:tabLst/>
                <a:defRPr/>
              </a:pPr>
              <a:r>
                <a:rPr kumimoji="0" lang="fr-CH" sz="1200" b="0" i="0" u="none" strike="noStrike" kern="1200" cap="none" spc="0" normalizeH="0" baseline="0" noProof="0">
                  <a:ln>
                    <a:noFill/>
                  </a:ln>
                  <a:effectLst/>
                  <a:uLnTx/>
                  <a:uFillTx/>
                  <a:latin typeface="Arial"/>
                  <a:ea typeface="+mn-ea"/>
                  <a:cs typeface="Arial"/>
                </a:rPr>
                <a:t>Burundi</a:t>
              </a:r>
            </a:p>
          </p:txBody>
        </p:sp>
        <p:sp>
          <p:nvSpPr>
            <p:cNvPr id="182" name="object 73">
              <a:extLst>
                <a:ext uri="{FF2B5EF4-FFF2-40B4-BE49-F238E27FC236}">
                  <a16:creationId xmlns:a16="http://schemas.microsoft.com/office/drawing/2014/main" id="{29BF0BC6-3745-47D6-BAFA-FDECEA2EB406}"/>
                </a:ext>
              </a:extLst>
            </p:cNvPr>
            <p:cNvSpPr txBox="1"/>
            <p:nvPr/>
          </p:nvSpPr>
          <p:spPr>
            <a:xfrm>
              <a:off x="4572000" y="3840480"/>
              <a:ext cx="868828" cy="184666"/>
            </a:xfrm>
            <a:prstGeom prst="rect">
              <a:avLst/>
            </a:prstGeom>
          </p:spPr>
          <p:txBody>
            <a:bodyPr vert="horz" wrap="none" lIns="0" tIns="0" rIns="0" bIns="0" rtlCol="0" anchor="t" anchorCtr="1">
              <a:spAutoFit/>
            </a:bodyPr>
            <a:lstStyle/>
            <a:p>
              <a:pPr marL="12700" marR="0" lvl="0" indent="0" algn="r" defTabSz="914400" rtl="0" eaLnBrk="1" fontAlgn="auto" latinLnBrk="0" hangingPunct="1">
                <a:lnSpc>
                  <a:spcPct val="100000"/>
                </a:lnSpc>
                <a:spcBef>
                  <a:spcPts val="160"/>
                </a:spcBef>
                <a:spcAft>
                  <a:spcPts val="0"/>
                </a:spcAft>
                <a:buClrTx/>
                <a:buSzTx/>
                <a:buFontTx/>
                <a:buNone/>
                <a:tabLst/>
                <a:defRPr/>
              </a:pPr>
              <a:r>
                <a:rPr kumimoji="0" lang="fr-CH" sz="1200" b="0" i="0" u="none" strike="noStrike" kern="1200" cap="none" spc="0" normalizeH="0" baseline="0" noProof="0">
                  <a:ln>
                    <a:noFill/>
                  </a:ln>
                  <a:effectLst/>
                  <a:uLnTx/>
                  <a:uFillTx/>
                  <a:latin typeface="Arial"/>
                  <a:ea typeface="+mn-ea"/>
                  <a:cs typeface="Arial"/>
                </a:rPr>
                <a:t>Côte d'Ivoire</a:t>
              </a:r>
            </a:p>
          </p:txBody>
        </p:sp>
        <p:sp>
          <p:nvSpPr>
            <p:cNvPr id="183" name="object 73">
              <a:extLst>
                <a:ext uri="{FF2B5EF4-FFF2-40B4-BE49-F238E27FC236}">
                  <a16:creationId xmlns:a16="http://schemas.microsoft.com/office/drawing/2014/main" id="{101F20A4-E2FE-47C6-80B7-54E113257EF9}"/>
                </a:ext>
              </a:extLst>
            </p:cNvPr>
            <p:cNvSpPr txBox="1"/>
            <p:nvPr/>
          </p:nvSpPr>
          <p:spPr>
            <a:xfrm>
              <a:off x="4683716" y="4114800"/>
              <a:ext cx="763029" cy="184666"/>
            </a:xfrm>
            <a:prstGeom prst="rect">
              <a:avLst/>
            </a:prstGeom>
          </p:spPr>
          <p:txBody>
            <a:bodyPr vert="horz" wrap="none" lIns="0" tIns="0" rIns="0" bIns="0" rtlCol="0" anchor="t" anchorCtr="1">
              <a:spAutoFit/>
            </a:bodyPr>
            <a:lstStyle/>
            <a:p>
              <a:pPr marL="12700" marR="0" lvl="0" indent="0" algn="r" defTabSz="914400" rtl="0" eaLnBrk="1" fontAlgn="auto" latinLnBrk="0" hangingPunct="1">
                <a:lnSpc>
                  <a:spcPct val="100000"/>
                </a:lnSpc>
                <a:spcBef>
                  <a:spcPts val="160"/>
                </a:spcBef>
                <a:spcAft>
                  <a:spcPts val="0"/>
                </a:spcAft>
                <a:buClrTx/>
                <a:buSzTx/>
                <a:buFontTx/>
                <a:buNone/>
                <a:tabLst/>
                <a:defRPr/>
              </a:pPr>
              <a:r>
                <a:rPr kumimoji="0" lang="fr-CH" sz="1200" b="0" i="0" u="none" strike="noStrike" kern="1200" cap="none" spc="0" normalizeH="0" baseline="0" noProof="0">
                  <a:ln>
                    <a:noFill/>
                  </a:ln>
                  <a:effectLst/>
                  <a:uLnTx/>
                  <a:uFillTx/>
                  <a:latin typeface="Arial"/>
                  <a:ea typeface="+mn-ea"/>
                  <a:cs typeface="Arial"/>
                </a:rPr>
                <a:t>Costa Rica</a:t>
              </a:r>
            </a:p>
          </p:txBody>
        </p:sp>
        <p:sp>
          <p:nvSpPr>
            <p:cNvPr id="184" name="object 73">
              <a:extLst>
                <a:ext uri="{FF2B5EF4-FFF2-40B4-BE49-F238E27FC236}">
                  <a16:creationId xmlns:a16="http://schemas.microsoft.com/office/drawing/2014/main" id="{6C81D593-A0B5-4F6B-8B4D-BFCA05FE3153}"/>
                </a:ext>
              </a:extLst>
            </p:cNvPr>
            <p:cNvSpPr txBox="1"/>
            <p:nvPr/>
          </p:nvSpPr>
          <p:spPr>
            <a:xfrm>
              <a:off x="4572000" y="4389120"/>
              <a:ext cx="865622" cy="184666"/>
            </a:xfrm>
            <a:prstGeom prst="rect">
              <a:avLst/>
            </a:prstGeom>
          </p:spPr>
          <p:txBody>
            <a:bodyPr vert="horz" wrap="none" lIns="0" tIns="0" rIns="0" bIns="0" rtlCol="0" anchor="t" anchorCtr="1">
              <a:spAutoFit/>
            </a:bodyPr>
            <a:lstStyle/>
            <a:p>
              <a:pPr marL="12700" marR="0" lvl="0" indent="0" algn="r" defTabSz="914400" rtl="0" eaLnBrk="1" fontAlgn="auto" latinLnBrk="0" hangingPunct="1">
                <a:lnSpc>
                  <a:spcPct val="100000"/>
                </a:lnSpc>
                <a:spcBef>
                  <a:spcPts val="160"/>
                </a:spcBef>
                <a:spcAft>
                  <a:spcPts val="0"/>
                </a:spcAft>
                <a:buClrTx/>
                <a:buSzTx/>
                <a:buFontTx/>
                <a:buNone/>
                <a:tabLst/>
                <a:defRPr/>
              </a:pPr>
              <a:r>
                <a:rPr kumimoji="0" lang="fr-CH" sz="1200" b="0" i="0" u="none" strike="noStrike" kern="1200" cap="none" spc="0" normalizeH="0" baseline="0" noProof="0">
                  <a:ln>
                    <a:noFill/>
                  </a:ln>
                  <a:effectLst/>
                  <a:uLnTx/>
                  <a:uFillTx/>
                  <a:latin typeface="Arial"/>
                  <a:ea typeface="+mn-ea"/>
                  <a:cs typeface="Arial"/>
                </a:rPr>
                <a:t>South </a:t>
              </a:r>
              <a:r>
                <a:rPr kumimoji="0" lang="fr-CH" sz="1200" b="0" i="0" u="none" strike="noStrike" kern="1200" cap="none" spc="0" normalizeH="0" baseline="0" noProof="0" err="1">
                  <a:ln>
                    <a:noFill/>
                  </a:ln>
                  <a:effectLst/>
                  <a:uLnTx/>
                  <a:uFillTx/>
                  <a:latin typeface="Arial"/>
                  <a:ea typeface="+mn-ea"/>
                  <a:cs typeface="Arial"/>
                </a:rPr>
                <a:t>Korea</a:t>
              </a:r>
              <a:endParaRPr kumimoji="0" lang="fr-CH" sz="1200" b="0" i="0" u="none" strike="noStrike" kern="1200" cap="none" spc="0" normalizeH="0" baseline="0" noProof="0">
                <a:ln>
                  <a:noFill/>
                </a:ln>
                <a:effectLst/>
                <a:uLnTx/>
                <a:uFillTx/>
                <a:latin typeface="Arial"/>
                <a:ea typeface="+mn-ea"/>
                <a:cs typeface="Arial"/>
              </a:endParaRPr>
            </a:p>
          </p:txBody>
        </p:sp>
        <p:sp>
          <p:nvSpPr>
            <p:cNvPr id="185" name="object 73">
              <a:extLst>
                <a:ext uri="{FF2B5EF4-FFF2-40B4-BE49-F238E27FC236}">
                  <a16:creationId xmlns:a16="http://schemas.microsoft.com/office/drawing/2014/main" id="{E408CC2D-4ACD-43A0-9EA5-F41ECD88F2FE}"/>
                </a:ext>
              </a:extLst>
            </p:cNvPr>
            <p:cNvSpPr txBox="1"/>
            <p:nvPr/>
          </p:nvSpPr>
          <p:spPr>
            <a:xfrm>
              <a:off x="5104340" y="4663440"/>
              <a:ext cx="336631" cy="184666"/>
            </a:xfrm>
            <a:prstGeom prst="rect">
              <a:avLst/>
            </a:prstGeom>
          </p:spPr>
          <p:txBody>
            <a:bodyPr vert="horz" wrap="none" lIns="0" tIns="0" rIns="0" bIns="0" rtlCol="0" anchor="t" anchorCtr="1">
              <a:spAutoFit/>
            </a:bodyPr>
            <a:lstStyle/>
            <a:p>
              <a:pPr marL="12700" marR="0" lvl="0" indent="0" algn="r" defTabSz="914400" rtl="0" eaLnBrk="1" fontAlgn="auto" latinLnBrk="0" hangingPunct="1">
                <a:lnSpc>
                  <a:spcPct val="100000"/>
                </a:lnSpc>
                <a:spcBef>
                  <a:spcPts val="160"/>
                </a:spcBef>
                <a:spcAft>
                  <a:spcPts val="0"/>
                </a:spcAft>
                <a:buClrTx/>
                <a:buSzTx/>
                <a:buFontTx/>
                <a:buNone/>
                <a:tabLst/>
                <a:defRPr/>
              </a:pPr>
              <a:r>
                <a:rPr kumimoji="0" lang="fr-CH" sz="1200" b="0" i="0" u="none" strike="noStrike" kern="1200" cap="none" spc="0" normalizeH="0" baseline="0" noProof="0" err="1">
                  <a:ln>
                    <a:noFill/>
                  </a:ln>
                  <a:effectLst/>
                  <a:uLnTx/>
                  <a:uFillTx/>
                  <a:latin typeface="Arial"/>
                  <a:ea typeface="+mn-ea"/>
                  <a:cs typeface="Arial"/>
                </a:rPr>
                <a:t>Peru</a:t>
              </a:r>
              <a:endParaRPr kumimoji="0" lang="fr-CH" sz="1200" b="0" i="0" u="none" strike="noStrike" kern="1200" cap="none" spc="0" normalizeH="0" baseline="0" noProof="0">
                <a:ln>
                  <a:noFill/>
                </a:ln>
                <a:effectLst/>
                <a:uLnTx/>
                <a:uFillTx/>
                <a:latin typeface="Arial"/>
                <a:ea typeface="+mn-ea"/>
                <a:cs typeface="Arial"/>
              </a:endParaRPr>
            </a:p>
          </p:txBody>
        </p:sp>
        <p:sp>
          <p:nvSpPr>
            <p:cNvPr id="186" name="object 73">
              <a:extLst>
                <a:ext uri="{FF2B5EF4-FFF2-40B4-BE49-F238E27FC236}">
                  <a16:creationId xmlns:a16="http://schemas.microsoft.com/office/drawing/2014/main" id="{3A6602C1-7C0B-4CBB-A813-9CE3CD9E6157}"/>
                </a:ext>
              </a:extLst>
            </p:cNvPr>
            <p:cNvSpPr txBox="1"/>
            <p:nvPr/>
          </p:nvSpPr>
          <p:spPr>
            <a:xfrm>
              <a:off x="4766012" y="4937760"/>
              <a:ext cx="676467" cy="184666"/>
            </a:xfrm>
            <a:prstGeom prst="rect">
              <a:avLst/>
            </a:prstGeom>
          </p:spPr>
          <p:txBody>
            <a:bodyPr vert="horz" wrap="none" lIns="0" tIns="0" rIns="0" bIns="0" rtlCol="0" anchor="t" anchorCtr="1">
              <a:spAutoFit/>
            </a:bodyPr>
            <a:lstStyle/>
            <a:p>
              <a:pPr marL="12700" marR="0" lvl="0" indent="0" algn="r" defTabSz="914400" rtl="0" eaLnBrk="1" fontAlgn="auto" latinLnBrk="0" hangingPunct="1">
                <a:lnSpc>
                  <a:spcPct val="100000"/>
                </a:lnSpc>
                <a:spcBef>
                  <a:spcPts val="160"/>
                </a:spcBef>
                <a:spcAft>
                  <a:spcPts val="0"/>
                </a:spcAft>
                <a:buClrTx/>
                <a:buSzTx/>
                <a:buFontTx/>
                <a:buNone/>
                <a:tabLst/>
                <a:defRPr/>
              </a:pPr>
              <a:r>
                <a:rPr kumimoji="0" lang="fr-CH" sz="1200" b="0" i="0" u="none" strike="noStrike" kern="1200" cap="none" spc="0" normalizeH="0" baseline="0" noProof="0">
                  <a:ln>
                    <a:noFill/>
                  </a:ln>
                  <a:effectLst/>
                  <a:uLnTx/>
                  <a:uFillTx/>
                  <a:latin typeface="Arial"/>
                  <a:ea typeface="+mn-ea"/>
                  <a:cs typeface="Arial"/>
                </a:rPr>
                <a:t>Honduras</a:t>
              </a:r>
            </a:p>
          </p:txBody>
        </p:sp>
        <p:sp>
          <p:nvSpPr>
            <p:cNvPr id="187" name="object 73">
              <a:extLst>
                <a:ext uri="{FF2B5EF4-FFF2-40B4-BE49-F238E27FC236}">
                  <a16:creationId xmlns:a16="http://schemas.microsoft.com/office/drawing/2014/main" id="{AFA4DCB7-3CB2-4E13-A59B-78C59A8E58A9}"/>
                </a:ext>
              </a:extLst>
            </p:cNvPr>
            <p:cNvSpPr txBox="1"/>
            <p:nvPr/>
          </p:nvSpPr>
          <p:spPr>
            <a:xfrm>
              <a:off x="4948892" y="5212080"/>
              <a:ext cx="488916" cy="184666"/>
            </a:xfrm>
            <a:prstGeom prst="rect">
              <a:avLst/>
            </a:prstGeom>
          </p:spPr>
          <p:txBody>
            <a:bodyPr vert="horz" wrap="none" lIns="0" tIns="0" rIns="0" bIns="0" rtlCol="0" anchor="t" anchorCtr="1">
              <a:spAutoFit/>
            </a:bodyPr>
            <a:lstStyle/>
            <a:p>
              <a:pPr marL="12700" marR="0" lvl="0" indent="0" algn="r" defTabSz="914400" rtl="0" eaLnBrk="1" fontAlgn="auto" latinLnBrk="0" hangingPunct="1">
                <a:lnSpc>
                  <a:spcPct val="100000"/>
                </a:lnSpc>
                <a:spcBef>
                  <a:spcPts val="160"/>
                </a:spcBef>
                <a:spcAft>
                  <a:spcPts val="0"/>
                </a:spcAft>
                <a:buClrTx/>
                <a:buSzTx/>
                <a:buFontTx/>
                <a:buNone/>
                <a:tabLst/>
                <a:defRPr/>
              </a:pPr>
              <a:r>
                <a:rPr kumimoji="0" lang="fr-CH" sz="1200" b="0" i="0" u="none" strike="noStrike" kern="1200" cap="none" spc="0" normalizeH="0" baseline="0" noProof="0">
                  <a:ln>
                    <a:noFill/>
                  </a:ln>
                  <a:effectLst/>
                  <a:uLnTx/>
                  <a:uFillTx/>
                  <a:latin typeface="Arial"/>
                  <a:ea typeface="+mn-ea"/>
                  <a:cs typeface="Arial"/>
                </a:rPr>
                <a:t>Malawi</a:t>
              </a:r>
            </a:p>
          </p:txBody>
        </p:sp>
        <p:sp>
          <p:nvSpPr>
            <p:cNvPr id="188" name="object 73">
              <a:extLst>
                <a:ext uri="{FF2B5EF4-FFF2-40B4-BE49-F238E27FC236}">
                  <a16:creationId xmlns:a16="http://schemas.microsoft.com/office/drawing/2014/main" id="{8BDACFB5-288C-4C2D-B437-D91648BECFC7}"/>
                </a:ext>
              </a:extLst>
            </p:cNvPr>
            <p:cNvSpPr txBox="1"/>
            <p:nvPr/>
          </p:nvSpPr>
          <p:spPr>
            <a:xfrm>
              <a:off x="4720292" y="5486400"/>
              <a:ext cx="719749" cy="184666"/>
            </a:xfrm>
            <a:prstGeom prst="rect">
              <a:avLst/>
            </a:prstGeom>
          </p:spPr>
          <p:txBody>
            <a:bodyPr vert="horz" wrap="none" lIns="0" tIns="0" rIns="0" bIns="0" rtlCol="0" anchor="t" anchorCtr="1">
              <a:spAutoFit/>
            </a:bodyPr>
            <a:lstStyle/>
            <a:p>
              <a:pPr marL="12700" marR="0" lvl="0" indent="0" algn="r" defTabSz="914400" rtl="0" eaLnBrk="1" fontAlgn="auto" latinLnBrk="0" hangingPunct="1">
                <a:lnSpc>
                  <a:spcPct val="100000"/>
                </a:lnSpc>
                <a:spcBef>
                  <a:spcPts val="160"/>
                </a:spcBef>
                <a:spcAft>
                  <a:spcPts val="0"/>
                </a:spcAft>
                <a:buClrTx/>
                <a:buSzTx/>
                <a:buFontTx/>
                <a:buNone/>
                <a:tabLst/>
                <a:defRPr/>
              </a:pPr>
              <a:r>
                <a:rPr kumimoji="0" lang="fr-CH" sz="1200" b="0" i="0" u="none" strike="noStrike" kern="1200" cap="none" spc="0" normalizeH="0" baseline="0" noProof="0">
                  <a:ln>
                    <a:noFill/>
                  </a:ln>
                  <a:effectLst/>
                  <a:uLnTx/>
                  <a:uFillTx/>
                  <a:latin typeface="Arial"/>
                  <a:ea typeface="+mn-ea"/>
                  <a:cs typeface="Arial"/>
                </a:rPr>
                <a:t>Zimbabwe</a:t>
              </a:r>
            </a:p>
          </p:txBody>
        </p:sp>
        <p:grpSp>
          <p:nvGrpSpPr>
            <p:cNvPr id="189" name="Group 188">
              <a:extLst>
                <a:ext uri="{FF2B5EF4-FFF2-40B4-BE49-F238E27FC236}">
                  <a16:creationId xmlns:a16="http://schemas.microsoft.com/office/drawing/2014/main" id="{74A91B5C-73DA-45B1-91C0-BC46EC4A2576}"/>
                </a:ext>
              </a:extLst>
            </p:cNvPr>
            <p:cNvGrpSpPr/>
            <p:nvPr/>
          </p:nvGrpSpPr>
          <p:grpSpPr>
            <a:xfrm>
              <a:off x="5592127" y="5724144"/>
              <a:ext cx="3776043" cy="435123"/>
              <a:chOff x="5592127" y="5863533"/>
              <a:chExt cx="3776043" cy="435123"/>
            </a:xfrm>
          </p:grpSpPr>
          <p:sp>
            <p:nvSpPr>
              <p:cNvPr id="204" name="object 73">
                <a:extLst>
                  <a:ext uri="{FF2B5EF4-FFF2-40B4-BE49-F238E27FC236}">
                    <a16:creationId xmlns:a16="http://schemas.microsoft.com/office/drawing/2014/main" id="{EC4C7597-2A0B-4C8E-8980-FEE9FF8CF645}"/>
                  </a:ext>
                </a:extLst>
              </p:cNvPr>
              <p:cNvSpPr txBox="1"/>
              <p:nvPr/>
            </p:nvSpPr>
            <p:spPr>
              <a:xfrm>
                <a:off x="5592127" y="5943600"/>
                <a:ext cx="83356" cy="153888"/>
              </a:xfrm>
              <a:prstGeom prst="rect">
                <a:avLst/>
              </a:prstGeom>
            </p:spPr>
            <p:txBody>
              <a:bodyPr vert="horz" wrap="none" lIns="0" tIns="0" rIns="0" bIns="0" rtlCol="0" anchor="t" anchorCtr="1">
                <a:spAutoFit/>
              </a:bodyPr>
              <a:lstStyle/>
              <a:p>
                <a:pPr marL="12700" marR="0" lvl="0" indent="0" algn="ctr" defTabSz="914400" rtl="0" eaLnBrk="1" fontAlgn="auto" latinLnBrk="0" hangingPunct="1">
                  <a:lnSpc>
                    <a:spcPct val="100000"/>
                  </a:lnSpc>
                  <a:spcBef>
                    <a:spcPts val="160"/>
                  </a:spcBef>
                  <a:spcAft>
                    <a:spcPts val="0"/>
                  </a:spcAft>
                  <a:buClrTx/>
                  <a:buSzTx/>
                  <a:buFontTx/>
                  <a:buNone/>
                  <a:tabLst/>
                  <a:defRPr/>
                </a:pPr>
                <a:r>
                  <a:rPr kumimoji="0" lang="fr-CH" sz="1000" b="0" i="0" u="none" strike="noStrike" kern="1200" cap="none" spc="0" normalizeH="0" baseline="0" noProof="0">
                    <a:ln>
                      <a:noFill/>
                    </a:ln>
                    <a:solidFill>
                      <a:prstClr val="black">
                        <a:lumMod val="65000"/>
                        <a:lumOff val="35000"/>
                      </a:prstClr>
                    </a:solidFill>
                    <a:effectLst/>
                    <a:uLnTx/>
                    <a:uFillTx/>
                    <a:latin typeface="Arial"/>
                    <a:ea typeface="+mn-ea"/>
                    <a:cs typeface="Arial"/>
                  </a:rPr>
                  <a:t>0</a:t>
                </a:r>
                <a:endParaRPr kumimoji="0" sz="1000" b="0" i="0" u="none" strike="noStrike" kern="1200" cap="none" spc="0" normalizeH="0" baseline="0" noProof="0">
                  <a:ln>
                    <a:noFill/>
                  </a:ln>
                  <a:solidFill>
                    <a:prstClr val="black">
                      <a:lumMod val="65000"/>
                      <a:lumOff val="35000"/>
                    </a:prstClr>
                  </a:solidFill>
                  <a:effectLst/>
                  <a:uLnTx/>
                  <a:uFillTx/>
                  <a:latin typeface="Arial"/>
                  <a:ea typeface="+mn-ea"/>
                  <a:cs typeface="Arial"/>
                </a:endParaRPr>
              </a:p>
            </p:txBody>
          </p:sp>
          <p:sp>
            <p:nvSpPr>
              <p:cNvPr id="205" name="object 73">
                <a:extLst>
                  <a:ext uri="{FF2B5EF4-FFF2-40B4-BE49-F238E27FC236}">
                    <a16:creationId xmlns:a16="http://schemas.microsoft.com/office/drawing/2014/main" id="{40725BF2-25CF-41E4-BCFB-7CE5ECB06207}"/>
                  </a:ext>
                </a:extLst>
              </p:cNvPr>
              <p:cNvSpPr txBox="1"/>
              <p:nvPr/>
            </p:nvSpPr>
            <p:spPr>
              <a:xfrm>
                <a:off x="6293102" y="5943600"/>
                <a:ext cx="153888" cy="153888"/>
              </a:xfrm>
              <a:prstGeom prst="rect">
                <a:avLst/>
              </a:prstGeom>
            </p:spPr>
            <p:txBody>
              <a:bodyPr vert="horz" wrap="none" lIns="0" tIns="0" rIns="0" bIns="0" rtlCol="0" anchor="t" anchorCtr="1">
                <a:spAutoFit/>
              </a:bodyPr>
              <a:lstStyle/>
              <a:p>
                <a:pPr marL="12700" marR="0" lvl="0" indent="0" algn="ctr" defTabSz="914400" rtl="0" eaLnBrk="1" fontAlgn="auto" latinLnBrk="0" hangingPunct="1">
                  <a:lnSpc>
                    <a:spcPct val="100000"/>
                  </a:lnSpc>
                  <a:spcBef>
                    <a:spcPts val="160"/>
                  </a:spcBef>
                  <a:spcAft>
                    <a:spcPts val="0"/>
                  </a:spcAft>
                  <a:buClrTx/>
                  <a:buSzTx/>
                  <a:buFontTx/>
                  <a:buNone/>
                  <a:tabLst/>
                  <a:defRPr/>
                </a:pPr>
                <a:r>
                  <a:rPr kumimoji="0" lang="fr-CH" sz="1000" b="0" i="0" u="none" strike="noStrike" kern="1200" cap="none" spc="0" normalizeH="0" baseline="0" noProof="0">
                    <a:ln>
                      <a:noFill/>
                    </a:ln>
                    <a:solidFill>
                      <a:prstClr val="black">
                        <a:lumMod val="65000"/>
                        <a:lumOff val="35000"/>
                      </a:prstClr>
                    </a:solidFill>
                    <a:effectLst/>
                    <a:uLnTx/>
                    <a:uFillTx/>
                    <a:latin typeface="Arial"/>
                    <a:ea typeface="+mn-ea"/>
                    <a:cs typeface="Arial"/>
                  </a:rPr>
                  <a:t>10</a:t>
                </a:r>
                <a:endParaRPr kumimoji="0" sz="1000" b="0" i="0" u="none" strike="noStrike" kern="1200" cap="none" spc="0" normalizeH="0" baseline="0" noProof="0">
                  <a:ln>
                    <a:noFill/>
                  </a:ln>
                  <a:solidFill>
                    <a:prstClr val="black">
                      <a:lumMod val="65000"/>
                      <a:lumOff val="35000"/>
                    </a:prstClr>
                  </a:solidFill>
                  <a:effectLst/>
                  <a:uLnTx/>
                  <a:uFillTx/>
                  <a:latin typeface="Arial"/>
                  <a:ea typeface="+mn-ea"/>
                  <a:cs typeface="Arial"/>
                </a:endParaRPr>
              </a:p>
            </p:txBody>
          </p:sp>
          <p:sp>
            <p:nvSpPr>
              <p:cNvPr id="206" name="object 73">
                <a:extLst>
                  <a:ext uri="{FF2B5EF4-FFF2-40B4-BE49-F238E27FC236}">
                    <a16:creationId xmlns:a16="http://schemas.microsoft.com/office/drawing/2014/main" id="{667A34AA-CEED-4905-855B-50AFB5F1736B}"/>
                  </a:ext>
                </a:extLst>
              </p:cNvPr>
              <p:cNvSpPr txBox="1"/>
              <p:nvPr/>
            </p:nvSpPr>
            <p:spPr>
              <a:xfrm>
                <a:off x="7028392" y="5943600"/>
                <a:ext cx="153888" cy="153888"/>
              </a:xfrm>
              <a:prstGeom prst="rect">
                <a:avLst/>
              </a:prstGeom>
            </p:spPr>
            <p:txBody>
              <a:bodyPr vert="horz" wrap="none" lIns="0" tIns="0" rIns="0" bIns="0" rtlCol="0" anchor="t" anchorCtr="1">
                <a:spAutoFit/>
              </a:bodyPr>
              <a:lstStyle/>
              <a:p>
                <a:pPr marL="12700" marR="0" lvl="0" indent="0" algn="ctr" defTabSz="914400" rtl="0" eaLnBrk="1" fontAlgn="auto" latinLnBrk="0" hangingPunct="1">
                  <a:lnSpc>
                    <a:spcPct val="100000"/>
                  </a:lnSpc>
                  <a:spcBef>
                    <a:spcPts val="160"/>
                  </a:spcBef>
                  <a:spcAft>
                    <a:spcPts val="0"/>
                  </a:spcAft>
                  <a:buClrTx/>
                  <a:buSzTx/>
                  <a:buFontTx/>
                  <a:buNone/>
                  <a:tabLst/>
                  <a:defRPr/>
                </a:pPr>
                <a:r>
                  <a:rPr kumimoji="0" lang="fr-CH" sz="1000" b="0" i="0" u="none" strike="noStrike" kern="1200" cap="none" spc="0" normalizeH="0" baseline="0" noProof="0">
                    <a:ln>
                      <a:noFill/>
                    </a:ln>
                    <a:solidFill>
                      <a:prstClr val="black">
                        <a:lumMod val="65000"/>
                        <a:lumOff val="35000"/>
                      </a:prstClr>
                    </a:solidFill>
                    <a:effectLst/>
                    <a:uLnTx/>
                    <a:uFillTx/>
                    <a:latin typeface="Arial"/>
                    <a:ea typeface="+mn-ea"/>
                    <a:cs typeface="Arial"/>
                  </a:rPr>
                  <a:t>20</a:t>
                </a:r>
                <a:endParaRPr kumimoji="0" sz="1000" b="0" i="0" u="none" strike="noStrike" kern="1200" cap="none" spc="0" normalizeH="0" baseline="0" noProof="0">
                  <a:ln>
                    <a:noFill/>
                  </a:ln>
                  <a:solidFill>
                    <a:prstClr val="black">
                      <a:lumMod val="65000"/>
                      <a:lumOff val="35000"/>
                    </a:prstClr>
                  </a:solidFill>
                  <a:effectLst/>
                  <a:uLnTx/>
                  <a:uFillTx/>
                  <a:latin typeface="Arial"/>
                  <a:ea typeface="+mn-ea"/>
                  <a:cs typeface="Arial"/>
                </a:endParaRPr>
              </a:p>
            </p:txBody>
          </p:sp>
          <p:sp>
            <p:nvSpPr>
              <p:cNvPr id="207" name="object 73">
                <a:extLst>
                  <a:ext uri="{FF2B5EF4-FFF2-40B4-BE49-F238E27FC236}">
                    <a16:creationId xmlns:a16="http://schemas.microsoft.com/office/drawing/2014/main" id="{659E644D-EE03-47B9-84F2-DDC53CA10F89}"/>
                  </a:ext>
                </a:extLst>
              </p:cNvPr>
              <p:cNvSpPr txBox="1"/>
              <p:nvPr/>
            </p:nvSpPr>
            <p:spPr>
              <a:xfrm>
                <a:off x="7763070" y="5943600"/>
                <a:ext cx="153888" cy="153888"/>
              </a:xfrm>
              <a:prstGeom prst="rect">
                <a:avLst/>
              </a:prstGeom>
            </p:spPr>
            <p:txBody>
              <a:bodyPr vert="horz" wrap="none" lIns="0" tIns="0" rIns="0" bIns="0" rtlCol="0" anchor="t" anchorCtr="1">
                <a:spAutoFit/>
              </a:bodyPr>
              <a:lstStyle/>
              <a:p>
                <a:pPr marL="12700" marR="0" lvl="0" indent="0" algn="ctr" defTabSz="914400" rtl="0" eaLnBrk="1" fontAlgn="auto" latinLnBrk="0" hangingPunct="1">
                  <a:lnSpc>
                    <a:spcPct val="100000"/>
                  </a:lnSpc>
                  <a:spcBef>
                    <a:spcPts val="160"/>
                  </a:spcBef>
                  <a:spcAft>
                    <a:spcPts val="0"/>
                  </a:spcAft>
                  <a:buClrTx/>
                  <a:buSzTx/>
                  <a:buFontTx/>
                  <a:buNone/>
                  <a:tabLst/>
                  <a:defRPr/>
                </a:pPr>
                <a:r>
                  <a:rPr kumimoji="0" lang="fr-CH" sz="1000" b="0" i="0" u="none" strike="noStrike" kern="1200" cap="none" spc="0" normalizeH="0" baseline="0" noProof="0">
                    <a:ln>
                      <a:noFill/>
                    </a:ln>
                    <a:solidFill>
                      <a:prstClr val="black">
                        <a:lumMod val="65000"/>
                        <a:lumOff val="35000"/>
                      </a:prstClr>
                    </a:solidFill>
                    <a:effectLst/>
                    <a:uLnTx/>
                    <a:uFillTx/>
                    <a:latin typeface="Arial"/>
                    <a:ea typeface="+mn-ea"/>
                    <a:cs typeface="Arial"/>
                  </a:rPr>
                  <a:t>30</a:t>
                </a:r>
                <a:endParaRPr kumimoji="0" sz="1000" b="0" i="0" u="none" strike="noStrike" kern="1200" cap="none" spc="0" normalizeH="0" baseline="0" noProof="0">
                  <a:ln>
                    <a:noFill/>
                  </a:ln>
                  <a:solidFill>
                    <a:prstClr val="black">
                      <a:lumMod val="65000"/>
                      <a:lumOff val="35000"/>
                    </a:prstClr>
                  </a:solidFill>
                  <a:effectLst/>
                  <a:uLnTx/>
                  <a:uFillTx/>
                  <a:latin typeface="Arial"/>
                  <a:ea typeface="+mn-ea"/>
                  <a:cs typeface="Arial"/>
                </a:endParaRPr>
              </a:p>
            </p:txBody>
          </p:sp>
          <p:sp>
            <p:nvSpPr>
              <p:cNvPr id="208" name="object 73">
                <a:extLst>
                  <a:ext uri="{FF2B5EF4-FFF2-40B4-BE49-F238E27FC236}">
                    <a16:creationId xmlns:a16="http://schemas.microsoft.com/office/drawing/2014/main" id="{5F238861-E1DC-4F01-89FF-D27983B8E663}"/>
                  </a:ext>
                </a:extLst>
              </p:cNvPr>
              <p:cNvSpPr txBox="1"/>
              <p:nvPr/>
            </p:nvSpPr>
            <p:spPr>
              <a:xfrm>
                <a:off x="9214282" y="5943600"/>
                <a:ext cx="153888" cy="153888"/>
              </a:xfrm>
              <a:prstGeom prst="rect">
                <a:avLst/>
              </a:prstGeom>
            </p:spPr>
            <p:txBody>
              <a:bodyPr vert="horz" wrap="none" lIns="0" tIns="0" rIns="0" bIns="0" rtlCol="0" anchor="t" anchorCtr="1">
                <a:spAutoFit/>
              </a:bodyPr>
              <a:lstStyle/>
              <a:p>
                <a:pPr marL="12700" marR="0" lvl="0" indent="0" algn="ctr" defTabSz="914400" rtl="0" eaLnBrk="1" fontAlgn="auto" latinLnBrk="0" hangingPunct="1">
                  <a:lnSpc>
                    <a:spcPct val="100000"/>
                  </a:lnSpc>
                  <a:spcBef>
                    <a:spcPts val="160"/>
                  </a:spcBef>
                  <a:spcAft>
                    <a:spcPts val="0"/>
                  </a:spcAft>
                  <a:buClrTx/>
                  <a:buSzTx/>
                  <a:buFontTx/>
                  <a:buNone/>
                  <a:tabLst/>
                  <a:defRPr/>
                </a:pPr>
                <a:r>
                  <a:rPr kumimoji="0" lang="fr-CH" sz="1000" b="0" i="0" u="none" strike="noStrike" kern="1200" cap="none" spc="0" normalizeH="0" baseline="0" noProof="0">
                    <a:ln>
                      <a:noFill/>
                    </a:ln>
                    <a:solidFill>
                      <a:prstClr val="black">
                        <a:lumMod val="65000"/>
                        <a:lumOff val="35000"/>
                      </a:prstClr>
                    </a:solidFill>
                    <a:effectLst/>
                    <a:uLnTx/>
                    <a:uFillTx/>
                    <a:latin typeface="Arial"/>
                    <a:ea typeface="+mn-ea"/>
                    <a:cs typeface="Arial"/>
                  </a:rPr>
                  <a:t>50</a:t>
                </a:r>
                <a:endParaRPr kumimoji="0" sz="1000" b="0" i="0" u="none" strike="noStrike" kern="1200" cap="none" spc="0" normalizeH="0" baseline="0" noProof="0">
                  <a:ln>
                    <a:noFill/>
                  </a:ln>
                  <a:solidFill>
                    <a:prstClr val="black">
                      <a:lumMod val="65000"/>
                      <a:lumOff val="35000"/>
                    </a:prstClr>
                  </a:solidFill>
                  <a:effectLst/>
                  <a:uLnTx/>
                  <a:uFillTx/>
                  <a:latin typeface="Arial"/>
                  <a:ea typeface="+mn-ea"/>
                  <a:cs typeface="Arial"/>
                </a:endParaRPr>
              </a:p>
            </p:txBody>
          </p:sp>
          <p:cxnSp>
            <p:nvCxnSpPr>
              <p:cNvPr id="209" name="Straight Connector 208">
                <a:extLst>
                  <a:ext uri="{FF2B5EF4-FFF2-40B4-BE49-F238E27FC236}">
                    <a16:creationId xmlns:a16="http://schemas.microsoft.com/office/drawing/2014/main" id="{1CB2F2C4-485A-4B55-B225-F79A7983DC1E}"/>
                  </a:ext>
                </a:extLst>
              </p:cNvPr>
              <p:cNvCxnSpPr/>
              <p:nvPr/>
            </p:nvCxnSpPr>
            <p:spPr>
              <a:xfrm>
                <a:off x="5634178" y="5863533"/>
                <a:ext cx="0" cy="731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B7903708-837A-4DD5-8C5D-918BB1B91407}"/>
                  </a:ext>
                </a:extLst>
              </p:cNvPr>
              <p:cNvCxnSpPr/>
              <p:nvPr/>
            </p:nvCxnSpPr>
            <p:spPr>
              <a:xfrm>
                <a:off x="6367612" y="5863533"/>
                <a:ext cx="0" cy="731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1A804B9F-190C-432E-8922-4628F8A35934}"/>
                  </a:ext>
                </a:extLst>
              </p:cNvPr>
              <p:cNvCxnSpPr/>
              <p:nvPr/>
            </p:nvCxnSpPr>
            <p:spPr>
              <a:xfrm>
                <a:off x="7103083" y="5863533"/>
                <a:ext cx="0" cy="731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DF778E35-AF9B-4107-A185-AF67E6098BDF}"/>
                  </a:ext>
                </a:extLst>
              </p:cNvPr>
              <p:cNvCxnSpPr/>
              <p:nvPr/>
            </p:nvCxnSpPr>
            <p:spPr>
              <a:xfrm>
                <a:off x="7836166" y="5863533"/>
                <a:ext cx="0" cy="731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object 73">
                <a:extLst>
                  <a:ext uri="{FF2B5EF4-FFF2-40B4-BE49-F238E27FC236}">
                    <a16:creationId xmlns:a16="http://schemas.microsoft.com/office/drawing/2014/main" id="{1E89BC76-DCD7-4D37-BD67-4FEE6C57F1CC}"/>
                  </a:ext>
                </a:extLst>
              </p:cNvPr>
              <p:cNvSpPr txBox="1"/>
              <p:nvPr/>
            </p:nvSpPr>
            <p:spPr>
              <a:xfrm>
                <a:off x="8480272" y="5943600"/>
                <a:ext cx="153888" cy="153888"/>
              </a:xfrm>
              <a:prstGeom prst="rect">
                <a:avLst/>
              </a:prstGeom>
            </p:spPr>
            <p:txBody>
              <a:bodyPr vert="horz" wrap="none" lIns="0" tIns="0" rIns="0" bIns="0" rtlCol="0" anchor="t" anchorCtr="1">
                <a:spAutoFit/>
              </a:bodyPr>
              <a:lstStyle/>
              <a:p>
                <a:pPr marL="12700" marR="0" lvl="0" indent="0" algn="ctr" defTabSz="914400" rtl="0" eaLnBrk="1" fontAlgn="auto" latinLnBrk="0" hangingPunct="1">
                  <a:lnSpc>
                    <a:spcPct val="100000"/>
                  </a:lnSpc>
                  <a:spcBef>
                    <a:spcPts val="160"/>
                  </a:spcBef>
                  <a:spcAft>
                    <a:spcPts val="0"/>
                  </a:spcAft>
                  <a:buClrTx/>
                  <a:buSzTx/>
                  <a:buFontTx/>
                  <a:buNone/>
                  <a:tabLst/>
                  <a:defRPr/>
                </a:pPr>
                <a:r>
                  <a:rPr kumimoji="0" lang="fr-CH" sz="1000" b="0" i="0" u="none" strike="noStrike" kern="1200" cap="none" spc="0" normalizeH="0" baseline="0" noProof="0">
                    <a:ln>
                      <a:noFill/>
                    </a:ln>
                    <a:solidFill>
                      <a:prstClr val="black">
                        <a:lumMod val="65000"/>
                        <a:lumOff val="35000"/>
                      </a:prstClr>
                    </a:solidFill>
                    <a:effectLst/>
                    <a:uLnTx/>
                    <a:uFillTx/>
                    <a:latin typeface="Arial"/>
                    <a:ea typeface="+mn-ea"/>
                    <a:cs typeface="Arial"/>
                  </a:rPr>
                  <a:t>40</a:t>
                </a:r>
                <a:endParaRPr kumimoji="0" sz="1000" b="0" i="0" u="none" strike="noStrike" kern="1200" cap="none" spc="0" normalizeH="0" baseline="0" noProof="0">
                  <a:ln>
                    <a:noFill/>
                  </a:ln>
                  <a:solidFill>
                    <a:prstClr val="black">
                      <a:lumMod val="65000"/>
                      <a:lumOff val="35000"/>
                    </a:prstClr>
                  </a:solidFill>
                  <a:effectLst/>
                  <a:uLnTx/>
                  <a:uFillTx/>
                  <a:latin typeface="Arial"/>
                  <a:ea typeface="+mn-ea"/>
                  <a:cs typeface="Arial"/>
                </a:endParaRPr>
              </a:p>
            </p:txBody>
          </p:sp>
          <p:cxnSp>
            <p:nvCxnSpPr>
              <p:cNvPr id="214" name="Straight Connector 213">
                <a:extLst>
                  <a:ext uri="{FF2B5EF4-FFF2-40B4-BE49-F238E27FC236}">
                    <a16:creationId xmlns:a16="http://schemas.microsoft.com/office/drawing/2014/main" id="{A5FEB031-153D-4B1A-860C-B9BF86C9ACE4}"/>
                  </a:ext>
                </a:extLst>
              </p:cNvPr>
              <p:cNvCxnSpPr/>
              <p:nvPr/>
            </p:nvCxnSpPr>
            <p:spPr>
              <a:xfrm>
                <a:off x="8557708" y="5863533"/>
                <a:ext cx="0" cy="731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EF6A1E94-8292-40E3-B75E-34FA33E3D23A}"/>
                  </a:ext>
                </a:extLst>
              </p:cNvPr>
              <p:cNvCxnSpPr/>
              <p:nvPr/>
            </p:nvCxnSpPr>
            <p:spPr>
              <a:xfrm>
                <a:off x="9292502" y="5863533"/>
                <a:ext cx="0" cy="731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object 73">
                <a:extLst>
                  <a:ext uri="{FF2B5EF4-FFF2-40B4-BE49-F238E27FC236}">
                    <a16:creationId xmlns:a16="http://schemas.microsoft.com/office/drawing/2014/main" id="{A4E39BDA-BD71-4B4A-A06D-4F08A97E3019}"/>
                  </a:ext>
                </a:extLst>
              </p:cNvPr>
              <p:cNvSpPr txBox="1"/>
              <p:nvPr/>
            </p:nvSpPr>
            <p:spPr>
              <a:xfrm>
                <a:off x="5951697" y="5943600"/>
                <a:ext cx="83356" cy="153888"/>
              </a:xfrm>
              <a:prstGeom prst="rect">
                <a:avLst/>
              </a:prstGeom>
            </p:spPr>
            <p:txBody>
              <a:bodyPr vert="horz" wrap="none" lIns="0" tIns="0" rIns="0" bIns="0" rtlCol="0" anchor="t" anchorCtr="1">
                <a:spAutoFit/>
              </a:bodyPr>
              <a:lstStyle/>
              <a:p>
                <a:pPr marL="12700" marR="0" lvl="0" indent="0" algn="ctr" defTabSz="914400" rtl="0" eaLnBrk="1" fontAlgn="auto" latinLnBrk="0" hangingPunct="1">
                  <a:lnSpc>
                    <a:spcPct val="100000"/>
                  </a:lnSpc>
                  <a:spcBef>
                    <a:spcPts val="160"/>
                  </a:spcBef>
                  <a:spcAft>
                    <a:spcPts val="0"/>
                  </a:spcAft>
                  <a:buClrTx/>
                  <a:buSzTx/>
                  <a:buFontTx/>
                  <a:buNone/>
                  <a:tabLst/>
                  <a:defRPr/>
                </a:pPr>
                <a:r>
                  <a:rPr kumimoji="0" lang="fr-CH" sz="1000" b="0" i="0" u="none" strike="noStrike" kern="1200" cap="none" spc="0" normalizeH="0" baseline="0" noProof="0">
                    <a:ln>
                      <a:noFill/>
                    </a:ln>
                    <a:solidFill>
                      <a:prstClr val="black">
                        <a:lumMod val="65000"/>
                        <a:lumOff val="35000"/>
                      </a:prstClr>
                    </a:solidFill>
                    <a:effectLst/>
                    <a:uLnTx/>
                    <a:uFillTx/>
                    <a:latin typeface="Arial"/>
                    <a:ea typeface="+mn-ea"/>
                    <a:cs typeface="Arial"/>
                  </a:rPr>
                  <a:t>5</a:t>
                </a:r>
                <a:endParaRPr kumimoji="0" sz="1000" b="0" i="0" u="none" strike="noStrike" kern="1200" cap="none" spc="0" normalizeH="0" baseline="0" noProof="0">
                  <a:ln>
                    <a:noFill/>
                  </a:ln>
                  <a:solidFill>
                    <a:prstClr val="black">
                      <a:lumMod val="65000"/>
                      <a:lumOff val="35000"/>
                    </a:prstClr>
                  </a:solidFill>
                  <a:effectLst/>
                  <a:uLnTx/>
                  <a:uFillTx/>
                  <a:latin typeface="Arial"/>
                  <a:ea typeface="+mn-ea"/>
                  <a:cs typeface="Arial"/>
                </a:endParaRPr>
              </a:p>
            </p:txBody>
          </p:sp>
          <p:sp>
            <p:nvSpPr>
              <p:cNvPr id="217" name="object 73">
                <a:extLst>
                  <a:ext uri="{FF2B5EF4-FFF2-40B4-BE49-F238E27FC236}">
                    <a16:creationId xmlns:a16="http://schemas.microsoft.com/office/drawing/2014/main" id="{A822F28A-C311-41B2-BFB2-4D302119EAC1}"/>
                  </a:ext>
                </a:extLst>
              </p:cNvPr>
              <p:cNvSpPr txBox="1"/>
              <p:nvPr/>
            </p:nvSpPr>
            <p:spPr>
              <a:xfrm>
                <a:off x="6655058" y="5943600"/>
                <a:ext cx="153888" cy="153888"/>
              </a:xfrm>
              <a:prstGeom prst="rect">
                <a:avLst/>
              </a:prstGeom>
            </p:spPr>
            <p:txBody>
              <a:bodyPr vert="horz" wrap="none" lIns="0" tIns="0" rIns="0" bIns="0" rtlCol="0" anchor="t" anchorCtr="1">
                <a:spAutoFit/>
              </a:bodyPr>
              <a:lstStyle/>
              <a:p>
                <a:pPr marL="12700" marR="0" lvl="0" indent="0" algn="ctr" defTabSz="914400" rtl="0" eaLnBrk="1" fontAlgn="auto" latinLnBrk="0" hangingPunct="1">
                  <a:lnSpc>
                    <a:spcPct val="100000"/>
                  </a:lnSpc>
                  <a:spcBef>
                    <a:spcPts val="160"/>
                  </a:spcBef>
                  <a:spcAft>
                    <a:spcPts val="0"/>
                  </a:spcAft>
                  <a:buClrTx/>
                  <a:buSzTx/>
                  <a:buFontTx/>
                  <a:buNone/>
                  <a:tabLst/>
                  <a:defRPr/>
                </a:pPr>
                <a:r>
                  <a:rPr kumimoji="0" lang="fr-CH" sz="1000" b="0" i="0" u="none" strike="noStrike" kern="1200" cap="none" spc="0" normalizeH="0" baseline="0" noProof="0">
                    <a:ln>
                      <a:noFill/>
                    </a:ln>
                    <a:solidFill>
                      <a:prstClr val="black">
                        <a:lumMod val="65000"/>
                        <a:lumOff val="35000"/>
                      </a:prstClr>
                    </a:solidFill>
                    <a:effectLst/>
                    <a:uLnTx/>
                    <a:uFillTx/>
                    <a:latin typeface="Arial"/>
                    <a:ea typeface="+mn-ea"/>
                    <a:cs typeface="Arial"/>
                  </a:rPr>
                  <a:t>15</a:t>
                </a:r>
                <a:endParaRPr kumimoji="0" sz="1000" b="0" i="0" u="none" strike="noStrike" kern="1200" cap="none" spc="0" normalizeH="0" baseline="0" noProof="0">
                  <a:ln>
                    <a:noFill/>
                  </a:ln>
                  <a:solidFill>
                    <a:prstClr val="black">
                      <a:lumMod val="65000"/>
                      <a:lumOff val="35000"/>
                    </a:prstClr>
                  </a:solidFill>
                  <a:effectLst/>
                  <a:uLnTx/>
                  <a:uFillTx/>
                  <a:latin typeface="Arial"/>
                  <a:ea typeface="+mn-ea"/>
                  <a:cs typeface="Arial"/>
                </a:endParaRPr>
              </a:p>
            </p:txBody>
          </p:sp>
          <p:sp>
            <p:nvSpPr>
              <p:cNvPr id="218" name="object 73">
                <a:extLst>
                  <a:ext uri="{FF2B5EF4-FFF2-40B4-BE49-F238E27FC236}">
                    <a16:creationId xmlns:a16="http://schemas.microsoft.com/office/drawing/2014/main" id="{6B4748DD-0F4E-4193-BFF1-B47168A47D55}"/>
                  </a:ext>
                </a:extLst>
              </p:cNvPr>
              <p:cNvSpPr txBox="1"/>
              <p:nvPr/>
            </p:nvSpPr>
            <p:spPr>
              <a:xfrm>
                <a:off x="7387957" y="5943600"/>
                <a:ext cx="153888" cy="153888"/>
              </a:xfrm>
              <a:prstGeom prst="rect">
                <a:avLst/>
              </a:prstGeom>
            </p:spPr>
            <p:txBody>
              <a:bodyPr vert="horz" wrap="none" lIns="0" tIns="0" rIns="0" bIns="0" rtlCol="0" anchor="t" anchorCtr="1">
                <a:spAutoFit/>
              </a:bodyPr>
              <a:lstStyle/>
              <a:p>
                <a:pPr marL="12700" marR="0" lvl="0" indent="0" algn="ctr" defTabSz="914400" rtl="0" eaLnBrk="1" fontAlgn="auto" latinLnBrk="0" hangingPunct="1">
                  <a:lnSpc>
                    <a:spcPct val="100000"/>
                  </a:lnSpc>
                  <a:spcBef>
                    <a:spcPts val="160"/>
                  </a:spcBef>
                  <a:spcAft>
                    <a:spcPts val="0"/>
                  </a:spcAft>
                  <a:buClrTx/>
                  <a:buSzTx/>
                  <a:buFontTx/>
                  <a:buNone/>
                  <a:tabLst/>
                  <a:defRPr/>
                </a:pPr>
                <a:r>
                  <a:rPr kumimoji="0" lang="fr-CH" sz="1000" b="0" i="0" u="none" strike="noStrike" kern="1200" cap="none" spc="0" normalizeH="0" baseline="0" noProof="0">
                    <a:ln>
                      <a:noFill/>
                    </a:ln>
                    <a:solidFill>
                      <a:prstClr val="black">
                        <a:lumMod val="65000"/>
                        <a:lumOff val="35000"/>
                      </a:prstClr>
                    </a:solidFill>
                    <a:effectLst/>
                    <a:uLnTx/>
                    <a:uFillTx/>
                    <a:latin typeface="Arial"/>
                    <a:ea typeface="+mn-ea"/>
                    <a:cs typeface="Arial"/>
                  </a:rPr>
                  <a:t>25</a:t>
                </a:r>
                <a:endParaRPr kumimoji="0" sz="1000" b="0" i="0" u="none" strike="noStrike" kern="1200" cap="none" spc="0" normalizeH="0" baseline="0" noProof="0">
                  <a:ln>
                    <a:noFill/>
                  </a:ln>
                  <a:solidFill>
                    <a:prstClr val="black">
                      <a:lumMod val="65000"/>
                      <a:lumOff val="35000"/>
                    </a:prstClr>
                  </a:solidFill>
                  <a:effectLst/>
                  <a:uLnTx/>
                  <a:uFillTx/>
                  <a:latin typeface="Arial"/>
                  <a:ea typeface="+mn-ea"/>
                  <a:cs typeface="Arial"/>
                </a:endParaRPr>
              </a:p>
            </p:txBody>
          </p:sp>
          <p:sp>
            <p:nvSpPr>
              <p:cNvPr id="219" name="object 73">
                <a:extLst>
                  <a:ext uri="{FF2B5EF4-FFF2-40B4-BE49-F238E27FC236}">
                    <a16:creationId xmlns:a16="http://schemas.microsoft.com/office/drawing/2014/main" id="{73305A39-4A42-4D6F-BA79-D11AF0B3662E}"/>
                  </a:ext>
                </a:extLst>
              </p:cNvPr>
              <p:cNvSpPr txBox="1"/>
              <p:nvPr/>
            </p:nvSpPr>
            <p:spPr>
              <a:xfrm>
                <a:off x="8122641" y="5943600"/>
                <a:ext cx="153888" cy="153888"/>
              </a:xfrm>
              <a:prstGeom prst="rect">
                <a:avLst/>
              </a:prstGeom>
            </p:spPr>
            <p:txBody>
              <a:bodyPr vert="horz" wrap="none" lIns="0" tIns="0" rIns="0" bIns="0" rtlCol="0" anchor="t" anchorCtr="1">
                <a:spAutoFit/>
              </a:bodyPr>
              <a:lstStyle/>
              <a:p>
                <a:pPr marL="12700" marR="0" lvl="0" indent="0" algn="ctr" defTabSz="914400" rtl="0" eaLnBrk="1" fontAlgn="auto" latinLnBrk="0" hangingPunct="1">
                  <a:lnSpc>
                    <a:spcPct val="100000"/>
                  </a:lnSpc>
                  <a:spcBef>
                    <a:spcPts val="160"/>
                  </a:spcBef>
                  <a:spcAft>
                    <a:spcPts val="0"/>
                  </a:spcAft>
                  <a:buClrTx/>
                  <a:buSzTx/>
                  <a:buFontTx/>
                  <a:buNone/>
                  <a:tabLst/>
                  <a:defRPr/>
                </a:pPr>
                <a:r>
                  <a:rPr kumimoji="0" lang="fr-CH" sz="1000" b="0" i="0" u="none" strike="noStrike" kern="1200" cap="none" spc="0" normalizeH="0" baseline="0" noProof="0">
                    <a:ln>
                      <a:noFill/>
                    </a:ln>
                    <a:solidFill>
                      <a:prstClr val="black">
                        <a:lumMod val="65000"/>
                        <a:lumOff val="35000"/>
                      </a:prstClr>
                    </a:solidFill>
                    <a:effectLst/>
                    <a:uLnTx/>
                    <a:uFillTx/>
                    <a:latin typeface="Arial"/>
                    <a:ea typeface="+mn-ea"/>
                    <a:cs typeface="Arial"/>
                  </a:rPr>
                  <a:t>35</a:t>
                </a:r>
                <a:endParaRPr kumimoji="0" sz="1000" b="0" i="0" u="none" strike="noStrike" kern="1200" cap="none" spc="0" normalizeH="0" baseline="0" noProof="0">
                  <a:ln>
                    <a:noFill/>
                  </a:ln>
                  <a:solidFill>
                    <a:prstClr val="black">
                      <a:lumMod val="65000"/>
                      <a:lumOff val="35000"/>
                    </a:prstClr>
                  </a:solidFill>
                  <a:effectLst/>
                  <a:uLnTx/>
                  <a:uFillTx/>
                  <a:latin typeface="Arial"/>
                  <a:ea typeface="+mn-ea"/>
                  <a:cs typeface="Arial"/>
                </a:endParaRPr>
              </a:p>
            </p:txBody>
          </p:sp>
          <p:cxnSp>
            <p:nvCxnSpPr>
              <p:cNvPr id="220" name="Straight Connector 219">
                <a:extLst>
                  <a:ext uri="{FF2B5EF4-FFF2-40B4-BE49-F238E27FC236}">
                    <a16:creationId xmlns:a16="http://schemas.microsoft.com/office/drawing/2014/main" id="{70A877C7-129F-4ED1-9BEA-341E7621167C}"/>
                  </a:ext>
                </a:extLst>
              </p:cNvPr>
              <p:cNvCxnSpPr/>
              <p:nvPr/>
            </p:nvCxnSpPr>
            <p:spPr>
              <a:xfrm>
                <a:off x="5993748" y="5863533"/>
                <a:ext cx="0" cy="731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4A97D674-A2B5-47B9-B3C3-FB7DBBC6A863}"/>
                  </a:ext>
                </a:extLst>
              </p:cNvPr>
              <p:cNvCxnSpPr/>
              <p:nvPr/>
            </p:nvCxnSpPr>
            <p:spPr>
              <a:xfrm>
                <a:off x="6729568" y="5863533"/>
                <a:ext cx="0" cy="731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919343AB-491C-4FC1-B0CA-9194F53424AE}"/>
                  </a:ext>
                </a:extLst>
              </p:cNvPr>
              <p:cNvCxnSpPr/>
              <p:nvPr/>
            </p:nvCxnSpPr>
            <p:spPr>
              <a:xfrm>
                <a:off x="7462649" y="5863533"/>
                <a:ext cx="0" cy="731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96111D9-8F93-4A6D-AF07-712C792F4157}"/>
                  </a:ext>
                </a:extLst>
              </p:cNvPr>
              <p:cNvCxnSpPr/>
              <p:nvPr/>
            </p:nvCxnSpPr>
            <p:spPr>
              <a:xfrm>
                <a:off x="8195736" y="5863533"/>
                <a:ext cx="0" cy="731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object 73">
                <a:extLst>
                  <a:ext uri="{FF2B5EF4-FFF2-40B4-BE49-F238E27FC236}">
                    <a16:creationId xmlns:a16="http://schemas.microsoft.com/office/drawing/2014/main" id="{AB827965-A3A8-4544-8350-FF6357BD63AD}"/>
                  </a:ext>
                </a:extLst>
              </p:cNvPr>
              <p:cNvSpPr txBox="1"/>
              <p:nvPr/>
            </p:nvSpPr>
            <p:spPr>
              <a:xfrm>
                <a:off x="8856514" y="5943600"/>
                <a:ext cx="153888" cy="153888"/>
              </a:xfrm>
              <a:prstGeom prst="rect">
                <a:avLst/>
              </a:prstGeom>
            </p:spPr>
            <p:txBody>
              <a:bodyPr vert="horz" wrap="none" lIns="0" tIns="0" rIns="0" bIns="0" rtlCol="0" anchor="t" anchorCtr="1">
                <a:spAutoFit/>
              </a:bodyPr>
              <a:lstStyle/>
              <a:p>
                <a:pPr marL="12700" marR="0" lvl="0" indent="0" algn="ctr" defTabSz="914400" rtl="0" eaLnBrk="1" fontAlgn="auto" latinLnBrk="0" hangingPunct="1">
                  <a:lnSpc>
                    <a:spcPct val="100000"/>
                  </a:lnSpc>
                  <a:spcBef>
                    <a:spcPts val="160"/>
                  </a:spcBef>
                  <a:spcAft>
                    <a:spcPts val="0"/>
                  </a:spcAft>
                  <a:buClrTx/>
                  <a:buSzTx/>
                  <a:buFontTx/>
                  <a:buNone/>
                  <a:tabLst/>
                  <a:defRPr/>
                </a:pPr>
                <a:r>
                  <a:rPr kumimoji="0" lang="fr-CH" sz="1000" b="0" i="0" u="none" strike="noStrike" kern="1200" cap="none" spc="0" normalizeH="0" baseline="0" noProof="0">
                    <a:ln>
                      <a:noFill/>
                    </a:ln>
                    <a:solidFill>
                      <a:prstClr val="black">
                        <a:lumMod val="65000"/>
                        <a:lumOff val="35000"/>
                      </a:prstClr>
                    </a:solidFill>
                    <a:effectLst/>
                    <a:uLnTx/>
                    <a:uFillTx/>
                    <a:latin typeface="Arial"/>
                    <a:ea typeface="+mn-ea"/>
                    <a:cs typeface="Arial"/>
                  </a:rPr>
                  <a:t>45</a:t>
                </a:r>
                <a:endParaRPr kumimoji="0" sz="1000" b="0" i="0" u="none" strike="noStrike" kern="1200" cap="none" spc="0" normalizeH="0" baseline="0" noProof="0">
                  <a:ln>
                    <a:noFill/>
                  </a:ln>
                  <a:solidFill>
                    <a:prstClr val="black">
                      <a:lumMod val="65000"/>
                      <a:lumOff val="35000"/>
                    </a:prstClr>
                  </a:solidFill>
                  <a:effectLst/>
                  <a:uLnTx/>
                  <a:uFillTx/>
                  <a:latin typeface="Arial"/>
                  <a:ea typeface="+mn-ea"/>
                  <a:cs typeface="Arial"/>
                </a:endParaRPr>
              </a:p>
            </p:txBody>
          </p:sp>
          <p:cxnSp>
            <p:nvCxnSpPr>
              <p:cNvPr id="225" name="Straight Connector 224">
                <a:extLst>
                  <a:ext uri="{FF2B5EF4-FFF2-40B4-BE49-F238E27FC236}">
                    <a16:creationId xmlns:a16="http://schemas.microsoft.com/office/drawing/2014/main" id="{1C11A916-B425-46E8-B908-65EBD62F0BBA}"/>
                  </a:ext>
                </a:extLst>
              </p:cNvPr>
              <p:cNvCxnSpPr/>
              <p:nvPr/>
            </p:nvCxnSpPr>
            <p:spPr>
              <a:xfrm>
                <a:off x="8933951" y="5863533"/>
                <a:ext cx="0" cy="731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object 73">
                <a:extLst>
                  <a:ext uri="{FF2B5EF4-FFF2-40B4-BE49-F238E27FC236}">
                    <a16:creationId xmlns:a16="http://schemas.microsoft.com/office/drawing/2014/main" id="{61517B6D-73C2-44F2-998F-D8EC2482E8C9}"/>
                  </a:ext>
                </a:extLst>
              </p:cNvPr>
              <p:cNvSpPr txBox="1"/>
              <p:nvPr/>
            </p:nvSpPr>
            <p:spPr>
              <a:xfrm>
                <a:off x="7218992" y="6144768"/>
                <a:ext cx="487313" cy="153888"/>
              </a:xfrm>
              <a:prstGeom prst="rect">
                <a:avLst/>
              </a:prstGeom>
            </p:spPr>
            <p:txBody>
              <a:bodyPr vert="horz" wrap="none" lIns="0" tIns="0" rIns="0" bIns="0" rtlCol="0" anchor="t" anchorCtr="1">
                <a:spAutoFit/>
              </a:bodyPr>
              <a:lstStyle/>
              <a:p>
                <a:pPr marL="12700" marR="0" lvl="0" indent="0" algn="ctr" defTabSz="914400" rtl="0" eaLnBrk="1" fontAlgn="auto" latinLnBrk="0" hangingPunct="1">
                  <a:lnSpc>
                    <a:spcPct val="100000"/>
                  </a:lnSpc>
                  <a:spcBef>
                    <a:spcPts val="160"/>
                  </a:spcBef>
                  <a:spcAft>
                    <a:spcPts val="0"/>
                  </a:spcAft>
                  <a:buClrTx/>
                  <a:buSzTx/>
                  <a:buFontTx/>
                  <a:buNone/>
                  <a:tabLst/>
                  <a:defRPr/>
                </a:pPr>
                <a:r>
                  <a:rPr kumimoji="0" lang="fr-CH" sz="1000" b="0" i="0" u="none" strike="noStrike" kern="1200" cap="none" spc="0" normalizeH="0" baseline="0" noProof="0">
                    <a:ln>
                      <a:noFill/>
                    </a:ln>
                    <a:solidFill>
                      <a:prstClr val="black">
                        <a:lumMod val="65000"/>
                        <a:lumOff val="35000"/>
                      </a:prstClr>
                    </a:solidFill>
                    <a:effectLst/>
                    <a:uLnTx/>
                    <a:uFillTx/>
                    <a:latin typeface="Arial"/>
                    <a:ea typeface="+mn-ea"/>
                    <a:cs typeface="Arial"/>
                  </a:rPr>
                  <a:t>Per cent</a:t>
                </a:r>
                <a:endParaRPr kumimoji="0" sz="1000" b="0" i="0" u="none" strike="noStrike" kern="1200" cap="none" spc="0" normalizeH="0" baseline="0" noProof="0">
                  <a:ln>
                    <a:noFill/>
                  </a:ln>
                  <a:solidFill>
                    <a:prstClr val="black">
                      <a:lumMod val="65000"/>
                      <a:lumOff val="35000"/>
                    </a:prstClr>
                  </a:solidFill>
                  <a:effectLst/>
                  <a:uLnTx/>
                  <a:uFillTx/>
                  <a:latin typeface="Arial"/>
                  <a:ea typeface="+mn-ea"/>
                  <a:cs typeface="Arial"/>
                </a:endParaRPr>
              </a:p>
            </p:txBody>
          </p:sp>
        </p:grpSp>
        <p:cxnSp>
          <p:nvCxnSpPr>
            <p:cNvPr id="190" name="Straight Connector 189">
              <a:extLst>
                <a:ext uri="{FF2B5EF4-FFF2-40B4-BE49-F238E27FC236}">
                  <a16:creationId xmlns:a16="http://schemas.microsoft.com/office/drawing/2014/main" id="{F3F457CA-CFF4-4749-8149-01B85B990000}"/>
                </a:ext>
              </a:extLst>
            </p:cNvPr>
            <p:cNvCxnSpPr/>
            <p:nvPr/>
          </p:nvCxnSpPr>
          <p:spPr>
            <a:xfrm>
              <a:off x="4572000" y="2430712"/>
              <a:ext cx="105156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3D66B68-538F-4257-9449-ACD081506929}"/>
                </a:ext>
              </a:extLst>
            </p:cNvPr>
            <p:cNvCxnSpPr/>
            <p:nvPr/>
          </p:nvCxnSpPr>
          <p:spPr>
            <a:xfrm>
              <a:off x="4572000" y="2706624"/>
              <a:ext cx="105156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180A47D-86B5-4386-89E3-0B66801EAF88}"/>
                </a:ext>
              </a:extLst>
            </p:cNvPr>
            <p:cNvCxnSpPr/>
            <p:nvPr/>
          </p:nvCxnSpPr>
          <p:spPr>
            <a:xfrm>
              <a:off x="4572000" y="2980944"/>
              <a:ext cx="105156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75514537-AEBE-4396-823F-D82FD4FE8637}"/>
                </a:ext>
              </a:extLst>
            </p:cNvPr>
            <p:cNvCxnSpPr/>
            <p:nvPr/>
          </p:nvCxnSpPr>
          <p:spPr>
            <a:xfrm>
              <a:off x="4480560" y="2157984"/>
              <a:ext cx="4809744"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354BB26-8C0D-4535-9C33-DBAE5644D081}"/>
                </a:ext>
              </a:extLst>
            </p:cNvPr>
            <p:cNvCxnSpPr/>
            <p:nvPr/>
          </p:nvCxnSpPr>
          <p:spPr>
            <a:xfrm>
              <a:off x="4572000" y="3255264"/>
              <a:ext cx="105156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D7FCFF0-75AA-4C4E-93CA-2B092153C92E}"/>
                </a:ext>
              </a:extLst>
            </p:cNvPr>
            <p:cNvCxnSpPr/>
            <p:nvPr/>
          </p:nvCxnSpPr>
          <p:spPr>
            <a:xfrm>
              <a:off x="4572000" y="3529584"/>
              <a:ext cx="105156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6259429-9855-4D75-AE22-50139937C08C}"/>
                </a:ext>
              </a:extLst>
            </p:cNvPr>
            <p:cNvCxnSpPr/>
            <p:nvPr/>
          </p:nvCxnSpPr>
          <p:spPr>
            <a:xfrm>
              <a:off x="4572000" y="3803904"/>
              <a:ext cx="105156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9E6F30-BB74-40B8-B848-ADD219810FD1}"/>
                </a:ext>
              </a:extLst>
            </p:cNvPr>
            <p:cNvCxnSpPr/>
            <p:nvPr/>
          </p:nvCxnSpPr>
          <p:spPr>
            <a:xfrm>
              <a:off x="4572000" y="4078224"/>
              <a:ext cx="105156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9604A16-2EEC-4E6F-AA72-2D2D42DE206A}"/>
                </a:ext>
              </a:extLst>
            </p:cNvPr>
            <p:cNvCxnSpPr/>
            <p:nvPr/>
          </p:nvCxnSpPr>
          <p:spPr>
            <a:xfrm>
              <a:off x="4572000" y="4352544"/>
              <a:ext cx="105156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AC91693-C7FF-4FCC-9D44-0EE415FA63A8}"/>
                </a:ext>
              </a:extLst>
            </p:cNvPr>
            <p:cNvCxnSpPr/>
            <p:nvPr/>
          </p:nvCxnSpPr>
          <p:spPr>
            <a:xfrm>
              <a:off x="4572000" y="4626864"/>
              <a:ext cx="105156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41B034C5-0CBD-4F64-A79F-0DFB4AF26DF5}"/>
                </a:ext>
              </a:extLst>
            </p:cNvPr>
            <p:cNvCxnSpPr/>
            <p:nvPr/>
          </p:nvCxnSpPr>
          <p:spPr>
            <a:xfrm>
              <a:off x="4572000" y="4901184"/>
              <a:ext cx="105156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F73D51A-7100-44E6-A721-1B309E18911B}"/>
                </a:ext>
              </a:extLst>
            </p:cNvPr>
            <p:cNvCxnSpPr/>
            <p:nvPr/>
          </p:nvCxnSpPr>
          <p:spPr>
            <a:xfrm>
              <a:off x="4572000" y="5175504"/>
              <a:ext cx="105156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5882480F-62C0-4714-AD74-13525E4B8A2D}"/>
                </a:ext>
              </a:extLst>
            </p:cNvPr>
            <p:cNvCxnSpPr/>
            <p:nvPr/>
          </p:nvCxnSpPr>
          <p:spPr>
            <a:xfrm>
              <a:off x="4572000" y="5449824"/>
              <a:ext cx="105156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2BB7F61E-C06C-42BF-A0E0-9F16E0CB42E3}"/>
                </a:ext>
              </a:extLst>
            </p:cNvPr>
            <p:cNvCxnSpPr/>
            <p:nvPr/>
          </p:nvCxnSpPr>
          <p:spPr>
            <a:xfrm>
              <a:off x="4480560" y="5724144"/>
              <a:ext cx="4809744"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Percent of people living with HIV who experienced different forms of discrimination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in health-care settings, countries with available data, 2013–2018</a:t>
              </a:r>
            </a:p>
          </p:txBody>
        </p:sp>
        <p:sp>
          <p:nvSpPr>
            <p:cNvPr id="5" name="TextBox 4">
              <a:extLst>
                <a:ext uri="{FF2B5EF4-FFF2-40B4-BE49-F238E27FC236}">
                  <a16:creationId xmlns:a16="http://schemas.microsoft.com/office/drawing/2014/main" id="{C8511D41-0C72-4FB4-84CA-1993866BB429}"/>
                </a:ext>
              </a:extLst>
            </p:cNvPr>
            <p:cNvSpPr txBox="1"/>
            <p:nvPr/>
          </p:nvSpPr>
          <p:spPr>
            <a:xfrm>
              <a:off x="457200" y="6400800"/>
              <a:ext cx="10041433" cy="153888"/>
            </a:xfrm>
            <a:prstGeom prst="rect">
              <a:avLst/>
            </a:prstGeom>
            <a:noFill/>
          </p:spPr>
          <p:txBody>
            <a:bodyPr wrap="square" lIns="0" tIns="0" rIns="0" bIns="0">
              <a:spAutoFit/>
            </a:bodyPr>
            <a:lstStyle/>
            <a:p>
              <a:r>
                <a:rPr lang="en-US" sz="1000" b="1">
                  <a:solidFill>
                    <a:schemeClr val="tx1">
                      <a:lumMod val="65000"/>
                      <a:lumOff val="35000"/>
                    </a:schemeClr>
                  </a:solidFill>
                </a:rPr>
                <a:t>Source: </a:t>
              </a:r>
              <a:r>
                <a:rPr lang="en-US" sz="1000">
                  <a:solidFill>
                    <a:schemeClr val="tx1">
                      <a:lumMod val="65000"/>
                      <a:lumOff val="35000"/>
                    </a:schemeClr>
                  </a:solidFill>
                </a:rPr>
                <a:t>People Living with HIV Stigma Index surveys, 2013–2018.</a:t>
              </a:r>
              <a:endParaRPr lang="en-GB" sz="1000">
                <a:solidFill>
                  <a:schemeClr val="tx1">
                    <a:lumMod val="65000"/>
                    <a:lumOff val="35000"/>
                  </a:schemeClr>
                </a:solidFill>
              </a:endParaRPr>
            </a:p>
          </p:txBody>
        </p:sp>
      </p:grpSp>
      <p:sp>
        <p:nvSpPr>
          <p:cNvPr id="116" name="object 2">
            <a:extLst>
              <a:ext uri="{FF2B5EF4-FFF2-40B4-BE49-F238E27FC236}">
                <a16:creationId xmlns:a16="http://schemas.microsoft.com/office/drawing/2014/main" id="{D1F47F7D-FDE0-4665-9575-8D71390C0533}"/>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906167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EAD7AE5-F855-4C65-B617-B8329860C01E}"/>
              </a:ext>
            </a:extLst>
          </p:cNvPr>
          <p:cNvGrpSpPr/>
          <p:nvPr/>
        </p:nvGrpSpPr>
        <p:grpSpPr>
          <a:xfrm>
            <a:off x="365760" y="1051560"/>
            <a:ext cx="11430000" cy="5503128"/>
            <a:chOff x="365760" y="1051560"/>
            <a:chExt cx="11430000" cy="5503128"/>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HIV testing and treatment cascade, global, 2015–2019</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C1302BB-7A41-4F36-A5E7-1B0BBDC4DDDA}"/>
                </a:ext>
              </a:extLst>
            </p:cNvPr>
            <p:cNvSpPr txBox="1"/>
            <p:nvPr/>
          </p:nvSpPr>
          <p:spPr>
            <a:xfrm>
              <a:off x="457199" y="6400800"/>
              <a:ext cx="8155248" cy="153888"/>
            </a:xfrm>
            <a:prstGeom prst="rect">
              <a:avLst/>
            </a:prstGeom>
          </p:spPr>
          <p:txBody>
            <a:bodyPr vert="horz" wrap="square"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Source:</a:t>
              </a:r>
              <a:r>
                <a:rPr kumimoji="0" lang="en-US"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 UNAIDS special analysis, 2020 (see annex on methods).</a:t>
              </a:r>
            </a:p>
          </p:txBody>
        </p:sp>
        <p:sp>
          <p:nvSpPr>
            <p:cNvPr id="8" name="TextBox 7">
              <a:extLst>
                <a:ext uri="{FF2B5EF4-FFF2-40B4-BE49-F238E27FC236}">
                  <a16:creationId xmlns:a16="http://schemas.microsoft.com/office/drawing/2014/main" id="{44BBA6E6-A964-40F5-8463-8A5C195DD240}"/>
                </a:ext>
              </a:extLst>
            </p:cNvPr>
            <p:cNvSpPr txBox="1"/>
            <p:nvPr/>
          </p:nvSpPr>
          <p:spPr>
            <a:xfrm>
              <a:off x="2024269" y="1828800"/>
              <a:ext cx="439544"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100</a:t>
              </a:r>
              <a:endParaRPr kumimoji="0" lang="en-GB" sz="1200" b="0" i="0" u="none" strike="noStrike" kern="1200" cap="none" spc="0" normalizeH="0" baseline="0" noProof="0">
                <a:ln>
                  <a:noFill/>
                </a:ln>
                <a:effectLst/>
                <a:uLnTx/>
                <a:uFillTx/>
                <a:latin typeface="Arial" panose="020B0604020202020204"/>
                <a:ea typeface="+mn-ea"/>
                <a:cs typeface="+mn-cs"/>
              </a:endParaRPr>
            </a:p>
          </p:txBody>
        </p:sp>
        <p:cxnSp>
          <p:nvCxnSpPr>
            <p:cNvPr id="9" name="Straight Connector 8">
              <a:extLst>
                <a:ext uri="{FF2B5EF4-FFF2-40B4-BE49-F238E27FC236}">
                  <a16:creationId xmlns:a16="http://schemas.microsoft.com/office/drawing/2014/main" id="{FFF06954-207A-4EDD-938F-DE47E5F08680}"/>
                </a:ext>
              </a:extLst>
            </p:cNvPr>
            <p:cNvCxnSpPr/>
            <p:nvPr/>
          </p:nvCxnSpPr>
          <p:spPr>
            <a:xfrm>
              <a:off x="2434293" y="2834645"/>
              <a:ext cx="91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91CA08-ECAE-466E-835B-2C944909BBA9}"/>
                </a:ext>
              </a:extLst>
            </p:cNvPr>
            <p:cNvCxnSpPr/>
            <p:nvPr/>
          </p:nvCxnSpPr>
          <p:spPr>
            <a:xfrm>
              <a:off x="2434293" y="3134032"/>
              <a:ext cx="91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321203-6618-4E92-B11C-936DA2686053}"/>
                </a:ext>
              </a:extLst>
            </p:cNvPr>
            <p:cNvCxnSpPr/>
            <p:nvPr/>
          </p:nvCxnSpPr>
          <p:spPr>
            <a:xfrm>
              <a:off x="2434293" y="3718068"/>
              <a:ext cx="91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8FD2A6-37FD-46E5-8AD6-29B0519F2884}"/>
                </a:ext>
              </a:extLst>
            </p:cNvPr>
            <p:cNvCxnSpPr/>
            <p:nvPr/>
          </p:nvCxnSpPr>
          <p:spPr>
            <a:xfrm>
              <a:off x="2434293" y="4592646"/>
              <a:ext cx="91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637510-FFFA-4D6B-A16F-217156962FC2}"/>
                </a:ext>
              </a:extLst>
            </p:cNvPr>
            <p:cNvCxnSpPr/>
            <p:nvPr/>
          </p:nvCxnSpPr>
          <p:spPr>
            <a:xfrm>
              <a:off x="2434293" y="4892040"/>
              <a:ext cx="91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7EFEEE-6869-4F13-BD37-4534E239A320}"/>
                </a:ext>
              </a:extLst>
            </p:cNvPr>
            <p:cNvCxnSpPr/>
            <p:nvPr/>
          </p:nvCxnSpPr>
          <p:spPr>
            <a:xfrm>
              <a:off x="2434293" y="2253676"/>
              <a:ext cx="91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FB4DDC2-CCE3-4636-81A5-7E3CA00EE86D}"/>
                </a:ext>
              </a:extLst>
            </p:cNvPr>
            <p:cNvSpPr txBox="1"/>
            <p:nvPr/>
          </p:nvSpPr>
          <p:spPr>
            <a:xfrm>
              <a:off x="2109229" y="2116516"/>
              <a:ext cx="354584"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90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5274C722-1F48-4312-80ED-C6754B1122B6}"/>
                </a:ext>
              </a:extLst>
            </p:cNvPr>
            <p:cNvSpPr txBox="1"/>
            <p:nvPr/>
          </p:nvSpPr>
          <p:spPr>
            <a:xfrm>
              <a:off x="2109229" y="2996872"/>
              <a:ext cx="354584"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60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8580B1E-65AB-4F8F-9BC1-7AF53AD086E2}"/>
                </a:ext>
              </a:extLst>
            </p:cNvPr>
            <p:cNvSpPr txBox="1"/>
            <p:nvPr/>
          </p:nvSpPr>
          <p:spPr>
            <a:xfrm>
              <a:off x="2109229" y="3288893"/>
              <a:ext cx="354584"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50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CAC1B66B-F092-449E-A3EE-0127A22846DD}"/>
                </a:ext>
              </a:extLst>
            </p:cNvPr>
            <p:cNvSpPr txBox="1"/>
            <p:nvPr/>
          </p:nvSpPr>
          <p:spPr>
            <a:xfrm>
              <a:off x="2109229" y="3580908"/>
              <a:ext cx="354584"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40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8A5A7E39-98A4-4B6B-AB27-CC7ABCD5AD4C}"/>
                </a:ext>
              </a:extLst>
            </p:cNvPr>
            <p:cNvSpPr txBox="1"/>
            <p:nvPr/>
          </p:nvSpPr>
          <p:spPr>
            <a:xfrm>
              <a:off x="2109229" y="4455486"/>
              <a:ext cx="354584"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10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5ADD4315-017A-49FB-A968-367C2CE957CE}"/>
                </a:ext>
              </a:extLst>
            </p:cNvPr>
            <p:cNvSpPr txBox="1"/>
            <p:nvPr/>
          </p:nvSpPr>
          <p:spPr>
            <a:xfrm>
              <a:off x="2194188" y="4754880"/>
              <a:ext cx="269625"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8ED5510C-F483-4015-A651-BE3AD0E61B42}"/>
                </a:ext>
              </a:extLst>
            </p:cNvPr>
            <p:cNvSpPr txBox="1"/>
            <p:nvPr/>
          </p:nvSpPr>
          <p:spPr>
            <a:xfrm>
              <a:off x="2109229" y="2697485"/>
              <a:ext cx="354584"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70</a:t>
              </a:r>
              <a:endParaRPr kumimoji="0" lang="en-GB" sz="1200" b="0" i="0" u="none" strike="noStrike" kern="1200" cap="none" spc="0" normalizeH="0" baseline="0" noProof="0">
                <a:ln>
                  <a:noFill/>
                </a:ln>
                <a:effectLst/>
                <a:uLnTx/>
                <a:uFillTx/>
                <a:latin typeface="Arial" panose="020B0604020202020204"/>
                <a:ea typeface="+mn-ea"/>
                <a:cs typeface="+mn-cs"/>
              </a:endParaRPr>
            </a:p>
          </p:txBody>
        </p:sp>
        <p:cxnSp>
          <p:nvCxnSpPr>
            <p:cNvPr id="22" name="Straight Connector 21">
              <a:extLst>
                <a:ext uri="{FF2B5EF4-FFF2-40B4-BE49-F238E27FC236}">
                  <a16:creationId xmlns:a16="http://schemas.microsoft.com/office/drawing/2014/main" id="{2763B860-7382-4C42-8B3B-A6FDA38DC0D0}"/>
                </a:ext>
              </a:extLst>
            </p:cNvPr>
            <p:cNvCxnSpPr/>
            <p:nvPr/>
          </p:nvCxnSpPr>
          <p:spPr>
            <a:xfrm>
              <a:off x="2434293" y="3426053"/>
              <a:ext cx="91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F48636B-254E-4AE9-8113-45197A54DAB4}"/>
                </a:ext>
              </a:extLst>
            </p:cNvPr>
            <p:cNvSpPr txBox="1"/>
            <p:nvPr/>
          </p:nvSpPr>
          <p:spPr>
            <a:xfrm>
              <a:off x="2109229" y="2412541"/>
              <a:ext cx="354584"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80</a:t>
              </a:r>
              <a:endParaRPr kumimoji="0" lang="en-GB" sz="1200" b="0" i="0" u="none" strike="noStrike" kern="1200" cap="none" spc="0" normalizeH="0" baseline="0" noProof="0">
                <a:ln>
                  <a:noFill/>
                </a:ln>
                <a:effectLst/>
                <a:uLnTx/>
                <a:uFillTx/>
                <a:latin typeface="Arial" panose="020B0604020202020204"/>
                <a:ea typeface="+mn-ea"/>
                <a:cs typeface="+mn-cs"/>
              </a:endParaRPr>
            </a:p>
          </p:txBody>
        </p:sp>
        <p:cxnSp>
          <p:nvCxnSpPr>
            <p:cNvPr id="24" name="Straight Connector 23">
              <a:extLst>
                <a:ext uri="{FF2B5EF4-FFF2-40B4-BE49-F238E27FC236}">
                  <a16:creationId xmlns:a16="http://schemas.microsoft.com/office/drawing/2014/main" id="{B06DECCD-D380-449A-AA3C-C286191E557B}"/>
                </a:ext>
              </a:extLst>
            </p:cNvPr>
            <p:cNvCxnSpPr/>
            <p:nvPr/>
          </p:nvCxnSpPr>
          <p:spPr>
            <a:xfrm>
              <a:off x="2434293" y="2549701"/>
              <a:ext cx="91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32FF0E-8754-4B36-9DF9-6B91B31947E5}"/>
                </a:ext>
              </a:extLst>
            </p:cNvPr>
            <p:cNvCxnSpPr/>
            <p:nvPr/>
          </p:nvCxnSpPr>
          <p:spPr>
            <a:xfrm>
              <a:off x="2434293" y="1965960"/>
              <a:ext cx="91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F7851FD-8385-4BB0-ACA3-5DEF448F75BD}"/>
                </a:ext>
              </a:extLst>
            </p:cNvPr>
            <p:cNvCxnSpPr/>
            <p:nvPr/>
          </p:nvCxnSpPr>
          <p:spPr>
            <a:xfrm>
              <a:off x="2434293" y="4303348"/>
              <a:ext cx="91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0F5E768-767C-4394-B64F-DFA99DF376B6}"/>
                </a:ext>
              </a:extLst>
            </p:cNvPr>
            <p:cNvSpPr txBox="1"/>
            <p:nvPr/>
          </p:nvSpPr>
          <p:spPr>
            <a:xfrm>
              <a:off x="2109229" y="4166188"/>
              <a:ext cx="354584"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a:t>
              </a:r>
              <a:endParaRPr kumimoji="0" lang="en-GB" sz="1200" b="0" i="0" u="none" strike="noStrike" kern="1200" cap="none" spc="0" normalizeH="0" baseline="0" noProof="0">
                <a:ln>
                  <a:noFill/>
                </a:ln>
                <a:effectLst/>
                <a:uLnTx/>
                <a:uFillTx/>
                <a:latin typeface="Arial" panose="020B0604020202020204"/>
                <a:ea typeface="+mn-ea"/>
                <a:cs typeface="+mn-cs"/>
              </a:endParaRPr>
            </a:p>
          </p:txBody>
        </p:sp>
        <p:cxnSp>
          <p:nvCxnSpPr>
            <p:cNvPr id="28" name="Straight Connector 27">
              <a:extLst>
                <a:ext uri="{FF2B5EF4-FFF2-40B4-BE49-F238E27FC236}">
                  <a16:creationId xmlns:a16="http://schemas.microsoft.com/office/drawing/2014/main" id="{4DFD1C25-EC65-4F77-BB01-2E296977354B}"/>
                </a:ext>
              </a:extLst>
            </p:cNvPr>
            <p:cNvCxnSpPr/>
            <p:nvPr/>
          </p:nvCxnSpPr>
          <p:spPr>
            <a:xfrm>
              <a:off x="2434293" y="4009118"/>
              <a:ext cx="91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C30B3A4-A07D-41D0-B305-E1C65103D3A1}"/>
                </a:ext>
              </a:extLst>
            </p:cNvPr>
            <p:cNvSpPr txBox="1"/>
            <p:nvPr/>
          </p:nvSpPr>
          <p:spPr>
            <a:xfrm>
              <a:off x="2109229" y="3871958"/>
              <a:ext cx="354584"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30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18" name="TextBox 117">
              <a:extLst>
                <a:ext uri="{FF2B5EF4-FFF2-40B4-BE49-F238E27FC236}">
                  <a16:creationId xmlns:a16="http://schemas.microsoft.com/office/drawing/2014/main" id="{9D82A7A5-6DFF-415B-9CA7-962DA8A142FA}"/>
                </a:ext>
              </a:extLst>
            </p:cNvPr>
            <p:cNvSpPr txBox="1"/>
            <p:nvPr/>
          </p:nvSpPr>
          <p:spPr>
            <a:xfrm>
              <a:off x="5116563" y="4983480"/>
              <a:ext cx="2468880" cy="451406"/>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a:ln>
                    <a:noFill/>
                  </a:ln>
                  <a:effectLst/>
                  <a:uLnTx/>
                  <a:uFillTx/>
                  <a:latin typeface="Arial" panose="020B0604020202020204"/>
                  <a:ea typeface="+mn-ea"/>
                  <a:cs typeface="+mn-cs"/>
                </a:rPr>
                <a:t>People living with HIV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a:ln>
                    <a:noFill/>
                  </a:ln>
                  <a:effectLst/>
                  <a:uLnTx/>
                  <a:uFillTx/>
                  <a:latin typeface="Arial" panose="020B0604020202020204"/>
                  <a:ea typeface="+mn-ea"/>
                  <a:cs typeface="+mn-cs"/>
                </a:rPr>
                <a:t>who are on treatment</a:t>
              </a:r>
              <a:endParaRPr kumimoji="0" lang="en-GB" sz="1300" b="0" i="0" u="none" strike="noStrike" kern="1200" cap="none" spc="0" normalizeH="0" baseline="0" noProof="0">
                <a:ln>
                  <a:noFill/>
                </a:ln>
                <a:effectLst/>
                <a:uLnTx/>
                <a:uFillTx/>
                <a:latin typeface="Arial" panose="020B0604020202020204"/>
                <a:ea typeface="+mn-ea"/>
                <a:cs typeface="+mn-cs"/>
              </a:endParaRPr>
            </a:p>
          </p:txBody>
        </p:sp>
        <p:sp>
          <p:nvSpPr>
            <p:cNvPr id="119" name="TextBox 118">
              <a:extLst>
                <a:ext uri="{FF2B5EF4-FFF2-40B4-BE49-F238E27FC236}">
                  <a16:creationId xmlns:a16="http://schemas.microsoft.com/office/drawing/2014/main" id="{DAA26AB4-FD76-4A83-802C-17B573D3D3AD}"/>
                </a:ext>
              </a:extLst>
            </p:cNvPr>
            <p:cNvSpPr txBox="1"/>
            <p:nvPr/>
          </p:nvSpPr>
          <p:spPr>
            <a:xfrm>
              <a:off x="2651760" y="4983480"/>
              <a:ext cx="2468880" cy="451406"/>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a:ln>
                    <a:noFill/>
                  </a:ln>
                  <a:effectLst/>
                  <a:uLnTx/>
                  <a:uFillTx/>
                  <a:latin typeface="Arial" panose="020B0604020202020204"/>
                  <a:ea typeface="+mn-ea"/>
                  <a:cs typeface="+mn-cs"/>
                </a:rPr>
                <a:t>People living with HIV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a:ln>
                    <a:noFill/>
                  </a:ln>
                  <a:effectLst/>
                  <a:uLnTx/>
                  <a:uFillTx/>
                  <a:latin typeface="Arial" panose="020B0604020202020204"/>
                  <a:ea typeface="+mn-ea"/>
                  <a:cs typeface="+mn-cs"/>
                </a:rPr>
                <a:t>who know their status</a:t>
              </a:r>
              <a:endParaRPr kumimoji="0" lang="en-GB" sz="1300" b="0" i="0" u="none" strike="noStrike" kern="1200" cap="none" spc="0" normalizeH="0" baseline="0" noProof="0">
                <a:ln>
                  <a:noFill/>
                </a:ln>
                <a:effectLst/>
                <a:uLnTx/>
                <a:uFillTx/>
                <a:latin typeface="Arial" panose="020B0604020202020204"/>
                <a:ea typeface="+mn-ea"/>
                <a:cs typeface="+mn-cs"/>
              </a:endParaRPr>
            </a:p>
          </p:txBody>
        </p:sp>
        <p:sp>
          <p:nvSpPr>
            <p:cNvPr id="120" name="TextBox 119">
              <a:extLst>
                <a:ext uri="{FF2B5EF4-FFF2-40B4-BE49-F238E27FC236}">
                  <a16:creationId xmlns:a16="http://schemas.microsoft.com/office/drawing/2014/main" id="{71587CFC-320C-4C8C-AF6A-6E044AF6A1D0}"/>
                </a:ext>
              </a:extLst>
            </p:cNvPr>
            <p:cNvSpPr txBox="1"/>
            <p:nvPr/>
          </p:nvSpPr>
          <p:spPr>
            <a:xfrm>
              <a:off x="7585443" y="4983480"/>
              <a:ext cx="2468880" cy="451406"/>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a:ln>
                    <a:noFill/>
                  </a:ln>
                  <a:effectLst/>
                  <a:uLnTx/>
                  <a:uFillTx/>
                  <a:latin typeface="Arial" panose="020B0604020202020204"/>
                  <a:ea typeface="+mn-ea"/>
                  <a:cs typeface="+mn-cs"/>
                </a:rPr>
                <a:t>People living with HIV </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a:ln>
                    <a:noFill/>
                  </a:ln>
                  <a:effectLst/>
                  <a:uLnTx/>
                  <a:uFillTx/>
                  <a:latin typeface="Arial" panose="020B0604020202020204"/>
                  <a:ea typeface="+mn-ea"/>
                  <a:cs typeface="+mn-cs"/>
                </a:rPr>
                <a:t>who are virally suppressed</a:t>
              </a:r>
              <a:endParaRPr kumimoji="0" lang="en-GB" sz="1300" b="0" i="0" u="none" strike="noStrike" kern="1200" cap="none" spc="0" normalizeH="0" baseline="0" noProof="0">
                <a:ln>
                  <a:noFill/>
                </a:ln>
                <a:effectLst/>
                <a:uLnTx/>
                <a:uFillTx/>
                <a:latin typeface="Arial" panose="020B0604020202020204"/>
                <a:ea typeface="+mn-ea"/>
                <a:cs typeface="+mn-cs"/>
              </a:endParaRPr>
            </a:p>
          </p:txBody>
        </p:sp>
        <p:sp>
          <p:nvSpPr>
            <p:cNvPr id="31" name="object 10">
              <a:extLst>
                <a:ext uri="{FF2B5EF4-FFF2-40B4-BE49-F238E27FC236}">
                  <a16:creationId xmlns:a16="http://schemas.microsoft.com/office/drawing/2014/main" id="{A5987480-E2A0-4931-8B4D-515820C74A7E}"/>
                </a:ext>
              </a:extLst>
            </p:cNvPr>
            <p:cNvSpPr txBox="1"/>
            <p:nvPr/>
          </p:nvSpPr>
          <p:spPr>
            <a:xfrm>
              <a:off x="1865376" y="3156992"/>
              <a:ext cx="179536" cy="572272"/>
            </a:xfrm>
            <a:prstGeom prst="rect">
              <a:avLst/>
            </a:prstGeom>
            <a:noFill/>
          </p:spPr>
          <p:txBody>
            <a:bodyPr vert="vert270" wrap="none" lIns="0" tIns="0" rIns="0" bIns="0" rtlCol="0">
              <a:spAutoFit/>
            </a:bodyPr>
            <a:lstStyle>
              <a:defPPr>
                <a:defRPr lang="LID4096"/>
              </a:defPPr>
              <a:lvl1pPr algn="r">
                <a:lnSpc>
                  <a:spcPts val="1400"/>
                </a:lnSpc>
                <a:defRPr sz="1200"/>
              </a:lvl1p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Per cent</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2" name="bk object 18">
              <a:extLst>
                <a:ext uri="{FF2B5EF4-FFF2-40B4-BE49-F238E27FC236}">
                  <a16:creationId xmlns:a16="http://schemas.microsoft.com/office/drawing/2014/main" id="{C7E83F8B-F3BD-4BB2-B270-E71D812D6A6D}"/>
                </a:ext>
              </a:extLst>
            </p:cNvPr>
            <p:cNvSpPr/>
            <p:nvPr/>
          </p:nvSpPr>
          <p:spPr>
            <a:xfrm>
              <a:off x="2651760" y="4892040"/>
              <a:ext cx="7406640" cy="0"/>
            </a:xfrm>
            <a:custGeom>
              <a:avLst/>
              <a:gdLst/>
              <a:ahLst/>
              <a:cxnLst/>
              <a:rect l="l" t="t" r="r" b="b"/>
              <a:pathLst>
                <a:path w="3013075">
                  <a:moveTo>
                    <a:pt x="0" y="0"/>
                  </a:moveTo>
                  <a:lnTo>
                    <a:pt x="3012897" y="0"/>
                  </a:lnTo>
                </a:path>
              </a:pathLst>
            </a:cu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6F24B28B-BB0A-4235-831A-67506046F70D}"/>
                </a:ext>
              </a:extLst>
            </p:cNvPr>
            <p:cNvSpPr/>
            <p:nvPr/>
          </p:nvSpPr>
          <p:spPr>
            <a:xfrm>
              <a:off x="3108960" y="2834644"/>
              <a:ext cx="274320" cy="2057395"/>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1FFC3089-0D16-4572-8779-33F9AC13DAF2}"/>
                </a:ext>
              </a:extLst>
            </p:cNvPr>
            <p:cNvSpPr/>
            <p:nvPr/>
          </p:nvSpPr>
          <p:spPr>
            <a:xfrm>
              <a:off x="3429000" y="2742690"/>
              <a:ext cx="274320" cy="2149349"/>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FB837663-964B-47F6-968A-3FF0D722D9C0}"/>
                </a:ext>
              </a:extLst>
            </p:cNvPr>
            <p:cNvSpPr/>
            <p:nvPr/>
          </p:nvSpPr>
          <p:spPr>
            <a:xfrm>
              <a:off x="4069080" y="2606040"/>
              <a:ext cx="274320" cy="2286000"/>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7403C9DF-A6D7-4B23-9637-6A6103919C97}"/>
                </a:ext>
              </a:extLst>
            </p:cNvPr>
            <p:cNvSpPr/>
            <p:nvPr/>
          </p:nvSpPr>
          <p:spPr>
            <a:xfrm>
              <a:off x="3749040" y="2651760"/>
              <a:ext cx="274320" cy="2240280"/>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 name="Rectangle 36">
              <a:extLst>
                <a:ext uri="{FF2B5EF4-FFF2-40B4-BE49-F238E27FC236}">
                  <a16:creationId xmlns:a16="http://schemas.microsoft.com/office/drawing/2014/main" id="{97729D8E-CD6B-4FD8-ABED-AAC960BDF2B7}"/>
                </a:ext>
              </a:extLst>
            </p:cNvPr>
            <p:cNvSpPr/>
            <p:nvPr/>
          </p:nvSpPr>
          <p:spPr>
            <a:xfrm>
              <a:off x="4389120" y="2532888"/>
              <a:ext cx="274320" cy="2359152"/>
            </a:xfrm>
            <a:prstGeom prst="rect">
              <a:avLst/>
            </a:prstGeom>
            <a:solidFill>
              <a:srgbClr val="70C9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1E8C500C-88C2-45C5-8E37-C58C08D13F34}"/>
                </a:ext>
              </a:extLst>
            </p:cNvPr>
            <p:cNvSpPr/>
            <p:nvPr/>
          </p:nvSpPr>
          <p:spPr>
            <a:xfrm>
              <a:off x="5577840" y="3483864"/>
              <a:ext cx="274320" cy="140817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6FAD5921-25AF-45DC-8CF1-6CFFC5817E46}"/>
                </a:ext>
              </a:extLst>
            </p:cNvPr>
            <p:cNvSpPr/>
            <p:nvPr/>
          </p:nvSpPr>
          <p:spPr>
            <a:xfrm>
              <a:off x="5897880" y="3326727"/>
              <a:ext cx="274320" cy="1568608"/>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F3F5FD9F-0353-40C7-9F25-B82113E7D6BE}"/>
                </a:ext>
              </a:extLst>
            </p:cNvPr>
            <p:cNvSpPr/>
            <p:nvPr/>
          </p:nvSpPr>
          <p:spPr>
            <a:xfrm>
              <a:off x="6537960" y="3090672"/>
              <a:ext cx="274320" cy="1801368"/>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7104520C-25A2-469F-A6C7-4D6242EB8ED0}"/>
                </a:ext>
              </a:extLst>
            </p:cNvPr>
            <p:cNvSpPr/>
            <p:nvPr/>
          </p:nvSpPr>
          <p:spPr>
            <a:xfrm>
              <a:off x="6217920" y="3172968"/>
              <a:ext cx="274320" cy="1719072"/>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 name="Rectangle 41">
              <a:extLst>
                <a:ext uri="{FF2B5EF4-FFF2-40B4-BE49-F238E27FC236}">
                  <a16:creationId xmlns:a16="http://schemas.microsoft.com/office/drawing/2014/main" id="{E5CB4206-C7A6-4C35-8F2E-0E45D004BACF}"/>
                </a:ext>
              </a:extLst>
            </p:cNvPr>
            <p:cNvSpPr/>
            <p:nvPr/>
          </p:nvSpPr>
          <p:spPr>
            <a:xfrm>
              <a:off x="6858000" y="2944368"/>
              <a:ext cx="274320" cy="1947672"/>
            </a:xfrm>
            <a:prstGeom prst="rect">
              <a:avLst/>
            </a:prstGeom>
            <a:solidFill>
              <a:srgbClr val="70C9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 name="Rectangle 42">
              <a:extLst>
                <a:ext uri="{FF2B5EF4-FFF2-40B4-BE49-F238E27FC236}">
                  <a16:creationId xmlns:a16="http://schemas.microsoft.com/office/drawing/2014/main" id="{0D1F98EB-C7CF-48EF-BBF5-16EA7B8664C6}"/>
                </a:ext>
              </a:extLst>
            </p:cNvPr>
            <p:cNvSpPr/>
            <p:nvPr/>
          </p:nvSpPr>
          <p:spPr>
            <a:xfrm>
              <a:off x="8046720" y="3703320"/>
              <a:ext cx="274320" cy="118872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 name="Rectangle 43">
              <a:extLst>
                <a:ext uri="{FF2B5EF4-FFF2-40B4-BE49-F238E27FC236}">
                  <a16:creationId xmlns:a16="http://schemas.microsoft.com/office/drawing/2014/main" id="{E7BC555D-D7EB-49FA-B4A5-C1C3B138E8D9}"/>
                </a:ext>
              </a:extLst>
            </p:cNvPr>
            <p:cNvSpPr/>
            <p:nvPr/>
          </p:nvSpPr>
          <p:spPr>
            <a:xfrm>
              <a:off x="8366760" y="3560762"/>
              <a:ext cx="274320" cy="1331278"/>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FA501308-3295-4B3C-8E0C-8FAE5540E8F6}"/>
                </a:ext>
              </a:extLst>
            </p:cNvPr>
            <p:cNvSpPr/>
            <p:nvPr/>
          </p:nvSpPr>
          <p:spPr>
            <a:xfrm>
              <a:off x="9006840" y="3326726"/>
              <a:ext cx="274320" cy="1565313"/>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Rectangle 45">
              <a:extLst>
                <a:ext uri="{FF2B5EF4-FFF2-40B4-BE49-F238E27FC236}">
                  <a16:creationId xmlns:a16="http://schemas.microsoft.com/office/drawing/2014/main" id="{0BD5EE12-00B8-405B-A699-93849E6B82DE}"/>
                </a:ext>
              </a:extLst>
            </p:cNvPr>
            <p:cNvSpPr/>
            <p:nvPr/>
          </p:nvSpPr>
          <p:spPr>
            <a:xfrm>
              <a:off x="8686800" y="3410712"/>
              <a:ext cx="274320" cy="1481328"/>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 name="Rectangle 46">
              <a:extLst>
                <a:ext uri="{FF2B5EF4-FFF2-40B4-BE49-F238E27FC236}">
                  <a16:creationId xmlns:a16="http://schemas.microsoft.com/office/drawing/2014/main" id="{697BFEEA-80E4-4635-87AA-AE3BB7E20CB4}"/>
                </a:ext>
              </a:extLst>
            </p:cNvPr>
            <p:cNvSpPr/>
            <p:nvPr/>
          </p:nvSpPr>
          <p:spPr>
            <a:xfrm>
              <a:off x="9326880" y="3172968"/>
              <a:ext cx="274320" cy="1719072"/>
            </a:xfrm>
            <a:prstGeom prst="rect">
              <a:avLst/>
            </a:prstGeom>
            <a:solidFill>
              <a:srgbClr val="70C9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48" name="Straight Connector 47">
              <a:extLst>
                <a:ext uri="{FF2B5EF4-FFF2-40B4-BE49-F238E27FC236}">
                  <a16:creationId xmlns:a16="http://schemas.microsoft.com/office/drawing/2014/main" id="{B82D7E22-58ED-48C1-B004-6398721E83F1}"/>
                </a:ext>
              </a:extLst>
            </p:cNvPr>
            <p:cNvCxnSpPr/>
            <p:nvPr/>
          </p:nvCxnSpPr>
          <p:spPr>
            <a:xfrm>
              <a:off x="3200400" y="2471451"/>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388B7C7-3F47-4F54-B0A3-FE7E50317849}"/>
                </a:ext>
              </a:extLst>
            </p:cNvPr>
            <p:cNvCxnSpPr/>
            <p:nvPr/>
          </p:nvCxnSpPr>
          <p:spPr>
            <a:xfrm>
              <a:off x="3520440" y="2360350"/>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BFE3113-BE54-4A03-AF85-1D99EB2DE4B6}"/>
                </a:ext>
              </a:extLst>
            </p:cNvPr>
            <p:cNvCxnSpPr/>
            <p:nvPr/>
          </p:nvCxnSpPr>
          <p:spPr>
            <a:xfrm>
              <a:off x="4160520" y="2180962"/>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CDA1AF0-BD40-444F-9AFC-782F88D96ECB}"/>
                </a:ext>
              </a:extLst>
            </p:cNvPr>
            <p:cNvCxnSpPr/>
            <p:nvPr/>
          </p:nvCxnSpPr>
          <p:spPr>
            <a:xfrm>
              <a:off x="3840480" y="2264366"/>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7572EC-CE7F-4EAD-B9F2-D114C20C61EE}"/>
                </a:ext>
              </a:extLst>
            </p:cNvPr>
            <p:cNvCxnSpPr/>
            <p:nvPr/>
          </p:nvCxnSpPr>
          <p:spPr>
            <a:xfrm>
              <a:off x="4480560" y="2125453"/>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84F9C9C-CA0E-4212-9365-26B9B20F6E00}"/>
                </a:ext>
              </a:extLst>
            </p:cNvPr>
            <p:cNvCxnSpPr/>
            <p:nvPr/>
          </p:nvCxnSpPr>
          <p:spPr>
            <a:xfrm>
              <a:off x="5989320" y="2934065"/>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088F8D8-FABD-47E5-BB87-349102D9B135}"/>
                </a:ext>
              </a:extLst>
            </p:cNvPr>
            <p:cNvCxnSpPr/>
            <p:nvPr/>
          </p:nvCxnSpPr>
          <p:spPr>
            <a:xfrm>
              <a:off x="6309360" y="2757585"/>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DF86BE-BF1D-4070-89AA-E1056A5122A6}"/>
                </a:ext>
              </a:extLst>
            </p:cNvPr>
            <p:cNvCxnSpPr/>
            <p:nvPr/>
          </p:nvCxnSpPr>
          <p:spPr>
            <a:xfrm>
              <a:off x="6949440" y="2525654"/>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01AC949-C681-4DDB-8F92-2F44067BFB5F}"/>
                </a:ext>
              </a:extLst>
            </p:cNvPr>
            <p:cNvCxnSpPr/>
            <p:nvPr/>
          </p:nvCxnSpPr>
          <p:spPr>
            <a:xfrm>
              <a:off x="5669280" y="3196800"/>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011B0BD-91C2-4332-92F1-78520C7442A2}"/>
                </a:ext>
              </a:extLst>
            </p:cNvPr>
            <p:cNvCxnSpPr/>
            <p:nvPr/>
          </p:nvCxnSpPr>
          <p:spPr>
            <a:xfrm>
              <a:off x="6629400" y="2675758"/>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C17C810-1C7E-438C-8DB1-F67C99686F94}"/>
                </a:ext>
              </a:extLst>
            </p:cNvPr>
            <p:cNvCxnSpPr/>
            <p:nvPr/>
          </p:nvCxnSpPr>
          <p:spPr>
            <a:xfrm>
              <a:off x="3520440" y="3087049"/>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E1DA4F5-1AC1-47F8-BFD2-B02BA0C9F2D6}"/>
                </a:ext>
              </a:extLst>
            </p:cNvPr>
            <p:cNvCxnSpPr/>
            <p:nvPr/>
          </p:nvCxnSpPr>
          <p:spPr>
            <a:xfrm>
              <a:off x="4160520" y="2963396"/>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5D19AE0-22CC-4E28-B7E7-2A4C17747FCF}"/>
                </a:ext>
              </a:extLst>
            </p:cNvPr>
            <p:cNvCxnSpPr/>
            <p:nvPr/>
          </p:nvCxnSpPr>
          <p:spPr>
            <a:xfrm>
              <a:off x="3200400" y="3175033"/>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0C33887-6023-459F-AC91-E3AF123B6376}"/>
                </a:ext>
              </a:extLst>
            </p:cNvPr>
            <p:cNvCxnSpPr/>
            <p:nvPr/>
          </p:nvCxnSpPr>
          <p:spPr>
            <a:xfrm>
              <a:off x="3840480" y="3038004"/>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EB7391D-0008-40F5-B49F-8B26188CE4C5}"/>
                </a:ext>
              </a:extLst>
            </p:cNvPr>
            <p:cNvCxnSpPr/>
            <p:nvPr/>
          </p:nvCxnSpPr>
          <p:spPr>
            <a:xfrm>
              <a:off x="4480560" y="2907559"/>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95153CD-5E7A-4A5C-AF59-2BBE30A593BF}"/>
                </a:ext>
              </a:extLst>
            </p:cNvPr>
            <p:cNvCxnSpPr/>
            <p:nvPr/>
          </p:nvCxnSpPr>
          <p:spPr>
            <a:xfrm>
              <a:off x="5989320" y="3707805"/>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142B41D-EC33-42FE-9EF7-166BB9B3A5BA}"/>
                </a:ext>
              </a:extLst>
            </p:cNvPr>
            <p:cNvCxnSpPr/>
            <p:nvPr/>
          </p:nvCxnSpPr>
          <p:spPr>
            <a:xfrm>
              <a:off x="6629400" y="3525205"/>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6A5B55B-3467-4DEB-88EF-BB175D4F9A96}"/>
                </a:ext>
              </a:extLst>
            </p:cNvPr>
            <p:cNvCxnSpPr/>
            <p:nvPr/>
          </p:nvCxnSpPr>
          <p:spPr>
            <a:xfrm>
              <a:off x="6949440" y="3378583"/>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E839CA8-5777-4845-BE01-3C63CE1C0341}"/>
                </a:ext>
              </a:extLst>
            </p:cNvPr>
            <p:cNvCxnSpPr/>
            <p:nvPr/>
          </p:nvCxnSpPr>
          <p:spPr>
            <a:xfrm>
              <a:off x="5669280" y="3871958"/>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CDBFC2D-1C5B-4466-83FB-A3AEA6982CF0}"/>
                </a:ext>
              </a:extLst>
            </p:cNvPr>
            <p:cNvCxnSpPr/>
            <p:nvPr/>
          </p:nvCxnSpPr>
          <p:spPr>
            <a:xfrm>
              <a:off x="6309360" y="3609451"/>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9B5295B-261D-4AC4-ABAD-BE75ECED05FC}"/>
                </a:ext>
              </a:extLst>
            </p:cNvPr>
            <p:cNvCxnSpPr/>
            <p:nvPr/>
          </p:nvCxnSpPr>
          <p:spPr>
            <a:xfrm>
              <a:off x="8778240" y="3168908"/>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9DD64C7-5B04-454D-8C31-22C1B06CC671}"/>
                </a:ext>
              </a:extLst>
            </p:cNvPr>
            <p:cNvCxnSpPr/>
            <p:nvPr/>
          </p:nvCxnSpPr>
          <p:spPr>
            <a:xfrm>
              <a:off x="8458200" y="3318980"/>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B035BE9-7CCF-48A5-A1FC-44EC83A70FA3}"/>
                </a:ext>
              </a:extLst>
            </p:cNvPr>
            <p:cNvCxnSpPr/>
            <p:nvPr/>
          </p:nvCxnSpPr>
          <p:spPr>
            <a:xfrm>
              <a:off x="9418320" y="2882788"/>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39706EB-8C28-4352-B70F-EDE4BCE7D497}"/>
                </a:ext>
              </a:extLst>
            </p:cNvPr>
            <p:cNvCxnSpPr/>
            <p:nvPr/>
          </p:nvCxnSpPr>
          <p:spPr>
            <a:xfrm>
              <a:off x="9098280" y="3058351"/>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69E7411-88A7-4CBF-9340-1327D50BB3AD}"/>
                </a:ext>
              </a:extLst>
            </p:cNvPr>
            <p:cNvCxnSpPr/>
            <p:nvPr/>
          </p:nvCxnSpPr>
          <p:spPr>
            <a:xfrm>
              <a:off x="8138160" y="3471780"/>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7EC3D05-D250-4B0C-BD17-693937DF6CF5}"/>
                </a:ext>
              </a:extLst>
            </p:cNvPr>
            <p:cNvCxnSpPr/>
            <p:nvPr/>
          </p:nvCxnSpPr>
          <p:spPr>
            <a:xfrm>
              <a:off x="9098280" y="3580908"/>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03FAB3-AF79-4BFF-AFC9-0B5BBA42FC0F}"/>
                </a:ext>
              </a:extLst>
            </p:cNvPr>
            <p:cNvCxnSpPr/>
            <p:nvPr/>
          </p:nvCxnSpPr>
          <p:spPr>
            <a:xfrm>
              <a:off x="9418320" y="3471948"/>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7FE0DDB-5C87-4A06-8D3B-DBBDF34BA590}"/>
                </a:ext>
              </a:extLst>
            </p:cNvPr>
            <p:cNvCxnSpPr/>
            <p:nvPr/>
          </p:nvCxnSpPr>
          <p:spPr>
            <a:xfrm>
              <a:off x="8778240" y="3674986"/>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1E21416-780A-49CB-81EB-E070FAE0D3FA}"/>
                </a:ext>
              </a:extLst>
            </p:cNvPr>
            <p:cNvCxnSpPr/>
            <p:nvPr/>
          </p:nvCxnSpPr>
          <p:spPr>
            <a:xfrm>
              <a:off x="8458200" y="3786649"/>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06173F4-69A8-4992-A29A-0D14EA128229}"/>
                </a:ext>
              </a:extLst>
            </p:cNvPr>
            <p:cNvCxnSpPr/>
            <p:nvPr/>
          </p:nvCxnSpPr>
          <p:spPr>
            <a:xfrm>
              <a:off x="8138160" y="3870188"/>
              <a:ext cx="9144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CC2B5B1-DBC2-4810-8292-548FEE737117}"/>
                </a:ext>
              </a:extLst>
            </p:cNvPr>
            <p:cNvCxnSpPr/>
            <p:nvPr/>
          </p:nvCxnSpPr>
          <p:spPr>
            <a:xfrm>
              <a:off x="3246120" y="2472684"/>
              <a:ext cx="0" cy="704088"/>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0CACB9B-2CAA-4022-8900-F89CCB342F1B}"/>
                </a:ext>
              </a:extLst>
            </p:cNvPr>
            <p:cNvCxnSpPr/>
            <p:nvPr/>
          </p:nvCxnSpPr>
          <p:spPr>
            <a:xfrm>
              <a:off x="3566160" y="2360467"/>
              <a:ext cx="0" cy="722376"/>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6102F7B-DF34-4817-8429-F98326545A42}"/>
                </a:ext>
              </a:extLst>
            </p:cNvPr>
            <p:cNvCxnSpPr/>
            <p:nvPr/>
          </p:nvCxnSpPr>
          <p:spPr>
            <a:xfrm>
              <a:off x="3886200" y="2260711"/>
              <a:ext cx="0" cy="77724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926C4BC-847F-40CC-8F21-C1A888359C71}"/>
                </a:ext>
              </a:extLst>
            </p:cNvPr>
            <p:cNvCxnSpPr/>
            <p:nvPr/>
          </p:nvCxnSpPr>
          <p:spPr>
            <a:xfrm>
              <a:off x="4206240" y="2181740"/>
              <a:ext cx="0" cy="77724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33EBCAC-254E-484B-84D1-6A328A97AD2C}"/>
                </a:ext>
              </a:extLst>
            </p:cNvPr>
            <p:cNvCxnSpPr/>
            <p:nvPr/>
          </p:nvCxnSpPr>
          <p:spPr>
            <a:xfrm>
              <a:off x="4526280" y="2123553"/>
              <a:ext cx="0" cy="7863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683E2F0-8F02-42A7-AAF9-5BB84E412B45}"/>
                </a:ext>
              </a:extLst>
            </p:cNvPr>
            <p:cNvCxnSpPr/>
            <p:nvPr/>
          </p:nvCxnSpPr>
          <p:spPr>
            <a:xfrm>
              <a:off x="5710923" y="3196800"/>
              <a:ext cx="0" cy="676656"/>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92E14E6-DF6D-450A-AF63-F0D8FCE12A2F}"/>
                </a:ext>
              </a:extLst>
            </p:cNvPr>
            <p:cNvCxnSpPr/>
            <p:nvPr/>
          </p:nvCxnSpPr>
          <p:spPr>
            <a:xfrm>
              <a:off x="6030963" y="2934953"/>
              <a:ext cx="0" cy="768096"/>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E0F4F43-8AA2-42A2-9BB2-234339EB22FF}"/>
                </a:ext>
              </a:extLst>
            </p:cNvPr>
            <p:cNvCxnSpPr/>
            <p:nvPr/>
          </p:nvCxnSpPr>
          <p:spPr>
            <a:xfrm>
              <a:off x="6351003" y="2756231"/>
              <a:ext cx="0" cy="850392"/>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F873B5B-FD07-4E50-9220-866A0BC46C7A}"/>
                </a:ext>
              </a:extLst>
            </p:cNvPr>
            <p:cNvCxnSpPr/>
            <p:nvPr/>
          </p:nvCxnSpPr>
          <p:spPr>
            <a:xfrm>
              <a:off x="6671043" y="2673092"/>
              <a:ext cx="0" cy="850392"/>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8943E9F-6195-4FD5-BED4-61826E9DBEFE}"/>
                </a:ext>
              </a:extLst>
            </p:cNvPr>
            <p:cNvCxnSpPr/>
            <p:nvPr/>
          </p:nvCxnSpPr>
          <p:spPr>
            <a:xfrm>
              <a:off x="6991083" y="2527628"/>
              <a:ext cx="0" cy="850392"/>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D223794-184D-4257-8298-451231D2DF3F}"/>
                </a:ext>
              </a:extLst>
            </p:cNvPr>
            <p:cNvCxnSpPr/>
            <p:nvPr/>
          </p:nvCxnSpPr>
          <p:spPr>
            <a:xfrm>
              <a:off x="8183880" y="3473871"/>
              <a:ext cx="0" cy="393192"/>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2780D46-6540-446D-857A-82FF7C33A7B5}"/>
                </a:ext>
              </a:extLst>
            </p:cNvPr>
            <p:cNvCxnSpPr/>
            <p:nvPr/>
          </p:nvCxnSpPr>
          <p:spPr>
            <a:xfrm>
              <a:off x="8503920" y="3320090"/>
              <a:ext cx="0" cy="46634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4F2E613-C2C4-47EB-B88B-C437BE86589C}"/>
                </a:ext>
              </a:extLst>
            </p:cNvPr>
            <p:cNvCxnSpPr/>
            <p:nvPr/>
          </p:nvCxnSpPr>
          <p:spPr>
            <a:xfrm>
              <a:off x="8823960" y="3166306"/>
              <a:ext cx="0" cy="50292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DBAD48D-A1B8-4A4D-9609-46E4B57C7C97}"/>
                </a:ext>
              </a:extLst>
            </p:cNvPr>
            <p:cNvCxnSpPr/>
            <p:nvPr/>
          </p:nvCxnSpPr>
          <p:spPr>
            <a:xfrm>
              <a:off x="9144000" y="3058232"/>
              <a:ext cx="0" cy="521208"/>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5A826C6-32D5-4DBD-A863-3A3A9012A5C9}"/>
                </a:ext>
              </a:extLst>
            </p:cNvPr>
            <p:cNvCxnSpPr/>
            <p:nvPr/>
          </p:nvCxnSpPr>
          <p:spPr>
            <a:xfrm>
              <a:off x="9464040" y="2883667"/>
              <a:ext cx="0" cy="585216"/>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12D4173E-2B58-476E-AC87-F24C5ECCF9C1}"/>
                </a:ext>
              </a:extLst>
            </p:cNvPr>
            <p:cNvSpPr/>
            <p:nvPr/>
          </p:nvSpPr>
          <p:spPr>
            <a:xfrm>
              <a:off x="3108960" y="4548655"/>
              <a:ext cx="2743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panose="020B0604020202020204"/>
                  <a:ea typeface="+mn-ea"/>
                  <a:cs typeface="+mn-cs"/>
                </a:rPr>
                <a:t>71</a:t>
              </a:r>
            </a:p>
          </p:txBody>
        </p:sp>
        <p:sp>
          <p:nvSpPr>
            <p:cNvPr id="94" name="Rectangle 93">
              <a:extLst>
                <a:ext uri="{FF2B5EF4-FFF2-40B4-BE49-F238E27FC236}">
                  <a16:creationId xmlns:a16="http://schemas.microsoft.com/office/drawing/2014/main" id="{5EE13CF0-2F7A-4CAF-ADC1-DBE232051F22}"/>
                </a:ext>
              </a:extLst>
            </p:cNvPr>
            <p:cNvSpPr/>
            <p:nvPr/>
          </p:nvSpPr>
          <p:spPr>
            <a:xfrm>
              <a:off x="3429000" y="4548655"/>
              <a:ext cx="2743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panose="020B0604020202020204"/>
                  <a:ea typeface="+mn-ea"/>
                  <a:cs typeface="+mn-cs"/>
                </a:rPr>
                <a:t>74</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5" name="Rectangle 94">
              <a:extLst>
                <a:ext uri="{FF2B5EF4-FFF2-40B4-BE49-F238E27FC236}">
                  <a16:creationId xmlns:a16="http://schemas.microsoft.com/office/drawing/2014/main" id="{923CDBF6-C437-44C5-A161-1395CB0EBEC2}"/>
                </a:ext>
              </a:extLst>
            </p:cNvPr>
            <p:cNvSpPr/>
            <p:nvPr/>
          </p:nvSpPr>
          <p:spPr>
            <a:xfrm>
              <a:off x="4069080" y="4548655"/>
              <a:ext cx="2743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panose="020B0604020202020204"/>
                  <a:ea typeface="+mn-ea"/>
                  <a:cs typeface="+mn-cs"/>
                </a:rPr>
                <a:t>79</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6" name="Rectangle 95">
              <a:extLst>
                <a:ext uri="{FF2B5EF4-FFF2-40B4-BE49-F238E27FC236}">
                  <a16:creationId xmlns:a16="http://schemas.microsoft.com/office/drawing/2014/main" id="{1463A6A1-8B7B-4686-9401-AB27DF1C2BD8}"/>
                </a:ext>
              </a:extLst>
            </p:cNvPr>
            <p:cNvSpPr/>
            <p:nvPr/>
          </p:nvSpPr>
          <p:spPr>
            <a:xfrm>
              <a:off x="3749040" y="4548655"/>
              <a:ext cx="2743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panose="020B0604020202020204"/>
                  <a:ea typeface="+mn-ea"/>
                  <a:cs typeface="+mn-cs"/>
                </a:rPr>
                <a:t>77</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7" name="Rectangle 96">
              <a:extLst>
                <a:ext uri="{FF2B5EF4-FFF2-40B4-BE49-F238E27FC236}">
                  <a16:creationId xmlns:a16="http://schemas.microsoft.com/office/drawing/2014/main" id="{ED251C06-3E5F-4585-A7E6-E67B79EC510B}"/>
                </a:ext>
              </a:extLst>
            </p:cNvPr>
            <p:cNvSpPr/>
            <p:nvPr/>
          </p:nvSpPr>
          <p:spPr>
            <a:xfrm>
              <a:off x="4389120" y="4548655"/>
              <a:ext cx="2743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panose="020B0604020202020204"/>
                  <a:ea typeface="+mn-ea"/>
                  <a:cs typeface="+mn-cs"/>
                </a:rPr>
                <a:t>81</a:t>
              </a:r>
            </a:p>
          </p:txBody>
        </p:sp>
        <p:sp>
          <p:nvSpPr>
            <p:cNvPr id="98" name="Rectangle 97">
              <a:extLst>
                <a:ext uri="{FF2B5EF4-FFF2-40B4-BE49-F238E27FC236}">
                  <a16:creationId xmlns:a16="http://schemas.microsoft.com/office/drawing/2014/main" id="{8E9D58E9-EEA3-4590-9016-2A780BB89792}"/>
                </a:ext>
              </a:extLst>
            </p:cNvPr>
            <p:cNvSpPr/>
            <p:nvPr/>
          </p:nvSpPr>
          <p:spPr>
            <a:xfrm>
              <a:off x="5577840" y="4548655"/>
              <a:ext cx="2743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panose="020B0604020202020204"/>
                  <a:ea typeface="+mn-ea"/>
                  <a:cs typeface="+mn-cs"/>
                </a:rPr>
                <a:t>49</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9" name="Rectangle 98">
              <a:extLst>
                <a:ext uri="{FF2B5EF4-FFF2-40B4-BE49-F238E27FC236}">
                  <a16:creationId xmlns:a16="http://schemas.microsoft.com/office/drawing/2014/main" id="{040695C4-3FBD-4701-8142-56663D70BFC6}"/>
                </a:ext>
              </a:extLst>
            </p:cNvPr>
            <p:cNvSpPr/>
            <p:nvPr/>
          </p:nvSpPr>
          <p:spPr>
            <a:xfrm>
              <a:off x="5897880" y="4548655"/>
              <a:ext cx="2743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panose="020B0604020202020204"/>
                  <a:ea typeface="+mn-ea"/>
                  <a:cs typeface="+mn-cs"/>
                </a:rPr>
                <a:t>54</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0" name="Rectangle 99">
              <a:extLst>
                <a:ext uri="{FF2B5EF4-FFF2-40B4-BE49-F238E27FC236}">
                  <a16:creationId xmlns:a16="http://schemas.microsoft.com/office/drawing/2014/main" id="{388C3729-A6FF-4D09-9671-AABAEE2B3C03}"/>
                </a:ext>
              </a:extLst>
            </p:cNvPr>
            <p:cNvSpPr/>
            <p:nvPr/>
          </p:nvSpPr>
          <p:spPr>
            <a:xfrm>
              <a:off x="6537960" y="4548655"/>
              <a:ext cx="2743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panose="020B0604020202020204"/>
                  <a:ea typeface="+mn-ea"/>
                  <a:cs typeface="+mn-cs"/>
                </a:rPr>
                <a:t>62</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1" name="Rectangle 100">
              <a:extLst>
                <a:ext uri="{FF2B5EF4-FFF2-40B4-BE49-F238E27FC236}">
                  <a16:creationId xmlns:a16="http://schemas.microsoft.com/office/drawing/2014/main" id="{B82C626F-8A86-4F56-BFB5-ACD103558620}"/>
                </a:ext>
              </a:extLst>
            </p:cNvPr>
            <p:cNvSpPr/>
            <p:nvPr/>
          </p:nvSpPr>
          <p:spPr>
            <a:xfrm>
              <a:off x="6217920" y="4548655"/>
              <a:ext cx="2743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panose="020B0604020202020204"/>
                  <a:ea typeface="+mn-ea"/>
                  <a:cs typeface="+mn-cs"/>
                </a:rPr>
                <a:t>59</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2" name="Rectangle 101">
              <a:extLst>
                <a:ext uri="{FF2B5EF4-FFF2-40B4-BE49-F238E27FC236}">
                  <a16:creationId xmlns:a16="http://schemas.microsoft.com/office/drawing/2014/main" id="{3E0200F6-EB42-4AEB-8291-2483065BDFCE}"/>
                </a:ext>
              </a:extLst>
            </p:cNvPr>
            <p:cNvSpPr/>
            <p:nvPr/>
          </p:nvSpPr>
          <p:spPr>
            <a:xfrm>
              <a:off x="6858000" y="4548655"/>
              <a:ext cx="2743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panose="020B0604020202020204"/>
                  <a:ea typeface="+mn-ea"/>
                  <a:cs typeface="+mn-cs"/>
                </a:rPr>
                <a:t>67</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3" name="Rectangle 102">
              <a:extLst>
                <a:ext uri="{FF2B5EF4-FFF2-40B4-BE49-F238E27FC236}">
                  <a16:creationId xmlns:a16="http://schemas.microsoft.com/office/drawing/2014/main" id="{557A6E58-119D-4C25-963F-E94B31041311}"/>
                </a:ext>
              </a:extLst>
            </p:cNvPr>
            <p:cNvSpPr/>
            <p:nvPr/>
          </p:nvSpPr>
          <p:spPr>
            <a:xfrm>
              <a:off x="8046720" y="4548655"/>
              <a:ext cx="2743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panose="020B0604020202020204"/>
                  <a:ea typeface="+mn-ea"/>
                  <a:cs typeface="+mn-cs"/>
                </a:rPr>
                <a:t>41</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4" name="Rectangle 103">
              <a:extLst>
                <a:ext uri="{FF2B5EF4-FFF2-40B4-BE49-F238E27FC236}">
                  <a16:creationId xmlns:a16="http://schemas.microsoft.com/office/drawing/2014/main" id="{D0A0C76A-2358-4A33-9A37-7039E3168BD8}"/>
                </a:ext>
              </a:extLst>
            </p:cNvPr>
            <p:cNvSpPr/>
            <p:nvPr/>
          </p:nvSpPr>
          <p:spPr>
            <a:xfrm>
              <a:off x="8366760" y="4548655"/>
              <a:ext cx="2743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panose="020B0604020202020204"/>
                  <a:ea typeface="+mn-ea"/>
                  <a:cs typeface="+mn-cs"/>
                </a:rPr>
                <a:t>46</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5" name="Rectangle 104">
              <a:extLst>
                <a:ext uri="{FF2B5EF4-FFF2-40B4-BE49-F238E27FC236}">
                  <a16:creationId xmlns:a16="http://schemas.microsoft.com/office/drawing/2014/main" id="{174A93D6-000F-4FBD-AF41-3069CDF189EC}"/>
                </a:ext>
              </a:extLst>
            </p:cNvPr>
            <p:cNvSpPr/>
            <p:nvPr/>
          </p:nvSpPr>
          <p:spPr>
            <a:xfrm>
              <a:off x="9006840" y="4548655"/>
              <a:ext cx="2743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panose="020B0604020202020204"/>
                  <a:ea typeface="+mn-ea"/>
                  <a:cs typeface="+mn-cs"/>
                </a:rPr>
                <a:t>54</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6" name="Rectangle 105">
              <a:extLst>
                <a:ext uri="{FF2B5EF4-FFF2-40B4-BE49-F238E27FC236}">
                  <a16:creationId xmlns:a16="http://schemas.microsoft.com/office/drawing/2014/main" id="{0BD45175-960F-41D4-B857-74FA37B075A8}"/>
                </a:ext>
              </a:extLst>
            </p:cNvPr>
            <p:cNvSpPr/>
            <p:nvPr/>
          </p:nvSpPr>
          <p:spPr>
            <a:xfrm>
              <a:off x="8686800" y="4548655"/>
              <a:ext cx="2743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panose="020B0604020202020204"/>
                  <a:ea typeface="+mn-ea"/>
                  <a:cs typeface="+mn-cs"/>
                </a:rPr>
                <a:t>51</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 name="Rectangle 106">
              <a:extLst>
                <a:ext uri="{FF2B5EF4-FFF2-40B4-BE49-F238E27FC236}">
                  <a16:creationId xmlns:a16="http://schemas.microsoft.com/office/drawing/2014/main" id="{2AE5AADE-6105-4676-B5C6-5A2C9B9BAC1C}"/>
                </a:ext>
              </a:extLst>
            </p:cNvPr>
            <p:cNvSpPr/>
            <p:nvPr/>
          </p:nvSpPr>
          <p:spPr>
            <a:xfrm>
              <a:off x="9326880" y="4548655"/>
              <a:ext cx="27432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a:ln>
                    <a:noFill/>
                  </a:ln>
                  <a:solidFill>
                    <a:srgbClr val="FFFFFF"/>
                  </a:solidFill>
                  <a:effectLst/>
                  <a:uLnTx/>
                  <a:uFillTx/>
                  <a:latin typeface="Arial" panose="020B0604020202020204"/>
                  <a:ea typeface="+mn-ea"/>
                  <a:cs typeface="+mn-cs"/>
                </a:rPr>
                <a:t>59</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 name="Rectangle 107">
              <a:extLst>
                <a:ext uri="{FF2B5EF4-FFF2-40B4-BE49-F238E27FC236}">
                  <a16:creationId xmlns:a16="http://schemas.microsoft.com/office/drawing/2014/main" id="{FCC808E6-A6A3-41B3-85EB-C5124C3FAE28}"/>
                </a:ext>
              </a:extLst>
            </p:cNvPr>
            <p:cNvSpPr/>
            <p:nvPr/>
          </p:nvSpPr>
          <p:spPr>
            <a:xfrm>
              <a:off x="2743200" y="5627682"/>
              <a:ext cx="137160" cy="13716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TextBox 108">
              <a:extLst>
                <a:ext uri="{FF2B5EF4-FFF2-40B4-BE49-F238E27FC236}">
                  <a16:creationId xmlns:a16="http://schemas.microsoft.com/office/drawing/2014/main" id="{B4B0624A-FBE2-4662-8F0D-4FB51631DD24}"/>
                </a:ext>
              </a:extLst>
            </p:cNvPr>
            <p:cNvSpPr txBox="1"/>
            <p:nvPr/>
          </p:nvSpPr>
          <p:spPr>
            <a:xfrm>
              <a:off x="2975877" y="5623560"/>
              <a:ext cx="371897" cy="179536"/>
            </a:xfrm>
            <a:prstGeom prst="rect">
              <a:avLst/>
            </a:prstGeom>
            <a:noFill/>
          </p:spPr>
          <p:txBody>
            <a:bodyPr wrap="square" lIns="0" tIns="0" rIns="0" bIns="0" rtlCol="0">
              <a:spAutoFit/>
            </a:bodyPr>
            <a:lstStyle>
              <a:defPPr>
                <a:defRPr lang="LID4096"/>
              </a:defPPr>
              <a:lvl1pPr marR="0" lvl="0" indent="0" algn="ctr" fontAlgn="auto">
                <a:lnSpc>
                  <a:spcPts val="1400"/>
                </a:lnSpc>
                <a:spcBef>
                  <a:spcPts val="0"/>
                </a:spcBef>
                <a:spcAft>
                  <a:spcPts val="0"/>
                </a:spcAft>
                <a:buClrTx/>
                <a:buSzTx/>
                <a:buFontTx/>
                <a:buNone/>
                <a:tabLst/>
                <a:defRPr kumimoji="0" sz="1300" b="0" i="0" u="none" strike="noStrike" cap="none" spc="0" normalizeH="0" baseline="0">
                  <a:ln>
                    <a:noFill/>
                  </a:ln>
                  <a:solidFill>
                    <a:prstClr val="black">
                      <a:lumMod val="65000"/>
                      <a:lumOff val="35000"/>
                    </a:prstClr>
                  </a:solidFill>
                  <a:effectLst/>
                  <a:uLnTx/>
                  <a:uFillTx/>
                  <a:latin typeface="Arial" panose="020B0604020202020204"/>
                </a:defRPr>
              </a:lvl1p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fr-CH" sz="1300" b="0" i="0" u="none" strike="noStrike" kern="1200" cap="none" spc="0" normalizeH="0" baseline="0" noProof="0">
                  <a:ln>
                    <a:noFill/>
                  </a:ln>
                  <a:solidFill>
                    <a:schemeClr val="tx1"/>
                  </a:solidFill>
                  <a:effectLst/>
                  <a:uLnTx/>
                  <a:uFillTx/>
                  <a:latin typeface="Arial" panose="020B0604020202020204"/>
                  <a:ea typeface="+mn-ea"/>
                  <a:cs typeface="+mn-cs"/>
                </a:rPr>
                <a:t>2015</a:t>
              </a:r>
              <a:endParaRPr kumimoji="0" lang="en-GB" sz="13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10" name="Rectangle 109">
              <a:extLst>
                <a:ext uri="{FF2B5EF4-FFF2-40B4-BE49-F238E27FC236}">
                  <a16:creationId xmlns:a16="http://schemas.microsoft.com/office/drawing/2014/main" id="{5128B561-7DC4-413C-A9C5-43A9CA867664}"/>
                </a:ext>
              </a:extLst>
            </p:cNvPr>
            <p:cNvSpPr/>
            <p:nvPr/>
          </p:nvSpPr>
          <p:spPr>
            <a:xfrm>
              <a:off x="3657600" y="5627682"/>
              <a:ext cx="137160" cy="13716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 name="TextBox 110">
              <a:extLst>
                <a:ext uri="{FF2B5EF4-FFF2-40B4-BE49-F238E27FC236}">
                  <a16:creationId xmlns:a16="http://schemas.microsoft.com/office/drawing/2014/main" id="{496A9CD4-5291-4777-B8BA-340847D86F15}"/>
                </a:ext>
              </a:extLst>
            </p:cNvPr>
            <p:cNvSpPr txBox="1"/>
            <p:nvPr/>
          </p:nvSpPr>
          <p:spPr>
            <a:xfrm>
              <a:off x="3890277" y="5623560"/>
              <a:ext cx="371897" cy="179536"/>
            </a:xfrm>
            <a:prstGeom prst="rect">
              <a:avLst/>
            </a:prstGeom>
            <a:noFill/>
          </p:spPr>
          <p:txBody>
            <a:bodyPr wrap="square" lIns="0" tIns="0" rIns="0" bIns="0" rtlCol="0">
              <a:spAutoFit/>
            </a:bodyPr>
            <a:lstStyle>
              <a:defPPr>
                <a:defRPr lang="LID4096"/>
              </a:defPPr>
              <a:lvl1pPr marR="0" lvl="0" indent="0" algn="ctr" fontAlgn="auto">
                <a:lnSpc>
                  <a:spcPts val="1400"/>
                </a:lnSpc>
                <a:spcBef>
                  <a:spcPts val="0"/>
                </a:spcBef>
                <a:spcAft>
                  <a:spcPts val="0"/>
                </a:spcAft>
                <a:buClrTx/>
                <a:buSzTx/>
                <a:buFontTx/>
                <a:buNone/>
                <a:tabLst/>
                <a:defRPr kumimoji="0" sz="1300" b="0" i="0" u="none" strike="noStrike" cap="none" spc="0" normalizeH="0" baseline="0">
                  <a:ln>
                    <a:noFill/>
                  </a:ln>
                  <a:solidFill>
                    <a:prstClr val="black">
                      <a:lumMod val="65000"/>
                      <a:lumOff val="35000"/>
                    </a:prstClr>
                  </a:solidFill>
                  <a:effectLst/>
                  <a:uLnTx/>
                  <a:uFillTx/>
                  <a:latin typeface="Arial" panose="020B0604020202020204"/>
                </a:defRPr>
              </a:lvl1p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fr-CH" sz="1300" b="0" i="0" u="none" strike="noStrike" kern="1200" cap="none" spc="0" normalizeH="0" baseline="0" noProof="0">
                  <a:ln>
                    <a:noFill/>
                  </a:ln>
                  <a:solidFill>
                    <a:schemeClr val="tx1"/>
                  </a:solidFill>
                  <a:effectLst/>
                  <a:uLnTx/>
                  <a:uFillTx/>
                  <a:latin typeface="Arial" panose="020B0604020202020204"/>
                  <a:ea typeface="+mn-ea"/>
                  <a:cs typeface="+mn-cs"/>
                </a:rPr>
                <a:t>2016</a:t>
              </a:r>
              <a:endParaRPr kumimoji="0" lang="en-GB" sz="13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12" name="Rectangle 111">
              <a:extLst>
                <a:ext uri="{FF2B5EF4-FFF2-40B4-BE49-F238E27FC236}">
                  <a16:creationId xmlns:a16="http://schemas.microsoft.com/office/drawing/2014/main" id="{0543A084-B6FC-4C42-806F-4E50847E597A}"/>
                </a:ext>
              </a:extLst>
            </p:cNvPr>
            <p:cNvSpPr/>
            <p:nvPr/>
          </p:nvSpPr>
          <p:spPr>
            <a:xfrm>
              <a:off x="4572000" y="5627682"/>
              <a:ext cx="137160" cy="137160"/>
            </a:xfrm>
            <a:prstGeom prst="rect">
              <a:avLst/>
            </a:prstGeom>
            <a:solidFill>
              <a:srgbClr val="B6AEA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 name="TextBox 112">
              <a:extLst>
                <a:ext uri="{FF2B5EF4-FFF2-40B4-BE49-F238E27FC236}">
                  <a16:creationId xmlns:a16="http://schemas.microsoft.com/office/drawing/2014/main" id="{59FFF6FA-2AB1-4DFA-9F5A-A5FAA1698A0D}"/>
                </a:ext>
              </a:extLst>
            </p:cNvPr>
            <p:cNvSpPr txBox="1"/>
            <p:nvPr/>
          </p:nvSpPr>
          <p:spPr>
            <a:xfrm>
              <a:off x="4804677" y="5623560"/>
              <a:ext cx="371897" cy="179536"/>
            </a:xfrm>
            <a:prstGeom prst="rect">
              <a:avLst/>
            </a:prstGeom>
            <a:noFill/>
          </p:spPr>
          <p:txBody>
            <a:bodyPr wrap="square" lIns="0" tIns="0" rIns="0" bIns="0" rtlCol="0">
              <a:spAutoFit/>
            </a:bodyPr>
            <a:lstStyle>
              <a:defPPr>
                <a:defRPr lang="LID4096"/>
              </a:defPPr>
              <a:lvl1pPr marR="0" lvl="0" indent="0" algn="ctr" fontAlgn="auto">
                <a:lnSpc>
                  <a:spcPts val="1400"/>
                </a:lnSpc>
                <a:spcBef>
                  <a:spcPts val="0"/>
                </a:spcBef>
                <a:spcAft>
                  <a:spcPts val="0"/>
                </a:spcAft>
                <a:buClrTx/>
                <a:buSzTx/>
                <a:buFontTx/>
                <a:buNone/>
                <a:tabLst/>
                <a:defRPr kumimoji="0" sz="1300" b="0" i="0" u="none" strike="noStrike" cap="none" spc="0" normalizeH="0" baseline="0">
                  <a:ln>
                    <a:noFill/>
                  </a:ln>
                  <a:solidFill>
                    <a:prstClr val="black">
                      <a:lumMod val="65000"/>
                      <a:lumOff val="35000"/>
                    </a:prstClr>
                  </a:solidFill>
                  <a:effectLst/>
                  <a:uLnTx/>
                  <a:uFillTx/>
                  <a:latin typeface="Arial" panose="020B0604020202020204"/>
                </a:defRPr>
              </a:lvl1p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fr-CH" sz="1300" b="0" i="0" u="none" strike="noStrike" kern="1200" cap="none" spc="0" normalizeH="0" baseline="0" noProof="0">
                  <a:ln>
                    <a:noFill/>
                  </a:ln>
                  <a:solidFill>
                    <a:schemeClr val="tx1"/>
                  </a:solidFill>
                  <a:effectLst/>
                  <a:uLnTx/>
                  <a:uFillTx/>
                  <a:latin typeface="Arial" panose="020B0604020202020204"/>
                  <a:ea typeface="+mn-ea"/>
                  <a:cs typeface="+mn-cs"/>
                </a:rPr>
                <a:t>2017</a:t>
              </a:r>
              <a:endParaRPr kumimoji="0" lang="en-GB" sz="13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14" name="Rectangle 113">
              <a:extLst>
                <a:ext uri="{FF2B5EF4-FFF2-40B4-BE49-F238E27FC236}">
                  <a16:creationId xmlns:a16="http://schemas.microsoft.com/office/drawing/2014/main" id="{FD26A467-8BA8-41FB-8A98-18DB8352ED15}"/>
                </a:ext>
              </a:extLst>
            </p:cNvPr>
            <p:cNvSpPr/>
            <p:nvPr/>
          </p:nvSpPr>
          <p:spPr>
            <a:xfrm>
              <a:off x="6400800" y="5627682"/>
              <a:ext cx="137160" cy="137160"/>
            </a:xfrm>
            <a:prstGeom prst="rect">
              <a:avLst/>
            </a:prstGeom>
            <a:solidFill>
              <a:srgbClr val="70C9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 name="TextBox 114">
              <a:extLst>
                <a:ext uri="{FF2B5EF4-FFF2-40B4-BE49-F238E27FC236}">
                  <a16:creationId xmlns:a16="http://schemas.microsoft.com/office/drawing/2014/main" id="{70AF3F67-8966-48E6-BE42-01E22833CFE3}"/>
                </a:ext>
              </a:extLst>
            </p:cNvPr>
            <p:cNvSpPr txBox="1"/>
            <p:nvPr/>
          </p:nvSpPr>
          <p:spPr>
            <a:xfrm>
              <a:off x="6633477" y="5623560"/>
              <a:ext cx="371897" cy="179536"/>
            </a:xfrm>
            <a:prstGeom prst="rect">
              <a:avLst/>
            </a:prstGeom>
            <a:noFill/>
          </p:spPr>
          <p:txBody>
            <a:bodyPr wrap="square" lIns="0" tIns="0" rIns="0" bIns="0" rtlCol="0">
              <a:spAutoFit/>
            </a:bodyPr>
            <a:lstStyle>
              <a:defPPr>
                <a:defRPr lang="LID4096"/>
              </a:defPPr>
              <a:lvl1pPr marR="0" lvl="0" indent="0" algn="ctr" fontAlgn="auto">
                <a:lnSpc>
                  <a:spcPts val="1400"/>
                </a:lnSpc>
                <a:spcBef>
                  <a:spcPts val="0"/>
                </a:spcBef>
                <a:spcAft>
                  <a:spcPts val="0"/>
                </a:spcAft>
                <a:buClrTx/>
                <a:buSzTx/>
                <a:buFontTx/>
                <a:buNone/>
                <a:tabLst/>
                <a:defRPr kumimoji="0" sz="1300" b="0" i="0" u="none" strike="noStrike" cap="none" spc="0" normalizeH="0" baseline="0">
                  <a:ln>
                    <a:noFill/>
                  </a:ln>
                  <a:solidFill>
                    <a:prstClr val="black">
                      <a:lumMod val="65000"/>
                      <a:lumOff val="35000"/>
                    </a:prstClr>
                  </a:solidFill>
                  <a:effectLst/>
                  <a:uLnTx/>
                  <a:uFillTx/>
                  <a:latin typeface="Arial" panose="020B0604020202020204"/>
                </a:defRPr>
              </a:lvl1p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fr-CH" sz="1300" b="0" i="0" u="none" strike="noStrike" kern="1200" cap="none" spc="0" normalizeH="0" baseline="0" noProof="0">
                  <a:ln>
                    <a:noFill/>
                  </a:ln>
                  <a:solidFill>
                    <a:schemeClr val="tx1"/>
                  </a:solidFill>
                  <a:effectLst/>
                  <a:uLnTx/>
                  <a:uFillTx/>
                  <a:latin typeface="Arial" panose="020B0604020202020204"/>
                  <a:ea typeface="+mn-ea"/>
                  <a:cs typeface="+mn-cs"/>
                </a:rPr>
                <a:t>2019</a:t>
              </a:r>
              <a:endParaRPr kumimoji="0" lang="en-GB" sz="13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16" name="Rectangle 115">
              <a:extLst>
                <a:ext uri="{FF2B5EF4-FFF2-40B4-BE49-F238E27FC236}">
                  <a16:creationId xmlns:a16="http://schemas.microsoft.com/office/drawing/2014/main" id="{738CA36A-AA51-42B8-A73C-3B2A19A3D608}"/>
                </a:ext>
              </a:extLst>
            </p:cNvPr>
            <p:cNvSpPr/>
            <p:nvPr/>
          </p:nvSpPr>
          <p:spPr>
            <a:xfrm>
              <a:off x="5486400" y="5627682"/>
              <a:ext cx="137160" cy="137160"/>
            </a:xfrm>
            <a:prstGeom prst="rect">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46888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TextBox 116">
              <a:extLst>
                <a:ext uri="{FF2B5EF4-FFF2-40B4-BE49-F238E27FC236}">
                  <a16:creationId xmlns:a16="http://schemas.microsoft.com/office/drawing/2014/main" id="{DD9687E7-5677-4954-91E4-2E005A418078}"/>
                </a:ext>
              </a:extLst>
            </p:cNvPr>
            <p:cNvSpPr txBox="1"/>
            <p:nvPr/>
          </p:nvSpPr>
          <p:spPr>
            <a:xfrm>
              <a:off x="5719077" y="5623560"/>
              <a:ext cx="371897" cy="179536"/>
            </a:xfrm>
            <a:prstGeom prst="rect">
              <a:avLst/>
            </a:prstGeom>
            <a:noFill/>
          </p:spPr>
          <p:txBody>
            <a:bodyPr wrap="square" lIns="0" tIns="0" rIns="0" bIns="0" rtlCol="0">
              <a:spAutoFit/>
            </a:bodyPr>
            <a:lstStyle>
              <a:defPPr>
                <a:defRPr lang="LID4096"/>
              </a:defPPr>
              <a:lvl1pPr marR="0" lvl="0" indent="0" algn="ctr" fontAlgn="auto">
                <a:lnSpc>
                  <a:spcPts val="1400"/>
                </a:lnSpc>
                <a:spcBef>
                  <a:spcPts val="0"/>
                </a:spcBef>
                <a:spcAft>
                  <a:spcPts val="0"/>
                </a:spcAft>
                <a:buClrTx/>
                <a:buSzTx/>
                <a:buFontTx/>
                <a:buNone/>
                <a:tabLst/>
                <a:defRPr kumimoji="0" sz="1300" b="0" i="0" u="none" strike="noStrike" cap="none" spc="0" normalizeH="0" baseline="0">
                  <a:ln>
                    <a:noFill/>
                  </a:ln>
                  <a:solidFill>
                    <a:prstClr val="black">
                      <a:lumMod val="65000"/>
                      <a:lumOff val="35000"/>
                    </a:prstClr>
                  </a:solidFill>
                  <a:effectLst/>
                  <a:uLnTx/>
                  <a:uFillTx/>
                  <a:latin typeface="Arial" panose="020B0604020202020204"/>
                </a:defRPr>
              </a:lvl1p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fr-CH" sz="1300" b="0" i="0" u="none" strike="noStrike" kern="1200" cap="none" spc="0" normalizeH="0" baseline="0" noProof="0">
                  <a:ln>
                    <a:noFill/>
                  </a:ln>
                  <a:solidFill>
                    <a:schemeClr val="tx1"/>
                  </a:solidFill>
                  <a:effectLst/>
                  <a:uLnTx/>
                  <a:uFillTx/>
                  <a:latin typeface="Arial" panose="020B0604020202020204"/>
                  <a:ea typeface="+mn-ea"/>
                  <a:cs typeface="+mn-cs"/>
                </a:rPr>
                <a:t>2018</a:t>
              </a:r>
              <a:endParaRPr kumimoji="0" lang="en-GB" sz="1300" b="0" i="0" u="none" strike="noStrike" kern="1200" cap="none" spc="0" normalizeH="0" baseline="0" noProof="0">
                <a:ln>
                  <a:noFill/>
                </a:ln>
                <a:solidFill>
                  <a:schemeClr val="tx1"/>
                </a:solidFill>
                <a:effectLst/>
                <a:uLnTx/>
                <a:uFillTx/>
                <a:latin typeface="Arial" panose="020B0604020202020204"/>
                <a:ea typeface="+mn-ea"/>
                <a:cs typeface="+mn-cs"/>
              </a:endParaRPr>
            </a:p>
          </p:txBody>
        </p:sp>
      </p:grpSp>
      <p:sp>
        <p:nvSpPr>
          <p:cNvPr id="122" name="object 2">
            <a:extLst>
              <a:ext uri="{FF2B5EF4-FFF2-40B4-BE49-F238E27FC236}">
                <a16:creationId xmlns:a16="http://schemas.microsoft.com/office/drawing/2014/main" id="{6BFD1290-22BB-430C-9B93-75934DDFED09}"/>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283184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C8CACF6-7EBC-4EB9-9EF3-660B852FFACB}"/>
              </a:ext>
            </a:extLst>
          </p:cNvPr>
          <p:cNvGraphicFramePr>
            <a:graphicFrameLocks noGrp="1"/>
          </p:cNvGraphicFramePr>
          <p:nvPr>
            <p:extLst>
              <p:ext uri="{D42A27DB-BD31-4B8C-83A1-F6EECF244321}">
                <p14:modId xmlns:p14="http://schemas.microsoft.com/office/powerpoint/2010/main" val="257950643"/>
              </p:ext>
            </p:extLst>
          </p:nvPr>
        </p:nvGraphicFramePr>
        <p:xfrm>
          <a:off x="457200" y="2103120"/>
          <a:ext cx="8412480" cy="3771648"/>
        </p:xfrm>
        <a:graphic>
          <a:graphicData uri="http://schemas.openxmlformats.org/drawingml/2006/table">
            <a:tbl>
              <a:tblPr/>
              <a:tblGrid>
                <a:gridCol w="2926080">
                  <a:extLst>
                    <a:ext uri="{9D8B030D-6E8A-4147-A177-3AD203B41FA5}">
                      <a16:colId xmlns:a16="http://schemas.microsoft.com/office/drawing/2014/main" val="3445399568"/>
                    </a:ext>
                  </a:extLst>
                </a:gridCol>
                <a:gridCol w="2743200">
                  <a:extLst>
                    <a:ext uri="{9D8B030D-6E8A-4147-A177-3AD203B41FA5}">
                      <a16:colId xmlns:a16="http://schemas.microsoft.com/office/drawing/2014/main" val="1871595694"/>
                    </a:ext>
                  </a:extLst>
                </a:gridCol>
                <a:gridCol w="2743200">
                  <a:extLst>
                    <a:ext uri="{9D8B030D-6E8A-4147-A177-3AD203B41FA5}">
                      <a16:colId xmlns:a16="http://schemas.microsoft.com/office/drawing/2014/main" val="2890903347"/>
                    </a:ext>
                  </a:extLst>
                </a:gridCol>
              </a:tblGrid>
              <a:tr h="365760">
                <a:tc>
                  <a:txBody>
                    <a:bodyPr/>
                    <a:lstStyle/>
                    <a:p>
                      <a:pPr marL="107950" marR="370205">
                        <a:lnSpc>
                          <a:spcPts val="1500"/>
                        </a:lnSpc>
                        <a:spcBef>
                          <a:spcPts val="0"/>
                        </a:spcBef>
                      </a:pPr>
                      <a:r>
                        <a:rPr sz="1400" b="1" spc="65">
                          <a:solidFill>
                            <a:srgbClr val="FFFFFF"/>
                          </a:solidFill>
                          <a:latin typeface="+mj-lt"/>
                          <a:cs typeface="Arial"/>
                        </a:rPr>
                        <a:t>2020</a:t>
                      </a:r>
                      <a:r>
                        <a:rPr sz="1400" b="1" spc="-145">
                          <a:solidFill>
                            <a:srgbClr val="FFFFFF"/>
                          </a:solidFill>
                          <a:latin typeface="+mj-lt"/>
                          <a:cs typeface="Arial"/>
                        </a:rPr>
                        <a:t> </a:t>
                      </a:r>
                      <a:r>
                        <a:rPr sz="1400" b="1">
                          <a:solidFill>
                            <a:srgbClr val="FFFFFF"/>
                          </a:solidFill>
                          <a:latin typeface="+mj-lt"/>
                          <a:cs typeface="Arial"/>
                        </a:rPr>
                        <a:t>commitments </a:t>
                      </a:r>
                      <a:r>
                        <a:rPr sz="1400" b="1" spc="20">
                          <a:solidFill>
                            <a:srgbClr val="FFFFFF"/>
                          </a:solidFill>
                          <a:latin typeface="+mj-lt"/>
                          <a:cs typeface="Arial"/>
                        </a:rPr>
                        <a:t>made </a:t>
                      </a:r>
                      <a:r>
                        <a:rPr sz="1400" b="1" spc="15">
                          <a:solidFill>
                            <a:srgbClr val="FFFFFF"/>
                          </a:solidFill>
                          <a:latin typeface="+mj-lt"/>
                          <a:cs typeface="Arial"/>
                        </a:rPr>
                        <a:t>by the United </a:t>
                      </a:r>
                      <a:r>
                        <a:rPr sz="1400" b="1">
                          <a:solidFill>
                            <a:srgbClr val="FFFFFF"/>
                          </a:solidFill>
                          <a:latin typeface="+mj-lt"/>
                          <a:cs typeface="Arial"/>
                        </a:rPr>
                        <a:t>Nations </a:t>
                      </a:r>
                      <a:r>
                        <a:rPr sz="1400" b="1" spc="5">
                          <a:solidFill>
                            <a:srgbClr val="FFFFFF"/>
                          </a:solidFill>
                          <a:latin typeface="+mj-lt"/>
                          <a:cs typeface="Arial"/>
                        </a:rPr>
                        <a:t>General </a:t>
                      </a:r>
                      <a:r>
                        <a:rPr sz="1400" b="1" spc="-10">
                          <a:solidFill>
                            <a:srgbClr val="FFFFFF"/>
                          </a:solidFill>
                          <a:latin typeface="+mj-lt"/>
                          <a:cs typeface="Arial"/>
                        </a:rPr>
                        <a:t>Assembly </a:t>
                      </a:r>
                      <a:r>
                        <a:rPr sz="1400" b="1" spc="5">
                          <a:solidFill>
                            <a:srgbClr val="FFFFFF"/>
                          </a:solidFill>
                          <a:latin typeface="+mj-lt"/>
                          <a:cs typeface="Arial"/>
                        </a:rPr>
                        <a:t>in</a:t>
                      </a:r>
                      <a:r>
                        <a:rPr sz="1400" b="1" spc="-65">
                          <a:solidFill>
                            <a:srgbClr val="FFFFFF"/>
                          </a:solidFill>
                          <a:latin typeface="+mj-lt"/>
                          <a:cs typeface="Arial"/>
                        </a:rPr>
                        <a:t> </a:t>
                      </a:r>
                      <a:r>
                        <a:rPr sz="1400" b="1" spc="65">
                          <a:solidFill>
                            <a:srgbClr val="FFFFFF"/>
                          </a:solidFill>
                          <a:latin typeface="+mj-lt"/>
                          <a:cs typeface="Arial"/>
                        </a:rPr>
                        <a:t>2016</a:t>
                      </a:r>
                      <a:endParaRPr sz="1400">
                        <a:latin typeface="+mj-lt"/>
                        <a:cs typeface="Arial"/>
                      </a:endParaRPr>
                    </a:p>
                  </a:txBody>
                  <a:tcPr marL="0" marR="0" marT="18288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tc>
                  <a:txBody>
                    <a:bodyPr/>
                    <a:lstStyle/>
                    <a:p>
                      <a:pPr>
                        <a:lnSpc>
                          <a:spcPts val="1500"/>
                        </a:lnSpc>
                        <a:spcBef>
                          <a:spcPts val="0"/>
                        </a:spcBef>
                      </a:pPr>
                      <a:endParaRPr sz="1400">
                        <a:latin typeface="+mj-lt"/>
                        <a:cs typeface="Times New Roman"/>
                      </a:endParaRPr>
                    </a:p>
                    <a:p>
                      <a:pPr marL="71755">
                        <a:lnSpc>
                          <a:spcPts val="1500"/>
                        </a:lnSpc>
                        <a:spcBef>
                          <a:spcPts val="0"/>
                        </a:spcBef>
                      </a:pPr>
                      <a:r>
                        <a:rPr sz="1400" b="1" spc="5">
                          <a:solidFill>
                            <a:srgbClr val="FFFFFF"/>
                          </a:solidFill>
                          <a:latin typeface="+mj-lt"/>
                          <a:cs typeface="Arial"/>
                        </a:rPr>
                        <a:t>Indicator</a:t>
                      </a:r>
                      <a:endParaRPr sz="1400">
                        <a:latin typeface="+mj-lt"/>
                        <a:cs typeface="Arial"/>
                      </a:endParaRPr>
                    </a:p>
                    <a:p>
                      <a:pPr marL="71755">
                        <a:lnSpc>
                          <a:spcPts val="1500"/>
                        </a:lnSpc>
                        <a:spcBef>
                          <a:spcPts val="0"/>
                        </a:spcBef>
                      </a:pPr>
                      <a:r>
                        <a:rPr sz="1400" b="1" spc="15">
                          <a:solidFill>
                            <a:srgbClr val="FFFFFF"/>
                          </a:solidFill>
                          <a:latin typeface="+mj-lt"/>
                          <a:cs typeface="Arial"/>
                        </a:rPr>
                        <a:t>(date of</a:t>
                      </a:r>
                      <a:r>
                        <a:rPr sz="1400" b="1" spc="-70">
                          <a:solidFill>
                            <a:srgbClr val="FFFFFF"/>
                          </a:solidFill>
                          <a:latin typeface="+mj-lt"/>
                          <a:cs typeface="Arial"/>
                        </a:rPr>
                        <a:t> </a:t>
                      </a:r>
                      <a:r>
                        <a:rPr sz="1400" b="1" spc="-20">
                          <a:solidFill>
                            <a:srgbClr val="FFFFFF"/>
                          </a:solidFill>
                          <a:latin typeface="+mj-lt"/>
                          <a:cs typeface="Arial"/>
                        </a:rPr>
                        <a:t>assessment)</a:t>
                      </a:r>
                      <a:endParaRPr sz="1400">
                        <a:latin typeface="+mj-lt"/>
                        <a:cs typeface="Arial"/>
                      </a:endParaRPr>
                    </a:p>
                  </a:txBody>
                  <a:tcPr marL="0" marR="0" marT="18288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tc>
                  <a:txBody>
                    <a:bodyPr/>
                    <a:lstStyle/>
                    <a:p>
                      <a:pPr>
                        <a:lnSpc>
                          <a:spcPts val="1500"/>
                        </a:lnSpc>
                        <a:spcBef>
                          <a:spcPts val="0"/>
                        </a:spcBef>
                      </a:pPr>
                      <a:endParaRPr sz="1400">
                        <a:latin typeface="+mj-lt"/>
                        <a:cs typeface="Times New Roman"/>
                      </a:endParaRPr>
                    </a:p>
                    <a:p>
                      <a:pPr marL="71755" marR="558800">
                        <a:lnSpc>
                          <a:spcPts val="1500"/>
                        </a:lnSpc>
                        <a:spcBef>
                          <a:spcPts val="0"/>
                        </a:spcBef>
                      </a:pPr>
                      <a:r>
                        <a:rPr sz="1400" b="1" spc="-20">
                          <a:solidFill>
                            <a:srgbClr val="FFFFFF"/>
                          </a:solidFill>
                          <a:latin typeface="+mj-lt"/>
                          <a:cs typeface="Arial"/>
                        </a:rPr>
                        <a:t>Progress</a:t>
                      </a:r>
                      <a:r>
                        <a:rPr sz="1400" b="1" spc="-105">
                          <a:solidFill>
                            <a:srgbClr val="FFFFFF"/>
                          </a:solidFill>
                          <a:latin typeface="+mj-lt"/>
                          <a:cs typeface="Arial"/>
                        </a:rPr>
                        <a:t> </a:t>
                      </a:r>
                      <a:r>
                        <a:rPr sz="1400" b="1" spc="5">
                          <a:solidFill>
                            <a:srgbClr val="FFFFFF"/>
                          </a:solidFill>
                          <a:latin typeface="+mj-lt"/>
                          <a:cs typeface="Arial"/>
                        </a:rPr>
                        <a:t>achieved </a:t>
                      </a:r>
                      <a:endParaRPr lang="fr-CH" sz="1400" b="1" spc="5">
                        <a:solidFill>
                          <a:srgbClr val="FFFFFF"/>
                        </a:solidFill>
                        <a:latin typeface="+mj-lt"/>
                        <a:cs typeface="Arial"/>
                      </a:endParaRPr>
                    </a:p>
                    <a:p>
                      <a:pPr marL="71755" marR="558800">
                        <a:lnSpc>
                          <a:spcPts val="1500"/>
                        </a:lnSpc>
                        <a:spcBef>
                          <a:spcPts val="0"/>
                        </a:spcBef>
                      </a:pPr>
                      <a:r>
                        <a:rPr sz="1400" b="1" spc="20">
                          <a:solidFill>
                            <a:srgbClr val="FFFFFF"/>
                          </a:solidFill>
                          <a:latin typeface="+mj-lt"/>
                          <a:cs typeface="Arial"/>
                        </a:rPr>
                        <a:t>by</a:t>
                      </a:r>
                      <a:r>
                        <a:rPr sz="1400" b="1" spc="-45">
                          <a:solidFill>
                            <a:srgbClr val="FFFFFF"/>
                          </a:solidFill>
                          <a:latin typeface="+mj-lt"/>
                          <a:cs typeface="Arial"/>
                        </a:rPr>
                        <a:t> </a:t>
                      </a:r>
                      <a:r>
                        <a:rPr sz="1400" b="1" spc="35">
                          <a:solidFill>
                            <a:srgbClr val="FFFFFF"/>
                          </a:solidFill>
                          <a:latin typeface="+mj-lt"/>
                          <a:cs typeface="Arial"/>
                        </a:rPr>
                        <a:t>end-2019</a:t>
                      </a:r>
                      <a:endParaRPr sz="1400">
                        <a:latin typeface="+mj-lt"/>
                        <a:cs typeface="Arial"/>
                      </a:endParaRPr>
                    </a:p>
                  </a:txBody>
                  <a:tcPr marL="0" marR="0" marT="18288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extLst>
                  <a:ext uri="{0D108BD9-81ED-4DB2-BD59-A6C34878D82A}">
                    <a16:rowId xmlns:a16="http://schemas.microsoft.com/office/drawing/2014/main" val="3024168645"/>
                  </a:ext>
                </a:extLst>
              </a:tr>
              <a:tr h="0">
                <a:tc>
                  <a:txBody>
                    <a:bodyPr/>
                    <a:lstStyle/>
                    <a:p>
                      <a:pPr marL="107950" marR="337820">
                        <a:lnSpc>
                          <a:spcPct val="104200"/>
                        </a:lnSpc>
                      </a:pPr>
                      <a:r>
                        <a:rPr sz="1000" spc="20">
                          <a:solidFill>
                            <a:schemeClr val="tx1"/>
                          </a:solidFill>
                          <a:latin typeface="+mj-lt"/>
                          <a:cs typeface="Calibri"/>
                        </a:rPr>
                        <a:t>90%</a:t>
                      </a:r>
                      <a:r>
                        <a:rPr sz="1000" spc="-35">
                          <a:solidFill>
                            <a:schemeClr val="tx1"/>
                          </a:solidFill>
                          <a:latin typeface="+mj-lt"/>
                          <a:cs typeface="Calibri"/>
                        </a:rPr>
                        <a:t> </a:t>
                      </a:r>
                      <a:r>
                        <a:rPr sz="1000">
                          <a:solidFill>
                            <a:schemeClr val="tx1"/>
                          </a:solidFill>
                          <a:latin typeface="+mj-lt"/>
                          <a:cs typeface="Calibri"/>
                        </a:rPr>
                        <a:t>of</a:t>
                      </a:r>
                      <a:r>
                        <a:rPr sz="1000" spc="-30">
                          <a:solidFill>
                            <a:schemeClr val="tx1"/>
                          </a:solidFill>
                          <a:latin typeface="+mj-lt"/>
                          <a:cs typeface="Calibri"/>
                        </a:rPr>
                        <a:t> </a:t>
                      </a:r>
                      <a:r>
                        <a:rPr sz="1000" spc="5">
                          <a:solidFill>
                            <a:schemeClr val="tx1"/>
                          </a:solidFill>
                          <a:latin typeface="+mj-lt"/>
                          <a:cs typeface="Calibri"/>
                        </a:rPr>
                        <a:t>adolescent</a:t>
                      </a:r>
                      <a:r>
                        <a:rPr sz="1000" spc="-35">
                          <a:solidFill>
                            <a:schemeClr val="tx1"/>
                          </a:solidFill>
                          <a:latin typeface="+mj-lt"/>
                          <a:cs typeface="Calibri"/>
                        </a:rPr>
                        <a:t> </a:t>
                      </a:r>
                      <a:r>
                        <a:rPr sz="1000" spc="5">
                          <a:solidFill>
                            <a:schemeClr val="tx1"/>
                          </a:solidFill>
                          <a:latin typeface="+mj-lt"/>
                          <a:cs typeface="Calibri"/>
                        </a:rPr>
                        <a:t>girls</a:t>
                      </a:r>
                      <a:r>
                        <a:rPr sz="1000" spc="-30">
                          <a:solidFill>
                            <a:schemeClr val="tx1"/>
                          </a:solidFill>
                          <a:latin typeface="+mj-lt"/>
                          <a:cs typeface="Calibri"/>
                        </a:rPr>
                        <a:t> </a:t>
                      </a:r>
                      <a:r>
                        <a:rPr sz="1000" spc="15">
                          <a:solidFill>
                            <a:schemeClr val="tx1"/>
                          </a:solidFill>
                          <a:latin typeface="+mj-lt"/>
                          <a:cs typeface="Calibri"/>
                        </a:rPr>
                        <a:t>and</a:t>
                      </a:r>
                      <a:r>
                        <a:rPr sz="1000" spc="-35">
                          <a:solidFill>
                            <a:schemeClr val="tx1"/>
                          </a:solidFill>
                          <a:latin typeface="+mj-lt"/>
                          <a:cs typeface="Calibri"/>
                        </a:rPr>
                        <a:t> </a:t>
                      </a:r>
                      <a:r>
                        <a:rPr sz="1000" spc="20">
                          <a:solidFill>
                            <a:schemeClr val="tx1"/>
                          </a:solidFill>
                          <a:latin typeface="+mj-lt"/>
                          <a:cs typeface="Calibri"/>
                        </a:rPr>
                        <a:t>young</a:t>
                      </a:r>
                      <a:r>
                        <a:rPr lang="fr-CH" sz="1000" spc="20">
                          <a:solidFill>
                            <a:schemeClr val="tx1"/>
                          </a:solidFill>
                          <a:latin typeface="+mj-lt"/>
                          <a:cs typeface="Calibri"/>
                        </a:rPr>
                        <a:t> </a:t>
                      </a:r>
                      <a:r>
                        <a:rPr sz="1000" spc="10">
                          <a:solidFill>
                            <a:schemeClr val="tx1"/>
                          </a:solidFill>
                          <a:latin typeface="+mj-lt"/>
                          <a:cs typeface="Calibri"/>
                        </a:rPr>
                        <a:t>women in </a:t>
                      </a:r>
                      <a:r>
                        <a:rPr sz="1000" spc="25">
                          <a:solidFill>
                            <a:schemeClr val="tx1"/>
                          </a:solidFill>
                          <a:latin typeface="+mj-lt"/>
                          <a:cs typeface="Calibri"/>
                        </a:rPr>
                        <a:t>high</a:t>
                      </a:r>
                      <a:r>
                        <a:rPr sz="1000" spc="-120">
                          <a:solidFill>
                            <a:schemeClr val="tx1"/>
                          </a:solidFill>
                          <a:latin typeface="+mj-lt"/>
                          <a:cs typeface="Calibri"/>
                        </a:rPr>
                        <a:t> </a:t>
                      </a:r>
                      <a:r>
                        <a:rPr sz="1000">
                          <a:solidFill>
                            <a:schemeClr val="tx1"/>
                          </a:solidFill>
                          <a:latin typeface="+mj-lt"/>
                          <a:cs typeface="Calibri"/>
                        </a:rPr>
                        <a:t>prevalence </a:t>
                      </a:r>
                      <a:r>
                        <a:rPr sz="1000" spc="5">
                          <a:solidFill>
                            <a:schemeClr val="tx1"/>
                          </a:solidFill>
                          <a:latin typeface="+mj-lt"/>
                          <a:cs typeface="Calibri"/>
                        </a:rPr>
                        <a:t>setting</a:t>
                      </a:r>
                      <a:r>
                        <a:rPr lang="fr-CH" sz="1000" spc="5">
                          <a:solidFill>
                            <a:schemeClr val="tx1"/>
                          </a:solidFill>
                          <a:latin typeface="+mj-lt"/>
                          <a:cs typeface="Calibri"/>
                        </a:rPr>
                        <a:t> </a:t>
                      </a:r>
                      <a:r>
                        <a:rPr sz="1000">
                          <a:solidFill>
                            <a:schemeClr val="tx1"/>
                          </a:solidFill>
                          <a:latin typeface="+mj-lt"/>
                          <a:cs typeface="Calibri"/>
                        </a:rPr>
                        <a:t>have access to </a:t>
                      </a:r>
                      <a:r>
                        <a:rPr sz="1000" spc="5">
                          <a:solidFill>
                            <a:schemeClr val="tx1"/>
                          </a:solidFill>
                          <a:latin typeface="+mj-lt"/>
                          <a:cs typeface="Calibri"/>
                        </a:rPr>
                        <a:t>comprehensive </a:t>
                      </a:r>
                      <a:r>
                        <a:rPr sz="1000">
                          <a:solidFill>
                            <a:schemeClr val="tx1"/>
                          </a:solidFill>
                          <a:latin typeface="+mj-lt"/>
                          <a:cs typeface="Calibri"/>
                        </a:rPr>
                        <a:t>prevention</a:t>
                      </a:r>
                      <a:r>
                        <a:rPr sz="1000" spc="-25">
                          <a:solidFill>
                            <a:schemeClr val="tx1"/>
                          </a:solidFill>
                          <a:latin typeface="+mj-lt"/>
                          <a:cs typeface="Calibri"/>
                        </a:rPr>
                        <a:t> </a:t>
                      </a:r>
                      <a:r>
                        <a:rPr sz="1000">
                          <a:solidFill>
                            <a:schemeClr val="tx1"/>
                          </a:solidFill>
                          <a:latin typeface="+mj-lt"/>
                          <a:cs typeface="Calibri"/>
                        </a:rPr>
                        <a:t>services</a:t>
                      </a: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71755" marR="360045">
                        <a:lnSpc>
                          <a:spcPct val="104200"/>
                        </a:lnSpc>
                      </a:pPr>
                      <a:r>
                        <a:rPr sz="1000" spc="60">
                          <a:solidFill>
                            <a:schemeClr val="tx1"/>
                          </a:solidFill>
                          <a:latin typeface="+mj-lt"/>
                          <a:cs typeface="Calibri"/>
                        </a:rPr>
                        <a:t>%</a:t>
                      </a:r>
                      <a:r>
                        <a:rPr sz="1000" spc="-130">
                          <a:solidFill>
                            <a:schemeClr val="tx1"/>
                          </a:solidFill>
                          <a:latin typeface="+mj-lt"/>
                          <a:cs typeface="Calibri"/>
                        </a:rPr>
                        <a:t> </a:t>
                      </a:r>
                      <a:r>
                        <a:rPr sz="1000">
                          <a:solidFill>
                            <a:schemeClr val="tx1"/>
                          </a:solidFill>
                          <a:latin typeface="+mj-lt"/>
                          <a:cs typeface="Calibri"/>
                        </a:rPr>
                        <a:t>of </a:t>
                      </a:r>
                      <a:r>
                        <a:rPr sz="1000" spc="10">
                          <a:solidFill>
                            <a:schemeClr val="tx1"/>
                          </a:solidFill>
                          <a:latin typeface="+mj-lt"/>
                          <a:cs typeface="Calibri"/>
                        </a:rPr>
                        <a:t>high-incidence </a:t>
                      </a:r>
                      <a:r>
                        <a:rPr sz="1000" spc="5">
                          <a:solidFill>
                            <a:schemeClr val="tx1"/>
                          </a:solidFill>
                          <a:latin typeface="+mj-lt"/>
                          <a:cs typeface="Calibri"/>
                        </a:rPr>
                        <a:t>locations</a:t>
                      </a:r>
                      <a:r>
                        <a:rPr lang="fr-CH" sz="1000" spc="5">
                          <a:solidFill>
                            <a:schemeClr val="tx1"/>
                          </a:solidFill>
                          <a:latin typeface="+mj-lt"/>
                          <a:cs typeface="Calibri"/>
                        </a:rPr>
                        <a:t> </a:t>
                      </a:r>
                      <a:r>
                        <a:rPr sz="1000">
                          <a:solidFill>
                            <a:schemeClr val="tx1"/>
                          </a:solidFill>
                          <a:latin typeface="+mj-lt"/>
                          <a:cs typeface="Calibri"/>
                        </a:rPr>
                        <a:t>covered </a:t>
                      </a:r>
                      <a:r>
                        <a:rPr sz="1000" spc="5">
                          <a:solidFill>
                            <a:schemeClr val="tx1"/>
                          </a:solidFill>
                          <a:latin typeface="+mj-lt"/>
                          <a:cs typeface="Calibri"/>
                        </a:rPr>
                        <a:t>with comprehensive programmes </a:t>
                      </a:r>
                      <a:r>
                        <a:rPr sz="1000" spc="-15">
                          <a:solidFill>
                            <a:schemeClr val="tx1"/>
                          </a:solidFill>
                          <a:latin typeface="+mj-lt"/>
                          <a:cs typeface="Calibri"/>
                        </a:rPr>
                        <a:t>for </a:t>
                      </a:r>
                      <a:r>
                        <a:rPr sz="1000" spc="5">
                          <a:solidFill>
                            <a:schemeClr val="tx1"/>
                          </a:solidFill>
                          <a:latin typeface="+mj-lt"/>
                          <a:cs typeface="Calibri"/>
                        </a:rPr>
                        <a:t>adolescent girls </a:t>
                      </a:r>
                      <a:r>
                        <a:rPr sz="1000" spc="15">
                          <a:solidFill>
                            <a:schemeClr val="tx1"/>
                          </a:solidFill>
                          <a:latin typeface="+mj-lt"/>
                          <a:cs typeface="Calibri"/>
                        </a:rPr>
                        <a:t>and </a:t>
                      </a:r>
                      <a:r>
                        <a:rPr sz="1000" spc="20">
                          <a:solidFill>
                            <a:schemeClr val="tx1"/>
                          </a:solidFill>
                          <a:latin typeface="+mj-lt"/>
                          <a:cs typeface="Calibri"/>
                        </a:rPr>
                        <a:t>young</a:t>
                      </a:r>
                      <a:r>
                        <a:rPr sz="1000" spc="-130">
                          <a:solidFill>
                            <a:schemeClr val="tx1"/>
                          </a:solidFill>
                          <a:latin typeface="+mj-lt"/>
                          <a:cs typeface="Calibri"/>
                        </a:rPr>
                        <a:t> </a:t>
                      </a:r>
                      <a:r>
                        <a:rPr sz="1000" spc="10">
                          <a:solidFill>
                            <a:schemeClr val="tx1"/>
                          </a:solidFill>
                          <a:latin typeface="+mj-lt"/>
                          <a:cs typeface="Calibri"/>
                        </a:rPr>
                        <a:t>women</a:t>
                      </a:r>
                      <a:endParaRPr sz="1000">
                        <a:solidFill>
                          <a:schemeClr val="tx1"/>
                        </a:solidFill>
                        <a:latin typeface="+mj-lt"/>
                        <a:cs typeface="Calibri"/>
                      </a:endParaRP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71755">
                        <a:lnSpc>
                          <a:spcPct val="100000"/>
                        </a:lnSpc>
                      </a:pPr>
                      <a:r>
                        <a:rPr lang="fr-CH" sz="1000" spc="15" dirty="0">
                          <a:solidFill>
                            <a:schemeClr val="tx1"/>
                          </a:solidFill>
                          <a:latin typeface="+mj-lt"/>
                          <a:cs typeface="Calibri"/>
                        </a:rPr>
                        <a:t>4</a:t>
                      </a:r>
                      <a:r>
                        <a:rPr sz="1000" spc="15" dirty="0">
                          <a:solidFill>
                            <a:schemeClr val="tx1"/>
                          </a:solidFill>
                          <a:latin typeface="+mj-lt"/>
                          <a:cs typeface="Calibri"/>
                        </a:rPr>
                        <a:t>1%</a:t>
                      </a:r>
                      <a:endParaRPr sz="1000" dirty="0">
                        <a:solidFill>
                          <a:schemeClr val="tx1"/>
                        </a:solidFill>
                        <a:latin typeface="+mj-lt"/>
                        <a:cs typeface="Calibri"/>
                      </a:endParaRP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858689597"/>
                  </a:ext>
                </a:extLst>
              </a:tr>
              <a:tr h="0">
                <a:tc>
                  <a:txBody>
                    <a:bodyPr/>
                    <a:lstStyle/>
                    <a:p>
                      <a:pPr marL="107950" marR="278130">
                        <a:lnSpc>
                          <a:spcPct val="104200"/>
                        </a:lnSpc>
                      </a:pPr>
                      <a:r>
                        <a:rPr sz="1000" spc="20">
                          <a:solidFill>
                            <a:schemeClr val="tx1"/>
                          </a:solidFill>
                          <a:latin typeface="+mj-lt"/>
                          <a:cs typeface="Calibri"/>
                        </a:rPr>
                        <a:t>90% </a:t>
                      </a:r>
                      <a:r>
                        <a:rPr sz="1000">
                          <a:solidFill>
                            <a:schemeClr val="tx1"/>
                          </a:solidFill>
                          <a:latin typeface="+mj-lt"/>
                          <a:cs typeface="Calibri"/>
                        </a:rPr>
                        <a:t>of </a:t>
                      </a:r>
                      <a:r>
                        <a:rPr sz="1000" spc="5">
                          <a:solidFill>
                            <a:schemeClr val="tx1"/>
                          </a:solidFill>
                          <a:latin typeface="+mj-lt"/>
                          <a:cs typeface="Calibri"/>
                        </a:rPr>
                        <a:t>key populations</a:t>
                      </a:r>
                      <a:r>
                        <a:rPr sz="1000" spc="-130">
                          <a:solidFill>
                            <a:schemeClr val="tx1"/>
                          </a:solidFill>
                          <a:latin typeface="+mj-lt"/>
                          <a:cs typeface="Calibri"/>
                        </a:rPr>
                        <a:t> </a:t>
                      </a:r>
                      <a:r>
                        <a:rPr sz="1000">
                          <a:solidFill>
                            <a:schemeClr val="tx1"/>
                          </a:solidFill>
                          <a:latin typeface="+mj-lt"/>
                          <a:cs typeface="Calibri"/>
                        </a:rPr>
                        <a:t>everywhere have access to </a:t>
                      </a:r>
                      <a:r>
                        <a:rPr sz="1000" spc="5">
                          <a:solidFill>
                            <a:schemeClr val="tx1"/>
                          </a:solidFill>
                          <a:latin typeface="+mj-lt"/>
                          <a:cs typeface="Calibri"/>
                        </a:rPr>
                        <a:t>comprehensive </a:t>
                      </a:r>
                      <a:r>
                        <a:rPr sz="1000">
                          <a:solidFill>
                            <a:schemeClr val="tx1"/>
                          </a:solidFill>
                          <a:latin typeface="+mj-lt"/>
                          <a:cs typeface="Calibri"/>
                        </a:rPr>
                        <a:t>prevention</a:t>
                      </a:r>
                      <a:r>
                        <a:rPr sz="1000" spc="-25">
                          <a:solidFill>
                            <a:schemeClr val="tx1"/>
                          </a:solidFill>
                          <a:latin typeface="+mj-lt"/>
                          <a:cs typeface="Calibri"/>
                        </a:rPr>
                        <a:t> </a:t>
                      </a:r>
                      <a:r>
                        <a:rPr sz="1000">
                          <a:solidFill>
                            <a:schemeClr val="tx1"/>
                          </a:solidFill>
                          <a:latin typeface="+mj-lt"/>
                          <a:cs typeface="Calibri"/>
                        </a:rPr>
                        <a:t>services</a:t>
                      </a: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71755" marR="230504">
                        <a:lnSpc>
                          <a:spcPct val="104200"/>
                        </a:lnSpc>
                      </a:pPr>
                      <a:r>
                        <a:rPr sz="1000" spc="60">
                          <a:solidFill>
                            <a:schemeClr val="tx1"/>
                          </a:solidFill>
                          <a:latin typeface="+mj-lt"/>
                          <a:cs typeface="Calibri"/>
                        </a:rPr>
                        <a:t>% </a:t>
                      </a:r>
                      <a:r>
                        <a:rPr sz="1000">
                          <a:solidFill>
                            <a:schemeClr val="tx1"/>
                          </a:solidFill>
                          <a:latin typeface="+mj-lt"/>
                          <a:cs typeface="Calibri"/>
                        </a:rPr>
                        <a:t>of </a:t>
                      </a:r>
                      <a:r>
                        <a:rPr sz="1000" spc="5">
                          <a:solidFill>
                            <a:schemeClr val="tx1"/>
                          </a:solidFill>
                          <a:latin typeface="+mj-lt"/>
                          <a:cs typeface="Calibri"/>
                        </a:rPr>
                        <a:t>key populations </a:t>
                      </a:r>
                      <a:r>
                        <a:rPr sz="1000" spc="15">
                          <a:solidFill>
                            <a:schemeClr val="tx1"/>
                          </a:solidFill>
                          <a:latin typeface="+mj-lt"/>
                          <a:cs typeface="Calibri"/>
                        </a:rPr>
                        <a:t>who </a:t>
                      </a:r>
                      <a:r>
                        <a:rPr sz="1000">
                          <a:solidFill>
                            <a:schemeClr val="tx1"/>
                          </a:solidFill>
                          <a:latin typeface="+mj-lt"/>
                          <a:cs typeface="Calibri"/>
                        </a:rPr>
                        <a:t>reported  </a:t>
                      </a:r>
                      <a:r>
                        <a:rPr sz="1000" spc="5">
                          <a:solidFill>
                            <a:schemeClr val="tx1"/>
                          </a:solidFill>
                          <a:latin typeface="+mj-lt"/>
                          <a:cs typeface="Calibri"/>
                        </a:rPr>
                        <a:t>receiving </a:t>
                      </a:r>
                      <a:r>
                        <a:rPr sz="1000" spc="-10">
                          <a:solidFill>
                            <a:schemeClr val="tx1"/>
                          </a:solidFill>
                          <a:latin typeface="+mj-lt"/>
                          <a:cs typeface="Calibri"/>
                        </a:rPr>
                        <a:t>at </a:t>
                      </a:r>
                      <a:r>
                        <a:rPr sz="1000" spc="-5">
                          <a:solidFill>
                            <a:schemeClr val="tx1"/>
                          </a:solidFill>
                          <a:latin typeface="+mj-lt"/>
                          <a:cs typeface="Calibri"/>
                        </a:rPr>
                        <a:t>least </a:t>
                      </a:r>
                      <a:r>
                        <a:rPr sz="1000" spc="5">
                          <a:solidFill>
                            <a:schemeClr val="tx1"/>
                          </a:solidFill>
                          <a:latin typeface="+mj-lt"/>
                          <a:cs typeface="Calibri"/>
                        </a:rPr>
                        <a:t>two </a:t>
                      </a:r>
                      <a:r>
                        <a:rPr sz="1000">
                          <a:solidFill>
                            <a:schemeClr val="tx1"/>
                          </a:solidFill>
                          <a:latin typeface="+mj-lt"/>
                          <a:cs typeface="Calibri"/>
                        </a:rPr>
                        <a:t>prevention</a:t>
                      </a:r>
                      <a:r>
                        <a:rPr sz="1000" spc="-80">
                          <a:solidFill>
                            <a:schemeClr val="tx1"/>
                          </a:solidFill>
                          <a:latin typeface="+mj-lt"/>
                          <a:cs typeface="Calibri"/>
                        </a:rPr>
                        <a:t> </a:t>
                      </a:r>
                      <a:r>
                        <a:rPr sz="1000">
                          <a:solidFill>
                            <a:schemeClr val="tx1"/>
                          </a:solidFill>
                          <a:latin typeface="+mj-lt"/>
                          <a:cs typeface="Calibri"/>
                        </a:rPr>
                        <a:t>services </a:t>
                      </a:r>
                      <a:r>
                        <a:rPr sz="1000" spc="10">
                          <a:solidFill>
                            <a:schemeClr val="tx1"/>
                          </a:solidFill>
                          <a:latin typeface="+mj-lt"/>
                          <a:cs typeface="Calibri"/>
                        </a:rPr>
                        <a:t>in </a:t>
                      </a:r>
                      <a:r>
                        <a:rPr sz="1000">
                          <a:solidFill>
                            <a:schemeClr val="tx1"/>
                          </a:solidFill>
                          <a:latin typeface="+mj-lt"/>
                          <a:cs typeface="Calibri"/>
                        </a:rPr>
                        <a:t>the </a:t>
                      </a:r>
                      <a:r>
                        <a:rPr sz="1000" spc="5">
                          <a:solidFill>
                            <a:schemeClr val="tx1"/>
                          </a:solidFill>
                          <a:latin typeface="+mj-lt"/>
                          <a:cs typeface="Calibri"/>
                        </a:rPr>
                        <a:t>past </a:t>
                      </a:r>
                      <a:r>
                        <a:rPr sz="1000" spc="-5">
                          <a:solidFill>
                            <a:schemeClr val="tx1"/>
                          </a:solidFill>
                          <a:latin typeface="+mj-lt"/>
                          <a:cs typeface="Calibri"/>
                        </a:rPr>
                        <a:t>three</a:t>
                      </a:r>
                      <a:r>
                        <a:rPr sz="1000" spc="-105">
                          <a:solidFill>
                            <a:schemeClr val="tx1"/>
                          </a:solidFill>
                          <a:latin typeface="+mj-lt"/>
                          <a:cs typeface="Calibri"/>
                        </a:rPr>
                        <a:t> </a:t>
                      </a:r>
                      <a:r>
                        <a:rPr sz="1000" spc="5">
                          <a:solidFill>
                            <a:schemeClr val="tx1"/>
                          </a:solidFill>
                          <a:latin typeface="+mj-lt"/>
                          <a:cs typeface="Calibri"/>
                        </a:rPr>
                        <a:t>months</a:t>
                      </a:r>
                      <a:endParaRPr sz="1000">
                        <a:solidFill>
                          <a:schemeClr val="tx1"/>
                        </a:solidFill>
                        <a:latin typeface="+mj-lt"/>
                        <a:cs typeface="Calibri"/>
                      </a:endParaRP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71755">
                        <a:lnSpc>
                          <a:spcPct val="100000"/>
                        </a:lnSpc>
                      </a:pPr>
                      <a:r>
                        <a:rPr sz="1000" spc="10" dirty="0">
                          <a:solidFill>
                            <a:schemeClr val="tx1"/>
                          </a:solidFill>
                          <a:latin typeface="+mj-lt"/>
                          <a:cs typeface="Calibri"/>
                        </a:rPr>
                        <a:t>Sex </a:t>
                      </a:r>
                      <a:r>
                        <a:rPr sz="1000" spc="-10" dirty="0">
                          <a:solidFill>
                            <a:schemeClr val="tx1"/>
                          </a:solidFill>
                          <a:latin typeface="+mj-lt"/>
                          <a:cs typeface="Calibri"/>
                        </a:rPr>
                        <a:t>workers:</a:t>
                      </a:r>
                      <a:r>
                        <a:rPr sz="1000" spc="-55" dirty="0">
                          <a:solidFill>
                            <a:schemeClr val="tx1"/>
                          </a:solidFill>
                          <a:latin typeface="+mj-lt"/>
                          <a:cs typeface="Calibri"/>
                        </a:rPr>
                        <a:t> </a:t>
                      </a:r>
                      <a:r>
                        <a:rPr sz="1000" spc="15" dirty="0">
                          <a:solidFill>
                            <a:schemeClr val="tx1"/>
                          </a:solidFill>
                          <a:latin typeface="+mj-lt"/>
                          <a:cs typeface="Calibri"/>
                        </a:rPr>
                        <a:t>4</a:t>
                      </a:r>
                      <a:r>
                        <a:rPr lang="fr-CH" sz="1000" spc="15" dirty="0">
                          <a:solidFill>
                            <a:schemeClr val="tx1"/>
                          </a:solidFill>
                          <a:latin typeface="+mj-lt"/>
                          <a:cs typeface="Calibri"/>
                        </a:rPr>
                        <a:t>4</a:t>
                      </a:r>
                      <a:r>
                        <a:rPr sz="1000" spc="15" dirty="0">
                          <a:solidFill>
                            <a:schemeClr val="tx1"/>
                          </a:solidFill>
                          <a:latin typeface="+mj-lt"/>
                          <a:cs typeface="Calibri"/>
                        </a:rPr>
                        <a:t>%</a:t>
                      </a:r>
                      <a:endParaRPr sz="1000" dirty="0">
                        <a:solidFill>
                          <a:schemeClr val="tx1"/>
                        </a:solidFill>
                        <a:latin typeface="+mj-lt"/>
                        <a:cs typeface="Calibri"/>
                      </a:endParaRPr>
                    </a:p>
                    <a:p>
                      <a:pPr marL="71755">
                        <a:lnSpc>
                          <a:spcPct val="100000"/>
                        </a:lnSpc>
                        <a:spcBef>
                          <a:spcPts val="40"/>
                        </a:spcBef>
                      </a:pPr>
                      <a:r>
                        <a:rPr sz="1000" spc="-20" dirty="0">
                          <a:solidFill>
                            <a:schemeClr val="tx1"/>
                          </a:solidFill>
                          <a:latin typeface="+mj-lt"/>
                          <a:cs typeface="Calibri"/>
                        </a:rPr>
                        <a:t>Gay/MSM:</a:t>
                      </a:r>
                      <a:r>
                        <a:rPr sz="1000" spc="-25" dirty="0">
                          <a:solidFill>
                            <a:schemeClr val="tx1"/>
                          </a:solidFill>
                          <a:latin typeface="+mj-lt"/>
                          <a:cs typeface="Calibri"/>
                        </a:rPr>
                        <a:t> </a:t>
                      </a:r>
                      <a:r>
                        <a:rPr sz="1000" spc="15" dirty="0">
                          <a:solidFill>
                            <a:schemeClr val="tx1"/>
                          </a:solidFill>
                          <a:latin typeface="+mj-lt"/>
                          <a:cs typeface="Calibri"/>
                        </a:rPr>
                        <a:t>3</a:t>
                      </a:r>
                      <a:r>
                        <a:rPr lang="fr-CH" sz="1000" spc="15" dirty="0">
                          <a:solidFill>
                            <a:schemeClr val="tx1"/>
                          </a:solidFill>
                          <a:latin typeface="+mj-lt"/>
                          <a:cs typeface="Calibri"/>
                        </a:rPr>
                        <a:t>0</a:t>
                      </a:r>
                      <a:r>
                        <a:rPr sz="1000" spc="15" dirty="0">
                          <a:solidFill>
                            <a:schemeClr val="tx1"/>
                          </a:solidFill>
                          <a:latin typeface="+mj-lt"/>
                          <a:cs typeface="Calibri"/>
                        </a:rPr>
                        <a:t>%</a:t>
                      </a:r>
                      <a:endParaRPr sz="1000" dirty="0">
                        <a:solidFill>
                          <a:schemeClr val="tx1"/>
                        </a:solidFill>
                        <a:latin typeface="+mj-lt"/>
                        <a:cs typeface="Calibri"/>
                      </a:endParaRPr>
                    </a:p>
                    <a:p>
                      <a:pPr marL="71755">
                        <a:lnSpc>
                          <a:spcPct val="100000"/>
                        </a:lnSpc>
                        <a:spcBef>
                          <a:spcPts val="40"/>
                        </a:spcBef>
                      </a:pPr>
                      <a:r>
                        <a:rPr sz="1000" spc="5" dirty="0">
                          <a:solidFill>
                            <a:schemeClr val="tx1"/>
                          </a:solidFill>
                          <a:latin typeface="+mj-lt"/>
                          <a:cs typeface="Calibri"/>
                        </a:rPr>
                        <a:t>People </a:t>
                      </a:r>
                      <a:r>
                        <a:rPr sz="1000" spc="15" dirty="0">
                          <a:solidFill>
                            <a:schemeClr val="tx1"/>
                          </a:solidFill>
                          <a:latin typeface="+mj-lt"/>
                          <a:cs typeface="Calibri"/>
                        </a:rPr>
                        <a:t>who </a:t>
                      </a:r>
                      <a:r>
                        <a:rPr sz="1000" spc="5" dirty="0">
                          <a:solidFill>
                            <a:schemeClr val="tx1"/>
                          </a:solidFill>
                          <a:latin typeface="+mj-lt"/>
                          <a:cs typeface="Calibri"/>
                        </a:rPr>
                        <a:t>inject drugs:</a:t>
                      </a:r>
                      <a:r>
                        <a:rPr sz="1000" spc="-130" dirty="0">
                          <a:solidFill>
                            <a:schemeClr val="tx1"/>
                          </a:solidFill>
                          <a:latin typeface="+mj-lt"/>
                          <a:cs typeface="Calibri"/>
                        </a:rPr>
                        <a:t> </a:t>
                      </a:r>
                      <a:r>
                        <a:rPr sz="1000" spc="15" dirty="0">
                          <a:solidFill>
                            <a:schemeClr val="tx1"/>
                          </a:solidFill>
                          <a:latin typeface="+mj-lt"/>
                          <a:cs typeface="Calibri"/>
                        </a:rPr>
                        <a:t>3</a:t>
                      </a:r>
                      <a:r>
                        <a:rPr lang="fr-CH" sz="1000" spc="15" dirty="0">
                          <a:solidFill>
                            <a:schemeClr val="tx1"/>
                          </a:solidFill>
                          <a:latin typeface="+mj-lt"/>
                          <a:cs typeface="Calibri"/>
                        </a:rPr>
                        <a:t>4</a:t>
                      </a:r>
                      <a:r>
                        <a:rPr sz="1000" spc="15" dirty="0">
                          <a:solidFill>
                            <a:schemeClr val="tx1"/>
                          </a:solidFill>
                          <a:latin typeface="+mj-lt"/>
                          <a:cs typeface="Calibri"/>
                        </a:rPr>
                        <a:t>%</a:t>
                      </a:r>
                      <a:endParaRPr sz="1000" dirty="0">
                        <a:solidFill>
                          <a:schemeClr val="tx1"/>
                        </a:solidFill>
                        <a:latin typeface="+mj-lt"/>
                        <a:cs typeface="Calibri"/>
                      </a:endParaRP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194895147"/>
                  </a:ext>
                </a:extLst>
              </a:tr>
              <a:tr h="0">
                <a:tc>
                  <a:txBody>
                    <a:bodyPr/>
                    <a:lstStyle/>
                    <a:p>
                      <a:pPr marL="107950" marR="306705">
                        <a:lnSpc>
                          <a:spcPct val="104200"/>
                        </a:lnSpc>
                      </a:pPr>
                      <a:r>
                        <a:rPr sz="1000">
                          <a:solidFill>
                            <a:schemeClr val="tx1"/>
                          </a:solidFill>
                          <a:latin typeface="+mj-lt"/>
                          <a:cs typeface="Calibri"/>
                        </a:rPr>
                        <a:t>20 </a:t>
                      </a:r>
                      <a:r>
                        <a:rPr sz="1000" spc="5">
                          <a:solidFill>
                            <a:schemeClr val="tx1"/>
                          </a:solidFill>
                          <a:latin typeface="+mj-lt"/>
                          <a:cs typeface="Calibri"/>
                        </a:rPr>
                        <a:t>billion </a:t>
                      </a:r>
                      <a:r>
                        <a:rPr sz="1000" spc="15">
                          <a:solidFill>
                            <a:schemeClr val="tx1"/>
                          </a:solidFill>
                          <a:latin typeface="+mj-lt"/>
                          <a:cs typeface="Calibri"/>
                        </a:rPr>
                        <a:t>condoms </a:t>
                      </a:r>
                      <a:r>
                        <a:rPr sz="1000">
                          <a:solidFill>
                            <a:schemeClr val="tx1"/>
                          </a:solidFill>
                          <a:latin typeface="+mj-lt"/>
                          <a:cs typeface="Calibri"/>
                        </a:rPr>
                        <a:t>per </a:t>
                      </a:r>
                      <a:r>
                        <a:rPr sz="1000" spc="-10">
                          <a:solidFill>
                            <a:schemeClr val="tx1"/>
                          </a:solidFill>
                          <a:latin typeface="+mj-lt"/>
                          <a:cs typeface="Calibri"/>
                        </a:rPr>
                        <a:t>year </a:t>
                      </a:r>
                      <a:r>
                        <a:rPr sz="1000" spc="-15">
                          <a:solidFill>
                            <a:schemeClr val="tx1"/>
                          </a:solidFill>
                          <a:latin typeface="+mj-lt"/>
                          <a:cs typeface="Calibri"/>
                        </a:rPr>
                        <a:t>are </a:t>
                      </a:r>
                      <a:r>
                        <a:rPr sz="1000" spc="10">
                          <a:solidFill>
                            <a:schemeClr val="tx1"/>
                          </a:solidFill>
                          <a:latin typeface="+mj-lt"/>
                          <a:cs typeface="Calibri"/>
                        </a:rPr>
                        <a:t>made</a:t>
                      </a:r>
                      <a:r>
                        <a:rPr sz="1000" spc="-25">
                          <a:solidFill>
                            <a:schemeClr val="tx1"/>
                          </a:solidFill>
                          <a:latin typeface="+mj-lt"/>
                          <a:cs typeface="Calibri"/>
                        </a:rPr>
                        <a:t> </a:t>
                      </a:r>
                      <a:r>
                        <a:rPr sz="1000">
                          <a:solidFill>
                            <a:schemeClr val="tx1"/>
                          </a:solidFill>
                          <a:latin typeface="+mj-lt"/>
                          <a:cs typeface="Calibri"/>
                        </a:rPr>
                        <a:t>available</a:t>
                      </a:r>
                      <a:r>
                        <a:rPr sz="1000" spc="-25">
                          <a:solidFill>
                            <a:schemeClr val="tx1"/>
                          </a:solidFill>
                          <a:latin typeface="+mj-lt"/>
                          <a:cs typeface="Calibri"/>
                        </a:rPr>
                        <a:t> </a:t>
                      </a:r>
                      <a:r>
                        <a:rPr sz="1000" spc="10">
                          <a:solidFill>
                            <a:schemeClr val="tx1"/>
                          </a:solidFill>
                          <a:latin typeface="+mj-lt"/>
                          <a:cs typeface="Calibri"/>
                        </a:rPr>
                        <a:t>in</a:t>
                      </a:r>
                      <a:r>
                        <a:rPr sz="1000" spc="-25">
                          <a:solidFill>
                            <a:schemeClr val="tx1"/>
                          </a:solidFill>
                          <a:latin typeface="+mj-lt"/>
                          <a:cs typeface="Calibri"/>
                        </a:rPr>
                        <a:t> </a:t>
                      </a:r>
                      <a:r>
                        <a:rPr sz="1000">
                          <a:solidFill>
                            <a:schemeClr val="tx1"/>
                          </a:solidFill>
                          <a:latin typeface="+mj-lt"/>
                          <a:cs typeface="Calibri"/>
                        </a:rPr>
                        <a:t>low-</a:t>
                      </a:r>
                      <a:r>
                        <a:rPr sz="1000" spc="-25">
                          <a:solidFill>
                            <a:schemeClr val="tx1"/>
                          </a:solidFill>
                          <a:latin typeface="+mj-lt"/>
                          <a:cs typeface="Calibri"/>
                        </a:rPr>
                        <a:t> </a:t>
                      </a:r>
                      <a:r>
                        <a:rPr sz="1000" spc="15">
                          <a:solidFill>
                            <a:schemeClr val="tx1"/>
                          </a:solidFill>
                          <a:latin typeface="+mj-lt"/>
                          <a:cs typeface="Calibri"/>
                        </a:rPr>
                        <a:t>and</a:t>
                      </a:r>
                      <a:r>
                        <a:rPr sz="1000" spc="-25">
                          <a:solidFill>
                            <a:schemeClr val="tx1"/>
                          </a:solidFill>
                          <a:latin typeface="+mj-lt"/>
                          <a:cs typeface="Calibri"/>
                        </a:rPr>
                        <a:t> </a:t>
                      </a:r>
                      <a:r>
                        <a:rPr sz="1000" spc="10">
                          <a:solidFill>
                            <a:schemeClr val="tx1"/>
                          </a:solidFill>
                          <a:latin typeface="+mj-lt"/>
                          <a:cs typeface="Calibri"/>
                        </a:rPr>
                        <a:t>middle-income</a:t>
                      </a:r>
                      <a:r>
                        <a:rPr sz="1000" spc="-25">
                          <a:solidFill>
                            <a:schemeClr val="tx1"/>
                          </a:solidFill>
                          <a:latin typeface="+mj-lt"/>
                          <a:cs typeface="Calibri"/>
                        </a:rPr>
                        <a:t> </a:t>
                      </a:r>
                      <a:r>
                        <a:rPr sz="1000">
                          <a:solidFill>
                            <a:schemeClr val="tx1"/>
                          </a:solidFill>
                          <a:latin typeface="+mj-lt"/>
                          <a:cs typeface="Calibri"/>
                        </a:rPr>
                        <a:t>countries</a:t>
                      </a: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71755">
                        <a:lnSpc>
                          <a:spcPct val="100000"/>
                        </a:lnSpc>
                      </a:pPr>
                      <a:r>
                        <a:rPr sz="1000" spc="60">
                          <a:solidFill>
                            <a:schemeClr val="tx1"/>
                          </a:solidFill>
                          <a:latin typeface="+mj-lt"/>
                          <a:cs typeface="Calibri"/>
                        </a:rPr>
                        <a:t>%</a:t>
                      </a:r>
                      <a:r>
                        <a:rPr sz="1000" spc="-25">
                          <a:solidFill>
                            <a:schemeClr val="tx1"/>
                          </a:solidFill>
                          <a:latin typeface="+mj-lt"/>
                          <a:cs typeface="Calibri"/>
                        </a:rPr>
                        <a:t> </a:t>
                      </a:r>
                      <a:r>
                        <a:rPr sz="1000">
                          <a:solidFill>
                            <a:schemeClr val="tx1"/>
                          </a:solidFill>
                          <a:latin typeface="+mj-lt"/>
                          <a:cs typeface="Calibri"/>
                        </a:rPr>
                        <a:t>of</a:t>
                      </a:r>
                      <a:r>
                        <a:rPr sz="1000" spc="-20">
                          <a:solidFill>
                            <a:schemeClr val="tx1"/>
                          </a:solidFill>
                          <a:latin typeface="+mj-lt"/>
                          <a:cs typeface="Calibri"/>
                        </a:rPr>
                        <a:t> </a:t>
                      </a:r>
                      <a:r>
                        <a:rPr sz="1000" spc="15">
                          <a:solidFill>
                            <a:schemeClr val="tx1"/>
                          </a:solidFill>
                          <a:latin typeface="+mj-lt"/>
                          <a:cs typeface="Calibri"/>
                        </a:rPr>
                        <a:t>condom</a:t>
                      </a:r>
                      <a:r>
                        <a:rPr sz="1000" spc="-25">
                          <a:solidFill>
                            <a:schemeClr val="tx1"/>
                          </a:solidFill>
                          <a:latin typeface="+mj-lt"/>
                          <a:cs typeface="Calibri"/>
                        </a:rPr>
                        <a:t> </a:t>
                      </a:r>
                      <a:r>
                        <a:rPr sz="1000" spc="5">
                          <a:solidFill>
                            <a:schemeClr val="tx1"/>
                          </a:solidFill>
                          <a:latin typeface="+mj-lt"/>
                          <a:cs typeface="Calibri"/>
                        </a:rPr>
                        <a:t>distribution</a:t>
                      </a:r>
                      <a:r>
                        <a:rPr sz="1000" spc="-20">
                          <a:solidFill>
                            <a:schemeClr val="tx1"/>
                          </a:solidFill>
                          <a:latin typeface="+mj-lt"/>
                          <a:cs typeface="Calibri"/>
                        </a:rPr>
                        <a:t> </a:t>
                      </a:r>
                      <a:r>
                        <a:rPr sz="1000" spc="10">
                          <a:solidFill>
                            <a:schemeClr val="tx1"/>
                          </a:solidFill>
                          <a:latin typeface="+mj-lt"/>
                          <a:cs typeface="Calibri"/>
                        </a:rPr>
                        <a:t>need</a:t>
                      </a:r>
                      <a:r>
                        <a:rPr sz="1000" spc="-25">
                          <a:solidFill>
                            <a:schemeClr val="tx1"/>
                          </a:solidFill>
                          <a:latin typeface="+mj-lt"/>
                          <a:cs typeface="Calibri"/>
                        </a:rPr>
                        <a:t> </a:t>
                      </a:r>
                      <a:r>
                        <a:rPr sz="1000">
                          <a:solidFill>
                            <a:schemeClr val="tx1"/>
                          </a:solidFill>
                          <a:latin typeface="+mj-lt"/>
                          <a:cs typeface="Calibri"/>
                        </a:rPr>
                        <a:t>met</a:t>
                      </a: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71755">
                        <a:lnSpc>
                          <a:spcPct val="100000"/>
                        </a:lnSpc>
                      </a:pPr>
                      <a:r>
                        <a:rPr sz="1000" spc="15" dirty="0">
                          <a:solidFill>
                            <a:schemeClr val="tx1"/>
                          </a:solidFill>
                          <a:latin typeface="+mj-lt"/>
                          <a:cs typeface="Calibri"/>
                        </a:rPr>
                        <a:t>5</a:t>
                      </a:r>
                      <a:r>
                        <a:rPr lang="fr-CH" sz="1000" spc="15" dirty="0">
                          <a:solidFill>
                            <a:schemeClr val="tx1"/>
                          </a:solidFill>
                          <a:latin typeface="+mj-lt"/>
                          <a:cs typeface="Calibri"/>
                        </a:rPr>
                        <a:t>9</a:t>
                      </a:r>
                      <a:r>
                        <a:rPr sz="1000" spc="15" dirty="0">
                          <a:solidFill>
                            <a:schemeClr val="tx1"/>
                          </a:solidFill>
                          <a:latin typeface="+mj-lt"/>
                          <a:cs typeface="Calibri"/>
                        </a:rPr>
                        <a:t>%</a:t>
                      </a:r>
                      <a:endParaRPr sz="1000" dirty="0">
                        <a:solidFill>
                          <a:schemeClr val="tx1"/>
                        </a:solidFill>
                        <a:latin typeface="+mj-lt"/>
                        <a:cs typeface="Calibri"/>
                      </a:endParaRP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793514183"/>
                  </a:ext>
                </a:extLst>
              </a:tr>
              <a:tr h="0">
                <a:tc>
                  <a:txBody>
                    <a:bodyPr/>
                    <a:lstStyle/>
                    <a:p>
                      <a:pPr marL="107950" marR="276860">
                        <a:lnSpc>
                          <a:spcPct val="104200"/>
                        </a:lnSpc>
                      </a:pPr>
                      <a:r>
                        <a:rPr sz="1000" spc="20">
                          <a:solidFill>
                            <a:schemeClr val="tx1"/>
                          </a:solidFill>
                          <a:latin typeface="+mj-lt"/>
                          <a:cs typeface="Calibri"/>
                        </a:rPr>
                        <a:t>An </a:t>
                      </a:r>
                      <a:r>
                        <a:rPr sz="1000" spc="5">
                          <a:solidFill>
                            <a:schemeClr val="tx1"/>
                          </a:solidFill>
                          <a:latin typeface="+mj-lt"/>
                          <a:cs typeface="Calibri"/>
                        </a:rPr>
                        <a:t>additional </a:t>
                      </a:r>
                      <a:r>
                        <a:rPr sz="1000">
                          <a:solidFill>
                            <a:schemeClr val="tx1"/>
                          </a:solidFill>
                          <a:latin typeface="+mj-lt"/>
                          <a:cs typeface="Calibri"/>
                        </a:rPr>
                        <a:t>25 </a:t>
                      </a:r>
                      <a:r>
                        <a:rPr sz="1000" spc="5">
                          <a:solidFill>
                            <a:schemeClr val="tx1"/>
                          </a:solidFill>
                          <a:latin typeface="+mj-lt"/>
                          <a:cs typeface="Calibri"/>
                        </a:rPr>
                        <a:t>million </a:t>
                      </a:r>
                      <a:r>
                        <a:rPr sz="1000" spc="20">
                          <a:solidFill>
                            <a:schemeClr val="tx1"/>
                          </a:solidFill>
                          <a:latin typeface="+mj-lt"/>
                          <a:cs typeface="Calibri"/>
                        </a:rPr>
                        <a:t>young </a:t>
                      </a:r>
                      <a:r>
                        <a:rPr sz="1000" spc="10">
                          <a:solidFill>
                            <a:schemeClr val="tx1"/>
                          </a:solidFill>
                          <a:latin typeface="+mj-lt"/>
                          <a:cs typeface="Calibri"/>
                        </a:rPr>
                        <a:t>men</a:t>
                      </a:r>
                      <a:r>
                        <a:rPr lang="fr-CH" sz="1000" spc="10">
                          <a:solidFill>
                            <a:schemeClr val="tx1"/>
                          </a:solidFill>
                          <a:latin typeface="+mj-lt"/>
                          <a:cs typeface="Calibri"/>
                        </a:rPr>
                        <a:t> </a:t>
                      </a:r>
                      <a:r>
                        <a:rPr sz="1000" spc="-15">
                          <a:solidFill>
                            <a:schemeClr val="tx1"/>
                          </a:solidFill>
                          <a:latin typeface="+mj-lt"/>
                          <a:cs typeface="Calibri"/>
                        </a:rPr>
                        <a:t>are </a:t>
                      </a:r>
                      <a:r>
                        <a:rPr sz="1000">
                          <a:solidFill>
                            <a:schemeClr val="tx1"/>
                          </a:solidFill>
                          <a:latin typeface="+mj-lt"/>
                          <a:cs typeface="Calibri"/>
                        </a:rPr>
                        <a:t>voluntarily </a:t>
                      </a:r>
                      <a:r>
                        <a:rPr sz="1000" spc="5">
                          <a:solidFill>
                            <a:schemeClr val="tx1"/>
                          </a:solidFill>
                          <a:latin typeface="+mj-lt"/>
                          <a:cs typeface="Calibri"/>
                        </a:rPr>
                        <a:t>medically</a:t>
                      </a:r>
                      <a:r>
                        <a:rPr lang="fr-CH" sz="1000" spc="5">
                          <a:solidFill>
                            <a:schemeClr val="tx1"/>
                          </a:solidFill>
                          <a:latin typeface="+mj-lt"/>
                          <a:cs typeface="Calibri"/>
                        </a:rPr>
                        <a:t> </a:t>
                      </a:r>
                      <a:r>
                        <a:rPr sz="1000" spc="5">
                          <a:solidFill>
                            <a:schemeClr val="tx1"/>
                          </a:solidFill>
                          <a:latin typeface="+mj-lt"/>
                          <a:cs typeface="Calibri"/>
                        </a:rPr>
                        <a:t>circumcised</a:t>
                      </a:r>
                      <a:r>
                        <a:rPr sz="1000" spc="-30">
                          <a:solidFill>
                            <a:schemeClr val="tx1"/>
                          </a:solidFill>
                          <a:latin typeface="+mj-lt"/>
                          <a:cs typeface="Calibri"/>
                        </a:rPr>
                        <a:t> </a:t>
                      </a:r>
                      <a:r>
                        <a:rPr sz="1000" spc="10">
                          <a:solidFill>
                            <a:schemeClr val="tx1"/>
                          </a:solidFill>
                          <a:latin typeface="+mj-lt"/>
                          <a:cs typeface="Calibri"/>
                        </a:rPr>
                        <a:t>in</a:t>
                      </a:r>
                      <a:r>
                        <a:rPr sz="1000" spc="-25">
                          <a:solidFill>
                            <a:schemeClr val="tx1"/>
                          </a:solidFill>
                          <a:latin typeface="+mj-lt"/>
                          <a:cs typeface="Calibri"/>
                        </a:rPr>
                        <a:t> </a:t>
                      </a:r>
                      <a:r>
                        <a:rPr sz="1000">
                          <a:solidFill>
                            <a:schemeClr val="tx1"/>
                          </a:solidFill>
                          <a:latin typeface="+mj-lt"/>
                          <a:cs typeface="Calibri"/>
                        </a:rPr>
                        <a:t>15</a:t>
                      </a:r>
                      <a:r>
                        <a:rPr sz="1000" spc="-25">
                          <a:solidFill>
                            <a:schemeClr val="tx1"/>
                          </a:solidFill>
                          <a:latin typeface="+mj-lt"/>
                          <a:cs typeface="Calibri"/>
                        </a:rPr>
                        <a:t> </a:t>
                      </a:r>
                      <a:r>
                        <a:rPr sz="1000">
                          <a:solidFill>
                            <a:schemeClr val="tx1"/>
                          </a:solidFill>
                          <a:latin typeface="+mj-lt"/>
                          <a:cs typeface="Calibri"/>
                        </a:rPr>
                        <a:t>countries</a:t>
                      </a:r>
                      <a:r>
                        <a:rPr sz="1000" spc="-25">
                          <a:solidFill>
                            <a:schemeClr val="tx1"/>
                          </a:solidFill>
                          <a:latin typeface="+mj-lt"/>
                          <a:cs typeface="Calibri"/>
                        </a:rPr>
                        <a:t> </a:t>
                      </a:r>
                      <a:r>
                        <a:rPr sz="1000" spc="10">
                          <a:solidFill>
                            <a:schemeClr val="tx1"/>
                          </a:solidFill>
                          <a:latin typeface="+mj-lt"/>
                          <a:cs typeface="Calibri"/>
                        </a:rPr>
                        <a:t>in</a:t>
                      </a:r>
                      <a:r>
                        <a:rPr sz="1000" spc="-25">
                          <a:solidFill>
                            <a:schemeClr val="tx1"/>
                          </a:solidFill>
                          <a:latin typeface="+mj-lt"/>
                          <a:cs typeface="Calibri"/>
                        </a:rPr>
                        <a:t> </a:t>
                      </a:r>
                      <a:r>
                        <a:rPr sz="1000" spc="-5">
                          <a:solidFill>
                            <a:schemeClr val="tx1"/>
                          </a:solidFill>
                          <a:latin typeface="+mj-lt"/>
                          <a:cs typeface="Calibri"/>
                        </a:rPr>
                        <a:t>Africa </a:t>
                      </a:r>
                      <a:r>
                        <a:rPr sz="1000" spc="5">
                          <a:solidFill>
                            <a:schemeClr val="tx1"/>
                          </a:solidFill>
                          <a:latin typeface="+mj-lt"/>
                          <a:cs typeface="Calibri"/>
                        </a:rPr>
                        <a:t>between </a:t>
                      </a:r>
                      <a:r>
                        <a:rPr sz="1000">
                          <a:solidFill>
                            <a:schemeClr val="tx1"/>
                          </a:solidFill>
                          <a:latin typeface="+mj-lt"/>
                          <a:cs typeface="Calibri"/>
                        </a:rPr>
                        <a:t>2016 </a:t>
                      </a:r>
                      <a:r>
                        <a:rPr sz="1000" spc="15">
                          <a:solidFill>
                            <a:schemeClr val="tx1"/>
                          </a:solidFill>
                          <a:latin typeface="+mj-lt"/>
                          <a:cs typeface="Calibri"/>
                        </a:rPr>
                        <a:t>and</a:t>
                      </a:r>
                      <a:r>
                        <a:rPr sz="1000" spc="-75">
                          <a:solidFill>
                            <a:schemeClr val="tx1"/>
                          </a:solidFill>
                          <a:latin typeface="+mj-lt"/>
                          <a:cs typeface="Calibri"/>
                        </a:rPr>
                        <a:t> </a:t>
                      </a:r>
                      <a:r>
                        <a:rPr sz="1000" spc="-5">
                          <a:solidFill>
                            <a:schemeClr val="tx1"/>
                          </a:solidFill>
                          <a:latin typeface="+mj-lt"/>
                          <a:cs typeface="Calibri"/>
                        </a:rPr>
                        <a:t>2020</a:t>
                      </a:r>
                      <a:endParaRPr sz="1000">
                        <a:solidFill>
                          <a:schemeClr val="tx1"/>
                        </a:solidFill>
                        <a:latin typeface="+mj-lt"/>
                        <a:cs typeface="Calibri"/>
                      </a:endParaRP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71755">
                        <a:lnSpc>
                          <a:spcPct val="100000"/>
                        </a:lnSpc>
                      </a:pPr>
                      <a:r>
                        <a:rPr sz="1000" spc="60">
                          <a:solidFill>
                            <a:schemeClr val="tx1"/>
                          </a:solidFill>
                          <a:latin typeface="+mj-lt"/>
                          <a:cs typeface="Calibri"/>
                        </a:rPr>
                        <a:t>%</a:t>
                      </a:r>
                      <a:r>
                        <a:rPr sz="1000" spc="-95">
                          <a:solidFill>
                            <a:schemeClr val="tx1"/>
                          </a:solidFill>
                          <a:latin typeface="+mj-lt"/>
                          <a:cs typeface="Calibri"/>
                        </a:rPr>
                        <a:t> </a:t>
                      </a:r>
                      <a:r>
                        <a:rPr sz="1000">
                          <a:solidFill>
                            <a:schemeClr val="tx1"/>
                          </a:solidFill>
                          <a:latin typeface="+mj-lt"/>
                          <a:cs typeface="Calibri"/>
                        </a:rPr>
                        <a:t>of </a:t>
                      </a:r>
                      <a:r>
                        <a:rPr sz="1000" spc="-20">
                          <a:solidFill>
                            <a:schemeClr val="tx1"/>
                          </a:solidFill>
                          <a:latin typeface="+mj-lt"/>
                          <a:cs typeface="Calibri"/>
                        </a:rPr>
                        <a:t>VMMC </a:t>
                      </a:r>
                      <a:r>
                        <a:rPr sz="1000">
                          <a:solidFill>
                            <a:schemeClr val="tx1"/>
                          </a:solidFill>
                          <a:latin typeface="+mj-lt"/>
                          <a:cs typeface="Calibri"/>
                        </a:rPr>
                        <a:t>target </a:t>
                      </a:r>
                      <a:r>
                        <a:rPr sz="1000" spc="5">
                          <a:solidFill>
                            <a:schemeClr val="tx1"/>
                          </a:solidFill>
                          <a:latin typeface="+mj-lt"/>
                          <a:cs typeface="Calibri"/>
                        </a:rPr>
                        <a:t>achieved</a:t>
                      </a:r>
                      <a:endParaRPr sz="1000">
                        <a:solidFill>
                          <a:schemeClr val="tx1"/>
                        </a:solidFill>
                        <a:latin typeface="+mj-lt"/>
                        <a:cs typeface="Calibri"/>
                      </a:endParaRP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71755" marR="184150">
                        <a:lnSpc>
                          <a:spcPct val="104200"/>
                        </a:lnSpc>
                      </a:pPr>
                      <a:r>
                        <a:rPr sz="1000">
                          <a:solidFill>
                            <a:schemeClr val="tx1"/>
                          </a:solidFill>
                          <a:latin typeface="+mj-lt"/>
                          <a:cs typeface="Calibri"/>
                        </a:rPr>
                        <a:t>15 </a:t>
                      </a:r>
                      <a:r>
                        <a:rPr sz="1000" spc="5">
                          <a:solidFill>
                            <a:schemeClr val="tx1"/>
                          </a:solidFill>
                          <a:latin typeface="+mj-lt"/>
                          <a:cs typeface="Calibri"/>
                        </a:rPr>
                        <a:t>million </a:t>
                      </a:r>
                      <a:r>
                        <a:rPr sz="1000" spc="-15">
                          <a:solidFill>
                            <a:schemeClr val="tx1"/>
                          </a:solidFill>
                          <a:latin typeface="+mj-lt"/>
                          <a:cs typeface="Calibri"/>
                        </a:rPr>
                        <a:t>VMMCs</a:t>
                      </a:r>
                      <a:r>
                        <a:rPr sz="1000" spc="-120">
                          <a:solidFill>
                            <a:schemeClr val="tx1"/>
                          </a:solidFill>
                          <a:latin typeface="+mj-lt"/>
                          <a:cs typeface="Calibri"/>
                        </a:rPr>
                        <a:t> </a:t>
                      </a:r>
                      <a:r>
                        <a:rPr sz="1000">
                          <a:solidFill>
                            <a:schemeClr val="tx1"/>
                          </a:solidFill>
                          <a:latin typeface="+mj-lt"/>
                          <a:cs typeface="Calibri"/>
                        </a:rPr>
                        <a:t>(cumulative </a:t>
                      </a:r>
                      <a:r>
                        <a:rPr sz="1000" spc="5">
                          <a:solidFill>
                            <a:schemeClr val="tx1"/>
                          </a:solidFill>
                          <a:latin typeface="+mj-lt"/>
                          <a:cs typeface="Calibri"/>
                        </a:rPr>
                        <a:t>since</a:t>
                      </a:r>
                      <a:r>
                        <a:rPr sz="1000" spc="-25">
                          <a:solidFill>
                            <a:schemeClr val="tx1"/>
                          </a:solidFill>
                          <a:latin typeface="+mj-lt"/>
                          <a:cs typeface="Calibri"/>
                        </a:rPr>
                        <a:t> </a:t>
                      </a:r>
                      <a:r>
                        <a:rPr sz="1000" spc="-5">
                          <a:solidFill>
                            <a:schemeClr val="tx1"/>
                          </a:solidFill>
                          <a:latin typeface="+mj-lt"/>
                          <a:cs typeface="Calibri"/>
                        </a:rPr>
                        <a:t>2016)</a:t>
                      </a:r>
                      <a:endParaRPr sz="1000">
                        <a:solidFill>
                          <a:schemeClr val="tx1"/>
                        </a:solidFill>
                        <a:latin typeface="+mj-lt"/>
                        <a:cs typeface="Calibri"/>
                      </a:endParaRP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990090456"/>
                  </a:ext>
                </a:extLst>
              </a:tr>
              <a:tr h="0">
                <a:tc>
                  <a:txBody>
                    <a:bodyPr/>
                    <a:lstStyle/>
                    <a:p>
                      <a:pPr marL="107950" marR="330200">
                        <a:lnSpc>
                          <a:spcPct val="104200"/>
                        </a:lnSpc>
                      </a:pPr>
                      <a:r>
                        <a:rPr sz="1000">
                          <a:solidFill>
                            <a:schemeClr val="tx1"/>
                          </a:solidFill>
                          <a:latin typeface="+mj-lt"/>
                          <a:cs typeface="Calibri"/>
                        </a:rPr>
                        <a:t>3</a:t>
                      </a:r>
                      <a:r>
                        <a:rPr sz="1000" spc="-25">
                          <a:solidFill>
                            <a:schemeClr val="tx1"/>
                          </a:solidFill>
                          <a:latin typeface="+mj-lt"/>
                          <a:cs typeface="Calibri"/>
                        </a:rPr>
                        <a:t> </a:t>
                      </a:r>
                      <a:r>
                        <a:rPr sz="1000" spc="5">
                          <a:solidFill>
                            <a:schemeClr val="tx1"/>
                          </a:solidFill>
                          <a:latin typeface="+mj-lt"/>
                          <a:cs typeface="Calibri"/>
                        </a:rPr>
                        <a:t>million</a:t>
                      </a:r>
                      <a:r>
                        <a:rPr sz="1000" spc="-25">
                          <a:solidFill>
                            <a:schemeClr val="tx1"/>
                          </a:solidFill>
                          <a:latin typeface="+mj-lt"/>
                          <a:cs typeface="Calibri"/>
                        </a:rPr>
                        <a:t> </a:t>
                      </a:r>
                      <a:r>
                        <a:rPr sz="1000" spc="10">
                          <a:solidFill>
                            <a:schemeClr val="tx1"/>
                          </a:solidFill>
                          <a:latin typeface="+mj-lt"/>
                          <a:cs typeface="Calibri"/>
                        </a:rPr>
                        <a:t>people</a:t>
                      </a:r>
                      <a:r>
                        <a:rPr sz="1000" spc="-25">
                          <a:solidFill>
                            <a:schemeClr val="tx1"/>
                          </a:solidFill>
                          <a:latin typeface="+mj-lt"/>
                          <a:cs typeface="Calibri"/>
                        </a:rPr>
                        <a:t> </a:t>
                      </a:r>
                      <a:r>
                        <a:rPr sz="1000" spc="-10">
                          <a:solidFill>
                            <a:schemeClr val="tx1"/>
                          </a:solidFill>
                          <a:latin typeface="+mj-lt"/>
                          <a:cs typeface="Calibri"/>
                        </a:rPr>
                        <a:t>at</a:t>
                      </a:r>
                      <a:r>
                        <a:rPr sz="1000" spc="-25">
                          <a:solidFill>
                            <a:schemeClr val="tx1"/>
                          </a:solidFill>
                          <a:latin typeface="+mj-lt"/>
                          <a:cs typeface="Calibri"/>
                        </a:rPr>
                        <a:t> </a:t>
                      </a:r>
                      <a:r>
                        <a:rPr sz="1000" spc="25">
                          <a:solidFill>
                            <a:schemeClr val="tx1"/>
                          </a:solidFill>
                          <a:latin typeface="+mj-lt"/>
                          <a:cs typeface="Calibri"/>
                        </a:rPr>
                        <a:t>high</a:t>
                      </a:r>
                      <a:r>
                        <a:rPr sz="1000" spc="-20">
                          <a:solidFill>
                            <a:schemeClr val="tx1"/>
                          </a:solidFill>
                          <a:latin typeface="+mj-lt"/>
                          <a:cs typeface="Calibri"/>
                        </a:rPr>
                        <a:t> </a:t>
                      </a:r>
                      <a:r>
                        <a:rPr sz="1000" spc="-5">
                          <a:solidFill>
                            <a:schemeClr val="tx1"/>
                          </a:solidFill>
                          <a:latin typeface="+mj-lt"/>
                          <a:cs typeface="Calibri"/>
                        </a:rPr>
                        <a:t>risk</a:t>
                      </a:r>
                      <a:r>
                        <a:rPr sz="1000" spc="-25">
                          <a:solidFill>
                            <a:schemeClr val="tx1"/>
                          </a:solidFill>
                          <a:latin typeface="+mj-lt"/>
                          <a:cs typeface="Calibri"/>
                        </a:rPr>
                        <a:t> </a:t>
                      </a:r>
                      <a:r>
                        <a:rPr sz="1000">
                          <a:solidFill>
                            <a:schemeClr val="tx1"/>
                          </a:solidFill>
                          <a:latin typeface="+mj-lt"/>
                          <a:cs typeface="Calibri"/>
                        </a:rPr>
                        <a:t>access </a:t>
                      </a:r>
                      <a:r>
                        <a:rPr sz="1000" spc="-10" err="1">
                          <a:solidFill>
                            <a:schemeClr val="tx1"/>
                          </a:solidFill>
                          <a:latin typeface="+mj-lt"/>
                          <a:cs typeface="Calibri"/>
                        </a:rPr>
                        <a:t>PrEP</a:t>
                      </a:r>
                      <a:endParaRPr sz="1000">
                        <a:solidFill>
                          <a:schemeClr val="tx1"/>
                        </a:solidFill>
                        <a:latin typeface="+mj-lt"/>
                        <a:cs typeface="Calibri"/>
                      </a:endParaRP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71755">
                        <a:lnSpc>
                          <a:spcPct val="100000"/>
                        </a:lnSpc>
                      </a:pPr>
                      <a:r>
                        <a:rPr sz="1000" spc="5">
                          <a:solidFill>
                            <a:schemeClr val="tx1"/>
                          </a:solidFill>
                          <a:latin typeface="+mj-lt"/>
                          <a:cs typeface="Calibri"/>
                        </a:rPr>
                        <a:t>Number</a:t>
                      </a:r>
                      <a:r>
                        <a:rPr sz="1000" spc="-25">
                          <a:solidFill>
                            <a:schemeClr val="tx1"/>
                          </a:solidFill>
                          <a:latin typeface="+mj-lt"/>
                          <a:cs typeface="Calibri"/>
                        </a:rPr>
                        <a:t> </a:t>
                      </a:r>
                      <a:r>
                        <a:rPr sz="1000">
                          <a:solidFill>
                            <a:schemeClr val="tx1"/>
                          </a:solidFill>
                          <a:latin typeface="+mj-lt"/>
                          <a:cs typeface="Calibri"/>
                        </a:rPr>
                        <a:t>of</a:t>
                      </a:r>
                      <a:r>
                        <a:rPr sz="1000" spc="-20">
                          <a:solidFill>
                            <a:schemeClr val="tx1"/>
                          </a:solidFill>
                          <a:latin typeface="+mj-lt"/>
                          <a:cs typeface="Calibri"/>
                        </a:rPr>
                        <a:t> </a:t>
                      </a:r>
                      <a:r>
                        <a:rPr sz="1000" spc="10">
                          <a:solidFill>
                            <a:schemeClr val="tx1"/>
                          </a:solidFill>
                          <a:latin typeface="+mj-lt"/>
                          <a:cs typeface="Calibri"/>
                        </a:rPr>
                        <a:t>people</a:t>
                      </a:r>
                      <a:r>
                        <a:rPr sz="1000" spc="-20">
                          <a:solidFill>
                            <a:schemeClr val="tx1"/>
                          </a:solidFill>
                          <a:latin typeface="+mj-lt"/>
                          <a:cs typeface="Calibri"/>
                        </a:rPr>
                        <a:t> </a:t>
                      </a:r>
                      <a:r>
                        <a:rPr sz="1000" spc="15">
                          <a:solidFill>
                            <a:schemeClr val="tx1"/>
                          </a:solidFill>
                          <a:latin typeface="+mj-lt"/>
                          <a:cs typeface="Calibri"/>
                        </a:rPr>
                        <a:t>on</a:t>
                      </a:r>
                      <a:r>
                        <a:rPr sz="1000" spc="-20">
                          <a:solidFill>
                            <a:schemeClr val="tx1"/>
                          </a:solidFill>
                          <a:latin typeface="+mj-lt"/>
                          <a:cs typeface="Calibri"/>
                        </a:rPr>
                        <a:t> </a:t>
                      </a:r>
                      <a:r>
                        <a:rPr sz="1000" spc="-5">
                          <a:solidFill>
                            <a:schemeClr val="tx1"/>
                          </a:solidFill>
                          <a:latin typeface="+mj-lt"/>
                          <a:cs typeface="Calibri"/>
                        </a:rPr>
                        <a:t>PrEP</a:t>
                      </a:r>
                      <a:r>
                        <a:rPr sz="1000" spc="-25">
                          <a:solidFill>
                            <a:schemeClr val="tx1"/>
                          </a:solidFill>
                          <a:latin typeface="+mj-lt"/>
                          <a:cs typeface="Calibri"/>
                        </a:rPr>
                        <a:t> </a:t>
                      </a:r>
                      <a:r>
                        <a:rPr sz="1000" spc="10">
                          <a:solidFill>
                            <a:schemeClr val="tx1"/>
                          </a:solidFill>
                          <a:latin typeface="+mj-lt"/>
                          <a:cs typeface="Calibri"/>
                        </a:rPr>
                        <a:t>(global</a:t>
                      </a:r>
                      <a:r>
                        <a:rPr sz="1000" spc="-20">
                          <a:solidFill>
                            <a:schemeClr val="tx1"/>
                          </a:solidFill>
                          <a:latin typeface="+mj-lt"/>
                          <a:cs typeface="Calibri"/>
                        </a:rPr>
                        <a:t> </a:t>
                      </a:r>
                      <a:r>
                        <a:rPr sz="1000" spc="-5">
                          <a:solidFill>
                            <a:schemeClr val="tx1"/>
                          </a:solidFill>
                          <a:latin typeface="+mj-lt"/>
                          <a:cs typeface="Calibri"/>
                        </a:rPr>
                        <a:t>data)</a:t>
                      </a:r>
                      <a:endParaRPr sz="1000">
                        <a:solidFill>
                          <a:schemeClr val="tx1"/>
                        </a:solidFill>
                        <a:latin typeface="+mj-lt"/>
                        <a:cs typeface="Calibri"/>
                      </a:endParaRP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71755">
                        <a:lnSpc>
                          <a:spcPct val="100000"/>
                        </a:lnSpc>
                      </a:pPr>
                      <a:r>
                        <a:rPr sz="1000" dirty="0">
                          <a:solidFill>
                            <a:schemeClr val="tx1"/>
                          </a:solidFill>
                          <a:latin typeface="+mj-lt"/>
                          <a:cs typeface="Calibri"/>
                        </a:rPr>
                        <a:t>590</a:t>
                      </a:r>
                      <a:r>
                        <a:rPr sz="1000" spc="-25" dirty="0">
                          <a:solidFill>
                            <a:schemeClr val="tx1"/>
                          </a:solidFill>
                          <a:latin typeface="+mj-lt"/>
                          <a:cs typeface="Calibri"/>
                        </a:rPr>
                        <a:t> </a:t>
                      </a:r>
                      <a:r>
                        <a:rPr sz="1000" spc="-5" dirty="0">
                          <a:solidFill>
                            <a:schemeClr val="tx1"/>
                          </a:solidFill>
                          <a:latin typeface="+mj-lt"/>
                          <a:cs typeface="Calibri"/>
                        </a:rPr>
                        <a:t>000</a:t>
                      </a:r>
                      <a:endParaRPr sz="1000" dirty="0">
                        <a:solidFill>
                          <a:schemeClr val="tx1"/>
                        </a:solidFill>
                        <a:latin typeface="+mj-lt"/>
                        <a:cs typeface="Calibri"/>
                      </a:endParaRP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817637429"/>
                  </a:ext>
                </a:extLst>
              </a:tr>
            </a:tbl>
          </a:graphicData>
        </a:graphic>
      </p:graphicFrame>
      <p:grpSp>
        <p:nvGrpSpPr>
          <p:cNvPr id="4" name="Group 3">
            <a:extLst>
              <a:ext uri="{FF2B5EF4-FFF2-40B4-BE49-F238E27FC236}">
                <a16:creationId xmlns:a16="http://schemas.microsoft.com/office/drawing/2014/main" id="{56691357-4F07-4A61-9966-B2BAB7BB994B}"/>
              </a:ext>
            </a:extLst>
          </p:cNvPr>
          <p:cNvGrpSpPr/>
          <p:nvPr/>
        </p:nvGrpSpPr>
        <p:grpSpPr>
          <a:xfrm>
            <a:off x="365760" y="1051560"/>
            <a:ext cx="11826240" cy="5503073"/>
            <a:chOff x="365760" y="1051560"/>
            <a:chExt cx="11826240" cy="5503073"/>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82624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Major gaps towards HIV prevention coverage targets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(28 Global HIV Prevention Coalition countries, unless otherwise indicated), 2018–2019</a:t>
              </a:r>
            </a:p>
          </p:txBody>
        </p:sp>
        <p:sp>
          <p:nvSpPr>
            <p:cNvPr id="6" name="TextBox 5">
              <a:extLst>
                <a:ext uri="{FF2B5EF4-FFF2-40B4-BE49-F238E27FC236}">
                  <a16:creationId xmlns:a16="http://schemas.microsoft.com/office/drawing/2014/main" id="{0D052303-7B56-47EE-8D2B-F12C5091F632}"/>
                </a:ext>
              </a:extLst>
            </p:cNvPr>
            <p:cNvSpPr txBox="1"/>
            <p:nvPr/>
          </p:nvSpPr>
          <p:spPr>
            <a:xfrm>
              <a:off x="457200" y="6246856"/>
              <a:ext cx="10881360" cy="30777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Source:</a:t>
              </a:r>
              <a:r>
                <a:rPr kumimoji="0" lang="en-US"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 Global HIV Prevention Coalition special analysis of Global AIDS Monitoring data, 2019 and 2020 (see https://aidsinfo.unaids.org/), and other programmatic data reported by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through the Global HIV Prevention Coalition.</a:t>
              </a:r>
            </a:p>
          </p:txBody>
        </p:sp>
      </p:grpSp>
      <p:sp>
        <p:nvSpPr>
          <p:cNvPr id="9" name="object 2">
            <a:extLst>
              <a:ext uri="{FF2B5EF4-FFF2-40B4-BE49-F238E27FC236}">
                <a16:creationId xmlns:a16="http://schemas.microsoft.com/office/drawing/2014/main" id="{8E1C2124-D4A9-4C56-9E01-A5CD38F9CA0F}"/>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218140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A6C600-593C-4BDB-BFB8-A3D25469A7D5}"/>
              </a:ext>
            </a:extLst>
          </p:cNvPr>
          <p:cNvGrpSpPr/>
          <p:nvPr/>
        </p:nvGrpSpPr>
        <p:grpSpPr>
          <a:xfrm>
            <a:off x="365760" y="1051560"/>
            <a:ext cx="11430000" cy="5503128"/>
            <a:chOff x="365760" y="1051560"/>
            <a:chExt cx="11430000" cy="5503128"/>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Resource availability and key funding sources for HIV in low- and middle-income countries, 2000–2019, with 2020 resource needs target</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A5908E45-2FD4-4B13-8921-D7F442F3808B}"/>
                </a:ext>
              </a:extLst>
            </p:cNvPr>
            <p:cNvSpPr txBox="1"/>
            <p:nvPr/>
          </p:nvSpPr>
          <p:spPr>
            <a:xfrm>
              <a:off x="457199" y="6400800"/>
              <a:ext cx="7680960" cy="153888"/>
            </a:xfrm>
            <a:prstGeom prst="rect">
              <a:avLst/>
            </a:prstGeom>
          </p:spPr>
          <p:txBody>
            <a:bodyPr vert="horz"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Source:</a:t>
              </a:r>
              <a:r>
                <a:rPr kumimoji="0" lang="en-US"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 UNAIDS financial estimates, July 2020 (see http://hivfinancial.unaids.org/hivfinancialdashboards.html).</a:t>
              </a:r>
            </a:p>
          </p:txBody>
        </p:sp>
        <p:sp>
          <p:nvSpPr>
            <p:cNvPr id="9" name="TextBox 8">
              <a:extLst>
                <a:ext uri="{FF2B5EF4-FFF2-40B4-BE49-F238E27FC236}">
                  <a16:creationId xmlns:a16="http://schemas.microsoft.com/office/drawing/2014/main" id="{793D7254-725E-489A-B502-8DB3DD19B447}"/>
                </a:ext>
              </a:extLst>
            </p:cNvPr>
            <p:cNvSpPr txBox="1"/>
            <p:nvPr/>
          </p:nvSpPr>
          <p:spPr>
            <a:xfrm>
              <a:off x="9372600" y="6400800"/>
              <a:ext cx="2152764" cy="153888"/>
            </a:xfrm>
            <a:prstGeom prst="rect">
              <a:avLst/>
            </a:prstGeom>
          </p:spPr>
          <p:txBody>
            <a:bodyPr vert="horz" wrap="square" lIns="0" tIns="0" rIns="0" bIns="0" rtlCol="0" anchor="t" anchorCtr="0">
              <a:spAutoFit/>
            </a:bodyPr>
            <a:lstStyle>
              <a:defPPr>
                <a:defRPr lang="LID4096"/>
              </a:defPPr>
              <a:lvl1pPr lvl="0">
                <a:defRPr sz="10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Note: Constant 2016 US dollars.</a:t>
              </a:r>
              <a:endParaRPr kumimoji="0" lang="en-GB"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F45AC77F-526D-4205-9491-E43CD1865034}"/>
                </a:ext>
              </a:extLst>
            </p:cNvPr>
            <p:cNvSpPr/>
            <p:nvPr/>
          </p:nvSpPr>
          <p:spPr>
            <a:xfrm>
              <a:off x="8713824" y="5626884"/>
              <a:ext cx="164592" cy="164592"/>
            </a:xfrm>
            <a:prstGeom prst="ellipse">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22CFC1A2-9A54-4067-88E6-AE35F8F853D9}"/>
                </a:ext>
              </a:extLst>
            </p:cNvPr>
            <p:cNvSpPr/>
            <p:nvPr/>
          </p:nvSpPr>
          <p:spPr>
            <a:xfrm>
              <a:off x="10542624" y="2329067"/>
              <a:ext cx="201168" cy="201168"/>
            </a:xfrm>
            <a:prstGeom prst="ellipse">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C624A756-6B6D-49D8-96EA-13F34FE9D994}"/>
                </a:ext>
              </a:extLst>
            </p:cNvPr>
            <p:cNvSpPr txBox="1"/>
            <p:nvPr/>
          </p:nvSpPr>
          <p:spPr>
            <a:xfrm>
              <a:off x="5278248"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2008</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7C783DE1-0A74-4429-BC59-90EE1E1B2B7D}"/>
                </a:ext>
              </a:extLst>
            </p:cNvPr>
            <p:cNvSpPr txBox="1"/>
            <p:nvPr/>
          </p:nvSpPr>
          <p:spPr>
            <a:xfrm>
              <a:off x="6131137"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262D5788-8304-4C03-AA88-D886164E84D5}"/>
                </a:ext>
              </a:extLst>
            </p:cNvPr>
            <p:cNvSpPr txBox="1"/>
            <p:nvPr/>
          </p:nvSpPr>
          <p:spPr>
            <a:xfrm>
              <a:off x="6560149" y="5114820"/>
              <a:ext cx="513089"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2011</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CC83FA24-111F-4F30-BA96-8F7E5166E754}"/>
                </a:ext>
              </a:extLst>
            </p:cNvPr>
            <p:cNvSpPr txBox="1"/>
            <p:nvPr/>
          </p:nvSpPr>
          <p:spPr>
            <a:xfrm>
              <a:off x="7412278"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2013</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C59C7D8C-BC91-42A9-B52E-1EABD96C5CDE}"/>
                </a:ext>
              </a:extLst>
            </p:cNvPr>
            <p:cNvSpPr txBox="1"/>
            <p:nvPr/>
          </p:nvSpPr>
          <p:spPr>
            <a:xfrm>
              <a:off x="7839275"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2014</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506F6B3B-3D9A-4081-BC2E-509B211582AD}"/>
                </a:ext>
              </a:extLst>
            </p:cNvPr>
            <p:cNvSpPr txBox="1"/>
            <p:nvPr/>
          </p:nvSpPr>
          <p:spPr>
            <a:xfrm>
              <a:off x="8266663"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2015</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9A108C2A-FE62-4880-9176-CF629096448A}"/>
                </a:ext>
              </a:extLst>
            </p:cNvPr>
            <p:cNvSpPr txBox="1"/>
            <p:nvPr/>
          </p:nvSpPr>
          <p:spPr>
            <a:xfrm>
              <a:off x="8692243"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2016</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8D25FE68-D818-4F26-887A-2D3699EDF17F}"/>
                </a:ext>
              </a:extLst>
            </p:cNvPr>
            <p:cNvSpPr txBox="1"/>
            <p:nvPr/>
          </p:nvSpPr>
          <p:spPr>
            <a:xfrm>
              <a:off x="9117766"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2017</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90635106-D3F4-4577-8E16-D07313931164}"/>
                </a:ext>
              </a:extLst>
            </p:cNvPr>
            <p:cNvSpPr txBox="1"/>
            <p:nvPr/>
          </p:nvSpPr>
          <p:spPr>
            <a:xfrm>
              <a:off x="9546667"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2018</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1FDB8521-3701-4F6A-9244-0D19078FCF9C}"/>
                </a:ext>
              </a:extLst>
            </p:cNvPr>
            <p:cNvSpPr txBox="1"/>
            <p:nvPr/>
          </p:nvSpPr>
          <p:spPr>
            <a:xfrm>
              <a:off x="9971461"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2019</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04B04562-2A69-44CE-8939-73ADEC117AF1}"/>
                </a:ext>
              </a:extLst>
            </p:cNvPr>
            <p:cNvSpPr txBox="1"/>
            <p:nvPr/>
          </p:nvSpPr>
          <p:spPr>
            <a:xfrm>
              <a:off x="10399601"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2020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8A5B5099-275E-4F80-B26F-CC5DAF74CCBB}"/>
                </a:ext>
              </a:extLst>
            </p:cNvPr>
            <p:cNvSpPr txBox="1"/>
            <p:nvPr/>
          </p:nvSpPr>
          <p:spPr>
            <a:xfrm>
              <a:off x="1209437" y="3612426"/>
              <a:ext cx="354584"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13</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B1BDFF53-702B-453A-8B90-0067E7ADB3F0}"/>
                </a:ext>
              </a:extLst>
            </p:cNvPr>
            <p:cNvSpPr txBox="1"/>
            <p:nvPr/>
          </p:nvSpPr>
          <p:spPr>
            <a:xfrm>
              <a:off x="1294395" y="4119741"/>
              <a:ext cx="269626"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8</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5" name="object 10">
              <a:extLst>
                <a:ext uri="{FF2B5EF4-FFF2-40B4-BE49-F238E27FC236}">
                  <a16:creationId xmlns:a16="http://schemas.microsoft.com/office/drawing/2014/main" id="{7EF310E9-A188-40A8-8757-81E3266D8341}"/>
                </a:ext>
              </a:extLst>
            </p:cNvPr>
            <p:cNvSpPr txBox="1"/>
            <p:nvPr/>
          </p:nvSpPr>
          <p:spPr>
            <a:xfrm>
              <a:off x="832104" y="2240846"/>
              <a:ext cx="351443" cy="2575384"/>
            </a:xfrm>
            <a:prstGeom prst="rect">
              <a:avLst/>
            </a:prstGeom>
            <a:noFill/>
          </p:spPr>
          <p:txBody>
            <a:bodyPr vert="vert270" wrap="none" rtlCol="0">
              <a:spAutoFit/>
            </a:bodyPr>
            <a:lstStyle>
              <a:defPPr>
                <a:defRPr lang="LID4096"/>
              </a:defPPr>
              <a:lvl1pPr algn="r">
                <a:lnSpc>
                  <a:spcPts val="1400"/>
                </a:lnSpc>
                <a:defRPr sz="1200"/>
              </a:lvl1p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Resource availability (billion US dollars)</a:t>
              </a:r>
              <a:endParaRPr kumimoji="0" sz="1100" b="0" i="0" u="none" strike="noStrike" kern="1200" cap="none" spc="0" normalizeH="0" baseline="0" noProof="0">
                <a:ln>
                  <a:noFill/>
                </a:ln>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1EA39DE8-0DAE-46C2-B92D-E6AD75A9F71F}"/>
                </a:ext>
              </a:extLst>
            </p:cNvPr>
            <p:cNvSpPr txBox="1"/>
            <p:nvPr/>
          </p:nvSpPr>
          <p:spPr>
            <a:xfrm>
              <a:off x="1209437" y="2103120"/>
              <a:ext cx="354584"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28</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4DCD246B-5A0D-4AEC-A65B-B1AA5D93B286}"/>
                </a:ext>
              </a:extLst>
            </p:cNvPr>
            <p:cNvSpPr txBox="1"/>
            <p:nvPr/>
          </p:nvSpPr>
          <p:spPr>
            <a:xfrm>
              <a:off x="1209437" y="2603885"/>
              <a:ext cx="354584"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23</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1AD4B50B-F448-4627-9704-E31B54A4A105}"/>
                </a:ext>
              </a:extLst>
            </p:cNvPr>
            <p:cNvSpPr txBox="1"/>
            <p:nvPr/>
          </p:nvSpPr>
          <p:spPr>
            <a:xfrm>
              <a:off x="1209437" y="3110944"/>
              <a:ext cx="354584"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18</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B06326B7-B7C8-47A7-AFCA-7E8A57E9DEC5}"/>
                </a:ext>
              </a:extLst>
            </p:cNvPr>
            <p:cNvSpPr txBox="1"/>
            <p:nvPr/>
          </p:nvSpPr>
          <p:spPr>
            <a:xfrm>
              <a:off x="1294395" y="4615613"/>
              <a:ext cx="269626"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3</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F4F39664-BC6F-42FF-8F19-E94B3F883BC9}"/>
                </a:ext>
              </a:extLst>
            </p:cNvPr>
            <p:cNvSpPr txBox="1"/>
            <p:nvPr/>
          </p:nvSpPr>
          <p:spPr>
            <a:xfrm>
              <a:off x="1868083"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2000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83976C88-BC04-49F9-865C-B84380213F5E}"/>
                </a:ext>
              </a:extLst>
            </p:cNvPr>
            <p:cNvSpPr txBox="1"/>
            <p:nvPr/>
          </p:nvSpPr>
          <p:spPr>
            <a:xfrm>
              <a:off x="2291937"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2001</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019EA30C-3D7B-4F83-BA38-9273E88A9C47}"/>
                </a:ext>
              </a:extLst>
            </p:cNvPr>
            <p:cNvSpPr txBox="1"/>
            <p:nvPr/>
          </p:nvSpPr>
          <p:spPr>
            <a:xfrm>
              <a:off x="2716618"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2002</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318701FB-C82D-4FC4-9044-6F6D2BD2B202}"/>
                </a:ext>
              </a:extLst>
            </p:cNvPr>
            <p:cNvSpPr txBox="1"/>
            <p:nvPr/>
          </p:nvSpPr>
          <p:spPr>
            <a:xfrm>
              <a:off x="3144042"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2003</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25DC740F-710A-4BE0-8A65-DDBFFE342DC0}"/>
                </a:ext>
              </a:extLst>
            </p:cNvPr>
            <p:cNvSpPr txBox="1"/>
            <p:nvPr/>
          </p:nvSpPr>
          <p:spPr>
            <a:xfrm>
              <a:off x="3571036"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2004</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D885E92E-C1CE-4FC8-B16E-ADF82FE394EE}"/>
                </a:ext>
              </a:extLst>
            </p:cNvPr>
            <p:cNvSpPr txBox="1"/>
            <p:nvPr/>
          </p:nvSpPr>
          <p:spPr>
            <a:xfrm>
              <a:off x="3998430"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2005</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7006ACF1-D092-4400-B4F2-7B2A05F152CD}"/>
                </a:ext>
              </a:extLst>
            </p:cNvPr>
            <p:cNvSpPr txBox="1"/>
            <p:nvPr/>
          </p:nvSpPr>
          <p:spPr>
            <a:xfrm>
              <a:off x="4424010"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2006</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EA0C34B4-1F92-4A52-B5A0-1CBB7108F689}"/>
                </a:ext>
              </a:extLst>
            </p:cNvPr>
            <p:cNvSpPr txBox="1"/>
            <p:nvPr/>
          </p:nvSpPr>
          <p:spPr>
            <a:xfrm>
              <a:off x="4849531"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2007</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D7F9B88B-2F4C-4CCB-8F18-669520C0134E}"/>
                </a:ext>
              </a:extLst>
            </p:cNvPr>
            <p:cNvSpPr txBox="1"/>
            <p:nvPr/>
          </p:nvSpPr>
          <p:spPr>
            <a:xfrm>
              <a:off x="5707466"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2009</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37DBE2C9-EFAA-4C83-B0F4-670A8D8EA54D}"/>
                </a:ext>
              </a:extLst>
            </p:cNvPr>
            <p:cNvSpPr txBox="1"/>
            <p:nvPr/>
          </p:nvSpPr>
          <p:spPr>
            <a:xfrm>
              <a:off x="6985098" y="5114820"/>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2012</a:t>
              </a:r>
              <a:endParaRPr kumimoji="0" lang="en-GB" sz="1200" b="0" i="0" u="none" strike="noStrike" kern="1200" cap="none" spc="0" normalizeH="0" baseline="0" noProof="0">
                <a:ln>
                  <a:noFill/>
                </a:ln>
                <a:effectLst/>
                <a:uLnTx/>
                <a:uFillTx/>
                <a:latin typeface="Arial" panose="020B0604020202020204"/>
                <a:ea typeface="+mn-ea"/>
                <a:cs typeface="+mn-cs"/>
              </a:endParaRPr>
            </a:p>
          </p:txBody>
        </p:sp>
        <p:cxnSp>
          <p:nvCxnSpPr>
            <p:cNvPr id="40" name="Straight Connector 39">
              <a:extLst>
                <a:ext uri="{FF2B5EF4-FFF2-40B4-BE49-F238E27FC236}">
                  <a16:creationId xmlns:a16="http://schemas.microsoft.com/office/drawing/2014/main" id="{C7D92572-7F9D-4619-BAD9-E7A59E0D4987}"/>
                </a:ext>
              </a:extLst>
            </p:cNvPr>
            <p:cNvCxnSpPr/>
            <p:nvPr/>
          </p:nvCxnSpPr>
          <p:spPr>
            <a:xfrm>
              <a:off x="1539601" y="225394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016C512-51F9-4A7B-B543-72224D0CC39F}"/>
                </a:ext>
              </a:extLst>
            </p:cNvPr>
            <p:cNvCxnSpPr/>
            <p:nvPr/>
          </p:nvCxnSpPr>
          <p:spPr>
            <a:xfrm>
              <a:off x="1539601" y="2757736"/>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3766EAD-FDE2-4DD6-BBDE-C815F21A9DE4}"/>
                </a:ext>
              </a:extLst>
            </p:cNvPr>
            <p:cNvCxnSpPr/>
            <p:nvPr/>
          </p:nvCxnSpPr>
          <p:spPr>
            <a:xfrm>
              <a:off x="1539601" y="3259144"/>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CA3D2D1-3F5D-4EA7-BCFF-0CA271CC5135}"/>
                </a:ext>
              </a:extLst>
            </p:cNvPr>
            <p:cNvCxnSpPr/>
            <p:nvPr/>
          </p:nvCxnSpPr>
          <p:spPr>
            <a:xfrm>
              <a:off x="1539601" y="3762946"/>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6A0B8A0-ACE9-45AB-BD35-D952FE84EE0E}"/>
                </a:ext>
              </a:extLst>
            </p:cNvPr>
            <p:cNvCxnSpPr/>
            <p:nvPr/>
          </p:nvCxnSpPr>
          <p:spPr>
            <a:xfrm>
              <a:off x="1539601" y="426788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93D1E8D-AD3F-4F5C-ACD6-A345298AD959}"/>
                </a:ext>
              </a:extLst>
            </p:cNvPr>
            <p:cNvCxnSpPr/>
            <p:nvPr/>
          </p:nvCxnSpPr>
          <p:spPr>
            <a:xfrm>
              <a:off x="1539601" y="4772896"/>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AC5278C-B965-48AD-9F74-FBFBBFD9E006}"/>
                </a:ext>
              </a:extLst>
            </p:cNvPr>
            <p:cNvSpPr txBox="1"/>
            <p:nvPr/>
          </p:nvSpPr>
          <p:spPr>
            <a:xfrm>
              <a:off x="1187840" y="5581164"/>
              <a:ext cx="2214068"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Domestic (public and private)</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47" name="object 85">
              <a:extLst>
                <a:ext uri="{FF2B5EF4-FFF2-40B4-BE49-F238E27FC236}">
                  <a16:creationId xmlns:a16="http://schemas.microsoft.com/office/drawing/2014/main" id="{6209E44E-0206-403A-8D60-00F65FBD1639}"/>
                </a:ext>
              </a:extLst>
            </p:cNvPr>
            <p:cNvSpPr/>
            <p:nvPr/>
          </p:nvSpPr>
          <p:spPr>
            <a:xfrm>
              <a:off x="1050680" y="5623107"/>
              <a:ext cx="164592" cy="164592"/>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 name="TextBox 47">
              <a:extLst>
                <a:ext uri="{FF2B5EF4-FFF2-40B4-BE49-F238E27FC236}">
                  <a16:creationId xmlns:a16="http://schemas.microsoft.com/office/drawing/2014/main" id="{FB4DB4DE-1A80-47BC-BA95-110559791EE5}"/>
                </a:ext>
              </a:extLst>
            </p:cNvPr>
            <p:cNvSpPr txBox="1"/>
            <p:nvPr/>
          </p:nvSpPr>
          <p:spPr>
            <a:xfrm>
              <a:off x="8847217" y="5581164"/>
              <a:ext cx="173637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Resource needs target</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1DA0634E-6E74-407A-9578-D622051DCE07}"/>
                </a:ext>
              </a:extLst>
            </p:cNvPr>
            <p:cNvSpPr txBox="1"/>
            <p:nvPr/>
          </p:nvSpPr>
          <p:spPr>
            <a:xfrm>
              <a:off x="3668041" y="5581164"/>
              <a:ext cx="1830950"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United States (bilateral)</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50" name="object 85">
              <a:extLst>
                <a:ext uri="{FF2B5EF4-FFF2-40B4-BE49-F238E27FC236}">
                  <a16:creationId xmlns:a16="http://schemas.microsoft.com/office/drawing/2014/main" id="{ABC5151E-EE93-4D57-8193-A540DAED5F5B}"/>
                </a:ext>
              </a:extLst>
            </p:cNvPr>
            <p:cNvSpPr/>
            <p:nvPr/>
          </p:nvSpPr>
          <p:spPr>
            <a:xfrm>
              <a:off x="3530881" y="5623107"/>
              <a:ext cx="164592" cy="164592"/>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1" name="TextBox 50">
              <a:extLst>
                <a:ext uri="{FF2B5EF4-FFF2-40B4-BE49-F238E27FC236}">
                  <a16:creationId xmlns:a16="http://schemas.microsoft.com/office/drawing/2014/main" id="{EBAFA98E-7390-43E8-BA71-14CCA8F7475A}"/>
                </a:ext>
              </a:extLst>
            </p:cNvPr>
            <p:cNvSpPr txBox="1"/>
            <p:nvPr/>
          </p:nvSpPr>
          <p:spPr>
            <a:xfrm>
              <a:off x="5761510" y="5581164"/>
              <a:ext cx="1019831"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Global Fund</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52" name="object 85">
              <a:extLst>
                <a:ext uri="{FF2B5EF4-FFF2-40B4-BE49-F238E27FC236}">
                  <a16:creationId xmlns:a16="http://schemas.microsoft.com/office/drawing/2014/main" id="{A132E291-0849-4504-B974-63A487D84A4B}"/>
                </a:ext>
              </a:extLst>
            </p:cNvPr>
            <p:cNvSpPr/>
            <p:nvPr/>
          </p:nvSpPr>
          <p:spPr>
            <a:xfrm>
              <a:off x="5624350" y="5623107"/>
              <a:ext cx="164592" cy="164592"/>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919304AD-56BD-4B24-9DE3-A011EBDD21BA}"/>
                </a:ext>
              </a:extLst>
            </p:cNvPr>
            <p:cNvSpPr txBox="1"/>
            <p:nvPr/>
          </p:nvSpPr>
          <p:spPr>
            <a:xfrm>
              <a:off x="7093685" y="5581164"/>
              <a:ext cx="1446230"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Other international</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54" name="object 85">
              <a:extLst>
                <a:ext uri="{FF2B5EF4-FFF2-40B4-BE49-F238E27FC236}">
                  <a16:creationId xmlns:a16="http://schemas.microsoft.com/office/drawing/2014/main" id="{AF174557-27CC-488A-A9B8-9EDD0CE53284}"/>
                </a:ext>
              </a:extLst>
            </p:cNvPr>
            <p:cNvSpPr/>
            <p:nvPr/>
          </p:nvSpPr>
          <p:spPr>
            <a:xfrm>
              <a:off x="6956525" y="5623107"/>
              <a:ext cx="164592" cy="164592"/>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05EC2EB8-4D30-45D0-8EBE-DA388305AEB3}"/>
                </a:ext>
              </a:extLst>
            </p:cNvPr>
            <p:cNvGrpSpPr/>
            <p:nvPr/>
          </p:nvGrpSpPr>
          <p:grpSpPr>
            <a:xfrm>
              <a:off x="2056992" y="3988365"/>
              <a:ext cx="8259787" cy="1095743"/>
              <a:chOff x="2056992" y="3988365"/>
              <a:chExt cx="8259787" cy="1095743"/>
            </a:xfrm>
          </p:grpSpPr>
          <p:sp>
            <p:nvSpPr>
              <p:cNvPr id="117" name="object 9">
                <a:extLst>
                  <a:ext uri="{FF2B5EF4-FFF2-40B4-BE49-F238E27FC236}">
                    <a16:creationId xmlns:a16="http://schemas.microsoft.com/office/drawing/2014/main" id="{908B201E-A17A-43CC-86F2-A995C5E432B9}"/>
                  </a:ext>
                </a:extLst>
              </p:cNvPr>
              <p:cNvSpPr/>
              <p:nvPr/>
            </p:nvSpPr>
            <p:spPr>
              <a:xfrm>
                <a:off x="10115611" y="4009425"/>
                <a:ext cx="201168" cy="1073916"/>
              </a:xfrm>
              <a:custGeom>
                <a:avLst/>
                <a:gdLst/>
                <a:ahLst/>
                <a:cxnLst/>
                <a:rect l="l" t="t" r="r" b="b"/>
                <a:pathLst>
                  <a:path w="104775" h="818515">
                    <a:moveTo>
                      <a:pt x="104419" y="0"/>
                    </a:moveTo>
                    <a:lnTo>
                      <a:pt x="0" y="0"/>
                    </a:lnTo>
                    <a:lnTo>
                      <a:pt x="0" y="818476"/>
                    </a:lnTo>
                    <a:lnTo>
                      <a:pt x="104419" y="818476"/>
                    </a:lnTo>
                    <a:lnTo>
                      <a:pt x="104419"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object 10">
                <a:extLst>
                  <a:ext uri="{FF2B5EF4-FFF2-40B4-BE49-F238E27FC236}">
                    <a16:creationId xmlns:a16="http://schemas.microsoft.com/office/drawing/2014/main" id="{4FEE4F45-6D8B-48D9-83D4-5D6207CF2AE4}"/>
                  </a:ext>
                </a:extLst>
              </p:cNvPr>
              <p:cNvSpPr/>
              <p:nvPr/>
            </p:nvSpPr>
            <p:spPr>
              <a:xfrm>
                <a:off x="9696152" y="4009425"/>
                <a:ext cx="201168" cy="1073916"/>
              </a:xfrm>
              <a:custGeom>
                <a:avLst/>
                <a:gdLst/>
                <a:ahLst/>
                <a:cxnLst/>
                <a:rect l="l" t="t" r="r" b="b"/>
                <a:pathLst>
                  <a:path w="97154" h="818515">
                    <a:moveTo>
                      <a:pt x="96964" y="0"/>
                    </a:moveTo>
                    <a:lnTo>
                      <a:pt x="0" y="0"/>
                    </a:lnTo>
                    <a:lnTo>
                      <a:pt x="0" y="818476"/>
                    </a:lnTo>
                    <a:lnTo>
                      <a:pt x="96964" y="818476"/>
                    </a:lnTo>
                    <a:lnTo>
                      <a:pt x="96964"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 name="object 11">
                <a:extLst>
                  <a:ext uri="{FF2B5EF4-FFF2-40B4-BE49-F238E27FC236}">
                    <a16:creationId xmlns:a16="http://schemas.microsoft.com/office/drawing/2014/main" id="{4C30BF20-9D37-4578-AFD5-0B50C392F0B0}"/>
                  </a:ext>
                </a:extLst>
              </p:cNvPr>
              <p:cNvSpPr/>
              <p:nvPr/>
            </p:nvSpPr>
            <p:spPr>
              <a:xfrm>
                <a:off x="9276696" y="3988365"/>
                <a:ext cx="201168" cy="1095578"/>
              </a:xfrm>
              <a:custGeom>
                <a:avLst/>
                <a:gdLst/>
                <a:ahLst/>
                <a:cxnLst/>
                <a:rect l="l" t="t" r="r" b="b"/>
                <a:pathLst>
                  <a:path w="97154" h="835025">
                    <a:moveTo>
                      <a:pt x="96964" y="0"/>
                    </a:moveTo>
                    <a:lnTo>
                      <a:pt x="0" y="0"/>
                    </a:lnTo>
                    <a:lnTo>
                      <a:pt x="0" y="834517"/>
                    </a:lnTo>
                    <a:lnTo>
                      <a:pt x="96964" y="834517"/>
                    </a:lnTo>
                    <a:lnTo>
                      <a:pt x="96964"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object 12">
                <a:extLst>
                  <a:ext uri="{FF2B5EF4-FFF2-40B4-BE49-F238E27FC236}">
                    <a16:creationId xmlns:a16="http://schemas.microsoft.com/office/drawing/2014/main" id="{B5E22BCD-B554-422C-94CC-0865CD6D9999}"/>
                  </a:ext>
                </a:extLst>
              </p:cNvPr>
              <p:cNvSpPr/>
              <p:nvPr/>
            </p:nvSpPr>
            <p:spPr>
              <a:xfrm>
                <a:off x="8844535" y="4041002"/>
                <a:ext cx="201168" cy="1043090"/>
              </a:xfrm>
              <a:custGeom>
                <a:avLst/>
                <a:gdLst/>
                <a:ahLst/>
                <a:cxnLst/>
                <a:rect l="l" t="t" r="r" b="b"/>
                <a:pathLst>
                  <a:path w="104775" h="795020">
                    <a:moveTo>
                      <a:pt x="104419" y="0"/>
                    </a:moveTo>
                    <a:lnTo>
                      <a:pt x="0" y="0"/>
                    </a:lnTo>
                    <a:lnTo>
                      <a:pt x="0" y="794397"/>
                    </a:lnTo>
                    <a:lnTo>
                      <a:pt x="104419" y="794397"/>
                    </a:lnTo>
                    <a:lnTo>
                      <a:pt x="104419"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 name="object 13">
                <a:extLst>
                  <a:ext uri="{FF2B5EF4-FFF2-40B4-BE49-F238E27FC236}">
                    <a16:creationId xmlns:a16="http://schemas.microsoft.com/office/drawing/2014/main" id="{325B5D94-F9DE-4662-A0E0-AE2431F7E90B}"/>
                  </a:ext>
                </a:extLst>
              </p:cNvPr>
              <p:cNvSpPr/>
              <p:nvPr/>
            </p:nvSpPr>
            <p:spPr>
              <a:xfrm>
                <a:off x="8425076" y="4093656"/>
                <a:ext cx="201168" cy="989769"/>
              </a:xfrm>
              <a:custGeom>
                <a:avLst/>
                <a:gdLst/>
                <a:ahLst/>
                <a:cxnLst/>
                <a:rect l="l" t="t" r="r" b="b"/>
                <a:pathLst>
                  <a:path w="97154" h="754379">
                    <a:moveTo>
                      <a:pt x="96964" y="0"/>
                    </a:moveTo>
                    <a:lnTo>
                      <a:pt x="0" y="0"/>
                    </a:lnTo>
                    <a:lnTo>
                      <a:pt x="0" y="754278"/>
                    </a:lnTo>
                    <a:lnTo>
                      <a:pt x="96964" y="754278"/>
                    </a:lnTo>
                    <a:lnTo>
                      <a:pt x="96964"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object 14">
                <a:extLst>
                  <a:ext uri="{FF2B5EF4-FFF2-40B4-BE49-F238E27FC236}">
                    <a16:creationId xmlns:a16="http://schemas.microsoft.com/office/drawing/2014/main" id="{9AC5CE1E-6753-4ACA-97BD-C6AB26C78463}"/>
                  </a:ext>
                </a:extLst>
              </p:cNvPr>
              <p:cNvSpPr/>
              <p:nvPr/>
            </p:nvSpPr>
            <p:spPr>
              <a:xfrm>
                <a:off x="8005620" y="4146294"/>
                <a:ext cx="201168" cy="937281"/>
              </a:xfrm>
              <a:custGeom>
                <a:avLst/>
                <a:gdLst/>
                <a:ahLst/>
                <a:cxnLst/>
                <a:rect l="l" t="t" r="r" b="b"/>
                <a:pathLst>
                  <a:path w="97154" h="714375">
                    <a:moveTo>
                      <a:pt x="96964" y="0"/>
                    </a:moveTo>
                    <a:lnTo>
                      <a:pt x="0" y="0"/>
                    </a:lnTo>
                    <a:lnTo>
                      <a:pt x="0" y="714159"/>
                    </a:lnTo>
                    <a:lnTo>
                      <a:pt x="96964" y="714159"/>
                    </a:lnTo>
                    <a:lnTo>
                      <a:pt x="96964"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 name="object 15">
                <a:extLst>
                  <a:ext uri="{FF2B5EF4-FFF2-40B4-BE49-F238E27FC236}">
                    <a16:creationId xmlns:a16="http://schemas.microsoft.com/office/drawing/2014/main" id="{5BB9CBAE-B7DA-4BBD-9291-EF34F792958A}"/>
                  </a:ext>
                </a:extLst>
              </p:cNvPr>
              <p:cNvSpPr/>
              <p:nvPr/>
            </p:nvSpPr>
            <p:spPr>
              <a:xfrm>
                <a:off x="7573458" y="4209462"/>
                <a:ext cx="201168" cy="873963"/>
              </a:xfrm>
              <a:custGeom>
                <a:avLst/>
                <a:gdLst/>
                <a:ahLst/>
                <a:cxnLst/>
                <a:rect l="l" t="t" r="r" b="b"/>
                <a:pathLst>
                  <a:path w="97154" h="666115">
                    <a:moveTo>
                      <a:pt x="96964" y="0"/>
                    </a:moveTo>
                    <a:lnTo>
                      <a:pt x="0" y="0"/>
                    </a:lnTo>
                    <a:lnTo>
                      <a:pt x="0" y="666013"/>
                    </a:lnTo>
                    <a:lnTo>
                      <a:pt x="96964" y="666013"/>
                    </a:lnTo>
                    <a:lnTo>
                      <a:pt x="96964"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 name="object 16">
                <a:extLst>
                  <a:ext uri="{FF2B5EF4-FFF2-40B4-BE49-F238E27FC236}">
                    <a16:creationId xmlns:a16="http://schemas.microsoft.com/office/drawing/2014/main" id="{1B580CBE-2B98-4D61-869A-0062360CD051}"/>
                  </a:ext>
                </a:extLst>
              </p:cNvPr>
              <p:cNvSpPr/>
              <p:nvPr/>
            </p:nvSpPr>
            <p:spPr>
              <a:xfrm>
                <a:off x="7154000" y="4251569"/>
                <a:ext cx="201168" cy="832305"/>
              </a:xfrm>
              <a:custGeom>
                <a:avLst/>
                <a:gdLst/>
                <a:ahLst/>
                <a:cxnLst/>
                <a:rect l="l" t="t" r="r" b="b"/>
                <a:pathLst>
                  <a:path w="97154" h="634365">
                    <a:moveTo>
                      <a:pt x="96964" y="0"/>
                    </a:moveTo>
                    <a:lnTo>
                      <a:pt x="0" y="0"/>
                    </a:lnTo>
                    <a:lnTo>
                      <a:pt x="0" y="633920"/>
                    </a:lnTo>
                    <a:lnTo>
                      <a:pt x="96964" y="633920"/>
                    </a:lnTo>
                    <a:lnTo>
                      <a:pt x="96964"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 name="object 17">
                <a:extLst>
                  <a:ext uri="{FF2B5EF4-FFF2-40B4-BE49-F238E27FC236}">
                    <a16:creationId xmlns:a16="http://schemas.microsoft.com/office/drawing/2014/main" id="{44229B1F-0BA9-4686-B4ED-A14A427D79C8}"/>
                  </a:ext>
                </a:extLst>
              </p:cNvPr>
              <p:cNvSpPr/>
              <p:nvPr/>
            </p:nvSpPr>
            <p:spPr>
              <a:xfrm>
                <a:off x="6721841" y="4241039"/>
                <a:ext cx="201168" cy="842303"/>
              </a:xfrm>
              <a:custGeom>
                <a:avLst/>
                <a:gdLst/>
                <a:ahLst/>
                <a:cxnLst/>
                <a:rect l="l" t="t" r="r" b="b"/>
                <a:pathLst>
                  <a:path w="104775" h="641984">
                    <a:moveTo>
                      <a:pt x="104419" y="0"/>
                    </a:moveTo>
                    <a:lnTo>
                      <a:pt x="0" y="0"/>
                    </a:lnTo>
                    <a:lnTo>
                      <a:pt x="0" y="641934"/>
                    </a:lnTo>
                    <a:lnTo>
                      <a:pt x="104419" y="641934"/>
                    </a:lnTo>
                    <a:lnTo>
                      <a:pt x="104419"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object 18">
                <a:extLst>
                  <a:ext uri="{FF2B5EF4-FFF2-40B4-BE49-F238E27FC236}">
                    <a16:creationId xmlns:a16="http://schemas.microsoft.com/office/drawing/2014/main" id="{7C969ADF-FCE6-459D-AB08-981059490203}"/>
                  </a:ext>
                </a:extLst>
              </p:cNvPr>
              <p:cNvSpPr/>
              <p:nvPr/>
            </p:nvSpPr>
            <p:spPr>
              <a:xfrm>
                <a:off x="6302382" y="4367376"/>
                <a:ext cx="201168" cy="716499"/>
              </a:xfrm>
              <a:custGeom>
                <a:avLst/>
                <a:gdLst/>
                <a:ahLst/>
                <a:cxnLst/>
                <a:rect l="l" t="t" r="r" b="b"/>
                <a:pathLst>
                  <a:path w="97154" h="546100">
                    <a:moveTo>
                      <a:pt x="96964" y="0"/>
                    </a:moveTo>
                    <a:lnTo>
                      <a:pt x="0" y="0"/>
                    </a:lnTo>
                    <a:lnTo>
                      <a:pt x="0" y="545642"/>
                    </a:lnTo>
                    <a:lnTo>
                      <a:pt x="96964" y="545642"/>
                    </a:lnTo>
                    <a:lnTo>
                      <a:pt x="96964"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 name="object 19">
                <a:extLst>
                  <a:ext uri="{FF2B5EF4-FFF2-40B4-BE49-F238E27FC236}">
                    <a16:creationId xmlns:a16="http://schemas.microsoft.com/office/drawing/2014/main" id="{101B4BBC-8B66-4632-84C3-9FA75C9C5CEE}"/>
                  </a:ext>
                </a:extLst>
              </p:cNvPr>
              <p:cNvSpPr/>
              <p:nvPr/>
            </p:nvSpPr>
            <p:spPr>
              <a:xfrm>
                <a:off x="5882924" y="4504243"/>
                <a:ext cx="201168" cy="579863"/>
              </a:xfrm>
              <a:custGeom>
                <a:avLst/>
                <a:gdLst/>
                <a:ahLst/>
                <a:cxnLst/>
                <a:rect l="l" t="t" r="r" b="b"/>
                <a:pathLst>
                  <a:path w="97154" h="441959">
                    <a:moveTo>
                      <a:pt x="96964" y="0"/>
                    </a:moveTo>
                    <a:lnTo>
                      <a:pt x="0" y="0"/>
                    </a:lnTo>
                    <a:lnTo>
                      <a:pt x="0" y="441337"/>
                    </a:lnTo>
                    <a:lnTo>
                      <a:pt x="96964" y="441337"/>
                    </a:lnTo>
                    <a:lnTo>
                      <a:pt x="96964"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 name="object 20">
                <a:extLst>
                  <a:ext uri="{FF2B5EF4-FFF2-40B4-BE49-F238E27FC236}">
                    <a16:creationId xmlns:a16="http://schemas.microsoft.com/office/drawing/2014/main" id="{4D7A9D67-C0AC-49EE-98D9-0C5535614422}"/>
                  </a:ext>
                </a:extLst>
              </p:cNvPr>
              <p:cNvSpPr/>
              <p:nvPr/>
            </p:nvSpPr>
            <p:spPr>
              <a:xfrm>
                <a:off x="5450765" y="4514774"/>
                <a:ext cx="201168" cy="569033"/>
              </a:xfrm>
              <a:custGeom>
                <a:avLst/>
                <a:gdLst/>
                <a:ahLst/>
                <a:cxnLst/>
                <a:rect l="l" t="t" r="r" b="b"/>
                <a:pathLst>
                  <a:path w="104775" h="433704">
                    <a:moveTo>
                      <a:pt x="104419" y="0"/>
                    </a:moveTo>
                    <a:lnTo>
                      <a:pt x="0" y="0"/>
                    </a:lnTo>
                    <a:lnTo>
                      <a:pt x="0" y="433311"/>
                    </a:lnTo>
                    <a:lnTo>
                      <a:pt x="104419" y="433311"/>
                    </a:lnTo>
                    <a:lnTo>
                      <a:pt x="104419"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 name="object 21">
                <a:extLst>
                  <a:ext uri="{FF2B5EF4-FFF2-40B4-BE49-F238E27FC236}">
                    <a16:creationId xmlns:a16="http://schemas.microsoft.com/office/drawing/2014/main" id="{6518C13D-0C08-491E-863B-A23A63A8ED24}"/>
                  </a:ext>
                </a:extLst>
              </p:cNvPr>
              <p:cNvSpPr/>
              <p:nvPr/>
            </p:nvSpPr>
            <p:spPr>
              <a:xfrm>
                <a:off x="5031306" y="4556880"/>
                <a:ext cx="201168" cy="526544"/>
              </a:xfrm>
              <a:custGeom>
                <a:avLst/>
                <a:gdLst/>
                <a:ahLst/>
                <a:cxnLst/>
                <a:rect l="l" t="t" r="r" b="b"/>
                <a:pathLst>
                  <a:path w="97155" h="401320">
                    <a:moveTo>
                      <a:pt x="96964" y="0"/>
                    </a:moveTo>
                    <a:lnTo>
                      <a:pt x="0" y="0"/>
                    </a:lnTo>
                    <a:lnTo>
                      <a:pt x="0" y="401218"/>
                    </a:lnTo>
                    <a:lnTo>
                      <a:pt x="96964" y="401218"/>
                    </a:lnTo>
                    <a:lnTo>
                      <a:pt x="96964"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 name="object 22">
                <a:extLst>
                  <a:ext uri="{FF2B5EF4-FFF2-40B4-BE49-F238E27FC236}">
                    <a16:creationId xmlns:a16="http://schemas.microsoft.com/office/drawing/2014/main" id="{D10B0143-A9B6-4D59-852B-BCF32E05B4F6}"/>
                  </a:ext>
                </a:extLst>
              </p:cNvPr>
              <p:cNvSpPr/>
              <p:nvPr/>
            </p:nvSpPr>
            <p:spPr>
              <a:xfrm>
                <a:off x="4599145" y="4641111"/>
                <a:ext cx="201168" cy="442397"/>
              </a:xfrm>
              <a:custGeom>
                <a:avLst/>
                <a:gdLst/>
                <a:ahLst/>
                <a:cxnLst/>
                <a:rect l="l" t="t" r="r" b="b"/>
                <a:pathLst>
                  <a:path w="104775" h="337184">
                    <a:moveTo>
                      <a:pt x="104419" y="0"/>
                    </a:moveTo>
                    <a:lnTo>
                      <a:pt x="0" y="0"/>
                    </a:lnTo>
                    <a:lnTo>
                      <a:pt x="0" y="337019"/>
                    </a:lnTo>
                    <a:lnTo>
                      <a:pt x="104419" y="337019"/>
                    </a:lnTo>
                    <a:lnTo>
                      <a:pt x="104419"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 name="object 23">
                <a:extLst>
                  <a:ext uri="{FF2B5EF4-FFF2-40B4-BE49-F238E27FC236}">
                    <a16:creationId xmlns:a16="http://schemas.microsoft.com/office/drawing/2014/main" id="{0C13850C-13E1-4602-A4C3-A19D47EC1FC9}"/>
                  </a:ext>
                </a:extLst>
              </p:cNvPr>
              <p:cNvSpPr/>
              <p:nvPr/>
            </p:nvSpPr>
            <p:spPr>
              <a:xfrm>
                <a:off x="4179688" y="4620049"/>
                <a:ext cx="201168" cy="464059"/>
              </a:xfrm>
              <a:custGeom>
                <a:avLst/>
                <a:gdLst/>
                <a:ahLst/>
                <a:cxnLst/>
                <a:rect l="l" t="t" r="r" b="b"/>
                <a:pathLst>
                  <a:path w="97155" h="353695">
                    <a:moveTo>
                      <a:pt x="96964" y="0"/>
                    </a:moveTo>
                    <a:lnTo>
                      <a:pt x="0" y="0"/>
                    </a:lnTo>
                    <a:lnTo>
                      <a:pt x="0" y="353072"/>
                    </a:lnTo>
                    <a:lnTo>
                      <a:pt x="96964" y="353072"/>
                    </a:lnTo>
                    <a:lnTo>
                      <a:pt x="96964"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 name="object 24">
                <a:extLst>
                  <a:ext uri="{FF2B5EF4-FFF2-40B4-BE49-F238E27FC236}">
                    <a16:creationId xmlns:a16="http://schemas.microsoft.com/office/drawing/2014/main" id="{630129D9-AFED-4598-A300-F156204ECC92}"/>
                  </a:ext>
                </a:extLst>
              </p:cNvPr>
              <p:cNvSpPr/>
              <p:nvPr/>
            </p:nvSpPr>
            <p:spPr>
              <a:xfrm>
                <a:off x="3760230" y="4641111"/>
                <a:ext cx="201168" cy="442397"/>
              </a:xfrm>
              <a:custGeom>
                <a:avLst/>
                <a:gdLst/>
                <a:ahLst/>
                <a:cxnLst/>
                <a:rect l="l" t="t" r="r" b="b"/>
                <a:pathLst>
                  <a:path w="97155" h="337184">
                    <a:moveTo>
                      <a:pt x="96964" y="0"/>
                    </a:moveTo>
                    <a:lnTo>
                      <a:pt x="0" y="0"/>
                    </a:lnTo>
                    <a:lnTo>
                      <a:pt x="0" y="337019"/>
                    </a:lnTo>
                    <a:lnTo>
                      <a:pt x="96964" y="337019"/>
                    </a:lnTo>
                    <a:lnTo>
                      <a:pt x="96964"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 name="object 25">
                <a:extLst>
                  <a:ext uri="{FF2B5EF4-FFF2-40B4-BE49-F238E27FC236}">
                    <a16:creationId xmlns:a16="http://schemas.microsoft.com/office/drawing/2014/main" id="{D1B16AF4-4071-4581-9C62-F09450552FFB}"/>
                  </a:ext>
                </a:extLst>
              </p:cNvPr>
              <p:cNvSpPr/>
              <p:nvPr/>
            </p:nvSpPr>
            <p:spPr>
              <a:xfrm>
                <a:off x="3328069" y="4693749"/>
                <a:ext cx="201168" cy="389909"/>
              </a:xfrm>
              <a:custGeom>
                <a:avLst/>
                <a:gdLst/>
                <a:ahLst/>
                <a:cxnLst/>
                <a:rect l="l" t="t" r="r" b="b"/>
                <a:pathLst>
                  <a:path w="104775" h="297179">
                    <a:moveTo>
                      <a:pt x="104419" y="0"/>
                    </a:moveTo>
                    <a:lnTo>
                      <a:pt x="0" y="0"/>
                    </a:lnTo>
                    <a:lnTo>
                      <a:pt x="0" y="296900"/>
                    </a:lnTo>
                    <a:lnTo>
                      <a:pt x="104419" y="296900"/>
                    </a:lnTo>
                    <a:lnTo>
                      <a:pt x="104419"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 name="object 26">
                <a:extLst>
                  <a:ext uri="{FF2B5EF4-FFF2-40B4-BE49-F238E27FC236}">
                    <a16:creationId xmlns:a16="http://schemas.microsoft.com/office/drawing/2014/main" id="{22196553-B695-459A-BB6B-16E8027925A2}"/>
                  </a:ext>
                </a:extLst>
              </p:cNvPr>
              <p:cNvSpPr/>
              <p:nvPr/>
            </p:nvSpPr>
            <p:spPr>
              <a:xfrm>
                <a:off x="2908612" y="4725325"/>
                <a:ext cx="201168" cy="358250"/>
              </a:xfrm>
              <a:custGeom>
                <a:avLst/>
                <a:gdLst/>
                <a:ahLst/>
                <a:cxnLst/>
                <a:rect l="l" t="t" r="r" b="b"/>
                <a:pathLst>
                  <a:path w="97155" h="273050">
                    <a:moveTo>
                      <a:pt x="96964" y="0"/>
                    </a:moveTo>
                    <a:lnTo>
                      <a:pt x="0" y="0"/>
                    </a:lnTo>
                    <a:lnTo>
                      <a:pt x="0" y="272821"/>
                    </a:lnTo>
                    <a:lnTo>
                      <a:pt x="96964" y="272821"/>
                    </a:lnTo>
                    <a:lnTo>
                      <a:pt x="96964"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 name="object 27">
                <a:extLst>
                  <a:ext uri="{FF2B5EF4-FFF2-40B4-BE49-F238E27FC236}">
                    <a16:creationId xmlns:a16="http://schemas.microsoft.com/office/drawing/2014/main" id="{C75A3F42-E24B-464D-88B7-7B23FBB9F762}"/>
                  </a:ext>
                </a:extLst>
              </p:cNvPr>
              <p:cNvSpPr/>
              <p:nvPr/>
            </p:nvSpPr>
            <p:spPr>
              <a:xfrm>
                <a:off x="2476451" y="4735857"/>
                <a:ext cx="201168" cy="347419"/>
              </a:xfrm>
              <a:custGeom>
                <a:avLst/>
                <a:gdLst/>
                <a:ahLst/>
                <a:cxnLst/>
                <a:rect l="l" t="t" r="r" b="b"/>
                <a:pathLst>
                  <a:path w="104775" h="264795">
                    <a:moveTo>
                      <a:pt x="104419" y="0"/>
                    </a:moveTo>
                    <a:lnTo>
                      <a:pt x="0" y="0"/>
                    </a:lnTo>
                    <a:lnTo>
                      <a:pt x="0" y="264794"/>
                    </a:lnTo>
                    <a:lnTo>
                      <a:pt x="104419" y="264794"/>
                    </a:lnTo>
                    <a:lnTo>
                      <a:pt x="104419"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 name="object 28">
                <a:extLst>
                  <a:ext uri="{FF2B5EF4-FFF2-40B4-BE49-F238E27FC236}">
                    <a16:creationId xmlns:a16="http://schemas.microsoft.com/office/drawing/2014/main" id="{19938A84-0B58-4A69-9419-E4D212065BDC}"/>
                  </a:ext>
                </a:extLst>
              </p:cNvPr>
              <p:cNvSpPr/>
              <p:nvPr/>
            </p:nvSpPr>
            <p:spPr>
              <a:xfrm>
                <a:off x="2056992" y="4735857"/>
                <a:ext cx="201168" cy="347419"/>
              </a:xfrm>
              <a:custGeom>
                <a:avLst/>
                <a:gdLst/>
                <a:ahLst/>
                <a:cxnLst/>
                <a:rect l="l" t="t" r="r" b="b"/>
                <a:pathLst>
                  <a:path w="97155" h="264795">
                    <a:moveTo>
                      <a:pt x="96964" y="0"/>
                    </a:moveTo>
                    <a:lnTo>
                      <a:pt x="0" y="0"/>
                    </a:lnTo>
                    <a:lnTo>
                      <a:pt x="0" y="264794"/>
                    </a:lnTo>
                    <a:lnTo>
                      <a:pt x="96964" y="264794"/>
                    </a:lnTo>
                    <a:lnTo>
                      <a:pt x="96964"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42" name="Group 141">
              <a:extLst>
                <a:ext uri="{FF2B5EF4-FFF2-40B4-BE49-F238E27FC236}">
                  <a16:creationId xmlns:a16="http://schemas.microsoft.com/office/drawing/2014/main" id="{36EF14CF-2828-49F4-918D-08B9CB1C830A}"/>
                </a:ext>
              </a:extLst>
            </p:cNvPr>
            <p:cNvGrpSpPr/>
            <p:nvPr/>
          </p:nvGrpSpPr>
          <p:grpSpPr>
            <a:xfrm>
              <a:off x="2056992" y="3451439"/>
              <a:ext cx="8259787" cy="1284567"/>
              <a:chOff x="2056992" y="3451439"/>
              <a:chExt cx="8259787" cy="1284567"/>
            </a:xfrm>
          </p:grpSpPr>
          <p:sp>
            <p:nvSpPr>
              <p:cNvPr id="97" name="object 29">
                <a:extLst>
                  <a:ext uri="{FF2B5EF4-FFF2-40B4-BE49-F238E27FC236}">
                    <a16:creationId xmlns:a16="http://schemas.microsoft.com/office/drawing/2014/main" id="{1BB18B50-3F9C-40B3-938E-A6B9031BBA50}"/>
                  </a:ext>
                </a:extLst>
              </p:cNvPr>
              <p:cNvSpPr/>
              <p:nvPr/>
            </p:nvSpPr>
            <p:spPr>
              <a:xfrm>
                <a:off x="10115611" y="3525138"/>
                <a:ext cx="201168" cy="484887"/>
              </a:xfrm>
              <a:custGeom>
                <a:avLst/>
                <a:gdLst/>
                <a:ahLst/>
                <a:cxnLst/>
                <a:rect l="l" t="t" r="r" b="b"/>
                <a:pathLst>
                  <a:path w="104775" h="369570">
                    <a:moveTo>
                      <a:pt x="104419" y="0"/>
                    </a:moveTo>
                    <a:lnTo>
                      <a:pt x="0" y="0"/>
                    </a:lnTo>
                    <a:lnTo>
                      <a:pt x="0" y="369112"/>
                    </a:lnTo>
                    <a:lnTo>
                      <a:pt x="104419" y="369112"/>
                    </a:lnTo>
                    <a:lnTo>
                      <a:pt x="104419"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object 30">
                <a:extLst>
                  <a:ext uri="{FF2B5EF4-FFF2-40B4-BE49-F238E27FC236}">
                    <a16:creationId xmlns:a16="http://schemas.microsoft.com/office/drawing/2014/main" id="{AF84BF45-DF69-46C5-98B5-E7A59BCF78F5}"/>
                  </a:ext>
                </a:extLst>
              </p:cNvPr>
              <p:cNvSpPr/>
              <p:nvPr/>
            </p:nvSpPr>
            <p:spPr>
              <a:xfrm>
                <a:off x="9696152" y="3493546"/>
                <a:ext cx="201168" cy="516546"/>
              </a:xfrm>
              <a:custGeom>
                <a:avLst/>
                <a:gdLst/>
                <a:ahLst/>
                <a:cxnLst/>
                <a:rect l="l" t="t" r="r" b="b"/>
                <a:pathLst>
                  <a:path w="97154" h="393700">
                    <a:moveTo>
                      <a:pt x="96964" y="0"/>
                    </a:moveTo>
                    <a:lnTo>
                      <a:pt x="0" y="0"/>
                    </a:lnTo>
                    <a:lnTo>
                      <a:pt x="0" y="393192"/>
                    </a:lnTo>
                    <a:lnTo>
                      <a:pt x="96964" y="393192"/>
                    </a:lnTo>
                    <a:lnTo>
                      <a:pt x="96964"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object 31">
                <a:extLst>
                  <a:ext uri="{FF2B5EF4-FFF2-40B4-BE49-F238E27FC236}">
                    <a16:creationId xmlns:a16="http://schemas.microsoft.com/office/drawing/2014/main" id="{1FB4823A-056D-42CA-AA4A-62B352C7EB4B}"/>
                  </a:ext>
                </a:extLst>
              </p:cNvPr>
              <p:cNvSpPr/>
              <p:nvPr/>
            </p:nvSpPr>
            <p:spPr>
              <a:xfrm>
                <a:off x="9276696" y="3451439"/>
                <a:ext cx="201168" cy="537375"/>
              </a:xfrm>
              <a:custGeom>
                <a:avLst/>
                <a:gdLst/>
                <a:ahLst/>
                <a:cxnLst/>
                <a:rect l="l" t="t" r="r" b="b"/>
                <a:pathLst>
                  <a:path w="97154" h="409575">
                    <a:moveTo>
                      <a:pt x="96964" y="0"/>
                    </a:moveTo>
                    <a:lnTo>
                      <a:pt x="0" y="0"/>
                    </a:lnTo>
                    <a:lnTo>
                      <a:pt x="0" y="409232"/>
                    </a:lnTo>
                    <a:lnTo>
                      <a:pt x="96964" y="409232"/>
                    </a:lnTo>
                    <a:lnTo>
                      <a:pt x="96964"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object 32">
                <a:extLst>
                  <a:ext uri="{FF2B5EF4-FFF2-40B4-BE49-F238E27FC236}">
                    <a16:creationId xmlns:a16="http://schemas.microsoft.com/office/drawing/2014/main" id="{E9B0A736-FD9A-43FB-868E-D13EFCFDE217}"/>
                  </a:ext>
                </a:extLst>
              </p:cNvPr>
              <p:cNvSpPr/>
              <p:nvPr/>
            </p:nvSpPr>
            <p:spPr>
              <a:xfrm>
                <a:off x="8844535" y="3598839"/>
                <a:ext cx="201168" cy="442397"/>
              </a:xfrm>
              <a:custGeom>
                <a:avLst/>
                <a:gdLst/>
                <a:ahLst/>
                <a:cxnLst/>
                <a:rect l="l" t="t" r="r" b="b"/>
                <a:pathLst>
                  <a:path w="104775" h="337184">
                    <a:moveTo>
                      <a:pt x="104419" y="0"/>
                    </a:moveTo>
                    <a:lnTo>
                      <a:pt x="0" y="0"/>
                    </a:lnTo>
                    <a:lnTo>
                      <a:pt x="0" y="337019"/>
                    </a:lnTo>
                    <a:lnTo>
                      <a:pt x="104419" y="337019"/>
                    </a:lnTo>
                    <a:lnTo>
                      <a:pt x="104419"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1" name="object 33">
                <a:extLst>
                  <a:ext uri="{FF2B5EF4-FFF2-40B4-BE49-F238E27FC236}">
                    <a16:creationId xmlns:a16="http://schemas.microsoft.com/office/drawing/2014/main" id="{6EAEA6FF-6255-4997-ABBE-24395B7F6111}"/>
                  </a:ext>
                </a:extLst>
              </p:cNvPr>
              <p:cNvSpPr/>
              <p:nvPr/>
            </p:nvSpPr>
            <p:spPr>
              <a:xfrm>
                <a:off x="8425076" y="3651476"/>
                <a:ext cx="201168" cy="442397"/>
              </a:xfrm>
              <a:custGeom>
                <a:avLst/>
                <a:gdLst/>
                <a:ahLst/>
                <a:cxnLst/>
                <a:rect l="l" t="t" r="r" b="b"/>
                <a:pathLst>
                  <a:path w="97154" h="337184">
                    <a:moveTo>
                      <a:pt x="96964" y="0"/>
                    </a:moveTo>
                    <a:lnTo>
                      <a:pt x="0" y="0"/>
                    </a:lnTo>
                    <a:lnTo>
                      <a:pt x="0" y="337019"/>
                    </a:lnTo>
                    <a:lnTo>
                      <a:pt x="96964" y="337019"/>
                    </a:lnTo>
                    <a:lnTo>
                      <a:pt x="96964"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2" name="object 34">
                <a:extLst>
                  <a:ext uri="{FF2B5EF4-FFF2-40B4-BE49-F238E27FC236}">
                    <a16:creationId xmlns:a16="http://schemas.microsoft.com/office/drawing/2014/main" id="{30CB5A16-6974-486B-B7A6-23C372699821}"/>
                  </a:ext>
                </a:extLst>
              </p:cNvPr>
              <p:cNvSpPr/>
              <p:nvPr/>
            </p:nvSpPr>
            <p:spPr>
              <a:xfrm>
                <a:off x="8005620" y="3651476"/>
                <a:ext cx="201168" cy="494884"/>
              </a:xfrm>
              <a:custGeom>
                <a:avLst/>
                <a:gdLst/>
                <a:ahLst/>
                <a:cxnLst/>
                <a:rect l="l" t="t" r="r" b="b"/>
                <a:pathLst>
                  <a:path w="97154" h="377190">
                    <a:moveTo>
                      <a:pt x="96964" y="0"/>
                    </a:moveTo>
                    <a:lnTo>
                      <a:pt x="0" y="0"/>
                    </a:lnTo>
                    <a:lnTo>
                      <a:pt x="0" y="377139"/>
                    </a:lnTo>
                    <a:lnTo>
                      <a:pt x="96964" y="377139"/>
                    </a:lnTo>
                    <a:lnTo>
                      <a:pt x="96964"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object 35">
                <a:extLst>
                  <a:ext uri="{FF2B5EF4-FFF2-40B4-BE49-F238E27FC236}">
                    <a16:creationId xmlns:a16="http://schemas.microsoft.com/office/drawing/2014/main" id="{48BDCE49-E381-42FA-9E43-B629321F8F15}"/>
                  </a:ext>
                </a:extLst>
              </p:cNvPr>
              <p:cNvSpPr/>
              <p:nvPr/>
            </p:nvSpPr>
            <p:spPr>
              <a:xfrm>
                <a:off x="7573458" y="3704114"/>
                <a:ext cx="201168" cy="505715"/>
              </a:xfrm>
              <a:custGeom>
                <a:avLst/>
                <a:gdLst/>
                <a:ahLst/>
                <a:cxnLst/>
                <a:rect l="l" t="t" r="r" b="b"/>
                <a:pathLst>
                  <a:path w="97154" h="385445">
                    <a:moveTo>
                      <a:pt x="96964" y="0"/>
                    </a:moveTo>
                    <a:lnTo>
                      <a:pt x="0" y="0"/>
                    </a:lnTo>
                    <a:lnTo>
                      <a:pt x="0" y="385165"/>
                    </a:lnTo>
                    <a:lnTo>
                      <a:pt x="96964" y="385165"/>
                    </a:lnTo>
                    <a:lnTo>
                      <a:pt x="96964"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object 36">
                <a:extLst>
                  <a:ext uri="{FF2B5EF4-FFF2-40B4-BE49-F238E27FC236}">
                    <a16:creationId xmlns:a16="http://schemas.microsoft.com/office/drawing/2014/main" id="{B661C48D-A1FF-4036-9EAF-28A9CAE7EC21}"/>
                  </a:ext>
                </a:extLst>
              </p:cNvPr>
              <p:cNvSpPr/>
              <p:nvPr/>
            </p:nvSpPr>
            <p:spPr>
              <a:xfrm>
                <a:off x="7154000" y="3798857"/>
                <a:ext cx="201168" cy="453227"/>
              </a:xfrm>
              <a:custGeom>
                <a:avLst/>
                <a:gdLst/>
                <a:ahLst/>
                <a:cxnLst/>
                <a:rect l="l" t="t" r="r" b="b"/>
                <a:pathLst>
                  <a:path w="97154" h="345440">
                    <a:moveTo>
                      <a:pt x="96964" y="0"/>
                    </a:moveTo>
                    <a:lnTo>
                      <a:pt x="0" y="0"/>
                    </a:lnTo>
                    <a:lnTo>
                      <a:pt x="0" y="345046"/>
                    </a:lnTo>
                    <a:lnTo>
                      <a:pt x="96964" y="345046"/>
                    </a:lnTo>
                    <a:lnTo>
                      <a:pt x="96964"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object 37">
                <a:extLst>
                  <a:ext uri="{FF2B5EF4-FFF2-40B4-BE49-F238E27FC236}">
                    <a16:creationId xmlns:a16="http://schemas.microsoft.com/office/drawing/2014/main" id="{21CDC3E8-B0B7-48E4-B2D2-746EEA9FF13A}"/>
                  </a:ext>
                </a:extLst>
              </p:cNvPr>
              <p:cNvSpPr/>
              <p:nvPr/>
            </p:nvSpPr>
            <p:spPr>
              <a:xfrm>
                <a:off x="6721841" y="3819920"/>
                <a:ext cx="201168" cy="421569"/>
              </a:xfrm>
              <a:custGeom>
                <a:avLst/>
                <a:gdLst/>
                <a:ahLst/>
                <a:cxnLst/>
                <a:rect l="l" t="t" r="r" b="b"/>
                <a:pathLst>
                  <a:path w="104775" h="321309">
                    <a:moveTo>
                      <a:pt x="104419" y="0"/>
                    </a:moveTo>
                    <a:lnTo>
                      <a:pt x="0" y="0"/>
                    </a:lnTo>
                    <a:lnTo>
                      <a:pt x="0" y="320967"/>
                    </a:lnTo>
                    <a:lnTo>
                      <a:pt x="104419" y="320967"/>
                    </a:lnTo>
                    <a:lnTo>
                      <a:pt x="104419"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object 38">
                <a:extLst>
                  <a:ext uri="{FF2B5EF4-FFF2-40B4-BE49-F238E27FC236}">
                    <a16:creationId xmlns:a16="http://schemas.microsoft.com/office/drawing/2014/main" id="{6C7E042C-49B3-4894-BBBE-2B5A4117DA59}"/>
                  </a:ext>
                </a:extLst>
              </p:cNvPr>
              <p:cNvSpPr/>
              <p:nvPr/>
            </p:nvSpPr>
            <p:spPr>
              <a:xfrm>
                <a:off x="6302382" y="4019957"/>
                <a:ext cx="201168" cy="348252"/>
              </a:xfrm>
              <a:custGeom>
                <a:avLst/>
                <a:gdLst/>
                <a:ahLst/>
                <a:cxnLst/>
                <a:rect l="l" t="t" r="r" b="b"/>
                <a:pathLst>
                  <a:path w="97154" h="265429">
                    <a:moveTo>
                      <a:pt x="96964" y="0"/>
                    </a:moveTo>
                    <a:lnTo>
                      <a:pt x="0" y="0"/>
                    </a:lnTo>
                    <a:lnTo>
                      <a:pt x="0" y="264807"/>
                    </a:lnTo>
                    <a:lnTo>
                      <a:pt x="96964" y="264807"/>
                    </a:lnTo>
                    <a:lnTo>
                      <a:pt x="96964"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 name="object 39">
                <a:extLst>
                  <a:ext uri="{FF2B5EF4-FFF2-40B4-BE49-F238E27FC236}">
                    <a16:creationId xmlns:a16="http://schemas.microsoft.com/office/drawing/2014/main" id="{A3A9C9A5-FAE6-49DB-BBD0-1CDC0D4F9C1B}"/>
                  </a:ext>
                </a:extLst>
              </p:cNvPr>
              <p:cNvSpPr/>
              <p:nvPr/>
            </p:nvSpPr>
            <p:spPr>
              <a:xfrm>
                <a:off x="5882924" y="4083125"/>
                <a:ext cx="201168" cy="421569"/>
              </a:xfrm>
              <a:custGeom>
                <a:avLst/>
                <a:gdLst/>
                <a:ahLst/>
                <a:cxnLst/>
                <a:rect l="l" t="t" r="r" b="b"/>
                <a:pathLst>
                  <a:path w="97154" h="321309">
                    <a:moveTo>
                      <a:pt x="96964" y="0"/>
                    </a:moveTo>
                    <a:lnTo>
                      <a:pt x="0" y="0"/>
                    </a:lnTo>
                    <a:lnTo>
                      <a:pt x="0" y="320967"/>
                    </a:lnTo>
                    <a:lnTo>
                      <a:pt x="96964" y="320967"/>
                    </a:lnTo>
                    <a:lnTo>
                      <a:pt x="96964"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object 40">
                <a:extLst>
                  <a:ext uri="{FF2B5EF4-FFF2-40B4-BE49-F238E27FC236}">
                    <a16:creationId xmlns:a16="http://schemas.microsoft.com/office/drawing/2014/main" id="{3165B212-AB49-4B33-8BD3-FD4D49697B2E}"/>
                  </a:ext>
                </a:extLst>
              </p:cNvPr>
              <p:cNvSpPr/>
              <p:nvPr/>
            </p:nvSpPr>
            <p:spPr>
              <a:xfrm>
                <a:off x="5450765" y="4146294"/>
                <a:ext cx="201168" cy="369081"/>
              </a:xfrm>
              <a:custGeom>
                <a:avLst/>
                <a:gdLst/>
                <a:ahLst/>
                <a:cxnLst/>
                <a:rect l="l" t="t" r="r" b="b"/>
                <a:pathLst>
                  <a:path w="104775" h="281304">
                    <a:moveTo>
                      <a:pt x="104419" y="0"/>
                    </a:moveTo>
                    <a:lnTo>
                      <a:pt x="0" y="0"/>
                    </a:lnTo>
                    <a:lnTo>
                      <a:pt x="0" y="280847"/>
                    </a:lnTo>
                    <a:lnTo>
                      <a:pt x="104419" y="280847"/>
                    </a:lnTo>
                    <a:lnTo>
                      <a:pt x="104419"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object 41">
                <a:extLst>
                  <a:ext uri="{FF2B5EF4-FFF2-40B4-BE49-F238E27FC236}">
                    <a16:creationId xmlns:a16="http://schemas.microsoft.com/office/drawing/2014/main" id="{5C983C5E-CADC-4350-96A6-D8DE430BF94A}"/>
                  </a:ext>
                </a:extLst>
              </p:cNvPr>
              <p:cNvSpPr/>
              <p:nvPr/>
            </p:nvSpPr>
            <p:spPr>
              <a:xfrm>
                <a:off x="5031306" y="4272632"/>
                <a:ext cx="201168" cy="284933"/>
              </a:xfrm>
              <a:custGeom>
                <a:avLst/>
                <a:gdLst/>
                <a:ahLst/>
                <a:cxnLst/>
                <a:rect l="l" t="t" r="r" b="b"/>
                <a:pathLst>
                  <a:path w="97155" h="217170">
                    <a:moveTo>
                      <a:pt x="96964" y="0"/>
                    </a:moveTo>
                    <a:lnTo>
                      <a:pt x="0" y="0"/>
                    </a:lnTo>
                    <a:lnTo>
                      <a:pt x="0" y="216649"/>
                    </a:lnTo>
                    <a:lnTo>
                      <a:pt x="96964" y="216649"/>
                    </a:lnTo>
                    <a:lnTo>
                      <a:pt x="96964"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 name="object 42">
                <a:extLst>
                  <a:ext uri="{FF2B5EF4-FFF2-40B4-BE49-F238E27FC236}">
                    <a16:creationId xmlns:a16="http://schemas.microsoft.com/office/drawing/2014/main" id="{1103F9FE-F600-4C96-8E6B-68CD0374D3A9}"/>
                  </a:ext>
                </a:extLst>
              </p:cNvPr>
              <p:cNvSpPr/>
              <p:nvPr/>
            </p:nvSpPr>
            <p:spPr>
              <a:xfrm>
                <a:off x="4599145" y="4398968"/>
                <a:ext cx="201168" cy="242443"/>
              </a:xfrm>
              <a:custGeom>
                <a:avLst/>
                <a:gdLst/>
                <a:ahLst/>
                <a:cxnLst/>
                <a:rect l="l" t="t" r="r" b="b"/>
                <a:pathLst>
                  <a:path w="104775" h="184784">
                    <a:moveTo>
                      <a:pt x="104419" y="0"/>
                    </a:moveTo>
                    <a:lnTo>
                      <a:pt x="0" y="0"/>
                    </a:lnTo>
                    <a:lnTo>
                      <a:pt x="0" y="184556"/>
                    </a:lnTo>
                    <a:lnTo>
                      <a:pt x="104419" y="184556"/>
                    </a:lnTo>
                    <a:lnTo>
                      <a:pt x="104419"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 name="object 43">
                <a:extLst>
                  <a:ext uri="{FF2B5EF4-FFF2-40B4-BE49-F238E27FC236}">
                    <a16:creationId xmlns:a16="http://schemas.microsoft.com/office/drawing/2014/main" id="{0326C979-D596-44F7-AADA-8884BD1CC5E7}"/>
                  </a:ext>
                </a:extLst>
              </p:cNvPr>
              <p:cNvSpPr/>
              <p:nvPr/>
            </p:nvSpPr>
            <p:spPr>
              <a:xfrm>
                <a:off x="4179688" y="4441074"/>
                <a:ext cx="201168" cy="179125"/>
              </a:xfrm>
              <a:custGeom>
                <a:avLst/>
                <a:gdLst/>
                <a:ahLst/>
                <a:cxnLst/>
                <a:rect l="l" t="t" r="r" b="b"/>
                <a:pathLst>
                  <a:path w="97155" h="136525">
                    <a:moveTo>
                      <a:pt x="96964" y="0"/>
                    </a:moveTo>
                    <a:lnTo>
                      <a:pt x="0" y="0"/>
                    </a:lnTo>
                    <a:lnTo>
                      <a:pt x="0" y="136410"/>
                    </a:lnTo>
                    <a:lnTo>
                      <a:pt x="96964" y="136410"/>
                    </a:lnTo>
                    <a:lnTo>
                      <a:pt x="96964"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 name="object 44">
                <a:extLst>
                  <a:ext uri="{FF2B5EF4-FFF2-40B4-BE49-F238E27FC236}">
                    <a16:creationId xmlns:a16="http://schemas.microsoft.com/office/drawing/2014/main" id="{335B7482-9112-4AC8-91DA-ACB67B8DCA87}"/>
                  </a:ext>
                </a:extLst>
              </p:cNvPr>
              <p:cNvSpPr/>
              <p:nvPr/>
            </p:nvSpPr>
            <p:spPr>
              <a:xfrm>
                <a:off x="3760230" y="4535835"/>
                <a:ext cx="201168" cy="105809"/>
              </a:xfrm>
              <a:custGeom>
                <a:avLst/>
                <a:gdLst/>
                <a:ahLst/>
                <a:cxnLst/>
                <a:rect l="l" t="t" r="r" b="b"/>
                <a:pathLst>
                  <a:path w="97155" h="80645">
                    <a:moveTo>
                      <a:pt x="0" y="80238"/>
                    </a:moveTo>
                    <a:lnTo>
                      <a:pt x="96964" y="80238"/>
                    </a:lnTo>
                    <a:lnTo>
                      <a:pt x="96964" y="0"/>
                    </a:lnTo>
                    <a:lnTo>
                      <a:pt x="0" y="0"/>
                    </a:lnTo>
                    <a:lnTo>
                      <a:pt x="0" y="80238"/>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 name="object 45">
                <a:extLst>
                  <a:ext uri="{FF2B5EF4-FFF2-40B4-BE49-F238E27FC236}">
                    <a16:creationId xmlns:a16="http://schemas.microsoft.com/office/drawing/2014/main" id="{05F0D0E1-8C88-49F9-B8C6-FB314C3BE265}"/>
                  </a:ext>
                </a:extLst>
              </p:cNvPr>
              <p:cNvSpPr/>
              <p:nvPr/>
            </p:nvSpPr>
            <p:spPr>
              <a:xfrm>
                <a:off x="3328069" y="4588474"/>
                <a:ext cx="201168" cy="105809"/>
              </a:xfrm>
              <a:custGeom>
                <a:avLst/>
                <a:gdLst/>
                <a:ahLst/>
                <a:cxnLst/>
                <a:rect l="l" t="t" r="r" b="b"/>
                <a:pathLst>
                  <a:path w="104775" h="80645">
                    <a:moveTo>
                      <a:pt x="0" y="80238"/>
                    </a:moveTo>
                    <a:lnTo>
                      <a:pt x="104419" y="80238"/>
                    </a:lnTo>
                    <a:lnTo>
                      <a:pt x="104419" y="0"/>
                    </a:lnTo>
                    <a:lnTo>
                      <a:pt x="0" y="0"/>
                    </a:lnTo>
                    <a:lnTo>
                      <a:pt x="0" y="80238"/>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 name="object 46">
                <a:extLst>
                  <a:ext uri="{FF2B5EF4-FFF2-40B4-BE49-F238E27FC236}">
                    <a16:creationId xmlns:a16="http://schemas.microsoft.com/office/drawing/2014/main" id="{F1D90265-42DE-4CB8-882F-B8FB78199E99}"/>
                  </a:ext>
                </a:extLst>
              </p:cNvPr>
              <p:cNvSpPr/>
              <p:nvPr/>
            </p:nvSpPr>
            <p:spPr>
              <a:xfrm>
                <a:off x="2908612" y="4662174"/>
                <a:ext cx="201168" cy="63318"/>
              </a:xfrm>
              <a:custGeom>
                <a:avLst/>
                <a:gdLst/>
                <a:ahLst/>
                <a:cxnLst/>
                <a:rect l="l" t="t" r="r" b="b"/>
                <a:pathLst>
                  <a:path w="97155" h="48259">
                    <a:moveTo>
                      <a:pt x="0" y="48145"/>
                    </a:moveTo>
                    <a:lnTo>
                      <a:pt x="96964" y="48145"/>
                    </a:lnTo>
                    <a:lnTo>
                      <a:pt x="96964" y="0"/>
                    </a:lnTo>
                    <a:lnTo>
                      <a:pt x="0" y="0"/>
                    </a:lnTo>
                    <a:lnTo>
                      <a:pt x="0" y="48145"/>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 name="object 47">
                <a:extLst>
                  <a:ext uri="{FF2B5EF4-FFF2-40B4-BE49-F238E27FC236}">
                    <a16:creationId xmlns:a16="http://schemas.microsoft.com/office/drawing/2014/main" id="{9D61B799-8FF5-46B9-8759-7BC0B9AA69D7}"/>
                  </a:ext>
                </a:extLst>
              </p:cNvPr>
              <p:cNvSpPr/>
              <p:nvPr/>
            </p:nvSpPr>
            <p:spPr>
              <a:xfrm>
                <a:off x="2476451" y="4672688"/>
                <a:ext cx="201168" cy="63318"/>
              </a:xfrm>
              <a:custGeom>
                <a:avLst/>
                <a:gdLst/>
                <a:ahLst/>
                <a:cxnLst/>
                <a:rect l="l" t="t" r="r" b="b"/>
                <a:pathLst>
                  <a:path w="104775" h="48259">
                    <a:moveTo>
                      <a:pt x="0" y="48145"/>
                    </a:moveTo>
                    <a:lnTo>
                      <a:pt x="104419" y="48145"/>
                    </a:lnTo>
                    <a:lnTo>
                      <a:pt x="104419" y="0"/>
                    </a:lnTo>
                    <a:lnTo>
                      <a:pt x="0" y="0"/>
                    </a:lnTo>
                    <a:lnTo>
                      <a:pt x="0" y="48145"/>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object 48">
                <a:extLst>
                  <a:ext uri="{FF2B5EF4-FFF2-40B4-BE49-F238E27FC236}">
                    <a16:creationId xmlns:a16="http://schemas.microsoft.com/office/drawing/2014/main" id="{D0A8A08C-75F5-49A5-A64B-35274296F9D7}"/>
                  </a:ext>
                </a:extLst>
              </p:cNvPr>
              <p:cNvSpPr/>
              <p:nvPr/>
            </p:nvSpPr>
            <p:spPr>
              <a:xfrm>
                <a:off x="2056992" y="4672688"/>
                <a:ext cx="201168" cy="63318"/>
              </a:xfrm>
              <a:custGeom>
                <a:avLst/>
                <a:gdLst/>
                <a:ahLst/>
                <a:cxnLst/>
                <a:rect l="l" t="t" r="r" b="b"/>
                <a:pathLst>
                  <a:path w="97155" h="48259">
                    <a:moveTo>
                      <a:pt x="0" y="48145"/>
                    </a:moveTo>
                    <a:lnTo>
                      <a:pt x="96964" y="48145"/>
                    </a:lnTo>
                    <a:lnTo>
                      <a:pt x="96964" y="0"/>
                    </a:lnTo>
                    <a:lnTo>
                      <a:pt x="0" y="0"/>
                    </a:lnTo>
                    <a:lnTo>
                      <a:pt x="0" y="48145"/>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45" name="Group 144">
              <a:extLst>
                <a:ext uri="{FF2B5EF4-FFF2-40B4-BE49-F238E27FC236}">
                  <a16:creationId xmlns:a16="http://schemas.microsoft.com/office/drawing/2014/main" id="{77D4D416-C79D-48BF-80DF-EE3EA1E47057}"/>
                </a:ext>
              </a:extLst>
            </p:cNvPr>
            <p:cNvGrpSpPr/>
            <p:nvPr/>
          </p:nvGrpSpPr>
          <p:grpSpPr>
            <a:xfrm>
              <a:off x="2056992" y="3072428"/>
              <a:ext cx="8259787" cy="1600642"/>
              <a:chOff x="2056992" y="3072428"/>
              <a:chExt cx="8259787" cy="1600642"/>
            </a:xfrm>
          </p:grpSpPr>
          <p:sp>
            <p:nvSpPr>
              <p:cNvPr id="77" name="object 66">
                <a:extLst>
                  <a:ext uri="{FF2B5EF4-FFF2-40B4-BE49-F238E27FC236}">
                    <a16:creationId xmlns:a16="http://schemas.microsoft.com/office/drawing/2014/main" id="{DBA1C306-A421-4F51-AD2F-6AA676AF5FD6}"/>
                  </a:ext>
                </a:extLst>
              </p:cNvPr>
              <p:cNvSpPr/>
              <p:nvPr/>
            </p:nvSpPr>
            <p:spPr>
              <a:xfrm>
                <a:off x="10115611" y="3209296"/>
                <a:ext cx="201168" cy="147466"/>
              </a:xfrm>
              <a:custGeom>
                <a:avLst/>
                <a:gdLst/>
                <a:ahLst/>
                <a:cxnLst/>
                <a:rect l="l" t="t" r="r" b="b"/>
                <a:pathLst>
                  <a:path w="104775" h="112395">
                    <a:moveTo>
                      <a:pt x="104419" y="0"/>
                    </a:moveTo>
                    <a:lnTo>
                      <a:pt x="0" y="0"/>
                    </a:lnTo>
                    <a:lnTo>
                      <a:pt x="0" y="112344"/>
                    </a:lnTo>
                    <a:lnTo>
                      <a:pt x="104419" y="112344"/>
                    </a:lnTo>
                    <a:lnTo>
                      <a:pt x="104419"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object 67">
                <a:extLst>
                  <a:ext uri="{FF2B5EF4-FFF2-40B4-BE49-F238E27FC236}">
                    <a16:creationId xmlns:a16="http://schemas.microsoft.com/office/drawing/2014/main" id="{E324B454-FED5-4016-95D4-229AE8AD95FA}"/>
                  </a:ext>
                </a:extLst>
              </p:cNvPr>
              <p:cNvSpPr/>
              <p:nvPr/>
            </p:nvSpPr>
            <p:spPr>
              <a:xfrm>
                <a:off x="9696152" y="3167172"/>
                <a:ext cx="201168" cy="158296"/>
              </a:xfrm>
              <a:custGeom>
                <a:avLst/>
                <a:gdLst/>
                <a:ahLst/>
                <a:cxnLst/>
                <a:rect l="l" t="t" r="r" b="b"/>
                <a:pathLst>
                  <a:path w="97154" h="120650">
                    <a:moveTo>
                      <a:pt x="96964" y="0"/>
                    </a:moveTo>
                    <a:lnTo>
                      <a:pt x="0" y="0"/>
                    </a:lnTo>
                    <a:lnTo>
                      <a:pt x="0" y="120370"/>
                    </a:lnTo>
                    <a:lnTo>
                      <a:pt x="96964" y="120370"/>
                    </a:lnTo>
                    <a:lnTo>
                      <a:pt x="96964"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 name="object 68">
                <a:extLst>
                  <a:ext uri="{FF2B5EF4-FFF2-40B4-BE49-F238E27FC236}">
                    <a16:creationId xmlns:a16="http://schemas.microsoft.com/office/drawing/2014/main" id="{F6FC9BDB-6E69-4B03-830E-1EFE435B4E58}"/>
                  </a:ext>
                </a:extLst>
              </p:cNvPr>
              <p:cNvSpPr/>
              <p:nvPr/>
            </p:nvSpPr>
            <p:spPr>
              <a:xfrm>
                <a:off x="9276696" y="3072428"/>
                <a:ext cx="201168" cy="179125"/>
              </a:xfrm>
              <a:custGeom>
                <a:avLst/>
                <a:gdLst/>
                <a:ahLst/>
                <a:cxnLst/>
                <a:rect l="l" t="t" r="r" b="b"/>
                <a:pathLst>
                  <a:path w="97154" h="136525">
                    <a:moveTo>
                      <a:pt x="96964" y="0"/>
                    </a:moveTo>
                    <a:lnTo>
                      <a:pt x="0" y="0"/>
                    </a:lnTo>
                    <a:lnTo>
                      <a:pt x="0" y="136410"/>
                    </a:lnTo>
                    <a:lnTo>
                      <a:pt x="96964" y="136410"/>
                    </a:lnTo>
                    <a:lnTo>
                      <a:pt x="96964"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 name="object 69">
                <a:extLst>
                  <a:ext uri="{FF2B5EF4-FFF2-40B4-BE49-F238E27FC236}">
                    <a16:creationId xmlns:a16="http://schemas.microsoft.com/office/drawing/2014/main" id="{37A70E2C-090F-4250-8ADC-429E9DC35E74}"/>
                  </a:ext>
                </a:extLst>
              </p:cNvPr>
              <p:cNvSpPr/>
              <p:nvPr/>
            </p:nvSpPr>
            <p:spPr>
              <a:xfrm>
                <a:off x="8844535" y="3219826"/>
                <a:ext cx="201168" cy="200787"/>
              </a:xfrm>
              <a:custGeom>
                <a:avLst/>
                <a:gdLst/>
                <a:ahLst/>
                <a:cxnLst/>
                <a:rect l="l" t="t" r="r" b="b"/>
                <a:pathLst>
                  <a:path w="104775" h="153034">
                    <a:moveTo>
                      <a:pt x="104419" y="0"/>
                    </a:moveTo>
                    <a:lnTo>
                      <a:pt x="0" y="0"/>
                    </a:lnTo>
                    <a:lnTo>
                      <a:pt x="0" y="152463"/>
                    </a:lnTo>
                    <a:lnTo>
                      <a:pt x="104419" y="152463"/>
                    </a:lnTo>
                    <a:lnTo>
                      <a:pt x="104419"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object 70">
                <a:extLst>
                  <a:ext uri="{FF2B5EF4-FFF2-40B4-BE49-F238E27FC236}">
                    <a16:creationId xmlns:a16="http://schemas.microsoft.com/office/drawing/2014/main" id="{3A30DC1B-680D-4AE7-9670-72F54CC62970}"/>
                  </a:ext>
                </a:extLst>
              </p:cNvPr>
              <p:cNvSpPr/>
              <p:nvPr/>
            </p:nvSpPr>
            <p:spPr>
              <a:xfrm>
                <a:off x="8425076" y="3261933"/>
                <a:ext cx="201168" cy="221615"/>
              </a:xfrm>
              <a:custGeom>
                <a:avLst/>
                <a:gdLst/>
                <a:ahLst/>
                <a:cxnLst/>
                <a:rect l="l" t="t" r="r" b="b"/>
                <a:pathLst>
                  <a:path w="97154" h="168909">
                    <a:moveTo>
                      <a:pt x="96964" y="0"/>
                    </a:moveTo>
                    <a:lnTo>
                      <a:pt x="0" y="0"/>
                    </a:lnTo>
                    <a:lnTo>
                      <a:pt x="0" y="168503"/>
                    </a:lnTo>
                    <a:lnTo>
                      <a:pt x="96964" y="168503"/>
                    </a:lnTo>
                    <a:lnTo>
                      <a:pt x="96964"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object 71">
                <a:extLst>
                  <a:ext uri="{FF2B5EF4-FFF2-40B4-BE49-F238E27FC236}">
                    <a16:creationId xmlns:a16="http://schemas.microsoft.com/office/drawing/2014/main" id="{F47ABA82-EBF2-48C8-B5F9-E4A45A27B427}"/>
                  </a:ext>
                </a:extLst>
              </p:cNvPr>
              <p:cNvSpPr/>
              <p:nvPr/>
            </p:nvSpPr>
            <p:spPr>
              <a:xfrm>
                <a:off x="8005620" y="3251402"/>
                <a:ext cx="201168" cy="253275"/>
              </a:xfrm>
              <a:custGeom>
                <a:avLst/>
                <a:gdLst/>
                <a:ahLst/>
                <a:cxnLst/>
                <a:rect l="l" t="t" r="r" b="b"/>
                <a:pathLst>
                  <a:path w="97154" h="193040">
                    <a:moveTo>
                      <a:pt x="96964" y="0"/>
                    </a:moveTo>
                    <a:lnTo>
                      <a:pt x="0" y="0"/>
                    </a:lnTo>
                    <a:lnTo>
                      <a:pt x="0" y="192582"/>
                    </a:lnTo>
                    <a:lnTo>
                      <a:pt x="96964" y="192582"/>
                    </a:lnTo>
                    <a:lnTo>
                      <a:pt x="96964"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object 72">
                <a:extLst>
                  <a:ext uri="{FF2B5EF4-FFF2-40B4-BE49-F238E27FC236}">
                    <a16:creationId xmlns:a16="http://schemas.microsoft.com/office/drawing/2014/main" id="{E7DF7AFF-C144-47BC-A854-D18CBE22DEB3}"/>
                  </a:ext>
                </a:extLst>
              </p:cNvPr>
              <p:cNvSpPr/>
              <p:nvPr/>
            </p:nvSpPr>
            <p:spPr>
              <a:xfrm>
                <a:off x="7573458" y="3219826"/>
                <a:ext cx="201168" cy="274103"/>
              </a:xfrm>
              <a:custGeom>
                <a:avLst/>
                <a:gdLst/>
                <a:ahLst/>
                <a:cxnLst/>
                <a:rect l="l" t="t" r="r" b="b"/>
                <a:pathLst>
                  <a:path w="97154" h="208915">
                    <a:moveTo>
                      <a:pt x="96964" y="0"/>
                    </a:moveTo>
                    <a:lnTo>
                      <a:pt x="0" y="0"/>
                    </a:lnTo>
                    <a:lnTo>
                      <a:pt x="0" y="208635"/>
                    </a:lnTo>
                    <a:lnTo>
                      <a:pt x="96964" y="208635"/>
                    </a:lnTo>
                    <a:lnTo>
                      <a:pt x="96964"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object 73">
                <a:extLst>
                  <a:ext uri="{FF2B5EF4-FFF2-40B4-BE49-F238E27FC236}">
                    <a16:creationId xmlns:a16="http://schemas.microsoft.com/office/drawing/2014/main" id="{B74FFDEC-79D0-4BE4-8309-EC8BA4339AAB}"/>
                  </a:ext>
                </a:extLst>
              </p:cNvPr>
              <p:cNvSpPr/>
              <p:nvPr/>
            </p:nvSpPr>
            <p:spPr>
              <a:xfrm>
                <a:off x="7154000" y="3325102"/>
                <a:ext cx="201168" cy="294931"/>
              </a:xfrm>
              <a:custGeom>
                <a:avLst/>
                <a:gdLst/>
                <a:ahLst/>
                <a:cxnLst/>
                <a:rect l="l" t="t" r="r" b="b"/>
                <a:pathLst>
                  <a:path w="97154" h="224790">
                    <a:moveTo>
                      <a:pt x="96964" y="0"/>
                    </a:moveTo>
                    <a:lnTo>
                      <a:pt x="0" y="0"/>
                    </a:lnTo>
                    <a:lnTo>
                      <a:pt x="0" y="224675"/>
                    </a:lnTo>
                    <a:lnTo>
                      <a:pt x="96964" y="224675"/>
                    </a:lnTo>
                    <a:lnTo>
                      <a:pt x="96964"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object 74">
                <a:extLst>
                  <a:ext uri="{FF2B5EF4-FFF2-40B4-BE49-F238E27FC236}">
                    <a16:creationId xmlns:a16="http://schemas.microsoft.com/office/drawing/2014/main" id="{2F172B71-3E28-44F9-A6C6-57AD35780582}"/>
                  </a:ext>
                </a:extLst>
              </p:cNvPr>
              <p:cNvSpPr/>
              <p:nvPr/>
            </p:nvSpPr>
            <p:spPr>
              <a:xfrm>
                <a:off x="6721841" y="3377741"/>
                <a:ext cx="201168" cy="294931"/>
              </a:xfrm>
              <a:custGeom>
                <a:avLst/>
                <a:gdLst/>
                <a:ahLst/>
                <a:cxnLst/>
                <a:rect l="l" t="t" r="r" b="b"/>
                <a:pathLst>
                  <a:path w="104775" h="224790">
                    <a:moveTo>
                      <a:pt x="104419" y="0"/>
                    </a:moveTo>
                    <a:lnTo>
                      <a:pt x="0" y="0"/>
                    </a:lnTo>
                    <a:lnTo>
                      <a:pt x="0" y="224675"/>
                    </a:lnTo>
                    <a:lnTo>
                      <a:pt x="104419" y="224675"/>
                    </a:lnTo>
                    <a:lnTo>
                      <a:pt x="104419"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object 75">
                <a:extLst>
                  <a:ext uri="{FF2B5EF4-FFF2-40B4-BE49-F238E27FC236}">
                    <a16:creationId xmlns:a16="http://schemas.microsoft.com/office/drawing/2014/main" id="{2176F5C6-35BF-453F-8C39-81A69F18EE74}"/>
                  </a:ext>
                </a:extLst>
              </p:cNvPr>
              <p:cNvSpPr/>
              <p:nvPr/>
            </p:nvSpPr>
            <p:spPr>
              <a:xfrm>
                <a:off x="6302382" y="3567245"/>
                <a:ext cx="201168" cy="294931"/>
              </a:xfrm>
              <a:custGeom>
                <a:avLst/>
                <a:gdLst/>
                <a:ahLst/>
                <a:cxnLst/>
                <a:rect l="l" t="t" r="r" b="b"/>
                <a:pathLst>
                  <a:path w="97154" h="224790">
                    <a:moveTo>
                      <a:pt x="96964" y="0"/>
                    </a:moveTo>
                    <a:lnTo>
                      <a:pt x="0" y="0"/>
                    </a:lnTo>
                    <a:lnTo>
                      <a:pt x="0" y="224675"/>
                    </a:lnTo>
                    <a:lnTo>
                      <a:pt x="96964" y="224675"/>
                    </a:lnTo>
                    <a:lnTo>
                      <a:pt x="96964"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object 76">
                <a:extLst>
                  <a:ext uri="{FF2B5EF4-FFF2-40B4-BE49-F238E27FC236}">
                    <a16:creationId xmlns:a16="http://schemas.microsoft.com/office/drawing/2014/main" id="{F5739983-CD45-4CB3-AF41-15390D9B3525}"/>
                  </a:ext>
                </a:extLst>
              </p:cNvPr>
              <p:cNvSpPr/>
              <p:nvPr/>
            </p:nvSpPr>
            <p:spPr>
              <a:xfrm>
                <a:off x="5882924" y="3598839"/>
                <a:ext cx="201168" cy="337421"/>
              </a:xfrm>
              <a:custGeom>
                <a:avLst/>
                <a:gdLst/>
                <a:ahLst/>
                <a:cxnLst/>
                <a:rect l="l" t="t" r="r" b="b"/>
                <a:pathLst>
                  <a:path w="97154" h="257175">
                    <a:moveTo>
                      <a:pt x="96964" y="0"/>
                    </a:moveTo>
                    <a:lnTo>
                      <a:pt x="0" y="0"/>
                    </a:lnTo>
                    <a:lnTo>
                      <a:pt x="0" y="256781"/>
                    </a:lnTo>
                    <a:lnTo>
                      <a:pt x="96964" y="256781"/>
                    </a:lnTo>
                    <a:lnTo>
                      <a:pt x="96964"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object 77">
                <a:extLst>
                  <a:ext uri="{FF2B5EF4-FFF2-40B4-BE49-F238E27FC236}">
                    <a16:creationId xmlns:a16="http://schemas.microsoft.com/office/drawing/2014/main" id="{003B7231-CBA8-4513-A39A-9C2193194916}"/>
                  </a:ext>
                </a:extLst>
              </p:cNvPr>
              <p:cNvSpPr/>
              <p:nvPr/>
            </p:nvSpPr>
            <p:spPr>
              <a:xfrm>
                <a:off x="5450765" y="3640945"/>
                <a:ext cx="201168" cy="358250"/>
              </a:xfrm>
              <a:custGeom>
                <a:avLst/>
                <a:gdLst/>
                <a:ahLst/>
                <a:cxnLst/>
                <a:rect l="l" t="t" r="r" b="b"/>
                <a:pathLst>
                  <a:path w="104775" h="273050">
                    <a:moveTo>
                      <a:pt x="104419" y="0"/>
                    </a:moveTo>
                    <a:lnTo>
                      <a:pt x="0" y="0"/>
                    </a:lnTo>
                    <a:lnTo>
                      <a:pt x="0" y="272821"/>
                    </a:lnTo>
                    <a:lnTo>
                      <a:pt x="104419" y="272821"/>
                    </a:lnTo>
                    <a:lnTo>
                      <a:pt x="104419"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object 78">
                <a:extLst>
                  <a:ext uri="{FF2B5EF4-FFF2-40B4-BE49-F238E27FC236}">
                    <a16:creationId xmlns:a16="http://schemas.microsoft.com/office/drawing/2014/main" id="{CBE9555E-351F-4B04-B164-2EDCC9344F08}"/>
                  </a:ext>
                </a:extLst>
              </p:cNvPr>
              <p:cNvSpPr/>
              <p:nvPr/>
            </p:nvSpPr>
            <p:spPr>
              <a:xfrm>
                <a:off x="5031306" y="3967320"/>
                <a:ext cx="201168" cy="189956"/>
              </a:xfrm>
              <a:custGeom>
                <a:avLst/>
                <a:gdLst/>
                <a:ahLst/>
                <a:cxnLst/>
                <a:rect l="l" t="t" r="r" b="b"/>
                <a:pathLst>
                  <a:path w="97155" h="144779">
                    <a:moveTo>
                      <a:pt x="96964" y="0"/>
                    </a:moveTo>
                    <a:lnTo>
                      <a:pt x="0" y="0"/>
                    </a:lnTo>
                    <a:lnTo>
                      <a:pt x="0" y="144437"/>
                    </a:lnTo>
                    <a:lnTo>
                      <a:pt x="96964" y="144437"/>
                    </a:lnTo>
                    <a:lnTo>
                      <a:pt x="96964"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object 79">
                <a:extLst>
                  <a:ext uri="{FF2B5EF4-FFF2-40B4-BE49-F238E27FC236}">
                    <a16:creationId xmlns:a16="http://schemas.microsoft.com/office/drawing/2014/main" id="{CF155FD6-9E99-41F8-B307-D34C669BA82C}"/>
                  </a:ext>
                </a:extLst>
              </p:cNvPr>
              <p:cNvSpPr/>
              <p:nvPr/>
            </p:nvSpPr>
            <p:spPr>
              <a:xfrm>
                <a:off x="4599145" y="4135762"/>
                <a:ext cx="201168" cy="200787"/>
              </a:xfrm>
              <a:custGeom>
                <a:avLst/>
                <a:gdLst/>
                <a:ahLst/>
                <a:cxnLst/>
                <a:rect l="l" t="t" r="r" b="b"/>
                <a:pathLst>
                  <a:path w="104775" h="153034">
                    <a:moveTo>
                      <a:pt x="104419" y="0"/>
                    </a:moveTo>
                    <a:lnTo>
                      <a:pt x="0" y="0"/>
                    </a:lnTo>
                    <a:lnTo>
                      <a:pt x="0" y="152463"/>
                    </a:lnTo>
                    <a:lnTo>
                      <a:pt x="104419" y="152463"/>
                    </a:lnTo>
                    <a:lnTo>
                      <a:pt x="104419"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object 80">
                <a:extLst>
                  <a:ext uri="{FF2B5EF4-FFF2-40B4-BE49-F238E27FC236}">
                    <a16:creationId xmlns:a16="http://schemas.microsoft.com/office/drawing/2014/main" id="{706D33EA-350B-46FA-B7BA-CE7951CE085F}"/>
                  </a:ext>
                </a:extLst>
              </p:cNvPr>
              <p:cNvSpPr/>
              <p:nvPr/>
            </p:nvSpPr>
            <p:spPr>
              <a:xfrm>
                <a:off x="4179688" y="4209462"/>
                <a:ext cx="201168" cy="179125"/>
              </a:xfrm>
              <a:custGeom>
                <a:avLst/>
                <a:gdLst/>
                <a:ahLst/>
                <a:cxnLst/>
                <a:rect l="l" t="t" r="r" b="b"/>
                <a:pathLst>
                  <a:path w="97155" h="136525">
                    <a:moveTo>
                      <a:pt x="96964" y="0"/>
                    </a:moveTo>
                    <a:lnTo>
                      <a:pt x="0" y="0"/>
                    </a:lnTo>
                    <a:lnTo>
                      <a:pt x="0" y="136410"/>
                    </a:lnTo>
                    <a:lnTo>
                      <a:pt x="96964" y="136410"/>
                    </a:lnTo>
                    <a:lnTo>
                      <a:pt x="96964"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object 81">
                <a:extLst>
                  <a:ext uri="{FF2B5EF4-FFF2-40B4-BE49-F238E27FC236}">
                    <a16:creationId xmlns:a16="http://schemas.microsoft.com/office/drawing/2014/main" id="{DC8FE13D-140E-4626-BB51-2156FDB697A7}"/>
                  </a:ext>
                </a:extLst>
              </p:cNvPr>
              <p:cNvSpPr/>
              <p:nvPr/>
            </p:nvSpPr>
            <p:spPr>
              <a:xfrm>
                <a:off x="3760230" y="4367376"/>
                <a:ext cx="201168" cy="137468"/>
              </a:xfrm>
              <a:custGeom>
                <a:avLst/>
                <a:gdLst/>
                <a:ahLst/>
                <a:cxnLst/>
                <a:rect l="l" t="t" r="r" b="b"/>
                <a:pathLst>
                  <a:path w="97155" h="104775">
                    <a:moveTo>
                      <a:pt x="96964" y="0"/>
                    </a:moveTo>
                    <a:lnTo>
                      <a:pt x="0" y="0"/>
                    </a:lnTo>
                    <a:lnTo>
                      <a:pt x="0" y="104317"/>
                    </a:lnTo>
                    <a:lnTo>
                      <a:pt x="96964" y="104317"/>
                    </a:lnTo>
                    <a:lnTo>
                      <a:pt x="96964"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object 82">
                <a:extLst>
                  <a:ext uri="{FF2B5EF4-FFF2-40B4-BE49-F238E27FC236}">
                    <a16:creationId xmlns:a16="http://schemas.microsoft.com/office/drawing/2014/main" id="{EA29BE0A-5713-4BD9-BA80-F4C5CCBC21B1}"/>
                  </a:ext>
                </a:extLst>
              </p:cNvPr>
              <p:cNvSpPr/>
              <p:nvPr/>
            </p:nvSpPr>
            <p:spPr>
              <a:xfrm>
                <a:off x="3328069" y="4462138"/>
                <a:ext cx="201168" cy="115806"/>
              </a:xfrm>
              <a:custGeom>
                <a:avLst/>
                <a:gdLst/>
                <a:ahLst/>
                <a:cxnLst/>
                <a:rect l="l" t="t" r="r" b="b"/>
                <a:pathLst>
                  <a:path w="104775" h="88265">
                    <a:moveTo>
                      <a:pt x="104419" y="0"/>
                    </a:moveTo>
                    <a:lnTo>
                      <a:pt x="0" y="0"/>
                    </a:lnTo>
                    <a:lnTo>
                      <a:pt x="0" y="88264"/>
                    </a:lnTo>
                    <a:lnTo>
                      <a:pt x="104419" y="88264"/>
                    </a:lnTo>
                    <a:lnTo>
                      <a:pt x="104419" y="0"/>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object 83">
                <a:extLst>
                  <a:ext uri="{FF2B5EF4-FFF2-40B4-BE49-F238E27FC236}">
                    <a16:creationId xmlns:a16="http://schemas.microsoft.com/office/drawing/2014/main" id="{E4DAB4F1-BEC5-49D6-A30B-007B3A6F137C}"/>
                  </a:ext>
                </a:extLst>
              </p:cNvPr>
              <p:cNvSpPr/>
              <p:nvPr/>
            </p:nvSpPr>
            <p:spPr>
              <a:xfrm>
                <a:off x="2908612" y="4588474"/>
                <a:ext cx="201168" cy="74149"/>
              </a:xfrm>
              <a:custGeom>
                <a:avLst/>
                <a:gdLst/>
                <a:ahLst/>
                <a:cxnLst/>
                <a:rect l="l" t="t" r="r" b="b"/>
                <a:pathLst>
                  <a:path w="97155" h="56515">
                    <a:moveTo>
                      <a:pt x="0" y="56172"/>
                    </a:moveTo>
                    <a:lnTo>
                      <a:pt x="96964" y="56172"/>
                    </a:lnTo>
                    <a:lnTo>
                      <a:pt x="96964" y="0"/>
                    </a:lnTo>
                    <a:lnTo>
                      <a:pt x="0" y="0"/>
                    </a:lnTo>
                    <a:lnTo>
                      <a:pt x="0" y="56172"/>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object 84">
                <a:extLst>
                  <a:ext uri="{FF2B5EF4-FFF2-40B4-BE49-F238E27FC236}">
                    <a16:creationId xmlns:a16="http://schemas.microsoft.com/office/drawing/2014/main" id="{9BF28FC1-6B3D-491A-9E97-E6C5D8199DB1}"/>
                  </a:ext>
                </a:extLst>
              </p:cNvPr>
              <p:cNvSpPr/>
              <p:nvPr/>
            </p:nvSpPr>
            <p:spPr>
              <a:xfrm>
                <a:off x="2476451" y="4609519"/>
                <a:ext cx="201168" cy="63318"/>
              </a:xfrm>
              <a:custGeom>
                <a:avLst/>
                <a:gdLst/>
                <a:ahLst/>
                <a:cxnLst/>
                <a:rect l="l" t="t" r="r" b="b"/>
                <a:pathLst>
                  <a:path w="104775" h="48259">
                    <a:moveTo>
                      <a:pt x="0" y="48145"/>
                    </a:moveTo>
                    <a:lnTo>
                      <a:pt x="104419" y="48145"/>
                    </a:lnTo>
                    <a:lnTo>
                      <a:pt x="104419" y="0"/>
                    </a:lnTo>
                    <a:lnTo>
                      <a:pt x="0" y="0"/>
                    </a:lnTo>
                    <a:lnTo>
                      <a:pt x="0" y="48145"/>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object 85">
                <a:extLst>
                  <a:ext uri="{FF2B5EF4-FFF2-40B4-BE49-F238E27FC236}">
                    <a16:creationId xmlns:a16="http://schemas.microsoft.com/office/drawing/2014/main" id="{14AC713A-928C-41C4-B45E-BE3053213DC2}"/>
                  </a:ext>
                </a:extLst>
              </p:cNvPr>
              <p:cNvSpPr/>
              <p:nvPr/>
            </p:nvSpPr>
            <p:spPr>
              <a:xfrm>
                <a:off x="2056992" y="4630581"/>
                <a:ext cx="201168" cy="42489"/>
              </a:xfrm>
              <a:custGeom>
                <a:avLst/>
                <a:gdLst/>
                <a:ahLst/>
                <a:cxnLst/>
                <a:rect l="l" t="t" r="r" b="b"/>
                <a:pathLst>
                  <a:path w="97155" h="32384">
                    <a:moveTo>
                      <a:pt x="0" y="32092"/>
                    </a:moveTo>
                    <a:lnTo>
                      <a:pt x="96964" y="32092"/>
                    </a:lnTo>
                    <a:lnTo>
                      <a:pt x="96964" y="0"/>
                    </a:lnTo>
                    <a:lnTo>
                      <a:pt x="0" y="0"/>
                    </a:lnTo>
                    <a:lnTo>
                      <a:pt x="0" y="32092"/>
                    </a:lnTo>
                    <a:close/>
                  </a:path>
                </a:pathLst>
              </a:custGeom>
              <a:solidFill>
                <a:srgbClr val="70C9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44" name="Group 143">
              <a:extLst>
                <a:ext uri="{FF2B5EF4-FFF2-40B4-BE49-F238E27FC236}">
                  <a16:creationId xmlns:a16="http://schemas.microsoft.com/office/drawing/2014/main" id="{74617C4B-FD25-4AA9-A322-55867A95608E}"/>
                </a:ext>
              </a:extLst>
            </p:cNvPr>
            <p:cNvGrpSpPr/>
            <p:nvPr/>
          </p:nvGrpSpPr>
          <p:grpSpPr>
            <a:xfrm>
              <a:off x="3328068" y="3251402"/>
              <a:ext cx="6988650" cy="1335686"/>
              <a:chOff x="3328068" y="3251402"/>
              <a:chExt cx="6988650" cy="1335686"/>
            </a:xfrm>
          </p:grpSpPr>
          <p:sp>
            <p:nvSpPr>
              <p:cNvPr id="59" name="object 49">
                <a:extLst>
                  <a:ext uri="{FF2B5EF4-FFF2-40B4-BE49-F238E27FC236}">
                    <a16:creationId xmlns:a16="http://schemas.microsoft.com/office/drawing/2014/main" id="{519AB0DA-F4E0-4B73-ADA3-1509F4E74020}"/>
                  </a:ext>
                </a:extLst>
              </p:cNvPr>
              <p:cNvSpPr/>
              <p:nvPr/>
            </p:nvSpPr>
            <p:spPr>
              <a:xfrm>
                <a:off x="10115550" y="3356677"/>
                <a:ext cx="201168" cy="169127"/>
              </a:xfrm>
              <a:custGeom>
                <a:avLst/>
                <a:gdLst/>
                <a:ahLst/>
                <a:cxnLst/>
                <a:rect l="l" t="t" r="r" b="b"/>
                <a:pathLst>
                  <a:path w="104775" h="128904">
                    <a:moveTo>
                      <a:pt x="104419" y="0"/>
                    </a:moveTo>
                    <a:lnTo>
                      <a:pt x="0" y="0"/>
                    </a:lnTo>
                    <a:lnTo>
                      <a:pt x="0" y="128384"/>
                    </a:lnTo>
                    <a:lnTo>
                      <a:pt x="104419" y="128384"/>
                    </a:lnTo>
                    <a:lnTo>
                      <a:pt x="104419"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object 50">
                <a:extLst>
                  <a:ext uri="{FF2B5EF4-FFF2-40B4-BE49-F238E27FC236}">
                    <a16:creationId xmlns:a16="http://schemas.microsoft.com/office/drawing/2014/main" id="{C5D98C67-B875-4A16-A8F7-7E6946B5AE48}"/>
                  </a:ext>
                </a:extLst>
              </p:cNvPr>
              <p:cNvSpPr/>
              <p:nvPr/>
            </p:nvSpPr>
            <p:spPr>
              <a:xfrm>
                <a:off x="9696091" y="3325102"/>
                <a:ext cx="201168" cy="169127"/>
              </a:xfrm>
              <a:custGeom>
                <a:avLst/>
                <a:gdLst/>
                <a:ahLst/>
                <a:cxnLst/>
                <a:rect l="l" t="t" r="r" b="b"/>
                <a:pathLst>
                  <a:path w="97154" h="128904">
                    <a:moveTo>
                      <a:pt x="96964" y="0"/>
                    </a:moveTo>
                    <a:lnTo>
                      <a:pt x="0" y="0"/>
                    </a:lnTo>
                    <a:lnTo>
                      <a:pt x="0" y="128384"/>
                    </a:lnTo>
                    <a:lnTo>
                      <a:pt x="96964" y="128384"/>
                    </a:lnTo>
                    <a:lnTo>
                      <a:pt x="96964"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object 51">
                <a:extLst>
                  <a:ext uri="{FF2B5EF4-FFF2-40B4-BE49-F238E27FC236}">
                    <a16:creationId xmlns:a16="http://schemas.microsoft.com/office/drawing/2014/main" id="{DFEB4BDB-A9AD-4D9E-8773-2A77EB76E25C}"/>
                  </a:ext>
                </a:extLst>
              </p:cNvPr>
              <p:cNvSpPr/>
              <p:nvPr/>
            </p:nvSpPr>
            <p:spPr>
              <a:xfrm>
                <a:off x="9276635" y="3251402"/>
                <a:ext cx="201168" cy="200787"/>
              </a:xfrm>
              <a:custGeom>
                <a:avLst/>
                <a:gdLst/>
                <a:ahLst/>
                <a:cxnLst/>
                <a:rect l="l" t="t" r="r" b="b"/>
                <a:pathLst>
                  <a:path w="97154" h="153034">
                    <a:moveTo>
                      <a:pt x="96964" y="0"/>
                    </a:moveTo>
                    <a:lnTo>
                      <a:pt x="0" y="0"/>
                    </a:lnTo>
                    <a:lnTo>
                      <a:pt x="0" y="152463"/>
                    </a:lnTo>
                    <a:lnTo>
                      <a:pt x="96964" y="152463"/>
                    </a:lnTo>
                    <a:lnTo>
                      <a:pt x="96964"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object 52">
                <a:extLst>
                  <a:ext uri="{FF2B5EF4-FFF2-40B4-BE49-F238E27FC236}">
                    <a16:creationId xmlns:a16="http://schemas.microsoft.com/office/drawing/2014/main" id="{E04383B9-F5BE-4E59-88B2-783B1604E1E4}"/>
                  </a:ext>
                </a:extLst>
              </p:cNvPr>
              <p:cNvSpPr/>
              <p:nvPr/>
            </p:nvSpPr>
            <p:spPr>
              <a:xfrm>
                <a:off x="8844474" y="3419864"/>
                <a:ext cx="201168" cy="179125"/>
              </a:xfrm>
              <a:custGeom>
                <a:avLst/>
                <a:gdLst/>
                <a:ahLst/>
                <a:cxnLst/>
                <a:rect l="l" t="t" r="r" b="b"/>
                <a:pathLst>
                  <a:path w="104775" h="136525">
                    <a:moveTo>
                      <a:pt x="104419" y="0"/>
                    </a:moveTo>
                    <a:lnTo>
                      <a:pt x="0" y="0"/>
                    </a:lnTo>
                    <a:lnTo>
                      <a:pt x="0" y="136410"/>
                    </a:lnTo>
                    <a:lnTo>
                      <a:pt x="104419" y="136410"/>
                    </a:lnTo>
                    <a:lnTo>
                      <a:pt x="104419"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object 53">
                <a:extLst>
                  <a:ext uri="{FF2B5EF4-FFF2-40B4-BE49-F238E27FC236}">
                    <a16:creationId xmlns:a16="http://schemas.microsoft.com/office/drawing/2014/main" id="{AD186AE8-FF94-4A46-85DE-0E9BD17114AD}"/>
                  </a:ext>
                </a:extLst>
              </p:cNvPr>
              <p:cNvSpPr/>
              <p:nvPr/>
            </p:nvSpPr>
            <p:spPr>
              <a:xfrm>
                <a:off x="8425015" y="3483031"/>
                <a:ext cx="201168" cy="169127"/>
              </a:xfrm>
              <a:custGeom>
                <a:avLst/>
                <a:gdLst/>
                <a:ahLst/>
                <a:cxnLst/>
                <a:rect l="l" t="t" r="r" b="b"/>
                <a:pathLst>
                  <a:path w="97154" h="128904">
                    <a:moveTo>
                      <a:pt x="96964" y="0"/>
                    </a:moveTo>
                    <a:lnTo>
                      <a:pt x="0" y="0"/>
                    </a:lnTo>
                    <a:lnTo>
                      <a:pt x="0" y="128384"/>
                    </a:lnTo>
                    <a:lnTo>
                      <a:pt x="96964" y="128384"/>
                    </a:lnTo>
                    <a:lnTo>
                      <a:pt x="96964"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object 54">
                <a:extLst>
                  <a:ext uri="{FF2B5EF4-FFF2-40B4-BE49-F238E27FC236}">
                    <a16:creationId xmlns:a16="http://schemas.microsoft.com/office/drawing/2014/main" id="{AEF47871-123F-451E-A3B4-6ED845F696E4}"/>
                  </a:ext>
                </a:extLst>
              </p:cNvPr>
              <p:cNvSpPr/>
              <p:nvPr/>
            </p:nvSpPr>
            <p:spPr>
              <a:xfrm>
                <a:off x="8005559" y="3504078"/>
                <a:ext cx="201168" cy="147466"/>
              </a:xfrm>
              <a:custGeom>
                <a:avLst/>
                <a:gdLst/>
                <a:ahLst/>
                <a:cxnLst/>
                <a:rect l="l" t="t" r="r" b="b"/>
                <a:pathLst>
                  <a:path w="97154" h="112395">
                    <a:moveTo>
                      <a:pt x="96964" y="0"/>
                    </a:moveTo>
                    <a:lnTo>
                      <a:pt x="0" y="0"/>
                    </a:lnTo>
                    <a:lnTo>
                      <a:pt x="0" y="112344"/>
                    </a:lnTo>
                    <a:lnTo>
                      <a:pt x="96964" y="112344"/>
                    </a:lnTo>
                    <a:lnTo>
                      <a:pt x="96964"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object 55">
                <a:extLst>
                  <a:ext uri="{FF2B5EF4-FFF2-40B4-BE49-F238E27FC236}">
                    <a16:creationId xmlns:a16="http://schemas.microsoft.com/office/drawing/2014/main" id="{DD96675A-8522-4D5E-A6F9-8683E7ABEA00}"/>
                  </a:ext>
                </a:extLst>
              </p:cNvPr>
              <p:cNvSpPr/>
              <p:nvPr/>
            </p:nvSpPr>
            <p:spPr>
              <a:xfrm>
                <a:off x="7573397" y="3493546"/>
                <a:ext cx="201168" cy="210784"/>
              </a:xfrm>
              <a:custGeom>
                <a:avLst/>
                <a:gdLst/>
                <a:ahLst/>
                <a:cxnLst/>
                <a:rect l="l" t="t" r="r" b="b"/>
                <a:pathLst>
                  <a:path w="97154" h="160654">
                    <a:moveTo>
                      <a:pt x="96964" y="0"/>
                    </a:moveTo>
                    <a:lnTo>
                      <a:pt x="0" y="0"/>
                    </a:lnTo>
                    <a:lnTo>
                      <a:pt x="0" y="160489"/>
                    </a:lnTo>
                    <a:lnTo>
                      <a:pt x="96964" y="160489"/>
                    </a:lnTo>
                    <a:lnTo>
                      <a:pt x="96964"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object 56">
                <a:extLst>
                  <a:ext uri="{FF2B5EF4-FFF2-40B4-BE49-F238E27FC236}">
                    <a16:creationId xmlns:a16="http://schemas.microsoft.com/office/drawing/2014/main" id="{8A380F25-6235-4C55-BD0D-7FEFD925BDBA}"/>
                  </a:ext>
                </a:extLst>
              </p:cNvPr>
              <p:cNvSpPr/>
              <p:nvPr/>
            </p:nvSpPr>
            <p:spPr>
              <a:xfrm>
                <a:off x="7153939" y="3619884"/>
                <a:ext cx="201168" cy="179125"/>
              </a:xfrm>
              <a:custGeom>
                <a:avLst/>
                <a:gdLst/>
                <a:ahLst/>
                <a:cxnLst/>
                <a:rect l="l" t="t" r="r" b="b"/>
                <a:pathLst>
                  <a:path w="97154" h="136525">
                    <a:moveTo>
                      <a:pt x="96964" y="0"/>
                    </a:moveTo>
                    <a:lnTo>
                      <a:pt x="0" y="0"/>
                    </a:lnTo>
                    <a:lnTo>
                      <a:pt x="0" y="136410"/>
                    </a:lnTo>
                    <a:lnTo>
                      <a:pt x="96964" y="136410"/>
                    </a:lnTo>
                    <a:lnTo>
                      <a:pt x="96964"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object 57">
                <a:extLst>
                  <a:ext uri="{FF2B5EF4-FFF2-40B4-BE49-F238E27FC236}">
                    <a16:creationId xmlns:a16="http://schemas.microsoft.com/office/drawing/2014/main" id="{90EAD8AA-DAC9-4174-A4E6-6B260418CBCB}"/>
                  </a:ext>
                </a:extLst>
              </p:cNvPr>
              <p:cNvSpPr/>
              <p:nvPr/>
            </p:nvSpPr>
            <p:spPr>
              <a:xfrm>
                <a:off x="6721780" y="3672521"/>
                <a:ext cx="201168" cy="147466"/>
              </a:xfrm>
              <a:custGeom>
                <a:avLst/>
                <a:gdLst/>
                <a:ahLst/>
                <a:cxnLst/>
                <a:rect l="l" t="t" r="r" b="b"/>
                <a:pathLst>
                  <a:path w="104775" h="112395">
                    <a:moveTo>
                      <a:pt x="104419" y="0"/>
                    </a:moveTo>
                    <a:lnTo>
                      <a:pt x="0" y="0"/>
                    </a:lnTo>
                    <a:lnTo>
                      <a:pt x="0" y="112344"/>
                    </a:lnTo>
                    <a:lnTo>
                      <a:pt x="104419" y="112344"/>
                    </a:lnTo>
                    <a:lnTo>
                      <a:pt x="104419"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object 58">
                <a:extLst>
                  <a:ext uri="{FF2B5EF4-FFF2-40B4-BE49-F238E27FC236}">
                    <a16:creationId xmlns:a16="http://schemas.microsoft.com/office/drawing/2014/main" id="{CF77A62E-1277-4B89-9EF0-C92400177C16}"/>
                  </a:ext>
                </a:extLst>
              </p:cNvPr>
              <p:cNvSpPr/>
              <p:nvPr/>
            </p:nvSpPr>
            <p:spPr>
              <a:xfrm>
                <a:off x="6302321" y="3862027"/>
                <a:ext cx="201168" cy="158296"/>
              </a:xfrm>
              <a:custGeom>
                <a:avLst/>
                <a:gdLst/>
                <a:ahLst/>
                <a:cxnLst/>
                <a:rect l="l" t="t" r="r" b="b"/>
                <a:pathLst>
                  <a:path w="97154" h="120650">
                    <a:moveTo>
                      <a:pt x="96964" y="0"/>
                    </a:moveTo>
                    <a:lnTo>
                      <a:pt x="0" y="0"/>
                    </a:lnTo>
                    <a:lnTo>
                      <a:pt x="0" y="120357"/>
                    </a:lnTo>
                    <a:lnTo>
                      <a:pt x="96964" y="120357"/>
                    </a:lnTo>
                    <a:lnTo>
                      <a:pt x="96964"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object 59">
                <a:extLst>
                  <a:ext uri="{FF2B5EF4-FFF2-40B4-BE49-F238E27FC236}">
                    <a16:creationId xmlns:a16="http://schemas.microsoft.com/office/drawing/2014/main" id="{1A700E4C-337E-4DE3-A997-A1BBC14FD34B}"/>
                  </a:ext>
                </a:extLst>
              </p:cNvPr>
              <p:cNvSpPr/>
              <p:nvPr/>
            </p:nvSpPr>
            <p:spPr>
              <a:xfrm>
                <a:off x="5882863" y="3935726"/>
                <a:ext cx="201168" cy="147466"/>
              </a:xfrm>
              <a:custGeom>
                <a:avLst/>
                <a:gdLst/>
                <a:ahLst/>
                <a:cxnLst/>
                <a:rect l="l" t="t" r="r" b="b"/>
                <a:pathLst>
                  <a:path w="97154" h="112395">
                    <a:moveTo>
                      <a:pt x="96964" y="0"/>
                    </a:moveTo>
                    <a:lnTo>
                      <a:pt x="0" y="0"/>
                    </a:lnTo>
                    <a:lnTo>
                      <a:pt x="0" y="112344"/>
                    </a:lnTo>
                    <a:lnTo>
                      <a:pt x="96964" y="112344"/>
                    </a:lnTo>
                    <a:lnTo>
                      <a:pt x="96964"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object 60">
                <a:extLst>
                  <a:ext uri="{FF2B5EF4-FFF2-40B4-BE49-F238E27FC236}">
                    <a16:creationId xmlns:a16="http://schemas.microsoft.com/office/drawing/2014/main" id="{172B9103-AEBB-45D7-BA37-6666D6ADC907}"/>
                  </a:ext>
                </a:extLst>
              </p:cNvPr>
              <p:cNvSpPr/>
              <p:nvPr/>
            </p:nvSpPr>
            <p:spPr>
              <a:xfrm>
                <a:off x="5450704" y="3998895"/>
                <a:ext cx="201168" cy="147466"/>
              </a:xfrm>
              <a:custGeom>
                <a:avLst/>
                <a:gdLst/>
                <a:ahLst/>
                <a:cxnLst/>
                <a:rect l="l" t="t" r="r" b="b"/>
                <a:pathLst>
                  <a:path w="104775" h="112395">
                    <a:moveTo>
                      <a:pt x="104419" y="0"/>
                    </a:moveTo>
                    <a:lnTo>
                      <a:pt x="0" y="0"/>
                    </a:lnTo>
                    <a:lnTo>
                      <a:pt x="0" y="112344"/>
                    </a:lnTo>
                    <a:lnTo>
                      <a:pt x="104419" y="112344"/>
                    </a:lnTo>
                    <a:lnTo>
                      <a:pt x="104419"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object 61">
                <a:extLst>
                  <a:ext uri="{FF2B5EF4-FFF2-40B4-BE49-F238E27FC236}">
                    <a16:creationId xmlns:a16="http://schemas.microsoft.com/office/drawing/2014/main" id="{CB4AB7AC-F681-4F71-9B51-DAB3C860792E}"/>
                  </a:ext>
                </a:extLst>
              </p:cNvPr>
              <p:cNvSpPr/>
              <p:nvPr/>
            </p:nvSpPr>
            <p:spPr>
              <a:xfrm>
                <a:off x="5031245" y="4156825"/>
                <a:ext cx="201168" cy="115806"/>
              </a:xfrm>
              <a:custGeom>
                <a:avLst/>
                <a:gdLst/>
                <a:ahLst/>
                <a:cxnLst/>
                <a:rect l="l" t="t" r="r" b="b"/>
                <a:pathLst>
                  <a:path w="97155" h="88265">
                    <a:moveTo>
                      <a:pt x="96964" y="0"/>
                    </a:moveTo>
                    <a:lnTo>
                      <a:pt x="0" y="0"/>
                    </a:lnTo>
                    <a:lnTo>
                      <a:pt x="0" y="88264"/>
                    </a:lnTo>
                    <a:lnTo>
                      <a:pt x="96964" y="88264"/>
                    </a:lnTo>
                    <a:lnTo>
                      <a:pt x="96964"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object 62">
                <a:extLst>
                  <a:ext uri="{FF2B5EF4-FFF2-40B4-BE49-F238E27FC236}">
                    <a16:creationId xmlns:a16="http://schemas.microsoft.com/office/drawing/2014/main" id="{F41FD4E0-7782-49DB-A136-9890C0BD5423}"/>
                  </a:ext>
                </a:extLst>
              </p:cNvPr>
              <p:cNvSpPr/>
              <p:nvPr/>
            </p:nvSpPr>
            <p:spPr>
              <a:xfrm>
                <a:off x="4599084" y="4335799"/>
                <a:ext cx="201168" cy="63318"/>
              </a:xfrm>
              <a:custGeom>
                <a:avLst/>
                <a:gdLst/>
                <a:ahLst/>
                <a:cxnLst/>
                <a:rect l="l" t="t" r="r" b="b"/>
                <a:pathLst>
                  <a:path w="104775" h="48259">
                    <a:moveTo>
                      <a:pt x="0" y="48145"/>
                    </a:moveTo>
                    <a:lnTo>
                      <a:pt x="104419" y="48145"/>
                    </a:lnTo>
                    <a:lnTo>
                      <a:pt x="104419" y="0"/>
                    </a:lnTo>
                    <a:lnTo>
                      <a:pt x="0" y="0"/>
                    </a:lnTo>
                    <a:lnTo>
                      <a:pt x="0" y="48145"/>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object 63">
                <a:extLst>
                  <a:ext uri="{FF2B5EF4-FFF2-40B4-BE49-F238E27FC236}">
                    <a16:creationId xmlns:a16="http://schemas.microsoft.com/office/drawing/2014/main" id="{EA48E0A1-A991-40C5-A448-515F002D645D}"/>
                  </a:ext>
                </a:extLst>
              </p:cNvPr>
              <p:cNvSpPr/>
              <p:nvPr/>
            </p:nvSpPr>
            <p:spPr>
              <a:xfrm>
                <a:off x="4179627" y="4388437"/>
                <a:ext cx="201168" cy="53321"/>
              </a:xfrm>
              <a:custGeom>
                <a:avLst/>
                <a:gdLst/>
                <a:ahLst/>
                <a:cxnLst/>
                <a:rect l="l" t="t" r="r" b="b"/>
                <a:pathLst>
                  <a:path w="97155" h="40640">
                    <a:moveTo>
                      <a:pt x="0" y="40119"/>
                    </a:moveTo>
                    <a:lnTo>
                      <a:pt x="96964" y="40119"/>
                    </a:lnTo>
                    <a:lnTo>
                      <a:pt x="96964" y="0"/>
                    </a:lnTo>
                    <a:lnTo>
                      <a:pt x="0" y="0"/>
                    </a:lnTo>
                    <a:lnTo>
                      <a:pt x="0" y="40119"/>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 name="object 64">
                <a:extLst>
                  <a:ext uri="{FF2B5EF4-FFF2-40B4-BE49-F238E27FC236}">
                    <a16:creationId xmlns:a16="http://schemas.microsoft.com/office/drawing/2014/main" id="{043CE1A4-F473-4F00-8C79-AD4B08498FE2}"/>
                  </a:ext>
                </a:extLst>
              </p:cNvPr>
              <p:cNvSpPr/>
              <p:nvPr/>
            </p:nvSpPr>
            <p:spPr>
              <a:xfrm>
                <a:off x="3760169" y="4504243"/>
                <a:ext cx="201168" cy="31660"/>
              </a:xfrm>
              <a:custGeom>
                <a:avLst/>
                <a:gdLst/>
                <a:ahLst/>
                <a:cxnLst/>
                <a:rect l="l" t="t" r="r" b="b"/>
                <a:pathLst>
                  <a:path w="97155" h="24129">
                    <a:moveTo>
                      <a:pt x="0" y="24079"/>
                    </a:moveTo>
                    <a:lnTo>
                      <a:pt x="96964" y="24079"/>
                    </a:lnTo>
                    <a:lnTo>
                      <a:pt x="96964" y="0"/>
                    </a:lnTo>
                    <a:lnTo>
                      <a:pt x="0" y="0"/>
                    </a:lnTo>
                    <a:lnTo>
                      <a:pt x="0" y="24079"/>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 name="object 64">
                <a:extLst>
                  <a:ext uri="{FF2B5EF4-FFF2-40B4-BE49-F238E27FC236}">
                    <a16:creationId xmlns:a16="http://schemas.microsoft.com/office/drawing/2014/main" id="{BEF72502-0FD4-46DA-A5A3-FFE50EB293BF}"/>
                  </a:ext>
                </a:extLst>
              </p:cNvPr>
              <p:cNvSpPr/>
              <p:nvPr/>
            </p:nvSpPr>
            <p:spPr>
              <a:xfrm>
                <a:off x="3328068" y="4577944"/>
                <a:ext cx="201168" cy="9144"/>
              </a:xfrm>
              <a:custGeom>
                <a:avLst/>
                <a:gdLst/>
                <a:ahLst/>
                <a:cxnLst/>
                <a:rect l="l" t="t" r="r" b="b"/>
                <a:pathLst>
                  <a:path w="97155" h="24129">
                    <a:moveTo>
                      <a:pt x="0" y="24079"/>
                    </a:moveTo>
                    <a:lnTo>
                      <a:pt x="96964" y="24079"/>
                    </a:lnTo>
                    <a:lnTo>
                      <a:pt x="96964" y="0"/>
                    </a:lnTo>
                    <a:lnTo>
                      <a:pt x="0" y="0"/>
                    </a:lnTo>
                    <a:lnTo>
                      <a:pt x="0" y="24079"/>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cxnSp>
          <p:nvCxnSpPr>
            <p:cNvPr id="56" name="Straight Connector 55">
              <a:extLst>
                <a:ext uri="{FF2B5EF4-FFF2-40B4-BE49-F238E27FC236}">
                  <a16:creationId xmlns:a16="http://schemas.microsoft.com/office/drawing/2014/main" id="{DB2FAF1E-8550-4BDC-B541-5775BC83C5AA}"/>
                </a:ext>
              </a:extLst>
            </p:cNvPr>
            <p:cNvCxnSpPr/>
            <p:nvPr/>
          </p:nvCxnSpPr>
          <p:spPr>
            <a:xfrm>
              <a:off x="1932871" y="5078244"/>
              <a:ext cx="8924544"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39" name="object 2">
            <a:extLst>
              <a:ext uri="{FF2B5EF4-FFF2-40B4-BE49-F238E27FC236}">
                <a16:creationId xmlns:a16="http://schemas.microsoft.com/office/drawing/2014/main" id="{09660BBA-C2AB-43DA-A813-4A91F7426773}"/>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4191496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BAC3072-0A4F-4717-9801-22363A7128B8}"/>
              </a:ext>
            </a:extLst>
          </p:cNvPr>
          <p:cNvGrpSpPr/>
          <p:nvPr/>
        </p:nvGrpSpPr>
        <p:grpSpPr>
          <a:xfrm>
            <a:off x="0" y="283464"/>
            <a:ext cx="12192000" cy="6574536"/>
            <a:chOff x="0" y="283464"/>
            <a:chExt cx="12192000" cy="6574536"/>
          </a:xfrm>
        </p:grpSpPr>
        <p:sp>
          <p:nvSpPr>
            <p:cNvPr id="38" name="TextBox 37">
              <a:extLst>
                <a:ext uri="{FF2B5EF4-FFF2-40B4-BE49-F238E27FC236}">
                  <a16:creationId xmlns:a16="http://schemas.microsoft.com/office/drawing/2014/main" id="{8A9F0BCB-5A52-4BDC-B64A-8D19E0628320}"/>
                </a:ext>
              </a:extLst>
            </p:cNvPr>
            <p:cNvSpPr txBox="1"/>
            <p:nvPr/>
          </p:nvSpPr>
          <p:spPr>
            <a:xfrm>
              <a:off x="3048" y="283464"/>
              <a:ext cx="12188952" cy="246221"/>
            </a:xfrm>
            <a:prstGeom prst="rect">
              <a:avLst/>
            </a:prstGeom>
            <a:noFill/>
          </p:spPr>
          <p:txBody>
            <a:bodyPr wrap="square" lIns="6611112"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10" normalizeH="0" baseline="0" noProof="0">
                  <a:ln>
                    <a:noFill/>
                  </a:ln>
                  <a:solidFill>
                    <a:srgbClr val="FFFFFF"/>
                  </a:solidFill>
                  <a:effectLst/>
                  <a:uLnTx/>
                  <a:uFillTx/>
                  <a:latin typeface="Arial" panose="020B0604020202020204"/>
                  <a:ea typeface="+mn-ea"/>
                  <a:cs typeface="+mn-cs"/>
                </a:rPr>
                <a:t>GLOBAL AIDS </a:t>
              </a:r>
              <a:r>
                <a:rPr kumimoji="0" lang="en-US" sz="1600" b="0" i="0" u="none" strike="noStrike" kern="1200" cap="none" spc="110" normalizeH="0" baseline="0" noProof="0">
                  <a:ln>
                    <a:noFill/>
                  </a:ln>
                  <a:solidFill>
                    <a:prstClr val="black"/>
                  </a:solidFill>
                  <a:effectLst/>
                  <a:uLnTx/>
                  <a:uFillTx/>
                  <a:latin typeface="Arial" panose="020B0604020202020204"/>
                  <a:ea typeface="+mn-ea"/>
                  <a:cs typeface="+mn-cs"/>
                </a:rPr>
                <a:t>WORLD AIDS DAY REPORT</a:t>
              </a:r>
              <a:r>
                <a:rPr kumimoji="0" lang="en-US" sz="1600" b="0" i="0" u="none" strike="noStrike" kern="1200" cap="none" spc="110" normalizeH="0" baseline="0" noProof="0">
                  <a:ln>
                    <a:noFill/>
                  </a:ln>
                  <a:solidFill>
                    <a:srgbClr val="FFFFFF"/>
                  </a:solidFill>
                  <a:effectLst/>
                  <a:uLnTx/>
                  <a:uFillTx/>
                  <a:latin typeface="Arial" panose="020B0604020202020204"/>
                  <a:ea typeface="+mn-ea"/>
                  <a:cs typeface="+mn-cs"/>
                </a:rPr>
                <a:t> </a:t>
              </a:r>
              <a:r>
                <a:rPr kumimoji="0" lang="en-US" sz="1600" b="0" i="0" u="none" strike="noStrike" kern="1200" cap="none" spc="110" normalizeH="0" baseline="0" noProof="0">
                  <a:ln>
                    <a:noFill/>
                  </a:ln>
                  <a:solidFill>
                    <a:prstClr val="black"/>
                  </a:solidFill>
                  <a:effectLst/>
                  <a:uLnTx/>
                  <a:uFillTx/>
                  <a:latin typeface="Arial" panose="020B0604020202020204"/>
                  <a:ea typeface="+mn-ea"/>
                  <a:cs typeface="+mn-cs"/>
                </a:rPr>
                <a:t>| </a:t>
              </a:r>
              <a:r>
                <a:rPr kumimoji="0" lang="en-US" sz="1600" b="1" i="0" u="none" strike="noStrike" kern="1200" cap="none" spc="110" normalizeH="0" baseline="0" noProof="0">
                  <a:ln>
                    <a:noFill/>
                  </a:ln>
                  <a:solidFill>
                    <a:prstClr val="black"/>
                  </a:solidFill>
                  <a:effectLst/>
                  <a:uLnTx/>
                  <a:uFillTx/>
                  <a:latin typeface="Arial" panose="020B0604020202020204"/>
                  <a:ea typeface="+mn-ea"/>
                  <a:cs typeface="+mn-cs"/>
                </a:rPr>
                <a:t>2020</a:t>
              </a:r>
              <a:endParaRPr kumimoji="0" lang="en-US" sz="1600" b="1" i="0" u="none" strike="noStrike" kern="1200" cap="none" spc="110" normalizeH="0" baseline="0" noProof="0">
                <a:ln>
                  <a:noFill/>
                </a:ln>
                <a:solidFill>
                  <a:prstClr val="black"/>
                </a:solidFill>
                <a:effectLst/>
                <a:uLnTx/>
                <a:uFillTx/>
                <a:latin typeface="Arial" panose="020B0604020202020204"/>
                <a:ea typeface="+mn-lt"/>
                <a:cs typeface="Arial" panose="020B0604020202020204"/>
              </a:endParaRPr>
            </a:p>
          </p:txBody>
        </p:sp>
        <p:sp>
          <p:nvSpPr>
            <p:cNvPr id="6" name="TextBox 5">
              <a:extLst>
                <a:ext uri="{FF2B5EF4-FFF2-40B4-BE49-F238E27FC236}">
                  <a16:creationId xmlns:a16="http://schemas.microsoft.com/office/drawing/2014/main" id="{C46D4394-6632-4BE1-885A-56064CED36BD}"/>
                </a:ext>
              </a:extLst>
            </p:cNvPr>
            <p:cNvSpPr txBox="1"/>
            <p:nvPr/>
          </p:nvSpPr>
          <p:spPr>
            <a:xfrm>
              <a:off x="2032000" y="1582341"/>
              <a:ext cx="10160000" cy="1846659"/>
            </a:xfrm>
            <a:prstGeom prst="rect">
              <a:avLst/>
            </a:prstGeom>
            <a:noFill/>
          </p:spPr>
          <p:txBody>
            <a:bodyPr wrap="square" lIns="3310128" tIns="0" rIns="0" bIns="0" rtlCol="0" anchor="ctr" anchorCtr="0">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50" normalizeH="0" baseline="0" noProof="0">
                  <a:ln>
                    <a:noFill/>
                  </a:ln>
                  <a:solidFill>
                    <a:prstClr val="black"/>
                  </a:solidFill>
                  <a:effectLst/>
                  <a:uLnTx/>
                  <a:uFillTx/>
                  <a:latin typeface="Arial" panose="020B0604020202020204"/>
                  <a:ea typeface="+mn-ea"/>
                  <a:cs typeface="+mn-cs"/>
                </a:rPr>
                <a:t>RESPONDING TO AND</a:t>
              </a:r>
            </a:p>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50" normalizeH="0" baseline="0" noProof="0">
                  <a:ln>
                    <a:noFill/>
                  </a:ln>
                  <a:solidFill>
                    <a:prstClr val="black"/>
                  </a:solidFill>
                  <a:effectLst/>
                  <a:uLnTx/>
                  <a:uFillTx/>
                  <a:latin typeface="Arial" panose="020B0604020202020204"/>
                  <a:ea typeface="+mn-ea"/>
                  <a:cs typeface="+mn-cs"/>
                </a:rPr>
                <a:t>LEARNING FROM</a:t>
              </a:r>
              <a:endParaRPr kumimoji="0" lang="en-US" sz="4000" b="1" i="0" u="none" strike="noStrike" kern="1200" cap="none" spc="50" normalizeH="0" baseline="0" noProof="0">
                <a:ln>
                  <a:noFill/>
                </a:ln>
                <a:solidFill>
                  <a:srgbClr val="E31836"/>
                </a:solidFill>
                <a:effectLst/>
                <a:uLnTx/>
                <a:uFillTx/>
                <a:latin typeface="Arial" panose="020B0604020202020204"/>
                <a:ea typeface="+mn-ea"/>
                <a:cs typeface="+mn-cs"/>
              </a:endParaRPr>
            </a:p>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50" normalizeH="0" baseline="0" noProof="0">
                  <a:ln>
                    <a:noFill/>
                  </a:ln>
                  <a:solidFill>
                    <a:srgbClr val="E31836"/>
                  </a:solidFill>
                  <a:effectLst/>
                  <a:uLnTx/>
                  <a:uFillTx/>
                  <a:latin typeface="Arial" panose="020B0604020202020204"/>
                  <a:ea typeface="+mn-ea"/>
                  <a:cs typeface="+mn-cs"/>
                </a:rPr>
                <a:t>COVID-19</a:t>
              </a:r>
              <a:endParaRPr kumimoji="0" lang="en-US" sz="4000" b="0" i="0" u="none" strike="noStrike" kern="1200" cap="none" spc="50" normalizeH="0" baseline="0" noProof="0">
                <a:ln>
                  <a:noFill/>
                </a:ln>
                <a:solidFill>
                  <a:prstClr val="black"/>
                </a:solidFill>
                <a:effectLst/>
                <a:uLnTx/>
                <a:uFillTx/>
                <a:latin typeface="Arial"/>
                <a:ea typeface="+mn-ea"/>
                <a:cs typeface="Arial"/>
              </a:endParaRPr>
            </a:p>
          </p:txBody>
        </p:sp>
        <p:pic>
          <p:nvPicPr>
            <p:cNvPr id="5" name="Picture 4">
              <a:extLst>
                <a:ext uri="{FF2B5EF4-FFF2-40B4-BE49-F238E27FC236}">
                  <a16:creationId xmlns:a16="http://schemas.microsoft.com/office/drawing/2014/main" id="{7347888F-A818-4DDC-9F65-2D30CD917327}"/>
                </a:ext>
              </a:extLst>
            </p:cNvPr>
            <p:cNvPicPr>
              <a:picLocks noChangeAspect="1"/>
            </p:cNvPicPr>
            <p:nvPr/>
          </p:nvPicPr>
          <p:blipFill rotWithShape="1">
            <a:blip r:embed="rId3">
              <a:extLst>
                <a:ext uri="{28A0092B-C50C-407E-A947-70E740481C1C}">
                  <a14:useLocalDpi xmlns:a14="http://schemas.microsoft.com/office/drawing/2010/main" val="0"/>
                </a:ext>
              </a:extLst>
            </a:blip>
            <a:srcRect l="707"/>
            <a:stretch/>
          </p:blipFill>
          <p:spPr>
            <a:xfrm>
              <a:off x="0" y="654415"/>
              <a:ext cx="5186741" cy="6203585"/>
            </a:xfrm>
            <a:prstGeom prst="rect">
              <a:avLst/>
            </a:prstGeom>
          </p:spPr>
        </p:pic>
      </p:grpSp>
    </p:spTree>
    <p:extLst>
      <p:ext uri="{BB962C8B-B14F-4D97-AF65-F5344CB8AC3E}">
        <p14:creationId xmlns:p14="http://schemas.microsoft.com/office/powerpoint/2010/main" val="3352252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111D36-20D7-403B-B102-9ED2E218B1FE}"/>
              </a:ext>
            </a:extLst>
          </p:cNvPr>
          <p:cNvGrpSpPr/>
          <p:nvPr/>
        </p:nvGrpSpPr>
        <p:grpSpPr>
          <a:xfrm>
            <a:off x="365760" y="1051560"/>
            <a:ext cx="11430000" cy="5508333"/>
            <a:chOff x="365760" y="1051560"/>
            <a:chExt cx="11430000" cy="5508333"/>
          </a:xfrm>
        </p:grpSpPr>
        <p:sp>
          <p:nvSpPr>
            <p:cNvPr id="74" name="TextBox 73">
              <a:extLst>
                <a:ext uri="{FF2B5EF4-FFF2-40B4-BE49-F238E27FC236}">
                  <a16:creationId xmlns:a16="http://schemas.microsoft.com/office/drawing/2014/main" id="{79610EEE-9B92-49D4-B120-09819BB1173D}"/>
                </a:ext>
              </a:extLst>
            </p:cNvPr>
            <p:cNvSpPr txBox="1"/>
            <p:nvPr/>
          </p:nvSpPr>
          <p:spPr>
            <a:xfrm>
              <a:off x="2196443" y="4846320"/>
              <a:ext cx="6400800" cy="758952"/>
            </a:xfrm>
            <a:prstGeom prst="rect">
              <a:avLst/>
            </a:prstGeom>
            <a:noFill/>
            <a:ln w="3175">
              <a:solidFill>
                <a:schemeClr val="bg1">
                  <a:lumMod val="50000"/>
                </a:schemeClr>
              </a:solidFill>
              <a:prstDash val="dash"/>
            </a:ln>
          </p:spPr>
          <p:txBody>
            <a:bodyPr wrap="square" lIns="0" tIns="0" rIns="0" bIns="0" rtlCol="0">
              <a:spAutoFit/>
            </a:bodyPr>
            <a:lstStyle/>
            <a:p>
              <a:pPr algn="ctr"/>
              <a:endParaRPr lang="en-GB" sz="1100" spc="-20"/>
            </a:p>
          </p:txBody>
        </p:sp>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Change in the number of people currently on antiretroviral therapy per month, compared to baseline, selected countries, 2020</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ACDC246A-31DE-4671-AFFE-C13A168AD614}"/>
                </a:ext>
              </a:extLst>
            </p:cNvPr>
            <p:cNvSpPr txBox="1"/>
            <p:nvPr/>
          </p:nvSpPr>
          <p:spPr>
            <a:xfrm>
              <a:off x="457200" y="5867396"/>
              <a:ext cx="11052928" cy="692497"/>
            </a:xfrm>
            <a:prstGeom prst="rect">
              <a:avLst/>
            </a:prstGeom>
            <a:noFill/>
          </p:spPr>
          <p:txBody>
            <a:bodyPr wrap="square" lIns="0" tIns="0" rIns="0" bIns="0">
              <a:spAutoFit/>
            </a:bodyPr>
            <a:lstStyle>
              <a:defPPr>
                <a:defRPr lang="LID4096"/>
              </a:defPPr>
              <a:lvl1pPr>
                <a:defRPr sz="1000"/>
              </a:lvl1pPr>
            </a:lstStyle>
            <a:p>
              <a:r>
                <a:rPr lang="en-US" b="1" dirty="0">
                  <a:solidFill>
                    <a:schemeClr val="tx1">
                      <a:lumMod val="65000"/>
                      <a:lumOff val="35000"/>
                    </a:schemeClr>
                  </a:solidFill>
                </a:rPr>
                <a:t>Source:</a:t>
              </a:r>
              <a:r>
                <a:rPr lang="en-US" dirty="0">
                  <a:solidFill>
                    <a:schemeClr val="tx1">
                      <a:lumMod val="65000"/>
                      <a:lumOff val="35000"/>
                    </a:schemeClr>
                  </a:solidFill>
                </a:rPr>
                <a:t> UNAIDS/WHO/UNICEF HIV services tracking tool, November 2020.</a:t>
              </a:r>
            </a:p>
            <a:p>
              <a:pPr>
                <a:spcBef>
                  <a:spcPts val="300"/>
                </a:spcBef>
              </a:pPr>
              <a:r>
                <a:rPr lang="en-US" b="1" dirty="0">
                  <a:solidFill>
                    <a:schemeClr val="tx1">
                      <a:lumMod val="65000"/>
                      <a:lumOff val="35000"/>
                    </a:schemeClr>
                  </a:solidFill>
                </a:rPr>
                <a:t>Note:</a:t>
              </a:r>
              <a:r>
                <a:rPr lang="en-US" dirty="0">
                  <a:solidFill>
                    <a:schemeClr val="tx1">
                      <a:lumMod val="65000"/>
                      <a:lumOff val="35000"/>
                    </a:schemeClr>
                  </a:solidFill>
                </a:rPr>
                <a:t> The baseline is the average of January and February reports.</a:t>
              </a:r>
            </a:p>
            <a:p>
              <a:pPr>
                <a:spcBef>
                  <a:spcPts val="300"/>
                </a:spcBef>
              </a:pPr>
              <a:r>
                <a:rPr lang="en-US" b="1" dirty="0">
                  <a:solidFill>
                    <a:schemeClr val="tx1">
                      <a:lumMod val="65000"/>
                      <a:lumOff val="35000"/>
                    </a:schemeClr>
                  </a:solidFill>
                </a:rPr>
                <a:t>Note: </a:t>
              </a:r>
              <a:r>
                <a:rPr lang="en-US" dirty="0">
                  <a:solidFill>
                    <a:schemeClr val="tx1">
                      <a:lumMod val="65000"/>
                      <a:lumOff val="35000"/>
                    </a:schemeClr>
                  </a:solidFill>
                </a:rPr>
                <a:t>Selected countries fulfilled the following criteria: (a) provided data for January and February 2020; (b) reported on at least 50 people receiving services in January; (c) had at least 50% </a:t>
              </a:r>
            </a:p>
            <a:p>
              <a:r>
                <a:rPr lang="en-US" dirty="0">
                  <a:solidFill>
                    <a:schemeClr val="tx1">
                      <a:lumMod val="65000"/>
                      <a:lumOff val="35000"/>
                    </a:schemeClr>
                  </a:solidFill>
                </a:rPr>
                <a:t>of facilities reporting during the month; and (d) had at least six months of data.</a:t>
              </a:r>
              <a:endParaRPr lang="en-GB" dirty="0">
                <a:solidFill>
                  <a:schemeClr val="tx1">
                    <a:lumMod val="65000"/>
                    <a:lumOff val="35000"/>
                  </a:schemeClr>
                </a:solidFill>
              </a:endParaRPr>
            </a:p>
          </p:txBody>
        </p:sp>
        <p:sp>
          <p:nvSpPr>
            <p:cNvPr id="75" name="TextBox 74">
              <a:extLst>
                <a:ext uri="{FF2B5EF4-FFF2-40B4-BE49-F238E27FC236}">
                  <a16:creationId xmlns:a16="http://schemas.microsoft.com/office/drawing/2014/main" id="{D65DA651-D642-4582-A15F-BB80A8F8CFD1}"/>
                </a:ext>
              </a:extLst>
            </p:cNvPr>
            <p:cNvSpPr txBox="1"/>
            <p:nvPr/>
          </p:nvSpPr>
          <p:spPr>
            <a:xfrm>
              <a:off x="2194560" y="4846320"/>
              <a:ext cx="1600200" cy="607859"/>
            </a:xfrm>
            <a:prstGeom prst="rect">
              <a:avLst/>
            </a:prstGeom>
            <a:noFill/>
            <a:ln w="3175">
              <a:noFill/>
            </a:ln>
          </p:spPr>
          <p:txBody>
            <a:bodyPr wrap="square" lIns="0" tIns="0" rIns="0" bIns="0" rtlCol="0">
              <a:spAutoFit/>
            </a:bodyPr>
            <a:lstStyle/>
            <a:p>
              <a:pPr algn="ctr"/>
              <a:r>
                <a:rPr lang="en-US" sz="1200"/>
                <a:t>25</a:t>
              </a:r>
            </a:p>
            <a:p>
              <a:pPr algn="ctr">
                <a:lnSpc>
                  <a:spcPts val="1100"/>
                </a:lnSpc>
              </a:pPr>
              <a:r>
                <a:rPr lang="en-US" sz="1100" spc="-20"/>
                <a:t>countries reported</a:t>
              </a:r>
            </a:p>
            <a:p>
              <a:pPr algn="ctr">
                <a:lnSpc>
                  <a:spcPts val="1100"/>
                </a:lnSpc>
              </a:pPr>
              <a:r>
                <a:rPr lang="en-US" sz="1100" spc="-20"/>
                <a:t>sufficient monthly</a:t>
              </a:r>
            </a:p>
            <a:p>
              <a:pPr algn="ctr">
                <a:lnSpc>
                  <a:spcPts val="1100"/>
                </a:lnSpc>
              </a:pPr>
              <a:r>
                <a:rPr lang="en-US" sz="1100" spc="-20"/>
                <a:t>data to analyze trends</a:t>
              </a:r>
              <a:endParaRPr lang="en-GB" sz="1100" spc="-20"/>
            </a:p>
          </p:txBody>
        </p:sp>
        <p:sp>
          <p:nvSpPr>
            <p:cNvPr id="76" name="TextBox 75">
              <a:extLst>
                <a:ext uri="{FF2B5EF4-FFF2-40B4-BE49-F238E27FC236}">
                  <a16:creationId xmlns:a16="http://schemas.microsoft.com/office/drawing/2014/main" id="{27225857-5C74-4171-827B-3B65D485F192}"/>
                </a:ext>
              </a:extLst>
            </p:cNvPr>
            <p:cNvSpPr txBox="1"/>
            <p:nvPr/>
          </p:nvSpPr>
          <p:spPr>
            <a:xfrm>
              <a:off x="3794760" y="4846320"/>
              <a:ext cx="1600200" cy="607859"/>
            </a:xfrm>
            <a:prstGeom prst="rect">
              <a:avLst/>
            </a:prstGeom>
            <a:noFill/>
            <a:ln w="3175">
              <a:noFill/>
            </a:ln>
          </p:spPr>
          <p:txBody>
            <a:bodyPr wrap="square" lIns="0" tIns="0" rIns="0" bIns="0" rtlCol="0">
              <a:spAutoFit/>
            </a:bodyPr>
            <a:lstStyle/>
            <a:p>
              <a:pPr algn="ctr"/>
              <a:r>
                <a:rPr lang="en-US" sz="1200"/>
                <a:t>16</a:t>
              </a:r>
            </a:p>
            <a:p>
              <a:pPr algn="ctr">
                <a:lnSpc>
                  <a:spcPts val="1100"/>
                </a:lnSpc>
              </a:pPr>
              <a:r>
                <a:rPr lang="en-US" sz="1100" spc="-20"/>
                <a:t>countries did not</a:t>
              </a:r>
            </a:p>
            <a:p>
              <a:pPr algn="ctr">
                <a:lnSpc>
                  <a:spcPts val="1100"/>
                </a:lnSpc>
              </a:pPr>
              <a:r>
                <a:rPr lang="en-US" sz="1100" spc="-20"/>
                <a:t>experience</a:t>
              </a:r>
            </a:p>
            <a:p>
              <a:pPr algn="ctr">
                <a:lnSpc>
                  <a:spcPts val="1100"/>
                </a:lnSpc>
              </a:pPr>
              <a:r>
                <a:rPr lang="en-US" sz="1100" spc="-20"/>
                <a:t>disruptions</a:t>
              </a:r>
              <a:endParaRPr lang="en-GB" sz="1100" spc="-20"/>
            </a:p>
          </p:txBody>
        </p:sp>
        <p:sp>
          <p:nvSpPr>
            <p:cNvPr id="77" name="TextBox 76">
              <a:extLst>
                <a:ext uri="{FF2B5EF4-FFF2-40B4-BE49-F238E27FC236}">
                  <a16:creationId xmlns:a16="http://schemas.microsoft.com/office/drawing/2014/main" id="{06A24312-F275-42C8-838A-A9E0E2C7F4A2}"/>
                </a:ext>
              </a:extLst>
            </p:cNvPr>
            <p:cNvSpPr txBox="1"/>
            <p:nvPr/>
          </p:nvSpPr>
          <p:spPr>
            <a:xfrm>
              <a:off x="5394960" y="4846320"/>
              <a:ext cx="1600200" cy="748923"/>
            </a:xfrm>
            <a:prstGeom prst="rect">
              <a:avLst/>
            </a:prstGeom>
            <a:noFill/>
            <a:ln w="3175">
              <a:noFill/>
            </a:ln>
          </p:spPr>
          <p:txBody>
            <a:bodyPr wrap="square" lIns="0" tIns="0" rIns="0" bIns="0" rtlCol="0">
              <a:spAutoFit/>
            </a:bodyPr>
            <a:lstStyle/>
            <a:p>
              <a:pPr algn="ctr"/>
              <a:r>
                <a:rPr lang="en-US" sz="1200"/>
                <a:t>3</a:t>
              </a:r>
            </a:p>
            <a:p>
              <a:pPr algn="ctr">
                <a:lnSpc>
                  <a:spcPts val="1100"/>
                </a:lnSpc>
              </a:pPr>
              <a:r>
                <a:rPr lang="en-US" sz="1100" spc="-20"/>
                <a:t>countries experienced</a:t>
              </a:r>
            </a:p>
            <a:p>
              <a:pPr algn="ctr">
                <a:lnSpc>
                  <a:spcPts val="1100"/>
                </a:lnSpc>
              </a:pPr>
              <a:r>
                <a:rPr lang="en-US" sz="1100" spc="-20"/>
                <a:t>disruptions of at least one month and then fully rebounded</a:t>
              </a:r>
              <a:endParaRPr lang="en-GB" sz="1100" spc="-20"/>
            </a:p>
          </p:txBody>
        </p:sp>
        <p:sp>
          <p:nvSpPr>
            <p:cNvPr id="78" name="TextBox 77">
              <a:extLst>
                <a:ext uri="{FF2B5EF4-FFF2-40B4-BE49-F238E27FC236}">
                  <a16:creationId xmlns:a16="http://schemas.microsoft.com/office/drawing/2014/main" id="{C3A4D3E6-6AE3-4E81-A925-429BCA648D09}"/>
                </a:ext>
              </a:extLst>
            </p:cNvPr>
            <p:cNvSpPr txBox="1"/>
            <p:nvPr/>
          </p:nvSpPr>
          <p:spPr>
            <a:xfrm>
              <a:off x="6995160" y="4846320"/>
              <a:ext cx="1600200" cy="607859"/>
            </a:xfrm>
            <a:prstGeom prst="rect">
              <a:avLst/>
            </a:prstGeom>
            <a:noFill/>
            <a:ln w="3175">
              <a:noFill/>
            </a:ln>
          </p:spPr>
          <p:txBody>
            <a:bodyPr wrap="square" lIns="0" tIns="0" rIns="0" bIns="0" rtlCol="0">
              <a:spAutoFit/>
            </a:bodyPr>
            <a:lstStyle/>
            <a:p>
              <a:pPr algn="ctr"/>
              <a:r>
                <a:rPr lang="en-US" sz="1200"/>
                <a:t>6</a:t>
              </a:r>
            </a:p>
            <a:p>
              <a:pPr algn="ctr">
                <a:lnSpc>
                  <a:spcPts val="1100"/>
                </a:lnSpc>
              </a:pPr>
              <a:r>
                <a:rPr lang="en-US" sz="1100" spc="-20"/>
                <a:t>countries experienced</a:t>
              </a:r>
            </a:p>
            <a:p>
              <a:pPr algn="ctr">
                <a:lnSpc>
                  <a:spcPts val="1100"/>
                </a:lnSpc>
              </a:pPr>
              <a:r>
                <a:rPr lang="en-US" sz="1100" spc="-20"/>
                <a:t>more sustained</a:t>
              </a:r>
            </a:p>
            <a:p>
              <a:pPr algn="ctr">
                <a:lnSpc>
                  <a:spcPts val="1100"/>
                </a:lnSpc>
              </a:pPr>
              <a:r>
                <a:rPr lang="en-US" sz="1100" spc="-20"/>
                <a:t>disruptions</a:t>
              </a:r>
              <a:endParaRPr lang="en-GB" sz="1100" spc="-20"/>
            </a:p>
          </p:txBody>
        </p:sp>
        <p:cxnSp>
          <p:nvCxnSpPr>
            <p:cNvPr id="79" name="Straight Connector 78">
              <a:extLst>
                <a:ext uri="{FF2B5EF4-FFF2-40B4-BE49-F238E27FC236}">
                  <a16:creationId xmlns:a16="http://schemas.microsoft.com/office/drawing/2014/main" id="{0F285FED-9C72-48C6-9C53-561F9A507D70}"/>
                </a:ext>
              </a:extLst>
            </p:cNvPr>
            <p:cNvCxnSpPr/>
            <p:nvPr/>
          </p:nvCxnSpPr>
          <p:spPr>
            <a:xfrm>
              <a:off x="3794760" y="4846320"/>
              <a:ext cx="0" cy="758952"/>
            </a:xfrm>
            <a:prstGeom prst="line">
              <a:avLst/>
            </a:prstGeom>
            <a:noFill/>
            <a:ln w="3175">
              <a:solidFill>
                <a:schemeClr val="bg1">
                  <a:lumMod val="50000"/>
                </a:schemeClr>
              </a:solidFill>
              <a:prstDash val="dash"/>
            </a:ln>
          </p:spPr>
        </p:cxnSp>
        <p:cxnSp>
          <p:nvCxnSpPr>
            <p:cNvPr id="80" name="Straight Connector 79">
              <a:extLst>
                <a:ext uri="{FF2B5EF4-FFF2-40B4-BE49-F238E27FC236}">
                  <a16:creationId xmlns:a16="http://schemas.microsoft.com/office/drawing/2014/main" id="{A1670FD4-BE5B-4198-B42B-DD9CF831E3B0}"/>
                </a:ext>
              </a:extLst>
            </p:cNvPr>
            <p:cNvCxnSpPr/>
            <p:nvPr/>
          </p:nvCxnSpPr>
          <p:spPr>
            <a:xfrm>
              <a:off x="5394960" y="4846320"/>
              <a:ext cx="0" cy="758952"/>
            </a:xfrm>
            <a:prstGeom prst="line">
              <a:avLst/>
            </a:prstGeom>
            <a:noFill/>
            <a:ln w="3175">
              <a:solidFill>
                <a:schemeClr val="bg1">
                  <a:lumMod val="50000"/>
                </a:schemeClr>
              </a:solidFill>
              <a:prstDash val="dash"/>
            </a:ln>
          </p:spPr>
        </p:cxnSp>
        <p:cxnSp>
          <p:nvCxnSpPr>
            <p:cNvPr id="81" name="Straight Connector 80">
              <a:extLst>
                <a:ext uri="{FF2B5EF4-FFF2-40B4-BE49-F238E27FC236}">
                  <a16:creationId xmlns:a16="http://schemas.microsoft.com/office/drawing/2014/main" id="{3A754E04-8066-478A-B885-FB63A18B5DFB}"/>
                </a:ext>
              </a:extLst>
            </p:cNvPr>
            <p:cNvCxnSpPr/>
            <p:nvPr/>
          </p:nvCxnSpPr>
          <p:spPr>
            <a:xfrm>
              <a:off x="6995160" y="4846320"/>
              <a:ext cx="0" cy="758952"/>
            </a:xfrm>
            <a:prstGeom prst="line">
              <a:avLst/>
            </a:prstGeom>
            <a:noFill/>
            <a:ln w="3175">
              <a:solidFill>
                <a:schemeClr val="bg1">
                  <a:lumMod val="50000"/>
                </a:schemeClr>
              </a:solidFill>
              <a:prstDash val="dash"/>
            </a:ln>
          </p:spPr>
        </p:cxnSp>
        <p:sp>
          <p:nvSpPr>
            <p:cNvPr id="102" name="Rectangle 101">
              <a:extLst>
                <a:ext uri="{FF2B5EF4-FFF2-40B4-BE49-F238E27FC236}">
                  <a16:creationId xmlns:a16="http://schemas.microsoft.com/office/drawing/2014/main" id="{AF546A9B-6391-4383-A6B0-DBE9C1FB4A85}"/>
                </a:ext>
              </a:extLst>
            </p:cNvPr>
            <p:cNvSpPr/>
            <p:nvPr/>
          </p:nvSpPr>
          <p:spPr>
            <a:xfrm>
              <a:off x="3081528" y="4572000"/>
              <a:ext cx="90170" cy="9017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3" name="TextBox 102">
              <a:extLst>
                <a:ext uri="{FF2B5EF4-FFF2-40B4-BE49-F238E27FC236}">
                  <a16:creationId xmlns:a16="http://schemas.microsoft.com/office/drawing/2014/main" id="{0E7D3980-9946-4CAE-AD77-ED859F8F29AA}"/>
                </a:ext>
              </a:extLst>
            </p:cNvPr>
            <p:cNvSpPr txBox="1"/>
            <p:nvPr/>
          </p:nvSpPr>
          <p:spPr>
            <a:xfrm>
              <a:off x="3209544" y="4526280"/>
              <a:ext cx="391133" cy="169277"/>
            </a:xfrm>
            <a:prstGeom prst="rect">
              <a:avLst/>
            </a:prstGeom>
            <a:noFill/>
          </p:spPr>
          <p:txBody>
            <a:bodyPr wrap="none" lIns="0" tIns="0" rIns="0" bIns="0" rtlCol="0" anchor="ctr">
              <a:spAutoFit/>
            </a:bodyPr>
            <a:lstStyle/>
            <a:p>
              <a:r>
                <a:rPr lang="fr-CH" sz="1100"/>
                <a:t>March</a:t>
              </a:r>
              <a:endParaRPr lang="en-GB" sz="1100"/>
            </a:p>
          </p:txBody>
        </p:sp>
        <p:sp>
          <p:nvSpPr>
            <p:cNvPr id="100" name="Rectangle 99">
              <a:extLst>
                <a:ext uri="{FF2B5EF4-FFF2-40B4-BE49-F238E27FC236}">
                  <a16:creationId xmlns:a16="http://schemas.microsoft.com/office/drawing/2014/main" id="{C4D29CF1-3AC6-4160-A0EE-B834ADC96FC7}"/>
                </a:ext>
              </a:extLst>
            </p:cNvPr>
            <p:cNvSpPr/>
            <p:nvPr/>
          </p:nvSpPr>
          <p:spPr>
            <a:xfrm>
              <a:off x="3785616" y="4575690"/>
              <a:ext cx="90170" cy="90170"/>
            </a:xfrm>
            <a:prstGeom prst="rect">
              <a:avLst/>
            </a:prstGeom>
            <a:solidFill>
              <a:srgbClr val="F09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1" name="TextBox 100">
              <a:extLst>
                <a:ext uri="{FF2B5EF4-FFF2-40B4-BE49-F238E27FC236}">
                  <a16:creationId xmlns:a16="http://schemas.microsoft.com/office/drawing/2014/main" id="{68B8E305-D713-4B56-90C3-300F5F6B7138}"/>
                </a:ext>
              </a:extLst>
            </p:cNvPr>
            <p:cNvSpPr txBox="1"/>
            <p:nvPr/>
          </p:nvSpPr>
          <p:spPr>
            <a:xfrm>
              <a:off x="3913632" y="4529970"/>
              <a:ext cx="283732" cy="169277"/>
            </a:xfrm>
            <a:prstGeom prst="rect">
              <a:avLst/>
            </a:prstGeom>
            <a:noFill/>
          </p:spPr>
          <p:txBody>
            <a:bodyPr wrap="none" lIns="0" tIns="0" rIns="0" bIns="0" rtlCol="0" anchor="ctr">
              <a:spAutoFit/>
            </a:bodyPr>
            <a:lstStyle/>
            <a:p>
              <a:r>
                <a:rPr lang="fr-CH" sz="1100"/>
                <a:t>April</a:t>
              </a:r>
              <a:endParaRPr lang="en-GB" sz="1100"/>
            </a:p>
          </p:txBody>
        </p:sp>
        <p:sp>
          <p:nvSpPr>
            <p:cNvPr id="98" name="Rectangle 97">
              <a:extLst>
                <a:ext uri="{FF2B5EF4-FFF2-40B4-BE49-F238E27FC236}">
                  <a16:creationId xmlns:a16="http://schemas.microsoft.com/office/drawing/2014/main" id="{1AA3BE45-BC37-4A5F-9071-153D68D0FCD1}"/>
                </a:ext>
              </a:extLst>
            </p:cNvPr>
            <p:cNvSpPr/>
            <p:nvPr/>
          </p:nvSpPr>
          <p:spPr>
            <a:xfrm>
              <a:off x="4379976" y="4575690"/>
              <a:ext cx="90170" cy="90170"/>
            </a:xfrm>
            <a:prstGeom prst="rect">
              <a:avLst/>
            </a:prstGeom>
            <a:solidFill>
              <a:srgbClr val="F7C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9" name="TextBox 98">
              <a:extLst>
                <a:ext uri="{FF2B5EF4-FFF2-40B4-BE49-F238E27FC236}">
                  <a16:creationId xmlns:a16="http://schemas.microsoft.com/office/drawing/2014/main" id="{8511273C-5EBC-4D6B-B6C8-78628B8E6BDD}"/>
                </a:ext>
              </a:extLst>
            </p:cNvPr>
            <p:cNvSpPr txBox="1"/>
            <p:nvPr/>
          </p:nvSpPr>
          <p:spPr>
            <a:xfrm>
              <a:off x="4507992" y="4529970"/>
              <a:ext cx="266098" cy="169277"/>
            </a:xfrm>
            <a:prstGeom prst="rect">
              <a:avLst/>
            </a:prstGeom>
            <a:noFill/>
          </p:spPr>
          <p:txBody>
            <a:bodyPr wrap="none" lIns="0" tIns="0" rIns="0" bIns="0" rtlCol="0" anchor="ctr">
              <a:spAutoFit/>
            </a:bodyPr>
            <a:lstStyle/>
            <a:p>
              <a:r>
                <a:rPr lang="fr-CH" sz="1100"/>
                <a:t>May</a:t>
              </a:r>
              <a:endParaRPr lang="en-GB" sz="1100"/>
            </a:p>
          </p:txBody>
        </p:sp>
        <p:sp>
          <p:nvSpPr>
            <p:cNvPr id="96" name="Rectangle 95">
              <a:extLst>
                <a:ext uri="{FF2B5EF4-FFF2-40B4-BE49-F238E27FC236}">
                  <a16:creationId xmlns:a16="http://schemas.microsoft.com/office/drawing/2014/main" id="{F39A374D-3578-499A-B868-4CD84D0AFFD7}"/>
                </a:ext>
              </a:extLst>
            </p:cNvPr>
            <p:cNvSpPr/>
            <p:nvPr/>
          </p:nvSpPr>
          <p:spPr>
            <a:xfrm>
              <a:off x="4956048" y="4575690"/>
              <a:ext cx="90170" cy="9017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7" name="TextBox 96">
              <a:extLst>
                <a:ext uri="{FF2B5EF4-FFF2-40B4-BE49-F238E27FC236}">
                  <a16:creationId xmlns:a16="http://schemas.microsoft.com/office/drawing/2014/main" id="{82958186-BA5D-43C1-AB73-0E203071349F}"/>
                </a:ext>
              </a:extLst>
            </p:cNvPr>
            <p:cNvSpPr txBox="1"/>
            <p:nvPr/>
          </p:nvSpPr>
          <p:spPr>
            <a:xfrm>
              <a:off x="5084064" y="4529970"/>
              <a:ext cx="306174" cy="169277"/>
            </a:xfrm>
            <a:prstGeom prst="rect">
              <a:avLst/>
            </a:prstGeom>
            <a:noFill/>
          </p:spPr>
          <p:txBody>
            <a:bodyPr wrap="none" lIns="0" tIns="0" rIns="0" bIns="0" rtlCol="0" anchor="ctr">
              <a:spAutoFit/>
            </a:bodyPr>
            <a:lstStyle/>
            <a:p>
              <a:r>
                <a:rPr lang="fr-CH" sz="1100"/>
                <a:t>June</a:t>
              </a:r>
              <a:endParaRPr lang="en-GB" sz="1100"/>
            </a:p>
          </p:txBody>
        </p:sp>
        <p:sp>
          <p:nvSpPr>
            <p:cNvPr id="94" name="Rectangle 93">
              <a:extLst>
                <a:ext uri="{FF2B5EF4-FFF2-40B4-BE49-F238E27FC236}">
                  <a16:creationId xmlns:a16="http://schemas.microsoft.com/office/drawing/2014/main" id="{D99A3B96-1F65-4D16-84FA-78390BDE24FF}"/>
                </a:ext>
              </a:extLst>
            </p:cNvPr>
            <p:cNvSpPr/>
            <p:nvPr/>
          </p:nvSpPr>
          <p:spPr>
            <a:xfrm>
              <a:off x="5577840" y="4575690"/>
              <a:ext cx="90170" cy="90170"/>
            </a:xfrm>
            <a:prstGeom prst="rect">
              <a:avLst/>
            </a:prstGeom>
            <a:solidFill>
              <a:srgbClr val="8ED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5" name="TextBox 94">
              <a:extLst>
                <a:ext uri="{FF2B5EF4-FFF2-40B4-BE49-F238E27FC236}">
                  <a16:creationId xmlns:a16="http://schemas.microsoft.com/office/drawing/2014/main" id="{2EB09C11-B404-425C-87D2-CCB9898D52BC}"/>
                </a:ext>
              </a:extLst>
            </p:cNvPr>
            <p:cNvSpPr txBox="1"/>
            <p:nvPr/>
          </p:nvSpPr>
          <p:spPr>
            <a:xfrm>
              <a:off x="5705856" y="4529970"/>
              <a:ext cx="251672" cy="169277"/>
            </a:xfrm>
            <a:prstGeom prst="rect">
              <a:avLst/>
            </a:prstGeom>
            <a:noFill/>
          </p:spPr>
          <p:txBody>
            <a:bodyPr wrap="none" lIns="0" tIns="0" rIns="0" bIns="0" rtlCol="0" anchor="ctr">
              <a:spAutoFit/>
            </a:bodyPr>
            <a:lstStyle/>
            <a:p>
              <a:r>
                <a:rPr lang="fr-CH" sz="1100"/>
                <a:t>July</a:t>
              </a:r>
              <a:endParaRPr lang="en-GB" sz="1100"/>
            </a:p>
          </p:txBody>
        </p:sp>
        <p:sp>
          <p:nvSpPr>
            <p:cNvPr id="92" name="Rectangle 91">
              <a:extLst>
                <a:ext uri="{FF2B5EF4-FFF2-40B4-BE49-F238E27FC236}">
                  <a16:creationId xmlns:a16="http://schemas.microsoft.com/office/drawing/2014/main" id="{E349E63E-C8AA-4B10-960F-567802DA0D68}"/>
                </a:ext>
              </a:extLst>
            </p:cNvPr>
            <p:cNvSpPr/>
            <p:nvPr/>
          </p:nvSpPr>
          <p:spPr>
            <a:xfrm>
              <a:off x="6144768" y="4575690"/>
              <a:ext cx="90170" cy="90170"/>
            </a:xfrm>
            <a:prstGeom prst="rect">
              <a:avLst/>
            </a:prstGeom>
            <a:solidFill>
              <a:srgbClr val="B5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3" name="TextBox 92">
              <a:extLst>
                <a:ext uri="{FF2B5EF4-FFF2-40B4-BE49-F238E27FC236}">
                  <a16:creationId xmlns:a16="http://schemas.microsoft.com/office/drawing/2014/main" id="{0397521A-EA82-4C38-881D-8E90166754B7}"/>
                </a:ext>
              </a:extLst>
            </p:cNvPr>
            <p:cNvSpPr txBox="1"/>
            <p:nvPr/>
          </p:nvSpPr>
          <p:spPr>
            <a:xfrm>
              <a:off x="6272784" y="4529970"/>
              <a:ext cx="439223" cy="169277"/>
            </a:xfrm>
            <a:prstGeom prst="rect">
              <a:avLst/>
            </a:prstGeom>
            <a:noFill/>
          </p:spPr>
          <p:txBody>
            <a:bodyPr wrap="none" lIns="0" tIns="0" rIns="0" bIns="0" rtlCol="0" anchor="ctr">
              <a:spAutoFit/>
            </a:bodyPr>
            <a:lstStyle/>
            <a:p>
              <a:r>
                <a:rPr lang="fr-CH" sz="1100"/>
                <a:t>August</a:t>
              </a:r>
              <a:endParaRPr lang="en-GB" sz="1100"/>
            </a:p>
          </p:txBody>
        </p:sp>
        <p:sp>
          <p:nvSpPr>
            <p:cNvPr id="90" name="Rectangle 89">
              <a:extLst>
                <a:ext uri="{FF2B5EF4-FFF2-40B4-BE49-F238E27FC236}">
                  <a16:creationId xmlns:a16="http://schemas.microsoft.com/office/drawing/2014/main" id="{A0FCB5E3-AE93-433D-B6BE-99C568027232}"/>
                </a:ext>
              </a:extLst>
            </p:cNvPr>
            <p:cNvSpPr/>
            <p:nvPr/>
          </p:nvSpPr>
          <p:spPr>
            <a:xfrm>
              <a:off x="6894576" y="4575690"/>
              <a:ext cx="90170" cy="90170"/>
            </a:xfrm>
            <a:prstGeom prst="rect">
              <a:avLst/>
            </a:prstGeom>
            <a:solidFill>
              <a:srgbClr val="D9F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1" name="TextBox 90">
              <a:extLst>
                <a:ext uri="{FF2B5EF4-FFF2-40B4-BE49-F238E27FC236}">
                  <a16:creationId xmlns:a16="http://schemas.microsoft.com/office/drawing/2014/main" id="{525A6E06-B634-468F-A24E-48CFDB1F0CDC}"/>
                </a:ext>
              </a:extLst>
            </p:cNvPr>
            <p:cNvSpPr txBox="1"/>
            <p:nvPr/>
          </p:nvSpPr>
          <p:spPr>
            <a:xfrm>
              <a:off x="7022592" y="4529970"/>
              <a:ext cx="689291" cy="169277"/>
            </a:xfrm>
            <a:prstGeom prst="rect">
              <a:avLst/>
            </a:prstGeom>
            <a:noFill/>
          </p:spPr>
          <p:txBody>
            <a:bodyPr wrap="none" lIns="0" tIns="0" rIns="0" bIns="0" rtlCol="0" anchor="ctr">
              <a:spAutoFit/>
            </a:bodyPr>
            <a:lstStyle/>
            <a:p>
              <a:r>
                <a:rPr lang="fr-CH" sz="1100" err="1"/>
                <a:t>September</a:t>
              </a:r>
              <a:endParaRPr lang="en-GB" sz="1100"/>
            </a:p>
          </p:txBody>
        </p:sp>
        <p:sp>
          <p:nvSpPr>
            <p:cNvPr id="8" name="object 17">
              <a:extLst>
                <a:ext uri="{FF2B5EF4-FFF2-40B4-BE49-F238E27FC236}">
                  <a16:creationId xmlns:a16="http://schemas.microsoft.com/office/drawing/2014/main" id="{0383BE6D-8CDF-428F-8EE9-3116ADDABBDF}"/>
                </a:ext>
              </a:extLst>
            </p:cNvPr>
            <p:cNvSpPr/>
            <p:nvPr/>
          </p:nvSpPr>
          <p:spPr>
            <a:xfrm>
              <a:off x="6080760" y="2191648"/>
              <a:ext cx="1188720" cy="1440180"/>
            </a:xfrm>
            <a:custGeom>
              <a:avLst/>
              <a:gdLst/>
              <a:ahLst/>
              <a:cxnLst/>
              <a:rect l="l" t="t" r="r" b="b"/>
              <a:pathLst>
                <a:path w="990600" h="1440179">
                  <a:moveTo>
                    <a:pt x="0" y="1439659"/>
                  </a:moveTo>
                  <a:lnTo>
                    <a:pt x="0" y="0"/>
                  </a:lnTo>
                  <a:lnTo>
                    <a:pt x="990600" y="0"/>
                  </a:lnTo>
                  <a:lnTo>
                    <a:pt x="990600" y="1439659"/>
                  </a:lnTo>
                </a:path>
              </a:pathLst>
            </a:custGeom>
            <a:ln w="3175">
              <a:solidFill>
                <a:schemeClr val="bg1">
                  <a:lumMod val="50000"/>
                </a:schemeClr>
              </a:solidFill>
              <a:prstDash val="dash"/>
            </a:ln>
          </p:spPr>
          <p:txBody>
            <a:bodyPr wrap="square" lIns="0" tIns="0" rIns="0" bIns="0" rtlCol="0"/>
            <a:lstStyle/>
            <a:p>
              <a:endParaRPr/>
            </a:p>
          </p:txBody>
        </p:sp>
        <p:grpSp>
          <p:nvGrpSpPr>
            <p:cNvPr id="116" name="Group 115">
              <a:extLst>
                <a:ext uri="{FF2B5EF4-FFF2-40B4-BE49-F238E27FC236}">
                  <a16:creationId xmlns:a16="http://schemas.microsoft.com/office/drawing/2014/main" id="{4DDABC39-2E7A-4C71-BC59-55CEAA91C510}"/>
                </a:ext>
              </a:extLst>
            </p:cNvPr>
            <p:cNvGrpSpPr/>
            <p:nvPr/>
          </p:nvGrpSpPr>
          <p:grpSpPr>
            <a:xfrm>
              <a:off x="6309360" y="2671546"/>
              <a:ext cx="519252" cy="744651"/>
              <a:chOff x="6203360" y="2759650"/>
              <a:chExt cx="519252" cy="744651"/>
            </a:xfrm>
          </p:grpSpPr>
          <p:sp>
            <p:nvSpPr>
              <p:cNvPr id="9" name="object 18">
                <a:extLst>
                  <a:ext uri="{FF2B5EF4-FFF2-40B4-BE49-F238E27FC236}">
                    <a16:creationId xmlns:a16="http://schemas.microsoft.com/office/drawing/2014/main" id="{00B5D51F-7108-47E5-B9FD-4ECB01821973}"/>
                  </a:ext>
                </a:extLst>
              </p:cNvPr>
              <p:cNvSpPr/>
              <p:nvPr/>
            </p:nvSpPr>
            <p:spPr>
              <a:xfrm>
                <a:off x="6203360" y="2790549"/>
                <a:ext cx="104139" cy="53340"/>
              </a:xfrm>
              <a:custGeom>
                <a:avLst/>
                <a:gdLst/>
                <a:ahLst/>
                <a:cxnLst/>
                <a:rect l="l" t="t" r="r" b="b"/>
                <a:pathLst>
                  <a:path w="104139" h="53340">
                    <a:moveTo>
                      <a:pt x="103746" y="0"/>
                    </a:moveTo>
                    <a:lnTo>
                      <a:pt x="0" y="0"/>
                    </a:lnTo>
                    <a:lnTo>
                      <a:pt x="0" y="52717"/>
                    </a:lnTo>
                    <a:lnTo>
                      <a:pt x="103746" y="52717"/>
                    </a:lnTo>
                    <a:lnTo>
                      <a:pt x="103746" y="0"/>
                    </a:lnTo>
                    <a:close/>
                  </a:path>
                </a:pathLst>
              </a:custGeom>
              <a:solidFill>
                <a:srgbClr val="E31836"/>
              </a:solidFill>
            </p:spPr>
            <p:txBody>
              <a:bodyPr wrap="square" lIns="0" tIns="0" rIns="0" bIns="0" rtlCol="0"/>
              <a:lstStyle/>
              <a:p>
                <a:endParaRPr/>
              </a:p>
            </p:txBody>
          </p:sp>
          <p:sp>
            <p:nvSpPr>
              <p:cNvPr id="10" name="object 19">
                <a:extLst>
                  <a:ext uri="{FF2B5EF4-FFF2-40B4-BE49-F238E27FC236}">
                    <a16:creationId xmlns:a16="http://schemas.microsoft.com/office/drawing/2014/main" id="{6B116404-D25E-44EF-BCC8-2D8960399240}"/>
                  </a:ext>
                </a:extLst>
              </p:cNvPr>
              <p:cNvSpPr/>
              <p:nvPr/>
            </p:nvSpPr>
            <p:spPr>
              <a:xfrm>
                <a:off x="6307246" y="2778827"/>
                <a:ext cx="104139" cy="64769"/>
              </a:xfrm>
              <a:custGeom>
                <a:avLst/>
                <a:gdLst/>
                <a:ahLst/>
                <a:cxnLst/>
                <a:rect l="l" t="t" r="r" b="b"/>
                <a:pathLst>
                  <a:path w="104139" h="64770">
                    <a:moveTo>
                      <a:pt x="103746" y="0"/>
                    </a:moveTo>
                    <a:lnTo>
                      <a:pt x="0" y="0"/>
                    </a:lnTo>
                    <a:lnTo>
                      <a:pt x="0" y="64427"/>
                    </a:lnTo>
                    <a:lnTo>
                      <a:pt x="103746" y="64427"/>
                    </a:lnTo>
                    <a:lnTo>
                      <a:pt x="103746" y="0"/>
                    </a:lnTo>
                    <a:close/>
                  </a:path>
                </a:pathLst>
              </a:custGeom>
              <a:solidFill>
                <a:srgbClr val="F09383"/>
              </a:solidFill>
            </p:spPr>
            <p:txBody>
              <a:bodyPr wrap="square" lIns="0" tIns="0" rIns="0" bIns="0" rtlCol="0"/>
              <a:lstStyle/>
              <a:p>
                <a:endParaRPr/>
              </a:p>
            </p:txBody>
          </p:sp>
          <p:sp>
            <p:nvSpPr>
              <p:cNvPr id="11" name="object 20">
                <a:extLst>
                  <a:ext uri="{FF2B5EF4-FFF2-40B4-BE49-F238E27FC236}">
                    <a16:creationId xmlns:a16="http://schemas.microsoft.com/office/drawing/2014/main" id="{2F34FAB4-6C87-428F-8A61-18AABF48D9AA}"/>
                  </a:ext>
                </a:extLst>
              </p:cNvPr>
              <p:cNvSpPr/>
              <p:nvPr/>
            </p:nvSpPr>
            <p:spPr>
              <a:xfrm>
                <a:off x="6411005" y="2770305"/>
                <a:ext cx="103505" cy="73025"/>
              </a:xfrm>
              <a:custGeom>
                <a:avLst/>
                <a:gdLst/>
                <a:ahLst/>
                <a:cxnLst/>
                <a:rect l="l" t="t" r="r" b="b"/>
                <a:pathLst>
                  <a:path w="103504" h="73025">
                    <a:moveTo>
                      <a:pt x="102946" y="0"/>
                    </a:moveTo>
                    <a:lnTo>
                      <a:pt x="0" y="0"/>
                    </a:lnTo>
                    <a:lnTo>
                      <a:pt x="0" y="72948"/>
                    </a:lnTo>
                    <a:lnTo>
                      <a:pt x="102946" y="72948"/>
                    </a:lnTo>
                    <a:lnTo>
                      <a:pt x="102946" y="0"/>
                    </a:lnTo>
                    <a:close/>
                  </a:path>
                </a:pathLst>
              </a:custGeom>
              <a:solidFill>
                <a:srgbClr val="F7C6B9"/>
              </a:solidFill>
            </p:spPr>
            <p:txBody>
              <a:bodyPr wrap="square" lIns="0" tIns="0" rIns="0" bIns="0" rtlCol="0"/>
              <a:lstStyle/>
              <a:p>
                <a:endParaRPr/>
              </a:p>
            </p:txBody>
          </p:sp>
          <p:sp>
            <p:nvSpPr>
              <p:cNvPr id="12" name="object 21">
                <a:extLst>
                  <a:ext uri="{FF2B5EF4-FFF2-40B4-BE49-F238E27FC236}">
                    <a16:creationId xmlns:a16="http://schemas.microsoft.com/office/drawing/2014/main" id="{C4E41EDE-E4E9-4B60-A473-550BC9FE3514}"/>
                  </a:ext>
                </a:extLst>
              </p:cNvPr>
              <p:cNvSpPr/>
              <p:nvPr/>
            </p:nvSpPr>
            <p:spPr>
              <a:xfrm>
                <a:off x="6514752" y="2759650"/>
                <a:ext cx="104139" cy="83820"/>
              </a:xfrm>
              <a:custGeom>
                <a:avLst/>
                <a:gdLst/>
                <a:ahLst/>
                <a:cxnLst/>
                <a:rect l="l" t="t" r="r" b="b"/>
                <a:pathLst>
                  <a:path w="104139" h="83820">
                    <a:moveTo>
                      <a:pt x="103733" y="0"/>
                    </a:moveTo>
                    <a:lnTo>
                      <a:pt x="0" y="0"/>
                    </a:lnTo>
                    <a:lnTo>
                      <a:pt x="0" y="83604"/>
                    </a:lnTo>
                    <a:lnTo>
                      <a:pt x="103733" y="83604"/>
                    </a:lnTo>
                    <a:lnTo>
                      <a:pt x="103733" y="0"/>
                    </a:lnTo>
                    <a:close/>
                  </a:path>
                </a:pathLst>
              </a:custGeom>
              <a:solidFill>
                <a:srgbClr val="62CDF6"/>
              </a:solidFill>
            </p:spPr>
            <p:txBody>
              <a:bodyPr wrap="square" lIns="0" tIns="0" rIns="0" bIns="0" rtlCol="0"/>
              <a:lstStyle/>
              <a:p>
                <a:endParaRPr/>
              </a:p>
            </p:txBody>
          </p:sp>
          <p:sp>
            <p:nvSpPr>
              <p:cNvPr id="13" name="object 22">
                <a:extLst>
                  <a:ext uri="{FF2B5EF4-FFF2-40B4-BE49-F238E27FC236}">
                    <a16:creationId xmlns:a16="http://schemas.microsoft.com/office/drawing/2014/main" id="{B840ADC1-9B5B-4C37-9359-7D4FBA6BED7C}"/>
                  </a:ext>
                </a:extLst>
              </p:cNvPr>
              <p:cNvSpPr/>
              <p:nvPr/>
            </p:nvSpPr>
            <p:spPr>
              <a:xfrm>
                <a:off x="6618473" y="2843266"/>
                <a:ext cx="104139" cy="661035"/>
              </a:xfrm>
              <a:custGeom>
                <a:avLst/>
                <a:gdLst/>
                <a:ahLst/>
                <a:cxnLst/>
                <a:rect l="l" t="t" r="r" b="b"/>
                <a:pathLst>
                  <a:path w="104139" h="661034">
                    <a:moveTo>
                      <a:pt x="103733" y="0"/>
                    </a:moveTo>
                    <a:lnTo>
                      <a:pt x="0" y="0"/>
                    </a:lnTo>
                    <a:lnTo>
                      <a:pt x="0" y="660806"/>
                    </a:lnTo>
                    <a:lnTo>
                      <a:pt x="103733" y="660806"/>
                    </a:lnTo>
                    <a:lnTo>
                      <a:pt x="103733" y="0"/>
                    </a:lnTo>
                    <a:close/>
                  </a:path>
                </a:pathLst>
              </a:custGeom>
              <a:solidFill>
                <a:srgbClr val="8ED8F8"/>
              </a:solidFill>
            </p:spPr>
            <p:txBody>
              <a:bodyPr wrap="square" lIns="0" tIns="0" rIns="0" bIns="0" rtlCol="0"/>
              <a:lstStyle/>
              <a:p>
                <a:endParaRPr/>
              </a:p>
            </p:txBody>
          </p:sp>
        </p:grpSp>
        <p:sp>
          <p:nvSpPr>
            <p:cNvPr id="14" name="object 23">
              <a:extLst>
                <a:ext uri="{FF2B5EF4-FFF2-40B4-BE49-F238E27FC236}">
                  <a16:creationId xmlns:a16="http://schemas.microsoft.com/office/drawing/2014/main" id="{44D55A5D-0DCA-467A-8624-39023A6110B5}"/>
                </a:ext>
              </a:extLst>
            </p:cNvPr>
            <p:cNvSpPr/>
            <p:nvPr/>
          </p:nvSpPr>
          <p:spPr>
            <a:xfrm>
              <a:off x="4800600" y="2191648"/>
              <a:ext cx="1188720" cy="1440180"/>
            </a:xfrm>
            <a:custGeom>
              <a:avLst/>
              <a:gdLst/>
              <a:ahLst/>
              <a:cxnLst/>
              <a:rect l="l" t="t" r="r" b="b"/>
              <a:pathLst>
                <a:path w="990600" h="1440179">
                  <a:moveTo>
                    <a:pt x="0" y="1439659"/>
                  </a:moveTo>
                  <a:lnTo>
                    <a:pt x="0" y="0"/>
                  </a:lnTo>
                  <a:lnTo>
                    <a:pt x="990600" y="0"/>
                  </a:lnTo>
                  <a:lnTo>
                    <a:pt x="990600" y="1439659"/>
                  </a:lnTo>
                </a:path>
              </a:pathLst>
            </a:custGeom>
            <a:ln w="3175">
              <a:solidFill>
                <a:schemeClr val="bg1">
                  <a:lumMod val="50000"/>
                </a:schemeClr>
              </a:solidFill>
              <a:prstDash val="dash"/>
            </a:ln>
          </p:spPr>
          <p:txBody>
            <a:bodyPr wrap="square" lIns="0" tIns="0" rIns="0" bIns="0" rtlCol="0"/>
            <a:lstStyle/>
            <a:p>
              <a:endParaRPr/>
            </a:p>
          </p:txBody>
        </p:sp>
        <p:grpSp>
          <p:nvGrpSpPr>
            <p:cNvPr id="114" name="Group 113">
              <a:extLst>
                <a:ext uri="{FF2B5EF4-FFF2-40B4-BE49-F238E27FC236}">
                  <a16:creationId xmlns:a16="http://schemas.microsoft.com/office/drawing/2014/main" id="{2CEDA026-07CA-492E-86F7-B99B5E319EAC}"/>
                </a:ext>
              </a:extLst>
            </p:cNvPr>
            <p:cNvGrpSpPr/>
            <p:nvPr/>
          </p:nvGrpSpPr>
          <p:grpSpPr>
            <a:xfrm>
              <a:off x="5029200" y="2724797"/>
              <a:ext cx="725931" cy="529474"/>
              <a:chOff x="4926857" y="2812901"/>
              <a:chExt cx="725931" cy="529474"/>
            </a:xfrm>
          </p:grpSpPr>
          <p:sp>
            <p:nvSpPr>
              <p:cNvPr id="15" name="object 24">
                <a:extLst>
                  <a:ext uri="{FF2B5EF4-FFF2-40B4-BE49-F238E27FC236}">
                    <a16:creationId xmlns:a16="http://schemas.microsoft.com/office/drawing/2014/main" id="{1D803B31-7BF4-4023-8DDD-C22119CED8FE}"/>
                  </a:ext>
                </a:extLst>
              </p:cNvPr>
              <p:cNvSpPr/>
              <p:nvPr/>
            </p:nvSpPr>
            <p:spPr>
              <a:xfrm>
                <a:off x="4926857" y="2812901"/>
                <a:ext cx="104139" cy="30480"/>
              </a:xfrm>
              <a:custGeom>
                <a:avLst/>
                <a:gdLst/>
                <a:ahLst/>
                <a:cxnLst/>
                <a:rect l="l" t="t" r="r" b="b"/>
                <a:pathLst>
                  <a:path w="104139" h="30479">
                    <a:moveTo>
                      <a:pt x="103733" y="0"/>
                    </a:moveTo>
                    <a:lnTo>
                      <a:pt x="0" y="0"/>
                    </a:lnTo>
                    <a:lnTo>
                      <a:pt x="0" y="30352"/>
                    </a:lnTo>
                    <a:lnTo>
                      <a:pt x="103733" y="30352"/>
                    </a:lnTo>
                    <a:lnTo>
                      <a:pt x="103733" y="0"/>
                    </a:lnTo>
                    <a:close/>
                  </a:path>
                </a:pathLst>
              </a:custGeom>
              <a:solidFill>
                <a:srgbClr val="E31836"/>
              </a:solidFill>
            </p:spPr>
            <p:txBody>
              <a:bodyPr wrap="square" lIns="0" tIns="0" rIns="0" bIns="0" rtlCol="0"/>
              <a:lstStyle/>
              <a:p>
                <a:endParaRPr/>
              </a:p>
            </p:txBody>
          </p:sp>
          <p:sp>
            <p:nvSpPr>
              <p:cNvPr id="16" name="object 25">
                <a:extLst>
                  <a:ext uri="{FF2B5EF4-FFF2-40B4-BE49-F238E27FC236}">
                    <a16:creationId xmlns:a16="http://schemas.microsoft.com/office/drawing/2014/main" id="{26412B7F-D042-4FCE-8AEA-82E08329CF80}"/>
                  </a:ext>
                </a:extLst>
              </p:cNvPr>
              <p:cNvSpPr/>
              <p:nvPr/>
            </p:nvSpPr>
            <p:spPr>
              <a:xfrm>
                <a:off x="5030731" y="2843254"/>
                <a:ext cx="104139" cy="219075"/>
              </a:xfrm>
              <a:custGeom>
                <a:avLst/>
                <a:gdLst/>
                <a:ahLst/>
                <a:cxnLst/>
                <a:rect l="l" t="t" r="r" b="b"/>
                <a:pathLst>
                  <a:path w="104139" h="219075">
                    <a:moveTo>
                      <a:pt x="103746" y="0"/>
                    </a:moveTo>
                    <a:lnTo>
                      <a:pt x="0" y="0"/>
                    </a:lnTo>
                    <a:lnTo>
                      <a:pt x="0" y="218846"/>
                    </a:lnTo>
                    <a:lnTo>
                      <a:pt x="103746" y="218846"/>
                    </a:lnTo>
                    <a:lnTo>
                      <a:pt x="103746" y="0"/>
                    </a:lnTo>
                    <a:close/>
                  </a:path>
                </a:pathLst>
              </a:custGeom>
              <a:solidFill>
                <a:srgbClr val="F09383"/>
              </a:solidFill>
            </p:spPr>
            <p:txBody>
              <a:bodyPr wrap="square" lIns="0" tIns="0" rIns="0" bIns="0" rtlCol="0"/>
              <a:lstStyle/>
              <a:p>
                <a:endParaRPr/>
              </a:p>
            </p:txBody>
          </p:sp>
          <p:sp>
            <p:nvSpPr>
              <p:cNvPr id="17" name="object 26">
                <a:extLst>
                  <a:ext uri="{FF2B5EF4-FFF2-40B4-BE49-F238E27FC236}">
                    <a16:creationId xmlns:a16="http://schemas.microsoft.com/office/drawing/2014/main" id="{3BF96771-7B16-4B9B-9168-6F0488EE531D}"/>
                  </a:ext>
                </a:extLst>
              </p:cNvPr>
              <p:cNvSpPr/>
              <p:nvPr/>
            </p:nvSpPr>
            <p:spPr>
              <a:xfrm>
                <a:off x="5133702" y="2843266"/>
                <a:ext cx="104139" cy="499109"/>
              </a:xfrm>
              <a:custGeom>
                <a:avLst/>
                <a:gdLst/>
                <a:ahLst/>
                <a:cxnLst/>
                <a:rect l="l" t="t" r="r" b="b"/>
                <a:pathLst>
                  <a:path w="104139" h="499109">
                    <a:moveTo>
                      <a:pt x="103733" y="0"/>
                    </a:moveTo>
                    <a:lnTo>
                      <a:pt x="0" y="0"/>
                    </a:lnTo>
                    <a:lnTo>
                      <a:pt x="0" y="498932"/>
                    </a:lnTo>
                    <a:lnTo>
                      <a:pt x="103733" y="498932"/>
                    </a:lnTo>
                    <a:lnTo>
                      <a:pt x="103733" y="0"/>
                    </a:lnTo>
                    <a:close/>
                  </a:path>
                </a:pathLst>
              </a:custGeom>
              <a:solidFill>
                <a:srgbClr val="F7C6B9"/>
              </a:solidFill>
            </p:spPr>
            <p:txBody>
              <a:bodyPr wrap="square" lIns="0" tIns="0" rIns="0" bIns="0" rtlCol="0"/>
              <a:lstStyle/>
              <a:p>
                <a:endParaRPr/>
              </a:p>
            </p:txBody>
          </p:sp>
          <p:sp>
            <p:nvSpPr>
              <p:cNvPr id="18" name="object 27">
                <a:extLst>
                  <a:ext uri="{FF2B5EF4-FFF2-40B4-BE49-F238E27FC236}">
                    <a16:creationId xmlns:a16="http://schemas.microsoft.com/office/drawing/2014/main" id="{422675DA-EAD1-43C5-AF24-0C80B5829565}"/>
                  </a:ext>
                </a:extLst>
              </p:cNvPr>
              <p:cNvSpPr/>
              <p:nvPr/>
            </p:nvSpPr>
            <p:spPr>
              <a:xfrm>
                <a:off x="5238236" y="2843266"/>
                <a:ext cx="104139" cy="410209"/>
              </a:xfrm>
              <a:custGeom>
                <a:avLst/>
                <a:gdLst/>
                <a:ahLst/>
                <a:cxnLst/>
                <a:rect l="l" t="t" r="r" b="b"/>
                <a:pathLst>
                  <a:path w="104139" h="410209">
                    <a:moveTo>
                      <a:pt x="103733" y="0"/>
                    </a:moveTo>
                    <a:lnTo>
                      <a:pt x="0" y="0"/>
                    </a:lnTo>
                    <a:lnTo>
                      <a:pt x="0" y="410006"/>
                    </a:lnTo>
                    <a:lnTo>
                      <a:pt x="103733" y="410006"/>
                    </a:lnTo>
                    <a:lnTo>
                      <a:pt x="103733" y="0"/>
                    </a:lnTo>
                    <a:close/>
                  </a:path>
                </a:pathLst>
              </a:custGeom>
              <a:solidFill>
                <a:srgbClr val="62CDF6"/>
              </a:solidFill>
            </p:spPr>
            <p:txBody>
              <a:bodyPr wrap="square" lIns="0" tIns="0" rIns="0" bIns="0" rtlCol="0"/>
              <a:lstStyle/>
              <a:p>
                <a:endParaRPr/>
              </a:p>
            </p:txBody>
          </p:sp>
          <p:sp>
            <p:nvSpPr>
              <p:cNvPr id="19" name="object 28">
                <a:extLst>
                  <a:ext uri="{FF2B5EF4-FFF2-40B4-BE49-F238E27FC236}">
                    <a16:creationId xmlns:a16="http://schemas.microsoft.com/office/drawing/2014/main" id="{8FCDFDB8-31DE-407B-BA4C-D9BEC449B62C}"/>
                  </a:ext>
                </a:extLst>
              </p:cNvPr>
              <p:cNvSpPr/>
              <p:nvPr/>
            </p:nvSpPr>
            <p:spPr>
              <a:xfrm>
                <a:off x="5341969" y="2843266"/>
                <a:ext cx="103505" cy="358775"/>
              </a:xfrm>
              <a:custGeom>
                <a:avLst/>
                <a:gdLst/>
                <a:ahLst/>
                <a:cxnLst/>
                <a:rect l="l" t="t" r="r" b="b"/>
                <a:pathLst>
                  <a:path w="103504" h="358775">
                    <a:moveTo>
                      <a:pt x="102958" y="0"/>
                    </a:moveTo>
                    <a:lnTo>
                      <a:pt x="0" y="0"/>
                    </a:lnTo>
                    <a:lnTo>
                      <a:pt x="0" y="358355"/>
                    </a:lnTo>
                    <a:lnTo>
                      <a:pt x="102958" y="358355"/>
                    </a:lnTo>
                    <a:lnTo>
                      <a:pt x="102958" y="0"/>
                    </a:lnTo>
                    <a:close/>
                  </a:path>
                </a:pathLst>
              </a:custGeom>
              <a:solidFill>
                <a:srgbClr val="8ED8F8"/>
              </a:solidFill>
            </p:spPr>
            <p:txBody>
              <a:bodyPr wrap="square" lIns="0" tIns="0" rIns="0" bIns="0" rtlCol="0"/>
              <a:lstStyle/>
              <a:p>
                <a:endParaRPr/>
              </a:p>
            </p:txBody>
          </p:sp>
          <p:sp>
            <p:nvSpPr>
              <p:cNvPr id="20" name="object 29">
                <a:extLst>
                  <a:ext uri="{FF2B5EF4-FFF2-40B4-BE49-F238E27FC236}">
                    <a16:creationId xmlns:a16="http://schemas.microsoft.com/office/drawing/2014/main" id="{AD3804D2-9152-4BDB-92E6-EBA9DC8B3C73}"/>
                  </a:ext>
                </a:extLst>
              </p:cNvPr>
              <p:cNvSpPr/>
              <p:nvPr/>
            </p:nvSpPr>
            <p:spPr>
              <a:xfrm>
                <a:off x="5444928" y="2843254"/>
                <a:ext cx="104139" cy="300355"/>
              </a:xfrm>
              <a:custGeom>
                <a:avLst/>
                <a:gdLst/>
                <a:ahLst/>
                <a:cxnLst/>
                <a:rect l="l" t="t" r="r" b="b"/>
                <a:pathLst>
                  <a:path w="104139" h="300354">
                    <a:moveTo>
                      <a:pt x="103733" y="0"/>
                    </a:moveTo>
                    <a:lnTo>
                      <a:pt x="0" y="0"/>
                    </a:lnTo>
                    <a:lnTo>
                      <a:pt x="0" y="300316"/>
                    </a:lnTo>
                    <a:lnTo>
                      <a:pt x="103733" y="300316"/>
                    </a:lnTo>
                    <a:lnTo>
                      <a:pt x="103733" y="0"/>
                    </a:lnTo>
                    <a:close/>
                  </a:path>
                </a:pathLst>
              </a:custGeom>
              <a:solidFill>
                <a:srgbClr val="B5E4FA"/>
              </a:solidFill>
            </p:spPr>
            <p:txBody>
              <a:bodyPr wrap="square" lIns="0" tIns="0" rIns="0" bIns="0" rtlCol="0"/>
              <a:lstStyle/>
              <a:p>
                <a:endParaRPr/>
              </a:p>
            </p:txBody>
          </p:sp>
          <p:sp>
            <p:nvSpPr>
              <p:cNvPr id="21" name="object 30">
                <a:extLst>
                  <a:ext uri="{FF2B5EF4-FFF2-40B4-BE49-F238E27FC236}">
                    <a16:creationId xmlns:a16="http://schemas.microsoft.com/office/drawing/2014/main" id="{520B847F-2443-4D27-A697-F98A11A13183}"/>
                  </a:ext>
                </a:extLst>
              </p:cNvPr>
              <p:cNvSpPr/>
              <p:nvPr/>
            </p:nvSpPr>
            <p:spPr>
              <a:xfrm>
                <a:off x="5548649" y="2843266"/>
                <a:ext cx="104139" cy="107314"/>
              </a:xfrm>
              <a:custGeom>
                <a:avLst/>
                <a:gdLst/>
                <a:ahLst/>
                <a:cxnLst/>
                <a:rect l="l" t="t" r="r" b="b"/>
                <a:pathLst>
                  <a:path w="104139" h="107315">
                    <a:moveTo>
                      <a:pt x="103733" y="0"/>
                    </a:moveTo>
                    <a:lnTo>
                      <a:pt x="0" y="0"/>
                    </a:lnTo>
                    <a:lnTo>
                      <a:pt x="0" y="107022"/>
                    </a:lnTo>
                    <a:lnTo>
                      <a:pt x="103733" y="107022"/>
                    </a:lnTo>
                    <a:lnTo>
                      <a:pt x="103733" y="0"/>
                    </a:lnTo>
                    <a:close/>
                  </a:path>
                </a:pathLst>
              </a:custGeom>
              <a:solidFill>
                <a:srgbClr val="D9F1FC"/>
              </a:solidFill>
            </p:spPr>
            <p:txBody>
              <a:bodyPr wrap="square" lIns="0" tIns="0" rIns="0" bIns="0" rtlCol="0"/>
              <a:lstStyle/>
              <a:p>
                <a:endParaRPr/>
              </a:p>
            </p:txBody>
          </p:sp>
        </p:grpSp>
        <p:sp>
          <p:nvSpPr>
            <p:cNvPr id="22" name="object 31">
              <a:extLst>
                <a:ext uri="{FF2B5EF4-FFF2-40B4-BE49-F238E27FC236}">
                  <a16:creationId xmlns:a16="http://schemas.microsoft.com/office/drawing/2014/main" id="{B26950F1-943D-491A-A9A1-B4CB66AE7759}"/>
                </a:ext>
              </a:extLst>
            </p:cNvPr>
            <p:cNvSpPr/>
            <p:nvPr/>
          </p:nvSpPr>
          <p:spPr>
            <a:xfrm>
              <a:off x="3520440" y="2191648"/>
              <a:ext cx="1188720" cy="1440180"/>
            </a:xfrm>
            <a:custGeom>
              <a:avLst/>
              <a:gdLst/>
              <a:ahLst/>
              <a:cxnLst/>
              <a:rect l="l" t="t" r="r" b="b"/>
              <a:pathLst>
                <a:path w="990600" h="1440179">
                  <a:moveTo>
                    <a:pt x="0" y="1439659"/>
                  </a:moveTo>
                  <a:lnTo>
                    <a:pt x="0" y="0"/>
                  </a:lnTo>
                  <a:lnTo>
                    <a:pt x="990600" y="0"/>
                  </a:lnTo>
                  <a:lnTo>
                    <a:pt x="990600" y="1439659"/>
                  </a:lnTo>
                </a:path>
              </a:pathLst>
            </a:custGeom>
            <a:ln w="3175">
              <a:solidFill>
                <a:schemeClr val="bg1">
                  <a:lumMod val="50000"/>
                </a:schemeClr>
              </a:solidFill>
              <a:prstDash val="dash"/>
            </a:ln>
          </p:spPr>
          <p:txBody>
            <a:bodyPr wrap="square" lIns="0" tIns="0" rIns="0" bIns="0" rtlCol="0"/>
            <a:lstStyle/>
            <a:p>
              <a:endParaRPr/>
            </a:p>
          </p:txBody>
        </p:sp>
        <p:grpSp>
          <p:nvGrpSpPr>
            <p:cNvPr id="115" name="Group 114">
              <a:extLst>
                <a:ext uri="{FF2B5EF4-FFF2-40B4-BE49-F238E27FC236}">
                  <a16:creationId xmlns:a16="http://schemas.microsoft.com/office/drawing/2014/main" id="{5ECD148C-74E8-4E84-A20A-3C9740A94289}"/>
                </a:ext>
              </a:extLst>
            </p:cNvPr>
            <p:cNvGrpSpPr/>
            <p:nvPr/>
          </p:nvGrpSpPr>
          <p:grpSpPr>
            <a:xfrm>
              <a:off x="3749040" y="2661970"/>
              <a:ext cx="518464" cy="115405"/>
              <a:chOff x="3650341" y="2750074"/>
              <a:chExt cx="518464" cy="115405"/>
            </a:xfrm>
          </p:grpSpPr>
          <p:sp>
            <p:nvSpPr>
              <p:cNvPr id="23" name="object 32">
                <a:extLst>
                  <a:ext uri="{FF2B5EF4-FFF2-40B4-BE49-F238E27FC236}">
                    <a16:creationId xmlns:a16="http://schemas.microsoft.com/office/drawing/2014/main" id="{438BC353-1FED-41F2-84E4-9BAF613E8E08}"/>
                  </a:ext>
                </a:extLst>
              </p:cNvPr>
              <p:cNvSpPr/>
              <p:nvPr/>
            </p:nvSpPr>
            <p:spPr>
              <a:xfrm>
                <a:off x="3650341" y="2810780"/>
                <a:ext cx="104139" cy="33020"/>
              </a:xfrm>
              <a:custGeom>
                <a:avLst/>
                <a:gdLst/>
                <a:ahLst/>
                <a:cxnLst/>
                <a:rect l="l" t="t" r="r" b="b"/>
                <a:pathLst>
                  <a:path w="104139" h="33020">
                    <a:moveTo>
                      <a:pt x="103733" y="0"/>
                    </a:moveTo>
                    <a:lnTo>
                      <a:pt x="0" y="0"/>
                    </a:lnTo>
                    <a:lnTo>
                      <a:pt x="0" y="32486"/>
                    </a:lnTo>
                    <a:lnTo>
                      <a:pt x="103733" y="32486"/>
                    </a:lnTo>
                    <a:lnTo>
                      <a:pt x="103733" y="0"/>
                    </a:lnTo>
                    <a:close/>
                  </a:path>
                </a:pathLst>
              </a:custGeom>
              <a:solidFill>
                <a:srgbClr val="E31836"/>
              </a:solidFill>
            </p:spPr>
            <p:txBody>
              <a:bodyPr wrap="square" lIns="0" tIns="0" rIns="0" bIns="0" rtlCol="0"/>
              <a:lstStyle/>
              <a:p>
                <a:endParaRPr/>
              </a:p>
            </p:txBody>
          </p:sp>
          <p:sp>
            <p:nvSpPr>
              <p:cNvPr id="24" name="object 33">
                <a:extLst>
                  <a:ext uri="{FF2B5EF4-FFF2-40B4-BE49-F238E27FC236}">
                    <a16:creationId xmlns:a16="http://schemas.microsoft.com/office/drawing/2014/main" id="{4E734136-A345-4785-A601-6ED904F219B8}"/>
                  </a:ext>
                </a:extLst>
              </p:cNvPr>
              <p:cNvSpPr/>
              <p:nvPr/>
            </p:nvSpPr>
            <p:spPr>
              <a:xfrm>
                <a:off x="3754215" y="2764984"/>
                <a:ext cx="103505" cy="78740"/>
              </a:xfrm>
              <a:custGeom>
                <a:avLst/>
                <a:gdLst/>
                <a:ahLst/>
                <a:cxnLst/>
                <a:rect l="l" t="t" r="r" b="b"/>
                <a:pathLst>
                  <a:path w="103505" h="78740">
                    <a:moveTo>
                      <a:pt x="102958" y="0"/>
                    </a:moveTo>
                    <a:lnTo>
                      <a:pt x="0" y="0"/>
                    </a:lnTo>
                    <a:lnTo>
                      <a:pt x="0" y="78282"/>
                    </a:lnTo>
                    <a:lnTo>
                      <a:pt x="102958" y="78282"/>
                    </a:lnTo>
                    <a:lnTo>
                      <a:pt x="102958" y="0"/>
                    </a:lnTo>
                    <a:close/>
                  </a:path>
                </a:pathLst>
              </a:custGeom>
              <a:solidFill>
                <a:srgbClr val="F09383"/>
              </a:solidFill>
            </p:spPr>
            <p:txBody>
              <a:bodyPr wrap="square" lIns="0" tIns="0" rIns="0" bIns="0" rtlCol="0"/>
              <a:lstStyle/>
              <a:p>
                <a:endParaRPr/>
              </a:p>
            </p:txBody>
          </p:sp>
          <p:sp>
            <p:nvSpPr>
              <p:cNvPr id="25" name="object 34">
                <a:extLst>
                  <a:ext uri="{FF2B5EF4-FFF2-40B4-BE49-F238E27FC236}">
                    <a16:creationId xmlns:a16="http://schemas.microsoft.com/office/drawing/2014/main" id="{0279C7CD-404B-42FF-ABAB-8B358B6CB6C2}"/>
                  </a:ext>
                </a:extLst>
              </p:cNvPr>
              <p:cNvSpPr/>
              <p:nvPr/>
            </p:nvSpPr>
            <p:spPr>
              <a:xfrm>
                <a:off x="3857186" y="2758596"/>
                <a:ext cx="104139" cy="85090"/>
              </a:xfrm>
              <a:custGeom>
                <a:avLst/>
                <a:gdLst/>
                <a:ahLst/>
                <a:cxnLst/>
                <a:rect l="l" t="t" r="r" b="b"/>
                <a:pathLst>
                  <a:path w="104139" h="85090">
                    <a:moveTo>
                      <a:pt x="103733" y="0"/>
                    </a:moveTo>
                    <a:lnTo>
                      <a:pt x="0" y="0"/>
                    </a:lnTo>
                    <a:lnTo>
                      <a:pt x="0" y="84670"/>
                    </a:lnTo>
                    <a:lnTo>
                      <a:pt x="103733" y="84670"/>
                    </a:lnTo>
                    <a:lnTo>
                      <a:pt x="103733" y="0"/>
                    </a:lnTo>
                    <a:close/>
                  </a:path>
                </a:pathLst>
              </a:custGeom>
              <a:solidFill>
                <a:srgbClr val="F7C6B9"/>
              </a:solidFill>
            </p:spPr>
            <p:txBody>
              <a:bodyPr wrap="square" lIns="0" tIns="0" rIns="0" bIns="0" rtlCol="0"/>
              <a:lstStyle/>
              <a:p>
                <a:endParaRPr/>
              </a:p>
            </p:txBody>
          </p:sp>
          <p:sp>
            <p:nvSpPr>
              <p:cNvPr id="26" name="object 35">
                <a:extLst>
                  <a:ext uri="{FF2B5EF4-FFF2-40B4-BE49-F238E27FC236}">
                    <a16:creationId xmlns:a16="http://schemas.microsoft.com/office/drawing/2014/main" id="{53E3B717-4AD4-471F-89AB-F86598941B25}"/>
                  </a:ext>
                </a:extLst>
              </p:cNvPr>
              <p:cNvSpPr/>
              <p:nvPr/>
            </p:nvSpPr>
            <p:spPr>
              <a:xfrm>
                <a:off x="3961720" y="2750074"/>
                <a:ext cx="104139" cy="93345"/>
              </a:xfrm>
              <a:custGeom>
                <a:avLst/>
                <a:gdLst/>
                <a:ahLst/>
                <a:cxnLst/>
                <a:rect l="l" t="t" r="r" b="b"/>
                <a:pathLst>
                  <a:path w="104139" h="93345">
                    <a:moveTo>
                      <a:pt x="103733" y="0"/>
                    </a:moveTo>
                    <a:lnTo>
                      <a:pt x="0" y="0"/>
                    </a:lnTo>
                    <a:lnTo>
                      <a:pt x="0" y="93179"/>
                    </a:lnTo>
                    <a:lnTo>
                      <a:pt x="103733" y="93179"/>
                    </a:lnTo>
                    <a:lnTo>
                      <a:pt x="103733" y="0"/>
                    </a:lnTo>
                    <a:close/>
                  </a:path>
                </a:pathLst>
              </a:custGeom>
              <a:solidFill>
                <a:srgbClr val="62CDF6"/>
              </a:solidFill>
            </p:spPr>
            <p:txBody>
              <a:bodyPr wrap="square" lIns="0" tIns="0" rIns="0" bIns="0" rtlCol="0"/>
              <a:lstStyle/>
              <a:p>
                <a:endParaRPr/>
              </a:p>
            </p:txBody>
          </p:sp>
          <p:sp>
            <p:nvSpPr>
              <p:cNvPr id="27" name="object 36">
                <a:extLst>
                  <a:ext uri="{FF2B5EF4-FFF2-40B4-BE49-F238E27FC236}">
                    <a16:creationId xmlns:a16="http://schemas.microsoft.com/office/drawing/2014/main" id="{C8860D6D-027E-42D9-8579-456ADBE24C44}"/>
                  </a:ext>
                </a:extLst>
              </p:cNvPr>
              <p:cNvSpPr/>
              <p:nvPr/>
            </p:nvSpPr>
            <p:spPr>
              <a:xfrm>
                <a:off x="4064666" y="2843254"/>
                <a:ext cx="104139" cy="22225"/>
              </a:xfrm>
              <a:custGeom>
                <a:avLst/>
                <a:gdLst/>
                <a:ahLst/>
                <a:cxnLst/>
                <a:rect l="l" t="t" r="r" b="b"/>
                <a:pathLst>
                  <a:path w="104139" h="22225">
                    <a:moveTo>
                      <a:pt x="103733" y="0"/>
                    </a:moveTo>
                    <a:lnTo>
                      <a:pt x="0" y="0"/>
                    </a:lnTo>
                    <a:lnTo>
                      <a:pt x="0" y="21831"/>
                    </a:lnTo>
                    <a:lnTo>
                      <a:pt x="103733" y="21831"/>
                    </a:lnTo>
                    <a:lnTo>
                      <a:pt x="103733" y="0"/>
                    </a:lnTo>
                    <a:close/>
                  </a:path>
                </a:pathLst>
              </a:custGeom>
              <a:solidFill>
                <a:srgbClr val="8ED8F8"/>
              </a:solidFill>
            </p:spPr>
            <p:txBody>
              <a:bodyPr wrap="square" lIns="0" tIns="0" rIns="0" bIns="0" rtlCol="0"/>
              <a:lstStyle/>
              <a:p>
                <a:endParaRPr/>
              </a:p>
            </p:txBody>
          </p:sp>
        </p:grpSp>
        <p:sp>
          <p:nvSpPr>
            <p:cNvPr id="28" name="object 37">
              <a:extLst>
                <a:ext uri="{FF2B5EF4-FFF2-40B4-BE49-F238E27FC236}">
                  <a16:creationId xmlns:a16="http://schemas.microsoft.com/office/drawing/2014/main" id="{5B378C0D-ED5A-46B9-B7B6-58298A9C8080}"/>
                </a:ext>
              </a:extLst>
            </p:cNvPr>
            <p:cNvSpPr/>
            <p:nvPr/>
          </p:nvSpPr>
          <p:spPr>
            <a:xfrm>
              <a:off x="2193789" y="2191648"/>
              <a:ext cx="1234440" cy="1440180"/>
            </a:xfrm>
            <a:custGeom>
              <a:avLst/>
              <a:gdLst/>
              <a:ahLst/>
              <a:cxnLst/>
              <a:rect l="l" t="t" r="r" b="b"/>
              <a:pathLst>
                <a:path w="990600" h="1440179">
                  <a:moveTo>
                    <a:pt x="0" y="1439659"/>
                  </a:moveTo>
                  <a:lnTo>
                    <a:pt x="0" y="0"/>
                  </a:lnTo>
                  <a:lnTo>
                    <a:pt x="990600" y="0"/>
                  </a:lnTo>
                  <a:lnTo>
                    <a:pt x="990600" y="1439659"/>
                  </a:lnTo>
                </a:path>
              </a:pathLst>
            </a:custGeom>
            <a:ln w="3175">
              <a:solidFill>
                <a:schemeClr val="bg1">
                  <a:lumMod val="50000"/>
                </a:schemeClr>
              </a:solidFill>
              <a:prstDash val="dash"/>
            </a:ln>
          </p:spPr>
          <p:txBody>
            <a:bodyPr wrap="square" lIns="0" tIns="0" rIns="0" bIns="0" rtlCol="0"/>
            <a:lstStyle/>
            <a:p>
              <a:endParaRPr/>
            </a:p>
          </p:txBody>
        </p:sp>
        <p:grpSp>
          <p:nvGrpSpPr>
            <p:cNvPr id="112" name="Group 111">
              <a:extLst>
                <a:ext uri="{FF2B5EF4-FFF2-40B4-BE49-F238E27FC236}">
                  <a16:creationId xmlns:a16="http://schemas.microsoft.com/office/drawing/2014/main" id="{8D099CFE-07B3-4B6E-B1EA-7808BBAD1087}"/>
                </a:ext>
              </a:extLst>
            </p:cNvPr>
            <p:cNvGrpSpPr/>
            <p:nvPr/>
          </p:nvGrpSpPr>
          <p:grpSpPr>
            <a:xfrm>
              <a:off x="2450592" y="2374963"/>
              <a:ext cx="725156" cy="380707"/>
              <a:chOff x="2327329" y="2463067"/>
              <a:chExt cx="725156" cy="380707"/>
            </a:xfrm>
          </p:grpSpPr>
          <p:sp>
            <p:nvSpPr>
              <p:cNvPr id="29" name="object 38">
                <a:extLst>
                  <a:ext uri="{FF2B5EF4-FFF2-40B4-BE49-F238E27FC236}">
                    <a16:creationId xmlns:a16="http://schemas.microsoft.com/office/drawing/2014/main" id="{E60AB293-4BDC-43AE-BFE1-5916281E1CE4}"/>
                  </a:ext>
                </a:extLst>
              </p:cNvPr>
              <p:cNvSpPr/>
              <p:nvPr/>
            </p:nvSpPr>
            <p:spPr>
              <a:xfrm>
                <a:off x="2327329" y="2813434"/>
                <a:ext cx="103505" cy="29845"/>
              </a:xfrm>
              <a:custGeom>
                <a:avLst/>
                <a:gdLst/>
                <a:ahLst/>
                <a:cxnLst/>
                <a:rect l="l" t="t" r="r" b="b"/>
                <a:pathLst>
                  <a:path w="103505" h="29845">
                    <a:moveTo>
                      <a:pt x="102958" y="0"/>
                    </a:moveTo>
                    <a:lnTo>
                      <a:pt x="0" y="0"/>
                    </a:lnTo>
                    <a:lnTo>
                      <a:pt x="0" y="29819"/>
                    </a:lnTo>
                    <a:lnTo>
                      <a:pt x="102958" y="29819"/>
                    </a:lnTo>
                    <a:lnTo>
                      <a:pt x="102958" y="0"/>
                    </a:lnTo>
                    <a:close/>
                  </a:path>
                </a:pathLst>
              </a:custGeom>
              <a:solidFill>
                <a:srgbClr val="E31836"/>
              </a:solidFill>
            </p:spPr>
            <p:txBody>
              <a:bodyPr wrap="square" lIns="0" tIns="0" rIns="0" bIns="0" rtlCol="0"/>
              <a:lstStyle/>
              <a:p>
                <a:endParaRPr/>
              </a:p>
            </p:txBody>
          </p:sp>
          <p:sp>
            <p:nvSpPr>
              <p:cNvPr id="30" name="object 39">
                <a:extLst>
                  <a:ext uri="{FF2B5EF4-FFF2-40B4-BE49-F238E27FC236}">
                    <a16:creationId xmlns:a16="http://schemas.microsoft.com/office/drawing/2014/main" id="{9CC26D42-88E1-4739-9AAA-6237E3E66957}"/>
                  </a:ext>
                </a:extLst>
              </p:cNvPr>
              <p:cNvSpPr/>
              <p:nvPr/>
            </p:nvSpPr>
            <p:spPr>
              <a:xfrm>
                <a:off x="2430427" y="2796924"/>
                <a:ext cx="104139" cy="46355"/>
              </a:xfrm>
              <a:custGeom>
                <a:avLst/>
                <a:gdLst/>
                <a:ahLst/>
                <a:cxnLst/>
                <a:rect l="l" t="t" r="r" b="b"/>
                <a:pathLst>
                  <a:path w="104139" h="46354">
                    <a:moveTo>
                      <a:pt x="103746" y="0"/>
                    </a:moveTo>
                    <a:lnTo>
                      <a:pt x="0" y="0"/>
                    </a:lnTo>
                    <a:lnTo>
                      <a:pt x="0" y="46329"/>
                    </a:lnTo>
                    <a:lnTo>
                      <a:pt x="103746" y="46329"/>
                    </a:lnTo>
                    <a:lnTo>
                      <a:pt x="103746" y="0"/>
                    </a:lnTo>
                    <a:close/>
                  </a:path>
                </a:pathLst>
              </a:custGeom>
              <a:solidFill>
                <a:srgbClr val="F09383"/>
              </a:solidFill>
            </p:spPr>
            <p:txBody>
              <a:bodyPr wrap="square" lIns="0" tIns="0" rIns="0" bIns="0" rtlCol="0"/>
              <a:lstStyle/>
              <a:p>
                <a:endParaRPr/>
              </a:p>
            </p:txBody>
          </p:sp>
          <p:sp>
            <p:nvSpPr>
              <p:cNvPr id="31" name="object 40">
                <a:extLst>
                  <a:ext uri="{FF2B5EF4-FFF2-40B4-BE49-F238E27FC236}">
                    <a16:creationId xmlns:a16="http://schemas.microsoft.com/office/drawing/2014/main" id="{5AAC9095-7FB4-448B-B912-DA9F129E4B37}"/>
                  </a:ext>
                </a:extLst>
              </p:cNvPr>
              <p:cNvSpPr/>
              <p:nvPr/>
            </p:nvSpPr>
            <p:spPr>
              <a:xfrm>
                <a:off x="2534186" y="2803325"/>
                <a:ext cx="104139" cy="40005"/>
              </a:xfrm>
              <a:custGeom>
                <a:avLst/>
                <a:gdLst/>
                <a:ahLst/>
                <a:cxnLst/>
                <a:rect l="l" t="t" r="r" b="b"/>
                <a:pathLst>
                  <a:path w="104139" h="40004">
                    <a:moveTo>
                      <a:pt x="103733" y="0"/>
                    </a:moveTo>
                    <a:lnTo>
                      <a:pt x="0" y="0"/>
                    </a:lnTo>
                    <a:lnTo>
                      <a:pt x="0" y="39941"/>
                    </a:lnTo>
                    <a:lnTo>
                      <a:pt x="103733" y="39941"/>
                    </a:lnTo>
                    <a:lnTo>
                      <a:pt x="103733" y="0"/>
                    </a:lnTo>
                    <a:close/>
                  </a:path>
                </a:pathLst>
              </a:custGeom>
              <a:solidFill>
                <a:srgbClr val="F7C6B9"/>
              </a:solidFill>
            </p:spPr>
            <p:txBody>
              <a:bodyPr wrap="square" lIns="0" tIns="0" rIns="0" bIns="0" rtlCol="0"/>
              <a:lstStyle/>
              <a:p>
                <a:endParaRPr/>
              </a:p>
            </p:txBody>
          </p:sp>
          <p:sp>
            <p:nvSpPr>
              <p:cNvPr id="32" name="object 41">
                <a:extLst>
                  <a:ext uri="{FF2B5EF4-FFF2-40B4-BE49-F238E27FC236}">
                    <a16:creationId xmlns:a16="http://schemas.microsoft.com/office/drawing/2014/main" id="{CF2DB9A1-6A1A-4E15-AD8D-B08806293532}"/>
                  </a:ext>
                </a:extLst>
              </p:cNvPr>
              <p:cNvSpPr/>
              <p:nvPr/>
            </p:nvSpPr>
            <p:spPr>
              <a:xfrm>
                <a:off x="2637933" y="2721854"/>
                <a:ext cx="104139" cy="121920"/>
              </a:xfrm>
              <a:custGeom>
                <a:avLst/>
                <a:gdLst/>
                <a:ahLst/>
                <a:cxnLst/>
                <a:rect l="l" t="t" r="r" b="b"/>
                <a:pathLst>
                  <a:path w="104139" h="121920">
                    <a:moveTo>
                      <a:pt x="103733" y="0"/>
                    </a:moveTo>
                    <a:lnTo>
                      <a:pt x="0" y="0"/>
                    </a:lnTo>
                    <a:lnTo>
                      <a:pt x="0" y="121411"/>
                    </a:lnTo>
                    <a:lnTo>
                      <a:pt x="103733" y="121411"/>
                    </a:lnTo>
                    <a:lnTo>
                      <a:pt x="103733" y="0"/>
                    </a:lnTo>
                    <a:close/>
                  </a:path>
                </a:pathLst>
              </a:custGeom>
              <a:solidFill>
                <a:srgbClr val="62CDF6"/>
              </a:solidFill>
            </p:spPr>
            <p:txBody>
              <a:bodyPr wrap="square" lIns="0" tIns="0" rIns="0" bIns="0" rtlCol="0"/>
              <a:lstStyle/>
              <a:p>
                <a:endParaRPr/>
              </a:p>
            </p:txBody>
          </p:sp>
          <p:sp>
            <p:nvSpPr>
              <p:cNvPr id="33" name="object 42">
                <a:extLst>
                  <a:ext uri="{FF2B5EF4-FFF2-40B4-BE49-F238E27FC236}">
                    <a16:creationId xmlns:a16="http://schemas.microsoft.com/office/drawing/2014/main" id="{22A74A5C-530D-42C8-AE2D-D80CFBB653DC}"/>
                  </a:ext>
                </a:extLst>
              </p:cNvPr>
              <p:cNvSpPr/>
              <p:nvPr/>
            </p:nvSpPr>
            <p:spPr>
              <a:xfrm>
                <a:off x="2741666" y="2679246"/>
                <a:ext cx="104139" cy="164465"/>
              </a:xfrm>
              <a:custGeom>
                <a:avLst/>
                <a:gdLst/>
                <a:ahLst/>
                <a:cxnLst/>
                <a:rect l="l" t="t" r="r" b="b"/>
                <a:pathLst>
                  <a:path w="104139" h="164465">
                    <a:moveTo>
                      <a:pt x="103733" y="0"/>
                    </a:moveTo>
                    <a:lnTo>
                      <a:pt x="0" y="0"/>
                    </a:lnTo>
                    <a:lnTo>
                      <a:pt x="0" y="164007"/>
                    </a:lnTo>
                    <a:lnTo>
                      <a:pt x="103733" y="164007"/>
                    </a:lnTo>
                    <a:lnTo>
                      <a:pt x="103733" y="0"/>
                    </a:lnTo>
                    <a:close/>
                  </a:path>
                </a:pathLst>
              </a:custGeom>
              <a:solidFill>
                <a:srgbClr val="8ED8F8"/>
              </a:solidFill>
            </p:spPr>
            <p:txBody>
              <a:bodyPr wrap="square" lIns="0" tIns="0" rIns="0" bIns="0" rtlCol="0"/>
              <a:lstStyle/>
              <a:p>
                <a:endParaRPr/>
              </a:p>
            </p:txBody>
          </p:sp>
          <p:sp>
            <p:nvSpPr>
              <p:cNvPr id="34" name="object 43">
                <a:extLst>
                  <a:ext uri="{FF2B5EF4-FFF2-40B4-BE49-F238E27FC236}">
                    <a16:creationId xmlns:a16="http://schemas.microsoft.com/office/drawing/2014/main" id="{09D44B42-DA8C-4E16-ABD8-42C067EA9174}"/>
                  </a:ext>
                </a:extLst>
              </p:cNvPr>
              <p:cNvSpPr/>
              <p:nvPr/>
            </p:nvSpPr>
            <p:spPr>
              <a:xfrm>
                <a:off x="2845400" y="2539736"/>
                <a:ext cx="103505" cy="303530"/>
              </a:xfrm>
              <a:custGeom>
                <a:avLst/>
                <a:gdLst/>
                <a:ahLst/>
                <a:cxnLst/>
                <a:rect l="l" t="t" r="r" b="b"/>
                <a:pathLst>
                  <a:path w="103505" h="303529">
                    <a:moveTo>
                      <a:pt x="102958" y="0"/>
                    </a:moveTo>
                    <a:lnTo>
                      <a:pt x="0" y="0"/>
                    </a:lnTo>
                    <a:lnTo>
                      <a:pt x="0" y="303517"/>
                    </a:lnTo>
                    <a:lnTo>
                      <a:pt x="102958" y="303517"/>
                    </a:lnTo>
                    <a:lnTo>
                      <a:pt x="102958" y="0"/>
                    </a:lnTo>
                    <a:close/>
                  </a:path>
                </a:pathLst>
              </a:custGeom>
              <a:solidFill>
                <a:srgbClr val="B5E4FA"/>
              </a:solidFill>
            </p:spPr>
            <p:txBody>
              <a:bodyPr wrap="square" lIns="0" tIns="0" rIns="0" bIns="0" rtlCol="0"/>
              <a:lstStyle/>
              <a:p>
                <a:endParaRPr/>
              </a:p>
            </p:txBody>
          </p:sp>
          <p:sp>
            <p:nvSpPr>
              <p:cNvPr id="35" name="object 44">
                <a:extLst>
                  <a:ext uri="{FF2B5EF4-FFF2-40B4-BE49-F238E27FC236}">
                    <a16:creationId xmlns:a16="http://schemas.microsoft.com/office/drawing/2014/main" id="{DBB1AADC-4925-4E3B-961D-43FBA8EE78ED}"/>
                  </a:ext>
                </a:extLst>
              </p:cNvPr>
              <p:cNvSpPr/>
              <p:nvPr/>
            </p:nvSpPr>
            <p:spPr>
              <a:xfrm>
                <a:off x="2948346" y="2463067"/>
                <a:ext cx="104139" cy="380365"/>
              </a:xfrm>
              <a:custGeom>
                <a:avLst/>
                <a:gdLst/>
                <a:ahLst/>
                <a:cxnLst/>
                <a:rect l="l" t="t" r="r" b="b"/>
                <a:pathLst>
                  <a:path w="104139" h="380365">
                    <a:moveTo>
                      <a:pt x="103733" y="0"/>
                    </a:moveTo>
                    <a:lnTo>
                      <a:pt x="0" y="0"/>
                    </a:lnTo>
                    <a:lnTo>
                      <a:pt x="0" y="380199"/>
                    </a:lnTo>
                    <a:lnTo>
                      <a:pt x="103733" y="380199"/>
                    </a:lnTo>
                    <a:lnTo>
                      <a:pt x="103733" y="0"/>
                    </a:lnTo>
                    <a:close/>
                  </a:path>
                </a:pathLst>
              </a:custGeom>
              <a:solidFill>
                <a:srgbClr val="D9F1FC"/>
              </a:solidFill>
            </p:spPr>
            <p:txBody>
              <a:bodyPr wrap="square" lIns="0" tIns="0" rIns="0" bIns="0" rtlCol="0"/>
              <a:lstStyle/>
              <a:p>
                <a:endParaRPr/>
              </a:p>
            </p:txBody>
          </p:sp>
        </p:grpSp>
        <p:sp>
          <p:nvSpPr>
            <p:cNvPr id="36" name="object 45">
              <a:extLst>
                <a:ext uri="{FF2B5EF4-FFF2-40B4-BE49-F238E27FC236}">
                  <a16:creationId xmlns:a16="http://schemas.microsoft.com/office/drawing/2014/main" id="{5EDD100F-CE61-4602-9D1C-646FFAEB2DA0}"/>
                </a:ext>
              </a:extLst>
            </p:cNvPr>
            <p:cNvSpPr/>
            <p:nvPr/>
          </p:nvSpPr>
          <p:spPr>
            <a:xfrm>
              <a:off x="7360920" y="2191648"/>
              <a:ext cx="1234440" cy="1440180"/>
            </a:xfrm>
            <a:custGeom>
              <a:avLst/>
              <a:gdLst/>
              <a:ahLst/>
              <a:cxnLst/>
              <a:rect l="l" t="t" r="r" b="b"/>
              <a:pathLst>
                <a:path w="990600" h="1440179">
                  <a:moveTo>
                    <a:pt x="0" y="1439659"/>
                  </a:moveTo>
                  <a:lnTo>
                    <a:pt x="0" y="0"/>
                  </a:lnTo>
                  <a:lnTo>
                    <a:pt x="990600" y="0"/>
                  </a:lnTo>
                  <a:lnTo>
                    <a:pt x="990600" y="1439659"/>
                  </a:lnTo>
                </a:path>
              </a:pathLst>
            </a:custGeom>
            <a:ln w="3175">
              <a:solidFill>
                <a:schemeClr val="bg1">
                  <a:lumMod val="50000"/>
                </a:schemeClr>
              </a:solidFill>
              <a:prstDash val="dash"/>
            </a:ln>
          </p:spPr>
          <p:txBody>
            <a:bodyPr wrap="square" lIns="0" tIns="0" rIns="0" bIns="0" rtlCol="0"/>
            <a:lstStyle/>
            <a:p>
              <a:endParaRPr/>
            </a:p>
          </p:txBody>
        </p:sp>
        <p:grpSp>
          <p:nvGrpSpPr>
            <p:cNvPr id="113" name="Group 112">
              <a:extLst>
                <a:ext uri="{FF2B5EF4-FFF2-40B4-BE49-F238E27FC236}">
                  <a16:creationId xmlns:a16="http://schemas.microsoft.com/office/drawing/2014/main" id="{878C90DB-0AC9-4D85-9FA3-935B11F9F0EA}"/>
                </a:ext>
              </a:extLst>
            </p:cNvPr>
            <p:cNvGrpSpPr/>
            <p:nvPr/>
          </p:nvGrpSpPr>
          <p:grpSpPr>
            <a:xfrm>
              <a:off x="7616952" y="2677946"/>
              <a:ext cx="622210" cy="404864"/>
              <a:chOff x="7480652" y="2766050"/>
              <a:chExt cx="622210" cy="404864"/>
            </a:xfrm>
          </p:grpSpPr>
          <p:sp>
            <p:nvSpPr>
              <p:cNvPr id="37" name="object 46">
                <a:extLst>
                  <a:ext uri="{FF2B5EF4-FFF2-40B4-BE49-F238E27FC236}">
                    <a16:creationId xmlns:a16="http://schemas.microsoft.com/office/drawing/2014/main" id="{7F6E5D0D-5CA9-41B0-BDEB-34B0C2690497}"/>
                  </a:ext>
                </a:extLst>
              </p:cNvPr>
              <p:cNvSpPr/>
              <p:nvPr/>
            </p:nvSpPr>
            <p:spPr>
              <a:xfrm>
                <a:off x="7480652" y="2771372"/>
                <a:ext cx="103505" cy="72390"/>
              </a:xfrm>
              <a:custGeom>
                <a:avLst/>
                <a:gdLst/>
                <a:ahLst/>
                <a:cxnLst/>
                <a:rect l="l" t="t" r="r" b="b"/>
                <a:pathLst>
                  <a:path w="103504" h="72390">
                    <a:moveTo>
                      <a:pt x="102958" y="0"/>
                    </a:moveTo>
                    <a:lnTo>
                      <a:pt x="0" y="0"/>
                    </a:lnTo>
                    <a:lnTo>
                      <a:pt x="0" y="71881"/>
                    </a:lnTo>
                    <a:lnTo>
                      <a:pt x="102958" y="71881"/>
                    </a:lnTo>
                    <a:lnTo>
                      <a:pt x="102958" y="0"/>
                    </a:lnTo>
                    <a:close/>
                  </a:path>
                </a:pathLst>
              </a:custGeom>
              <a:solidFill>
                <a:srgbClr val="E31836"/>
              </a:solidFill>
            </p:spPr>
            <p:txBody>
              <a:bodyPr wrap="square" lIns="0" tIns="0" rIns="0" bIns="0" rtlCol="0"/>
              <a:lstStyle/>
              <a:p>
                <a:endParaRPr/>
              </a:p>
            </p:txBody>
          </p:sp>
          <p:sp>
            <p:nvSpPr>
              <p:cNvPr id="38" name="object 47">
                <a:extLst>
                  <a:ext uri="{FF2B5EF4-FFF2-40B4-BE49-F238E27FC236}">
                    <a16:creationId xmlns:a16="http://schemas.microsoft.com/office/drawing/2014/main" id="{96D67C1C-BC81-4F0F-ABA5-DC6C41DCCC8F}"/>
                  </a:ext>
                </a:extLst>
              </p:cNvPr>
              <p:cNvSpPr/>
              <p:nvPr/>
            </p:nvSpPr>
            <p:spPr>
              <a:xfrm>
                <a:off x="7583750" y="2790015"/>
                <a:ext cx="104139" cy="53340"/>
              </a:xfrm>
              <a:custGeom>
                <a:avLst/>
                <a:gdLst/>
                <a:ahLst/>
                <a:cxnLst/>
                <a:rect l="l" t="t" r="r" b="b"/>
                <a:pathLst>
                  <a:path w="104139" h="53340">
                    <a:moveTo>
                      <a:pt x="103746" y="0"/>
                    </a:moveTo>
                    <a:lnTo>
                      <a:pt x="0" y="0"/>
                    </a:lnTo>
                    <a:lnTo>
                      <a:pt x="0" y="53251"/>
                    </a:lnTo>
                    <a:lnTo>
                      <a:pt x="103746" y="53251"/>
                    </a:lnTo>
                    <a:lnTo>
                      <a:pt x="103746" y="0"/>
                    </a:lnTo>
                    <a:close/>
                  </a:path>
                </a:pathLst>
              </a:custGeom>
              <a:solidFill>
                <a:srgbClr val="F09383"/>
              </a:solidFill>
            </p:spPr>
            <p:txBody>
              <a:bodyPr wrap="square" lIns="0" tIns="0" rIns="0" bIns="0" rtlCol="0"/>
              <a:lstStyle/>
              <a:p>
                <a:endParaRPr/>
              </a:p>
            </p:txBody>
          </p:sp>
          <p:sp>
            <p:nvSpPr>
              <p:cNvPr id="39" name="object 48">
                <a:extLst>
                  <a:ext uri="{FF2B5EF4-FFF2-40B4-BE49-F238E27FC236}">
                    <a16:creationId xmlns:a16="http://schemas.microsoft.com/office/drawing/2014/main" id="{C74033BE-BF3D-447D-B650-60C5F6749999}"/>
                  </a:ext>
                </a:extLst>
              </p:cNvPr>
              <p:cNvSpPr/>
              <p:nvPr/>
            </p:nvSpPr>
            <p:spPr>
              <a:xfrm>
                <a:off x="7687509" y="2766050"/>
                <a:ext cx="104139" cy="77470"/>
              </a:xfrm>
              <a:custGeom>
                <a:avLst/>
                <a:gdLst/>
                <a:ahLst/>
                <a:cxnLst/>
                <a:rect l="l" t="t" r="r" b="b"/>
                <a:pathLst>
                  <a:path w="104139" h="77470">
                    <a:moveTo>
                      <a:pt x="103733" y="0"/>
                    </a:moveTo>
                    <a:lnTo>
                      <a:pt x="0" y="0"/>
                    </a:lnTo>
                    <a:lnTo>
                      <a:pt x="0" y="77216"/>
                    </a:lnTo>
                    <a:lnTo>
                      <a:pt x="103733" y="77216"/>
                    </a:lnTo>
                    <a:lnTo>
                      <a:pt x="103733" y="0"/>
                    </a:lnTo>
                    <a:close/>
                  </a:path>
                </a:pathLst>
              </a:custGeom>
              <a:solidFill>
                <a:srgbClr val="F7C6B9"/>
              </a:solidFill>
            </p:spPr>
            <p:txBody>
              <a:bodyPr wrap="square" lIns="0" tIns="0" rIns="0" bIns="0" rtlCol="0"/>
              <a:lstStyle/>
              <a:p>
                <a:endParaRPr/>
              </a:p>
            </p:txBody>
          </p:sp>
          <p:sp>
            <p:nvSpPr>
              <p:cNvPr id="40" name="object 49">
                <a:extLst>
                  <a:ext uri="{FF2B5EF4-FFF2-40B4-BE49-F238E27FC236}">
                    <a16:creationId xmlns:a16="http://schemas.microsoft.com/office/drawing/2014/main" id="{B5F0CFD9-B655-4460-8D7B-59ECA36DF434}"/>
                  </a:ext>
                </a:extLst>
              </p:cNvPr>
              <p:cNvSpPr/>
              <p:nvPr/>
            </p:nvSpPr>
            <p:spPr>
              <a:xfrm>
                <a:off x="7792043" y="2775639"/>
                <a:ext cx="103505" cy="67945"/>
              </a:xfrm>
              <a:custGeom>
                <a:avLst/>
                <a:gdLst/>
                <a:ahLst/>
                <a:cxnLst/>
                <a:rect l="l" t="t" r="r" b="b"/>
                <a:pathLst>
                  <a:path w="103504" h="67945">
                    <a:moveTo>
                      <a:pt x="102946" y="0"/>
                    </a:moveTo>
                    <a:lnTo>
                      <a:pt x="0" y="0"/>
                    </a:lnTo>
                    <a:lnTo>
                      <a:pt x="0" y="67627"/>
                    </a:lnTo>
                    <a:lnTo>
                      <a:pt x="102946" y="67627"/>
                    </a:lnTo>
                    <a:lnTo>
                      <a:pt x="102946" y="0"/>
                    </a:lnTo>
                    <a:close/>
                  </a:path>
                </a:pathLst>
              </a:custGeom>
              <a:solidFill>
                <a:srgbClr val="62CDF6"/>
              </a:solidFill>
            </p:spPr>
            <p:txBody>
              <a:bodyPr wrap="square" lIns="0" tIns="0" rIns="0" bIns="0" rtlCol="0"/>
              <a:lstStyle/>
              <a:p>
                <a:endParaRPr/>
              </a:p>
            </p:txBody>
          </p:sp>
          <p:sp>
            <p:nvSpPr>
              <p:cNvPr id="41" name="object 50">
                <a:extLst>
                  <a:ext uri="{FF2B5EF4-FFF2-40B4-BE49-F238E27FC236}">
                    <a16:creationId xmlns:a16="http://schemas.microsoft.com/office/drawing/2014/main" id="{0A9322D8-5A64-481D-B558-73ADD6E29D13}"/>
                  </a:ext>
                </a:extLst>
              </p:cNvPr>
              <p:cNvSpPr/>
              <p:nvPr/>
            </p:nvSpPr>
            <p:spPr>
              <a:xfrm>
                <a:off x="7894989" y="2843254"/>
                <a:ext cx="104139" cy="257175"/>
              </a:xfrm>
              <a:custGeom>
                <a:avLst/>
                <a:gdLst/>
                <a:ahLst/>
                <a:cxnLst/>
                <a:rect l="l" t="t" r="r" b="b"/>
                <a:pathLst>
                  <a:path w="104139" h="257175">
                    <a:moveTo>
                      <a:pt x="103733" y="0"/>
                    </a:moveTo>
                    <a:lnTo>
                      <a:pt x="0" y="0"/>
                    </a:lnTo>
                    <a:lnTo>
                      <a:pt x="0" y="256654"/>
                    </a:lnTo>
                    <a:lnTo>
                      <a:pt x="103733" y="256654"/>
                    </a:lnTo>
                    <a:lnTo>
                      <a:pt x="103733" y="0"/>
                    </a:lnTo>
                    <a:close/>
                  </a:path>
                </a:pathLst>
              </a:custGeom>
              <a:solidFill>
                <a:srgbClr val="8ED8F8"/>
              </a:solidFill>
            </p:spPr>
            <p:txBody>
              <a:bodyPr wrap="square" lIns="0" tIns="0" rIns="0" bIns="0" rtlCol="0"/>
              <a:lstStyle/>
              <a:p>
                <a:endParaRPr/>
              </a:p>
            </p:txBody>
          </p:sp>
          <p:sp>
            <p:nvSpPr>
              <p:cNvPr id="42" name="object 51">
                <a:extLst>
                  <a:ext uri="{FF2B5EF4-FFF2-40B4-BE49-F238E27FC236}">
                    <a16:creationId xmlns:a16="http://schemas.microsoft.com/office/drawing/2014/main" id="{A5BED07D-6AFD-4110-8C59-4262E5B893AD}"/>
                  </a:ext>
                </a:extLst>
              </p:cNvPr>
              <p:cNvSpPr/>
              <p:nvPr/>
            </p:nvSpPr>
            <p:spPr>
              <a:xfrm>
                <a:off x="7998723" y="2843254"/>
                <a:ext cx="104139" cy="327660"/>
              </a:xfrm>
              <a:custGeom>
                <a:avLst/>
                <a:gdLst/>
                <a:ahLst/>
                <a:cxnLst/>
                <a:rect l="l" t="t" r="r" b="b"/>
                <a:pathLst>
                  <a:path w="104140" h="327659">
                    <a:moveTo>
                      <a:pt x="103746" y="0"/>
                    </a:moveTo>
                    <a:lnTo>
                      <a:pt x="0" y="0"/>
                    </a:lnTo>
                    <a:lnTo>
                      <a:pt x="0" y="327482"/>
                    </a:lnTo>
                    <a:lnTo>
                      <a:pt x="103746" y="327482"/>
                    </a:lnTo>
                    <a:lnTo>
                      <a:pt x="103746" y="0"/>
                    </a:lnTo>
                    <a:close/>
                  </a:path>
                </a:pathLst>
              </a:custGeom>
              <a:solidFill>
                <a:srgbClr val="B5E4FA"/>
              </a:solidFill>
            </p:spPr>
            <p:txBody>
              <a:bodyPr wrap="square" lIns="0" tIns="0" rIns="0" bIns="0" rtlCol="0"/>
              <a:lstStyle/>
              <a:p>
                <a:endParaRPr/>
              </a:p>
            </p:txBody>
          </p:sp>
        </p:grpSp>
        <p:sp>
          <p:nvSpPr>
            <p:cNvPr id="104" name="TextBox 103">
              <a:extLst>
                <a:ext uri="{FF2B5EF4-FFF2-40B4-BE49-F238E27FC236}">
                  <a16:creationId xmlns:a16="http://schemas.microsoft.com/office/drawing/2014/main" id="{82B1ACDC-A705-4D63-B9B5-AE5F5FF335E5}"/>
                </a:ext>
              </a:extLst>
            </p:cNvPr>
            <p:cNvSpPr txBox="1"/>
            <p:nvPr/>
          </p:nvSpPr>
          <p:spPr>
            <a:xfrm>
              <a:off x="2665105" y="3580090"/>
              <a:ext cx="293349" cy="184666"/>
            </a:xfrm>
            <a:prstGeom prst="rect">
              <a:avLst/>
            </a:prstGeom>
            <a:noFill/>
          </p:spPr>
          <p:txBody>
            <a:bodyPr wrap="none" lIns="0" tIns="0" rIns="0" bIns="0" rtlCol="0" anchor="ctr">
              <a:spAutoFit/>
            </a:bodyPr>
            <a:lstStyle/>
            <a:p>
              <a:pPr algn="ctr"/>
              <a:r>
                <a:rPr lang="fr-CH" sz="1200" spc="-20" err="1"/>
                <a:t>Haiti</a:t>
              </a:r>
              <a:endParaRPr lang="en-GB" sz="1200" spc="-20"/>
            </a:p>
          </p:txBody>
        </p:sp>
        <p:sp>
          <p:nvSpPr>
            <p:cNvPr id="105" name="TextBox 104">
              <a:extLst>
                <a:ext uri="{FF2B5EF4-FFF2-40B4-BE49-F238E27FC236}">
                  <a16:creationId xmlns:a16="http://schemas.microsoft.com/office/drawing/2014/main" id="{DDBBC983-0A65-4B6F-BAD6-0A14AA20428F}"/>
                </a:ext>
              </a:extLst>
            </p:cNvPr>
            <p:cNvSpPr txBox="1"/>
            <p:nvPr/>
          </p:nvSpPr>
          <p:spPr>
            <a:xfrm>
              <a:off x="3788428" y="3580090"/>
              <a:ext cx="652743" cy="184666"/>
            </a:xfrm>
            <a:prstGeom prst="rect">
              <a:avLst/>
            </a:prstGeom>
            <a:noFill/>
          </p:spPr>
          <p:txBody>
            <a:bodyPr wrap="none" lIns="0" tIns="0" rIns="0" bIns="0" rtlCol="0" anchor="ctr">
              <a:spAutoFit/>
            </a:bodyPr>
            <a:lstStyle/>
            <a:p>
              <a:pPr algn="ctr"/>
              <a:r>
                <a:rPr lang="fr-CH" sz="1200" spc="-20"/>
                <a:t>Botswana</a:t>
              </a:r>
              <a:endParaRPr lang="en-GB" sz="1200" spc="-20"/>
            </a:p>
          </p:txBody>
        </p:sp>
        <p:sp>
          <p:nvSpPr>
            <p:cNvPr id="106" name="TextBox 105">
              <a:extLst>
                <a:ext uri="{FF2B5EF4-FFF2-40B4-BE49-F238E27FC236}">
                  <a16:creationId xmlns:a16="http://schemas.microsoft.com/office/drawing/2014/main" id="{31D98CD8-1682-4B7C-9287-80B211ACDBC5}"/>
                </a:ext>
              </a:extLst>
            </p:cNvPr>
            <p:cNvSpPr txBox="1"/>
            <p:nvPr/>
          </p:nvSpPr>
          <p:spPr>
            <a:xfrm>
              <a:off x="5045024" y="3572395"/>
              <a:ext cx="699872" cy="369332"/>
            </a:xfrm>
            <a:prstGeom prst="rect">
              <a:avLst/>
            </a:prstGeom>
            <a:noFill/>
          </p:spPr>
          <p:txBody>
            <a:bodyPr wrap="none" lIns="0" tIns="0" rIns="0" bIns="0" rtlCol="0" anchor="ctr">
              <a:spAutoFit/>
            </a:bodyPr>
            <a:lstStyle/>
            <a:p>
              <a:pPr algn="ctr"/>
              <a:r>
                <a:rPr lang="fr-CH" sz="1200" spc="-20" err="1"/>
                <a:t>Dominican</a:t>
              </a:r>
              <a:endParaRPr lang="fr-CH" sz="1200" spc="-20"/>
            </a:p>
            <a:p>
              <a:pPr algn="ctr"/>
              <a:r>
                <a:rPr lang="fr-CH" sz="1200" spc="-20" err="1"/>
                <a:t>Republic</a:t>
              </a:r>
              <a:endParaRPr lang="en-GB" sz="1200" spc="-20"/>
            </a:p>
          </p:txBody>
        </p:sp>
        <p:sp>
          <p:nvSpPr>
            <p:cNvPr id="107" name="TextBox 106">
              <a:extLst>
                <a:ext uri="{FF2B5EF4-FFF2-40B4-BE49-F238E27FC236}">
                  <a16:creationId xmlns:a16="http://schemas.microsoft.com/office/drawing/2014/main" id="{F4B84B9A-1E9E-487B-9AC9-E1A82F226A14}"/>
                </a:ext>
              </a:extLst>
            </p:cNvPr>
            <p:cNvSpPr txBox="1"/>
            <p:nvPr/>
          </p:nvSpPr>
          <p:spPr>
            <a:xfrm>
              <a:off x="6518346" y="3580090"/>
              <a:ext cx="313547" cy="184666"/>
            </a:xfrm>
            <a:prstGeom prst="rect">
              <a:avLst/>
            </a:prstGeom>
            <a:noFill/>
          </p:spPr>
          <p:txBody>
            <a:bodyPr wrap="none" lIns="0" tIns="0" rIns="0" bIns="0" rtlCol="0" anchor="ctr">
              <a:spAutoFit/>
            </a:bodyPr>
            <a:lstStyle/>
            <a:p>
              <a:pPr algn="ctr"/>
              <a:r>
                <a:rPr lang="fr-CH" sz="1200" spc="-20" err="1"/>
                <a:t>Peru</a:t>
              </a:r>
              <a:endParaRPr lang="en-GB" sz="1200" spc="-20"/>
            </a:p>
          </p:txBody>
        </p:sp>
        <p:sp>
          <p:nvSpPr>
            <p:cNvPr id="108" name="TextBox 107">
              <a:extLst>
                <a:ext uri="{FF2B5EF4-FFF2-40B4-BE49-F238E27FC236}">
                  <a16:creationId xmlns:a16="http://schemas.microsoft.com/office/drawing/2014/main" id="{706EECC1-8D36-4F71-9EF5-6E4EE1292681}"/>
                </a:ext>
              </a:extLst>
            </p:cNvPr>
            <p:cNvSpPr txBox="1"/>
            <p:nvPr/>
          </p:nvSpPr>
          <p:spPr>
            <a:xfrm>
              <a:off x="7579377" y="3580090"/>
              <a:ext cx="797526" cy="184666"/>
            </a:xfrm>
            <a:prstGeom prst="rect">
              <a:avLst/>
            </a:prstGeom>
            <a:noFill/>
          </p:spPr>
          <p:txBody>
            <a:bodyPr wrap="none" lIns="0" tIns="0" rIns="0" bIns="0" rtlCol="0" anchor="ctr">
              <a:spAutoFit/>
            </a:bodyPr>
            <a:lstStyle/>
            <a:p>
              <a:pPr algn="ctr"/>
              <a:r>
                <a:rPr lang="fr-CH" sz="1200" spc="-20"/>
                <a:t>South </a:t>
              </a:r>
              <a:r>
                <a:rPr lang="fr-CH" sz="1200" spc="-20" err="1"/>
                <a:t>Africa</a:t>
              </a:r>
              <a:endParaRPr lang="en-GB" sz="1200" spc="-20"/>
            </a:p>
          </p:txBody>
        </p:sp>
        <p:sp>
          <p:nvSpPr>
            <p:cNvPr id="118" name="object 61">
              <a:extLst>
                <a:ext uri="{FF2B5EF4-FFF2-40B4-BE49-F238E27FC236}">
                  <a16:creationId xmlns:a16="http://schemas.microsoft.com/office/drawing/2014/main" id="{39507EDF-6378-4959-B125-818EDB724D45}"/>
                </a:ext>
              </a:extLst>
            </p:cNvPr>
            <p:cNvSpPr txBox="1"/>
            <p:nvPr/>
          </p:nvSpPr>
          <p:spPr>
            <a:xfrm>
              <a:off x="1097280" y="2724723"/>
              <a:ext cx="479618" cy="320601"/>
            </a:xfrm>
            <a:prstGeom prst="rect">
              <a:avLst/>
            </a:prstGeom>
          </p:spPr>
          <p:txBody>
            <a:bodyPr vert="horz" wrap="non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Percent </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a:t>
              </a:r>
            </a:p>
          </p:txBody>
        </p:sp>
        <p:sp>
          <p:nvSpPr>
            <p:cNvPr id="119" name="TextBox 118">
              <a:extLst>
                <a:ext uri="{FF2B5EF4-FFF2-40B4-BE49-F238E27FC236}">
                  <a16:creationId xmlns:a16="http://schemas.microsoft.com/office/drawing/2014/main" id="{4EF43EFA-2C1B-4993-BB74-679D18B59B00}"/>
                </a:ext>
              </a:extLst>
            </p:cNvPr>
            <p:cNvSpPr txBox="1"/>
            <p:nvPr/>
          </p:nvSpPr>
          <p:spPr>
            <a:xfrm>
              <a:off x="1668349" y="2103120"/>
              <a:ext cx="341760" cy="166777"/>
            </a:xfrm>
            <a:prstGeom prst="rect">
              <a:avLst/>
            </a:prstGeom>
            <a:noFill/>
          </p:spPr>
          <p:txBody>
            <a:bodyPr wrap="non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20" name="TextBox 119">
              <a:extLst>
                <a:ext uri="{FF2B5EF4-FFF2-40B4-BE49-F238E27FC236}">
                  <a16:creationId xmlns:a16="http://schemas.microsoft.com/office/drawing/2014/main" id="{40E1D764-E1E5-4EF9-925A-4C2DC850B91C}"/>
                </a:ext>
              </a:extLst>
            </p:cNvPr>
            <p:cNvSpPr txBox="1"/>
            <p:nvPr/>
          </p:nvSpPr>
          <p:spPr>
            <a:xfrm>
              <a:off x="1655525" y="2670048"/>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21" name="TextBox 120">
              <a:extLst>
                <a:ext uri="{FF2B5EF4-FFF2-40B4-BE49-F238E27FC236}">
                  <a16:creationId xmlns:a16="http://schemas.microsoft.com/office/drawing/2014/main" id="{0B86D9F9-77DC-4F74-8189-773418A68B19}"/>
                </a:ext>
              </a:extLst>
            </p:cNvPr>
            <p:cNvSpPr txBox="1"/>
            <p:nvPr/>
          </p:nvSpPr>
          <p:spPr>
            <a:xfrm>
              <a:off x="1655525" y="2934751"/>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-5</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22" name="Straight Connector 121">
              <a:extLst>
                <a:ext uri="{FF2B5EF4-FFF2-40B4-BE49-F238E27FC236}">
                  <a16:creationId xmlns:a16="http://schemas.microsoft.com/office/drawing/2014/main" id="{4001BF69-C0A0-49DB-9762-A63DE9757599}"/>
                </a:ext>
              </a:extLst>
            </p:cNvPr>
            <p:cNvCxnSpPr>
              <a:cxnSpLocks/>
            </p:cNvCxnSpPr>
            <p:nvPr/>
          </p:nvCxnSpPr>
          <p:spPr>
            <a:xfrm>
              <a:off x="1985689" y="2188693"/>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20BC89D-2F3B-40CD-B59C-0963E481A63E}"/>
                </a:ext>
              </a:extLst>
            </p:cNvPr>
            <p:cNvCxnSpPr>
              <a:cxnSpLocks/>
            </p:cNvCxnSpPr>
            <p:nvPr/>
          </p:nvCxnSpPr>
          <p:spPr>
            <a:xfrm>
              <a:off x="1985689" y="2752344"/>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C3BE1BA-DDDC-4081-817F-A33DB23BCBC8}"/>
                </a:ext>
              </a:extLst>
            </p:cNvPr>
            <p:cNvCxnSpPr>
              <a:cxnSpLocks/>
            </p:cNvCxnSpPr>
            <p:nvPr/>
          </p:nvCxnSpPr>
          <p:spPr>
            <a:xfrm>
              <a:off x="1985689" y="3017778"/>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15FD42A2-D991-4AB8-8C71-66F797B1D81C}"/>
                </a:ext>
              </a:extLst>
            </p:cNvPr>
            <p:cNvSpPr txBox="1"/>
            <p:nvPr/>
          </p:nvSpPr>
          <p:spPr>
            <a:xfrm>
              <a:off x="1609344" y="3211672"/>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26" name="TextBox 125">
              <a:extLst>
                <a:ext uri="{FF2B5EF4-FFF2-40B4-BE49-F238E27FC236}">
                  <a16:creationId xmlns:a16="http://schemas.microsoft.com/office/drawing/2014/main" id="{3542D52C-03A6-4237-9FC3-696590CC887A}"/>
                </a:ext>
              </a:extLst>
            </p:cNvPr>
            <p:cNvSpPr txBox="1"/>
            <p:nvPr/>
          </p:nvSpPr>
          <p:spPr>
            <a:xfrm>
              <a:off x="1609344" y="3491930"/>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-15</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28" name="Straight Connector 127">
              <a:extLst>
                <a:ext uri="{FF2B5EF4-FFF2-40B4-BE49-F238E27FC236}">
                  <a16:creationId xmlns:a16="http://schemas.microsoft.com/office/drawing/2014/main" id="{CE25EF82-ABA4-482B-9465-E2BD05985430}"/>
                </a:ext>
              </a:extLst>
            </p:cNvPr>
            <p:cNvCxnSpPr>
              <a:cxnSpLocks/>
            </p:cNvCxnSpPr>
            <p:nvPr/>
          </p:nvCxnSpPr>
          <p:spPr>
            <a:xfrm>
              <a:off x="1985689" y="3292056"/>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D339BA1-F022-4BB1-B67D-4BA585D037F8}"/>
                </a:ext>
              </a:extLst>
            </p:cNvPr>
            <p:cNvCxnSpPr>
              <a:cxnSpLocks/>
            </p:cNvCxnSpPr>
            <p:nvPr/>
          </p:nvCxnSpPr>
          <p:spPr>
            <a:xfrm>
              <a:off x="1985689" y="3570803"/>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DC6BD636-D6F8-464D-90E6-62FBD22F78B8}"/>
                </a:ext>
              </a:extLst>
            </p:cNvPr>
            <p:cNvSpPr txBox="1"/>
            <p:nvPr/>
          </p:nvSpPr>
          <p:spPr>
            <a:xfrm>
              <a:off x="1655525" y="2380041"/>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5</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35" name="Straight Connector 134">
              <a:extLst>
                <a:ext uri="{FF2B5EF4-FFF2-40B4-BE49-F238E27FC236}">
                  <a16:creationId xmlns:a16="http://schemas.microsoft.com/office/drawing/2014/main" id="{2287F57A-6F0E-4F75-8417-CEA313EFA368}"/>
                </a:ext>
              </a:extLst>
            </p:cNvPr>
            <p:cNvCxnSpPr>
              <a:cxnSpLocks/>
            </p:cNvCxnSpPr>
            <p:nvPr/>
          </p:nvCxnSpPr>
          <p:spPr>
            <a:xfrm>
              <a:off x="1985689" y="2465655"/>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bject 52">
              <a:extLst>
                <a:ext uri="{FF2B5EF4-FFF2-40B4-BE49-F238E27FC236}">
                  <a16:creationId xmlns:a16="http://schemas.microsoft.com/office/drawing/2014/main" id="{F285B496-7540-4B3B-AF2E-8A6653DAEDA1}"/>
                </a:ext>
              </a:extLst>
            </p:cNvPr>
            <p:cNvSpPr/>
            <p:nvPr/>
          </p:nvSpPr>
          <p:spPr>
            <a:xfrm>
              <a:off x="2190969" y="2755150"/>
              <a:ext cx="6400800" cy="0"/>
            </a:xfrm>
            <a:custGeom>
              <a:avLst/>
              <a:gdLst/>
              <a:ahLst/>
              <a:cxnLst/>
              <a:rect l="l" t="t" r="r" b="b"/>
              <a:pathLst>
                <a:path w="5483859">
                  <a:moveTo>
                    <a:pt x="0" y="0"/>
                  </a:moveTo>
                  <a:lnTo>
                    <a:pt x="5483745" y="0"/>
                  </a:lnTo>
                </a:path>
              </a:pathLst>
            </a:custGeom>
            <a:ln w="3175">
              <a:solidFill>
                <a:srgbClr val="808285"/>
              </a:solidFill>
            </a:ln>
          </p:spPr>
          <p:txBody>
            <a:bodyPr wrap="square" lIns="0" tIns="0" rIns="0" bIns="0" rtlCol="0"/>
            <a:lstStyle/>
            <a:p>
              <a:endParaRPr/>
            </a:p>
          </p:txBody>
        </p:sp>
      </p:grpSp>
      <p:sp>
        <p:nvSpPr>
          <p:cNvPr id="110" name="object 2">
            <a:extLst>
              <a:ext uri="{FF2B5EF4-FFF2-40B4-BE49-F238E27FC236}">
                <a16:creationId xmlns:a16="http://schemas.microsoft.com/office/drawing/2014/main" id="{9386E75B-8992-4726-B27A-EF5C049E9C0C}"/>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119004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3504ED5-27E2-4326-8A47-938F5C733E46}"/>
              </a:ext>
            </a:extLst>
          </p:cNvPr>
          <p:cNvGrpSpPr/>
          <p:nvPr/>
        </p:nvGrpSpPr>
        <p:grpSpPr>
          <a:xfrm>
            <a:off x="365760" y="1051560"/>
            <a:ext cx="11430000" cy="5508333"/>
            <a:chOff x="365760" y="1051560"/>
            <a:chExt cx="11430000" cy="5508333"/>
          </a:xfrm>
        </p:grpSpPr>
        <p:sp>
          <p:nvSpPr>
            <p:cNvPr id="95" name="TextBox 94">
              <a:extLst>
                <a:ext uri="{FF2B5EF4-FFF2-40B4-BE49-F238E27FC236}">
                  <a16:creationId xmlns:a16="http://schemas.microsoft.com/office/drawing/2014/main" id="{E64D1E1E-EB9E-492E-8169-EC72DA69275E}"/>
                </a:ext>
              </a:extLst>
            </p:cNvPr>
            <p:cNvSpPr txBox="1"/>
            <p:nvPr/>
          </p:nvSpPr>
          <p:spPr>
            <a:xfrm>
              <a:off x="2196443" y="4846320"/>
              <a:ext cx="6400800" cy="758952"/>
            </a:xfrm>
            <a:prstGeom prst="rect">
              <a:avLst/>
            </a:prstGeom>
            <a:noFill/>
            <a:ln w="3175">
              <a:solidFill>
                <a:schemeClr val="bg1">
                  <a:lumMod val="50000"/>
                </a:schemeClr>
              </a:solidFill>
              <a:prstDash val="dash"/>
            </a:ln>
          </p:spPr>
          <p:txBody>
            <a:bodyPr wrap="square" lIns="0" tIns="0" rIns="0" bIns="0" rtlCol="0">
              <a:spAutoFit/>
            </a:bodyPr>
            <a:lstStyle/>
            <a:p>
              <a:pPr algn="ctr"/>
              <a:endParaRPr lang="en-GB" sz="1100" spc="-20"/>
            </a:p>
          </p:txBody>
        </p:sp>
        <p:sp>
          <p:nvSpPr>
            <p:cNvPr id="96" name="TextBox 95">
              <a:extLst>
                <a:ext uri="{FF2B5EF4-FFF2-40B4-BE49-F238E27FC236}">
                  <a16:creationId xmlns:a16="http://schemas.microsoft.com/office/drawing/2014/main" id="{A9BF1D54-4EE2-4E73-AE64-AAAE1D23AA51}"/>
                </a:ext>
              </a:extLst>
            </p:cNvPr>
            <p:cNvSpPr txBox="1"/>
            <p:nvPr/>
          </p:nvSpPr>
          <p:spPr>
            <a:xfrm>
              <a:off x="2194560" y="4921865"/>
              <a:ext cx="1600200" cy="607859"/>
            </a:xfrm>
            <a:prstGeom prst="rect">
              <a:avLst/>
            </a:prstGeom>
            <a:noFill/>
            <a:ln w="3175">
              <a:noFill/>
            </a:ln>
          </p:spPr>
          <p:txBody>
            <a:bodyPr wrap="square" lIns="0" tIns="0" rIns="0" bIns="0" rtlCol="0" anchor="ctr">
              <a:spAutoFit/>
            </a:bodyPr>
            <a:lstStyle/>
            <a:p>
              <a:pPr algn="ctr"/>
              <a:r>
                <a:rPr lang="en-US" sz="1200"/>
                <a:t>19</a:t>
              </a:r>
            </a:p>
            <a:p>
              <a:pPr algn="ctr">
                <a:lnSpc>
                  <a:spcPts val="1100"/>
                </a:lnSpc>
              </a:pPr>
              <a:r>
                <a:rPr lang="en-US" sz="1100" spc="-20"/>
                <a:t>countries reported</a:t>
              </a:r>
            </a:p>
            <a:p>
              <a:pPr algn="ctr">
                <a:lnSpc>
                  <a:spcPts val="1100"/>
                </a:lnSpc>
              </a:pPr>
              <a:r>
                <a:rPr lang="en-US" sz="1100" spc="-20"/>
                <a:t>sufficient monthly</a:t>
              </a:r>
            </a:p>
            <a:p>
              <a:pPr algn="ctr">
                <a:lnSpc>
                  <a:spcPts val="1100"/>
                </a:lnSpc>
              </a:pPr>
              <a:r>
                <a:rPr lang="en-US" sz="1100" spc="-20"/>
                <a:t>data to analyze trends</a:t>
              </a:r>
              <a:endParaRPr lang="en-GB" sz="1100" spc="-20"/>
            </a:p>
          </p:txBody>
        </p:sp>
        <p:sp>
          <p:nvSpPr>
            <p:cNvPr id="97" name="TextBox 96">
              <a:extLst>
                <a:ext uri="{FF2B5EF4-FFF2-40B4-BE49-F238E27FC236}">
                  <a16:creationId xmlns:a16="http://schemas.microsoft.com/office/drawing/2014/main" id="{18FCCA3D-C1C3-45C6-A42F-34221B686E2F}"/>
                </a:ext>
              </a:extLst>
            </p:cNvPr>
            <p:cNvSpPr txBox="1"/>
            <p:nvPr/>
          </p:nvSpPr>
          <p:spPr>
            <a:xfrm>
              <a:off x="3794760" y="4921865"/>
              <a:ext cx="1600200" cy="607859"/>
            </a:xfrm>
            <a:prstGeom prst="rect">
              <a:avLst/>
            </a:prstGeom>
            <a:noFill/>
            <a:ln w="3175">
              <a:noFill/>
            </a:ln>
          </p:spPr>
          <p:txBody>
            <a:bodyPr wrap="square" lIns="0" tIns="0" rIns="0" bIns="0" rtlCol="0" anchor="ctr">
              <a:spAutoFit/>
            </a:bodyPr>
            <a:lstStyle/>
            <a:p>
              <a:pPr algn="ctr"/>
              <a:r>
                <a:rPr lang="en-US" sz="1200"/>
                <a:t>1</a:t>
              </a:r>
            </a:p>
            <a:p>
              <a:pPr algn="ctr">
                <a:lnSpc>
                  <a:spcPts val="1100"/>
                </a:lnSpc>
              </a:pPr>
              <a:r>
                <a:rPr lang="en-US" sz="1100" spc="-20"/>
                <a:t>country did not</a:t>
              </a:r>
            </a:p>
            <a:p>
              <a:pPr algn="ctr">
                <a:lnSpc>
                  <a:spcPts val="1100"/>
                </a:lnSpc>
              </a:pPr>
              <a:r>
                <a:rPr lang="en-US" sz="1100" spc="-20"/>
                <a:t>experience</a:t>
              </a:r>
            </a:p>
            <a:p>
              <a:pPr algn="ctr">
                <a:lnSpc>
                  <a:spcPts val="1100"/>
                </a:lnSpc>
              </a:pPr>
              <a:r>
                <a:rPr lang="en-US" sz="1100" spc="-20"/>
                <a:t>disruptions</a:t>
              </a:r>
              <a:endParaRPr lang="en-GB" sz="1100" spc="-20"/>
            </a:p>
          </p:txBody>
        </p:sp>
        <p:sp>
          <p:nvSpPr>
            <p:cNvPr id="98" name="TextBox 97">
              <a:extLst>
                <a:ext uri="{FF2B5EF4-FFF2-40B4-BE49-F238E27FC236}">
                  <a16:creationId xmlns:a16="http://schemas.microsoft.com/office/drawing/2014/main" id="{400625B5-7CED-44D7-B998-3D8C7DDC7A7A}"/>
                </a:ext>
              </a:extLst>
            </p:cNvPr>
            <p:cNvSpPr txBox="1"/>
            <p:nvPr/>
          </p:nvSpPr>
          <p:spPr>
            <a:xfrm>
              <a:off x="5394960" y="4921865"/>
              <a:ext cx="1600200" cy="607859"/>
            </a:xfrm>
            <a:prstGeom prst="rect">
              <a:avLst/>
            </a:prstGeom>
            <a:noFill/>
            <a:ln w="3175">
              <a:noFill/>
            </a:ln>
          </p:spPr>
          <p:txBody>
            <a:bodyPr wrap="square" lIns="0" tIns="0" rIns="0" bIns="0" rtlCol="0" anchor="ctr">
              <a:spAutoFit/>
            </a:bodyPr>
            <a:lstStyle/>
            <a:p>
              <a:pPr algn="ctr"/>
              <a:r>
                <a:rPr lang="en-US" sz="1200"/>
                <a:t>2</a:t>
              </a:r>
            </a:p>
            <a:p>
              <a:pPr algn="ctr">
                <a:lnSpc>
                  <a:spcPts val="1100"/>
                </a:lnSpc>
              </a:pPr>
              <a:r>
                <a:rPr lang="en-US" sz="1100" spc="-20"/>
                <a:t>countries experienced</a:t>
              </a:r>
            </a:p>
            <a:p>
              <a:pPr algn="ctr">
                <a:lnSpc>
                  <a:spcPts val="1100"/>
                </a:lnSpc>
              </a:pPr>
              <a:r>
                <a:rPr lang="en-US" sz="1100" spc="-20"/>
                <a:t>disruptions and then fully rebounded by September</a:t>
              </a:r>
              <a:endParaRPr lang="en-GB" sz="1100" spc="-20"/>
            </a:p>
          </p:txBody>
        </p:sp>
        <p:sp>
          <p:nvSpPr>
            <p:cNvPr id="99" name="TextBox 98">
              <a:extLst>
                <a:ext uri="{FF2B5EF4-FFF2-40B4-BE49-F238E27FC236}">
                  <a16:creationId xmlns:a16="http://schemas.microsoft.com/office/drawing/2014/main" id="{6CDA01FD-E8B1-461F-A63A-E8AECD2D2810}"/>
                </a:ext>
              </a:extLst>
            </p:cNvPr>
            <p:cNvSpPr txBox="1"/>
            <p:nvPr/>
          </p:nvSpPr>
          <p:spPr>
            <a:xfrm>
              <a:off x="6995160" y="4921865"/>
              <a:ext cx="1600200" cy="607859"/>
            </a:xfrm>
            <a:prstGeom prst="rect">
              <a:avLst/>
            </a:prstGeom>
            <a:noFill/>
            <a:ln w="3175">
              <a:noFill/>
            </a:ln>
          </p:spPr>
          <p:txBody>
            <a:bodyPr wrap="square" lIns="0" tIns="0" rIns="0" bIns="0" rtlCol="0" anchor="ctr">
              <a:spAutoFit/>
            </a:bodyPr>
            <a:lstStyle/>
            <a:p>
              <a:pPr algn="ctr"/>
              <a:r>
                <a:rPr lang="en-US" sz="1200"/>
                <a:t>16</a:t>
              </a:r>
            </a:p>
            <a:p>
              <a:pPr algn="ctr">
                <a:lnSpc>
                  <a:spcPts val="1100"/>
                </a:lnSpc>
              </a:pPr>
              <a:r>
                <a:rPr lang="en-US" sz="1100" spc="-20"/>
                <a:t>countries </a:t>
              </a:r>
            </a:p>
            <a:p>
              <a:pPr algn="ctr">
                <a:lnSpc>
                  <a:spcPts val="1100"/>
                </a:lnSpc>
              </a:pPr>
              <a:r>
                <a:rPr lang="en-US" sz="1100" spc="-20"/>
                <a:t>experienced sustained disruptions</a:t>
              </a:r>
              <a:endParaRPr lang="en-GB" sz="1100" spc="-20"/>
            </a:p>
          </p:txBody>
        </p:sp>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Change in the number of HIV tests and results returned per month,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compared to baseline, selected countries, 2020</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D25C1C08-B97B-4752-8A6A-A19C1D25D2A9}"/>
                </a:ext>
              </a:extLst>
            </p:cNvPr>
            <p:cNvSpPr txBox="1"/>
            <p:nvPr/>
          </p:nvSpPr>
          <p:spPr>
            <a:xfrm>
              <a:off x="457200" y="5867396"/>
              <a:ext cx="11052928" cy="692497"/>
            </a:xfrm>
            <a:prstGeom prst="rect">
              <a:avLst/>
            </a:prstGeom>
            <a:noFill/>
          </p:spPr>
          <p:txBody>
            <a:bodyPr wrap="square" lIns="0" tIns="0" rIns="0" bIns="0">
              <a:spAutoFit/>
            </a:bodyPr>
            <a:lstStyle>
              <a:defPPr>
                <a:defRPr lang="LID4096"/>
              </a:defPPr>
              <a:lvl1pPr>
                <a:defRPr sz="1000"/>
              </a:lvl1pPr>
            </a:lstStyle>
            <a:p>
              <a:r>
                <a:rPr lang="en-US" b="1" dirty="0">
                  <a:solidFill>
                    <a:schemeClr val="tx1">
                      <a:lumMod val="65000"/>
                      <a:lumOff val="35000"/>
                    </a:schemeClr>
                  </a:solidFill>
                </a:rPr>
                <a:t>Source:</a:t>
              </a:r>
              <a:r>
                <a:rPr lang="en-US" dirty="0">
                  <a:solidFill>
                    <a:schemeClr val="tx1">
                      <a:lumMod val="65000"/>
                      <a:lumOff val="35000"/>
                    </a:schemeClr>
                  </a:solidFill>
                </a:rPr>
                <a:t> UNAIDS/WHO/UNICEF HIV services tracking tool, November 2020.</a:t>
              </a:r>
            </a:p>
            <a:p>
              <a:pPr>
                <a:spcBef>
                  <a:spcPts val="300"/>
                </a:spcBef>
              </a:pPr>
              <a:r>
                <a:rPr lang="en-US" b="1" dirty="0">
                  <a:solidFill>
                    <a:schemeClr val="tx1">
                      <a:lumMod val="65000"/>
                      <a:lumOff val="35000"/>
                    </a:schemeClr>
                  </a:solidFill>
                </a:rPr>
                <a:t>Note:</a:t>
              </a:r>
              <a:r>
                <a:rPr lang="en-US" dirty="0">
                  <a:solidFill>
                    <a:schemeClr val="tx1">
                      <a:lumMod val="65000"/>
                      <a:lumOff val="35000"/>
                    </a:schemeClr>
                  </a:solidFill>
                </a:rPr>
                <a:t> The baseline is the average of January and February reports</a:t>
              </a:r>
            </a:p>
            <a:p>
              <a:pPr>
                <a:spcBef>
                  <a:spcPts val="300"/>
                </a:spcBef>
              </a:pPr>
              <a:r>
                <a:rPr lang="en-US" b="1" dirty="0">
                  <a:solidFill>
                    <a:schemeClr val="tx1">
                      <a:lumMod val="65000"/>
                      <a:lumOff val="35000"/>
                    </a:schemeClr>
                  </a:solidFill>
                </a:rPr>
                <a:t>Note:</a:t>
              </a:r>
              <a:r>
                <a:rPr lang="en-US" dirty="0">
                  <a:solidFill>
                    <a:schemeClr val="tx1">
                      <a:lumMod val="65000"/>
                      <a:lumOff val="35000"/>
                    </a:schemeClr>
                  </a:solidFill>
                </a:rPr>
                <a:t> Selected countries fulfilled the following criteria: (a) provided data for January and February 2020; (b) reported on at least 50 people receiving services in January; (c) had at least 50% </a:t>
              </a:r>
            </a:p>
            <a:p>
              <a:r>
                <a:rPr lang="en-US" dirty="0">
                  <a:solidFill>
                    <a:schemeClr val="tx1">
                      <a:lumMod val="65000"/>
                      <a:lumOff val="35000"/>
                    </a:schemeClr>
                  </a:solidFill>
                </a:rPr>
                <a:t>of facilities reporting during the month; and (d) had at least six months of data.</a:t>
              </a:r>
              <a:endParaRPr lang="en-GB" dirty="0">
                <a:solidFill>
                  <a:schemeClr val="tx1">
                    <a:lumMod val="65000"/>
                    <a:lumOff val="35000"/>
                  </a:schemeClr>
                </a:solidFill>
              </a:endParaRPr>
            </a:p>
          </p:txBody>
        </p:sp>
        <p:cxnSp>
          <p:nvCxnSpPr>
            <p:cNvPr id="100" name="Straight Connector 99">
              <a:extLst>
                <a:ext uri="{FF2B5EF4-FFF2-40B4-BE49-F238E27FC236}">
                  <a16:creationId xmlns:a16="http://schemas.microsoft.com/office/drawing/2014/main" id="{34914A94-D4D2-4C07-97D2-5D17E9271BCA}"/>
                </a:ext>
              </a:extLst>
            </p:cNvPr>
            <p:cNvCxnSpPr/>
            <p:nvPr/>
          </p:nvCxnSpPr>
          <p:spPr>
            <a:xfrm>
              <a:off x="3794760" y="4846320"/>
              <a:ext cx="0" cy="758952"/>
            </a:xfrm>
            <a:prstGeom prst="line">
              <a:avLst/>
            </a:prstGeom>
            <a:noFill/>
            <a:ln w="3175">
              <a:solidFill>
                <a:schemeClr val="bg1">
                  <a:lumMod val="50000"/>
                </a:schemeClr>
              </a:solidFill>
              <a:prstDash val="dash"/>
            </a:ln>
          </p:spPr>
        </p:cxnSp>
        <p:cxnSp>
          <p:nvCxnSpPr>
            <p:cNvPr id="101" name="Straight Connector 100">
              <a:extLst>
                <a:ext uri="{FF2B5EF4-FFF2-40B4-BE49-F238E27FC236}">
                  <a16:creationId xmlns:a16="http://schemas.microsoft.com/office/drawing/2014/main" id="{AB7C0A78-F83B-4E51-AF18-0F17579FB4D7}"/>
                </a:ext>
              </a:extLst>
            </p:cNvPr>
            <p:cNvCxnSpPr/>
            <p:nvPr/>
          </p:nvCxnSpPr>
          <p:spPr>
            <a:xfrm>
              <a:off x="5394960" y="4846320"/>
              <a:ext cx="0" cy="758952"/>
            </a:xfrm>
            <a:prstGeom prst="line">
              <a:avLst/>
            </a:prstGeom>
            <a:noFill/>
            <a:ln w="3175">
              <a:solidFill>
                <a:schemeClr val="bg1">
                  <a:lumMod val="50000"/>
                </a:schemeClr>
              </a:solidFill>
              <a:prstDash val="dash"/>
            </a:ln>
          </p:spPr>
        </p:cxnSp>
        <p:cxnSp>
          <p:nvCxnSpPr>
            <p:cNvPr id="102" name="Straight Connector 101">
              <a:extLst>
                <a:ext uri="{FF2B5EF4-FFF2-40B4-BE49-F238E27FC236}">
                  <a16:creationId xmlns:a16="http://schemas.microsoft.com/office/drawing/2014/main" id="{B6EFD94F-8DA7-433B-9AE0-AEE09AF509E8}"/>
                </a:ext>
              </a:extLst>
            </p:cNvPr>
            <p:cNvCxnSpPr/>
            <p:nvPr/>
          </p:nvCxnSpPr>
          <p:spPr>
            <a:xfrm>
              <a:off x="6995160" y="4846320"/>
              <a:ext cx="0" cy="758952"/>
            </a:xfrm>
            <a:prstGeom prst="line">
              <a:avLst/>
            </a:prstGeom>
            <a:noFill/>
            <a:ln w="3175">
              <a:solidFill>
                <a:schemeClr val="bg1">
                  <a:lumMod val="50000"/>
                </a:schemeClr>
              </a:solidFill>
              <a:prstDash val="dash"/>
            </a:ln>
          </p:spPr>
        </p:cxnSp>
        <p:sp>
          <p:nvSpPr>
            <p:cNvPr id="123" name="Rectangle 122">
              <a:extLst>
                <a:ext uri="{FF2B5EF4-FFF2-40B4-BE49-F238E27FC236}">
                  <a16:creationId xmlns:a16="http://schemas.microsoft.com/office/drawing/2014/main" id="{B798175F-C799-45BF-AB06-23A79DF1C8C8}"/>
                </a:ext>
              </a:extLst>
            </p:cNvPr>
            <p:cNvSpPr/>
            <p:nvPr/>
          </p:nvSpPr>
          <p:spPr>
            <a:xfrm>
              <a:off x="3081528" y="4572000"/>
              <a:ext cx="90170" cy="9017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TextBox 123">
              <a:extLst>
                <a:ext uri="{FF2B5EF4-FFF2-40B4-BE49-F238E27FC236}">
                  <a16:creationId xmlns:a16="http://schemas.microsoft.com/office/drawing/2014/main" id="{2A389D04-62D8-4278-B705-40E0C99E6754}"/>
                </a:ext>
              </a:extLst>
            </p:cNvPr>
            <p:cNvSpPr txBox="1"/>
            <p:nvPr/>
          </p:nvSpPr>
          <p:spPr>
            <a:xfrm>
              <a:off x="3209544" y="4526280"/>
              <a:ext cx="391133" cy="169277"/>
            </a:xfrm>
            <a:prstGeom prst="rect">
              <a:avLst/>
            </a:prstGeom>
            <a:noFill/>
          </p:spPr>
          <p:txBody>
            <a:bodyPr wrap="none" lIns="0" tIns="0" rIns="0" bIns="0" rtlCol="0" anchor="ctr">
              <a:spAutoFit/>
            </a:bodyPr>
            <a:lstStyle/>
            <a:p>
              <a:r>
                <a:rPr lang="fr-CH" sz="1100"/>
                <a:t>March</a:t>
              </a:r>
              <a:endParaRPr lang="en-GB" sz="1100"/>
            </a:p>
          </p:txBody>
        </p:sp>
        <p:sp>
          <p:nvSpPr>
            <p:cNvPr id="121" name="Rectangle 120">
              <a:extLst>
                <a:ext uri="{FF2B5EF4-FFF2-40B4-BE49-F238E27FC236}">
                  <a16:creationId xmlns:a16="http://schemas.microsoft.com/office/drawing/2014/main" id="{264C43C6-51F1-4AD1-8DBA-C41B718F9120}"/>
                </a:ext>
              </a:extLst>
            </p:cNvPr>
            <p:cNvSpPr/>
            <p:nvPr/>
          </p:nvSpPr>
          <p:spPr>
            <a:xfrm>
              <a:off x="3785616" y="4575690"/>
              <a:ext cx="90170" cy="90170"/>
            </a:xfrm>
            <a:prstGeom prst="rect">
              <a:avLst/>
            </a:prstGeom>
            <a:solidFill>
              <a:srgbClr val="F09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Box 121">
              <a:extLst>
                <a:ext uri="{FF2B5EF4-FFF2-40B4-BE49-F238E27FC236}">
                  <a16:creationId xmlns:a16="http://schemas.microsoft.com/office/drawing/2014/main" id="{282E32B9-11DA-46BD-AFC2-C07B502CD9B1}"/>
                </a:ext>
              </a:extLst>
            </p:cNvPr>
            <p:cNvSpPr txBox="1"/>
            <p:nvPr/>
          </p:nvSpPr>
          <p:spPr>
            <a:xfrm>
              <a:off x="3913632" y="4529970"/>
              <a:ext cx="283732" cy="169277"/>
            </a:xfrm>
            <a:prstGeom prst="rect">
              <a:avLst/>
            </a:prstGeom>
            <a:noFill/>
          </p:spPr>
          <p:txBody>
            <a:bodyPr wrap="none" lIns="0" tIns="0" rIns="0" bIns="0" rtlCol="0" anchor="ctr">
              <a:spAutoFit/>
            </a:bodyPr>
            <a:lstStyle/>
            <a:p>
              <a:r>
                <a:rPr lang="fr-CH" sz="1100"/>
                <a:t>April</a:t>
              </a:r>
              <a:endParaRPr lang="en-GB" sz="1100"/>
            </a:p>
          </p:txBody>
        </p:sp>
        <p:sp>
          <p:nvSpPr>
            <p:cNvPr id="119" name="Rectangle 118">
              <a:extLst>
                <a:ext uri="{FF2B5EF4-FFF2-40B4-BE49-F238E27FC236}">
                  <a16:creationId xmlns:a16="http://schemas.microsoft.com/office/drawing/2014/main" id="{1BA54BE5-B52A-47CD-83C0-EFBA7AD5EFF5}"/>
                </a:ext>
              </a:extLst>
            </p:cNvPr>
            <p:cNvSpPr/>
            <p:nvPr/>
          </p:nvSpPr>
          <p:spPr>
            <a:xfrm>
              <a:off x="4379976" y="4575690"/>
              <a:ext cx="90170" cy="90170"/>
            </a:xfrm>
            <a:prstGeom prst="rect">
              <a:avLst/>
            </a:prstGeom>
            <a:solidFill>
              <a:srgbClr val="F7C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TextBox 119">
              <a:extLst>
                <a:ext uri="{FF2B5EF4-FFF2-40B4-BE49-F238E27FC236}">
                  <a16:creationId xmlns:a16="http://schemas.microsoft.com/office/drawing/2014/main" id="{8A97EA07-7D4D-4985-A71F-E1ED84A94AA7}"/>
                </a:ext>
              </a:extLst>
            </p:cNvPr>
            <p:cNvSpPr txBox="1"/>
            <p:nvPr/>
          </p:nvSpPr>
          <p:spPr>
            <a:xfrm>
              <a:off x="4507992" y="4529970"/>
              <a:ext cx="266098" cy="169277"/>
            </a:xfrm>
            <a:prstGeom prst="rect">
              <a:avLst/>
            </a:prstGeom>
            <a:noFill/>
          </p:spPr>
          <p:txBody>
            <a:bodyPr wrap="none" lIns="0" tIns="0" rIns="0" bIns="0" rtlCol="0" anchor="ctr">
              <a:spAutoFit/>
            </a:bodyPr>
            <a:lstStyle/>
            <a:p>
              <a:r>
                <a:rPr lang="fr-CH" sz="1100"/>
                <a:t>May</a:t>
              </a:r>
              <a:endParaRPr lang="en-GB" sz="1100"/>
            </a:p>
          </p:txBody>
        </p:sp>
        <p:sp>
          <p:nvSpPr>
            <p:cNvPr id="117" name="Rectangle 116">
              <a:extLst>
                <a:ext uri="{FF2B5EF4-FFF2-40B4-BE49-F238E27FC236}">
                  <a16:creationId xmlns:a16="http://schemas.microsoft.com/office/drawing/2014/main" id="{5E7A5222-6CA1-434B-96A0-688B29840077}"/>
                </a:ext>
              </a:extLst>
            </p:cNvPr>
            <p:cNvSpPr/>
            <p:nvPr/>
          </p:nvSpPr>
          <p:spPr>
            <a:xfrm>
              <a:off x="4956048" y="4575690"/>
              <a:ext cx="90170" cy="9017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extBox 117">
              <a:extLst>
                <a:ext uri="{FF2B5EF4-FFF2-40B4-BE49-F238E27FC236}">
                  <a16:creationId xmlns:a16="http://schemas.microsoft.com/office/drawing/2014/main" id="{F4DBE285-A4AC-4AA3-8D73-02ABA4ADC5B8}"/>
                </a:ext>
              </a:extLst>
            </p:cNvPr>
            <p:cNvSpPr txBox="1"/>
            <p:nvPr/>
          </p:nvSpPr>
          <p:spPr>
            <a:xfrm>
              <a:off x="5084064" y="4529970"/>
              <a:ext cx="306174" cy="169277"/>
            </a:xfrm>
            <a:prstGeom prst="rect">
              <a:avLst/>
            </a:prstGeom>
            <a:noFill/>
          </p:spPr>
          <p:txBody>
            <a:bodyPr wrap="none" lIns="0" tIns="0" rIns="0" bIns="0" rtlCol="0" anchor="ctr">
              <a:spAutoFit/>
            </a:bodyPr>
            <a:lstStyle/>
            <a:p>
              <a:r>
                <a:rPr lang="fr-CH" sz="1100"/>
                <a:t>June</a:t>
              </a:r>
              <a:endParaRPr lang="en-GB" sz="1100"/>
            </a:p>
          </p:txBody>
        </p:sp>
        <p:sp>
          <p:nvSpPr>
            <p:cNvPr id="115" name="Rectangle 114">
              <a:extLst>
                <a:ext uri="{FF2B5EF4-FFF2-40B4-BE49-F238E27FC236}">
                  <a16:creationId xmlns:a16="http://schemas.microsoft.com/office/drawing/2014/main" id="{22462CB1-B458-4B8C-B4CD-CA2D9D051BC2}"/>
                </a:ext>
              </a:extLst>
            </p:cNvPr>
            <p:cNvSpPr/>
            <p:nvPr/>
          </p:nvSpPr>
          <p:spPr>
            <a:xfrm>
              <a:off x="5577840" y="4575690"/>
              <a:ext cx="90170" cy="90170"/>
            </a:xfrm>
            <a:prstGeom prst="rect">
              <a:avLst/>
            </a:prstGeom>
            <a:solidFill>
              <a:srgbClr val="8ED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extBox 115">
              <a:extLst>
                <a:ext uri="{FF2B5EF4-FFF2-40B4-BE49-F238E27FC236}">
                  <a16:creationId xmlns:a16="http://schemas.microsoft.com/office/drawing/2014/main" id="{D07EEE65-5567-493D-B6E2-A5954BB7C8CC}"/>
                </a:ext>
              </a:extLst>
            </p:cNvPr>
            <p:cNvSpPr txBox="1"/>
            <p:nvPr/>
          </p:nvSpPr>
          <p:spPr>
            <a:xfrm>
              <a:off x="5705856" y="4529970"/>
              <a:ext cx="251672" cy="169277"/>
            </a:xfrm>
            <a:prstGeom prst="rect">
              <a:avLst/>
            </a:prstGeom>
            <a:noFill/>
          </p:spPr>
          <p:txBody>
            <a:bodyPr wrap="none" lIns="0" tIns="0" rIns="0" bIns="0" rtlCol="0" anchor="ctr">
              <a:spAutoFit/>
            </a:bodyPr>
            <a:lstStyle/>
            <a:p>
              <a:r>
                <a:rPr lang="fr-CH" sz="1100"/>
                <a:t>July</a:t>
              </a:r>
              <a:endParaRPr lang="en-GB" sz="1100"/>
            </a:p>
          </p:txBody>
        </p:sp>
        <p:sp>
          <p:nvSpPr>
            <p:cNvPr id="113" name="Rectangle 112">
              <a:extLst>
                <a:ext uri="{FF2B5EF4-FFF2-40B4-BE49-F238E27FC236}">
                  <a16:creationId xmlns:a16="http://schemas.microsoft.com/office/drawing/2014/main" id="{FD4413D9-A8B7-44D6-AFEA-1DABE3D49C93}"/>
                </a:ext>
              </a:extLst>
            </p:cNvPr>
            <p:cNvSpPr/>
            <p:nvPr/>
          </p:nvSpPr>
          <p:spPr>
            <a:xfrm>
              <a:off x="6144768" y="4575690"/>
              <a:ext cx="90170" cy="90170"/>
            </a:xfrm>
            <a:prstGeom prst="rect">
              <a:avLst/>
            </a:prstGeom>
            <a:solidFill>
              <a:srgbClr val="B5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TextBox 113">
              <a:extLst>
                <a:ext uri="{FF2B5EF4-FFF2-40B4-BE49-F238E27FC236}">
                  <a16:creationId xmlns:a16="http://schemas.microsoft.com/office/drawing/2014/main" id="{557D434A-9E1D-4CE2-B57E-1ACEAC1C6F3C}"/>
                </a:ext>
              </a:extLst>
            </p:cNvPr>
            <p:cNvSpPr txBox="1"/>
            <p:nvPr/>
          </p:nvSpPr>
          <p:spPr>
            <a:xfrm>
              <a:off x="6272784" y="4529970"/>
              <a:ext cx="439223" cy="169277"/>
            </a:xfrm>
            <a:prstGeom prst="rect">
              <a:avLst/>
            </a:prstGeom>
            <a:noFill/>
          </p:spPr>
          <p:txBody>
            <a:bodyPr wrap="none" lIns="0" tIns="0" rIns="0" bIns="0" rtlCol="0" anchor="ctr">
              <a:spAutoFit/>
            </a:bodyPr>
            <a:lstStyle/>
            <a:p>
              <a:r>
                <a:rPr lang="fr-CH" sz="1100"/>
                <a:t>August</a:t>
              </a:r>
              <a:endParaRPr lang="en-GB" sz="1100"/>
            </a:p>
          </p:txBody>
        </p:sp>
        <p:sp>
          <p:nvSpPr>
            <p:cNvPr id="111" name="Rectangle 110">
              <a:extLst>
                <a:ext uri="{FF2B5EF4-FFF2-40B4-BE49-F238E27FC236}">
                  <a16:creationId xmlns:a16="http://schemas.microsoft.com/office/drawing/2014/main" id="{0E42576B-9DB9-4D46-9F83-D968D7F33B6A}"/>
                </a:ext>
              </a:extLst>
            </p:cNvPr>
            <p:cNvSpPr/>
            <p:nvPr/>
          </p:nvSpPr>
          <p:spPr>
            <a:xfrm>
              <a:off x="6894576" y="4575690"/>
              <a:ext cx="90170" cy="90170"/>
            </a:xfrm>
            <a:prstGeom prst="rect">
              <a:avLst/>
            </a:prstGeom>
            <a:solidFill>
              <a:srgbClr val="D9F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TextBox 111">
              <a:extLst>
                <a:ext uri="{FF2B5EF4-FFF2-40B4-BE49-F238E27FC236}">
                  <a16:creationId xmlns:a16="http://schemas.microsoft.com/office/drawing/2014/main" id="{F62B027B-D5B9-405E-9A37-DBB5F6BBE0EC}"/>
                </a:ext>
              </a:extLst>
            </p:cNvPr>
            <p:cNvSpPr txBox="1"/>
            <p:nvPr/>
          </p:nvSpPr>
          <p:spPr>
            <a:xfrm>
              <a:off x="7022592" y="4529970"/>
              <a:ext cx="689291" cy="169277"/>
            </a:xfrm>
            <a:prstGeom prst="rect">
              <a:avLst/>
            </a:prstGeom>
            <a:noFill/>
          </p:spPr>
          <p:txBody>
            <a:bodyPr wrap="none" lIns="0" tIns="0" rIns="0" bIns="0" rtlCol="0" anchor="ctr">
              <a:spAutoFit/>
            </a:bodyPr>
            <a:lstStyle/>
            <a:p>
              <a:r>
                <a:rPr lang="fr-CH" sz="1100" err="1"/>
                <a:t>September</a:t>
              </a:r>
              <a:endParaRPr lang="en-GB" sz="1100"/>
            </a:p>
          </p:txBody>
        </p:sp>
        <p:grpSp>
          <p:nvGrpSpPr>
            <p:cNvPr id="90" name="Group 89">
              <a:extLst>
                <a:ext uri="{FF2B5EF4-FFF2-40B4-BE49-F238E27FC236}">
                  <a16:creationId xmlns:a16="http://schemas.microsoft.com/office/drawing/2014/main" id="{27A57AA8-EF8E-4975-A79F-D7710BC3DAF0}"/>
                </a:ext>
              </a:extLst>
            </p:cNvPr>
            <p:cNvGrpSpPr/>
            <p:nvPr/>
          </p:nvGrpSpPr>
          <p:grpSpPr>
            <a:xfrm>
              <a:off x="6318504" y="2764083"/>
              <a:ext cx="618287" cy="551180"/>
              <a:chOff x="5733785" y="2855523"/>
              <a:chExt cx="618287" cy="551180"/>
            </a:xfrm>
          </p:grpSpPr>
          <p:sp>
            <p:nvSpPr>
              <p:cNvPr id="8" name="object 19">
                <a:extLst>
                  <a:ext uri="{FF2B5EF4-FFF2-40B4-BE49-F238E27FC236}">
                    <a16:creationId xmlns:a16="http://schemas.microsoft.com/office/drawing/2014/main" id="{912ACBC5-A885-4D33-8572-70B1E3B172B3}"/>
                  </a:ext>
                </a:extLst>
              </p:cNvPr>
              <p:cNvSpPr/>
              <p:nvPr/>
            </p:nvSpPr>
            <p:spPr>
              <a:xfrm>
                <a:off x="5733785" y="2855523"/>
                <a:ext cx="102870" cy="34290"/>
              </a:xfrm>
              <a:custGeom>
                <a:avLst/>
                <a:gdLst/>
                <a:ahLst/>
                <a:cxnLst/>
                <a:rect l="l" t="t" r="r" b="b"/>
                <a:pathLst>
                  <a:path w="102870" h="34289">
                    <a:moveTo>
                      <a:pt x="102425" y="0"/>
                    </a:moveTo>
                    <a:lnTo>
                      <a:pt x="0" y="0"/>
                    </a:lnTo>
                    <a:lnTo>
                      <a:pt x="0" y="33883"/>
                    </a:lnTo>
                    <a:lnTo>
                      <a:pt x="102425" y="33883"/>
                    </a:lnTo>
                    <a:lnTo>
                      <a:pt x="102425" y="0"/>
                    </a:lnTo>
                    <a:close/>
                  </a:path>
                </a:pathLst>
              </a:custGeom>
              <a:solidFill>
                <a:srgbClr val="E31836"/>
              </a:solidFill>
            </p:spPr>
            <p:txBody>
              <a:bodyPr wrap="square" lIns="0" tIns="0" rIns="0" bIns="0" rtlCol="0"/>
              <a:lstStyle/>
              <a:p>
                <a:endParaRPr/>
              </a:p>
            </p:txBody>
          </p:sp>
          <p:sp>
            <p:nvSpPr>
              <p:cNvPr id="9" name="object 20">
                <a:extLst>
                  <a:ext uri="{FF2B5EF4-FFF2-40B4-BE49-F238E27FC236}">
                    <a16:creationId xmlns:a16="http://schemas.microsoft.com/office/drawing/2014/main" id="{C0A1F8F0-ADEE-48D6-8E66-776F56895F48}"/>
                  </a:ext>
                </a:extLst>
              </p:cNvPr>
              <p:cNvSpPr/>
              <p:nvPr/>
            </p:nvSpPr>
            <p:spPr>
              <a:xfrm>
                <a:off x="5836362" y="2855523"/>
                <a:ext cx="103505" cy="393700"/>
              </a:xfrm>
              <a:custGeom>
                <a:avLst/>
                <a:gdLst/>
                <a:ahLst/>
                <a:cxnLst/>
                <a:rect l="l" t="t" r="r" b="b"/>
                <a:pathLst>
                  <a:path w="103504" h="393700">
                    <a:moveTo>
                      <a:pt x="103212" y="0"/>
                    </a:moveTo>
                    <a:lnTo>
                      <a:pt x="0" y="0"/>
                    </a:lnTo>
                    <a:lnTo>
                      <a:pt x="0" y="393700"/>
                    </a:lnTo>
                    <a:lnTo>
                      <a:pt x="103212" y="393700"/>
                    </a:lnTo>
                    <a:lnTo>
                      <a:pt x="103212" y="0"/>
                    </a:lnTo>
                    <a:close/>
                  </a:path>
                </a:pathLst>
              </a:custGeom>
              <a:solidFill>
                <a:srgbClr val="F09383"/>
              </a:solidFill>
            </p:spPr>
            <p:txBody>
              <a:bodyPr wrap="square" lIns="0" tIns="0" rIns="0" bIns="0" rtlCol="0"/>
              <a:lstStyle/>
              <a:p>
                <a:endParaRPr/>
              </a:p>
            </p:txBody>
          </p:sp>
          <p:sp>
            <p:nvSpPr>
              <p:cNvPr id="10" name="object 21">
                <a:extLst>
                  <a:ext uri="{FF2B5EF4-FFF2-40B4-BE49-F238E27FC236}">
                    <a16:creationId xmlns:a16="http://schemas.microsoft.com/office/drawing/2014/main" id="{BEE8084E-57ED-487A-A570-61CAFF6F2916}"/>
                  </a:ext>
                </a:extLst>
              </p:cNvPr>
              <p:cNvSpPr/>
              <p:nvPr/>
            </p:nvSpPr>
            <p:spPr>
              <a:xfrm>
                <a:off x="5939588" y="2855523"/>
                <a:ext cx="103505" cy="551180"/>
              </a:xfrm>
              <a:custGeom>
                <a:avLst/>
                <a:gdLst/>
                <a:ahLst/>
                <a:cxnLst/>
                <a:rect l="l" t="t" r="r" b="b"/>
                <a:pathLst>
                  <a:path w="103504" h="551180">
                    <a:moveTo>
                      <a:pt x="103212" y="0"/>
                    </a:moveTo>
                    <a:lnTo>
                      <a:pt x="0" y="0"/>
                    </a:lnTo>
                    <a:lnTo>
                      <a:pt x="0" y="550811"/>
                    </a:lnTo>
                    <a:lnTo>
                      <a:pt x="103212" y="550811"/>
                    </a:lnTo>
                    <a:lnTo>
                      <a:pt x="103212" y="0"/>
                    </a:lnTo>
                    <a:close/>
                  </a:path>
                </a:pathLst>
              </a:custGeom>
              <a:solidFill>
                <a:srgbClr val="F7C6B9"/>
              </a:solidFill>
            </p:spPr>
            <p:txBody>
              <a:bodyPr wrap="square" lIns="0" tIns="0" rIns="0" bIns="0" rtlCol="0"/>
              <a:lstStyle/>
              <a:p>
                <a:endParaRPr/>
              </a:p>
            </p:txBody>
          </p:sp>
          <p:sp>
            <p:nvSpPr>
              <p:cNvPr id="11" name="object 22">
                <a:extLst>
                  <a:ext uri="{FF2B5EF4-FFF2-40B4-BE49-F238E27FC236}">
                    <a16:creationId xmlns:a16="http://schemas.microsoft.com/office/drawing/2014/main" id="{5EF26E35-0548-446F-A9BA-372C527F884D}"/>
                  </a:ext>
                </a:extLst>
              </p:cNvPr>
              <p:cNvSpPr/>
              <p:nvPr/>
            </p:nvSpPr>
            <p:spPr>
              <a:xfrm>
                <a:off x="6042801" y="2855523"/>
                <a:ext cx="103505" cy="426720"/>
              </a:xfrm>
              <a:custGeom>
                <a:avLst/>
                <a:gdLst/>
                <a:ahLst/>
                <a:cxnLst/>
                <a:rect l="l" t="t" r="r" b="b"/>
                <a:pathLst>
                  <a:path w="103504" h="426719">
                    <a:moveTo>
                      <a:pt x="103212" y="0"/>
                    </a:moveTo>
                    <a:lnTo>
                      <a:pt x="0" y="0"/>
                    </a:lnTo>
                    <a:lnTo>
                      <a:pt x="0" y="426364"/>
                    </a:lnTo>
                    <a:lnTo>
                      <a:pt x="103212" y="426364"/>
                    </a:lnTo>
                    <a:lnTo>
                      <a:pt x="103212" y="0"/>
                    </a:lnTo>
                    <a:close/>
                  </a:path>
                </a:pathLst>
              </a:custGeom>
              <a:solidFill>
                <a:srgbClr val="62CDF6"/>
              </a:solidFill>
            </p:spPr>
            <p:txBody>
              <a:bodyPr wrap="square" lIns="0" tIns="0" rIns="0" bIns="0" rtlCol="0"/>
              <a:lstStyle/>
              <a:p>
                <a:endParaRPr/>
              </a:p>
            </p:txBody>
          </p:sp>
          <p:sp>
            <p:nvSpPr>
              <p:cNvPr id="12" name="object 23">
                <a:extLst>
                  <a:ext uri="{FF2B5EF4-FFF2-40B4-BE49-F238E27FC236}">
                    <a16:creationId xmlns:a16="http://schemas.microsoft.com/office/drawing/2014/main" id="{F77B98A9-02B4-4EFB-8092-F5FD3F6C9768}"/>
                  </a:ext>
                </a:extLst>
              </p:cNvPr>
              <p:cNvSpPr/>
              <p:nvPr/>
            </p:nvSpPr>
            <p:spPr>
              <a:xfrm>
                <a:off x="6146001" y="2855523"/>
                <a:ext cx="103505" cy="354965"/>
              </a:xfrm>
              <a:custGeom>
                <a:avLst/>
                <a:gdLst/>
                <a:ahLst/>
                <a:cxnLst/>
                <a:rect l="l" t="t" r="r" b="b"/>
                <a:pathLst>
                  <a:path w="103504" h="354964">
                    <a:moveTo>
                      <a:pt x="103200" y="0"/>
                    </a:moveTo>
                    <a:lnTo>
                      <a:pt x="0" y="0"/>
                    </a:lnTo>
                    <a:lnTo>
                      <a:pt x="0" y="354850"/>
                    </a:lnTo>
                    <a:lnTo>
                      <a:pt x="103200" y="354850"/>
                    </a:lnTo>
                    <a:lnTo>
                      <a:pt x="103200" y="0"/>
                    </a:lnTo>
                    <a:close/>
                  </a:path>
                </a:pathLst>
              </a:custGeom>
              <a:solidFill>
                <a:srgbClr val="8ED8F8"/>
              </a:solidFill>
            </p:spPr>
            <p:txBody>
              <a:bodyPr wrap="square" lIns="0" tIns="0" rIns="0" bIns="0" rtlCol="0"/>
              <a:lstStyle/>
              <a:p>
                <a:endParaRPr/>
              </a:p>
            </p:txBody>
          </p:sp>
          <p:sp>
            <p:nvSpPr>
              <p:cNvPr id="13" name="object 24">
                <a:extLst>
                  <a:ext uri="{FF2B5EF4-FFF2-40B4-BE49-F238E27FC236}">
                    <a16:creationId xmlns:a16="http://schemas.microsoft.com/office/drawing/2014/main" id="{144EA99F-2A8E-4EB9-8656-A1DADDDA1B98}"/>
                  </a:ext>
                </a:extLst>
              </p:cNvPr>
              <p:cNvSpPr/>
              <p:nvPr/>
            </p:nvSpPr>
            <p:spPr>
              <a:xfrm>
                <a:off x="6249202" y="2855523"/>
                <a:ext cx="102870" cy="403860"/>
              </a:xfrm>
              <a:custGeom>
                <a:avLst/>
                <a:gdLst/>
                <a:ahLst/>
                <a:cxnLst/>
                <a:rect l="l" t="t" r="r" b="b"/>
                <a:pathLst>
                  <a:path w="102870" h="403860">
                    <a:moveTo>
                      <a:pt x="102425" y="0"/>
                    </a:moveTo>
                    <a:lnTo>
                      <a:pt x="0" y="0"/>
                    </a:lnTo>
                    <a:lnTo>
                      <a:pt x="0" y="403847"/>
                    </a:lnTo>
                    <a:lnTo>
                      <a:pt x="102425" y="403847"/>
                    </a:lnTo>
                    <a:lnTo>
                      <a:pt x="102425" y="0"/>
                    </a:lnTo>
                    <a:close/>
                  </a:path>
                </a:pathLst>
              </a:custGeom>
              <a:solidFill>
                <a:srgbClr val="B5E4FA"/>
              </a:solidFill>
            </p:spPr>
            <p:txBody>
              <a:bodyPr wrap="square" lIns="0" tIns="0" rIns="0" bIns="0" rtlCol="0"/>
              <a:lstStyle/>
              <a:p>
                <a:endParaRPr/>
              </a:p>
            </p:txBody>
          </p:sp>
        </p:grpSp>
        <p:grpSp>
          <p:nvGrpSpPr>
            <p:cNvPr id="91" name="Group 90">
              <a:extLst>
                <a:ext uri="{FF2B5EF4-FFF2-40B4-BE49-F238E27FC236}">
                  <a16:creationId xmlns:a16="http://schemas.microsoft.com/office/drawing/2014/main" id="{95DD4AF6-34E5-4C17-ACBB-A1A68C162D0A}"/>
                </a:ext>
              </a:extLst>
            </p:cNvPr>
            <p:cNvGrpSpPr/>
            <p:nvPr/>
          </p:nvGrpSpPr>
          <p:grpSpPr>
            <a:xfrm>
              <a:off x="5038344" y="2764083"/>
              <a:ext cx="618287" cy="1252220"/>
              <a:chOff x="4613708" y="2855523"/>
              <a:chExt cx="618287" cy="1252220"/>
            </a:xfrm>
          </p:grpSpPr>
          <p:sp>
            <p:nvSpPr>
              <p:cNvPr id="15" name="object 26">
                <a:extLst>
                  <a:ext uri="{FF2B5EF4-FFF2-40B4-BE49-F238E27FC236}">
                    <a16:creationId xmlns:a16="http://schemas.microsoft.com/office/drawing/2014/main" id="{B17EC83B-2EEC-4522-80F6-7A2244CB5481}"/>
                  </a:ext>
                </a:extLst>
              </p:cNvPr>
              <p:cNvSpPr/>
              <p:nvPr/>
            </p:nvSpPr>
            <p:spPr>
              <a:xfrm>
                <a:off x="4613708" y="2855523"/>
                <a:ext cx="102870" cy="1252220"/>
              </a:xfrm>
              <a:custGeom>
                <a:avLst/>
                <a:gdLst/>
                <a:ahLst/>
                <a:cxnLst/>
                <a:rect l="l" t="t" r="r" b="b"/>
                <a:pathLst>
                  <a:path w="102870" h="1252220">
                    <a:moveTo>
                      <a:pt x="102425" y="0"/>
                    </a:moveTo>
                    <a:lnTo>
                      <a:pt x="0" y="0"/>
                    </a:lnTo>
                    <a:lnTo>
                      <a:pt x="0" y="1251877"/>
                    </a:lnTo>
                    <a:lnTo>
                      <a:pt x="102425" y="1251877"/>
                    </a:lnTo>
                    <a:lnTo>
                      <a:pt x="102425" y="0"/>
                    </a:lnTo>
                    <a:close/>
                  </a:path>
                </a:pathLst>
              </a:custGeom>
              <a:solidFill>
                <a:srgbClr val="E31836"/>
              </a:solidFill>
            </p:spPr>
            <p:txBody>
              <a:bodyPr wrap="square" lIns="0" tIns="0" rIns="0" bIns="0" rtlCol="0"/>
              <a:lstStyle/>
              <a:p>
                <a:endParaRPr/>
              </a:p>
            </p:txBody>
          </p:sp>
          <p:sp>
            <p:nvSpPr>
              <p:cNvPr id="16" name="object 27">
                <a:extLst>
                  <a:ext uri="{FF2B5EF4-FFF2-40B4-BE49-F238E27FC236}">
                    <a16:creationId xmlns:a16="http://schemas.microsoft.com/office/drawing/2014/main" id="{005DAF1F-6438-4368-B611-42EDAADBA57A}"/>
                  </a:ext>
                </a:extLst>
              </p:cNvPr>
              <p:cNvSpPr/>
              <p:nvPr/>
            </p:nvSpPr>
            <p:spPr>
              <a:xfrm>
                <a:off x="4716273" y="2855523"/>
                <a:ext cx="103505" cy="1177925"/>
              </a:xfrm>
              <a:custGeom>
                <a:avLst/>
                <a:gdLst/>
                <a:ahLst/>
                <a:cxnLst/>
                <a:rect l="l" t="t" r="r" b="b"/>
                <a:pathLst>
                  <a:path w="103504" h="1177925">
                    <a:moveTo>
                      <a:pt x="103200" y="0"/>
                    </a:moveTo>
                    <a:lnTo>
                      <a:pt x="0" y="0"/>
                    </a:lnTo>
                    <a:lnTo>
                      <a:pt x="0" y="1177556"/>
                    </a:lnTo>
                    <a:lnTo>
                      <a:pt x="103200" y="1177556"/>
                    </a:lnTo>
                    <a:lnTo>
                      <a:pt x="103200" y="0"/>
                    </a:lnTo>
                    <a:close/>
                  </a:path>
                </a:pathLst>
              </a:custGeom>
              <a:solidFill>
                <a:srgbClr val="F09383"/>
              </a:solidFill>
            </p:spPr>
            <p:txBody>
              <a:bodyPr wrap="square" lIns="0" tIns="0" rIns="0" bIns="0" rtlCol="0"/>
              <a:lstStyle/>
              <a:p>
                <a:endParaRPr/>
              </a:p>
            </p:txBody>
          </p:sp>
          <p:sp>
            <p:nvSpPr>
              <p:cNvPr id="17" name="object 28">
                <a:extLst>
                  <a:ext uri="{FF2B5EF4-FFF2-40B4-BE49-F238E27FC236}">
                    <a16:creationId xmlns:a16="http://schemas.microsoft.com/office/drawing/2014/main" id="{4F9CC5C5-D9A4-4EB7-885B-F06D335A2415}"/>
                  </a:ext>
                </a:extLst>
              </p:cNvPr>
              <p:cNvSpPr/>
              <p:nvPr/>
            </p:nvSpPr>
            <p:spPr>
              <a:xfrm>
                <a:off x="4819486" y="2855523"/>
                <a:ext cx="103505" cy="617220"/>
              </a:xfrm>
              <a:custGeom>
                <a:avLst/>
                <a:gdLst/>
                <a:ahLst/>
                <a:cxnLst/>
                <a:rect l="l" t="t" r="r" b="b"/>
                <a:pathLst>
                  <a:path w="103504" h="617220">
                    <a:moveTo>
                      <a:pt x="103212" y="0"/>
                    </a:moveTo>
                    <a:lnTo>
                      <a:pt x="0" y="0"/>
                    </a:lnTo>
                    <a:lnTo>
                      <a:pt x="0" y="616699"/>
                    </a:lnTo>
                    <a:lnTo>
                      <a:pt x="103212" y="616699"/>
                    </a:lnTo>
                    <a:lnTo>
                      <a:pt x="103212" y="0"/>
                    </a:lnTo>
                    <a:close/>
                  </a:path>
                </a:pathLst>
              </a:custGeom>
              <a:solidFill>
                <a:srgbClr val="F7C6B9"/>
              </a:solidFill>
            </p:spPr>
            <p:txBody>
              <a:bodyPr wrap="square" lIns="0" tIns="0" rIns="0" bIns="0" rtlCol="0"/>
              <a:lstStyle/>
              <a:p>
                <a:endParaRPr/>
              </a:p>
            </p:txBody>
          </p:sp>
          <p:sp>
            <p:nvSpPr>
              <p:cNvPr id="18" name="object 29">
                <a:extLst>
                  <a:ext uri="{FF2B5EF4-FFF2-40B4-BE49-F238E27FC236}">
                    <a16:creationId xmlns:a16="http://schemas.microsoft.com/office/drawing/2014/main" id="{8B2AFC6E-5DD0-4236-9CD1-6C3E2AF87AF2}"/>
                  </a:ext>
                </a:extLst>
              </p:cNvPr>
              <p:cNvSpPr/>
              <p:nvPr/>
            </p:nvSpPr>
            <p:spPr>
              <a:xfrm>
                <a:off x="4922712" y="2855523"/>
                <a:ext cx="103505" cy="617220"/>
              </a:xfrm>
              <a:custGeom>
                <a:avLst/>
                <a:gdLst/>
                <a:ahLst/>
                <a:cxnLst/>
                <a:rect l="l" t="t" r="r" b="b"/>
                <a:pathLst>
                  <a:path w="103504" h="617220">
                    <a:moveTo>
                      <a:pt x="103200" y="0"/>
                    </a:moveTo>
                    <a:lnTo>
                      <a:pt x="0" y="0"/>
                    </a:lnTo>
                    <a:lnTo>
                      <a:pt x="0" y="616699"/>
                    </a:lnTo>
                    <a:lnTo>
                      <a:pt x="103200" y="616699"/>
                    </a:lnTo>
                    <a:lnTo>
                      <a:pt x="103200" y="0"/>
                    </a:lnTo>
                    <a:close/>
                  </a:path>
                </a:pathLst>
              </a:custGeom>
              <a:solidFill>
                <a:srgbClr val="62CDF6"/>
              </a:solidFill>
            </p:spPr>
            <p:txBody>
              <a:bodyPr wrap="square" lIns="0" tIns="0" rIns="0" bIns="0" rtlCol="0"/>
              <a:lstStyle/>
              <a:p>
                <a:endParaRPr/>
              </a:p>
            </p:txBody>
          </p:sp>
          <p:sp>
            <p:nvSpPr>
              <p:cNvPr id="19" name="object 30">
                <a:extLst>
                  <a:ext uri="{FF2B5EF4-FFF2-40B4-BE49-F238E27FC236}">
                    <a16:creationId xmlns:a16="http://schemas.microsoft.com/office/drawing/2014/main" id="{8A9F2E04-5D9C-4205-AF87-A7ABE94498CA}"/>
                  </a:ext>
                </a:extLst>
              </p:cNvPr>
              <p:cNvSpPr/>
              <p:nvPr/>
            </p:nvSpPr>
            <p:spPr>
              <a:xfrm>
                <a:off x="5025912" y="2855523"/>
                <a:ext cx="103505" cy="571500"/>
              </a:xfrm>
              <a:custGeom>
                <a:avLst/>
                <a:gdLst/>
                <a:ahLst/>
                <a:cxnLst/>
                <a:rect l="l" t="t" r="r" b="b"/>
                <a:pathLst>
                  <a:path w="103504" h="571500">
                    <a:moveTo>
                      <a:pt x="103212" y="0"/>
                    </a:moveTo>
                    <a:lnTo>
                      <a:pt x="0" y="0"/>
                    </a:lnTo>
                    <a:lnTo>
                      <a:pt x="0" y="571080"/>
                    </a:lnTo>
                    <a:lnTo>
                      <a:pt x="103212" y="571080"/>
                    </a:lnTo>
                    <a:lnTo>
                      <a:pt x="103212" y="0"/>
                    </a:lnTo>
                    <a:close/>
                  </a:path>
                </a:pathLst>
              </a:custGeom>
              <a:solidFill>
                <a:srgbClr val="8ED8F8"/>
              </a:solidFill>
            </p:spPr>
            <p:txBody>
              <a:bodyPr wrap="square" lIns="0" tIns="0" rIns="0" bIns="0" rtlCol="0"/>
              <a:lstStyle/>
              <a:p>
                <a:endParaRPr/>
              </a:p>
            </p:txBody>
          </p:sp>
          <p:sp>
            <p:nvSpPr>
              <p:cNvPr id="20" name="object 31">
                <a:extLst>
                  <a:ext uri="{FF2B5EF4-FFF2-40B4-BE49-F238E27FC236}">
                    <a16:creationId xmlns:a16="http://schemas.microsoft.com/office/drawing/2014/main" id="{F3D891BB-0479-457E-A7D8-CE0F8CEE5A2F}"/>
                  </a:ext>
                </a:extLst>
              </p:cNvPr>
              <p:cNvSpPr/>
              <p:nvPr/>
            </p:nvSpPr>
            <p:spPr>
              <a:xfrm>
                <a:off x="5129125" y="2855523"/>
                <a:ext cx="102870" cy="419100"/>
              </a:xfrm>
              <a:custGeom>
                <a:avLst/>
                <a:gdLst/>
                <a:ahLst/>
                <a:cxnLst/>
                <a:rect l="l" t="t" r="r" b="b"/>
                <a:pathLst>
                  <a:path w="102870" h="419100">
                    <a:moveTo>
                      <a:pt x="102425" y="0"/>
                    </a:moveTo>
                    <a:lnTo>
                      <a:pt x="0" y="0"/>
                    </a:lnTo>
                    <a:lnTo>
                      <a:pt x="0" y="419049"/>
                    </a:lnTo>
                    <a:lnTo>
                      <a:pt x="102425" y="419049"/>
                    </a:lnTo>
                    <a:lnTo>
                      <a:pt x="102425" y="0"/>
                    </a:lnTo>
                    <a:close/>
                  </a:path>
                </a:pathLst>
              </a:custGeom>
              <a:solidFill>
                <a:srgbClr val="B5E4FA"/>
              </a:solidFill>
            </p:spPr>
            <p:txBody>
              <a:bodyPr wrap="square" lIns="0" tIns="0" rIns="0" bIns="0" rtlCol="0"/>
              <a:lstStyle/>
              <a:p>
                <a:endParaRPr/>
              </a:p>
            </p:txBody>
          </p:sp>
        </p:grpSp>
        <p:grpSp>
          <p:nvGrpSpPr>
            <p:cNvPr id="92" name="Group 91">
              <a:extLst>
                <a:ext uri="{FF2B5EF4-FFF2-40B4-BE49-F238E27FC236}">
                  <a16:creationId xmlns:a16="http://schemas.microsoft.com/office/drawing/2014/main" id="{4A08A4B7-4F9F-4E52-9215-5E7CB19C8988}"/>
                </a:ext>
              </a:extLst>
            </p:cNvPr>
            <p:cNvGrpSpPr/>
            <p:nvPr/>
          </p:nvGrpSpPr>
          <p:grpSpPr>
            <a:xfrm>
              <a:off x="3758184" y="2764083"/>
              <a:ext cx="618287" cy="542925"/>
              <a:chOff x="3497378" y="2855523"/>
              <a:chExt cx="618287" cy="542925"/>
            </a:xfrm>
          </p:grpSpPr>
          <p:sp>
            <p:nvSpPr>
              <p:cNvPr id="22" name="object 33">
                <a:extLst>
                  <a:ext uri="{FF2B5EF4-FFF2-40B4-BE49-F238E27FC236}">
                    <a16:creationId xmlns:a16="http://schemas.microsoft.com/office/drawing/2014/main" id="{1F73B354-2A1F-4273-BC14-A493B16D8796}"/>
                  </a:ext>
                </a:extLst>
              </p:cNvPr>
              <p:cNvSpPr/>
              <p:nvPr/>
            </p:nvSpPr>
            <p:spPr>
              <a:xfrm>
                <a:off x="3497378" y="2855523"/>
                <a:ext cx="102870" cy="139065"/>
              </a:xfrm>
              <a:custGeom>
                <a:avLst/>
                <a:gdLst/>
                <a:ahLst/>
                <a:cxnLst/>
                <a:rect l="l" t="t" r="r" b="b"/>
                <a:pathLst>
                  <a:path w="102869" h="139064">
                    <a:moveTo>
                      <a:pt x="102425" y="0"/>
                    </a:moveTo>
                    <a:lnTo>
                      <a:pt x="0" y="0"/>
                    </a:lnTo>
                    <a:lnTo>
                      <a:pt x="0" y="138620"/>
                    </a:lnTo>
                    <a:lnTo>
                      <a:pt x="102425" y="138620"/>
                    </a:lnTo>
                    <a:lnTo>
                      <a:pt x="102425" y="0"/>
                    </a:lnTo>
                    <a:close/>
                  </a:path>
                </a:pathLst>
              </a:custGeom>
              <a:solidFill>
                <a:srgbClr val="E31836"/>
              </a:solidFill>
            </p:spPr>
            <p:txBody>
              <a:bodyPr wrap="square" lIns="0" tIns="0" rIns="0" bIns="0" rtlCol="0"/>
              <a:lstStyle/>
              <a:p>
                <a:endParaRPr/>
              </a:p>
            </p:txBody>
          </p:sp>
          <p:sp>
            <p:nvSpPr>
              <p:cNvPr id="23" name="object 34">
                <a:extLst>
                  <a:ext uri="{FF2B5EF4-FFF2-40B4-BE49-F238E27FC236}">
                    <a16:creationId xmlns:a16="http://schemas.microsoft.com/office/drawing/2014/main" id="{9343ABD3-B038-40B4-981A-3266F7C2D86E}"/>
                  </a:ext>
                </a:extLst>
              </p:cNvPr>
              <p:cNvSpPr/>
              <p:nvPr/>
            </p:nvSpPr>
            <p:spPr>
              <a:xfrm>
                <a:off x="3599943" y="2855523"/>
                <a:ext cx="103505" cy="542925"/>
              </a:xfrm>
              <a:custGeom>
                <a:avLst/>
                <a:gdLst/>
                <a:ahLst/>
                <a:cxnLst/>
                <a:rect l="l" t="t" r="r" b="b"/>
                <a:pathLst>
                  <a:path w="103505" h="542925">
                    <a:moveTo>
                      <a:pt x="103200" y="0"/>
                    </a:moveTo>
                    <a:lnTo>
                      <a:pt x="0" y="0"/>
                    </a:lnTo>
                    <a:lnTo>
                      <a:pt x="0" y="542366"/>
                    </a:lnTo>
                    <a:lnTo>
                      <a:pt x="103200" y="542366"/>
                    </a:lnTo>
                    <a:lnTo>
                      <a:pt x="103200" y="0"/>
                    </a:lnTo>
                    <a:close/>
                  </a:path>
                </a:pathLst>
              </a:custGeom>
              <a:solidFill>
                <a:srgbClr val="F09383"/>
              </a:solidFill>
            </p:spPr>
            <p:txBody>
              <a:bodyPr wrap="square" lIns="0" tIns="0" rIns="0" bIns="0" rtlCol="0"/>
              <a:lstStyle/>
              <a:p>
                <a:endParaRPr/>
              </a:p>
            </p:txBody>
          </p:sp>
          <p:sp>
            <p:nvSpPr>
              <p:cNvPr id="24" name="object 35">
                <a:extLst>
                  <a:ext uri="{FF2B5EF4-FFF2-40B4-BE49-F238E27FC236}">
                    <a16:creationId xmlns:a16="http://schemas.microsoft.com/office/drawing/2014/main" id="{800C652A-7DFA-491C-BF09-9B701FC05518}"/>
                  </a:ext>
                </a:extLst>
              </p:cNvPr>
              <p:cNvSpPr/>
              <p:nvPr/>
            </p:nvSpPr>
            <p:spPr>
              <a:xfrm>
                <a:off x="3703169" y="2855523"/>
                <a:ext cx="103505" cy="278130"/>
              </a:xfrm>
              <a:custGeom>
                <a:avLst/>
                <a:gdLst/>
                <a:ahLst/>
                <a:cxnLst/>
                <a:rect l="l" t="t" r="r" b="b"/>
                <a:pathLst>
                  <a:path w="103505" h="278130">
                    <a:moveTo>
                      <a:pt x="103212" y="0"/>
                    </a:moveTo>
                    <a:lnTo>
                      <a:pt x="0" y="0"/>
                    </a:lnTo>
                    <a:lnTo>
                      <a:pt x="0" y="277710"/>
                    </a:lnTo>
                    <a:lnTo>
                      <a:pt x="103212" y="277710"/>
                    </a:lnTo>
                    <a:lnTo>
                      <a:pt x="103212" y="0"/>
                    </a:lnTo>
                    <a:close/>
                  </a:path>
                </a:pathLst>
              </a:custGeom>
              <a:solidFill>
                <a:srgbClr val="F7C6B9"/>
              </a:solidFill>
            </p:spPr>
            <p:txBody>
              <a:bodyPr wrap="square" lIns="0" tIns="0" rIns="0" bIns="0" rtlCol="0"/>
              <a:lstStyle/>
              <a:p>
                <a:endParaRPr/>
              </a:p>
            </p:txBody>
          </p:sp>
          <p:sp>
            <p:nvSpPr>
              <p:cNvPr id="25" name="object 36">
                <a:extLst>
                  <a:ext uri="{FF2B5EF4-FFF2-40B4-BE49-F238E27FC236}">
                    <a16:creationId xmlns:a16="http://schemas.microsoft.com/office/drawing/2014/main" id="{05A0B55D-9E32-4193-BF52-BA592F6DB1F6}"/>
                  </a:ext>
                </a:extLst>
              </p:cNvPr>
              <p:cNvSpPr/>
              <p:nvPr/>
            </p:nvSpPr>
            <p:spPr>
              <a:xfrm>
                <a:off x="3806382" y="2855523"/>
                <a:ext cx="103505" cy="108585"/>
              </a:xfrm>
              <a:custGeom>
                <a:avLst/>
                <a:gdLst/>
                <a:ahLst/>
                <a:cxnLst/>
                <a:rect l="l" t="t" r="r" b="b"/>
                <a:pathLst>
                  <a:path w="103505" h="108585">
                    <a:moveTo>
                      <a:pt x="103200" y="0"/>
                    </a:moveTo>
                    <a:lnTo>
                      <a:pt x="0" y="0"/>
                    </a:lnTo>
                    <a:lnTo>
                      <a:pt x="0" y="108216"/>
                    </a:lnTo>
                    <a:lnTo>
                      <a:pt x="103200" y="108216"/>
                    </a:lnTo>
                    <a:lnTo>
                      <a:pt x="103200" y="0"/>
                    </a:lnTo>
                    <a:close/>
                  </a:path>
                </a:pathLst>
              </a:custGeom>
              <a:solidFill>
                <a:srgbClr val="62CDF6"/>
              </a:solidFill>
            </p:spPr>
            <p:txBody>
              <a:bodyPr wrap="square" lIns="0" tIns="0" rIns="0" bIns="0" rtlCol="0"/>
              <a:lstStyle/>
              <a:p>
                <a:endParaRPr/>
              </a:p>
            </p:txBody>
          </p:sp>
          <p:sp>
            <p:nvSpPr>
              <p:cNvPr id="26" name="object 37">
                <a:extLst>
                  <a:ext uri="{FF2B5EF4-FFF2-40B4-BE49-F238E27FC236}">
                    <a16:creationId xmlns:a16="http://schemas.microsoft.com/office/drawing/2014/main" id="{FDB89934-4F1A-425C-8D64-99032D9C5069}"/>
                  </a:ext>
                </a:extLst>
              </p:cNvPr>
              <p:cNvSpPr/>
              <p:nvPr/>
            </p:nvSpPr>
            <p:spPr>
              <a:xfrm>
                <a:off x="3909582" y="2855523"/>
                <a:ext cx="103505" cy="85090"/>
              </a:xfrm>
              <a:custGeom>
                <a:avLst/>
                <a:gdLst/>
                <a:ahLst/>
                <a:cxnLst/>
                <a:rect l="l" t="t" r="r" b="b"/>
                <a:pathLst>
                  <a:path w="103505" h="85089">
                    <a:moveTo>
                      <a:pt x="103212" y="0"/>
                    </a:moveTo>
                    <a:lnTo>
                      <a:pt x="0" y="0"/>
                    </a:lnTo>
                    <a:lnTo>
                      <a:pt x="0" y="84569"/>
                    </a:lnTo>
                    <a:lnTo>
                      <a:pt x="103212" y="84569"/>
                    </a:lnTo>
                    <a:lnTo>
                      <a:pt x="103212" y="0"/>
                    </a:lnTo>
                    <a:close/>
                  </a:path>
                </a:pathLst>
              </a:custGeom>
              <a:solidFill>
                <a:srgbClr val="8ED8F8"/>
              </a:solidFill>
            </p:spPr>
            <p:txBody>
              <a:bodyPr wrap="square" lIns="0" tIns="0" rIns="0" bIns="0" rtlCol="0"/>
              <a:lstStyle/>
              <a:p>
                <a:endParaRPr/>
              </a:p>
            </p:txBody>
          </p:sp>
          <p:sp>
            <p:nvSpPr>
              <p:cNvPr id="27" name="object 38">
                <a:extLst>
                  <a:ext uri="{FF2B5EF4-FFF2-40B4-BE49-F238E27FC236}">
                    <a16:creationId xmlns:a16="http://schemas.microsoft.com/office/drawing/2014/main" id="{57ED766A-4B9E-4068-A2EF-4A1CA02CAE0B}"/>
                  </a:ext>
                </a:extLst>
              </p:cNvPr>
              <p:cNvSpPr/>
              <p:nvPr/>
            </p:nvSpPr>
            <p:spPr>
              <a:xfrm>
                <a:off x="4012795" y="2855523"/>
                <a:ext cx="102870" cy="100330"/>
              </a:xfrm>
              <a:custGeom>
                <a:avLst/>
                <a:gdLst/>
                <a:ahLst/>
                <a:cxnLst/>
                <a:rect l="l" t="t" r="r" b="b"/>
                <a:pathLst>
                  <a:path w="102869" h="100330">
                    <a:moveTo>
                      <a:pt x="102425" y="0"/>
                    </a:moveTo>
                    <a:lnTo>
                      <a:pt x="0" y="0"/>
                    </a:lnTo>
                    <a:lnTo>
                      <a:pt x="0" y="99771"/>
                    </a:lnTo>
                    <a:lnTo>
                      <a:pt x="102425" y="99771"/>
                    </a:lnTo>
                    <a:lnTo>
                      <a:pt x="102425" y="0"/>
                    </a:lnTo>
                    <a:close/>
                  </a:path>
                </a:pathLst>
              </a:custGeom>
              <a:solidFill>
                <a:srgbClr val="B5E4FA"/>
              </a:solidFill>
            </p:spPr>
            <p:txBody>
              <a:bodyPr wrap="square" lIns="0" tIns="0" rIns="0" bIns="0" rtlCol="0"/>
              <a:lstStyle/>
              <a:p>
                <a:endParaRPr/>
              </a:p>
            </p:txBody>
          </p:sp>
        </p:grpSp>
        <p:grpSp>
          <p:nvGrpSpPr>
            <p:cNvPr id="6" name="Group 5">
              <a:extLst>
                <a:ext uri="{FF2B5EF4-FFF2-40B4-BE49-F238E27FC236}">
                  <a16:creationId xmlns:a16="http://schemas.microsoft.com/office/drawing/2014/main" id="{5B47F579-30FF-4030-8763-ACF472806F27}"/>
                </a:ext>
              </a:extLst>
            </p:cNvPr>
            <p:cNvGrpSpPr/>
            <p:nvPr/>
          </p:nvGrpSpPr>
          <p:grpSpPr>
            <a:xfrm>
              <a:off x="2459736" y="2414490"/>
              <a:ext cx="618299" cy="350012"/>
              <a:chOff x="2366431" y="2505930"/>
              <a:chExt cx="618299" cy="350012"/>
            </a:xfrm>
          </p:grpSpPr>
          <p:sp>
            <p:nvSpPr>
              <p:cNvPr id="29" name="object 40">
                <a:extLst>
                  <a:ext uri="{FF2B5EF4-FFF2-40B4-BE49-F238E27FC236}">
                    <a16:creationId xmlns:a16="http://schemas.microsoft.com/office/drawing/2014/main" id="{A7A1433D-A3FD-4C19-A393-1CBE3BD08CB9}"/>
                  </a:ext>
                </a:extLst>
              </p:cNvPr>
              <p:cNvSpPr/>
              <p:nvPr/>
            </p:nvSpPr>
            <p:spPr>
              <a:xfrm>
                <a:off x="2366431" y="2788606"/>
                <a:ext cx="102870" cy="67310"/>
              </a:xfrm>
              <a:custGeom>
                <a:avLst/>
                <a:gdLst/>
                <a:ahLst/>
                <a:cxnLst/>
                <a:rect l="l" t="t" r="r" b="b"/>
                <a:pathLst>
                  <a:path w="102869" h="67310">
                    <a:moveTo>
                      <a:pt x="102425" y="0"/>
                    </a:moveTo>
                    <a:lnTo>
                      <a:pt x="0" y="0"/>
                    </a:lnTo>
                    <a:lnTo>
                      <a:pt x="0" y="66916"/>
                    </a:lnTo>
                    <a:lnTo>
                      <a:pt x="102425" y="66916"/>
                    </a:lnTo>
                    <a:lnTo>
                      <a:pt x="102425" y="0"/>
                    </a:lnTo>
                    <a:close/>
                  </a:path>
                </a:pathLst>
              </a:custGeom>
              <a:solidFill>
                <a:srgbClr val="E31836"/>
              </a:solidFill>
            </p:spPr>
            <p:txBody>
              <a:bodyPr wrap="square" lIns="0" tIns="0" rIns="0" bIns="0" rtlCol="0"/>
              <a:lstStyle/>
              <a:p>
                <a:endParaRPr/>
              </a:p>
            </p:txBody>
          </p:sp>
          <p:sp>
            <p:nvSpPr>
              <p:cNvPr id="30" name="object 41">
                <a:extLst>
                  <a:ext uri="{FF2B5EF4-FFF2-40B4-BE49-F238E27FC236}">
                    <a16:creationId xmlns:a16="http://schemas.microsoft.com/office/drawing/2014/main" id="{AF6C05BF-272C-442A-AEF1-519579CAFFA9}"/>
                  </a:ext>
                </a:extLst>
              </p:cNvPr>
              <p:cNvSpPr/>
              <p:nvPr/>
            </p:nvSpPr>
            <p:spPr>
              <a:xfrm>
                <a:off x="2469008" y="2833666"/>
                <a:ext cx="103505" cy="22225"/>
              </a:xfrm>
              <a:custGeom>
                <a:avLst/>
                <a:gdLst/>
                <a:ahLst/>
                <a:cxnLst/>
                <a:rect l="l" t="t" r="r" b="b"/>
                <a:pathLst>
                  <a:path w="103505" h="22225">
                    <a:moveTo>
                      <a:pt x="103200" y="0"/>
                    </a:moveTo>
                    <a:lnTo>
                      <a:pt x="0" y="0"/>
                    </a:lnTo>
                    <a:lnTo>
                      <a:pt x="0" y="21856"/>
                    </a:lnTo>
                    <a:lnTo>
                      <a:pt x="103200" y="21856"/>
                    </a:lnTo>
                    <a:lnTo>
                      <a:pt x="103200" y="0"/>
                    </a:lnTo>
                    <a:close/>
                  </a:path>
                </a:pathLst>
              </a:custGeom>
              <a:solidFill>
                <a:srgbClr val="F09383"/>
              </a:solidFill>
            </p:spPr>
            <p:txBody>
              <a:bodyPr wrap="square" lIns="0" tIns="0" rIns="0" bIns="0" rtlCol="0"/>
              <a:lstStyle/>
              <a:p>
                <a:endParaRPr/>
              </a:p>
            </p:txBody>
          </p:sp>
          <p:sp>
            <p:nvSpPr>
              <p:cNvPr id="31" name="object 42">
                <a:extLst>
                  <a:ext uri="{FF2B5EF4-FFF2-40B4-BE49-F238E27FC236}">
                    <a16:creationId xmlns:a16="http://schemas.microsoft.com/office/drawing/2014/main" id="{D0F9C75B-E4C1-4A7D-B74C-1EBC0753888F}"/>
                  </a:ext>
                </a:extLst>
              </p:cNvPr>
              <p:cNvSpPr/>
              <p:nvPr/>
            </p:nvSpPr>
            <p:spPr>
              <a:xfrm>
                <a:off x="2572234" y="2570128"/>
                <a:ext cx="103505" cy="285750"/>
              </a:xfrm>
              <a:custGeom>
                <a:avLst/>
                <a:gdLst/>
                <a:ahLst/>
                <a:cxnLst/>
                <a:rect l="l" t="t" r="r" b="b"/>
                <a:pathLst>
                  <a:path w="103505" h="285750">
                    <a:moveTo>
                      <a:pt x="103212" y="0"/>
                    </a:moveTo>
                    <a:lnTo>
                      <a:pt x="0" y="0"/>
                    </a:lnTo>
                    <a:lnTo>
                      <a:pt x="0" y="285394"/>
                    </a:lnTo>
                    <a:lnTo>
                      <a:pt x="103212" y="285394"/>
                    </a:lnTo>
                    <a:lnTo>
                      <a:pt x="103212" y="0"/>
                    </a:lnTo>
                    <a:close/>
                  </a:path>
                </a:pathLst>
              </a:custGeom>
              <a:solidFill>
                <a:srgbClr val="F7C6B9"/>
              </a:solidFill>
            </p:spPr>
            <p:txBody>
              <a:bodyPr wrap="square" lIns="0" tIns="0" rIns="0" bIns="0" rtlCol="0"/>
              <a:lstStyle/>
              <a:p>
                <a:endParaRPr/>
              </a:p>
            </p:txBody>
          </p:sp>
          <p:sp>
            <p:nvSpPr>
              <p:cNvPr id="32" name="object 43">
                <a:extLst>
                  <a:ext uri="{FF2B5EF4-FFF2-40B4-BE49-F238E27FC236}">
                    <a16:creationId xmlns:a16="http://schemas.microsoft.com/office/drawing/2014/main" id="{457DFDA9-20E2-4778-952D-B830654A8503}"/>
                  </a:ext>
                </a:extLst>
              </p:cNvPr>
              <p:cNvSpPr/>
              <p:nvPr/>
            </p:nvSpPr>
            <p:spPr>
              <a:xfrm>
                <a:off x="2675447" y="2505930"/>
                <a:ext cx="103505" cy="349885"/>
              </a:xfrm>
              <a:custGeom>
                <a:avLst/>
                <a:gdLst/>
                <a:ahLst/>
                <a:cxnLst/>
                <a:rect l="l" t="t" r="r" b="b"/>
                <a:pathLst>
                  <a:path w="103505" h="349885">
                    <a:moveTo>
                      <a:pt x="103200" y="0"/>
                    </a:moveTo>
                    <a:lnTo>
                      <a:pt x="0" y="0"/>
                    </a:lnTo>
                    <a:lnTo>
                      <a:pt x="0" y="349580"/>
                    </a:lnTo>
                    <a:lnTo>
                      <a:pt x="103200" y="349580"/>
                    </a:lnTo>
                    <a:lnTo>
                      <a:pt x="103200" y="0"/>
                    </a:lnTo>
                    <a:close/>
                  </a:path>
                </a:pathLst>
              </a:custGeom>
              <a:solidFill>
                <a:srgbClr val="62CDF6"/>
              </a:solidFill>
            </p:spPr>
            <p:txBody>
              <a:bodyPr wrap="square" lIns="0" tIns="0" rIns="0" bIns="0" rtlCol="0"/>
              <a:lstStyle/>
              <a:p>
                <a:endParaRPr/>
              </a:p>
            </p:txBody>
          </p:sp>
          <p:sp>
            <p:nvSpPr>
              <p:cNvPr id="33" name="object 44">
                <a:extLst>
                  <a:ext uri="{FF2B5EF4-FFF2-40B4-BE49-F238E27FC236}">
                    <a16:creationId xmlns:a16="http://schemas.microsoft.com/office/drawing/2014/main" id="{237D288E-A33A-4ABA-BCE2-7CA5969B79FB}"/>
                  </a:ext>
                </a:extLst>
              </p:cNvPr>
              <p:cNvSpPr/>
              <p:nvPr/>
            </p:nvSpPr>
            <p:spPr>
              <a:xfrm>
                <a:off x="2778647" y="2666445"/>
                <a:ext cx="103505" cy="189230"/>
              </a:xfrm>
              <a:custGeom>
                <a:avLst/>
                <a:gdLst/>
                <a:ahLst/>
                <a:cxnLst/>
                <a:rect l="l" t="t" r="r" b="b"/>
                <a:pathLst>
                  <a:path w="103505" h="189230">
                    <a:moveTo>
                      <a:pt x="103212" y="0"/>
                    </a:moveTo>
                    <a:lnTo>
                      <a:pt x="0" y="0"/>
                    </a:lnTo>
                    <a:lnTo>
                      <a:pt x="0" y="189077"/>
                    </a:lnTo>
                    <a:lnTo>
                      <a:pt x="103212" y="189077"/>
                    </a:lnTo>
                    <a:lnTo>
                      <a:pt x="103212" y="0"/>
                    </a:lnTo>
                    <a:close/>
                  </a:path>
                </a:pathLst>
              </a:custGeom>
              <a:solidFill>
                <a:srgbClr val="8ED8F8"/>
              </a:solidFill>
            </p:spPr>
            <p:txBody>
              <a:bodyPr wrap="square" lIns="0" tIns="0" rIns="0" bIns="0" rtlCol="0"/>
              <a:lstStyle/>
              <a:p>
                <a:endParaRPr/>
              </a:p>
            </p:txBody>
          </p:sp>
          <p:sp>
            <p:nvSpPr>
              <p:cNvPr id="34" name="object 45">
                <a:extLst>
                  <a:ext uri="{FF2B5EF4-FFF2-40B4-BE49-F238E27FC236}">
                    <a16:creationId xmlns:a16="http://schemas.microsoft.com/office/drawing/2014/main" id="{5EA0CFEA-0620-4980-AA9E-232E056DA70F}"/>
                  </a:ext>
                </a:extLst>
              </p:cNvPr>
              <p:cNvSpPr/>
              <p:nvPr/>
            </p:nvSpPr>
            <p:spPr>
              <a:xfrm>
                <a:off x="2881860" y="2629247"/>
                <a:ext cx="102870" cy="226695"/>
              </a:xfrm>
              <a:custGeom>
                <a:avLst/>
                <a:gdLst/>
                <a:ahLst/>
                <a:cxnLst/>
                <a:rect l="l" t="t" r="r" b="b"/>
                <a:pathLst>
                  <a:path w="102869" h="226694">
                    <a:moveTo>
                      <a:pt x="102425" y="0"/>
                    </a:moveTo>
                    <a:lnTo>
                      <a:pt x="0" y="0"/>
                    </a:lnTo>
                    <a:lnTo>
                      <a:pt x="0" y="226263"/>
                    </a:lnTo>
                    <a:lnTo>
                      <a:pt x="102425" y="226263"/>
                    </a:lnTo>
                    <a:lnTo>
                      <a:pt x="102425" y="0"/>
                    </a:lnTo>
                    <a:close/>
                  </a:path>
                </a:pathLst>
              </a:custGeom>
              <a:solidFill>
                <a:srgbClr val="B5E4FA"/>
              </a:solidFill>
            </p:spPr>
            <p:txBody>
              <a:bodyPr wrap="square" lIns="0" tIns="0" rIns="0" bIns="0" rtlCol="0"/>
              <a:lstStyle/>
              <a:p>
                <a:endParaRPr/>
              </a:p>
            </p:txBody>
          </p:sp>
        </p:grpSp>
        <p:grpSp>
          <p:nvGrpSpPr>
            <p:cNvPr id="93" name="Group 92">
              <a:extLst>
                <a:ext uri="{FF2B5EF4-FFF2-40B4-BE49-F238E27FC236}">
                  <a16:creationId xmlns:a16="http://schemas.microsoft.com/office/drawing/2014/main" id="{9DCEFB8C-B6DC-4D33-9C88-301D860C161D}"/>
                </a:ext>
              </a:extLst>
            </p:cNvPr>
            <p:cNvGrpSpPr/>
            <p:nvPr/>
          </p:nvGrpSpPr>
          <p:grpSpPr>
            <a:xfrm>
              <a:off x="7626096" y="2764070"/>
              <a:ext cx="618299" cy="1088403"/>
              <a:chOff x="7662672" y="2855510"/>
              <a:chExt cx="618299" cy="1088403"/>
            </a:xfrm>
          </p:grpSpPr>
          <p:sp>
            <p:nvSpPr>
              <p:cNvPr id="36" name="object 47">
                <a:extLst>
                  <a:ext uri="{FF2B5EF4-FFF2-40B4-BE49-F238E27FC236}">
                    <a16:creationId xmlns:a16="http://schemas.microsoft.com/office/drawing/2014/main" id="{A2B2BE6C-8EF1-4DC2-A656-0365FA5D14AF}"/>
                  </a:ext>
                </a:extLst>
              </p:cNvPr>
              <p:cNvSpPr/>
              <p:nvPr/>
            </p:nvSpPr>
            <p:spPr>
              <a:xfrm>
                <a:off x="7662672" y="2855523"/>
                <a:ext cx="102870" cy="338455"/>
              </a:xfrm>
              <a:custGeom>
                <a:avLst/>
                <a:gdLst/>
                <a:ahLst/>
                <a:cxnLst/>
                <a:rect l="l" t="t" r="r" b="b"/>
                <a:pathLst>
                  <a:path w="102870" h="338455">
                    <a:moveTo>
                      <a:pt x="102425" y="0"/>
                    </a:moveTo>
                    <a:lnTo>
                      <a:pt x="0" y="0"/>
                    </a:lnTo>
                    <a:lnTo>
                      <a:pt x="0" y="337959"/>
                    </a:lnTo>
                    <a:lnTo>
                      <a:pt x="102425" y="337959"/>
                    </a:lnTo>
                    <a:lnTo>
                      <a:pt x="102425" y="0"/>
                    </a:lnTo>
                    <a:close/>
                  </a:path>
                </a:pathLst>
              </a:custGeom>
              <a:solidFill>
                <a:srgbClr val="E31836"/>
              </a:solidFill>
            </p:spPr>
            <p:txBody>
              <a:bodyPr wrap="square" lIns="0" tIns="0" rIns="0" bIns="0" rtlCol="0"/>
              <a:lstStyle/>
              <a:p>
                <a:endParaRPr/>
              </a:p>
            </p:txBody>
          </p:sp>
          <p:sp>
            <p:nvSpPr>
              <p:cNvPr id="37" name="object 48">
                <a:extLst>
                  <a:ext uri="{FF2B5EF4-FFF2-40B4-BE49-F238E27FC236}">
                    <a16:creationId xmlns:a16="http://schemas.microsoft.com/office/drawing/2014/main" id="{E74B4D3E-4786-4915-B2D6-83391116E0F8}"/>
                  </a:ext>
                </a:extLst>
              </p:cNvPr>
              <p:cNvSpPr/>
              <p:nvPr/>
            </p:nvSpPr>
            <p:spPr>
              <a:xfrm>
                <a:off x="7765249" y="2855523"/>
                <a:ext cx="103505" cy="970280"/>
              </a:xfrm>
              <a:custGeom>
                <a:avLst/>
                <a:gdLst/>
                <a:ahLst/>
                <a:cxnLst/>
                <a:rect l="l" t="t" r="r" b="b"/>
                <a:pathLst>
                  <a:path w="103504" h="970279">
                    <a:moveTo>
                      <a:pt x="103200" y="0"/>
                    </a:moveTo>
                    <a:lnTo>
                      <a:pt x="0" y="0"/>
                    </a:lnTo>
                    <a:lnTo>
                      <a:pt x="0" y="969759"/>
                    </a:lnTo>
                    <a:lnTo>
                      <a:pt x="103200" y="969759"/>
                    </a:lnTo>
                    <a:lnTo>
                      <a:pt x="103200" y="0"/>
                    </a:lnTo>
                    <a:close/>
                  </a:path>
                </a:pathLst>
              </a:custGeom>
              <a:solidFill>
                <a:srgbClr val="F09383"/>
              </a:solidFill>
            </p:spPr>
            <p:txBody>
              <a:bodyPr wrap="square" lIns="0" tIns="0" rIns="0" bIns="0" rtlCol="0"/>
              <a:lstStyle/>
              <a:p>
                <a:endParaRPr/>
              </a:p>
            </p:txBody>
          </p:sp>
          <p:sp>
            <p:nvSpPr>
              <p:cNvPr id="38" name="object 49">
                <a:extLst>
                  <a:ext uri="{FF2B5EF4-FFF2-40B4-BE49-F238E27FC236}">
                    <a16:creationId xmlns:a16="http://schemas.microsoft.com/office/drawing/2014/main" id="{B1643659-2B02-4A24-B5F1-006A64F9EF89}"/>
                  </a:ext>
                </a:extLst>
              </p:cNvPr>
              <p:cNvSpPr/>
              <p:nvPr/>
            </p:nvSpPr>
            <p:spPr>
              <a:xfrm>
                <a:off x="7868462" y="2855523"/>
                <a:ext cx="103505" cy="914400"/>
              </a:xfrm>
              <a:custGeom>
                <a:avLst/>
                <a:gdLst/>
                <a:ahLst/>
                <a:cxnLst/>
                <a:rect l="l" t="t" r="r" b="b"/>
                <a:pathLst>
                  <a:path w="103504" h="914400">
                    <a:moveTo>
                      <a:pt x="103212" y="0"/>
                    </a:moveTo>
                    <a:lnTo>
                      <a:pt x="0" y="0"/>
                    </a:lnTo>
                    <a:lnTo>
                      <a:pt x="0" y="914019"/>
                    </a:lnTo>
                    <a:lnTo>
                      <a:pt x="103212" y="914019"/>
                    </a:lnTo>
                    <a:lnTo>
                      <a:pt x="103212" y="0"/>
                    </a:lnTo>
                    <a:close/>
                  </a:path>
                </a:pathLst>
              </a:custGeom>
              <a:solidFill>
                <a:srgbClr val="F7C6B9"/>
              </a:solidFill>
            </p:spPr>
            <p:txBody>
              <a:bodyPr wrap="square" lIns="0" tIns="0" rIns="0" bIns="0" rtlCol="0"/>
              <a:lstStyle/>
              <a:p>
                <a:endParaRPr/>
              </a:p>
            </p:txBody>
          </p:sp>
          <p:sp>
            <p:nvSpPr>
              <p:cNvPr id="39" name="object 50">
                <a:extLst>
                  <a:ext uri="{FF2B5EF4-FFF2-40B4-BE49-F238E27FC236}">
                    <a16:creationId xmlns:a16="http://schemas.microsoft.com/office/drawing/2014/main" id="{74F3F371-B7D6-41E3-ADD2-328EB21A7768}"/>
                  </a:ext>
                </a:extLst>
              </p:cNvPr>
              <p:cNvSpPr/>
              <p:nvPr/>
            </p:nvSpPr>
            <p:spPr>
              <a:xfrm>
                <a:off x="7971688" y="2855510"/>
                <a:ext cx="103505" cy="907415"/>
              </a:xfrm>
              <a:custGeom>
                <a:avLst/>
                <a:gdLst/>
                <a:ahLst/>
                <a:cxnLst/>
                <a:rect l="l" t="t" r="r" b="b"/>
                <a:pathLst>
                  <a:path w="103504" h="907414">
                    <a:moveTo>
                      <a:pt x="103200" y="0"/>
                    </a:moveTo>
                    <a:lnTo>
                      <a:pt x="0" y="0"/>
                    </a:lnTo>
                    <a:lnTo>
                      <a:pt x="0" y="907262"/>
                    </a:lnTo>
                    <a:lnTo>
                      <a:pt x="103200" y="907262"/>
                    </a:lnTo>
                    <a:lnTo>
                      <a:pt x="103200" y="0"/>
                    </a:lnTo>
                    <a:close/>
                  </a:path>
                </a:pathLst>
              </a:custGeom>
              <a:solidFill>
                <a:srgbClr val="62CDF6"/>
              </a:solidFill>
            </p:spPr>
            <p:txBody>
              <a:bodyPr wrap="square" lIns="0" tIns="0" rIns="0" bIns="0" rtlCol="0"/>
              <a:lstStyle/>
              <a:p>
                <a:endParaRPr/>
              </a:p>
            </p:txBody>
          </p:sp>
          <p:sp>
            <p:nvSpPr>
              <p:cNvPr id="40" name="object 51">
                <a:extLst>
                  <a:ext uri="{FF2B5EF4-FFF2-40B4-BE49-F238E27FC236}">
                    <a16:creationId xmlns:a16="http://schemas.microsoft.com/office/drawing/2014/main" id="{A409D390-1867-4192-B657-00E2FF40FC80}"/>
                  </a:ext>
                </a:extLst>
              </p:cNvPr>
              <p:cNvSpPr/>
              <p:nvPr/>
            </p:nvSpPr>
            <p:spPr>
              <a:xfrm>
                <a:off x="8074888" y="2855523"/>
                <a:ext cx="103505" cy="1088390"/>
              </a:xfrm>
              <a:custGeom>
                <a:avLst/>
                <a:gdLst/>
                <a:ahLst/>
                <a:cxnLst/>
                <a:rect l="l" t="t" r="r" b="b"/>
                <a:pathLst>
                  <a:path w="103504" h="1088389">
                    <a:moveTo>
                      <a:pt x="103212" y="0"/>
                    </a:moveTo>
                    <a:lnTo>
                      <a:pt x="0" y="0"/>
                    </a:lnTo>
                    <a:lnTo>
                      <a:pt x="0" y="1088021"/>
                    </a:lnTo>
                    <a:lnTo>
                      <a:pt x="103212" y="1088021"/>
                    </a:lnTo>
                    <a:lnTo>
                      <a:pt x="103212" y="0"/>
                    </a:lnTo>
                    <a:close/>
                  </a:path>
                </a:pathLst>
              </a:custGeom>
              <a:solidFill>
                <a:srgbClr val="8ED8F8"/>
              </a:solidFill>
            </p:spPr>
            <p:txBody>
              <a:bodyPr wrap="square" lIns="0" tIns="0" rIns="0" bIns="0" rtlCol="0"/>
              <a:lstStyle/>
              <a:p>
                <a:endParaRPr/>
              </a:p>
            </p:txBody>
          </p:sp>
          <p:sp>
            <p:nvSpPr>
              <p:cNvPr id="41" name="object 52">
                <a:extLst>
                  <a:ext uri="{FF2B5EF4-FFF2-40B4-BE49-F238E27FC236}">
                    <a16:creationId xmlns:a16="http://schemas.microsoft.com/office/drawing/2014/main" id="{FF38B0C9-549C-4234-819E-7850577B2F20}"/>
                  </a:ext>
                </a:extLst>
              </p:cNvPr>
              <p:cNvSpPr/>
              <p:nvPr/>
            </p:nvSpPr>
            <p:spPr>
              <a:xfrm>
                <a:off x="8178101" y="2855510"/>
                <a:ext cx="102870" cy="976630"/>
              </a:xfrm>
              <a:custGeom>
                <a:avLst/>
                <a:gdLst/>
                <a:ahLst/>
                <a:cxnLst/>
                <a:rect l="l" t="t" r="r" b="b"/>
                <a:pathLst>
                  <a:path w="102870" h="976629">
                    <a:moveTo>
                      <a:pt x="102425" y="0"/>
                    </a:moveTo>
                    <a:lnTo>
                      <a:pt x="0" y="0"/>
                    </a:lnTo>
                    <a:lnTo>
                      <a:pt x="0" y="976528"/>
                    </a:lnTo>
                    <a:lnTo>
                      <a:pt x="102425" y="976528"/>
                    </a:lnTo>
                    <a:lnTo>
                      <a:pt x="102425" y="0"/>
                    </a:lnTo>
                    <a:close/>
                  </a:path>
                </a:pathLst>
              </a:custGeom>
              <a:solidFill>
                <a:srgbClr val="B5E4FA"/>
              </a:solidFill>
            </p:spPr>
            <p:txBody>
              <a:bodyPr wrap="square" lIns="0" tIns="0" rIns="0" bIns="0" rtlCol="0"/>
              <a:lstStyle/>
              <a:p>
                <a:endParaRPr/>
              </a:p>
            </p:txBody>
          </p:sp>
        </p:grpSp>
        <p:sp>
          <p:nvSpPr>
            <p:cNvPr id="42" name="object 53">
              <a:extLst>
                <a:ext uri="{FF2B5EF4-FFF2-40B4-BE49-F238E27FC236}">
                  <a16:creationId xmlns:a16="http://schemas.microsoft.com/office/drawing/2014/main" id="{4F7906C6-3424-4B12-94ED-B75F557DA9F4}"/>
                </a:ext>
              </a:extLst>
            </p:cNvPr>
            <p:cNvSpPr/>
            <p:nvPr/>
          </p:nvSpPr>
          <p:spPr>
            <a:xfrm>
              <a:off x="2195480" y="2764084"/>
              <a:ext cx="6400800" cy="0"/>
            </a:xfrm>
            <a:custGeom>
              <a:avLst/>
              <a:gdLst/>
              <a:ahLst/>
              <a:cxnLst/>
              <a:rect l="l" t="t" r="r" b="b"/>
              <a:pathLst>
                <a:path w="5454650">
                  <a:moveTo>
                    <a:pt x="0" y="0"/>
                  </a:moveTo>
                  <a:lnTo>
                    <a:pt x="5454294" y="0"/>
                  </a:lnTo>
                </a:path>
              </a:pathLst>
            </a:custGeom>
            <a:ln w="3175">
              <a:solidFill>
                <a:srgbClr val="808285"/>
              </a:solidFill>
            </a:ln>
          </p:spPr>
          <p:txBody>
            <a:bodyPr wrap="square" lIns="0" tIns="0" rIns="0" bIns="0" rtlCol="0"/>
            <a:lstStyle/>
            <a:p>
              <a:endParaRPr/>
            </a:p>
          </p:txBody>
        </p:sp>
        <p:sp>
          <p:nvSpPr>
            <p:cNvPr id="79" name="TextBox 78">
              <a:extLst>
                <a:ext uri="{FF2B5EF4-FFF2-40B4-BE49-F238E27FC236}">
                  <a16:creationId xmlns:a16="http://schemas.microsoft.com/office/drawing/2014/main" id="{EFD7F795-E37E-41AC-B7ED-F9971EABA10C}"/>
                </a:ext>
              </a:extLst>
            </p:cNvPr>
            <p:cNvSpPr txBox="1"/>
            <p:nvPr/>
          </p:nvSpPr>
          <p:spPr>
            <a:xfrm>
              <a:off x="2538951" y="4171114"/>
              <a:ext cx="545662" cy="184666"/>
            </a:xfrm>
            <a:prstGeom prst="rect">
              <a:avLst/>
            </a:prstGeom>
            <a:noFill/>
          </p:spPr>
          <p:txBody>
            <a:bodyPr wrap="none" lIns="0" tIns="0" rIns="0" bIns="0" rtlCol="0" anchor="ctr">
              <a:spAutoFit/>
            </a:bodyPr>
            <a:lstStyle/>
            <a:p>
              <a:pPr algn="ctr"/>
              <a:r>
                <a:rPr lang="fr-CH" sz="1200" spc="-20"/>
                <a:t>Rwanda</a:t>
              </a:r>
              <a:endParaRPr lang="en-GB" sz="1200" spc="-20"/>
            </a:p>
          </p:txBody>
        </p:sp>
        <p:sp>
          <p:nvSpPr>
            <p:cNvPr id="80" name="TextBox 79">
              <a:extLst>
                <a:ext uri="{FF2B5EF4-FFF2-40B4-BE49-F238E27FC236}">
                  <a16:creationId xmlns:a16="http://schemas.microsoft.com/office/drawing/2014/main" id="{B82C6A99-EA41-4E70-AB7E-E83B60A5389A}"/>
                </a:ext>
              </a:extLst>
            </p:cNvPr>
            <p:cNvSpPr txBox="1"/>
            <p:nvPr/>
          </p:nvSpPr>
          <p:spPr>
            <a:xfrm>
              <a:off x="3854794" y="4171114"/>
              <a:ext cx="520014" cy="184666"/>
            </a:xfrm>
            <a:prstGeom prst="rect">
              <a:avLst/>
            </a:prstGeom>
            <a:noFill/>
          </p:spPr>
          <p:txBody>
            <a:bodyPr wrap="none" lIns="0" tIns="0" rIns="0" bIns="0" rtlCol="0" anchor="ctr">
              <a:spAutoFit/>
            </a:bodyPr>
            <a:lstStyle/>
            <a:p>
              <a:pPr algn="ctr"/>
              <a:r>
                <a:rPr lang="fr-CH" sz="1200" spc="-20"/>
                <a:t>Uganda</a:t>
              </a:r>
              <a:endParaRPr lang="en-GB" sz="1200" spc="-20"/>
            </a:p>
          </p:txBody>
        </p:sp>
        <p:sp>
          <p:nvSpPr>
            <p:cNvPr id="81" name="TextBox 80">
              <a:extLst>
                <a:ext uri="{FF2B5EF4-FFF2-40B4-BE49-F238E27FC236}">
                  <a16:creationId xmlns:a16="http://schemas.microsoft.com/office/drawing/2014/main" id="{F042F245-8669-4ED9-A6BA-AB8CD2B2AA98}"/>
                </a:ext>
              </a:extLst>
            </p:cNvPr>
            <p:cNvSpPr txBox="1"/>
            <p:nvPr/>
          </p:nvSpPr>
          <p:spPr>
            <a:xfrm>
              <a:off x="4996200" y="4171114"/>
              <a:ext cx="797527" cy="184666"/>
            </a:xfrm>
            <a:prstGeom prst="rect">
              <a:avLst/>
            </a:prstGeom>
            <a:noFill/>
          </p:spPr>
          <p:txBody>
            <a:bodyPr wrap="none" lIns="0" tIns="0" rIns="0" bIns="0" rtlCol="0" anchor="ctr">
              <a:spAutoFit/>
            </a:bodyPr>
            <a:lstStyle/>
            <a:p>
              <a:pPr algn="ctr"/>
              <a:r>
                <a:rPr lang="fr-CH" sz="1200" spc="-20"/>
                <a:t>South </a:t>
              </a:r>
              <a:r>
                <a:rPr lang="fr-CH" sz="1200" spc="-20" err="1"/>
                <a:t>Africa</a:t>
              </a:r>
              <a:endParaRPr lang="en-GB" sz="1200" spc="-20"/>
            </a:p>
          </p:txBody>
        </p:sp>
        <p:sp>
          <p:nvSpPr>
            <p:cNvPr id="82" name="TextBox 81">
              <a:extLst>
                <a:ext uri="{FF2B5EF4-FFF2-40B4-BE49-F238E27FC236}">
                  <a16:creationId xmlns:a16="http://schemas.microsoft.com/office/drawing/2014/main" id="{22507282-B3E2-4B52-88DD-26057122ED19}"/>
                </a:ext>
              </a:extLst>
            </p:cNvPr>
            <p:cNvSpPr txBox="1"/>
            <p:nvPr/>
          </p:nvSpPr>
          <p:spPr>
            <a:xfrm>
              <a:off x="6252090" y="4171114"/>
              <a:ext cx="846065" cy="184666"/>
            </a:xfrm>
            <a:prstGeom prst="rect">
              <a:avLst/>
            </a:prstGeom>
            <a:noFill/>
          </p:spPr>
          <p:txBody>
            <a:bodyPr wrap="none" lIns="0" tIns="0" rIns="0" bIns="0" rtlCol="0" anchor="ctr">
              <a:spAutoFit/>
            </a:bodyPr>
            <a:lstStyle/>
            <a:p>
              <a:pPr algn="ctr"/>
              <a:r>
                <a:rPr lang="fr-CH" sz="1200" spc="-20"/>
                <a:t>Sierra Leone</a:t>
              </a:r>
              <a:endParaRPr lang="en-GB" sz="1200" spc="-20"/>
            </a:p>
          </p:txBody>
        </p:sp>
        <p:sp>
          <p:nvSpPr>
            <p:cNvPr id="83" name="TextBox 82">
              <a:extLst>
                <a:ext uri="{FF2B5EF4-FFF2-40B4-BE49-F238E27FC236}">
                  <a16:creationId xmlns:a16="http://schemas.microsoft.com/office/drawing/2014/main" id="{BE4F2C68-CA44-4FFB-80B5-ECF062BA1DC8}"/>
                </a:ext>
              </a:extLst>
            </p:cNvPr>
            <p:cNvSpPr txBox="1"/>
            <p:nvPr/>
          </p:nvSpPr>
          <p:spPr>
            <a:xfrm>
              <a:off x="7714608" y="4171114"/>
              <a:ext cx="527067" cy="184666"/>
            </a:xfrm>
            <a:prstGeom prst="rect">
              <a:avLst/>
            </a:prstGeom>
            <a:noFill/>
          </p:spPr>
          <p:txBody>
            <a:bodyPr wrap="none" lIns="0" tIns="0" rIns="0" bIns="0" rtlCol="0" anchor="ctr">
              <a:spAutoFit/>
            </a:bodyPr>
            <a:lstStyle/>
            <a:p>
              <a:pPr algn="ctr"/>
              <a:r>
                <a:rPr lang="fr-CH" sz="1200" spc="-20"/>
                <a:t>Lesotho</a:t>
              </a:r>
              <a:endParaRPr lang="en-GB" sz="1200" spc="-20"/>
            </a:p>
          </p:txBody>
        </p:sp>
        <p:sp>
          <p:nvSpPr>
            <p:cNvPr id="84" name="object 17">
              <a:extLst>
                <a:ext uri="{FF2B5EF4-FFF2-40B4-BE49-F238E27FC236}">
                  <a16:creationId xmlns:a16="http://schemas.microsoft.com/office/drawing/2014/main" id="{CC6EEF7C-813D-4B9C-A391-F4164257A231}"/>
                </a:ext>
              </a:extLst>
            </p:cNvPr>
            <p:cNvSpPr/>
            <p:nvPr/>
          </p:nvSpPr>
          <p:spPr>
            <a:xfrm>
              <a:off x="6080760" y="2188312"/>
              <a:ext cx="1188720" cy="2039112"/>
            </a:xfrm>
            <a:custGeom>
              <a:avLst/>
              <a:gdLst/>
              <a:ahLst/>
              <a:cxnLst/>
              <a:rect l="l" t="t" r="r" b="b"/>
              <a:pathLst>
                <a:path w="990600" h="1440179">
                  <a:moveTo>
                    <a:pt x="0" y="1439659"/>
                  </a:moveTo>
                  <a:lnTo>
                    <a:pt x="0" y="0"/>
                  </a:lnTo>
                  <a:lnTo>
                    <a:pt x="990600" y="0"/>
                  </a:lnTo>
                  <a:lnTo>
                    <a:pt x="990600" y="1439659"/>
                  </a:lnTo>
                </a:path>
              </a:pathLst>
            </a:custGeom>
            <a:ln w="3175">
              <a:solidFill>
                <a:schemeClr val="bg1">
                  <a:lumMod val="50000"/>
                </a:schemeClr>
              </a:solidFill>
              <a:prstDash val="dash"/>
            </a:ln>
          </p:spPr>
          <p:txBody>
            <a:bodyPr wrap="square" lIns="0" tIns="0" rIns="0" bIns="0" rtlCol="0"/>
            <a:lstStyle/>
            <a:p>
              <a:endParaRPr/>
            </a:p>
          </p:txBody>
        </p:sp>
        <p:sp>
          <p:nvSpPr>
            <p:cNvPr id="85" name="object 23">
              <a:extLst>
                <a:ext uri="{FF2B5EF4-FFF2-40B4-BE49-F238E27FC236}">
                  <a16:creationId xmlns:a16="http://schemas.microsoft.com/office/drawing/2014/main" id="{247D46DD-6830-4E59-8C68-C962B82549F6}"/>
                </a:ext>
              </a:extLst>
            </p:cNvPr>
            <p:cNvSpPr/>
            <p:nvPr/>
          </p:nvSpPr>
          <p:spPr>
            <a:xfrm>
              <a:off x="4800600" y="2188312"/>
              <a:ext cx="1188720" cy="2039112"/>
            </a:xfrm>
            <a:custGeom>
              <a:avLst/>
              <a:gdLst/>
              <a:ahLst/>
              <a:cxnLst/>
              <a:rect l="l" t="t" r="r" b="b"/>
              <a:pathLst>
                <a:path w="990600" h="1440179">
                  <a:moveTo>
                    <a:pt x="0" y="1439659"/>
                  </a:moveTo>
                  <a:lnTo>
                    <a:pt x="0" y="0"/>
                  </a:lnTo>
                  <a:lnTo>
                    <a:pt x="990600" y="0"/>
                  </a:lnTo>
                  <a:lnTo>
                    <a:pt x="990600" y="1439659"/>
                  </a:lnTo>
                </a:path>
              </a:pathLst>
            </a:custGeom>
            <a:ln w="3175">
              <a:solidFill>
                <a:schemeClr val="bg1">
                  <a:lumMod val="50000"/>
                </a:schemeClr>
              </a:solidFill>
              <a:prstDash val="dash"/>
            </a:ln>
          </p:spPr>
          <p:txBody>
            <a:bodyPr wrap="square" lIns="0" tIns="0" rIns="0" bIns="0" rtlCol="0"/>
            <a:lstStyle/>
            <a:p>
              <a:endParaRPr/>
            </a:p>
          </p:txBody>
        </p:sp>
        <p:sp>
          <p:nvSpPr>
            <p:cNvPr id="86" name="object 31">
              <a:extLst>
                <a:ext uri="{FF2B5EF4-FFF2-40B4-BE49-F238E27FC236}">
                  <a16:creationId xmlns:a16="http://schemas.microsoft.com/office/drawing/2014/main" id="{FAA95073-2958-451F-BBA7-ECCAF5E340E4}"/>
                </a:ext>
              </a:extLst>
            </p:cNvPr>
            <p:cNvSpPr/>
            <p:nvPr/>
          </p:nvSpPr>
          <p:spPr>
            <a:xfrm>
              <a:off x="3520440" y="2188312"/>
              <a:ext cx="1188720" cy="2039112"/>
            </a:xfrm>
            <a:custGeom>
              <a:avLst/>
              <a:gdLst/>
              <a:ahLst/>
              <a:cxnLst/>
              <a:rect l="l" t="t" r="r" b="b"/>
              <a:pathLst>
                <a:path w="990600" h="1440179">
                  <a:moveTo>
                    <a:pt x="0" y="1439659"/>
                  </a:moveTo>
                  <a:lnTo>
                    <a:pt x="0" y="0"/>
                  </a:lnTo>
                  <a:lnTo>
                    <a:pt x="990600" y="0"/>
                  </a:lnTo>
                  <a:lnTo>
                    <a:pt x="990600" y="1439659"/>
                  </a:lnTo>
                </a:path>
              </a:pathLst>
            </a:custGeom>
            <a:ln w="3175">
              <a:solidFill>
                <a:schemeClr val="bg1">
                  <a:lumMod val="50000"/>
                </a:schemeClr>
              </a:solidFill>
              <a:prstDash val="dash"/>
            </a:ln>
          </p:spPr>
          <p:txBody>
            <a:bodyPr wrap="square" lIns="0" tIns="0" rIns="0" bIns="0" rtlCol="0"/>
            <a:lstStyle/>
            <a:p>
              <a:endParaRPr/>
            </a:p>
          </p:txBody>
        </p:sp>
        <p:sp>
          <p:nvSpPr>
            <p:cNvPr id="87" name="object 37">
              <a:extLst>
                <a:ext uri="{FF2B5EF4-FFF2-40B4-BE49-F238E27FC236}">
                  <a16:creationId xmlns:a16="http://schemas.microsoft.com/office/drawing/2014/main" id="{B09DD50D-28CF-42A2-9F3B-8821ABCF2497}"/>
                </a:ext>
              </a:extLst>
            </p:cNvPr>
            <p:cNvSpPr/>
            <p:nvPr/>
          </p:nvSpPr>
          <p:spPr>
            <a:xfrm>
              <a:off x="2193789" y="2188312"/>
              <a:ext cx="1234440" cy="2039112"/>
            </a:xfrm>
            <a:custGeom>
              <a:avLst/>
              <a:gdLst/>
              <a:ahLst/>
              <a:cxnLst/>
              <a:rect l="l" t="t" r="r" b="b"/>
              <a:pathLst>
                <a:path w="990600" h="1440179">
                  <a:moveTo>
                    <a:pt x="0" y="1439659"/>
                  </a:moveTo>
                  <a:lnTo>
                    <a:pt x="0" y="0"/>
                  </a:lnTo>
                  <a:lnTo>
                    <a:pt x="990600" y="0"/>
                  </a:lnTo>
                  <a:lnTo>
                    <a:pt x="990600" y="1439659"/>
                  </a:lnTo>
                </a:path>
              </a:pathLst>
            </a:custGeom>
            <a:ln w="3175">
              <a:solidFill>
                <a:schemeClr val="bg1">
                  <a:lumMod val="50000"/>
                </a:schemeClr>
              </a:solidFill>
              <a:prstDash val="dash"/>
            </a:ln>
          </p:spPr>
          <p:txBody>
            <a:bodyPr wrap="square" lIns="0" tIns="0" rIns="0" bIns="0" rtlCol="0"/>
            <a:lstStyle/>
            <a:p>
              <a:endParaRPr/>
            </a:p>
          </p:txBody>
        </p:sp>
        <p:sp>
          <p:nvSpPr>
            <p:cNvPr id="88" name="object 45">
              <a:extLst>
                <a:ext uri="{FF2B5EF4-FFF2-40B4-BE49-F238E27FC236}">
                  <a16:creationId xmlns:a16="http://schemas.microsoft.com/office/drawing/2014/main" id="{4A34104E-56E2-4AB9-BF20-D8EB66B24C53}"/>
                </a:ext>
              </a:extLst>
            </p:cNvPr>
            <p:cNvSpPr/>
            <p:nvPr/>
          </p:nvSpPr>
          <p:spPr>
            <a:xfrm>
              <a:off x="7360920" y="2188312"/>
              <a:ext cx="1234440" cy="2039112"/>
            </a:xfrm>
            <a:custGeom>
              <a:avLst/>
              <a:gdLst/>
              <a:ahLst/>
              <a:cxnLst/>
              <a:rect l="l" t="t" r="r" b="b"/>
              <a:pathLst>
                <a:path w="990600" h="1440179">
                  <a:moveTo>
                    <a:pt x="0" y="1439659"/>
                  </a:moveTo>
                  <a:lnTo>
                    <a:pt x="0" y="0"/>
                  </a:lnTo>
                  <a:lnTo>
                    <a:pt x="990600" y="0"/>
                  </a:lnTo>
                  <a:lnTo>
                    <a:pt x="990600" y="1439659"/>
                  </a:lnTo>
                </a:path>
              </a:pathLst>
            </a:custGeom>
            <a:ln w="3175">
              <a:solidFill>
                <a:schemeClr val="bg1">
                  <a:lumMod val="50000"/>
                </a:schemeClr>
              </a:solidFill>
              <a:prstDash val="dash"/>
            </a:ln>
          </p:spPr>
          <p:txBody>
            <a:bodyPr wrap="square" lIns="0" tIns="0" rIns="0" bIns="0" rtlCol="0"/>
            <a:lstStyle/>
            <a:p>
              <a:endParaRPr/>
            </a:p>
          </p:txBody>
        </p:sp>
        <p:sp>
          <p:nvSpPr>
            <p:cNvPr id="125" name="object 61">
              <a:extLst>
                <a:ext uri="{FF2B5EF4-FFF2-40B4-BE49-F238E27FC236}">
                  <a16:creationId xmlns:a16="http://schemas.microsoft.com/office/drawing/2014/main" id="{A32D1DE2-BA10-492C-B4CE-A7F9E0396256}"/>
                </a:ext>
              </a:extLst>
            </p:cNvPr>
            <p:cNvSpPr txBox="1"/>
            <p:nvPr/>
          </p:nvSpPr>
          <p:spPr>
            <a:xfrm>
              <a:off x="1097280" y="3017318"/>
              <a:ext cx="479618" cy="320601"/>
            </a:xfrm>
            <a:prstGeom prst="rect">
              <a:avLst/>
            </a:prstGeom>
          </p:spPr>
          <p:txBody>
            <a:bodyPr vert="horz" wrap="non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Percent </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a:t>
              </a:r>
            </a:p>
          </p:txBody>
        </p:sp>
        <p:sp>
          <p:nvSpPr>
            <p:cNvPr id="126" name="TextBox 125">
              <a:extLst>
                <a:ext uri="{FF2B5EF4-FFF2-40B4-BE49-F238E27FC236}">
                  <a16:creationId xmlns:a16="http://schemas.microsoft.com/office/drawing/2014/main" id="{48462089-D26A-41EE-A6B5-87FE3A74A9DD}"/>
                </a:ext>
              </a:extLst>
            </p:cNvPr>
            <p:cNvSpPr txBox="1"/>
            <p:nvPr/>
          </p:nvSpPr>
          <p:spPr>
            <a:xfrm>
              <a:off x="1668349" y="2103120"/>
              <a:ext cx="341760" cy="166777"/>
            </a:xfrm>
            <a:prstGeom prst="rect">
              <a:avLst/>
            </a:prstGeom>
            <a:noFill/>
          </p:spPr>
          <p:txBody>
            <a:bodyPr wrap="non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40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27" name="TextBox 126">
              <a:extLst>
                <a:ext uri="{FF2B5EF4-FFF2-40B4-BE49-F238E27FC236}">
                  <a16:creationId xmlns:a16="http://schemas.microsoft.com/office/drawing/2014/main" id="{68C1F0AF-2C64-4A85-B560-BD92B328A400}"/>
                </a:ext>
              </a:extLst>
            </p:cNvPr>
            <p:cNvSpPr txBox="1"/>
            <p:nvPr/>
          </p:nvSpPr>
          <p:spPr>
            <a:xfrm>
              <a:off x="1655525" y="2682623"/>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28" name="TextBox 127">
              <a:extLst>
                <a:ext uri="{FF2B5EF4-FFF2-40B4-BE49-F238E27FC236}">
                  <a16:creationId xmlns:a16="http://schemas.microsoft.com/office/drawing/2014/main" id="{DC1F9FE7-1548-46D4-AB49-2D28B55F721A}"/>
                </a:ext>
              </a:extLst>
            </p:cNvPr>
            <p:cNvSpPr txBox="1"/>
            <p:nvPr/>
          </p:nvSpPr>
          <p:spPr>
            <a:xfrm>
              <a:off x="1609344" y="2944179"/>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-20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30" name="Straight Connector 129">
              <a:extLst>
                <a:ext uri="{FF2B5EF4-FFF2-40B4-BE49-F238E27FC236}">
                  <a16:creationId xmlns:a16="http://schemas.microsoft.com/office/drawing/2014/main" id="{E900DBBA-471C-4088-A468-B09263518A6B}"/>
                </a:ext>
              </a:extLst>
            </p:cNvPr>
            <p:cNvCxnSpPr>
              <a:cxnSpLocks/>
            </p:cNvCxnSpPr>
            <p:nvPr/>
          </p:nvCxnSpPr>
          <p:spPr>
            <a:xfrm>
              <a:off x="1985689" y="2188693"/>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D9A5CAB-9D57-4924-9724-2737041B2F9F}"/>
                </a:ext>
              </a:extLst>
            </p:cNvPr>
            <p:cNvCxnSpPr>
              <a:cxnSpLocks/>
            </p:cNvCxnSpPr>
            <p:nvPr/>
          </p:nvCxnSpPr>
          <p:spPr>
            <a:xfrm>
              <a:off x="1985689" y="2761543"/>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8F6A2B3-CE38-4275-8172-47506EA27C88}"/>
                </a:ext>
              </a:extLst>
            </p:cNvPr>
            <p:cNvCxnSpPr>
              <a:cxnSpLocks/>
            </p:cNvCxnSpPr>
            <p:nvPr/>
          </p:nvCxnSpPr>
          <p:spPr>
            <a:xfrm>
              <a:off x="1985689" y="3027206"/>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5B637B7A-25E5-4EFD-9D18-D6A720FED80E}"/>
                </a:ext>
              </a:extLst>
            </p:cNvPr>
            <p:cNvSpPr txBox="1"/>
            <p:nvPr/>
          </p:nvSpPr>
          <p:spPr>
            <a:xfrm>
              <a:off x="1609344" y="3233926"/>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-40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34" name="TextBox 133">
              <a:extLst>
                <a:ext uri="{FF2B5EF4-FFF2-40B4-BE49-F238E27FC236}">
                  <a16:creationId xmlns:a16="http://schemas.microsoft.com/office/drawing/2014/main" id="{E284B451-9FD5-4EB7-AE30-84E3C45272B5}"/>
                </a:ext>
              </a:extLst>
            </p:cNvPr>
            <p:cNvSpPr txBox="1"/>
            <p:nvPr/>
          </p:nvSpPr>
          <p:spPr>
            <a:xfrm>
              <a:off x="1609344" y="3521296"/>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-60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35" name="TextBox 134">
              <a:extLst>
                <a:ext uri="{FF2B5EF4-FFF2-40B4-BE49-F238E27FC236}">
                  <a16:creationId xmlns:a16="http://schemas.microsoft.com/office/drawing/2014/main" id="{63B0442E-2E69-4773-88E2-F21BD9373A75}"/>
                </a:ext>
              </a:extLst>
            </p:cNvPr>
            <p:cNvSpPr txBox="1"/>
            <p:nvPr/>
          </p:nvSpPr>
          <p:spPr>
            <a:xfrm>
              <a:off x="1609344" y="3799519"/>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-80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36" name="Straight Connector 135">
              <a:extLst>
                <a:ext uri="{FF2B5EF4-FFF2-40B4-BE49-F238E27FC236}">
                  <a16:creationId xmlns:a16="http://schemas.microsoft.com/office/drawing/2014/main" id="{C5C30918-8A78-4F75-840B-FC3A28D4B93C}"/>
                </a:ext>
              </a:extLst>
            </p:cNvPr>
            <p:cNvCxnSpPr>
              <a:cxnSpLocks/>
            </p:cNvCxnSpPr>
            <p:nvPr/>
          </p:nvCxnSpPr>
          <p:spPr>
            <a:xfrm>
              <a:off x="1985689" y="331431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AB9EBA4-DB8C-4211-BD21-169F58DB92CB}"/>
                </a:ext>
              </a:extLst>
            </p:cNvPr>
            <p:cNvCxnSpPr>
              <a:cxnSpLocks/>
            </p:cNvCxnSpPr>
            <p:nvPr/>
          </p:nvCxnSpPr>
          <p:spPr>
            <a:xfrm>
              <a:off x="1985689" y="360016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40EC42C-C15C-4033-9006-84E288176003}"/>
                </a:ext>
              </a:extLst>
            </p:cNvPr>
            <p:cNvCxnSpPr>
              <a:cxnSpLocks/>
            </p:cNvCxnSpPr>
            <p:nvPr/>
          </p:nvCxnSpPr>
          <p:spPr>
            <a:xfrm>
              <a:off x="1985689" y="3883728"/>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80D848BD-927D-47AF-94DE-588719ABC48B}"/>
                </a:ext>
              </a:extLst>
            </p:cNvPr>
            <p:cNvSpPr txBox="1"/>
            <p:nvPr/>
          </p:nvSpPr>
          <p:spPr>
            <a:xfrm>
              <a:off x="1655525" y="2390489"/>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40" name="TextBox 139">
              <a:extLst>
                <a:ext uri="{FF2B5EF4-FFF2-40B4-BE49-F238E27FC236}">
                  <a16:creationId xmlns:a16="http://schemas.microsoft.com/office/drawing/2014/main" id="{E4BD0AC4-D4F2-4514-A808-2BD1FED6B32C}"/>
                </a:ext>
              </a:extLst>
            </p:cNvPr>
            <p:cNvSpPr txBox="1"/>
            <p:nvPr/>
          </p:nvSpPr>
          <p:spPr>
            <a:xfrm>
              <a:off x="1517904" y="4089269"/>
              <a:ext cx="49377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-100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42" name="Straight Connector 141">
              <a:extLst>
                <a:ext uri="{FF2B5EF4-FFF2-40B4-BE49-F238E27FC236}">
                  <a16:creationId xmlns:a16="http://schemas.microsoft.com/office/drawing/2014/main" id="{05ACD074-D7F4-4CB7-9350-089AE2BBDAE8}"/>
                </a:ext>
              </a:extLst>
            </p:cNvPr>
            <p:cNvCxnSpPr>
              <a:cxnSpLocks/>
            </p:cNvCxnSpPr>
            <p:nvPr/>
          </p:nvCxnSpPr>
          <p:spPr>
            <a:xfrm>
              <a:off x="1985689" y="2476103"/>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3388145-4738-47E6-BD23-1E55CD799289}"/>
                </a:ext>
              </a:extLst>
            </p:cNvPr>
            <p:cNvCxnSpPr>
              <a:cxnSpLocks/>
            </p:cNvCxnSpPr>
            <p:nvPr/>
          </p:nvCxnSpPr>
          <p:spPr>
            <a:xfrm>
              <a:off x="1985689" y="4169291"/>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object 2">
            <a:extLst>
              <a:ext uri="{FF2B5EF4-FFF2-40B4-BE49-F238E27FC236}">
                <a16:creationId xmlns:a16="http://schemas.microsoft.com/office/drawing/2014/main" id="{BA2BB408-DA6A-4CE9-8264-D700703CD309}"/>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3804205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D8067DF-89BD-47C5-A055-589EA39D7054}"/>
              </a:ext>
            </a:extLst>
          </p:cNvPr>
          <p:cNvGrpSpPr/>
          <p:nvPr/>
        </p:nvGrpSpPr>
        <p:grpSpPr>
          <a:xfrm>
            <a:off x="365760" y="1051560"/>
            <a:ext cx="11430000" cy="5508333"/>
            <a:chOff x="365760" y="1051560"/>
            <a:chExt cx="11430000" cy="5508333"/>
          </a:xfrm>
        </p:grpSpPr>
        <p:sp>
          <p:nvSpPr>
            <p:cNvPr id="84" name="TextBox 83">
              <a:extLst>
                <a:ext uri="{FF2B5EF4-FFF2-40B4-BE49-F238E27FC236}">
                  <a16:creationId xmlns:a16="http://schemas.microsoft.com/office/drawing/2014/main" id="{3D714A7F-90EA-40F7-BE80-33CF5F7F5B1F}"/>
                </a:ext>
              </a:extLst>
            </p:cNvPr>
            <p:cNvSpPr txBox="1"/>
            <p:nvPr/>
          </p:nvSpPr>
          <p:spPr>
            <a:xfrm>
              <a:off x="2194560" y="4921865"/>
              <a:ext cx="1600200" cy="607859"/>
            </a:xfrm>
            <a:prstGeom prst="rect">
              <a:avLst/>
            </a:prstGeom>
            <a:noFill/>
            <a:ln w="3175">
              <a:noFill/>
            </a:ln>
          </p:spPr>
          <p:txBody>
            <a:bodyPr wrap="square" lIns="0" tIns="0" rIns="0" bIns="0" rtlCol="0" anchor="ctr">
              <a:spAutoFit/>
            </a:bodyPr>
            <a:lstStyle/>
            <a:p>
              <a:pPr algn="ctr"/>
              <a:r>
                <a:rPr lang="en-US" sz="1200"/>
                <a:t>28</a:t>
              </a:r>
            </a:p>
            <a:p>
              <a:pPr algn="ctr">
                <a:lnSpc>
                  <a:spcPts val="1100"/>
                </a:lnSpc>
              </a:pPr>
              <a:r>
                <a:rPr lang="en-US" sz="1100" spc="-20"/>
                <a:t>countries reported</a:t>
              </a:r>
            </a:p>
            <a:p>
              <a:pPr algn="ctr">
                <a:lnSpc>
                  <a:spcPts val="1100"/>
                </a:lnSpc>
              </a:pPr>
              <a:r>
                <a:rPr lang="en-US" sz="1100" spc="-20"/>
                <a:t>sufficient monthly</a:t>
              </a:r>
            </a:p>
            <a:p>
              <a:pPr algn="ctr">
                <a:lnSpc>
                  <a:spcPts val="1100"/>
                </a:lnSpc>
              </a:pPr>
              <a:r>
                <a:rPr lang="en-US" sz="1100" spc="-20"/>
                <a:t>data to analyze trends</a:t>
              </a:r>
              <a:endParaRPr lang="en-GB" sz="1100" spc="-20"/>
            </a:p>
          </p:txBody>
        </p:sp>
        <p:sp>
          <p:nvSpPr>
            <p:cNvPr id="86" name="TextBox 85">
              <a:extLst>
                <a:ext uri="{FF2B5EF4-FFF2-40B4-BE49-F238E27FC236}">
                  <a16:creationId xmlns:a16="http://schemas.microsoft.com/office/drawing/2014/main" id="{1007848E-D8AA-4976-A653-FE73EF82DF5C}"/>
                </a:ext>
              </a:extLst>
            </p:cNvPr>
            <p:cNvSpPr txBox="1"/>
            <p:nvPr/>
          </p:nvSpPr>
          <p:spPr>
            <a:xfrm>
              <a:off x="3794760" y="4921865"/>
              <a:ext cx="1600200" cy="607859"/>
            </a:xfrm>
            <a:prstGeom prst="rect">
              <a:avLst/>
            </a:prstGeom>
            <a:noFill/>
            <a:ln w="3175">
              <a:noFill/>
            </a:ln>
          </p:spPr>
          <p:txBody>
            <a:bodyPr wrap="square" lIns="0" tIns="0" rIns="0" bIns="0" rtlCol="0" anchor="ctr">
              <a:spAutoFit/>
            </a:bodyPr>
            <a:lstStyle/>
            <a:p>
              <a:pPr algn="ctr"/>
              <a:r>
                <a:rPr lang="en-US" sz="1200"/>
                <a:t>1</a:t>
              </a:r>
            </a:p>
            <a:p>
              <a:pPr algn="ctr">
                <a:lnSpc>
                  <a:spcPts val="1100"/>
                </a:lnSpc>
              </a:pPr>
              <a:r>
                <a:rPr lang="en-US" sz="1100" spc="-20"/>
                <a:t>country did not</a:t>
              </a:r>
            </a:p>
            <a:p>
              <a:pPr algn="ctr">
                <a:lnSpc>
                  <a:spcPts val="1100"/>
                </a:lnSpc>
              </a:pPr>
              <a:r>
                <a:rPr lang="en-US" sz="1100" spc="-20"/>
                <a:t>experience</a:t>
              </a:r>
            </a:p>
            <a:p>
              <a:pPr algn="ctr">
                <a:lnSpc>
                  <a:spcPts val="1100"/>
                </a:lnSpc>
              </a:pPr>
              <a:r>
                <a:rPr lang="en-US" sz="1100" spc="-20"/>
                <a:t>disruptions</a:t>
              </a:r>
              <a:endParaRPr lang="en-GB" sz="1100" spc="-20"/>
            </a:p>
          </p:txBody>
        </p:sp>
        <p:sp>
          <p:nvSpPr>
            <p:cNvPr id="87" name="TextBox 86">
              <a:extLst>
                <a:ext uri="{FF2B5EF4-FFF2-40B4-BE49-F238E27FC236}">
                  <a16:creationId xmlns:a16="http://schemas.microsoft.com/office/drawing/2014/main" id="{B9D7AD69-CA50-4D8A-BA49-43DC38999C3F}"/>
                </a:ext>
              </a:extLst>
            </p:cNvPr>
            <p:cNvSpPr txBox="1"/>
            <p:nvPr/>
          </p:nvSpPr>
          <p:spPr>
            <a:xfrm>
              <a:off x="5394960" y="4921865"/>
              <a:ext cx="1600200" cy="607859"/>
            </a:xfrm>
            <a:prstGeom prst="rect">
              <a:avLst/>
            </a:prstGeom>
            <a:noFill/>
            <a:ln w="3175">
              <a:noFill/>
            </a:ln>
          </p:spPr>
          <p:txBody>
            <a:bodyPr wrap="square" lIns="0" tIns="0" rIns="0" bIns="0" rtlCol="0" anchor="ctr">
              <a:spAutoFit/>
            </a:bodyPr>
            <a:lstStyle/>
            <a:p>
              <a:pPr algn="ctr"/>
              <a:r>
                <a:rPr lang="en-US" sz="1200"/>
                <a:t>6</a:t>
              </a:r>
            </a:p>
            <a:p>
              <a:pPr algn="ctr">
                <a:lnSpc>
                  <a:spcPts val="1100"/>
                </a:lnSpc>
              </a:pPr>
              <a:r>
                <a:rPr lang="en-US" sz="1100" spc="-20"/>
                <a:t>countries experienced</a:t>
              </a:r>
            </a:p>
            <a:p>
              <a:pPr algn="ctr">
                <a:lnSpc>
                  <a:spcPts val="1100"/>
                </a:lnSpc>
              </a:pPr>
              <a:r>
                <a:rPr lang="en-US" sz="1100" spc="-20"/>
                <a:t>disruptions and then fully rebounded</a:t>
              </a:r>
              <a:endParaRPr lang="en-GB" sz="1100" spc="-20"/>
            </a:p>
          </p:txBody>
        </p:sp>
        <p:sp>
          <p:nvSpPr>
            <p:cNvPr id="88" name="TextBox 87">
              <a:extLst>
                <a:ext uri="{FF2B5EF4-FFF2-40B4-BE49-F238E27FC236}">
                  <a16:creationId xmlns:a16="http://schemas.microsoft.com/office/drawing/2014/main" id="{B43EEE99-7B2F-42E5-A47B-36D78AB472E2}"/>
                </a:ext>
              </a:extLst>
            </p:cNvPr>
            <p:cNvSpPr txBox="1"/>
            <p:nvPr/>
          </p:nvSpPr>
          <p:spPr>
            <a:xfrm>
              <a:off x="6995160" y="4921865"/>
              <a:ext cx="1600200" cy="607859"/>
            </a:xfrm>
            <a:prstGeom prst="rect">
              <a:avLst/>
            </a:prstGeom>
            <a:noFill/>
            <a:ln w="3175">
              <a:noFill/>
            </a:ln>
          </p:spPr>
          <p:txBody>
            <a:bodyPr wrap="square" lIns="0" tIns="0" rIns="0" bIns="0" rtlCol="0" anchor="ctr">
              <a:spAutoFit/>
            </a:bodyPr>
            <a:lstStyle/>
            <a:p>
              <a:pPr algn="ctr"/>
              <a:r>
                <a:rPr lang="en-US" sz="1200"/>
                <a:t>21</a:t>
              </a:r>
            </a:p>
            <a:p>
              <a:pPr algn="ctr">
                <a:lnSpc>
                  <a:spcPts val="1100"/>
                </a:lnSpc>
              </a:pPr>
              <a:r>
                <a:rPr lang="en-US" sz="1100" spc="-20"/>
                <a:t>countries experienced</a:t>
              </a:r>
            </a:p>
            <a:p>
              <a:pPr algn="ctr">
                <a:lnSpc>
                  <a:spcPts val="1100"/>
                </a:lnSpc>
              </a:pPr>
              <a:r>
                <a:rPr lang="en-US" sz="1100" spc="-20"/>
                <a:t>more sustained</a:t>
              </a:r>
            </a:p>
            <a:p>
              <a:pPr algn="ctr">
                <a:lnSpc>
                  <a:spcPts val="1100"/>
                </a:lnSpc>
              </a:pPr>
              <a:r>
                <a:rPr lang="en-US" sz="1100" spc="-20"/>
                <a:t>disruptions</a:t>
              </a:r>
              <a:endParaRPr lang="en-GB" sz="1100" spc="-20"/>
            </a:p>
          </p:txBody>
        </p:sp>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Change in the number of people newly initiating antiretroviral therapy per month, compared to baseline, selected countries, 2020</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3C53F38D-4A29-4334-B075-A3452204E383}"/>
                </a:ext>
              </a:extLst>
            </p:cNvPr>
            <p:cNvSpPr txBox="1"/>
            <p:nvPr/>
          </p:nvSpPr>
          <p:spPr>
            <a:xfrm>
              <a:off x="457200" y="5867396"/>
              <a:ext cx="11052928" cy="692497"/>
            </a:xfrm>
            <a:prstGeom prst="rect">
              <a:avLst/>
            </a:prstGeom>
            <a:noFill/>
          </p:spPr>
          <p:txBody>
            <a:bodyPr wrap="square" lIns="0" tIns="0" rIns="0" bIns="0">
              <a:spAutoFit/>
            </a:bodyPr>
            <a:lstStyle>
              <a:defPPr>
                <a:defRPr lang="LID4096"/>
              </a:defPPr>
              <a:lvl1pPr>
                <a:defRPr sz="1000"/>
              </a:lvl1pPr>
            </a:lstStyle>
            <a:p>
              <a:r>
                <a:rPr lang="en-US" b="1" dirty="0">
                  <a:solidFill>
                    <a:schemeClr val="tx1">
                      <a:lumMod val="65000"/>
                      <a:lumOff val="35000"/>
                    </a:schemeClr>
                  </a:solidFill>
                </a:rPr>
                <a:t>Source: </a:t>
              </a:r>
              <a:r>
                <a:rPr lang="en-US" dirty="0">
                  <a:solidFill>
                    <a:schemeClr val="tx1">
                      <a:lumMod val="65000"/>
                      <a:lumOff val="35000"/>
                    </a:schemeClr>
                  </a:solidFill>
                </a:rPr>
                <a:t>UNAIDS/WHO/UNICEF HIV services tracking tool, November 2020.</a:t>
              </a:r>
            </a:p>
            <a:p>
              <a:pPr>
                <a:spcBef>
                  <a:spcPts val="300"/>
                </a:spcBef>
              </a:pPr>
              <a:r>
                <a:rPr lang="en-US" b="1" dirty="0">
                  <a:solidFill>
                    <a:schemeClr val="tx1">
                      <a:lumMod val="65000"/>
                      <a:lumOff val="35000"/>
                    </a:schemeClr>
                  </a:solidFill>
                </a:rPr>
                <a:t>Note: </a:t>
              </a:r>
              <a:r>
                <a:rPr lang="en-US" dirty="0">
                  <a:solidFill>
                    <a:schemeClr val="tx1">
                      <a:lumMod val="65000"/>
                      <a:lumOff val="35000"/>
                    </a:schemeClr>
                  </a:solidFill>
                </a:rPr>
                <a:t>The baseline is the average of January and February reports.</a:t>
              </a:r>
            </a:p>
            <a:p>
              <a:pPr>
                <a:spcBef>
                  <a:spcPts val="300"/>
                </a:spcBef>
              </a:pPr>
              <a:r>
                <a:rPr lang="en-US" b="1" dirty="0">
                  <a:solidFill>
                    <a:schemeClr val="tx1">
                      <a:lumMod val="65000"/>
                      <a:lumOff val="35000"/>
                    </a:schemeClr>
                  </a:solidFill>
                </a:rPr>
                <a:t>Note: </a:t>
              </a:r>
              <a:r>
                <a:rPr lang="en-US" dirty="0">
                  <a:solidFill>
                    <a:schemeClr val="tx1">
                      <a:lumMod val="65000"/>
                      <a:lumOff val="35000"/>
                    </a:schemeClr>
                  </a:solidFill>
                </a:rPr>
                <a:t>Selected countries fulfilled the following criteria: (a) provided data for January and February 2020; (b) reported on at least 50 people receiving services in January; (c) had at least 50% </a:t>
              </a:r>
            </a:p>
            <a:p>
              <a:r>
                <a:rPr lang="en-US" dirty="0">
                  <a:solidFill>
                    <a:schemeClr val="tx1">
                      <a:lumMod val="65000"/>
                      <a:lumOff val="35000"/>
                    </a:schemeClr>
                  </a:solidFill>
                </a:rPr>
                <a:t>of facilities reporting during the month; and (d) had at least six months of data.</a:t>
              </a:r>
              <a:endParaRPr lang="en-GB" dirty="0">
                <a:solidFill>
                  <a:schemeClr val="tx1">
                    <a:lumMod val="65000"/>
                    <a:lumOff val="35000"/>
                  </a:schemeClr>
                </a:solidFill>
              </a:endParaRPr>
            </a:p>
          </p:txBody>
        </p:sp>
        <p:sp>
          <p:nvSpPr>
            <p:cNvPr id="91" name="TextBox 90">
              <a:extLst>
                <a:ext uri="{FF2B5EF4-FFF2-40B4-BE49-F238E27FC236}">
                  <a16:creationId xmlns:a16="http://schemas.microsoft.com/office/drawing/2014/main" id="{92C5D1AC-5D6D-42F5-8AA5-016A321B7F83}"/>
                </a:ext>
              </a:extLst>
            </p:cNvPr>
            <p:cNvSpPr txBox="1"/>
            <p:nvPr/>
          </p:nvSpPr>
          <p:spPr>
            <a:xfrm>
              <a:off x="2196443" y="4846320"/>
              <a:ext cx="6400800" cy="758952"/>
            </a:xfrm>
            <a:prstGeom prst="rect">
              <a:avLst/>
            </a:prstGeom>
            <a:noFill/>
            <a:ln w="3175">
              <a:solidFill>
                <a:schemeClr val="bg1">
                  <a:lumMod val="50000"/>
                </a:schemeClr>
              </a:solidFill>
              <a:prstDash val="dash"/>
            </a:ln>
          </p:spPr>
          <p:txBody>
            <a:bodyPr wrap="square" lIns="0" tIns="0" rIns="0" bIns="0" rtlCol="0">
              <a:spAutoFit/>
            </a:bodyPr>
            <a:lstStyle/>
            <a:p>
              <a:pPr algn="ctr"/>
              <a:endParaRPr lang="en-GB" sz="1100" spc="-20"/>
            </a:p>
          </p:txBody>
        </p:sp>
        <p:cxnSp>
          <p:nvCxnSpPr>
            <p:cNvPr id="92" name="Straight Connector 91">
              <a:extLst>
                <a:ext uri="{FF2B5EF4-FFF2-40B4-BE49-F238E27FC236}">
                  <a16:creationId xmlns:a16="http://schemas.microsoft.com/office/drawing/2014/main" id="{96ECA033-50DD-4C54-8C41-B04B3C58476D}"/>
                </a:ext>
              </a:extLst>
            </p:cNvPr>
            <p:cNvCxnSpPr/>
            <p:nvPr/>
          </p:nvCxnSpPr>
          <p:spPr>
            <a:xfrm>
              <a:off x="3794760" y="4846320"/>
              <a:ext cx="0" cy="758952"/>
            </a:xfrm>
            <a:prstGeom prst="line">
              <a:avLst/>
            </a:prstGeom>
            <a:noFill/>
            <a:ln w="3175">
              <a:solidFill>
                <a:schemeClr val="bg1">
                  <a:lumMod val="50000"/>
                </a:schemeClr>
              </a:solidFill>
              <a:prstDash val="dash"/>
            </a:ln>
          </p:spPr>
        </p:cxnSp>
        <p:cxnSp>
          <p:nvCxnSpPr>
            <p:cNvPr id="94" name="Straight Connector 93">
              <a:extLst>
                <a:ext uri="{FF2B5EF4-FFF2-40B4-BE49-F238E27FC236}">
                  <a16:creationId xmlns:a16="http://schemas.microsoft.com/office/drawing/2014/main" id="{CAB0B13C-0B76-4EA8-AF70-96F8F5DDD0DA}"/>
                </a:ext>
              </a:extLst>
            </p:cNvPr>
            <p:cNvCxnSpPr/>
            <p:nvPr/>
          </p:nvCxnSpPr>
          <p:spPr>
            <a:xfrm>
              <a:off x="5394960" y="4846320"/>
              <a:ext cx="0" cy="758952"/>
            </a:xfrm>
            <a:prstGeom prst="line">
              <a:avLst/>
            </a:prstGeom>
            <a:noFill/>
            <a:ln w="3175">
              <a:solidFill>
                <a:schemeClr val="bg1">
                  <a:lumMod val="50000"/>
                </a:schemeClr>
              </a:solidFill>
              <a:prstDash val="dash"/>
            </a:ln>
          </p:spPr>
        </p:cxnSp>
        <p:cxnSp>
          <p:nvCxnSpPr>
            <p:cNvPr id="95" name="Straight Connector 94">
              <a:extLst>
                <a:ext uri="{FF2B5EF4-FFF2-40B4-BE49-F238E27FC236}">
                  <a16:creationId xmlns:a16="http://schemas.microsoft.com/office/drawing/2014/main" id="{F9153B46-2E57-48EF-AC24-38B78817079E}"/>
                </a:ext>
              </a:extLst>
            </p:cNvPr>
            <p:cNvCxnSpPr/>
            <p:nvPr/>
          </p:nvCxnSpPr>
          <p:spPr>
            <a:xfrm>
              <a:off x="6995160" y="4846320"/>
              <a:ext cx="0" cy="758952"/>
            </a:xfrm>
            <a:prstGeom prst="line">
              <a:avLst/>
            </a:prstGeom>
            <a:noFill/>
            <a:ln w="3175">
              <a:solidFill>
                <a:schemeClr val="bg1">
                  <a:lumMod val="50000"/>
                </a:schemeClr>
              </a:solidFill>
              <a:prstDash val="dash"/>
            </a:ln>
          </p:spPr>
        </p:cxnSp>
        <p:sp>
          <p:nvSpPr>
            <p:cNvPr id="97" name="Rectangle 96">
              <a:extLst>
                <a:ext uri="{FF2B5EF4-FFF2-40B4-BE49-F238E27FC236}">
                  <a16:creationId xmlns:a16="http://schemas.microsoft.com/office/drawing/2014/main" id="{9E36FFAE-F7BE-4328-B2D4-6B58173C67B5}"/>
                </a:ext>
              </a:extLst>
            </p:cNvPr>
            <p:cNvSpPr/>
            <p:nvPr/>
          </p:nvSpPr>
          <p:spPr>
            <a:xfrm>
              <a:off x="3081528" y="4572000"/>
              <a:ext cx="90170" cy="9017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extBox 97">
              <a:extLst>
                <a:ext uri="{FF2B5EF4-FFF2-40B4-BE49-F238E27FC236}">
                  <a16:creationId xmlns:a16="http://schemas.microsoft.com/office/drawing/2014/main" id="{2936B72A-EB2D-4DDE-BC38-639A5B52F636}"/>
                </a:ext>
              </a:extLst>
            </p:cNvPr>
            <p:cNvSpPr txBox="1"/>
            <p:nvPr/>
          </p:nvSpPr>
          <p:spPr>
            <a:xfrm>
              <a:off x="3209544" y="4526280"/>
              <a:ext cx="391133" cy="169277"/>
            </a:xfrm>
            <a:prstGeom prst="rect">
              <a:avLst/>
            </a:prstGeom>
            <a:noFill/>
          </p:spPr>
          <p:txBody>
            <a:bodyPr wrap="none" lIns="0" tIns="0" rIns="0" bIns="0" rtlCol="0" anchor="ctr">
              <a:spAutoFit/>
            </a:bodyPr>
            <a:lstStyle/>
            <a:p>
              <a:r>
                <a:rPr lang="fr-CH" sz="1100"/>
                <a:t>March</a:t>
              </a:r>
              <a:endParaRPr lang="en-GB" sz="1100"/>
            </a:p>
          </p:txBody>
        </p:sp>
        <p:sp>
          <p:nvSpPr>
            <p:cNvPr id="108" name="Rectangle 107">
              <a:extLst>
                <a:ext uri="{FF2B5EF4-FFF2-40B4-BE49-F238E27FC236}">
                  <a16:creationId xmlns:a16="http://schemas.microsoft.com/office/drawing/2014/main" id="{D8C51692-81DD-495F-AA51-D1952070CF82}"/>
                </a:ext>
              </a:extLst>
            </p:cNvPr>
            <p:cNvSpPr/>
            <p:nvPr/>
          </p:nvSpPr>
          <p:spPr>
            <a:xfrm>
              <a:off x="3785616" y="4575690"/>
              <a:ext cx="90170" cy="90170"/>
            </a:xfrm>
            <a:prstGeom prst="rect">
              <a:avLst/>
            </a:prstGeom>
            <a:solidFill>
              <a:srgbClr val="F09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a:extLst>
                <a:ext uri="{FF2B5EF4-FFF2-40B4-BE49-F238E27FC236}">
                  <a16:creationId xmlns:a16="http://schemas.microsoft.com/office/drawing/2014/main" id="{2AE2A7A1-8255-41A6-AFE1-84191B83680C}"/>
                </a:ext>
              </a:extLst>
            </p:cNvPr>
            <p:cNvSpPr txBox="1"/>
            <p:nvPr/>
          </p:nvSpPr>
          <p:spPr>
            <a:xfrm>
              <a:off x="3913632" y="4529970"/>
              <a:ext cx="283732" cy="169277"/>
            </a:xfrm>
            <a:prstGeom prst="rect">
              <a:avLst/>
            </a:prstGeom>
            <a:noFill/>
          </p:spPr>
          <p:txBody>
            <a:bodyPr wrap="none" lIns="0" tIns="0" rIns="0" bIns="0" rtlCol="0" anchor="ctr">
              <a:spAutoFit/>
            </a:bodyPr>
            <a:lstStyle/>
            <a:p>
              <a:r>
                <a:rPr lang="fr-CH" sz="1100"/>
                <a:t>April</a:t>
              </a:r>
              <a:endParaRPr lang="en-GB" sz="1100"/>
            </a:p>
          </p:txBody>
        </p:sp>
        <p:sp>
          <p:nvSpPr>
            <p:cNvPr id="111" name="Rectangle 110">
              <a:extLst>
                <a:ext uri="{FF2B5EF4-FFF2-40B4-BE49-F238E27FC236}">
                  <a16:creationId xmlns:a16="http://schemas.microsoft.com/office/drawing/2014/main" id="{991CD84F-4E1F-4807-88BE-01CAC1742741}"/>
                </a:ext>
              </a:extLst>
            </p:cNvPr>
            <p:cNvSpPr/>
            <p:nvPr/>
          </p:nvSpPr>
          <p:spPr>
            <a:xfrm>
              <a:off x="4379976" y="4575690"/>
              <a:ext cx="90170" cy="90170"/>
            </a:xfrm>
            <a:prstGeom prst="rect">
              <a:avLst/>
            </a:prstGeom>
            <a:solidFill>
              <a:srgbClr val="F7C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TextBox 111">
              <a:extLst>
                <a:ext uri="{FF2B5EF4-FFF2-40B4-BE49-F238E27FC236}">
                  <a16:creationId xmlns:a16="http://schemas.microsoft.com/office/drawing/2014/main" id="{1EB2A716-C839-4A1F-A1C4-769AD171194D}"/>
                </a:ext>
              </a:extLst>
            </p:cNvPr>
            <p:cNvSpPr txBox="1"/>
            <p:nvPr/>
          </p:nvSpPr>
          <p:spPr>
            <a:xfrm>
              <a:off x="4507992" y="4529970"/>
              <a:ext cx="266098" cy="169277"/>
            </a:xfrm>
            <a:prstGeom prst="rect">
              <a:avLst/>
            </a:prstGeom>
            <a:noFill/>
          </p:spPr>
          <p:txBody>
            <a:bodyPr wrap="none" lIns="0" tIns="0" rIns="0" bIns="0" rtlCol="0" anchor="ctr">
              <a:spAutoFit/>
            </a:bodyPr>
            <a:lstStyle/>
            <a:p>
              <a:r>
                <a:rPr lang="fr-CH" sz="1100"/>
                <a:t>May</a:t>
              </a:r>
              <a:endParaRPr lang="en-GB" sz="1100"/>
            </a:p>
          </p:txBody>
        </p:sp>
        <p:sp>
          <p:nvSpPr>
            <p:cNvPr id="114" name="Rectangle 113">
              <a:extLst>
                <a:ext uri="{FF2B5EF4-FFF2-40B4-BE49-F238E27FC236}">
                  <a16:creationId xmlns:a16="http://schemas.microsoft.com/office/drawing/2014/main" id="{3B9CB7CD-4893-4F69-B57B-A287FE15FF95}"/>
                </a:ext>
              </a:extLst>
            </p:cNvPr>
            <p:cNvSpPr/>
            <p:nvPr/>
          </p:nvSpPr>
          <p:spPr>
            <a:xfrm>
              <a:off x="4956048" y="4575690"/>
              <a:ext cx="90170" cy="9017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a:extLst>
                <a:ext uri="{FF2B5EF4-FFF2-40B4-BE49-F238E27FC236}">
                  <a16:creationId xmlns:a16="http://schemas.microsoft.com/office/drawing/2014/main" id="{CB7CBF90-4B77-4730-87CC-4E706A8441DD}"/>
                </a:ext>
              </a:extLst>
            </p:cNvPr>
            <p:cNvSpPr txBox="1"/>
            <p:nvPr/>
          </p:nvSpPr>
          <p:spPr>
            <a:xfrm>
              <a:off x="5084064" y="4529970"/>
              <a:ext cx="306174" cy="169277"/>
            </a:xfrm>
            <a:prstGeom prst="rect">
              <a:avLst/>
            </a:prstGeom>
            <a:noFill/>
          </p:spPr>
          <p:txBody>
            <a:bodyPr wrap="none" lIns="0" tIns="0" rIns="0" bIns="0" rtlCol="0" anchor="ctr">
              <a:spAutoFit/>
            </a:bodyPr>
            <a:lstStyle/>
            <a:p>
              <a:r>
                <a:rPr lang="fr-CH" sz="1100"/>
                <a:t>June</a:t>
              </a:r>
              <a:endParaRPr lang="en-GB" sz="1100"/>
            </a:p>
          </p:txBody>
        </p:sp>
        <p:sp>
          <p:nvSpPr>
            <p:cNvPr id="117" name="Rectangle 116">
              <a:extLst>
                <a:ext uri="{FF2B5EF4-FFF2-40B4-BE49-F238E27FC236}">
                  <a16:creationId xmlns:a16="http://schemas.microsoft.com/office/drawing/2014/main" id="{54234655-37B3-428B-9508-0FBF099767A0}"/>
                </a:ext>
              </a:extLst>
            </p:cNvPr>
            <p:cNvSpPr/>
            <p:nvPr/>
          </p:nvSpPr>
          <p:spPr>
            <a:xfrm>
              <a:off x="5577840" y="4575690"/>
              <a:ext cx="90170" cy="90170"/>
            </a:xfrm>
            <a:prstGeom prst="rect">
              <a:avLst/>
            </a:prstGeom>
            <a:solidFill>
              <a:srgbClr val="8ED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extBox 117">
              <a:extLst>
                <a:ext uri="{FF2B5EF4-FFF2-40B4-BE49-F238E27FC236}">
                  <a16:creationId xmlns:a16="http://schemas.microsoft.com/office/drawing/2014/main" id="{CB4093C0-0575-4EAD-BBA5-978DA48649FF}"/>
                </a:ext>
              </a:extLst>
            </p:cNvPr>
            <p:cNvSpPr txBox="1"/>
            <p:nvPr/>
          </p:nvSpPr>
          <p:spPr>
            <a:xfrm>
              <a:off x="5705856" y="4529970"/>
              <a:ext cx="251672" cy="169277"/>
            </a:xfrm>
            <a:prstGeom prst="rect">
              <a:avLst/>
            </a:prstGeom>
            <a:noFill/>
          </p:spPr>
          <p:txBody>
            <a:bodyPr wrap="none" lIns="0" tIns="0" rIns="0" bIns="0" rtlCol="0" anchor="ctr">
              <a:spAutoFit/>
            </a:bodyPr>
            <a:lstStyle/>
            <a:p>
              <a:r>
                <a:rPr lang="fr-CH" sz="1100"/>
                <a:t>July</a:t>
              </a:r>
              <a:endParaRPr lang="en-GB" sz="1100"/>
            </a:p>
          </p:txBody>
        </p:sp>
        <p:sp>
          <p:nvSpPr>
            <p:cNvPr id="120" name="Rectangle 119">
              <a:extLst>
                <a:ext uri="{FF2B5EF4-FFF2-40B4-BE49-F238E27FC236}">
                  <a16:creationId xmlns:a16="http://schemas.microsoft.com/office/drawing/2014/main" id="{436EF711-66A4-48EA-A578-0F0BF22585DF}"/>
                </a:ext>
              </a:extLst>
            </p:cNvPr>
            <p:cNvSpPr/>
            <p:nvPr/>
          </p:nvSpPr>
          <p:spPr>
            <a:xfrm>
              <a:off x="6144768" y="4575690"/>
              <a:ext cx="90170" cy="90170"/>
            </a:xfrm>
            <a:prstGeom prst="rect">
              <a:avLst/>
            </a:prstGeom>
            <a:solidFill>
              <a:srgbClr val="B5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Box 120">
              <a:extLst>
                <a:ext uri="{FF2B5EF4-FFF2-40B4-BE49-F238E27FC236}">
                  <a16:creationId xmlns:a16="http://schemas.microsoft.com/office/drawing/2014/main" id="{3FE3F3F6-33F6-432A-B07F-71BE327E9283}"/>
                </a:ext>
              </a:extLst>
            </p:cNvPr>
            <p:cNvSpPr txBox="1"/>
            <p:nvPr/>
          </p:nvSpPr>
          <p:spPr>
            <a:xfrm>
              <a:off x="6272784" y="4529970"/>
              <a:ext cx="439223" cy="169277"/>
            </a:xfrm>
            <a:prstGeom prst="rect">
              <a:avLst/>
            </a:prstGeom>
            <a:noFill/>
          </p:spPr>
          <p:txBody>
            <a:bodyPr wrap="none" lIns="0" tIns="0" rIns="0" bIns="0" rtlCol="0" anchor="ctr">
              <a:spAutoFit/>
            </a:bodyPr>
            <a:lstStyle/>
            <a:p>
              <a:r>
                <a:rPr lang="fr-CH" sz="1100"/>
                <a:t>August</a:t>
              </a:r>
              <a:endParaRPr lang="en-GB" sz="1100"/>
            </a:p>
          </p:txBody>
        </p:sp>
        <p:sp>
          <p:nvSpPr>
            <p:cNvPr id="123" name="Rectangle 122">
              <a:extLst>
                <a:ext uri="{FF2B5EF4-FFF2-40B4-BE49-F238E27FC236}">
                  <a16:creationId xmlns:a16="http://schemas.microsoft.com/office/drawing/2014/main" id="{28BAAB18-67EB-44BF-8442-8E8CD4AC00C1}"/>
                </a:ext>
              </a:extLst>
            </p:cNvPr>
            <p:cNvSpPr/>
            <p:nvPr/>
          </p:nvSpPr>
          <p:spPr>
            <a:xfrm>
              <a:off x="6894576" y="4575690"/>
              <a:ext cx="90170" cy="90170"/>
            </a:xfrm>
            <a:prstGeom prst="rect">
              <a:avLst/>
            </a:prstGeom>
            <a:solidFill>
              <a:srgbClr val="D9F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TextBox 123">
              <a:extLst>
                <a:ext uri="{FF2B5EF4-FFF2-40B4-BE49-F238E27FC236}">
                  <a16:creationId xmlns:a16="http://schemas.microsoft.com/office/drawing/2014/main" id="{6C586A60-2E64-40B0-8614-292F3C159A01}"/>
                </a:ext>
              </a:extLst>
            </p:cNvPr>
            <p:cNvSpPr txBox="1"/>
            <p:nvPr/>
          </p:nvSpPr>
          <p:spPr>
            <a:xfrm>
              <a:off x="7022592" y="4529970"/>
              <a:ext cx="689291" cy="169277"/>
            </a:xfrm>
            <a:prstGeom prst="rect">
              <a:avLst/>
            </a:prstGeom>
            <a:noFill/>
          </p:spPr>
          <p:txBody>
            <a:bodyPr wrap="none" lIns="0" tIns="0" rIns="0" bIns="0" rtlCol="0" anchor="ctr">
              <a:spAutoFit/>
            </a:bodyPr>
            <a:lstStyle/>
            <a:p>
              <a:r>
                <a:rPr lang="fr-CH" sz="1100" err="1"/>
                <a:t>September</a:t>
              </a:r>
              <a:endParaRPr lang="en-GB" sz="1100"/>
            </a:p>
          </p:txBody>
        </p:sp>
        <p:sp>
          <p:nvSpPr>
            <p:cNvPr id="7" name="object 88">
              <a:extLst>
                <a:ext uri="{FF2B5EF4-FFF2-40B4-BE49-F238E27FC236}">
                  <a16:creationId xmlns:a16="http://schemas.microsoft.com/office/drawing/2014/main" id="{2E1ECB45-39C2-4D69-8A57-2FB6D72866D2}"/>
                </a:ext>
              </a:extLst>
            </p:cNvPr>
            <p:cNvSpPr/>
            <p:nvPr/>
          </p:nvSpPr>
          <p:spPr>
            <a:xfrm>
              <a:off x="4983480" y="2190757"/>
              <a:ext cx="822960" cy="1990089"/>
            </a:xfrm>
            <a:custGeom>
              <a:avLst/>
              <a:gdLst/>
              <a:ahLst/>
              <a:cxnLst/>
              <a:rect l="l" t="t" r="r" b="b"/>
              <a:pathLst>
                <a:path w="699770" h="1990090">
                  <a:moveTo>
                    <a:pt x="0" y="1989696"/>
                  </a:moveTo>
                  <a:lnTo>
                    <a:pt x="0" y="0"/>
                  </a:lnTo>
                  <a:lnTo>
                    <a:pt x="699147" y="0"/>
                  </a:lnTo>
                  <a:lnTo>
                    <a:pt x="699147" y="1989696"/>
                  </a:lnTo>
                </a:path>
              </a:pathLst>
            </a:custGeom>
            <a:ln w="3175">
              <a:solidFill>
                <a:schemeClr val="bg1">
                  <a:lumMod val="50000"/>
                </a:schemeClr>
              </a:solidFill>
              <a:prstDash val="dash"/>
            </a:ln>
          </p:spPr>
          <p:txBody>
            <a:bodyPr wrap="square" lIns="0" tIns="0" rIns="0" bIns="0" rtlCol="0"/>
            <a:lstStyle/>
            <a:p>
              <a:endParaRPr/>
            </a:p>
          </p:txBody>
        </p:sp>
        <p:grpSp>
          <p:nvGrpSpPr>
            <p:cNvPr id="162" name="Group 161">
              <a:extLst>
                <a:ext uri="{FF2B5EF4-FFF2-40B4-BE49-F238E27FC236}">
                  <a16:creationId xmlns:a16="http://schemas.microsoft.com/office/drawing/2014/main" id="{107E4936-DC1D-4F5F-B878-56E2C605CDA7}"/>
                </a:ext>
              </a:extLst>
            </p:cNvPr>
            <p:cNvGrpSpPr/>
            <p:nvPr/>
          </p:nvGrpSpPr>
          <p:grpSpPr>
            <a:xfrm>
              <a:off x="5138928" y="3294791"/>
              <a:ext cx="511962" cy="372745"/>
              <a:chOff x="5077293" y="3386231"/>
              <a:chExt cx="511962" cy="372745"/>
            </a:xfrm>
          </p:grpSpPr>
          <p:sp>
            <p:nvSpPr>
              <p:cNvPr id="8" name="object 89">
                <a:extLst>
                  <a:ext uri="{FF2B5EF4-FFF2-40B4-BE49-F238E27FC236}">
                    <a16:creationId xmlns:a16="http://schemas.microsoft.com/office/drawing/2014/main" id="{C5462A90-B4E2-4712-882B-6070096EA802}"/>
                  </a:ext>
                </a:extLst>
              </p:cNvPr>
              <p:cNvSpPr/>
              <p:nvPr/>
            </p:nvSpPr>
            <p:spPr>
              <a:xfrm>
                <a:off x="5077293" y="3386231"/>
                <a:ext cx="73025" cy="109855"/>
              </a:xfrm>
              <a:custGeom>
                <a:avLst/>
                <a:gdLst/>
                <a:ahLst/>
                <a:cxnLst/>
                <a:rect l="l" t="t" r="r" b="b"/>
                <a:pathLst>
                  <a:path w="73025" h="109854">
                    <a:moveTo>
                      <a:pt x="72669" y="0"/>
                    </a:moveTo>
                    <a:lnTo>
                      <a:pt x="0" y="0"/>
                    </a:lnTo>
                    <a:lnTo>
                      <a:pt x="0" y="109854"/>
                    </a:lnTo>
                    <a:lnTo>
                      <a:pt x="72669" y="109854"/>
                    </a:lnTo>
                    <a:lnTo>
                      <a:pt x="72669" y="0"/>
                    </a:lnTo>
                    <a:close/>
                  </a:path>
                </a:pathLst>
              </a:custGeom>
              <a:solidFill>
                <a:srgbClr val="E31836"/>
              </a:solidFill>
            </p:spPr>
            <p:txBody>
              <a:bodyPr wrap="square" lIns="0" tIns="0" rIns="0" bIns="0" rtlCol="0"/>
              <a:lstStyle/>
              <a:p>
                <a:endParaRPr/>
              </a:p>
            </p:txBody>
          </p:sp>
          <p:sp>
            <p:nvSpPr>
              <p:cNvPr id="9" name="object 90">
                <a:extLst>
                  <a:ext uri="{FF2B5EF4-FFF2-40B4-BE49-F238E27FC236}">
                    <a16:creationId xmlns:a16="http://schemas.microsoft.com/office/drawing/2014/main" id="{D5B23705-0BA0-41C6-A4A0-9B89CBC5E8A3}"/>
                  </a:ext>
                </a:extLst>
              </p:cNvPr>
              <p:cNvSpPr/>
              <p:nvPr/>
            </p:nvSpPr>
            <p:spPr>
              <a:xfrm>
                <a:off x="5150064" y="3496086"/>
                <a:ext cx="73660" cy="180340"/>
              </a:xfrm>
              <a:custGeom>
                <a:avLst/>
                <a:gdLst/>
                <a:ahLst/>
                <a:cxnLst/>
                <a:rect l="l" t="t" r="r" b="b"/>
                <a:pathLst>
                  <a:path w="73660" h="180340">
                    <a:moveTo>
                      <a:pt x="73228" y="0"/>
                    </a:moveTo>
                    <a:lnTo>
                      <a:pt x="0" y="0"/>
                    </a:lnTo>
                    <a:lnTo>
                      <a:pt x="0" y="180314"/>
                    </a:lnTo>
                    <a:lnTo>
                      <a:pt x="73228" y="180314"/>
                    </a:lnTo>
                    <a:lnTo>
                      <a:pt x="73228" y="0"/>
                    </a:lnTo>
                    <a:close/>
                  </a:path>
                </a:pathLst>
              </a:custGeom>
              <a:solidFill>
                <a:srgbClr val="F09383"/>
              </a:solidFill>
            </p:spPr>
            <p:txBody>
              <a:bodyPr wrap="square" lIns="0" tIns="0" rIns="0" bIns="0" rtlCol="0"/>
              <a:lstStyle/>
              <a:p>
                <a:endParaRPr/>
              </a:p>
            </p:txBody>
          </p:sp>
          <p:sp>
            <p:nvSpPr>
              <p:cNvPr id="10" name="object 91">
                <a:extLst>
                  <a:ext uri="{FF2B5EF4-FFF2-40B4-BE49-F238E27FC236}">
                    <a16:creationId xmlns:a16="http://schemas.microsoft.com/office/drawing/2014/main" id="{F6EC3C38-8094-4B15-B800-CE75D416A067}"/>
                  </a:ext>
                </a:extLst>
              </p:cNvPr>
              <p:cNvSpPr/>
              <p:nvPr/>
            </p:nvSpPr>
            <p:spPr>
              <a:xfrm>
                <a:off x="5223292" y="3496086"/>
                <a:ext cx="73660" cy="210820"/>
              </a:xfrm>
              <a:custGeom>
                <a:avLst/>
                <a:gdLst/>
                <a:ahLst/>
                <a:cxnLst/>
                <a:rect l="l" t="t" r="r" b="b"/>
                <a:pathLst>
                  <a:path w="73660" h="210820">
                    <a:moveTo>
                      <a:pt x="73215" y="0"/>
                    </a:moveTo>
                    <a:lnTo>
                      <a:pt x="0" y="0"/>
                    </a:lnTo>
                    <a:lnTo>
                      <a:pt x="0" y="210731"/>
                    </a:lnTo>
                    <a:lnTo>
                      <a:pt x="73215" y="210731"/>
                    </a:lnTo>
                    <a:lnTo>
                      <a:pt x="73215" y="0"/>
                    </a:lnTo>
                    <a:close/>
                  </a:path>
                </a:pathLst>
              </a:custGeom>
              <a:solidFill>
                <a:srgbClr val="F7C6B9"/>
              </a:solidFill>
            </p:spPr>
            <p:txBody>
              <a:bodyPr wrap="square" lIns="0" tIns="0" rIns="0" bIns="0" rtlCol="0"/>
              <a:lstStyle/>
              <a:p>
                <a:endParaRPr/>
              </a:p>
            </p:txBody>
          </p:sp>
          <p:sp>
            <p:nvSpPr>
              <p:cNvPr id="11" name="object 92">
                <a:extLst>
                  <a:ext uri="{FF2B5EF4-FFF2-40B4-BE49-F238E27FC236}">
                    <a16:creationId xmlns:a16="http://schemas.microsoft.com/office/drawing/2014/main" id="{8C5BD98B-22FB-4156-BB94-CD490D9D39C7}"/>
                  </a:ext>
                </a:extLst>
              </p:cNvPr>
              <p:cNvSpPr/>
              <p:nvPr/>
            </p:nvSpPr>
            <p:spPr>
              <a:xfrm>
                <a:off x="5296507" y="3496086"/>
                <a:ext cx="73660" cy="262890"/>
              </a:xfrm>
              <a:custGeom>
                <a:avLst/>
                <a:gdLst/>
                <a:ahLst/>
                <a:cxnLst/>
                <a:rect l="l" t="t" r="r" b="b"/>
                <a:pathLst>
                  <a:path w="73660" h="262890">
                    <a:moveTo>
                      <a:pt x="73228" y="0"/>
                    </a:moveTo>
                    <a:lnTo>
                      <a:pt x="0" y="0"/>
                    </a:lnTo>
                    <a:lnTo>
                      <a:pt x="0" y="262534"/>
                    </a:lnTo>
                    <a:lnTo>
                      <a:pt x="73228" y="262534"/>
                    </a:lnTo>
                    <a:lnTo>
                      <a:pt x="73228" y="0"/>
                    </a:lnTo>
                    <a:close/>
                  </a:path>
                </a:pathLst>
              </a:custGeom>
              <a:solidFill>
                <a:srgbClr val="62CDF6"/>
              </a:solidFill>
            </p:spPr>
            <p:txBody>
              <a:bodyPr wrap="square" lIns="0" tIns="0" rIns="0" bIns="0" rtlCol="0"/>
              <a:lstStyle/>
              <a:p>
                <a:endParaRPr/>
              </a:p>
            </p:txBody>
          </p:sp>
          <p:sp>
            <p:nvSpPr>
              <p:cNvPr id="12" name="object 93">
                <a:extLst>
                  <a:ext uri="{FF2B5EF4-FFF2-40B4-BE49-F238E27FC236}">
                    <a16:creationId xmlns:a16="http://schemas.microsoft.com/office/drawing/2014/main" id="{62160BB5-21EB-4809-AED4-0962FB0B72E3}"/>
                  </a:ext>
                </a:extLst>
              </p:cNvPr>
              <p:cNvSpPr/>
              <p:nvPr/>
            </p:nvSpPr>
            <p:spPr>
              <a:xfrm>
                <a:off x="5369723" y="3496086"/>
                <a:ext cx="73660" cy="210820"/>
              </a:xfrm>
              <a:custGeom>
                <a:avLst/>
                <a:gdLst/>
                <a:ahLst/>
                <a:cxnLst/>
                <a:rect l="l" t="t" r="r" b="b"/>
                <a:pathLst>
                  <a:path w="73660" h="210820">
                    <a:moveTo>
                      <a:pt x="73215" y="0"/>
                    </a:moveTo>
                    <a:lnTo>
                      <a:pt x="0" y="0"/>
                    </a:lnTo>
                    <a:lnTo>
                      <a:pt x="0" y="210731"/>
                    </a:lnTo>
                    <a:lnTo>
                      <a:pt x="73215" y="210731"/>
                    </a:lnTo>
                    <a:lnTo>
                      <a:pt x="73215" y="0"/>
                    </a:lnTo>
                    <a:close/>
                  </a:path>
                </a:pathLst>
              </a:custGeom>
              <a:solidFill>
                <a:srgbClr val="8ED8F8"/>
              </a:solidFill>
            </p:spPr>
            <p:txBody>
              <a:bodyPr wrap="square" lIns="0" tIns="0" rIns="0" bIns="0" rtlCol="0"/>
              <a:lstStyle/>
              <a:p>
                <a:endParaRPr/>
              </a:p>
            </p:txBody>
          </p:sp>
          <p:sp>
            <p:nvSpPr>
              <p:cNvPr id="13" name="object 94">
                <a:extLst>
                  <a:ext uri="{FF2B5EF4-FFF2-40B4-BE49-F238E27FC236}">
                    <a16:creationId xmlns:a16="http://schemas.microsoft.com/office/drawing/2014/main" id="{B0B72595-03B4-4386-9836-7CF33B61703D}"/>
                  </a:ext>
                </a:extLst>
              </p:cNvPr>
              <p:cNvSpPr/>
              <p:nvPr/>
            </p:nvSpPr>
            <p:spPr>
              <a:xfrm>
                <a:off x="5442939" y="3496086"/>
                <a:ext cx="73025" cy="69215"/>
              </a:xfrm>
              <a:custGeom>
                <a:avLst/>
                <a:gdLst/>
                <a:ahLst/>
                <a:cxnLst/>
                <a:rect l="l" t="t" r="r" b="b"/>
                <a:pathLst>
                  <a:path w="73025" h="69215">
                    <a:moveTo>
                      <a:pt x="72669" y="0"/>
                    </a:moveTo>
                    <a:lnTo>
                      <a:pt x="0" y="0"/>
                    </a:lnTo>
                    <a:lnTo>
                      <a:pt x="0" y="68821"/>
                    </a:lnTo>
                    <a:lnTo>
                      <a:pt x="72669" y="68821"/>
                    </a:lnTo>
                    <a:lnTo>
                      <a:pt x="72669" y="0"/>
                    </a:lnTo>
                    <a:close/>
                  </a:path>
                </a:pathLst>
              </a:custGeom>
              <a:solidFill>
                <a:srgbClr val="B5E4FA"/>
              </a:solidFill>
            </p:spPr>
            <p:txBody>
              <a:bodyPr wrap="square" lIns="0" tIns="0" rIns="0" bIns="0" rtlCol="0"/>
              <a:lstStyle/>
              <a:p>
                <a:endParaRPr/>
              </a:p>
            </p:txBody>
          </p:sp>
          <p:sp>
            <p:nvSpPr>
              <p:cNvPr id="14" name="object 95">
                <a:extLst>
                  <a:ext uri="{FF2B5EF4-FFF2-40B4-BE49-F238E27FC236}">
                    <a16:creationId xmlns:a16="http://schemas.microsoft.com/office/drawing/2014/main" id="{2845EB6A-F6B7-4793-A6F5-29F44F141695}"/>
                  </a:ext>
                </a:extLst>
              </p:cNvPr>
              <p:cNvSpPr/>
              <p:nvPr/>
            </p:nvSpPr>
            <p:spPr>
              <a:xfrm>
                <a:off x="5515595" y="3496086"/>
                <a:ext cx="73660" cy="110489"/>
              </a:xfrm>
              <a:custGeom>
                <a:avLst/>
                <a:gdLst/>
                <a:ahLst/>
                <a:cxnLst/>
                <a:rect l="l" t="t" r="r" b="b"/>
                <a:pathLst>
                  <a:path w="73660" h="110490">
                    <a:moveTo>
                      <a:pt x="73228" y="0"/>
                    </a:moveTo>
                    <a:lnTo>
                      <a:pt x="0" y="0"/>
                    </a:lnTo>
                    <a:lnTo>
                      <a:pt x="0" y="110489"/>
                    </a:lnTo>
                    <a:lnTo>
                      <a:pt x="73228" y="110489"/>
                    </a:lnTo>
                    <a:lnTo>
                      <a:pt x="73228" y="0"/>
                    </a:lnTo>
                    <a:close/>
                  </a:path>
                </a:pathLst>
              </a:custGeom>
              <a:solidFill>
                <a:srgbClr val="D9F1FC"/>
              </a:solidFill>
            </p:spPr>
            <p:txBody>
              <a:bodyPr wrap="square" lIns="0" tIns="0" rIns="0" bIns="0" rtlCol="0"/>
              <a:lstStyle/>
              <a:p>
                <a:endParaRPr/>
              </a:p>
            </p:txBody>
          </p:sp>
        </p:grpSp>
        <p:sp>
          <p:nvSpPr>
            <p:cNvPr id="15" name="object 96">
              <a:extLst>
                <a:ext uri="{FF2B5EF4-FFF2-40B4-BE49-F238E27FC236}">
                  <a16:creationId xmlns:a16="http://schemas.microsoft.com/office/drawing/2014/main" id="{07379C77-8713-41CF-BFD0-1CD5F64B94FD}"/>
                </a:ext>
              </a:extLst>
            </p:cNvPr>
            <p:cNvSpPr/>
            <p:nvPr/>
          </p:nvSpPr>
          <p:spPr>
            <a:xfrm>
              <a:off x="4069080" y="2190757"/>
              <a:ext cx="822960" cy="1990089"/>
            </a:xfrm>
            <a:custGeom>
              <a:avLst/>
              <a:gdLst/>
              <a:ahLst/>
              <a:cxnLst/>
              <a:rect l="l" t="t" r="r" b="b"/>
              <a:pathLst>
                <a:path w="699770" h="1990090">
                  <a:moveTo>
                    <a:pt x="0" y="1989696"/>
                  </a:moveTo>
                  <a:lnTo>
                    <a:pt x="0" y="0"/>
                  </a:lnTo>
                  <a:lnTo>
                    <a:pt x="699147" y="0"/>
                  </a:lnTo>
                  <a:lnTo>
                    <a:pt x="699147" y="1989696"/>
                  </a:lnTo>
                </a:path>
              </a:pathLst>
            </a:custGeom>
            <a:ln w="3175">
              <a:solidFill>
                <a:schemeClr val="bg1">
                  <a:lumMod val="50000"/>
                </a:schemeClr>
              </a:solidFill>
              <a:prstDash val="dash"/>
            </a:ln>
          </p:spPr>
          <p:txBody>
            <a:bodyPr wrap="square" lIns="0" tIns="0" rIns="0" bIns="0" rtlCol="0"/>
            <a:lstStyle/>
            <a:p>
              <a:endParaRPr/>
            </a:p>
          </p:txBody>
        </p:sp>
        <p:grpSp>
          <p:nvGrpSpPr>
            <p:cNvPr id="161" name="Group 160">
              <a:extLst>
                <a:ext uri="{FF2B5EF4-FFF2-40B4-BE49-F238E27FC236}">
                  <a16:creationId xmlns:a16="http://schemas.microsoft.com/office/drawing/2014/main" id="{37D20737-0AF0-49C0-BDF1-064672A18FFB}"/>
                </a:ext>
              </a:extLst>
            </p:cNvPr>
            <p:cNvGrpSpPr/>
            <p:nvPr/>
          </p:nvGrpSpPr>
          <p:grpSpPr>
            <a:xfrm>
              <a:off x="4224528" y="3283132"/>
              <a:ext cx="438671" cy="340589"/>
              <a:chOff x="4196773" y="3374572"/>
              <a:chExt cx="438671" cy="340589"/>
            </a:xfrm>
          </p:grpSpPr>
          <p:sp>
            <p:nvSpPr>
              <p:cNvPr id="16" name="object 97">
                <a:extLst>
                  <a:ext uri="{FF2B5EF4-FFF2-40B4-BE49-F238E27FC236}">
                    <a16:creationId xmlns:a16="http://schemas.microsoft.com/office/drawing/2014/main" id="{3E0B8656-C1BB-49D8-AB19-37B16792A401}"/>
                  </a:ext>
                </a:extLst>
              </p:cNvPr>
              <p:cNvSpPr/>
              <p:nvPr/>
            </p:nvSpPr>
            <p:spPr>
              <a:xfrm>
                <a:off x="4196773" y="3496086"/>
                <a:ext cx="73025" cy="160655"/>
              </a:xfrm>
              <a:custGeom>
                <a:avLst/>
                <a:gdLst/>
                <a:ahLst/>
                <a:cxnLst/>
                <a:rect l="l" t="t" r="r" b="b"/>
                <a:pathLst>
                  <a:path w="73025" h="160654">
                    <a:moveTo>
                      <a:pt x="72669" y="0"/>
                    </a:moveTo>
                    <a:lnTo>
                      <a:pt x="0" y="0"/>
                    </a:lnTo>
                    <a:lnTo>
                      <a:pt x="0" y="160045"/>
                    </a:lnTo>
                    <a:lnTo>
                      <a:pt x="72669" y="160045"/>
                    </a:lnTo>
                    <a:lnTo>
                      <a:pt x="72669" y="0"/>
                    </a:lnTo>
                    <a:close/>
                  </a:path>
                </a:pathLst>
              </a:custGeom>
              <a:solidFill>
                <a:srgbClr val="E31836"/>
              </a:solidFill>
            </p:spPr>
            <p:txBody>
              <a:bodyPr wrap="square" lIns="0" tIns="0" rIns="0" bIns="0" rtlCol="0"/>
              <a:lstStyle/>
              <a:p>
                <a:endParaRPr/>
              </a:p>
            </p:txBody>
          </p:sp>
          <p:sp>
            <p:nvSpPr>
              <p:cNvPr id="17" name="object 98">
                <a:extLst>
                  <a:ext uri="{FF2B5EF4-FFF2-40B4-BE49-F238E27FC236}">
                    <a16:creationId xmlns:a16="http://schemas.microsoft.com/office/drawing/2014/main" id="{7EB3E800-C4E7-44AD-ACCA-CF29BA7EA48C}"/>
                  </a:ext>
                </a:extLst>
              </p:cNvPr>
              <p:cNvSpPr/>
              <p:nvPr/>
            </p:nvSpPr>
            <p:spPr>
              <a:xfrm>
                <a:off x="4269532" y="3496086"/>
                <a:ext cx="73660" cy="219075"/>
              </a:xfrm>
              <a:custGeom>
                <a:avLst/>
                <a:gdLst/>
                <a:ahLst/>
                <a:cxnLst/>
                <a:rect l="l" t="t" r="r" b="b"/>
                <a:pathLst>
                  <a:path w="73660" h="219075">
                    <a:moveTo>
                      <a:pt x="73215" y="0"/>
                    </a:moveTo>
                    <a:lnTo>
                      <a:pt x="0" y="0"/>
                    </a:lnTo>
                    <a:lnTo>
                      <a:pt x="0" y="218605"/>
                    </a:lnTo>
                    <a:lnTo>
                      <a:pt x="73215" y="218605"/>
                    </a:lnTo>
                    <a:lnTo>
                      <a:pt x="73215" y="0"/>
                    </a:lnTo>
                    <a:close/>
                  </a:path>
                </a:pathLst>
              </a:custGeom>
              <a:solidFill>
                <a:srgbClr val="F09383"/>
              </a:solidFill>
            </p:spPr>
            <p:txBody>
              <a:bodyPr wrap="square" lIns="0" tIns="0" rIns="0" bIns="0" rtlCol="0"/>
              <a:lstStyle/>
              <a:p>
                <a:endParaRPr/>
              </a:p>
            </p:txBody>
          </p:sp>
          <p:sp>
            <p:nvSpPr>
              <p:cNvPr id="18" name="object 99">
                <a:extLst>
                  <a:ext uri="{FF2B5EF4-FFF2-40B4-BE49-F238E27FC236}">
                    <a16:creationId xmlns:a16="http://schemas.microsoft.com/office/drawing/2014/main" id="{A0E79E15-58AD-42E5-8E4E-8059C1F83CB0}"/>
                  </a:ext>
                </a:extLst>
              </p:cNvPr>
              <p:cNvSpPr/>
              <p:nvPr/>
            </p:nvSpPr>
            <p:spPr>
              <a:xfrm>
                <a:off x="4342760" y="3496086"/>
                <a:ext cx="73660" cy="34290"/>
              </a:xfrm>
              <a:custGeom>
                <a:avLst/>
                <a:gdLst/>
                <a:ahLst/>
                <a:cxnLst/>
                <a:rect l="l" t="t" r="r" b="b"/>
                <a:pathLst>
                  <a:path w="73660" h="34290">
                    <a:moveTo>
                      <a:pt x="73215" y="0"/>
                    </a:moveTo>
                    <a:lnTo>
                      <a:pt x="0" y="0"/>
                    </a:lnTo>
                    <a:lnTo>
                      <a:pt x="0" y="33908"/>
                    </a:lnTo>
                    <a:lnTo>
                      <a:pt x="73215" y="33908"/>
                    </a:lnTo>
                    <a:lnTo>
                      <a:pt x="73215" y="0"/>
                    </a:lnTo>
                    <a:close/>
                  </a:path>
                </a:pathLst>
              </a:custGeom>
              <a:solidFill>
                <a:srgbClr val="F7C6B9"/>
              </a:solidFill>
            </p:spPr>
            <p:txBody>
              <a:bodyPr wrap="square" lIns="0" tIns="0" rIns="0" bIns="0" rtlCol="0"/>
              <a:lstStyle/>
              <a:p>
                <a:endParaRPr/>
              </a:p>
            </p:txBody>
          </p:sp>
          <p:sp>
            <p:nvSpPr>
              <p:cNvPr id="19" name="object 100">
                <a:extLst>
                  <a:ext uri="{FF2B5EF4-FFF2-40B4-BE49-F238E27FC236}">
                    <a16:creationId xmlns:a16="http://schemas.microsoft.com/office/drawing/2014/main" id="{01298EB7-195E-4040-B756-EC65E58B3DE3}"/>
                  </a:ext>
                </a:extLst>
              </p:cNvPr>
              <p:cNvSpPr/>
              <p:nvPr/>
            </p:nvSpPr>
            <p:spPr>
              <a:xfrm>
                <a:off x="4415988" y="3386231"/>
                <a:ext cx="73660" cy="109855"/>
              </a:xfrm>
              <a:custGeom>
                <a:avLst/>
                <a:gdLst/>
                <a:ahLst/>
                <a:cxnLst/>
                <a:rect l="l" t="t" r="r" b="b"/>
                <a:pathLst>
                  <a:path w="73660" h="109854">
                    <a:moveTo>
                      <a:pt x="73215" y="0"/>
                    </a:moveTo>
                    <a:lnTo>
                      <a:pt x="0" y="0"/>
                    </a:lnTo>
                    <a:lnTo>
                      <a:pt x="0" y="109854"/>
                    </a:lnTo>
                    <a:lnTo>
                      <a:pt x="73215" y="109854"/>
                    </a:lnTo>
                    <a:lnTo>
                      <a:pt x="73215" y="0"/>
                    </a:lnTo>
                    <a:close/>
                  </a:path>
                </a:pathLst>
              </a:custGeom>
              <a:solidFill>
                <a:srgbClr val="62CDF6"/>
              </a:solidFill>
            </p:spPr>
            <p:txBody>
              <a:bodyPr wrap="square" lIns="0" tIns="0" rIns="0" bIns="0" rtlCol="0"/>
              <a:lstStyle/>
              <a:p>
                <a:endParaRPr/>
              </a:p>
            </p:txBody>
          </p:sp>
          <p:sp>
            <p:nvSpPr>
              <p:cNvPr id="20" name="object 101">
                <a:extLst>
                  <a:ext uri="{FF2B5EF4-FFF2-40B4-BE49-F238E27FC236}">
                    <a16:creationId xmlns:a16="http://schemas.microsoft.com/office/drawing/2014/main" id="{762B5D94-497B-47F5-8999-C5C39A4C90CA}"/>
                  </a:ext>
                </a:extLst>
              </p:cNvPr>
              <p:cNvSpPr/>
              <p:nvPr/>
            </p:nvSpPr>
            <p:spPr>
              <a:xfrm>
                <a:off x="4489203" y="3474813"/>
                <a:ext cx="73660" cy="21590"/>
              </a:xfrm>
              <a:custGeom>
                <a:avLst/>
                <a:gdLst/>
                <a:ahLst/>
                <a:cxnLst/>
                <a:rect l="l" t="t" r="r" b="b"/>
                <a:pathLst>
                  <a:path w="73660" h="21590">
                    <a:moveTo>
                      <a:pt x="73215" y="0"/>
                    </a:moveTo>
                    <a:lnTo>
                      <a:pt x="0" y="0"/>
                    </a:lnTo>
                    <a:lnTo>
                      <a:pt x="0" y="21272"/>
                    </a:lnTo>
                    <a:lnTo>
                      <a:pt x="73215" y="21272"/>
                    </a:lnTo>
                    <a:lnTo>
                      <a:pt x="73215" y="0"/>
                    </a:lnTo>
                    <a:close/>
                  </a:path>
                </a:pathLst>
              </a:custGeom>
              <a:solidFill>
                <a:srgbClr val="8ED8F8"/>
              </a:solidFill>
            </p:spPr>
            <p:txBody>
              <a:bodyPr wrap="square" lIns="0" tIns="0" rIns="0" bIns="0" rtlCol="0"/>
              <a:lstStyle/>
              <a:p>
                <a:endParaRPr/>
              </a:p>
            </p:txBody>
          </p:sp>
          <p:sp>
            <p:nvSpPr>
              <p:cNvPr id="21" name="object 102">
                <a:extLst>
                  <a:ext uri="{FF2B5EF4-FFF2-40B4-BE49-F238E27FC236}">
                    <a16:creationId xmlns:a16="http://schemas.microsoft.com/office/drawing/2014/main" id="{23BC6436-A526-47A7-8C0F-EC785142B3B3}"/>
                  </a:ext>
                </a:extLst>
              </p:cNvPr>
              <p:cNvSpPr/>
              <p:nvPr/>
            </p:nvSpPr>
            <p:spPr>
              <a:xfrm>
                <a:off x="4562419" y="3374572"/>
                <a:ext cx="73025" cy="121920"/>
              </a:xfrm>
              <a:custGeom>
                <a:avLst/>
                <a:gdLst/>
                <a:ahLst/>
                <a:cxnLst/>
                <a:rect l="l" t="t" r="r" b="b"/>
                <a:pathLst>
                  <a:path w="73025" h="121920">
                    <a:moveTo>
                      <a:pt x="72669" y="0"/>
                    </a:moveTo>
                    <a:lnTo>
                      <a:pt x="0" y="0"/>
                    </a:lnTo>
                    <a:lnTo>
                      <a:pt x="0" y="121500"/>
                    </a:lnTo>
                    <a:lnTo>
                      <a:pt x="72669" y="121500"/>
                    </a:lnTo>
                    <a:lnTo>
                      <a:pt x="72669" y="0"/>
                    </a:lnTo>
                    <a:close/>
                  </a:path>
                </a:pathLst>
              </a:custGeom>
              <a:solidFill>
                <a:srgbClr val="B5E4FA"/>
              </a:solidFill>
            </p:spPr>
            <p:txBody>
              <a:bodyPr wrap="square" lIns="0" tIns="0" rIns="0" bIns="0" rtlCol="0"/>
              <a:lstStyle/>
              <a:p>
                <a:endParaRPr/>
              </a:p>
            </p:txBody>
          </p:sp>
        </p:grpSp>
        <p:sp>
          <p:nvSpPr>
            <p:cNvPr id="22" name="object 103">
              <a:extLst>
                <a:ext uri="{FF2B5EF4-FFF2-40B4-BE49-F238E27FC236}">
                  <a16:creationId xmlns:a16="http://schemas.microsoft.com/office/drawing/2014/main" id="{74E5D239-EDC2-4866-9652-646B92DD0AA3}"/>
                </a:ext>
              </a:extLst>
            </p:cNvPr>
            <p:cNvSpPr/>
            <p:nvPr/>
          </p:nvSpPr>
          <p:spPr>
            <a:xfrm>
              <a:off x="3154680" y="2190757"/>
              <a:ext cx="822960" cy="1990089"/>
            </a:xfrm>
            <a:custGeom>
              <a:avLst/>
              <a:gdLst/>
              <a:ahLst/>
              <a:cxnLst/>
              <a:rect l="l" t="t" r="r" b="b"/>
              <a:pathLst>
                <a:path w="699769" h="1990090">
                  <a:moveTo>
                    <a:pt x="0" y="1989696"/>
                  </a:moveTo>
                  <a:lnTo>
                    <a:pt x="0" y="0"/>
                  </a:lnTo>
                  <a:lnTo>
                    <a:pt x="699147" y="0"/>
                  </a:lnTo>
                  <a:lnTo>
                    <a:pt x="699147" y="1989696"/>
                  </a:lnTo>
                </a:path>
              </a:pathLst>
            </a:custGeom>
            <a:ln w="3175">
              <a:solidFill>
                <a:schemeClr val="bg1">
                  <a:lumMod val="50000"/>
                </a:schemeClr>
              </a:solidFill>
              <a:prstDash val="dash"/>
            </a:ln>
          </p:spPr>
          <p:txBody>
            <a:bodyPr wrap="square" lIns="0" tIns="0" rIns="0" bIns="0" rtlCol="0"/>
            <a:lstStyle/>
            <a:p>
              <a:endParaRPr/>
            </a:p>
          </p:txBody>
        </p:sp>
        <p:grpSp>
          <p:nvGrpSpPr>
            <p:cNvPr id="160" name="Group 159">
              <a:extLst>
                <a:ext uri="{FF2B5EF4-FFF2-40B4-BE49-F238E27FC236}">
                  <a16:creationId xmlns:a16="http://schemas.microsoft.com/office/drawing/2014/main" id="{33C2E04A-7965-4727-ABDA-4F8BF6BAA42F}"/>
                </a:ext>
              </a:extLst>
            </p:cNvPr>
            <p:cNvGrpSpPr/>
            <p:nvPr/>
          </p:nvGrpSpPr>
          <p:grpSpPr>
            <a:xfrm>
              <a:off x="3310128" y="2341630"/>
              <a:ext cx="511963" cy="1395756"/>
              <a:chOff x="3248494" y="2433070"/>
              <a:chExt cx="511963" cy="1395756"/>
            </a:xfrm>
          </p:grpSpPr>
          <p:sp>
            <p:nvSpPr>
              <p:cNvPr id="23" name="object 104">
                <a:extLst>
                  <a:ext uri="{FF2B5EF4-FFF2-40B4-BE49-F238E27FC236}">
                    <a16:creationId xmlns:a16="http://schemas.microsoft.com/office/drawing/2014/main" id="{9577C4C4-CEEB-4A8F-B9BF-FE7585CFEC6C}"/>
                  </a:ext>
                </a:extLst>
              </p:cNvPr>
              <p:cNvSpPr/>
              <p:nvPr/>
            </p:nvSpPr>
            <p:spPr>
              <a:xfrm>
                <a:off x="3248494" y="3268146"/>
                <a:ext cx="73025" cy="227965"/>
              </a:xfrm>
              <a:custGeom>
                <a:avLst/>
                <a:gdLst/>
                <a:ahLst/>
                <a:cxnLst/>
                <a:rect l="l" t="t" r="r" b="b"/>
                <a:pathLst>
                  <a:path w="73025" h="227965">
                    <a:moveTo>
                      <a:pt x="72669" y="0"/>
                    </a:moveTo>
                    <a:lnTo>
                      <a:pt x="0" y="0"/>
                    </a:lnTo>
                    <a:lnTo>
                      <a:pt x="0" y="227926"/>
                    </a:lnTo>
                    <a:lnTo>
                      <a:pt x="72669" y="227926"/>
                    </a:lnTo>
                    <a:lnTo>
                      <a:pt x="72669" y="0"/>
                    </a:lnTo>
                    <a:close/>
                  </a:path>
                </a:pathLst>
              </a:custGeom>
              <a:solidFill>
                <a:srgbClr val="E31836"/>
              </a:solidFill>
            </p:spPr>
            <p:txBody>
              <a:bodyPr wrap="square" lIns="0" tIns="0" rIns="0" bIns="0" rtlCol="0"/>
              <a:lstStyle/>
              <a:p>
                <a:endParaRPr/>
              </a:p>
            </p:txBody>
          </p:sp>
          <p:sp>
            <p:nvSpPr>
              <p:cNvPr id="24" name="object 105">
                <a:extLst>
                  <a:ext uri="{FF2B5EF4-FFF2-40B4-BE49-F238E27FC236}">
                    <a16:creationId xmlns:a16="http://schemas.microsoft.com/office/drawing/2014/main" id="{79F866F9-F3FB-45BC-A8FB-9500C530A19F}"/>
                  </a:ext>
                </a:extLst>
              </p:cNvPr>
              <p:cNvSpPr/>
              <p:nvPr/>
            </p:nvSpPr>
            <p:spPr>
              <a:xfrm>
                <a:off x="3321265" y="3496086"/>
                <a:ext cx="73660" cy="332740"/>
              </a:xfrm>
              <a:custGeom>
                <a:avLst/>
                <a:gdLst/>
                <a:ahLst/>
                <a:cxnLst/>
                <a:rect l="l" t="t" r="r" b="b"/>
                <a:pathLst>
                  <a:path w="73660" h="332740">
                    <a:moveTo>
                      <a:pt x="73215" y="0"/>
                    </a:moveTo>
                    <a:lnTo>
                      <a:pt x="0" y="0"/>
                    </a:lnTo>
                    <a:lnTo>
                      <a:pt x="0" y="332346"/>
                    </a:lnTo>
                    <a:lnTo>
                      <a:pt x="73215" y="332346"/>
                    </a:lnTo>
                    <a:lnTo>
                      <a:pt x="73215" y="0"/>
                    </a:lnTo>
                    <a:close/>
                  </a:path>
                </a:pathLst>
              </a:custGeom>
              <a:solidFill>
                <a:srgbClr val="F09383"/>
              </a:solidFill>
            </p:spPr>
            <p:txBody>
              <a:bodyPr wrap="square" lIns="0" tIns="0" rIns="0" bIns="0" rtlCol="0"/>
              <a:lstStyle/>
              <a:p>
                <a:endParaRPr/>
              </a:p>
            </p:txBody>
          </p:sp>
          <p:sp>
            <p:nvSpPr>
              <p:cNvPr id="25" name="object 106">
                <a:extLst>
                  <a:ext uri="{FF2B5EF4-FFF2-40B4-BE49-F238E27FC236}">
                    <a16:creationId xmlns:a16="http://schemas.microsoft.com/office/drawing/2014/main" id="{DFDBE333-171F-4BFA-9ABE-ADE2F3847B75}"/>
                  </a:ext>
                </a:extLst>
              </p:cNvPr>
              <p:cNvSpPr/>
              <p:nvPr/>
            </p:nvSpPr>
            <p:spPr>
              <a:xfrm>
                <a:off x="3394493" y="3496086"/>
                <a:ext cx="73660" cy="49530"/>
              </a:xfrm>
              <a:custGeom>
                <a:avLst/>
                <a:gdLst/>
                <a:ahLst/>
                <a:cxnLst/>
                <a:rect l="l" t="t" r="r" b="b"/>
                <a:pathLst>
                  <a:path w="73660" h="49529">
                    <a:moveTo>
                      <a:pt x="73215" y="0"/>
                    </a:moveTo>
                    <a:lnTo>
                      <a:pt x="0" y="0"/>
                    </a:lnTo>
                    <a:lnTo>
                      <a:pt x="0" y="49110"/>
                    </a:lnTo>
                    <a:lnTo>
                      <a:pt x="73215" y="49110"/>
                    </a:lnTo>
                    <a:lnTo>
                      <a:pt x="73215" y="0"/>
                    </a:lnTo>
                    <a:close/>
                  </a:path>
                </a:pathLst>
              </a:custGeom>
              <a:solidFill>
                <a:srgbClr val="F7C6B9"/>
              </a:solidFill>
            </p:spPr>
            <p:txBody>
              <a:bodyPr wrap="square" lIns="0" tIns="0" rIns="0" bIns="0" rtlCol="0"/>
              <a:lstStyle/>
              <a:p>
                <a:endParaRPr/>
              </a:p>
            </p:txBody>
          </p:sp>
          <p:sp>
            <p:nvSpPr>
              <p:cNvPr id="26" name="object 107">
                <a:extLst>
                  <a:ext uri="{FF2B5EF4-FFF2-40B4-BE49-F238E27FC236}">
                    <a16:creationId xmlns:a16="http://schemas.microsoft.com/office/drawing/2014/main" id="{49E7875B-DC62-4239-BE99-B2826158036A}"/>
                  </a:ext>
                </a:extLst>
              </p:cNvPr>
              <p:cNvSpPr/>
              <p:nvPr/>
            </p:nvSpPr>
            <p:spPr>
              <a:xfrm>
                <a:off x="3540924" y="2595249"/>
                <a:ext cx="73660" cy="901065"/>
              </a:xfrm>
              <a:custGeom>
                <a:avLst/>
                <a:gdLst/>
                <a:ahLst/>
                <a:cxnLst/>
                <a:rect l="l" t="t" r="r" b="b"/>
                <a:pathLst>
                  <a:path w="73660" h="901065">
                    <a:moveTo>
                      <a:pt x="73215" y="0"/>
                    </a:moveTo>
                    <a:lnTo>
                      <a:pt x="0" y="0"/>
                    </a:lnTo>
                    <a:lnTo>
                      <a:pt x="0" y="900836"/>
                    </a:lnTo>
                    <a:lnTo>
                      <a:pt x="73215" y="900836"/>
                    </a:lnTo>
                    <a:lnTo>
                      <a:pt x="73215" y="0"/>
                    </a:lnTo>
                    <a:close/>
                  </a:path>
                </a:pathLst>
              </a:custGeom>
              <a:solidFill>
                <a:srgbClr val="8ED8F8"/>
              </a:solidFill>
            </p:spPr>
            <p:txBody>
              <a:bodyPr wrap="square" lIns="0" tIns="0" rIns="0" bIns="0" rtlCol="0"/>
              <a:lstStyle/>
              <a:p>
                <a:endParaRPr/>
              </a:p>
            </p:txBody>
          </p:sp>
          <p:sp>
            <p:nvSpPr>
              <p:cNvPr id="27" name="object 108">
                <a:extLst>
                  <a:ext uri="{FF2B5EF4-FFF2-40B4-BE49-F238E27FC236}">
                    <a16:creationId xmlns:a16="http://schemas.microsoft.com/office/drawing/2014/main" id="{EE5B59C2-DC15-448E-8362-AC9906D3A42F}"/>
                  </a:ext>
                </a:extLst>
              </p:cNvPr>
              <p:cNvSpPr/>
              <p:nvPr/>
            </p:nvSpPr>
            <p:spPr>
              <a:xfrm>
                <a:off x="3614140" y="2433070"/>
                <a:ext cx="73025" cy="1063625"/>
              </a:xfrm>
              <a:custGeom>
                <a:avLst/>
                <a:gdLst/>
                <a:ahLst/>
                <a:cxnLst/>
                <a:rect l="l" t="t" r="r" b="b"/>
                <a:pathLst>
                  <a:path w="73025" h="1063625">
                    <a:moveTo>
                      <a:pt x="72669" y="0"/>
                    </a:moveTo>
                    <a:lnTo>
                      <a:pt x="0" y="0"/>
                    </a:lnTo>
                    <a:lnTo>
                      <a:pt x="0" y="1063015"/>
                    </a:lnTo>
                    <a:lnTo>
                      <a:pt x="72669" y="1063015"/>
                    </a:lnTo>
                    <a:lnTo>
                      <a:pt x="72669" y="0"/>
                    </a:lnTo>
                    <a:close/>
                  </a:path>
                </a:pathLst>
              </a:custGeom>
              <a:solidFill>
                <a:srgbClr val="B5E4FA"/>
              </a:solidFill>
            </p:spPr>
            <p:txBody>
              <a:bodyPr wrap="square" lIns="0" tIns="0" rIns="0" bIns="0" rtlCol="0"/>
              <a:lstStyle/>
              <a:p>
                <a:endParaRPr/>
              </a:p>
            </p:txBody>
          </p:sp>
          <p:sp>
            <p:nvSpPr>
              <p:cNvPr id="28" name="object 109">
                <a:extLst>
                  <a:ext uri="{FF2B5EF4-FFF2-40B4-BE49-F238E27FC236}">
                    <a16:creationId xmlns:a16="http://schemas.microsoft.com/office/drawing/2014/main" id="{415680A2-7845-4BD6-9875-BFD3CE0711D8}"/>
                  </a:ext>
                </a:extLst>
              </p:cNvPr>
              <p:cNvSpPr/>
              <p:nvPr/>
            </p:nvSpPr>
            <p:spPr>
              <a:xfrm>
                <a:off x="3686797" y="2632410"/>
                <a:ext cx="73660" cy="864235"/>
              </a:xfrm>
              <a:custGeom>
                <a:avLst/>
                <a:gdLst/>
                <a:ahLst/>
                <a:cxnLst/>
                <a:rect l="l" t="t" r="r" b="b"/>
                <a:pathLst>
                  <a:path w="73660" h="864234">
                    <a:moveTo>
                      <a:pt x="73215" y="0"/>
                    </a:moveTo>
                    <a:lnTo>
                      <a:pt x="0" y="0"/>
                    </a:lnTo>
                    <a:lnTo>
                      <a:pt x="0" y="863676"/>
                    </a:lnTo>
                    <a:lnTo>
                      <a:pt x="73215" y="863676"/>
                    </a:lnTo>
                    <a:lnTo>
                      <a:pt x="73215" y="0"/>
                    </a:lnTo>
                    <a:close/>
                  </a:path>
                </a:pathLst>
              </a:custGeom>
              <a:solidFill>
                <a:srgbClr val="D9F1FC"/>
              </a:solidFill>
            </p:spPr>
            <p:txBody>
              <a:bodyPr wrap="square" lIns="0" tIns="0" rIns="0" bIns="0" rtlCol="0"/>
              <a:lstStyle/>
              <a:p>
                <a:endParaRPr/>
              </a:p>
            </p:txBody>
          </p:sp>
        </p:grpSp>
        <p:sp>
          <p:nvSpPr>
            <p:cNvPr id="29" name="object 110">
              <a:extLst>
                <a:ext uri="{FF2B5EF4-FFF2-40B4-BE49-F238E27FC236}">
                  <a16:creationId xmlns:a16="http://schemas.microsoft.com/office/drawing/2014/main" id="{9C5516EF-56C3-42FC-9429-9E8DDCF28958}"/>
                </a:ext>
              </a:extLst>
            </p:cNvPr>
            <p:cNvSpPr/>
            <p:nvPr/>
          </p:nvSpPr>
          <p:spPr>
            <a:xfrm>
              <a:off x="2194668" y="2190757"/>
              <a:ext cx="868680" cy="1990089"/>
            </a:xfrm>
            <a:custGeom>
              <a:avLst/>
              <a:gdLst/>
              <a:ahLst/>
              <a:cxnLst/>
              <a:rect l="l" t="t" r="r" b="b"/>
              <a:pathLst>
                <a:path w="699769" h="1990090">
                  <a:moveTo>
                    <a:pt x="0" y="1989696"/>
                  </a:moveTo>
                  <a:lnTo>
                    <a:pt x="0" y="0"/>
                  </a:lnTo>
                  <a:lnTo>
                    <a:pt x="699147" y="0"/>
                  </a:lnTo>
                  <a:lnTo>
                    <a:pt x="699147" y="1989696"/>
                  </a:lnTo>
                </a:path>
              </a:pathLst>
            </a:custGeom>
            <a:ln w="3175">
              <a:solidFill>
                <a:schemeClr val="bg1">
                  <a:lumMod val="50000"/>
                </a:schemeClr>
              </a:solidFill>
              <a:prstDash val="dash"/>
            </a:ln>
          </p:spPr>
          <p:txBody>
            <a:bodyPr wrap="square" lIns="0" tIns="0" rIns="0" bIns="0" rtlCol="0"/>
            <a:lstStyle/>
            <a:p>
              <a:endParaRPr/>
            </a:p>
          </p:txBody>
        </p:sp>
        <p:grpSp>
          <p:nvGrpSpPr>
            <p:cNvPr id="159" name="Group 158">
              <a:extLst>
                <a:ext uri="{FF2B5EF4-FFF2-40B4-BE49-F238E27FC236}">
                  <a16:creationId xmlns:a16="http://schemas.microsoft.com/office/drawing/2014/main" id="{697B58CB-402A-4087-9B7E-FD1E80FFB20C}"/>
                </a:ext>
              </a:extLst>
            </p:cNvPr>
            <p:cNvGrpSpPr/>
            <p:nvPr/>
          </p:nvGrpSpPr>
          <p:grpSpPr>
            <a:xfrm>
              <a:off x="2377440" y="2650202"/>
              <a:ext cx="511975" cy="755015"/>
              <a:chOff x="2288910" y="2741642"/>
              <a:chExt cx="511975" cy="755015"/>
            </a:xfrm>
          </p:grpSpPr>
          <p:sp>
            <p:nvSpPr>
              <p:cNvPr id="30" name="object 111">
                <a:extLst>
                  <a:ext uri="{FF2B5EF4-FFF2-40B4-BE49-F238E27FC236}">
                    <a16:creationId xmlns:a16="http://schemas.microsoft.com/office/drawing/2014/main" id="{60372B28-3B5A-49CB-AAAD-6FFD76AC408B}"/>
                  </a:ext>
                </a:extLst>
              </p:cNvPr>
              <p:cNvSpPr/>
              <p:nvPr/>
            </p:nvSpPr>
            <p:spPr>
              <a:xfrm>
                <a:off x="2288910" y="2817106"/>
                <a:ext cx="73025" cy="679450"/>
              </a:xfrm>
              <a:custGeom>
                <a:avLst/>
                <a:gdLst/>
                <a:ahLst/>
                <a:cxnLst/>
                <a:rect l="l" t="t" r="r" b="b"/>
                <a:pathLst>
                  <a:path w="73025" h="679450">
                    <a:moveTo>
                      <a:pt x="72669" y="0"/>
                    </a:moveTo>
                    <a:lnTo>
                      <a:pt x="0" y="0"/>
                    </a:lnTo>
                    <a:lnTo>
                      <a:pt x="0" y="678980"/>
                    </a:lnTo>
                    <a:lnTo>
                      <a:pt x="72669" y="678980"/>
                    </a:lnTo>
                    <a:lnTo>
                      <a:pt x="72669" y="0"/>
                    </a:lnTo>
                    <a:close/>
                  </a:path>
                </a:pathLst>
              </a:custGeom>
              <a:solidFill>
                <a:srgbClr val="E31836"/>
              </a:solidFill>
            </p:spPr>
            <p:txBody>
              <a:bodyPr wrap="square" lIns="0" tIns="0" rIns="0" bIns="0" rtlCol="0"/>
              <a:lstStyle/>
              <a:p>
                <a:endParaRPr/>
              </a:p>
            </p:txBody>
          </p:sp>
          <p:sp>
            <p:nvSpPr>
              <p:cNvPr id="31" name="object 112">
                <a:extLst>
                  <a:ext uri="{FF2B5EF4-FFF2-40B4-BE49-F238E27FC236}">
                    <a16:creationId xmlns:a16="http://schemas.microsoft.com/office/drawing/2014/main" id="{A7E0A81F-5FD6-4FE3-99A7-ACDC72AE5976}"/>
                  </a:ext>
                </a:extLst>
              </p:cNvPr>
              <p:cNvSpPr/>
              <p:nvPr/>
            </p:nvSpPr>
            <p:spPr>
              <a:xfrm>
                <a:off x="2361681" y="2741642"/>
                <a:ext cx="73660" cy="755015"/>
              </a:xfrm>
              <a:custGeom>
                <a:avLst/>
                <a:gdLst/>
                <a:ahLst/>
                <a:cxnLst/>
                <a:rect l="l" t="t" r="r" b="b"/>
                <a:pathLst>
                  <a:path w="73659" h="755015">
                    <a:moveTo>
                      <a:pt x="73228" y="0"/>
                    </a:moveTo>
                    <a:lnTo>
                      <a:pt x="0" y="0"/>
                    </a:lnTo>
                    <a:lnTo>
                      <a:pt x="0" y="754430"/>
                    </a:lnTo>
                    <a:lnTo>
                      <a:pt x="73228" y="754430"/>
                    </a:lnTo>
                    <a:lnTo>
                      <a:pt x="73228" y="0"/>
                    </a:lnTo>
                    <a:close/>
                  </a:path>
                </a:pathLst>
              </a:custGeom>
              <a:solidFill>
                <a:srgbClr val="F09383"/>
              </a:solidFill>
            </p:spPr>
            <p:txBody>
              <a:bodyPr wrap="square" lIns="0" tIns="0" rIns="0" bIns="0" rtlCol="0"/>
              <a:lstStyle/>
              <a:p>
                <a:endParaRPr/>
              </a:p>
            </p:txBody>
          </p:sp>
          <p:sp>
            <p:nvSpPr>
              <p:cNvPr id="32" name="object 113">
                <a:extLst>
                  <a:ext uri="{FF2B5EF4-FFF2-40B4-BE49-F238E27FC236}">
                    <a16:creationId xmlns:a16="http://schemas.microsoft.com/office/drawing/2014/main" id="{1B8BD596-77E1-4581-A99B-B515775ABBC4}"/>
                  </a:ext>
                </a:extLst>
              </p:cNvPr>
              <p:cNvSpPr/>
              <p:nvPr/>
            </p:nvSpPr>
            <p:spPr>
              <a:xfrm>
                <a:off x="2434909" y="3093026"/>
                <a:ext cx="73660" cy="403225"/>
              </a:xfrm>
              <a:custGeom>
                <a:avLst/>
                <a:gdLst/>
                <a:ahLst/>
                <a:cxnLst/>
                <a:rect l="l" t="t" r="r" b="b"/>
                <a:pathLst>
                  <a:path w="73659" h="403225">
                    <a:moveTo>
                      <a:pt x="73215" y="0"/>
                    </a:moveTo>
                    <a:lnTo>
                      <a:pt x="0" y="0"/>
                    </a:lnTo>
                    <a:lnTo>
                      <a:pt x="0" y="403059"/>
                    </a:lnTo>
                    <a:lnTo>
                      <a:pt x="73215" y="403059"/>
                    </a:lnTo>
                    <a:lnTo>
                      <a:pt x="73215" y="0"/>
                    </a:lnTo>
                    <a:close/>
                  </a:path>
                </a:pathLst>
              </a:custGeom>
              <a:solidFill>
                <a:srgbClr val="F7C6B9"/>
              </a:solidFill>
            </p:spPr>
            <p:txBody>
              <a:bodyPr wrap="square" lIns="0" tIns="0" rIns="0" bIns="0" rtlCol="0"/>
              <a:lstStyle/>
              <a:p>
                <a:endParaRPr/>
              </a:p>
            </p:txBody>
          </p:sp>
          <p:sp>
            <p:nvSpPr>
              <p:cNvPr id="33" name="object 114">
                <a:extLst>
                  <a:ext uri="{FF2B5EF4-FFF2-40B4-BE49-F238E27FC236}">
                    <a16:creationId xmlns:a16="http://schemas.microsoft.com/office/drawing/2014/main" id="{4B37E8CE-862B-4ED5-8880-EE696B577086}"/>
                  </a:ext>
                </a:extLst>
              </p:cNvPr>
              <p:cNvSpPr/>
              <p:nvPr/>
            </p:nvSpPr>
            <p:spPr>
              <a:xfrm>
                <a:off x="2508137" y="2833997"/>
                <a:ext cx="73660" cy="662305"/>
              </a:xfrm>
              <a:custGeom>
                <a:avLst/>
                <a:gdLst/>
                <a:ahLst/>
                <a:cxnLst/>
                <a:rect l="l" t="t" r="r" b="b"/>
                <a:pathLst>
                  <a:path w="73659" h="662304">
                    <a:moveTo>
                      <a:pt x="73215" y="0"/>
                    </a:moveTo>
                    <a:lnTo>
                      <a:pt x="0" y="0"/>
                    </a:lnTo>
                    <a:lnTo>
                      <a:pt x="0" y="662089"/>
                    </a:lnTo>
                    <a:lnTo>
                      <a:pt x="73215" y="662089"/>
                    </a:lnTo>
                    <a:lnTo>
                      <a:pt x="73215" y="0"/>
                    </a:lnTo>
                    <a:close/>
                  </a:path>
                </a:pathLst>
              </a:custGeom>
              <a:solidFill>
                <a:srgbClr val="62CDF6"/>
              </a:solidFill>
            </p:spPr>
            <p:txBody>
              <a:bodyPr wrap="square" lIns="0" tIns="0" rIns="0" bIns="0" rtlCol="0"/>
              <a:lstStyle/>
              <a:p>
                <a:endParaRPr/>
              </a:p>
            </p:txBody>
          </p:sp>
          <p:sp>
            <p:nvSpPr>
              <p:cNvPr id="34" name="object 115">
                <a:extLst>
                  <a:ext uri="{FF2B5EF4-FFF2-40B4-BE49-F238E27FC236}">
                    <a16:creationId xmlns:a16="http://schemas.microsoft.com/office/drawing/2014/main" id="{C7CC1E04-2340-4607-8B44-3F540F2608EA}"/>
                  </a:ext>
                </a:extLst>
              </p:cNvPr>
              <p:cNvSpPr/>
              <p:nvPr/>
            </p:nvSpPr>
            <p:spPr>
              <a:xfrm>
                <a:off x="2581340" y="3370000"/>
                <a:ext cx="73660" cy="126364"/>
              </a:xfrm>
              <a:custGeom>
                <a:avLst/>
                <a:gdLst/>
                <a:ahLst/>
                <a:cxnLst/>
                <a:rect l="l" t="t" r="r" b="b"/>
                <a:pathLst>
                  <a:path w="73660" h="126365">
                    <a:moveTo>
                      <a:pt x="73215" y="0"/>
                    </a:moveTo>
                    <a:lnTo>
                      <a:pt x="0" y="0"/>
                    </a:lnTo>
                    <a:lnTo>
                      <a:pt x="0" y="126085"/>
                    </a:lnTo>
                    <a:lnTo>
                      <a:pt x="73215" y="126085"/>
                    </a:lnTo>
                    <a:lnTo>
                      <a:pt x="73215" y="0"/>
                    </a:lnTo>
                    <a:close/>
                  </a:path>
                </a:pathLst>
              </a:custGeom>
              <a:solidFill>
                <a:srgbClr val="8ED8F8"/>
              </a:solidFill>
            </p:spPr>
            <p:txBody>
              <a:bodyPr wrap="square" lIns="0" tIns="0" rIns="0" bIns="0" rtlCol="0"/>
              <a:lstStyle/>
              <a:p>
                <a:endParaRPr/>
              </a:p>
            </p:txBody>
          </p:sp>
          <p:sp>
            <p:nvSpPr>
              <p:cNvPr id="35" name="object 116">
                <a:extLst>
                  <a:ext uri="{FF2B5EF4-FFF2-40B4-BE49-F238E27FC236}">
                    <a16:creationId xmlns:a16="http://schemas.microsoft.com/office/drawing/2014/main" id="{EC8273E2-397C-4C99-AB0A-006F040045D0}"/>
                  </a:ext>
                </a:extLst>
              </p:cNvPr>
              <p:cNvSpPr/>
              <p:nvPr/>
            </p:nvSpPr>
            <p:spPr>
              <a:xfrm>
                <a:off x="2654555" y="3156589"/>
                <a:ext cx="73025" cy="339725"/>
              </a:xfrm>
              <a:custGeom>
                <a:avLst/>
                <a:gdLst/>
                <a:ahLst/>
                <a:cxnLst/>
                <a:rect l="l" t="t" r="r" b="b"/>
                <a:pathLst>
                  <a:path w="73025" h="339725">
                    <a:moveTo>
                      <a:pt x="72669" y="0"/>
                    </a:moveTo>
                    <a:lnTo>
                      <a:pt x="0" y="0"/>
                    </a:lnTo>
                    <a:lnTo>
                      <a:pt x="0" y="339483"/>
                    </a:lnTo>
                    <a:lnTo>
                      <a:pt x="72669" y="339483"/>
                    </a:lnTo>
                    <a:lnTo>
                      <a:pt x="72669" y="0"/>
                    </a:lnTo>
                    <a:close/>
                  </a:path>
                </a:pathLst>
              </a:custGeom>
              <a:solidFill>
                <a:srgbClr val="B5E4FA"/>
              </a:solidFill>
            </p:spPr>
            <p:txBody>
              <a:bodyPr wrap="square" lIns="0" tIns="0" rIns="0" bIns="0" rtlCol="0"/>
              <a:lstStyle/>
              <a:p>
                <a:endParaRPr/>
              </a:p>
            </p:txBody>
          </p:sp>
          <p:sp>
            <p:nvSpPr>
              <p:cNvPr id="36" name="object 117">
                <a:extLst>
                  <a:ext uri="{FF2B5EF4-FFF2-40B4-BE49-F238E27FC236}">
                    <a16:creationId xmlns:a16="http://schemas.microsoft.com/office/drawing/2014/main" id="{C9975D8D-768C-4B37-AFE1-4827A8A2E1FF}"/>
                  </a:ext>
                </a:extLst>
              </p:cNvPr>
              <p:cNvSpPr/>
              <p:nvPr/>
            </p:nvSpPr>
            <p:spPr>
              <a:xfrm>
                <a:off x="2727225" y="3307008"/>
                <a:ext cx="73660" cy="189230"/>
              </a:xfrm>
              <a:custGeom>
                <a:avLst/>
                <a:gdLst/>
                <a:ahLst/>
                <a:cxnLst/>
                <a:rect l="l" t="t" r="r" b="b"/>
                <a:pathLst>
                  <a:path w="73660" h="189229">
                    <a:moveTo>
                      <a:pt x="73215" y="0"/>
                    </a:moveTo>
                    <a:lnTo>
                      <a:pt x="0" y="0"/>
                    </a:lnTo>
                    <a:lnTo>
                      <a:pt x="0" y="189077"/>
                    </a:lnTo>
                    <a:lnTo>
                      <a:pt x="73215" y="189077"/>
                    </a:lnTo>
                    <a:lnTo>
                      <a:pt x="73215" y="0"/>
                    </a:lnTo>
                    <a:close/>
                  </a:path>
                </a:pathLst>
              </a:custGeom>
              <a:solidFill>
                <a:srgbClr val="D9F1FC"/>
              </a:solidFill>
            </p:spPr>
            <p:txBody>
              <a:bodyPr wrap="square" lIns="0" tIns="0" rIns="0" bIns="0" rtlCol="0"/>
              <a:lstStyle/>
              <a:p>
                <a:endParaRPr/>
              </a:p>
            </p:txBody>
          </p:sp>
        </p:grpSp>
        <p:sp>
          <p:nvSpPr>
            <p:cNvPr id="37" name="object 118">
              <a:extLst>
                <a:ext uri="{FF2B5EF4-FFF2-40B4-BE49-F238E27FC236}">
                  <a16:creationId xmlns:a16="http://schemas.microsoft.com/office/drawing/2014/main" id="{8C6C3C40-5FB0-48EB-9A2F-DAB326E6AD65}"/>
                </a:ext>
              </a:extLst>
            </p:cNvPr>
            <p:cNvSpPr/>
            <p:nvPr/>
          </p:nvSpPr>
          <p:spPr>
            <a:xfrm>
              <a:off x="5897880" y="2190757"/>
              <a:ext cx="822960" cy="1990089"/>
            </a:xfrm>
            <a:custGeom>
              <a:avLst/>
              <a:gdLst/>
              <a:ahLst/>
              <a:cxnLst/>
              <a:rect l="l" t="t" r="r" b="b"/>
              <a:pathLst>
                <a:path w="699770" h="1990090">
                  <a:moveTo>
                    <a:pt x="0" y="1989696"/>
                  </a:moveTo>
                  <a:lnTo>
                    <a:pt x="0" y="0"/>
                  </a:lnTo>
                  <a:lnTo>
                    <a:pt x="699147" y="0"/>
                  </a:lnTo>
                  <a:lnTo>
                    <a:pt x="699147" y="1989696"/>
                  </a:lnTo>
                </a:path>
              </a:pathLst>
            </a:custGeom>
            <a:ln w="3175">
              <a:solidFill>
                <a:schemeClr val="bg1">
                  <a:lumMod val="50000"/>
                </a:schemeClr>
              </a:solidFill>
              <a:prstDash val="dash"/>
            </a:ln>
          </p:spPr>
          <p:txBody>
            <a:bodyPr wrap="square" lIns="0" tIns="0" rIns="0" bIns="0" rtlCol="0"/>
            <a:lstStyle/>
            <a:p>
              <a:endParaRPr/>
            </a:p>
          </p:txBody>
        </p:sp>
        <p:grpSp>
          <p:nvGrpSpPr>
            <p:cNvPr id="163" name="Group 162">
              <a:extLst>
                <a:ext uri="{FF2B5EF4-FFF2-40B4-BE49-F238E27FC236}">
                  <a16:creationId xmlns:a16="http://schemas.microsoft.com/office/drawing/2014/main" id="{33844D21-A86A-45E0-93DF-5CF1E4E43244}"/>
                </a:ext>
              </a:extLst>
            </p:cNvPr>
            <p:cNvGrpSpPr/>
            <p:nvPr/>
          </p:nvGrpSpPr>
          <p:grpSpPr>
            <a:xfrm>
              <a:off x="6053328" y="3301153"/>
              <a:ext cx="292874" cy="190488"/>
              <a:chOff x="6083664" y="3392593"/>
              <a:chExt cx="292874" cy="190488"/>
            </a:xfrm>
          </p:grpSpPr>
          <p:sp>
            <p:nvSpPr>
              <p:cNvPr id="38" name="object 119">
                <a:extLst>
                  <a:ext uri="{FF2B5EF4-FFF2-40B4-BE49-F238E27FC236}">
                    <a16:creationId xmlns:a16="http://schemas.microsoft.com/office/drawing/2014/main" id="{5C65164D-299F-416D-B7DC-6CD35A792FD3}"/>
                  </a:ext>
                </a:extLst>
              </p:cNvPr>
              <p:cNvSpPr/>
              <p:nvPr/>
            </p:nvSpPr>
            <p:spPr>
              <a:xfrm>
                <a:off x="6083664" y="3392593"/>
                <a:ext cx="73025" cy="103505"/>
              </a:xfrm>
              <a:custGeom>
                <a:avLst/>
                <a:gdLst/>
                <a:ahLst/>
                <a:cxnLst/>
                <a:rect l="l" t="t" r="r" b="b"/>
                <a:pathLst>
                  <a:path w="73025" h="103504">
                    <a:moveTo>
                      <a:pt x="72682" y="0"/>
                    </a:moveTo>
                    <a:lnTo>
                      <a:pt x="0" y="0"/>
                    </a:lnTo>
                    <a:lnTo>
                      <a:pt x="0" y="103479"/>
                    </a:lnTo>
                    <a:lnTo>
                      <a:pt x="72682" y="103479"/>
                    </a:lnTo>
                    <a:lnTo>
                      <a:pt x="72682" y="0"/>
                    </a:lnTo>
                    <a:close/>
                  </a:path>
                </a:pathLst>
              </a:custGeom>
              <a:solidFill>
                <a:srgbClr val="E31836"/>
              </a:solidFill>
            </p:spPr>
            <p:txBody>
              <a:bodyPr wrap="square" lIns="0" tIns="0" rIns="0" bIns="0" rtlCol="0"/>
              <a:lstStyle/>
              <a:p>
                <a:endParaRPr/>
              </a:p>
            </p:txBody>
          </p:sp>
          <p:sp>
            <p:nvSpPr>
              <p:cNvPr id="39" name="object 120">
                <a:extLst>
                  <a:ext uri="{FF2B5EF4-FFF2-40B4-BE49-F238E27FC236}">
                    <a16:creationId xmlns:a16="http://schemas.microsoft.com/office/drawing/2014/main" id="{DA95BF52-B3DE-4DF8-BD4D-AE95D4F57CBA}"/>
                  </a:ext>
                </a:extLst>
              </p:cNvPr>
              <p:cNvSpPr/>
              <p:nvPr/>
            </p:nvSpPr>
            <p:spPr>
              <a:xfrm>
                <a:off x="6156435" y="3496086"/>
                <a:ext cx="73660" cy="86995"/>
              </a:xfrm>
              <a:custGeom>
                <a:avLst/>
                <a:gdLst/>
                <a:ahLst/>
                <a:cxnLst/>
                <a:rect l="l" t="t" r="r" b="b"/>
                <a:pathLst>
                  <a:path w="73660" h="86995">
                    <a:moveTo>
                      <a:pt x="73215" y="0"/>
                    </a:moveTo>
                    <a:lnTo>
                      <a:pt x="0" y="0"/>
                    </a:lnTo>
                    <a:lnTo>
                      <a:pt x="0" y="86842"/>
                    </a:lnTo>
                    <a:lnTo>
                      <a:pt x="73215" y="86842"/>
                    </a:lnTo>
                    <a:lnTo>
                      <a:pt x="73215" y="0"/>
                    </a:lnTo>
                    <a:close/>
                  </a:path>
                </a:pathLst>
              </a:custGeom>
              <a:solidFill>
                <a:srgbClr val="F09383"/>
              </a:solidFill>
            </p:spPr>
            <p:txBody>
              <a:bodyPr wrap="square" lIns="0" tIns="0" rIns="0" bIns="0" rtlCol="0"/>
              <a:lstStyle/>
              <a:p>
                <a:endParaRPr/>
              </a:p>
            </p:txBody>
          </p:sp>
          <p:sp>
            <p:nvSpPr>
              <p:cNvPr id="40" name="object 121">
                <a:extLst>
                  <a:ext uri="{FF2B5EF4-FFF2-40B4-BE49-F238E27FC236}">
                    <a16:creationId xmlns:a16="http://schemas.microsoft.com/office/drawing/2014/main" id="{FCCD5135-B887-4221-9BAD-904494DB77A0}"/>
                  </a:ext>
                </a:extLst>
              </p:cNvPr>
              <p:cNvSpPr/>
              <p:nvPr/>
            </p:nvSpPr>
            <p:spPr>
              <a:xfrm>
                <a:off x="6229663" y="3496086"/>
                <a:ext cx="73660" cy="69215"/>
              </a:xfrm>
              <a:custGeom>
                <a:avLst/>
                <a:gdLst/>
                <a:ahLst/>
                <a:cxnLst/>
                <a:rect l="l" t="t" r="r" b="b"/>
                <a:pathLst>
                  <a:path w="73660" h="69215">
                    <a:moveTo>
                      <a:pt x="73215" y="0"/>
                    </a:moveTo>
                    <a:lnTo>
                      <a:pt x="0" y="0"/>
                    </a:lnTo>
                    <a:lnTo>
                      <a:pt x="0" y="68821"/>
                    </a:lnTo>
                    <a:lnTo>
                      <a:pt x="73215" y="68821"/>
                    </a:lnTo>
                    <a:lnTo>
                      <a:pt x="73215" y="0"/>
                    </a:lnTo>
                    <a:close/>
                  </a:path>
                </a:pathLst>
              </a:custGeom>
              <a:solidFill>
                <a:srgbClr val="F7C6B9"/>
              </a:solidFill>
            </p:spPr>
            <p:txBody>
              <a:bodyPr wrap="square" lIns="0" tIns="0" rIns="0" bIns="0" rtlCol="0"/>
              <a:lstStyle/>
              <a:p>
                <a:endParaRPr/>
              </a:p>
            </p:txBody>
          </p:sp>
          <p:sp>
            <p:nvSpPr>
              <p:cNvPr id="41" name="object 122">
                <a:extLst>
                  <a:ext uri="{FF2B5EF4-FFF2-40B4-BE49-F238E27FC236}">
                    <a16:creationId xmlns:a16="http://schemas.microsoft.com/office/drawing/2014/main" id="{64F49561-0DB8-456C-9874-43C23EA6C36B}"/>
                  </a:ext>
                </a:extLst>
              </p:cNvPr>
              <p:cNvSpPr/>
              <p:nvPr/>
            </p:nvSpPr>
            <p:spPr>
              <a:xfrm>
                <a:off x="6302878" y="3477061"/>
                <a:ext cx="73660" cy="19050"/>
              </a:xfrm>
              <a:custGeom>
                <a:avLst/>
                <a:gdLst/>
                <a:ahLst/>
                <a:cxnLst/>
                <a:rect l="l" t="t" r="r" b="b"/>
                <a:pathLst>
                  <a:path w="73660" h="19050">
                    <a:moveTo>
                      <a:pt x="73215" y="0"/>
                    </a:moveTo>
                    <a:lnTo>
                      <a:pt x="0" y="0"/>
                    </a:lnTo>
                    <a:lnTo>
                      <a:pt x="0" y="19024"/>
                    </a:lnTo>
                    <a:lnTo>
                      <a:pt x="73215" y="19024"/>
                    </a:lnTo>
                    <a:lnTo>
                      <a:pt x="73215" y="0"/>
                    </a:lnTo>
                    <a:close/>
                  </a:path>
                </a:pathLst>
              </a:custGeom>
              <a:solidFill>
                <a:srgbClr val="62CDF6"/>
              </a:solidFill>
            </p:spPr>
            <p:txBody>
              <a:bodyPr wrap="square" lIns="0" tIns="0" rIns="0" bIns="0" rtlCol="0"/>
              <a:lstStyle/>
              <a:p>
                <a:endParaRPr/>
              </a:p>
            </p:txBody>
          </p:sp>
        </p:grpSp>
        <p:sp>
          <p:nvSpPr>
            <p:cNvPr id="42" name="object 123">
              <a:extLst>
                <a:ext uri="{FF2B5EF4-FFF2-40B4-BE49-F238E27FC236}">
                  <a16:creationId xmlns:a16="http://schemas.microsoft.com/office/drawing/2014/main" id="{177CFDE9-EBF4-4AB0-997A-FEFAEE7BAA06}"/>
                </a:ext>
              </a:extLst>
            </p:cNvPr>
            <p:cNvSpPr/>
            <p:nvPr/>
          </p:nvSpPr>
          <p:spPr>
            <a:xfrm>
              <a:off x="6812280" y="2190757"/>
              <a:ext cx="822960" cy="1990089"/>
            </a:xfrm>
            <a:custGeom>
              <a:avLst/>
              <a:gdLst/>
              <a:ahLst/>
              <a:cxnLst/>
              <a:rect l="l" t="t" r="r" b="b"/>
              <a:pathLst>
                <a:path w="699770" h="1990090">
                  <a:moveTo>
                    <a:pt x="0" y="1989696"/>
                  </a:moveTo>
                  <a:lnTo>
                    <a:pt x="0" y="0"/>
                  </a:lnTo>
                  <a:lnTo>
                    <a:pt x="699147" y="0"/>
                  </a:lnTo>
                  <a:lnTo>
                    <a:pt x="699147" y="1989696"/>
                  </a:lnTo>
                </a:path>
              </a:pathLst>
            </a:custGeom>
            <a:ln w="3175">
              <a:solidFill>
                <a:schemeClr val="bg1">
                  <a:lumMod val="50000"/>
                </a:schemeClr>
              </a:solidFill>
              <a:prstDash val="dash"/>
            </a:ln>
          </p:spPr>
          <p:txBody>
            <a:bodyPr wrap="square" lIns="0" tIns="0" rIns="0" bIns="0" rtlCol="0"/>
            <a:lstStyle/>
            <a:p>
              <a:endParaRPr/>
            </a:p>
          </p:txBody>
        </p:sp>
        <p:grpSp>
          <p:nvGrpSpPr>
            <p:cNvPr id="164" name="Group 163">
              <a:extLst>
                <a:ext uri="{FF2B5EF4-FFF2-40B4-BE49-F238E27FC236}">
                  <a16:creationId xmlns:a16="http://schemas.microsoft.com/office/drawing/2014/main" id="{0DF0BFBE-91D8-493B-BB20-07F5636513C8}"/>
                </a:ext>
              </a:extLst>
            </p:cNvPr>
            <p:cNvGrpSpPr/>
            <p:nvPr/>
          </p:nvGrpSpPr>
          <p:grpSpPr>
            <a:xfrm>
              <a:off x="6967728" y="3310107"/>
              <a:ext cx="438671" cy="641274"/>
              <a:chOff x="6907031" y="3401547"/>
              <a:chExt cx="438671" cy="641274"/>
            </a:xfrm>
          </p:grpSpPr>
          <p:sp>
            <p:nvSpPr>
              <p:cNvPr id="43" name="object 124">
                <a:extLst>
                  <a:ext uri="{FF2B5EF4-FFF2-40B4-BE49-F238E27FC236}">
                    <a16:creationId xmlns:a16="http://schemas.microsoft.com/office/drawing/2014/main" id="{479F27BB-6D2E-4F92-856A-8A8EFB3C2ABF}"/>
                  </a:ext>
                </a:extLst>
              </p:cNvPr>
              <p:cNvSpPr/>
              <p:nvPr/>
            </p:nvSpPr>
            <p:spPr>
              <a:xfrm>
                <a:off x="6907031" y="3401547"/>
                <a:ext cx="73025" cy="94615"/>
              </a:xfrm>
              <a:custGeom>
                <a:avLst/>
                <a:gdLst/>
                <a:ahLst/>
                <a:cxnLst/>
                <a:rect l="l" t="t" r="r" b="b"/>
                <a:pathLst>
                  <a:path w="73025" h="94615">
                    <a:moveTo>
                      <a:pt x="72669" y="0"/>
                    </a:moveTo>
                    <a:lnTo>
                      <a:pt x="0" y="0"/>
                    </a:lnTo>
                    <a:lnTo>
                      <a:pt x="0" y="94538"/>
                    </a:lnTo>
                    <a:lnTo>
                      <a:pt x="72669" y="94538"/>
                    </a:lnTo>
                    <a:lnTo>
                      <a:pt x="72669" y="0"/>
                    </a:lnTo>
                    <a:close/>
                  </a:path>
                </a:pathLst>
              </a:custGeom>
              <a:solidFill>
                <a:srgbClr val="E31836"/>
              </a:solidFill>
            </p:spPr>
            <p:txBody>
              <a:bodyPr wrap="square" lIns="0" tIns="0" rIns="0" bIns="0" rtlCol="0"/>
              <a:lstStyle/>
              <a:p>
                <a:endParaRPr/>
              </a:p>
            </p:txBody>
          </p:sp>
          <p:sp>
            <p:nvSpPr>
              <p:cNvPr id="44" name="object 125">
                <a:extLst>
                  <a:ext uri="{FF2B5EF4-FFF2-40B4-BE49-F238E27FC236}">
                    <a16:creationId xmlns:a16="http://schemas.microsoft.com/office/drawing/2014/main" id="{DE347FCA-7B11-4055-800B-78B464D38831}"/>
                  </a:ext>
                </a:extLst>
              </p:cNvPr>
              <p:cNvSpPr/>
              <p:nvPr/>
            </p:nvSpPr>
            <p:spPr>
              <a:xfrm>
                <a:off x="6979802" y="3496086"/>
                <a:ext cx="73660" cy="373380"/>
              </a:xfrm>
              <a:custGeom>
                <a:avLst/>
                <a:gdLst/>
                <a:ahLst/>
                <a:cxnLst/>
                <a:rect l="l" t="t" r="r" b="b"/>
                <a:pathLst>
                  <a:path w="73660" h="373379">
                    <a:moveTo>
                      <a:pt x="73228" y="0"/>
                    </a:moveTo>
                    <a:lnTo>
                      <a:pt x="0" y="0"/>
                    </a:lnTo>
                    <a:lnTo>
                      <a:pt x="0" y="372897"/>
                    </a:lnTo>
                    <a:lnTo>
                      <a:pt x="73228" y="372897"/>
                    </a:lnTo>
                    <a:lnTo>
                      <a:pt x="73228" y="0"/>
                    </a:lnTo>
                    <a:close/>
                  </a:path>
                </a:pathLst>
              </a:custGeom>
              <a:solidFill>
                <a:srgbClr val="F09383"/>
              </a:solidFill>
            </p:spPr>
            <p:txBody>
              <a:bodyPr wrap="square" lIns="0" tIns="0" rIns="0" bIns="0" rtlCol="0"/>
              <a:lstStyle/>
              <a:p>
                <a:endParaRPr/>
              </a:p>
            </p:txBody>
          </p:sp>
          <p:sp>
            <p:nvSpPr>
              <p:cNvPr id="45" name="object 126">
                <a:extLst>
                  <a:ext uri="{FF2B5EF4-FFF2-40B4-BE49-F238E27FC236}">
                    <a16:creationId xmlns:a16="http://schemas.microsoft.com/office/drawing/2014/main" id="{8B9C619B-2E5A-4808-80AC-B94E336134EF}"/>
                  </a:ext>
                </a:extLst>
              </p:cNvPr>
              <p:cNvSpPr/>
              <p:nvPr/>
            </p:nvSpPr>
            <p:spPr>
              <a:xfrm>
                <a:off x="7053030" y="3496086"/>
                <a:ext cx="73660" cy="494030"/>
              </a:xfrm>
              <a:custGeom>
                <a:avLst/>
                <a:gdLst/>
                <a:ahLst/>
                <a:cxnLst/>
                <a:rect l="l" t="t" r="r" b="b"/>
                <a:pathLst>
                  <a:path w="73660" h="494029">
                    <a:moveTo>
                      <a:pt x="73215" y="0"/>
                    </a:moveTo>
                    <a:lnTo>
                      <a:pt x="0" y="0"/>
                    </a:lnTo>
                    <a:lnTo>
                      <a:pt x="0" y="493407"/>
                    </a:lnTo>
                    <a:lnTo>
                      <a:pt x="73215" y="493407"/>
                    </a:lnTo>
                    <a:lnTo>
                      <a:pt x="73215" y="0"/>
                    </a:lnTo>
                    <a:close/>
                  </a:path>
                </a:pathLst>
              </a:custGeom>
              <a:solidFill>
                <a:srgbClr val="F7C6B9"/>
              </a:solidFill>
            </p:spPr>
            <p:txBody>
              <a:bodyPr wrap="square" lIns="0" tIns="0" rIns="0" bIns="0" rtlCol="0"/>
              <a:lstStyle/>
              <a:p>
                <a:endParaRPr/>
              </a:p>
            </p:txBody>
          </p:sp>
          <p:sp>
            <p:nvSpPr>
              <p:cNvPr id="46" name="object 127">
                <a:extLst>
                  <a:ext uri="{FF2B5EF4-FFF2-40B4-BE49-F238E27FC236}">
                    <a16:creationId xmlns:a16="http://schemas.microsoft.com/office/drawing/2014/main" id="{5BB70D6D-63B2-4FD6-AE55-ECB232BE6F18}"/>
                  </a:ext>
                </a:extLst>
              </p:cNvPr>
              <p:cNvSpPr/>
              <p:nvPr/>
            </p:nvSpPr>
            <p:spPr>
              <a:xfrm>
                <a:off x="7126258" y="3496073"/>
                <a:ext cx="73660" cy="357505"/>
              </a:xfrm>
              <a:custGeom>
                <a:avLst/>
                <a:gdLst/>
                <a:ahLst/>
                <a:cxnLst/>
                <a:rect l="l" t="t" r="r" b="b"/>
                <a:pathLst>
                  <a:path w="73660" h="357504">
                    <a:moveTo>
                      <a:pt x="73215" y="0"/>
                    </a:moveTo>
                    <a:lnTo>
                      <a:pt x="0" y="0"/>
                    </a:lnTo>
                    <a:lnTo>
                      <a:pt x="0" y="357136"/>
                    </a:lnTo>
                    <a:lnTo>
                      <a:pt x="73215" y="357136"/>
                    </a:lnTo>
                    <a:lnTo>
                      <a:pt x="73215" y="0"/>
                    </a:lnTo>
                    <a:close/>
                  </a:path>
                </a:pathLst>
              </a:custGeom>
              <a:solidFill>
                <a:srgbClr val="62CDF6"/>
              </a:solidFill>
            </p:spPr>
            <p:txBody>
              <a:bodyPr wrap="square" lIns="0" tIns="0" rIns="0" bIns="0" rtlCol="0"/>
              <a:lstStyle/>
              <a:p>
                <a:endParaRPr/>
              </a:p>
            </p:txBody>
          </p:sp>
          <p:sp>
            <p:nvSpPr>
              <p:cNvPr id="47" name="object 128">
                <a:extLst>
                  <a:ext uri="{FF2B5EF4-FFF2-40B4-BE49-F238E27FC236}">
                    <a16:creationId xmlns:a16="http://schemas.microsoft.com/office/drawing/2014/main" id="{835805DD-3620-4BB0-9B82-E9FB25CEC299}"/>
                  </a:ext>
                </a:extLst>
              </p:cNvPr>
              <p:cNvSpPr/>
              <p:nvPr/>
            </p:nvSpPr>
            <p:spPr>
              <a:xfrm>
                <a:off x="7199474" y="3496086"/>
                <a:ext cx="73660" cy="539750"/>
              </a:xfrm>
              <a:custGeom>
                <a:avLst/>
                <a:gdLst/>
                <a:ahLst/>
                <a:cxnLst/>
                <a:rect l="l" t="t" r="r" b="b"/>
                <a:pathLst>
                  <a:path w="73660" h="539750">
                    <a:moveTo>
                      <a:pt x="73215" y="0"/>
                    </a:moveTo>
                    <a:lnTo>
                      <a:pt x="0" y="0"/>
                    </a:lnTo>
                    <a:lnTo>
                      <a:pt x="0" y="539584"/>
                    </a:lnTo>
                    <a:lnTo>
                      <a:pt x="73215" y="539584"/>
                    </a:lnTo>
                    <a:lnTo>
                      <a:pt x="73215" y="0"/>
                    </a:lnTo>
                    <a:close/>
                  </a:path>
                </a:pathLst>
              </a:custGeom>
              <a:solidFill>
                <a:srgbClr val="8ED8F8"/>
              </a:solidFill>
            </p:spPr>
            <p:txBody>
              <a:bodyPr wrap="square" lIns="0" tIns="0" rIns="0" bIns="0" rtlCol="0"/>
              <a:lstStyle/>
              <a:p>
                <a:endParaRPr/>
              </a:p>
            </p:txBody>
          </p:sp>
          <p:sp>
            <p:nvSpPr>
              <p:cNvPr id="48" name="object 129">
                <a:extLst>
                  <a:ext uri="{FF2B5EF4-FFF2-40B4-BE49-F238E27FC236}">
                    <a16:creationId xmlns:a16="http://schemas.microsoft.com/office/drawing/2014/main" id="{D1247A98-C9DC-4A37-A1F4-3559B4DD48BC}"/>
                  </a:ext>
                </a:extLst>
              </p:cNvPr>
              <p:cNvSpPr/>
              <p:nvPr/>
            </p:nvSpPr>
            <p:spPr>
              <a:xfrm>
                <a:off x="7272677" y="3496086"/>
                <a:ext cx="73025" cy="546735"/>
              </a:xfrm>
              <a:custGeom>
                <a:avLst/>
                <a:gdLst/>
                <a:ahLst/>
                <a:cxnLst/>
                <a:rect l="l" t="t" r="r" b="b"/>
                <a:pathLst>
                  <a:path w="73025" h="546734">
                    <a:moveTo>
                      <a:pt x="72682" y="0"/>
                    </a:moveTo>
                    <a:lnTo>
                      <a:pt x="0" y="0"/>
                    </a:lnTo>
                    <a:lnTo>
                      <a:pt x="0" y="546328"/>
                    </a:lnTo>
                    <a:lnTo>
                      <a:pt x="72682" y="546328"/>
                    </a:lnTo>
                    <a:lnTo>
                      <a:pt x="72682" y="0"/>
                    </a:lnTo>
                    <a:close/>
                  </a:path>
                </a:pathLst>
              </a:custGeom>
              <a:solidFill>
                <a:srgbClr val="B5E4FA"/>
              </a:solidFill>
            </p:spPr>
            <p:txBody>
              <a:bodyPr wrap="square" lIns="0" tIns="0" rIns="0" bIns="0" rtlCol="0"/>
              <a:lstStyle/>
              <a:p>
                <a:endParaRPr/>
              </a:p>
            </p:txBody>
          </p:sp>
        </p:grpSp>
        <p:sp>
          <p:nvSpPr>
            <p:cNvPr id="49" name="object 130">
              <a:extLst>
                <a:ext uri="{FF2B5EF4-FFF2-40B4-BE49-F238E27FC236}">
                  <a16:creationId xmlns:a16="http://schemas.microsoft.com/office/drawing/2014/main" id="{C579F263-43EC-4CE4-8301-6A21C4E615A2}"/>
                </a:ext>
              </a:extLst>
            </p:cNvPr>
            <p:cNvSpPr/>
            <p:nvPr/>
          </p:nvSpPr>
          <p:spPr>
            <a:xfrm>
              <a:off x="7726680" y="2190757"/>
              <a:ext cx="868680" cy="1990089"/>
            </a:xfrm>
            <a:custGeom>
              <a:avLst/>
              <a:gdLst/>
              <a:ahLst/>
              <a:cxnLst/>
              <a:rect l="l" t="t" r="r" b="b"/>
              <a:pathLst>
                <a:path w="699770" h="1990090">
                  <a:moveTo>
                    <a:pt x="0" y="1989696"/>
                  </a:moveTo>
                  <a:lnTo>
                    <a:pt x="0" y="0"/>
                  </a:lnTo>
                  <a:lnTo>
                    <a:pt x="699147" y="0"/>
                  </a:lnTo>
                  <a:lnTo>
                    <a:pt x="699147" y="1989696"/>
                  </a:lnTo>
                </a:path>
              </a:pathLst>
            </a:custGeom>
            <a:ln w="3175">
              <a:solidFill>
                <a:schemeClr val="bg1">
                  <a:lumMod val="50000"/>
                </a:schemeClr>
              </a:solidFill>
              <a:prstDash val="dash"/>
            </a:ln>
          </p:spPr>
          <p:txBody>
            <a:bodyPr wrap="square" lIns="0" tIns="0" rIns="0" bIns="0" rtlCol="0"/>
            <a:lstStyle/>
            <a:p>
              <a:endParaRPr/>
            </a:p>
          </p:txBody>
        </p:sp>
        <p:grpSp>
          <p:nvGrpSpPr>
            <p:cNvPr id="165" name="Group 164">
              <a:extLst>
                <a:ext uri="{FF2B5EF4-FFF2-40B4-BE49-F238E27FC236}">
                  <a16:creationId xmlns:a16="http://schemas.microsoft.com/office/drawing/2014/main" id="{720DA79E-9239-459C-8BC6-3AFBDD177BDA}"/>
                </a:ext>
              </a:extLst>
            </p:cNvPr>
            <p:cNvGrpSpPr/>
            <p:nvPr/>
          </p:nvGrpSpPr>
          <p:grpSpPr>
            <a:xfrm>
              <a:off x="7909560" y="3350709"/>
              <a:ext cx="366090" cy="412712"/>
              <a:chOff x="7893439" y="3442149"/>
              <a:chExt cx="366090" cy="412712"/>
            </a:xfrm>
          </p:grpSpPr>
          <p:sp>
            <p:nvSpPr>
              <p:cNvPr id="50" name="object 131">
                <a:extLst>
                  <a:ext uri="{FF2B5EF4-FFF2-40B4-BE49-F238E27FC236}">
                    <a16:creationId xmlns:a16="http://schemas.microsoft.com/office/drawing/2014/main" id="{90975232-5D7F-4AF5-ADB7-FA24B3051EE3}"/>
                  </a:ext>
                </a:extLst>
              </p:cNvPr>
              <p:cNvSpPr/>
              <p:nvPr/>
            </p:nvSpPr>
            <p:spPr>
              <a:xfrm>
                <a:off x="7893439" y="3442149"/>
                <a:ext cx="73025" cy="53975"/>
              </a:xfrm>
              <a:custGeom>
                <a:avLst/>
                <a:gdLst/>
                <a:ahLst/>
                <a:cxnLst/>
                <a:rect l="l" t="t" r="r" b="b"/>
                <a:pathLst>
                  <a:path w="73025" h="53975">
                    <a:moveTo>
                      <a:pt x="72669" y="0"/>
                    </a:moveTo>
                    <a:lnTo>
                      <a:pt x="0" y="0"/>
                    </a:lnTo>
                    <a:lnTo>
                      <a:pt x="0" y="53936"/>
                    </a:lnTo>
                    <a:lnTo>
                      <a:pt x="72669" y="53936"/>
                    </a:lnTo>
                    <a:lnTo>
                      <a:pt x="72669" y="0"/>
                    </a:lnTo>
                    <a:close/>
                  </a:path>
                </a:pathLst>
              </a:custGeom>
              <a:solidFill>
                <a:srgbClr val="E31836"/>
              </a:solidFill>
            </p:spPr>
            <p:txBody>
              <a:bodyPr wrap="square" lIns="0" tIns="0" rIns="0" bIns="0" rtlCol="0"/>
              <a:lstStyle/>
              <a:p>
                <a:endParaRPr/>
              </a:p>
            </p:txBody>
          </p:sp>
          <p:sp>
            <p:nvSpPr>
              <p:cNvPr id="51" name="object 132">
                <a:extLst>
                  <a:ext uri="{FF2B5EF4-FFF2-40B4-BE49-F238E27FC236}">
                    <a16:creationId xmlns:a16="http://schemas.microsoft.com/office/drawing/2014/main" id="{7BD9FDBD-78B6-4E58-A551-12D701232E11}"/>
                  </a:ext>
                </a:extLst>
              </p:cNvPr>
              <p:cNvSpPr/>
              <p:nvPr/>
            </p:nvSpPr>
            <p:spPr>
              <a:xfrm>
                <a:off x="7966197" y="3496086"/>
                <a:ext cx="73660" cy="358775"/>
              </a:xfrm>
              <a:custGeom>
                <a:avLst/>
                <a:gdLst/>
                <a:ahLst/>
                <a:cxnLst/>
                <a:rect l="l" t="t" r="r" b="b"/>
                <a:pathLst>
                  <a:path w="73660" h="358775">
                    <a:moveTo>
                      <a:pt x="73228" y="0"/>
                    </a:moveTo>
                    <a:lnTo>
                      <a:pt x="0" y="0"/>
                    </a:lnTo>
                    <a:lnTo>
                      <a:pt x="0" y="358254"/>
                    </a:lnTo>
                    <a:lnTo>
                      <a:pt x="73228" y="358254"/>
                    </a:lnTo>
                    <a:lnTo>
                      <a:pt x="73228" y="0"/>
                    </a:lnTo>
                    <a:close/>
                  </a:path>
                </a:pathLst>
              </a:custGeom>
              <a:solidFill>
                <a:srgbClr val="F09383"/>
              </a:solidFill>
            </p:spPr>
            <p:txBody>
              <a:bodyPr wrap="square" lIns="0" tIns="0" rIns="0" bIns="0" rtlCol="0"/>
              <a:lstStyle/>
              <a:p>
                <a:endParaRPr/>
              </a:p>
            </p:txBody>
          </p:sp>
          <p:sp>
            <p:nvSpPr>
              <p:cNvPr id="52" name="object 133">
                <a:extLst>
                  <a:ext uri="{FF2B5EF4-FFF2-40B4-BE49-F238E27FC236}">
                    <a16:creationId xmlns:a16="http://schemas.microsoft.com/office/drawing/2014/main" id="{16CEC7F7-6408-4CD1-AF66-C1744E9BBCC8}"/>
                  </a:ext>
                </a:extLst>
              </p:cNvPr>
              <p:cNvSpPr/>
              <p:nvPr/>
            </p:nvSpPr>
            <p:spPr>
              <a:xfrm>
                <a:off x="8039425" y="3496086"/>
                <a:ext cx="73660" cy="130175"/>
              </a:xfrm>
              <a:custGeom>
                <a:avLst/>
                <a:gdLst/>
                <a:ahLst/>
                <a:cxnLst/>
                <a:rect l="l" t="t" r="r" b="b"/>
                <a:pathLst>
                  <a:path w="73660" h="130175">
                    <a:moveTo>
                      <a:pt x="73228" y="0"/>
                    </a:moveTo>
                    <a:lnTo>
                      <a:pt x="0" y="0"/>
                    </a:lnTo>
                    <a:lnTo>
                      <a:pt x="0" y="129641"/>
                    </a:lnTo>
                    <a:lnTo>
                      <a:pt x="73228" y="129641"/>
                    </a:lnTo>
                    <a:lnTo>
                      <a:pt x="73228" y="0"/>
                    </a:lnTo>
                    <a:close/>
                  </a:path>
                </a:pathLst>
              </a:custGeom>
              <a:solidFill>
                <a:srgbClr val="F7C6B9"/>
              </a:solidFill>
            </p:spPr>
            <p:txBody>
              <a:bodyPr wrap="square" lIns="0" tIns="0" rIns="0" bIns="0" rtlCol="0"/>
              <a:lstStyle/>
              <a:p>
                <a:endParaRPr/>
              </a:p>
            </p:txBody>
          </p:sp>
          <p:sp>
            <p:nvSpPr>
              <p:cNvPr id="53" name="object 134">
                <a:extLst>
                  <a:ext uri="{FF2B5EF4-FFF2-40B4-BE49-F238E27FC236}">
                    <a16:creationId xmlns:a16="http://schemas.microsoft.com/office/drawing/2014/main" id="{0E3D4B65-122E-483A-B782-027068AD055E}"/>
                  </a:ext>
                </a:extLst>
              </p:cNvPr>
              <p:cNvSpPr/>
              <p:nvPr/>
            </p:nvSpPr>
            <p:spPr>
              <a:xfrm>
                <a:off x="8112640" y="3496086"/>
                <a:ext cx="73660" cy="65405"/>
              </a:xfrm>
              <a:custGeom>
                <a:avLst/>
                <a:gdLst/>
                <a:ahLst/>
                <a:cxnLst/>
                <a:rect l="l" t="t" r="r" b="b"/>
                <a:pathLst>
                  <a:path w="73660" h="65404">
                    <a:moveTo>
                      <a:pt x="73228" y="0"/>
                    </a:moveTo>
                    <a:lnTo>
                      <a:pt x="0" y="0"/>
                    </a:lnTo>
                    <a:lnTo>
                      <a:pt x="0" y="64820"/>
                    </a:lnTo>
                    <a:lnTo>
                      <a:pt x="73228" y="64820"/>
                    </a:lnTo>
                    <a:lnTo>
                      <a:pt x="73228" y="0"/>
                    </a:lnTo>
                    <a:close/>
                  </a:path>
                </a:pathLst>
              </a:custGeom>
              <a:solidFill>
                <a:srgbClr val="62CDF6"/>
              </a:solidFill>
            </p:spPr>
            <p:txBody>
              <a:bodyPr wrap="square" lIns="0" tIns="0" rIns="0" bIns="0" rtlCol="0"/>
              <a:lstStyle/>
              <a:p>
                <a:endParaRPr/>
              </a:p>
            </p:txBody>
          </p:sp>
          <p:sp>
            <p:nvSpPr>
              <p:cNvPr id="54" name="object 135">
                <a:extLst>
                  <a:ext uri="{FF2B5EF4-FFF2-40B4-BE49-F238E27FC236}">
                    <a16:creationId xmlns:a16="http://schemas.microsoft.com/office/drawing/2014/main" id="{C86929D6-51F2-44BF-A92C-9AF676F6138C}"/>
                  </a:ext>
                </a:extLst>
              </p:cNvPr>
              <p:cNvSpPr/>
              <p:nvPr/>
            </p:nvSpPr>
            <p:spPr>
              <a:xfrm>
                <a:off x="8185869" y="3496073"/>
                <a:ext cx="73660" cy="137795"/>
              </a:xfrm>
              <a:custGeom>
                <a:avLst/>
                <a:gdLst/>
                <a:ahLst/>
                <a:cxnLst/>
                <a:rect l="l" t="t" r="r" b="b"/>
                <a:pathLst>
                  <a:path w="73659" h="137795">
                    <a:moveTo>
                      <a:pt x="73215" y="0"/>
                    </a:moveTo>
                    <a:lnTo>
                      <a:pt x="0" y="0"/>
                    </a:lnTo>
                    <a:lnTo>
                      <a:pt x="0" y="137528"/>
                    </a:lnTo>
                    <a:lnTo>
                      <a:pt x="73215" y="137528"/>
                    </a:lnTo>
                    <a:lnTo>
                      <a:pt x="73215" y="0"/>
                    </a:lnTo>
                    <a:close/>
                  </a:path>
                </a:pathLst>
              </a:custGeom>
              <a:solidFill>
                <a:srgbClr val="8ED8F8"/>
              </a:solidFill>
            </p:spPr>
            <p:txBody>
              <a:bodyPr wrap="square" lIns="0" tIns="0" rIns="0" bIns="0" rtlCol="0"/>
              <a:lstStyle/>
              <a:p>
                <a:endParaRPr/>
              </a:p>
            </p:txBody>
          </p:sp>
        </p:grpSp>
        <p:sp>
          <p:nvSpPr>
            <p:cNvPr id="133" name="TextBox 132">
              <a:extLst>
                <a:ext uri="{FF2B5EF4-FFF2-40B4-BE49-F238E27FC236}">
                  <a16:creationId xmlns:a16="http://schemas.microsoft.com/office/drawing/2014/main" id="{D4EA1456-079C-4C71-8272-F1EAC61764C4}"/>
                </a:ext>
              </a:extLst>
            </p:cNvPr>
            <p:cNvSpPr txBox="1"/>
            <p:nvPr/>
          </p:nvSpPr>
          <p:spPr>
            <a:xfrm>
              <a:off x="2352541" y="4134538"/>
              <a:ext cx="552715" cy="184666"/>
            </a:xfrm>
            <a:prstGeom prst="rect">
              <a:avLst/>
            </a:prstGeom>
            <a:noFill/>
          </p:spPr>
          <p:txBody>
            <a:bodyPr wrap="none" lIns="0" tIns="0" rIns="0" bIns="0" rtlCol="0" anchor="ctr">
              <a:spAutoFit/>
            </a:bodyPr>
            <a:lstStyle/>
            <a:p>
              <a:pPr algn="ctr"/>
              <a:r>
                <a:rPr lang="fr-CH" sz="1200" spc="-20" err="1"/>
                <a:t>Jamaica</a:t>
              </a:r>
              <a:endParaRPr lang="en-GB" sz="1200" spc="-20"/>
            </a:p>
          </p:txBody>
        </p:sp>
        <p:sp>
          <p:nvSpPr>
            <p:cNvPr id="134" name="TextBox 133">
              <a:extLst>
                <a:ext uri="{FF2B5EF4-FFF2-40B4-BE49-F238E27FC236}">
                  <a16:creationId xmlns:a16="http://schemas.microsoft.com/office/drawing/2014/main" id="{20F6D7B7-B5DD-4346-8168-9CE2B14552EC}"/>
                </a:ext>
              </a:extLst>
            </p:cNvPr>
            <p:cNvSpPr txBox="1"/>
            <p:nvPr/>
          </p:nvSpPr>
          <p:spPr>
            <a:xfrm>
              <a:off x="3333083" y="4134538"/>
              <a:ext cx="466153" cy="184666"/>
            </a:xfrm>
            <a:prstGeom prst="rect">
              <a:avLst/>
            </a:prstGeom>
            <a:noFill/>
          </p:spPr>
          <p:txBody>
            <a:bodyPr wrap="none" lIns="0" tIns="0" rIns="0" bIns="0" rtlCol="0" anchor="ctr">
              <a:spAutoFit/>
            </a:bodyPr>
            <a:lstStyle/>
            <a:p>
              <a:pPr algn="ctr"/>
              <a:r>
                <a:rPr lang="fr-CH" sz="1200" spc="-20"/>
                <a:t>Nigeria</a:t>
              </a:r>
              <a:endParaRPr lang="en-GB" sz="1200" spc="-20"/>
            </a:p>
          </p:txBody>
        </p:sp>
        <p:sp>
          <p:nvSpPr>
            <p:cNvPr id="135" name="TextBox 134">
              <a:extLst>
                <a:ext uri="{FF2B5EF4-FFF2-40B4-BE49-F238E27FC236}">
                  <a16:creationId xmlns:a16="http://schemas.microsoft.com/office/drawing/2014/main" id="{C3311358-F5CB-49D6-A9C4-CBF023568E28}"/>
                </a:ext>
              </a:extLst>
            </p:cNvPr>
            <p:cNvSpPr txBox="1"/>
            <p:nvPr/>
          </p:nvSpPr>
          <p:spPr>
            <a:xfrm>
              <a:off x="4207729" y="4134538"/>
              <a:ext cx="545662" cy="184666"/>
            </a:xfrm>
            <a:prstGeom prst="rect">
              <a:avLst/>
            </a:prstGeom>
            <a:noFill/>
          </p:spPr>
          <p:txBody>
            <a:bodyPr wrap="none" lIns="0" tIns="0" rIns="0" bIns="0" rtlCol="0" anchor="ctr">
              <a:spAutoFit/>
            </a:bodyPr>
            <a:lstStyle/>
            <a:p>
              <a:pPr algn="ctr"/>
              <a:r>
                <a:rPr lang="fr-CH" sz="1200" spc="-20"/>
                <a:t>Rwanda</a:t>
              </a:r>
              <a:endParaRPr lang="en-GB" sz="1200" spc="-20"/>
            </a:p>
          </p:txBody>
        </p:sp>
        <p:sp>
          <p:nvSpPr>
            <p:cNvPr id="136" name="TextBox 135">
              <a:extLst>
                <a:ext uri="{FF2B5EF4-FFF2-40B4-BE49-F238E27FC236}">
                  <a16:creationId xmlns:a16="http://schemas.microsoft.com/office/drawing/2014/main" id="{061AFA97-244D-451D-A0E8-DFBAB354FA3F}"/>
                </a:ext>
              </a:extLst>
            </p:cNvPr>
            <p:cNvSpPr txBox="1"/>
            <p:nvPr/>
          </p:nvSpPr>
          <p:spPr>
            <a:xfrm>
              <a:off x="4969363" y="4134538"/>
              <a:ext cx="851195" cy="184666"/>
            </a:xfrm>
            <a:prstGeom prst="rect">
              <a:avLst/>
            </a:prstGeom>
            <a:noFill/>
          </p:spPr>
          <p:txBody>
            <a:bodyPr wrap="none" lIns="0" tIns="0" rIns="0" bIns="0" rtlCol="0" anchor="ctr">
              <a:spAutoFit/>
            </a:bodyPr>
            <a:lstStyle/>
            <a:p>
              <a:pPr algn="ctr"/>
              <a:r>
                <a:rPr lang="fr-CH" sz="1200" spc="-20"/>
                <a:t>Mozambique</a:t>
              </a:r>
              <a:endParaRPr lang="en-GB" sz="1200" spc="-20"/>
            </a:p>
          </p:txBody>
        </p:sp>
        <p:sp>
          <p:nvSpPr>
            <p:cNvPr id="137" name="TextBox 136">
              <a:extLst>
                <a:ext uri="{FF2B5EF4-FFF2-40B4-BE49-F238E27FC236}">
                  <a16:creationId xmlns:a16="http://schemas.microsoft.com/office/drawing/2014/main" id="{426E4E9E-93B8-4102-B992-4D6D5DDCF9A8}"/>
                </a:ext>
              </a:extLst>
            </p:cNvPr>
            <p:cNvSpPr txBox="1"/>
            <p:nvPr/>
          </p:nvSpPr>
          <p:spPr>
            <a:xfrm>
              <a:off x="5962149" y="4134538"/>
              <a:ext cx="694421" cy="184666"/>
            </a:xfrm>
            <a:prstGeom prst="rect">
              <a:avLst/>
            </a:prstGeom>
            <a:noFill/>
          </p:spPr>
          <p:txBody>
            <a:bodyPr wrap="none" lIns="0" tIns="0" rIns="0" bIns="0" rtlCol="0" anchor="ctr">
              <a:spAutoFit/>
            </a:bodyPr>
            <a:lstStyle/>
            <a:p>
              <a:pPr algn="ctr"/>
              <a:r>
                <a:rPr lang="fr-CH" sz="1200" spc="-20" err="1"/>
                <a:t>Cameroon</a:t>
              </a:r>
              <a:endParaRPr lang="en-GB" sz="1200" spc="-20"/>
            </a:p>
          </p:txBody>
        </p:sp>
        <p:sp>
          <p:nvSpPr>
            <p:cNvPr id="138" name="TextBox 137">
              <a:extLst>
                <a:ext uri="{FF2B5EF4-FFF2-40B4-BE49-F238E27FC236}">
                  <a16:creationId xmlns:a16="http://schemas.microsoft.com/office/drawing/2014/main" id="{57E219E4-0C47-40CD-8027-A1DC7D2482BB}"/>
                </a:ext>
              </a:extLst>
            </p:cNvPr>
            <p:cNvSpPr txBox="1"/>
            <p:nvPr/>
          </p:nvSpPr>
          <p:spPr>
            <a:xfrm>
              <a:off x="6800728" y="4134538"/>
              <a:ext cx="846065" cy="184666"/>
            </a:xfrm>
            <a:prstGeom prst="rect">
              <a:avLst/>
            </a:prstGeom>
            <a:noFill/>
          </p:spPr>
          <p:txBody>
            <a:bodyPr wrap="none" lIns="0" tIns="0" rIns="0" bIns="0" rtlCol="0" anchor="ctr">
              <a:spAutoFit/>
            </a:bodyPr>
            <a:lstStyle/>
            <a:p>
              <a:pPr algn="ctr"/>
              <a:r>
                <a:rPr lang="fr-CH" sz="1200" spc="-20"/>
                <a:t>Sierra Leone</a:t>
              </a:r>
              <a:endParaRPr lang="en-GB" sz="1200" spc="-20"/>
            </a:p>
          </p:txBody>
        </p:sp>
        <p:sp>
          <p:nvSpPr>
            <p:cNvPr id="139" name="TextBox 138">
              <a:extLst>
                <a:ext uri="{FF2B5EF4-FFF2-40B4-BE49-F238E27FC236}">
                  <a16:creationId xmlns:a16="http://schemas.microsoft.com/office/drawing/2014/main" id="{FF8E8470-7FB0-41CC-8BEE-79F7C3C62FF7}"/>
                </a:ext>
              </a:extLst>
            </p:cNvPr>
            <p:cNvSpPr txBox="1"/>
            <p:nvPr/>
          </p:nvSpPr>
          <p:spPr>
            <a:xfrm>
              <a:off x="7834648" y="4134538"/>
              <a:ext cx="652743" cy="184666"/>
            </a:xfrm>
            <a:prstGeom prst="rect">
              <a:avLst/>
            </a:prstGeom>
            <a:noFill/>
          </p:spPr>
          <p:txBody>
            <a:bodyPr wrap="none" lIns="0" tIns="0" rIns="0" bIns="0" rtlCol="0" anchor="ctr">
              <a:spAutoFit/>
            </a:bodyPr>
            <a:lstStyle/>
            <a:p>
              <a:pPr algn="ctr"/>
              <a:r>
                <a:rPr lang="fr-CH" sz="1200" spc="-20"/>
                <a:t>Botswana</a:t>
              </a:r>
              <a:endParaRPr lang="en-GB" sz="1200" spc="-20"/>
            </a:p>
          </p:txBody>
        </p:sp>
        <p:sp>
          <p:nvSpPr>
            <p:cNvPr id="55" name="object 136">
              <a:extLst>
                <a:ext uri="{FF2B5EF4-FFF2-40B4-BE49-F238E27FC236}">
                  <a16:creationId xmlns:a16="http://schemas.microsoft.com/office/drawing/2014/main" id="{ED718ACB-5296-4685-96B5-3C34A7CFFEE3}"/>
                </a:ext>
              </a:extLst>
            </p:cNvPr>
            <p:cNvSpPr/>
            <p:nvPr/>
          </p:nvSpPr>
          <p:spPr>
            <a:xfrm>
              <a:off x="2192677" y="3404645"/>
              <a:ext cx="6400800" cy="0"/>
            </a:xfrm>
            <a:custGeom>
              <a:avLst/>
              <a:gdLst/>
              <a:ahLst/>
              <a:cxnLst/>
              <a:rect l="l" t="t" r="r" b="b"/>
              <a:pathLst>
                <a:path w="5454650">
                  <a:moveTo>
                    <a:pt x="0" y="0"/>
                  </a:moveTo>
                  <a:lnTo>
                    <a:pt x="5454548" y="0"/>
                  </a:lnTo>
                </a:path>
              </a:pathLst>
            </a:custGeom>
            <a:ln w="3175">
              <a:solidFill>
                <a:srgbClr val="808285"/>
              </a:solidFill>
            </a:ln>
          </p:spPr>
          <p:txBody>
            <a:bodyPr wrap="square" lIns="0" tIns="0" rIns="0" bIns="0" rtlCol="0"/>
            <a:lstStyle/>
            <a:p>
              <a:endParaRPr/>
            </a:p>
          </p:txBody>
        </p:sp>
        <p:sp>
          <p:nvSpPr>
            <p:cNvPr id="166" name="object 61">
              <a:extLst>
                <a:ext uri="{FF2B5EF4-FFF2-40B4-BE49-F238E27FC236}">
                  <a16:creationId xmlns:a16="http://schemas.microsoft.com/office/drawing/2014/main" id="{2DDECCA7-8176-4F26-9A6D-3EB0D8F99EEB}"/>
                </a:ext>
              </a:extLst>
            </p:cNvPr>
            <p:cNvSpPr txBox="1"/>
            <p:nvPr/>
          </p:nvSpPr>
          <p:spPr>
            <a:xfrm>
              <a:off x="1097280" y="3005047"/>
              <a:ext cx="479618" cy="320601"/>
            </a:xfrm>
            <a:prstGeom prst="rect">
              <a:avLst/>
            </a:prstGeom>
          </p:spPr>
          <p:txBody>
            <a:bodyPr vert="horz" wrap="non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Percent </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a:t>
              </a:r>
            </a:p>
          </p:txBody>
        </p:sp>
        <p:sp>
          <p:nvSpPr>
            <p:cNvPr id="169" name="TextBox 168">
              <a:extLst>
                <a:ext uri="{FF2B5EF4-FFF2-40B4-BE49-F238E27FC236}">
                  <a16:creationId xmlns:a16="http://schemas.microsoft.com/office/drawing/2014/main" id="{97AC40D6-1823-4D26-8AD6-AA310023855D}"/>
                </a:ext>
              </a:extLst>
            </p:cNvPr>
            <p:cNvSpPr txBox="1"/>
            <p:nvPr/>
          </p:nvSpPr>
          <p:spPr>
            <a:xfrm>
              <a:off x="1589801" y="2103120"/>
              <a:ext cx="420308" cy="166777"/>
            </a:xfrm>
            <a:prstGeom prst="rect">
              <a:avLst/>
            </a:prstGeom>
            <a:noFill/>
          </p:spPr>
          <p:txBody>
            <a:bodyPr wrap="non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100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70" name="TextBox 169">
              <a:extLst>
                <a:ext uri="{FF2B5EF4-FFF2-40B4-BE49-F238E27FC236}">
                  <a16:creationId xmlns:a16="http://schemas.microsoft.com/office/drawing/2014/main" id="{25EC4D79-1F8A-4C7B-966B-7CBA83E4A441}"/>
                </a:ext>
              </a:extLst>
            </p:cNvPr>
            <p:cNvSpPr txBox="1"/>
            <p:nvPr/>
          </p:nvSpPr>
          <p:spPr>
            <a:xfrm>
              <a:off x="1655525" y="2596896"/>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60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71" name="TextBox 170">
              <a:extLst>
                <a:ext uri="{FF2B5EF4-FFF2-40B4-BE49-F238E27FC236}">
                  <a16:creationId xmlns:a16="http://schemas.microsoft.com/office/drawing/2014/main" id="{68B11E4A-ED05-46AA-8A78-AFC206A18311}"/>
                </a:ext>
              </a:extLst>
            </p:cNvPr>
            <p:cNvSpPr txBox="1"/>
            <p:nvPr/>
          </p:nvSpPr>
          <p:spPr>
            <a:xfrm>
              <a:off x="1655525" y="2834640"/>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40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73" name="Straight Connector 172">
              <a:extLst>
                <a:ext uri="{FF2B5EF4-FFF2-40B4-BE49-F238E27FC236}">
                  <a16:creationId xmlns:a16="http://schemas.microsoft.com/office/drawing/2014/main" id="{EED50A0D-B1F9-4833-859B-CD8F80EC811E}"/>
                </a:ext>
              </a:extLst>
            </p:cNvPr>
            <p:cNvCxnSpPr>
              <a:cxnSpLocks/>
            </p:cNvCxnSpPr>
            <p:nvPr/>
          </p:nvCxnSpPr>
          <p:spPr>
            <a:xfrm>
              <a:off x="1985689" y="2188693"/>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1C23DB97-E808-4883-9CA2-3C1EBAE8C58F}"/>
                </a:ext>
              </a:extLst>
            </p:cNvPr>
            <p:cNvCxnSpPr>
              <a:cxnSpLocks/>
            </p:cNvCxnSpPr>
            <p:nvPr/>
          </p:nvCxnSpPr>
          <p:spPr>
            <a:xfrm>
              <a:off x="1985689" y="2675816"/>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82B93041-350D-4B04-A6A2-7B8029406ACD}"/>
                </a:ext>
              </a:extLst>
            </p:cNvPr>
            <p:cNvCxnSpPr>
              <a:cxnSpLocks/>
            </p:cNvCxnSpPr>
            <p:nvPr/>
          </p:nvCxnSpPr>
          <p:spPr>
            <a:xfrm>
              <a:off x="1985689" y="2917667"/>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B7EB38B2-78C6-4FDC-AD19-9653AAB0F551}"/>
                </a:ext>
              </a:extLst>
            </p:cNvPr>
            <p:cNvSpPr txBox="1"/>
            <p:nvPr/>
          </p:nvSpPr>
          <p:spPr>
            <a:xfrm>
              <a:off x="1655525" y="3081528"/>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68" name="TextBox 167">
              <a:extLst>
                <a:ext uri="{FF2B5EF4-FFF2-40B4-BE49-F238E27FC236}">
                  <a16:creationId xmlns:a16="http://schemas.microsoft.com/office/drawing/2014/main" id="{1D56C431-B795-4DE0-AA76-632EA66B5381}"/>
                </a:ext>
              </a:extLst>
            </p:cNvPr>
            <p:cNvSpPr txBox="1"/>
            <p:nvPr/>
          </p:nvSpPr>
          <p:spPr>
            <a:xfrm>
              <a:off x="1655064" y="3328416"/>
              <a:ext cx="35661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72" name="TextBox 171">
              <a:extLst>
                <a:ext uri="{FF2B5EF4-FFF2-40B4-BE49-F238E27FC236}">
                  <a16:creationId xmlns:a16="http://schemas.microsoft.com/office/drawing/2014/main" id="{46822DAA-7B96-47FA-BD7D-D2892881ECCD}"/>
                </a:ext>
              </a:extLst>
            </p:cNvPr>
            <p:cNvSpPr txBox="1"/>
            <p:nvPr/>
          </p:nvSpPr>
          <p:spPr>
            <a:xfrm>
              <a:off x="1609344" y="3566160"/>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-20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76" name="Straight Connector 175">
              <a:extLst>
                <a:ext uri="{FF2B5EF4-FFF2-40B4-BE49-F238E27FC236}">
                  <a16:creationId xmlns:a16="http://schemas.microsoft.com/office/drawing/2014/main" id="{6BB49819-62E6-4BDA-8684-9972B4109B44}"/>
                </a:ext>
              </a:extLst>
            </p:cNvPr>
            <p:cNvCxnSpPr>
              <a:cxnSpLocks/>
            </p:cNvCxnSpPr>
            <p:nvPr/>
          </p:nvCxnSpPr>
          <p:spPr>
            <a:xfrm>
              <a:off x="1985689" y="316191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F3973C9-D2CF-41C3-93B4-BF1AD75CA1FA}"/>
                </a:ext>
              </a:extLst>
            </p:cNvPr>
            <p:cNvCxnSpPr>
              <a:cxnSpLocks/>
            </p:cNvCxnSpPr>
            <p:nvPr/>
          </p:nvCxnSpPr>
          <p:spPr>
            <a:xfrm>
              <a:off x="1985689" y="340728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B0A0D8C-07CE-4381-A65F-201ACB5F235B}"/>
                </a:ext>
              </a:extLst>
            </p:cNvPr>
            <p:cNvCxnSpPr>
              <a:cxnSpLocks/>
            </p:cNvCxnSpPr>
            <p:nvPr/>
          </p:nvCxnSpPr>
          <p:spPr>
            <a:xfrm>
              <a:off x="1985689" y="365036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4963C2C9-227A-4EB8-B02D-391032791575}"/>
                </a:ext>
              </a:extLst>
            </p:cNvPr>
            <p:cNvSpPr txBox="1"/>
            <p:nvPr/>
          </p:nvSpPr>
          <p:spPr>
            <a:xfrm>
              <a:off x="1655525" y="2350008"/>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80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89" name="TextBox 188">
              <a:extLst>
                <a:ext uri="{FF2B5EF4-FFF2-40B4-BE49-F238E27FC236}">
                  <a16:creationId xmlns:a16="http://schemas.microsoft.com/office/drawing/2014/main" id="{67804497-4CF2-434F-BBE3-85F28E47EEF4}"/>
                </a:ext>
              </a:extLst>
            </p:cNvPr>
            <p:cNvSpPr txBox="1"/>
            <p:nvPr/>
          </p:nvSpPr>
          <p:spPr>
            <a:xfrm>
              <a:off x="1609344" y="3813048"/>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-40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90" name="TextBox 189">
              <a:extLst>
                <a:ext uri="{FF2B5EF4-FFF2-40B4-BE49-F238E27FC236}">
                  <a16:creationId xmlns:a16="http://schemas.microsoft.com/office/drawing/2014/main" id="{A3F010DE-31D7-4776-9EB4-9FC7492B4924}"/>
                </a:ext>
              </a:extLst>
            </p:cNvPr>
            <p:cNvSpPr txBox="1"/>
            <p:nvPr/>
          </p:nvSpPr>
          <p:spPr>
            <a:xfrm>
              <a:off x="1609344" y="4050792"/>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-60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91" name="Straight Connector 190">
              <a:extLst>
                <a:ext uri="{FF2B5EF4-FFF2-40B4-BE49-F238E27FC236}">
                  <a16:creationId xmlns:a16="http://schemas.microsoft.com/office/drawing/2014/main" id="{4603210F-C3E6-45DA-A41F-9E1DF5C6AB6B}"/>
                </a:ext>
              </a:extLst>
            </p:cNvPr>
            <p:cNvCxnSpPr>
              <a:cxnSpLocks/>
            </p:cNvCxnSpPr>
            <p:nvPr/>
          </p:nvCxnSpPr>
          <p:spPr>
            <a:xfrm>
              <a:off x="1985689" y="243562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CACC599-3235-409C-8CA2-DC1513D3AA95}"/>
                </a:ext>
              </a:extLst>
            </p:cNvPr>
            <p:cNvCxnSpPr>
              <a:cxnSpLocks/>
            </p:cNvCxnSpPr>
            <p:nvPr/>
          </p:nvCxnSpPr>
          <p:spPr>
            <a:xfrm>
              <a:off x="1985689" y="389307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B2B013D-A3A1-4300-98FA-E61D132BBA67}"/>
                </a:ext>
              </a:extLst>
            </p:cNvPr>
            <p:cNvCxnSpPr>
              <a:cxnSpLocks/>
            </p:cNvCxnSpPr>
            <p:nvPr/>
          </p:nvCxnSpPr>
          <p:spPr>
            <a:xfrm>
              <a:off x="1985689" y="413615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object 2">
            <a:extLst>
              <a:ext uri="{FF2B5EF4-FFF2-40B4-BE49-F238E27FC236}">
                <a16:creationId xmlns:a16="http://schemas.microsoft.com/office/drawing/2014/main" id="{5B0E8E65-93D6-458F-B73D-3F69A0B143F9}"/>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4279782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A07FAB-987C-4E08-B1E3-F6BED4040407}"/>
              </a:ext>
            </a:extLst>
          </p:cNvPr>
          <p:cNvGrpSpPr/>
          <p:nvPr/>
        </p:nvGrpSpPr>
        <p:grpSpPr>
          <a:xfrm>
            <a:off x="365760" y="1051560"/>
            <a:ext cx="11430000" cy="5508333"/>
            <a:chOff x="365760" y="1051560"/>
            <a:chExt cx="11430000" cy="5508333"/>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Change in the number of pregnant women tested for HIV per month,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compared to baseline, selected countries, 2020</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D041973-F067-4327-AB5B-253344103F2D}"/>
                </a:ext>
              </a:extLst>
            </p:cNvPr>
            <p:cNvSpPr txBox="1"/>
            <p:nvPr/>
          </p:nvSpPr>
          <p:spPr>
            <a:xfrm>
              <a:off x="457200" y="5867396"/>
              <a:ext cx="11052928" cy="692497"/>
            </a:xfrm>
            <a:prstGeom prst="rect">
              <a:avLst/>
            </a:prstGeom>
            <a:noFill/>
          </p:spPr>
          <p:txBody>
            <a:bodyPr wrap="square" lIns="0" tIns="0" rIns="0" bIns="0">
              <a:spAutoFit/>
            </a:bodyPr>
            <a:lstStyle>
              <a:defPPr>
                <a:defRPr lang="LID4096"/>
              </a:defPPr>
              <a:lvl1pPr>
                <a:defRPr sz="1000"/>
              </a:lvl1pPr>
            </a:lstStyle>
            <a:p>
              <a:r>
                <a:rPr lang="en-US" b="1">
                  <a:solidFill>
                    <a:schemeClr val="tx1">
                      <a:lumMod val="65000"/>
                      <a:lumOff val="35000"/>
                    </a:schemeClr>
                  </a:solidFill>
                </a:rPr>
                <a:t>Source: </a:t>
              </a:r>
              <a:r>
                <a:rPr lang="en-US">
                  <a:solidFill>
                    <a:schemeClr val="tx1">
                      <a:lumMod val="65000"/>
                      <a:lumOff val="35000"/>
                    </a:schemeClr>
                  </a:solidFill>
                </a:rPr>
                <a:t>UNAIDS/WHO/UNICEF HIV services tracking tool, November 2020.</a:t>
              </a:r>
            </a:p>
            <a:p>
              <a:pPr>
                <a:spcBef>
                  <a:spcPts val="300"/>
                </a:spcBef>
              </a:pPr>
              <a:r>
                <a:rPr lang="en-US" b="1">
                  <a:solidFill>
                    <a:schemeClr val="tx1">
                      <a:lumMod val="65000"/>
                      <a:lumOff val="35000"/>
                    </a:schemeClr>
                  </a:solidFill>
                </a:rPr>
                <a:t>Note: </a:t>
              </a:r>
              <a:r>
                <a:rPr lang="en-US">
                  <a:solidFill>
                    <a:schemeClr val="tx1">
                      <a:lumMod val="65000"/>
                      <a:lumOff val="35000"/>
                    </a:schemeClr>
                  </a:solidFill>
                </a:rPr>
                <a:t>The baseline is the average of January and February reports.</a:t>
              </a:r>
            </a:p>
            <a:p>
              <a:pPr>
                <a:spcBef>
                  <a:spcPts val="300"/>
                </a:spcBef>
              </a:pPr>
              <a:r>
                <a:rPr lang="en-US" b="1">
                  <a:solidFill>
                    <a:schemeClr val="tx1">
                      <a:lumMod val="65000"/>
                      <a:lumOff val="35000"/>
                    </a:schemeClr>
                  </a:solidFill>
                </a:rPr>
                <a:t>Note:</a:t>
              </a:r>
              <a:r>
                <a:rPr lang="en-US">
                  <a:solidFill>
                    <a:schemeClr val="tx1">
                      <a:lumMod val="65000"/>
                      <a:lumOff val="35000"/>
                    </a:schemeClr>
                  </a:solidFill>
                </a:rPr>
                <a:t> The six countries selected were among 13 that fulfilled the following criteria: (a) had data for January 2020; (b) had more than 50 pregnant women in January data; (c) had more than 50% </a:t>
              </a:r>
            </a:p>
            <a:p>
              <a:r>
                <a:rPr lang="en-US">
                  <a:solidFill>
                    <a:schemeClr val="tx1">
                      <a:lumMod val="65000"/>
                      <a:lumOff val="35000"/>
                    </a:schemeClr>
                  </a:solidFill>
                </a:rPr>
                <a:t>of facilities reporting or data from 50% of estimated births; and (d) had at least six months of data.</a:t>
              </a:r>
              <a:endParaRPr lang="en-GB">
                <a:solidFill>
                  <a:schemeClr val="tx1">
                    <a:lumMod val="65000"/>
                    <a:lumOff val="35000"/>
                  </a:schemeClr>
                </a:solidFill>
              </a:endParaRPr>
            </a:p>
          </p:txBody>
        </p:sp>
        <p:sp>
          <p:nvSpPr>
            <p:cNvPr id="80" name="TextBox 79">
              <a:extLst>
                <a:ext uri="{FF2B5EF4-FFF2-40B4-BE49-F238E27FC236}">
                  <a16:creationId xmlns:a16="http://schemas.microsoft.com/office/drawing/2014/main" id="{80FD3F38-8890-4CBE-A4D3-0132FD72389B}"/>
                </a:ext>
              </a:extLst>
            </p:cNvPr>
            <p:cNvSpPr txBox="1"/>
            <p:nvPr/>
          </p:nvSpPr>
          <p:spPr>
            <a:xfrm>
              <a:off x="2196443" y="4846320"/>
              <a:ext cx="6400800" cy="758952"/>
            </a:xfrm>
            <a:prstGeom prst="rect">
              <a:avLst/>
            </a:prstGeom>
            <a:noFill/>
            <a:ln w="3175">
              <a:solidFill>
                <a:schemeClr val="bg1">
                  <a:lumMod val="50000"/>
                </a:schemeClr>
              </a:solidFill>
              <a:prstDash val="dash"/>
            </a:ln>
          </p:spPr>
          <p:txBody>
            <a:bodyPr wrap="square" lIns="0" tIns="0" rIns="0" bIns="0" rtlCol="0">
              <a:spAutoFit/>
            </a:bodyPr>
            <a:lstStyle/>
            <a:p>
              <a:pPr algn="ctr"/>
              <a:endParaRPr lang="en-GB" sz="1100" spc="-20"/>
            </a:p>
          </p:txBody>
        </p:sp>
        <p:sp>
          <p:nvSpPr>
            <p:cNvPr id="81" name="TextBox 80">
              <a:extLst>
                <a:ext uri="{FF2B5EF4-FFF2-40B4-BE49-F238E27FC236}">
                  <a16:creationId xmlns:a16="http://schemas.microsoft.com/office/drawing/2014/main" id="{D151115D-3BEC-4081-A819-D834BCF838B1}"/>
                </a:ext>
              </a:extLst>
            </p:cNvPr>
            <p:cNvSpPr txBox="1"/>
            <p:nvPr/>
          </p:nvSpPr>
          <p:spPr>
            <a:xfrm>
              <a:off x="2194560" y="4921865"/>
              <a:ext cx="1600200" cy="607859"/>
            </a:xfrm>
            <a:prstGeom prst="rect">
              <a:avLst/>
            </a:prstGeom>
            <a:noFill/>
            <a:ln w="3175">
              <a:noFill/>
            </a:ln>
          </p:spPr>
          <p:txBody>
            <a:bodyPr wrap="square" lIns="0" tIns="0" rIns="0" bIns="0" rtlCol="0" anchor="ctr">
              <a:spAutoFit/>
            </a:bodyPr>
            <a:lstStyle/>
            <a:p>
              <a:pPr algn="ctr"/>
              <a:r>
                <a:rPr lang="en-US" sz="1200"/>
                <a:t>13</a:t>
              </a:r>
            </a:p>
            <a:p>
              <a:pPr algn="ctr">
                <a:lnSpc>
                  <a:spcPts val="1100"/>
                </a:lnSpc>
              </a:pPr>
              <a:r>
                <a:rPr lang="en-US" sz="1100" spc="-20"/>
                <a:t>countries reported</a:t>
              </a:r>
            </a:p>
            <a:p>
              <a:pPr algn="ctr">
                <a:lnSpc>
                  <a:spcPts val="1100"/>
                </a:lnSpc>
              </a:pPr>
              <a:r>
                <a:rPr lang="en-US" sz="1100" spc="-20"/>
                <a:t>sufficient monthly</a:t>
              </a:r>
            </a:p>
            <a:p>
              <a:pPr algn="ctr">
                <a:lnSpc>
                  <a:spcPts val="1100"/>
                </a:lnSpc>
              </a:pPr>
              <a:r>
                <a:rPr lang="en-US" sz="1100" spc="-20"/>
                <a:t>data to analyze trends</a:t>
              </a:r>
              <a:endParaRPr lang="en-GB" sz="1100" spc="-20"/>
            </a:p>
          </p:txBody>
        </p:sp>
        <p:sp>
          <p:nvSpPr>
            <p:cNvPr id="82" name="TextBox 81">
              <a:extLst>
                <a:ext uri="{FF2B5EF4-FFF2-40B4-BE49-F238E27FC236}">
                  <a16:creationId xmlns:a16="http://schemas.microsoft.com/office/drawing/2014/main" id="{F805DBB3-E185-4964-805A-E15BA1A9FF91}"/>
                </a:ext>
              </a:extLst>
            </p:cNvPr>
            <p:cNvSpPr txBox="1"/>
            <p:nvPr/>
          </p:nvSpPr>
          <p:spPr>
            <a:xfrm>
              <a:off x="3794760" y="4921865"/>
              <a:ext cx="1600200" cy="607859"/>
            </a:xfrm>
            <a:prstGeom prst="rect">
              <a:avLst/>
            </a:prstGeom>
            <a:noFill/>
            <a:ln w="3175">
              <a:noFill/>
            </a:ln>
          </p:spPr>
          <p:txBody>
            <a:bodyPr wrap="square" lIns="0" tIns="0" rIns="0" bIns="0" rtlCol="0" anchor="ctr">
              <a:spAutoFit/>
            </a:bodyPr>
            <a:lstStyle/>
            <a:p>
              <a:pPr algn="ctr"/>
              <a:r>
                <a:rPr lang="en-US" sz="1200"/>
                <a:t>1</a:t>
              </a:r>
            </a:p>
            <a:p>
              <a:pPr algn="ctr">
                <a:lnSpc>
                  <a:spcPts val="1100"/>
                </a:lnSpc>
              </a:pPr>
              <a:r>
                <a:rPr lang="en-US" sz="1100" spc="-20"/>
                <a:t>country did not</a:t>
              </a:r>
            </a:p>
            <a:p>
              <a:pPr algn="ctr">
                <a:lnSpc>
                  <a:spcPts val="1100"/>
                </a:lnSpc>
              </a:pPr>
              <a:r>
                <a:rPr lang="en-US" sz="1100" spc="-20"/>
                <a:t>experience</a:t>
              </a:r>
            </a:p>
            <a:p>
              <a:pPr algn="ctr">
                <a:lnSpc>
                  <a:spcPts val="1100"/>
                </a:lnSpc>
              </a:pPr>
              <a:r>
                <a:rPr lang="en-US" sz="1100" spc="-20"/>
                <a:t>disruptions</a:t>
              </a:r>
              <a:endParaRPr lang="en-GB" sz="1100" spc="-20"/>
            </a:p>
          </p:txBody>
        </p:sp>
        <p:sp>
          <p:nvSpPr>
            <p:cNvPr id="83" name="TextBox 82">
              <a:extLst>
                <a:ext uri="{FF2B5EF4-FFF2-40B4-BE49-F238E27FC236}">
                  <a16:creationId xmlns:a16="http://schemas.microsoft.com/office/drawing/2014/main" id="{D8E5D3D5-D5D7-47E6-970E-D0C80B4AF2C2}"/>
                </a:ext>
              </a:extLst>
            </p:cNvPr>
            <p:cNvSpPr txBox="1"/>
            <p:nvPr/>
          </p:nvSpPr>
          <p:spPr>
            <a:xfrm>
              <a:off x="5394960" y="4921865"/>
              <a:ext cx="1600200" cy="607859"/>
            </a:xfrm>
            <a:prstGeom prst="rect">
              <a:avLst/>
            </a:prstGeom>
            <a:noFill/>
            <a:ln w="3175">
              <a:noFill/>
            </a:ln>
          </p:spPr>
          <p:txBody>
            <a:bodyPr wrap="square" lIns="0" tIns="0" rIns="0" bIns="0" rtlCol="0" anchor="ctr">
              <a:spAutoFit/>
            </a:bodyPr>
            <a:lstStyle/>
            <a:p>
              <a:pPr algn="ctr"/>
              <a:r>
                <a:rPr lang="en-US" sz="1200"/>
                <a:t>6</a:t>
              </a:r>
            </a:p>
            <a:p>
              <a:pPr algn="ctr">
                <a:lnSpc>
                  <a:spcPts val="1100"/>
                </a:lnSpc>
              </a:pPr>
              <a:r>
                <a:rPr lang="en-US" sz="1100" spc="-20"/>
                <a:t>countries experienced</a:t>
              </a:r>
            </a:p>
            <a:p>
              <a:pPr algn="ctr">
                <a:lnSpc>
                  <a:spcPts val="1100"/>
                </a:lnSpc>
              </a:pPr>
              <a:r>
                <a:rPr lang="en-US" sz="1100" spc="-20"/>
                <a:t>disruptions and then fully rebounded by September</a:t>
              </a:r>
              <a:endParaRPr lang="en-GB" sz="1100" spc="-20"/>
            </a:p>
          </p:txBody>
        </p:sp>
        <p:sp>
          <p:nvSpPr>
            <p:cNvPr id="84" name="TextBox 83">
              <a:extLst>
                <a:ext uri="{FF2B5EF4-FFF2-40B4-BE49-F238E27FC236}">
                  <a16:creationId xmlns:a16="http://schemas.microsoft.com/office/drawing/2014/main" id="{BD794DA0-3FC4-436E-A200-1D98450B7E3C}"/>
                </a:ext>
              </a:extLst>
            </p:cNvPr>
            <p:cNvSpPr txBox="1"/>
            <p:nvPr/>
          </p:nvSpPr>
          <p:spPr>
            <a:xfrm>
              <a:off x="6995160" y="4921865"/>
              <a:ext cx="1600200" cy="607859"/>
            </a:xfrm>
            <a:prstGeom prst="rect">
              <a:avLst/>
            </a:prstGeom>
            <a:noFill/>
            <a:ln w="3175">
              <a:noFill/>
            </a:ln>
          </p:spPr>
          <p:txBody>
            <a:bodyPr wrap="square" lIns="0" tIns="0" rIns="0" bIns="0" rtlCol="0" anchor="ctr">
              <a:spAutoFit/>
            </a:bodyPr>
            <a:lstStyle/>
            <a:p>
              <a:pPr algn="ctr"/>
              <a:r>
                <a:rPr lang="en-US" sz="1200"/>
                <a:t>6</a:t>
              </a:r>
            </a:p>
            <a:p>
              <a:pPr algn="ctr">
                <a:lnSpc>
                  <a:spcPts val="1100"/>
                </a:lnSpc>
              </a:pPr>
              <a:r>
                <a:rPr lang="en-US" sz="1100" spc="-20"/>
                <a:t>countries </a:t>
              </a:r>
            </a:p>
            <a:p>
              <a:pPr algn="ctr">
                <a:lnSpc>
                  <a:spcPts val="1100"/>
                </a:lnSpc>
              </a:pPr>
              <a:r>
                <a:rPr lang="en-US" sz="1100" spc="-20"/>
                <a:t>experienced</a:t>
              </a:r>
            </a:p>
            <a:p>
              <a:pPr algn="ctr">
                <a:lnSpc>
                  <a:spcPts val="1100"/>
                </a:lnSpc>
              </a:pPr>
              <a:r>
                <a:rPr lang="en-US" sz="1100" spc="-20"/>
                <a:t>sustained disruptions</a:t>
              </a:r>
              <a:endParaRPr lang="en-GB" sz="1100" spc="-20"/>
            </a:p>
          </p:txBody>
        </p:sp>
        <p:cxnSp>
          <p:nvCxnSpPr>
            <p:cNvPr id="85" name="Straight Connector 84">
              <a:extLst>
                <a:ext uri="{FF2B5EF4-FFF2-40B4-BE49-F238E27FC236}">
                  <a16:creationId xmlns:a16="http://schemas.microsoft.com/office/drawing/2014/main" id="{BA57E9ED-0D80-491B-B94F-AD28AF63F4D1}"/>
                </a:ext>
              </a:extLst>
            </p:cNvPr>
            <p:cNvCxnSpPr/>
            <p:nvPr/>
          </p:nvCxnSpPr>
          <p:spPr>
            <a:xfrm>
              <a:off x="3794760" y="4846320"/>
              <a:ext cx="0" cy="758952"/>
            </a:xfrm>
            <a:prstGeom prst="line">
              <a:avLst/>
            </a:prstGeom>
            <a:noFill/>
            <a:ln w="3175">
              <a:solidFill>
                <a:schemeClr val="bg1">
                  <a:lumMod val="50000"/>
                </a:schemeClr>
              </a:solidFill>
              <a:prstDash val="dash"/>
            </a:ln>
          </p:spPr>
        </p:cxnSp>
        <p:cxnSp>
          <p:nvCxnSpPr>
            <p:cNvPr id="86" name="Straight Connector 85">
              <a:extLst>
                <a:ext uri="{FF2B5EF4-FFF2-40B4-BE49-F238E27FC236}">
                  <a16:creationId xmlns:a16="http://schemas.microsoft.com/office/drawing/2014/main" id="{D2BA62D6-6E3A-4D4D-9391-1CE7723F7F96}"/>
                </a:ext>
              </a:extLst>
            </p:cNvPr>
            <p:cNvCxnSpPr/>
            <p:nvPr/>
          </p:nvCxnSpPr>
          <p:spPr>
            <a:xfrm>
              <a:off x="5394960" y="4846320"/>
              <a:ext cx="0" cy="758952"/>
            </a:xfrm>
            <a:prstGeom prst="line">
              <a:avLst/>
            </a:prstGeom>
            <a:noFill/>
            <a:ln w="3175">
              <a:solidFill>
                <a:schemeClr val="bg1">
                  <a:lumMod val="50000"/>
                </a:schemeClr>
              </a:solidFill>
              <a:prstDash val="dash"/>
            </a:ln>
          </p:spPr>
        </p:cxnSp>
        <p:cxnSp>
          <p:nvCxnSpPr>
            <p:cNvPr id="87" name="Straight Connector 86">
              <a:extLst>
                <a:ext uri="{FF2B5EF4-FFF2-40B4-BE49-F238E27FC236}">
                  <a16:creationId xmlns:a16="http://schemas.microsoft.com/office/drawing/2014/main" id="{0985F8C7-1034-417F-8F4F-8BFA07959CC1}"/>
                </a:ext>
              </a:extLst>
            </p:cNvPr>
            <p:cNvCxnSpPr/>
            <p:nvPr/>
          </p:nvCxnSpPr>
          <p:spPr>
            <a:xfrm>
              <a:off x="6995160" y="4846320"/>
              <a:ext cx="0" cy="758952"/>
            </a:xfrm>
            <a:prstGeom prst="line">
              <a:avLst/>
            </a:prstGeom>
            <a:noFill/>
            <a:ln w="3175">
              <a:solidFill>
                <a:schemeClr val="bg1">
                  <a:lumMod val="50000"/>
                </a:schemeClr>
              </a:solidFill>
              <a:prstDash val="dash"/>
            </a:ln>
          </p:spPr>
        </p:cxnSp>
        <p:sp>
          <p:nvSpPr>
            <p:cNvPr id="108" name="Rectangle 107">
              <a:extLst>
                <a:ext uri="{FF2B5EF4-FFF2-40B4-BE49-F238E27FC236}">
                  <a16:creationId xmlns:a16="http://schemas.microsoft.com/office/drawing/2014/main" id="{C523F52A-E560-4BD1-883A-E5A863A84DEC}"/>
                </a:ext>
              </a:extLst>
            </p:cNvPr>
            <p:cNvSpPr/>
            <p:nvPr/>
          </p:nvSpPr>
          <p:spPr>
            <a:xfrm>
              <a:off x="3081528" y="4572000"/>
              <a:ext cx="90170" cy="9017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a:extLst>
                <a:ext uri="{FF2B5EF4-FFF2-40B4-BE49-F238E27FC236}">
                  <a16:creationId xmlns:a16="http://schemas.microsoft.com/office/drawing/2014/main" id="{CBF87208-0429-443B-B050-D7D6B907AF2D}"/>
                </a:ext>
              </a:extLst>
            </p:cNvPr>
            <p:cNvSpPr txBox="1"/>
            <p:nvPr/>
          </p:nvSpPr>
          <p:spPr>
            <a:xfrm>
              <a:off x="3209544" y="4526280"/>
              <a:ext cx="391133" cy="169277"/>
            </a:xfrm>
            <a:prstGeom prst="rect">
              <a:avLst/>
            </a:prstGeom>
            <a:noFill/>
          </p:spPr>
          <p:txBody>
            <a:bodyPr wrap="none" lIns="0" tIns="0" rIns="0" bIns="0" rtlCol="0" anchor="ctr">
              <a:spAutoFit/>
            </a:bodyPr>
            <a:lstStyle/>
            <a:p>
              <a:r>
                <a:rPr lang="fr-CH" sz="1100"/>
                <a:t>March</a:t>
              </a:r>
              <a:endParaRPr lang="en-GB" sz="1100"/>
            </a:p>
          </p:txBody>
        </p:sp>
        <p:sp>
          <p:nvSpPr>
            <p:cNvPr id="106" name="Rectangle 105">
              <a:extLst>
                <a:ext uri="{FF2B5EF4-FFF2-40B4-BE49-F238E27FC236}">
                  <a16:creationId xmlns:a16="http://schemas.microsoft.com/office/drawing/2014/main" id="{A42DACF7-A7E3-456E-8EA5-7507DAE2B5BD}"/>
                </a:ext>
              </a:extLst>
            </p:cNvPr>
            <p:cNvSpPr/>
            <p:nvPr/>
          </p:nvSpPr>
          <p:spPr>
            <a:xfrm>
              <a:off x="3785616" y="4575690"/>
              <a:ext cx="90170" cy="90170"/>
            </a:xfrm>
            <a:prstGeom prst="rect">
              <a:avLst/>
            </a:prstGeom>
            <a:solidFill>
              <a:srgbClr val="F09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a:extLst>
                <a:ext uri="{FF2B5EF4-FFF2-40B4-BE49-F238E27FC236}">
                  <a16:creationId xmlns:a16="http://schemas.microsoft.com/office/drawing/2014/main" id="{A4441A3E-EB30-4557-85C7-CD9B28CC259D}"/>
                </a:ext>
              </a:extLst>
            </p:cNvPr>
            <p:cNvSpPr txBox="1"/>
            <p:nvPr/>
          </p:nvSpPr>
          <p:spPr>
            <a:xfrm>
              <a:off x="3913632" y="4529970"/>
              <a:ext cx="283732" cy="169277"/>
            </a:xfrm>
            <a:prstGeom prst="rect">
              <a:avLst/>
            </a:prstGeom>
            <a:noFill/>
          </p:spPr>
          <p:txBody>
            <a:bodyPr wrap="none" lIns="0" tIns="0" rIns="0" bIns="0" rtlCol="0" anchor="ctr">
              <a:spAutoFit/>
            </a:bodyPr>
            <a:lstStyle/>
            <a:p>
              <a:r>
                <a:rPr lang="fr-CH" sz="1100"/>
                <a:t>April</a:t>
              </a:r>
              <a:endParaRPr lang="en-GB" sz="1100"/>
            </a:p>
          </p:txBody>
        </p:sp>
        <p:sp>
          <p:nvSpPr>
            <p:cNvPr id="104" name="Rectangle 103">
              <a:extLst>
                <a:ext uri="{FF2B5EF4-FFF2-40B4-BE49-F238E27FC236}">
                  <a16:creationId xmlns:a16="http://schemas.microsoft.com/office/drawing/2014/main" id="{732E8281-2C68-406D-830C-4913D1622747}"/>
                </a:ext>
              </a:extLst>
            </p:cNvPr>
            <p:cNvSpPr/>
            <p:nvPr/>
          </p:nvSpPr>
          <p:spPr>
            <a:xfrm>
              <a:off x="4379976" y="4575690"/>
              <a:ext cx="90170" cy="90170"/>
            </a:xfrm>
            <a:prstGeom prst="rect">
              <a:avLst/>
            </a:prstGeom>
            <a:solidFill>
              <a:srgbClr val="F7C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a:extLst>
                <a:ext uri="{FF2B5EF4-FFF2-40B4-BE49-F238E27FC236}">
                  <a16:creationId xmlns:a16="http://schemas.microsoft.com/office/drawing/2014/main" id="{B51DDED7-7A83-4EE9-9119-F6A07DE4EBAA}"/>
                </a:ext>
              </a:extLst>
            </p:cNvPr>
            <p:cNvSpPr txBox="1"/>
            <p:nvPr/>
          </p:nvSpPr>
          <p:spPr>
            <a:xfrm>
              <a:off x="4507992" y="4529970"/>
              <a:ext cx="266098" cy="169277"/>
            </a:xfrm>
            <a:prstGeom prst="rect">
              <a:avLst/>
            </a:prstGeom>
            <a:noFill/>
          </p:spPr>
          <p:txBody>
            <a:bodyPr wrap="none" lIns="0" tIns="0" rIns="0" bIns="0" rtlCol="0" anchor="ctr">
              <a:spAutoFit/>
            </a:bodyPr>
            <a:lstStyle/>
            <a:p>
              <a:r>
                <a:rPr lang="fr-CH" sz="1100"/>
                <a:t>May</a:t>
              </a:r>
              <a:endParaRPr lang="en-GB" sz="1100"/>
            </a:p>
          </p:txBody>
        </p:sp>
        <p:sp>
          <p:nvSpPr>
            <p:cNvPr id="102" name="Rectangle 101">
              <a:extLst>
                <a:ext uri="{FF2B5EF4-FFF2-40B4-BE49-F238E27FC236}">
                  <a16:creationId xmlns:a16="http://schemas.microsoft.com/office/drawing/2014/main" id="{246FAD76-7DC2-410E-84A1-ACBDC92086EE}"/>
                </a:ext>
              </a:extLst>
            </p:cNvPr>
            <p:cNvSpPr/>
            <p:nvPr/>
          </p:nvSpPr>
          <p:spPr>
            <a:xfrm>
              <a:off x="4956048" y="4575690"/>
              <a:ext cx="90170" cy="9017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a:extLst>
                <a:ext uri="{FF2B5EF4-FFF2-40B4-BE49-F238E27FC236}">
                  <a16:creationId xmlns:a16="http://schemas.microsoft.com/office/drawing/2014/main" id="{8572BCD9-F171-4F50-9C98-953EDAD2D83A}"/>
                </a:ext>
              </a:extLst>
            </p:cNvPr>
            <p:cNvSpPr txBox="1"/>
            <p:nvPr/>
          </p:nvSpPr>
          <p:spPr>
            <a:xfrm>
              <a:off x="5084064" y="4529970"/>
              <a:ext cx="306174" cy="169277"/>
            </a:xfrm>
            <a:prstGeom prst="rect">
              <a:avLst/>
            </a:prstGeom>
            <a:noFill/>
          </p:spPr>
          <p:txBody>
            <a:bodyPr wrap="none" lIns="0" tIns="0" rIns="0" bIns="0" rtlCol="0" anchor="ctr">
              <a:spAutoFit/>
            </a:bodyPr>
            <a:lstStyle/>
            <a:p>
              <a:r>
                <a:rPr lang="fr-CH" sz="1100"/>
                <a:t>June</a:t>
              </a:r>
              <a:endParaRPr lang="en-GB" sz="1100"/>
            </a:p>
          </p:txBody>
        </p:sp>
        <p:sp>
          <p:nvSpPr>
            <p:cNvPr id="100" name="Rectangle 99">
              <a:extLst>
                <a:ext uri="{FF2B5EF4-FFF2-40B4-BE49-F238E27FC236}">
                  <a16:creationId xmlns:a16="http://schemas.microsoft.com/office/drawing/2014/main" id="{5A78F139-2D75-416B-A262-90FFEB8E4987}"/>
                </a:ext>
              </a:extLst>
            </p:cNvPr>
            <p:cNvSpPr/>
            <p:nvPr/>
          </p:nvSpPr>
          <p:spPr>
            <a:xfrm>
              <a:off x="5577840" y="4575690"/>
              <a:ext cx="90170" cy="90170"/>
            </a:xfrm>
            <a:prstGeom prst="rect">
              <a:avLst/>
            </a:prstGeom>
            <a:solidFill>
              <a:srgbClr val="8ED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Box 100">
              <a:extLst>
                <a:ext uri="{FF2B5EF4-FFF2-40B4-BE49-F238E27FC236}">
                  <a16:creationId xmlns:a16="http://schemas.microsoft.com/office/drawing/2014/main" id="{7ED342D6-73F2-42A7-94C0-22C86501F834}"/>
                </a:ext>
              </a:extLst>
            </p:cNvPr>
            <p:cNvSpPr txBox="1"/>
            <p:nvPr/>
          </p:nvSpPr>
          <p:spPr>
            <a:xfrm>
              <a:off x="5705856" y="4529970"/>
              <a:ext cx="251672" cy="169277"/>
            </a:xfrm>
            <a:prstGeom prst="rect">
              <a:avLst/>
            </a:prstGeom>
            <a:noFill/>
          </p:spPr>
          <p:txBody>
            <a:bodyPr wrap="none" lIns="0" tIns="0" rIns="0" bIns="0" rtlCol="0" anchor="ctr">
              <a:spAutoFit/>
            </a:bodyPr>
            <a:lstStyle/>
            <a:p>
              <a:r>
                <a:rPr lang="fr-CH" sz="1100"/>
                <a:t>July</a:t>
              </a:r>
              <a:endParaRPr lang="en-GB" sz="1100"/>
            </a:p>
          </p:txBody>
        </p:sp>
        <p:sp>
          <p:nvSpPr>
            <p:cNvPr id="98" name="Rectangle 97">
              <a:extLst>
                <a:ext uri="{FF2B5EF4-FFF2-40B4-BE49-F238E27FC236}">
                  <a16:creationId xmlns:a16="http://schemas.microsoft.com/office/drawing/2014/main" id="{6196ED0B-EF1D-4D68-A454-C9BC5134922C}"/>
                </a:ext>
              </a:extLst>
            </p:cNvPr>
            <p:cNvSpPr/>
            <p:nvPr/>
          </p:nvSpPr>
          <p:spPr>
            <a:xfrm>
              <a:off x="6144768" y="4575690"/>
              <a:ext cx="90170" cy="90170"/>
            </a:xfrm>
            <a:prstGeom prst="rect">
              <a:avLst/>
            </a:prstGeom>
            <a:solidFill>
              <a:srgbClr val="B5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a:extLst>
                <a:ext uri="{FF2B5EF4-FFF2-40B4-BE49-F238E27FC236}">
                  <a16:creationId xmlns:a16="http://schemas.microsoft.com/office/drawing/2014/main" id="{27C49198-86AE-4336-8236-A0930AAD2C9A}"/>
                </a:ext>
              </a:extLst>
            </p:cNvPr>
            <p:cNvSpPr txBox="1"/>
            <p:nvPr/>
          </p:nvSpPr>
          <p:spPr>
            <a:xfrm>
              <a:off x="6272784" y="4529970"/>
              <a:ext cx="439223" cy="169277"/>
            </a:xfrm>
            <a:prstGeom prst="rect">
              <a:avLst/>
            </a:prstGeom>
            <a:noFill/>
          </p:spPr>
          <p:txBody>
            <a:bodyPr wrap="none" lIns="0" tIns="0" rIns="0" bIns="0" rtlCol="0" anchor="ctr">
              <a:spAutoFit/>
            </a:bodyPr>
            <a:lstStyle/>
            <a:p>
              <a:r>
                <a:rPr lang="fr-CH" sz="1100"/>
                <a:t>August</a:t>
              </a:r>
              <a:endParaRPr lang="en-GB" sz="1100"/>
            </a:p>
          </p:txBody>
        </p:sp>
        <p:sp>
          <p:nvSpPr>
            <p:cNvPr id="96" name="Rectangle 95">
              <a:extLst>
                <a:ext uri="{FF2B5EF4-FFF2-40B4-BE49-F238E27FC236}">
                  <a16:creationId xmlns:a16="http://schemas.microsoft.com/office/drawing/2014/main" id="{66D78590-1EF1-41F2-A535-C0FDB58B878C}"/>
                </a:ext>
              </a:extLst>
            </p:cNvPr>
            <p:cNvSpPr/>
            <p:nvPr/>
          </p:nvSpPr>
          <p:spPr>
            <a:xfrm>
              <a:off x="6894576" y="4575690"/>
              <a:ext cx="90170" cy="90170"/>
            </a:xfrm>
            <a:prstGeom prst="rect">
              <a:avLst/>
            </a:prstGeom>
            <a:solidFill>
              <a:srgbClr val="D9F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a:extLst>
                <a:ext uri="{FF2B5EF4-FFF2-40B4-BE49-F238E27FC236}">
                  <a16:creationId xmlns:a16="http://schemas.microsoft.com/office/drawing/2014/main" id="{F9633EA8-06CE-4D7B-8237-745C01C0F4D9}"/>
                </a:ext>
              </a:extLst>
            </p:cNvPr>
            <p:cNvSpPr txBox="1"/>
            <p:nvPr/>
          </p:nvSpPr>
          <p:spPr>
            <a:xfrm>
              <a:off x="7022592" y="4529970"/>
              <a:ext cx="689291" cy="169277"/>
            </a:xfrm>
            <a:prstGeom prst="rect">
              <a:avLst/>
            </a:prstGeom>
            <a:noFill/>
          </p:spPr>
          <p:txBody>
            <a:bodyPr wrap="none" lIns="0" tIns="0" rIns="0" bIns="0" rtlCol="0" anchor="ctr">
              <a:spAutoFit/>
            </a:bodyPr>
            <a:lstStyle/>
            <a:p>
              <a:r>
                <a:rPr lang="fr-CH" sz="1100" err="1"/>
                <a:t>September</a:t>
              </a:r>
              <a:endParaRPr lang="en-GB" sz="1100"/>
            </a:p>
          </p:txBody>
        </p:sp>
        <p:sp>
          <p:nvSpPr>
            <p:cNvPr id="7" name="object 16">
              <a:extLst>
                <a:ext uri="{FF2B5EF4-FFF2-40B4-BE49-F238E27FC236}">
                  <a16:creationId xmlns:a16="http://schemas.microsoft.com/office/drawing/2014/main" id="{F97EC28C-2003-4048-B03C-F7A37EEF6786}"/>
                </a:ext>
              </a:extLst>
            </p:cNvPr>
            <p:cNvSpPr/>
            <p:nvPr/>
          </p:nvSpPr>
          <p:spPr>
            <a:xfrm>
              <a:off x="5449824" y="2189808"/>
              <a:ext cx="987552" cy="1894205"/>
            </a:xfrm>
            <a:custGeom>
              <a:avLst/>
              <a:gdLst/>
              <a:ahLst/>
              <a:cxnLst/>
              <a:rect l="l" t="t" r="r" b="b"/>
              <a:pathLst>
                <a:path w="812800" h="1894204">
                  <a:moveTo>
                    <a:pt x="0" y="1894205"/>
                  </a:moveTo>
                  <a:lnTo>
                    <a:pt x="0" y="0"/>
                  </a:lnTo>
                  <a:lnTo>
                    <a:pt x="812368" y="0"/>
                  </a:lnTo>
                  <a:lnTo>
                    <a:pt x="812368" y="1894205"/>
                  </a:lnTo>
                </a:path>
              </a:pathLst>
            </a:custGeom>
            <a:ln w="3175">
              <a:solidFill>
                <a:schemeClr val="bg1">
                  <a:lumMod val="50000"/>
                </a:schemeClr>
              </a:solidFill>
              <a:prstDash val="dash"/>
            </a:ln>
          </p:spPr>
          <p:txBody>
            <a:bodyPr wrap="square" lIns="0" tIns="0" rIns="0" bIns="0" rtlCol="0"/>
            <a:lstStyle/>
            <a:p>
              <a:endParaRPr/>
            </a:p>
          </p:txBody>
        </p:sp>
        <p:grpSp>
          <p:nvGrpSpPr>
            <p:cNvPr id="119" name="Group 118">
              <a:extLst>
                <a:ext uri="{FF2B5EF4-FFF2-40B4-BE49-F238E27FC236}">
                  <a16:creationId xmlns:a16="http://schemas.microsoft.com/office/drawing/2014/main" id="{0F19E29B-70BD-4024-90BA-60F4EF7C8096}"/>
                </a:ext>
              </a:extLst>
            </p:cNvPr>
            <p:cNvGrpSpPr/>
            <p:nvPr/>
          </p:nvGrpSpPr>
          <p:grpSpPr>
            <a:xfrm>
              <a:off x="5650992" y="2544867"/>
              <a:ext cx="339725" cy="1400683"/>
              <a:chOff x="5754645" y="2636307"/>
              <a:chExt cx="339725" cy="1400683"/>
            </a:xfrm>
          </p:grpSpPr>
          <p:sp>
            <p:nvSpPr>
              <p:cNvPr id="8" name="object 17">
                <a:extLst>
                  <a:ext uri="{FF2B5EF4-FFF2-40B4-BE49-F238E27FC236}">
                    <a16:creationId xmlns:a16="http://schemas.microsoft.com/office/drawing/2014/main" id="{D72B9F5D-DEBC-4A51-9B7C-9FD99A8A95E7}"/>
                  </a:ext>
                </a:extLst>
              </p:cNvPr>
              <p:cNvSpPr/>
              <p:nvPr/>
            </p:nvSpPr>
            <p:spPr>
              <a:xfrm>
                <a:off x="5754645" y="2838745"/>
                <a:ext cx="84455" cy="384810"/>
              </a:xfrm>
              <a:custGeom>
                <a:avLst/>
                <a:gdLst/>
                <a:ahLst/>
                <a:cxnLst/>
                <a:rect l="l" t="t" r="r" b="b"/>
                <a:pathLst>
                  <a:path w="84454" h="384809">
                    <a:moveTo>
                      <a:pt x="84429" y="0"/>
                    </a:moveTo>
                    <a:lnTo>
                      <a:pt x="0" y="0"/>
                    </a:lnTo>
                    <a:lnTo>
                      <a:pt x="0" y="384594"/>
                    </a:lnTo>
                    <a:lnTo>
                      <a:pt x="84429" y="384594"/>
                    </a:lnTo>
                    <a:lnTo>
                      <a:pt x="84429" y="0"/>
                    </a:lnTo>
                    <a:close/>
                  </a:path>
                </a:pathLst>
              </a:custGeom>
              <a:solidFill>
                <a:srgbClr val="E31836"/>
              </a:solidFill>
            </p:spPr>
            <p:txBody>
              <a:bodyPr wrap="square" lIns="0" tIns="0" rIns="0" bIns="0" rtlCol="0"/>
              <a:lstStyle/>
              <a:p>
                <a:endParaRPr/>
              </a:p>
            </p:txBody>
          </p:sp>
          <p:sp>
            <p:nvSpPr>
              <p:cNvPr id="9" name="object 18">
                <a:extLst>
                  <a:ext uri="{FF2B5EF4-FFF2-40B4-BE49-F238E27FC236}">
                    <a16:creationId xmlns:a16="http://schemas.microsoft.com/office/drawing/2014/main" id="{07EF3792-BC1D-4A70-822F-FA42207542B3}"/>
                  </a:ext>
                </a:extLst>
              </p:cNvPr>
              <p:cNvSpPr/>
              <p:nvPr/>
            </p:nvSpPr>
            <p:spPr>
              <a:xfrm>
                <a:off x="5839189" y="2838745"/>
                <a:ext cx="85090" cy="1198245"/>
              </a:xfrm>
              <a:custGeom>
                <a:avLst/>
                <a:gdLst/>
                <a:ahLst/>
                <a:cxnLst/>
                <a:rect l="l" t="t" r="r" b="b"/>
                <a:pathLst>
                  <a:path w="85089" h="1198245">
                    <a:moveTo>
                      <a:pt x="85077" y="0"/>
                    </a:moveTo>
                    <a:lnTo>
                      <a:pt x="0" y="0"/>
                    </a:lnTo>
                    <a:lnTo>
                      <a:pt x="0" y="1198003"/>
                    </a:lnTo>
                    <a:lnTo>
                      <a:pt x="85077" y="1198003"/>
                    </a:lnTo>
                    <a:lnTo>
                      <a:pt x="85077" y="0"/>
                    </a:lnTo>
                    <a:close/>
                  </a:path>
                </a:pathLst>
              </a:custGeom>
              <a:solidFill>
                <a:srgbClr val="F09383"/>
              </a:solidFill>
            </p:spPr>
            <p:txBody>
              <a:bodyPr wrap="square" lIns="0" tIns="0" rIns="0" bIns="0" rtlCol="0"/>
              <a:lstStyle/>
              <a:p>
                <a:endParaRPr/>
              </a:p>
            </p:txBody>
          </p:sp>
          <p:sp>
            <p:nvSpPr>
              <p:cNvPr id="10" name="object 19">
                <a:extLst>
                  <a:ext uri="{FF2B5EF4-FFF2-40B4-BE49-F238E27FC236}">
                    <a16:creationId xmlns:a16="http://schemas.microsoft.com/office/drawing/2014/main" id="{58291C24-DF7F-479B-8F99-45113BB72C0B}"/>
                  </a:ext>
                </a:extLst>
              </p:cNvPr>
              <p:cNvSpPr/>
              <p:nvPr/>
            </p:nvSpPr>
            <p:spPr>
              <a:xfrm>
                <a:off x="5924279" y="2838745"/>
                <a:ext cx="85090" cy="54610"/>
              </a:xfrm>
              <a:custGeom>
                <a:avLst/>
                <a:gdLst/>
                <a:ahLst/>
                <a:cxnLst/>
                <a:rect l="l" t="t" r="r" b="b"/>
                <a:pathLst>
                  <a:path w="85089" h="54609">
                    <a:moveTo>
                      <a:pt x="85064" y="0"/>
                    </a:moveTo>
                    <a:lnTo>
                      <a:pt x="0" y="0"/>
                    </a:lnTo>
                    <a:lnTo>
                      <a:pt x="0" y="54343"/>
                    </a:lnTo>
                    <a:lnTo>
                      <a:pt x="85064" y="54343"/>
                    </a:lnTo>
                    <a:lnTo>
                      <a:pt x="85064" y="0"/>
                    </a:lnTo>
                    <a:close/>
                  </a:path>
                </a:pathLst>
              </a:custGeom>
              <a:solidFill>
                <a:srgbClr val="F7C6B9"/>
              </a:solidFill>
            </p:spPr>
            <p:txBody>
              <a:bodyPr wrap="square" lIns="0" tIns="0" rIns="0" bIns="0" rtlCol="0"/>
              <a:lstStyle/>
              <a:p>
                <a:endParaRPr/>
              </a:p>
            </p:txBody>
          </p:sp>
          <p:sp>
            <p:nvSpPr>
              <p:cNvPr id="11" name="object 20">
                <a:extLst>
                  <a:ext uri="{FF2B5EF4-FFF2-40B4-BE49-F238E27FC236}">
                    <a16:creationId xmlns:a16="http://schemas.microsoft.com/office/drawing/2014/main" id="{3791591B-89F6-4D74-937A-5CB75D262CDA}"/>
                  </a:ext>
                </a:extLst>
              </p:cNvPr>
              <p:cNvSpPr/>
              <p:nvPr/>
            </p:nvSpPr>
            <p:spPr>
              <a:xfrm>
                <a:off x="6009280" y="2636307"/>
                <a:ext cx="85090" cy="202565"/>
              </a:xfrm>
              <a:custGeom>
                <a:avLst/>
                <a:gdLst/>
                <a:ahLst/>
                <a:cxnLst/>
                <a:rect l="l" t="t" r="r" b="b"/>
                <a:pathLst>
                  <a:path w="85089" h="202565">
                    <a:moveTo>
                      <a:pt x="85064" y="0"/>
                    </a:moveTo>
                    <a:lnTo>
                      <a:pt x="0" y="0"/>
                    </a:lnTo>
                    <a:lnTo>
                      <a:pt x="0" y="202437"/>
                    </a:lnTo>
                    <a:lnTo>
                      <a:pt x="85064" y="202437"/>
                    </a:lnTo>
                    <a:lnTo>
                      <a:pt x="85064" y="0"/>
                    </a:lnTo>
                    <a:close/>
                  </a:path>
                </a:pathLst>
              </a:custGeom>
              <a:solidFill>
                <a:srgbClr val="62CDF6"/>
              </a:solidFill>
            </p:spPr>
            <p:txBody>
              <a:bodyPr wrap="square" lIns="0" tIns="0" rIns="0" bIns="0" rtlCol="0"/>
              <a:lstStyle/>
              <a:p>
                <a:endParaRPr/>
              </a:p>
            </p:txBody>
          </p:sp>
        </p:grpSp>
        <p:sp>
          <p:nvSpPr>
            <p:cNvPr id="12" name="object 21">
              <a:extLst>
                <a:ext uri="{FF2B5EF4-FFF2-40B4-BE49-F238E27FC236}">
                  <a16:creationId xmlns:a16="http://schemas.microsoft.com/office/drawing/2014/main" id="{0D5DCFEC-A49E-44F4-BB9F-85D035470896}"/>
                </a:ext>
              </a:extLst>
            </p:cNvPr>
            <p:cNvSpPr/>
            <p:nvPr/>
          </p:nvSpPr>
          <p:spPr>
            <a:xfrm>
              <a:off x="4370832" y="2189808"/>
              <a:ext cx="987552" cy="1894205"/>
            </a:xfrm>
            <a:custGeom>
              <a:avLst/>
              <a:gdLst/>
              <a:ahLst/>
              <a:cxnLst/>
              <a:rect l="l" t="t" r="r" b="b"/>
              <a:pathLst>
                <a:path w="812800" h="1894204">
                  <a:moveTo>
                    <a:pt x="0" y="1894205"/>
                  </a:moveTo>
                  <a:lnTo>
                    <a:pt x="0" y="0"/>
                  </a:lnTo>
                  <a:lnTo>
                    <a:pt x="812355" y="0"/>
                  </a:lnTo>
                  <a:lnTo>
                    <a:pt x="812355" y="1894205"/>
                  </a:lnTo>
                </a:path>
              </a:pathLst>
            </a:custGeom>
            <a:ln w="3175">
              <a:solidFill>
                <a:schemeClr val="bg1">
                  <a:lumMod val="50000"/>
                </a:schemeClr>
              </a:solidFill>
              <a:prstDash val="dash"/>
            </a:ln>
          </p:spPr>
          <p:txBody>
            <a:bodyPr wrap="square" lIns="0" tIns="0" rIns="0" bIns="0" rtlCol="0"/>
            <a:lstStyle/>
            <a:p>
              <a:endParaRPr/>
            </a:p>
          </p:txBody>
        </p:sp>
        <p:grpSp>
          <p:nvGrpSpPr>
            <p:cNvPr id="118" name="Group 117">
              <a:extLst>
                <a:ext uri="{FF2B5EF4-FFF2-40B4-BE49-F238E27FC236}">
                  <a16:creationId xmlns:a16="http://schemas.microsoft.com/office/drawing/2014/main" id="{D0AA2A66-6232-4196-AAFF-5960F087D81B}"/>
                </a:ext>
              </a:extLst>
            </p:cNvPr>
            <p:cNvGrpSpPr/>
            <p:nvPr/>
          </p:nvGrpSpPr>
          <p:grpSpPr>
            <a:xfrm>
              <a:off x="4572000" y="2747292"/>
              <a:ext cx="424879" cy="645808"/>
              <a:chOff x="4634716" y="2838732"/>
              <a:chExt cx="424879" cy="645808"/>
            </a:xfrm>
          </p:grpSpPr>
          <p:sp>
            <p:nvSpPr>
              <p:cNvPr id="13" name="object 22">
                <a:extLst>
                  <a:ext uri="{FF2B5EF4-FFF2-40B4-BE49-F238E27FC236}">
                    <a16:creationId xmlns:a16="http://schemas.microsoft.com/office/drawing/2014/main" id="{6E3CC488-C7BC-4105-81E0-A3E00DB4FE5D}"/>
                  </a:ext>
                </a:extLst>
              </p:cNvPr>
              <p:cNvSpPr/>
              <p:nvPr/>
            </p:nvSpPr>
            <p:spPr>
              <a:xfrm>
                <a:off x="4634716" y="2838745"/>
                <a:ext cx="84455" cy="410209"/>
              </a:xfrm>
              <a:custGeom>
                <a:avLst/>
                <a:gdLst/>
                <a:ahLst/>
                <a:cxnLst/>
                <a:rect l="l" t="t" r="r" b="b"/>
                <a:pathLst>
                  <a:path w="84454" h="410209">
                    <a:moveTo>
                      <a:pt x="84429" y="0"/>
                    </a:moveTo>
                    <a:lnTo>
                      <a:pt x="0" y="0"/>
                    </a:lnTo>
                    <a:lnTo>
                      <a:pt x="0" y="409943"/>
                    </a:lnTo>
                    <a:lnTo>
                      <a:pt x="84429" y="409943"/>
                    </a:lnTo>
                    <a:lnTo>
                      <a:pt x="84429" y="0"/>
                    </a:lnTo>
                    <a:close/>
                  </a:path>
                </a:pathLst>
              </a:custGeom>
              <a:solidFill>
                <a:srgbClr val="E31836"/>
              </a:solidFill>
            </p:spPr>
            <p:txBody>
              <a:bodyPr wrap="square" lIns="0" tIns="0" rIns="0" bIns="0" rtlCol="0"/>
              <a:lstStyle/>
              <a:p>
                <a:endParaRPr/>
              </a:p>
            </p:txBody>
          </p:sp>
          <p:sp>
            <p:nvSpPr>
              <p:cNvPr id="14" name="object 23">
                <a:extLst>
                  <a:ext uri="{FF2B5EF4-FFF2-40B4-BE49-F238E27FC236}">
                    <a16:creationId xmlns:a16="http://schemas.microsoft.com/office/drawing/2014/main" id="{842E57EB-5905-4734-B5B8-8B47E4DCFB15}"/>
                  </a:ext>
                </a:extLst>
              </p:cNvPr>
              <p:cNvSpPr/>
              <p:nvPr/>
            </p:nvSpPr>
            <p:spPr>
              <a:xfrm>
                <a:off x="4719260" y="2838745"/>
                <a:ext cx="85090" cy="645795"/>
              </a:xfrm>
              <a:custGeom>
                <a:avLst/>
                <a:gdLst/>
                <a:ahLst/>
                <a:cxnLst/>
                <a:rect l="l" t="t" r="r" b="b"/>
                <a:pathLst>
                  <a:path w="85089" h="645795">
                    <a:moveTo>
                      <a:pt x="85077" y="0"/>
                    </a:moveTo>
                    <a:lnTo>
                      <a:pt x="0" y="0"/>
                    </a:lnTo>
                    <a:lnTo>
                      <a:pt x="0" y="645591"/>
                    </a:lnTo>
                    <a:lnTo>
                      <a:pt x="85077" y="645591"/>
                    </a:lnTo>
                    <a:lnTo>
                      <a:pt x="85077" y="0"/>
                    </a:lnTo>
                    <a:close/>
                  </a:path>
                </a:pathLst>
              </a:custGeom>
              <a:solidFill>
                <a:srgbClr val="F09383"/>
              </a:solidFill>
            </p:spPr>
            <p:txBody>
              <a:bodyPr wrap="square" lIns="0" tIns="0" rIns="0" bIns="0" rtlCol="0"/>
              <a:lstStyle/>
              <a:p>
                <a:endParaRPr/>
              </a:p>
            </p:txBody>
          </p:sp>
          <p:sp>
            <p:nvSpPr>
              <p:cNvPr id="15" name="object 24">
                <a:extLst>
                  <a:ext uri="{FF2B5EF4-FFF2-40B4-BE49-F238E27FC236}">
                    <a16:creationId xmlns:a16="http://schemas.microsoft.com/office/drawing/2014/main" id="{DA57302F-3D8A-480D-A7D6-1FECCDF7DF9F}"/>
                  </a:ext>
                </a:extLst>
              </p:cNvPr>
              <p:cNvSpPr/>
              <p:nvPr/>
            </p:nvSpPr>
            <p:spPr>
              <a:xfrm>
                <a:off x="4804350" y="2838732"/>
                <a:ext cx="85090" cy="279400"/>
              </a:xfrm>
              <a:custGeom>
                <a:avLst/>
                <a:gdLst/>
                <a:ahLst/>
                <a:cxnLst/>
                <a:rect l="l" t="t" r="r" b="b"/>
                <a:pathLst>
                  <a:path w="85089" h="279400">
                    <a:moveTo>
                      <a:pt x="85077" y="0"/>
                    </a:moveTo>
                    <a:lnTo>
                      <a:pt x="0" y="0"/>
                    </a:lnTo>
                    <a:lnTo>
                      <a:pt x="0" y="279018"/>
                    </a:lnTo>
                    <a:lnTo>
                      <a:pt x="85077" y="279018"/>
                    </a:lnTo>
                    <a:lnTo>
                      <a:pt x="85077" y="0"/>
                    </a:lnTo>
                    <a:close/>
                  </a:path>
                </a:pathLst>
              </a:custGeom>
              <a:solidFill>
                <a:srgbClr val="F7C6B9"/>
              </a:solidFill>
            </p:spPr>
            <p:txBody>
              <a:bodyPr wrap="square" lIns="0" tIns="0" rIns="0" bIns="0" rtlCol="0"/>
              <a:lstStyle/>
              <a:p>
                <a:endParaRPr/>
              </a:p>
            </p:txBody>
          </p:sp>
          <p:sp>
            <p:nvSpPr>
              <p:cNvPr id="16" name="object 25">
                <a:extLst>
                  <a:ext uri="{FF2B5EF4-FFF2-40B4-BE49-F238E27FC236}">
                    <a16:creationId xmlns:a16="http://schemas.microsoft.com/office/drawing/2014/main" id="{F7FFA0B8-5806-4EAC-82BF-E550F6569F19}"/>
                  </a:ext>
                </a:extLst>
              </p:cNvPr>
              <p:cNvSpPr/>
              <p:nvPr/>
            </p:nvSpPr>
            <p:spPr>
              <a:xfrm>
                <a:off x="4889428" y="2838745"/>
                <a:ext cx="85090" cy="116839"/>
              </a:xfrm>
              <a:custGeom>
                <a:avLst/>
                <a:gdLst/>
                <a:ahLst/>
                <a:cxnLst/>
                <a:rect l="l" t="t" r="r" b="b"/>
                <a:pathLst>
                  <a:path w="85089" h="116840">
                    <a:moveTo>
                      <a:pt x="85077" y="0"/>
                    </a:moveTo>
                    <a:lnTo>
                      <a:pt x="0" y="0"/>
                    </a:lnTo>
                    <a:lnTo>
                      <a:pt x="0" y="116839"/>
                    </a:lnTo>
                    <a:lnTo>
                      <a:pt x="85077" y="116839"/>
                    </a:lnTo>
                    <a:lnTo>
                      <a:pt x="85077" y="0"/>
                    </a:lnTo>
                    <a:close/>
                  </a:path>
                </a:pathLst>
              </a:custGeom>
              <a:solidFill>
                <a:srgbClr val="62CDF6"/>
              </a:solidFill>
            </p:spPr>
            <p:txBody>
              <a:bodyPr wrap="square" lIns="0" tIns="0" rIns="0" bIns="0" rtlCol="0"/>
              <a:lstStyle/>
              <a:p>
                <a:endParaRPr/>
              </a:p>
            </p:txBody>
          </p:sp>
          <p:sp>
            <p:nvSpPr>
              <p:cNvPr id="17" name="object 26">
                <a:extLst>
                  <a:ext uri="{FF2B5EF4-FFF2-40B4-BE49-F238E27FC236}">
                    <a16:creationId xmlns:a16="http://schemas.microsoft.com/office/drawing/2014/main" id="{FA67BC2D-1816-48DE-965F-4723D67DE334}"/>
                  </a:ext>
                </a:extLst>
              </p:cNvPr>
              <p:cNvSpPr/>
              <p:nvPr/>
            </p:nvSpPr>
            <p:spPr>
              <a:xfrm>
                <a:off x="4974505" y="2838732"/>
                <a:ext cx="85090" cy="318770"/>
              </a:xfrm>
              <a:custGeom>
                <a:avLst/>
                <a:gdLst/>
                <a:ahLst/>
                <a:cxnLst/>
                <a:rect l="l" t="t" r="r" b="b"/>
                <a:pathLst>
                  <a:path w="85089" h="318770">
                    <a:moveTo>
                      <a:pt x="85077" y="0"/>
                    </a:moveTo>
                    <a:lnTo>
                      <a:pt x="0" y="0"/>
                    </a:lnTo>
                    <a:lnTo>
                      <a:pt x="0" y="318719"/>
                    </a:lnTo>
                    <a:lnTo>
                      <a:pt x="85077" y="318719"/>
                    </a:lnTo>
                    <a:lnTo>
                      <a:pt x="85077" y="0"/>
                    </a:lnTo>
                    <a:close/>
                  </a:path>
                </a:pathLst>
              </a:custGeom>
              <a:solidFill>
                <a:srgbClr val="8ED8F8"/>
              </a:solidFill>
            </p:spPr>
            <p:txBody>
              <a:bodyPr wrap="square" lIns="0" tIns="0" rIns="0" bIns="0" rtlCol="0"/>
              <a:lstStyle/>
              <a:p>
                <a:endParaRPr/>
              </a:p>
            </p:txBody>
          </p:sp>
        </p:grpSp>
        <p:sp>
          <p:nvSpPr>
            <p:cNvPr id="18" name="object 27">
              <a:extLst>
                <a:ext uri="{FF2B5EF4-FFF2-40B4-BE49-F238E27FC236}">
                  <a16:creationId xmlns:a16="http://schemas.microsoft.com/office/drawing/2014/main" id="{61E3870C-74B0-4A91-B10F-FB6E60C7369F}"/>
                </a:ext>
              </a:extLst>
            </p:cNvPr>
            <p:cNvSpPr/>
            <p:nvPr/>
          </p:nvSpPr>
          <p:spPr>
            <a:xfrm>
              <a:off x="3291840" y="2189808"/>
              <a:ext cx="987552" cy="1894205"/>
            </a:xfrm>
            <a:custGeom>
              <a:avLst/>
              <a:gdLst/>
              <a:ahLst/>
              <a:cxnLst/>
              <a:rect l="l" t="t" r="r" b="b"/>
              <a:pathLst>
                <a:path w="812800" h="1894204">
                  <a:moveTo>
                    <a:pt x="0" y="1894205"/>
                  </a:moveTo>
                  <a:lnTo>
                    <a:pt x="0" y="0"/>
                  </a:lnTo>
                  <a:lnTo>
                    <a:pt x="812368" y="0"/>
                  </a:lnTo>
                  <a:lnTo>
                    <a:pt x="812368" y="1894205"/>
                  </a:lnTo>
                </a:path>
              </a:pathLst>
            </a:custGeom>
            <a:ln w="3175">
              <a:solidFill>
                <a:schemeClr val="bg1">
                  <a:lumMod val="50000"/>
                </a:schemeClr>
              </a:solidFill>
              <a:prstDash val="dash"/>
            </a:ln>
          </p:spPr>
          <p:txBody>
            <a:bodyPr wrap="square" lIns="0" tIns="0" rIns="0" bIns="0" rtlCol="0"/>
            <a:lstStyle/>
            <a:p>
              <a:endParaRPr/>
            </a:p>
          </p:txBody>
        </p:sp>
        <p:grpSp>
          <p:nvGrpSpPr>
            <p:cNvPr id="117" name="Group 116">
              <a:extLst>
                <a:ext uri="{FF2B5EF4-FFF2-40B4-BE49-F238E27FC236}">
                  <a16:creationId xmlns:a16="http://schemas.microsoft.com/office/drawing/2014/main" id="{302D1D8B-DB0C-4DFD-9F12-B6C25A933801}"/>
                </a:ext>
              </a:extLst>
            </p:cNvPr>
            <p:cNvGrpSpPr/>
            <p:nvPr/>
          </p:nvGrpSpPr>
          <p:grpSpPr>
            <a:xfrm>
              <a:off x="3493008" y="2747305"/>
              <a:ext cx="424878" cy="908050"/>
              <a:chOff x="3555919" y="2838745"/>
              <a:chExt cx="424878" cy="908050"/>
            </a:xfrm>
          </p:grpSpPr>
          <p:sp>
            <p:nvSpPr>
              <p:cNvPr id="19" name="object 28">
                <a:extLst>
                  <a:ext uri="{FF2B5EF4-FFF2-40B4-BE49-F238E27FC236}">
                    <a16:creationId xmlns:a16="http://schemas.microsoft.com/office/drawing/2014/main" id="{27208029-88B0-4F13-B8B9-F06388D70352}"/>
                  </a:ext>
                </a:extLst>
              </p:cNvPr>
              <p:cNvSpPr/>
              <p:nvPr/>
            </p:nvSpPr>
            <p:spPr>
              <a:xfrm>
                <a:off x="3555919" y="2838745"/>
                <a:ext cx="84455" cy="220345"/>
              </a:xfrm>
              <a:custGeom>
                <a:avLst/>
                <a:gdLst/>
                <a:ahLst/>
                <a:cxnLst/>
                <a:rect l="l" t="t" r="r" b="b"/>
                <a:pathLst>
                  <a:path w="84455" h="220345">
                    <a:moveTo>
                      <a:pt x="84429" y="0"/>
                    </a:moveTo>
                    <a:lnTo>
                      <a:pt x="0" y="0"/>
                    </a:lnTo>
                    <a:lnTo>
                      <a:pt x="0" y="219887"/>
                    </a:lnTo>
                    <a:lnTo>
                      <a:pt x="84429" y="219887"/>
                    </a:lnTo>
                    <a:lnTo>
                      <a:pt x="84429" y="0"/>
                    </a:lnTo>
                    <a:close/>
                  </a:path>
                </a:pathLst>
              </a:custGeom>
              <a:solidFill>
                <a:srgbClr val="E31836"/>
              </a:solidFill>
            </p:spPr>
            <p:txBody>
              <a:bodyPr wrap="square" lIns="0" tIns="0" rIns="0" bIns="0" rtlCol="0"/>
              <a:lstStyle/>
              <a:p>
                <a:endParaRPr/>
              </a:p>
            </p:txBody>
          </p:sp>
          <p:sp>
            <p:nvSpPr>
              <p:cNvPr id="20" name="object 29">
                <a:extLst>
                  <a:ext uri="{FF2B5EF4-FFF2-40B4-BE49-F238E27FC236}">
                    <a16:creationId xmlns:a16="http://schemas.microsoft.com/office/drawing/2014/main" id="{2F8AB6EF-5EC3-49A4-864D-4CC49132B56E}"/>
                  </a:ext>
                </a:extLst>
              </p:cNvPr>
              <p:cNvSpPr/>
              <p:nvPr/>
            </p:nvSpPr>
            <p:spPr>
              <a:xfrm>
                <a:off x="3640463" y="2838745"/>
                <a:ext cx="85090" cy="908050"/>
              </a:xfrm>
              <a:custGeom>
                <a:avLst/>
                <a:gdLst/>
                <a:ahLst/>
                <a:cxnLst/>
                <a:rect l="l" t="t" r="r" b="b"/>
                <a:pathLst>
                  <a:path w="85089" h="908050">
                    <a:moveTo>
                      <a:pt x="85077" y="0"/>
                    </a:moveTo>
                    <a:lnTo>
                      <a:pt x="0" y="0"/>
                    </a:lnTo>
                    <a:lnTo>
                      <a:pt x="0" y="907440"/>
                    </a:lnTo>
                    <a:lnTo>
                      <a:pt x="85077" y="907440"/>
                    </a:lnTo>
                    <a:lnTo>
                      <a:pt x="85077" y="0"/>
                    </a:lnTo>
                    <a:close/>
                  </a:path>
                </a:pathLst>
              </a:custGeom>
              <a:solidFill>
                <a:srgbClr val="F09383"/>
              </a:solidFill>
            </p:spPr>
            <p:txBody>
              <a:bodyPr wrap="square" lIns="0" tIns="0" rIns="0" bIns="0" rtlCol="0"/>
              <a:lstStyle/>
              <a:p>
                <a:endParaRPr/>
              </a:p>
            </p:txBody>
          </p:sp>
          <p:sp>
            <p:nvSpPr>
              <p:cNvPr id="21" name="object 30">
                <a:extLst>
                  <a:ext uri="{FF2B5EF4-FFF2-40B4-BE49-F238E27FC236}">
                    <a16:creationId xmlns:a16="http://schemas.microsoft.com/office/drawing/2014/main" id="{2FAF60AC-F9D6-42B0-9624-2C29F9697AC5}"/>
                  </a:ext>
                </a:extLst>
              </p:cNvPr>
              <p:cNvSpPr/>
              <p:nvPr/>
            </p:nvSpPr>
            <p:spPr>
              <a:xfrm>
                <a:off x="3725553" y="2838745"/>
                <a:ext cx="85090" cy="499109"/>
              </a:xfrm>
              <a:custGeom>
                <a:avLst/>
                <a:gdLst/>
                <a:ahLst/>
                <a:cxnLst/>
                <a:rect l="l" t="t" r="r" b="b"/>
                <a:pathLst>
                  <a:path w="85089" h="499109">
                    <a:moveTo>
                      <a:pt x="85077" y="0"/>
                    </a:moveTo>
                    <a:lnTo>
                      <a:pt x="0" y="0"/>
                    </a:lnTo>
                    <a:lnTo>
                      <a:pt x="0" y="498627"/>
                    </a:lnTo>
                    <a:lnTo>
                      <a:pt x="85077" y="498627"/>
                    </a:lnTo>
                    <a:lnTo>
                      <a:pt x="85077" y="0"/>
                    </a:lnTo>
                    <a:close/>
                  </a:path>
                </a:pathLst>
              </a:custGeom>
              <a:solidFill>
                <a:srgbClr val="F7C6B9"/>
              </a:solidFill>
            </p:spPr>
            <p:txBody>
              <a:bodyPr wrap="square" lIns="0" tIns="0" rIns="0" bIns="0" rtlCol="0"/>
              <a:lstStyle/>
              <a:p>
                <a:endParaRPr/>
              </a:p>
            </p:txBody>
          </p:sp>
          <p:sp>
            <p:nvSpPr>
              <p:cNvPr id="22" name="object 31">
                <a:extLst>
                  <a:ext uri="{FF2B5EF4-FFF2-40B4-BE49-F238E27FC236}">
                    <a16:creationId xmlns:a16="http://schemas.microsoft.com/office/drawing/2014/main" id="{4811A940-9854-4B50-9BE5-74E78FD28074}"/>
                  </a:ext>
                </a:extLst>
              </p:cNvPr>
              <p:cNvSpPr/>
              <p:nvPr/>
            </p:nvSpPr>
            <p:spPr>
              <a:xfrm>
                <a:off x="3810630" y="2838745"/>
                <a:ext cx="85090" cy="323215"/>
              </a:xfrm>
              <a:custGeom>
                <a:avLst/>
                <a:gdLst/>
                <a:ahLst/>
                <a:cxnLst/>
                <a:rect l="l" t="t" r="r" b="b"/>
                <a:pathLst>
                  <a:path w="85089" h="323215">
                    <a:moveTo>
                      <a:pt x="85077" y="0"/>
                    </a:moveTo>
                    <a:lnTo>
                      <a:pt x="0" y="0"/>
                    </a:lnTo>
                    <a:lnTo>
                      <a:pt x="0" y="322935"/>
                    </a:lnTo>
                    <a:lnTo>
                      <a:pt x="85077" y="322935"/>
                    </a:lnTo>
                    <a:lnTo>
                      <a:pt x="85077" y="0"/>
                    </a:lnTo>
                    <a:close/>
                  </a:path>
                </a:pathLst>
              </a:custGeom>
              <a:solidFill>
                <a:srgbClr val="62CDF6"/>
              </a:solidFill>
            </p:spPr>
            <p:txBody>
              <a:bodyPr wrap="square" lIns="0" tIns="0" rIns="0" bIns="0" rtlCol="0"/>
              <a:lstStyle/>
              <a:p>
                <a:endParaRPr/>
              </a:p>
            </p:txBody>
          </p:sp>
          <p:sp>
            <p:nvSpPr>
              <p:cNvPr id="23" name="object 32">
                <a:extLst>
                  <a:ext uri="{FF2B5EF4-FFF2-40B4-BE49-F238E27FC236}">
                    <a16:creationId xmlns:a16="http://schemas.microsoft.com/office/drawing/2014/main" id="{FD435E53-CDF7-4717-97AB-E21853C7B884}"/>
                  </a:ext>
                </a:extLst>
              </p:cNvPr>
              <p:cNvSpPr/>
              <p:nvPr/>
            </p:nvSpPr>
            <p:spPr>
              <a:xfrm>
                <a:off x="3895707" y="2838745"/>
                <a:ext cx="85090" cy="673100"/>
              </a:xfrm>
              <a:custGeom>
                <a:avLst/>
                <a:gdLst/>
                <a:ahLst/>
                <a:cxnLst/>
                <a:rect l="l" t="t" r="r" b="b"/>
                <a:pathLst>
                  <a:path w="85089" h="673100">
                    <a:moveTo>
                      <a:pt x="85077" y="0"/>
                    </a:moveTo>
                    <a:lnTo>
                      <a:pt x="0" y="0"/>
                    </a:lnTo>
                    <a:lnTo>
                      <a:pt x="0" y="672630"/>
                    </a:lnTo>
                    <a:lnTo>
                      <a:pt x="85077" y="672630"/>
                    </a:lnTo>
                    <a:lnTo>
                      <a:pt x="85077" y="0"/>
                    </a:lnTo>
                    <a:close/>
                  </a:path>
                </a:pathLst>
              </a:custGeom>
              <a:solidFill>
                <a:srgbClr val="8ED8F8"/>
              </a:solidFill>
            </p:spPr>
            <p:txBody>
              <a:bodyPr wrap="square" lIns="0" tIns="0" rIns="0" bIns="0" rtlCol="0"/>
              <a:lstStyle/>
              <a:p>
                <a:endParaRPr/>
              </a:p>
            </p:txBody>
          </p:sp>
        </p:grpSp>
        <p:sp>
          <p:nvSpPr>
            <p:cNvPr id="24" name="object 33">
              <a:extLst>
                <a:ext uri="{FF2B5EF4-FFF2-40B4-BE49-F238E27FC236}">
                  <a16:creationId xmlns:a16="http://schemas.microsoft.com/office/drawing/2014/main" id="{4702FD1F-D1DF-409F-AFBD-FA70FFDF1656}"/>
                </a:ext>
              </a:extLst>
            </p:cNvPr>
            <p:cNvSpPr/>
            <p:nvPr/>
          </p:nvSpPr>
          <p:spPr>
            <a:xfrm>
              <a:off x="2198295" y="2189808"/>
              <a:ext cx="1005840" cy="1894205"/>
            </a:xfrm>
            <a:custGeom>
              <a:avLst/>
              <a:gdLst/>
              <a:ahLst/>
              <a:cxnLst/>
              <a:rect l="l" t="t" r="r" b="b"/>
              <a:pathLst>
                <a:path w="812800" h="1894204">
                  <a:moveTo>
                    <a:pt x="0" y="1894205"/>
                  </a:moveTo>
                  <a:lnTo>
                    <a:pt x="0" y="0"/>
                  </a:lnTo>
                  <a:lnTo>
                    <a:pt x="812355" y="0"/>
                  </a:lnTo>
                  <a:lnTo>
                    <a:pt x="812355" y="1894205"/>
                  </a:lnTo>
                </a:path>
              </a:pathLst>
            </a:custGeom>
            <a:ln w="3175">
              <a:solidFill>
                <a:schemeClr val="bg1">
                  <a:lumMod val="50000"/>
                </a:schemeClr>
              </a:solidFill>
              <a:prstDash val="dash"/>
            </a:ln>
          </p:spPr>
          <p:txBody>
            <a:bodyPr wrap="square" lIns="0" tIns="0" rIns="0" bIns="0" rtlCol="0"/>
            <a:lstStyle/>
            <a:p>
              <a:endParaRPr/>
            </a:p>
          </p:txBody>
        </p:sp>
        <p:grpSp>
          <p:nvGrpSpPr>
            <p:cNvPr id="6" name="Group 5">
              <a:extLst>
                <a:ext uri="{FF2B5EF4-FFF2-40B4-BE49-F238E27FC236}">
                  <a16:creationId xmlns:a16="http://schemas.microsoft.com/office/drawing/2014/main" id="{A81B6E48-5F50-47CC-9DF9-7A0AB8D3B1FB}"/>
                </a:ext>
              </a:extLst>
            </p:cNvPr>
            <p:cNvGrpSpPr/>
            <p:nvPr/>
          </p:nvGrpSpPr>
          <p:grpSpPr>
            <a:xfrm>
              <a:off x="2404872" y="2697749"/>
              <a:ext cx="509321" cy="365138"/>
              <a:chOff x="2336347" y="2789189"/>
              <a:chExt cx="509321" cy="365138"/>
            </a:xfrm>
          </p:grpSpPr>
          <p:sp>
            <p:nvSpPr>
              <p:cNvPr id="25" name="object 34">
                <a:extLst>
                  <a:ext uri="{FF2B5EF4-FFF2-40B4-BE49-F238E27FC236}">
                    <a16:creationId xmlns:a16="http://schemas.microsoft.com/office/drawing/2014/main" id="{37B72AE0-DC28-4A5B-A01C-9629A4A2CA18}"/>
                  </a:ext>
                </a:extLst>
              </p:cNvPr>
              <p:cNvSpPr/>
              <p:nvPr/>
            </p:nvSpPr>
            <p:spPr>
              <a:xfrm>
                <a:off x="2336347" y="2789189"/>
                <a:ext cx="84455" cy="50165"/>
              </a:xfrm>
              <a:custGeom>
                <a:avLst/>
                <a:gdLst/>
                <a:ahLst/>
                <a:cxnLst/>
                <a:rect l="l" t="t" r="r" b="b"/>
                <a:pathLst>
                  <a:path w="84455" h="50165">
                    <a:moveTo>
                      <a:pt x="84429" y="0"/>
                    </a:moveTo>
                    <a:lnTo>
                      <a:pt x="0" y="0"/>
                    </a:lnTo>
                    <a:lnTo>
                      <a:pt x="0" y="49555"/>
                    </a:lnTo>
                    <a:lnTo>
                      <a:pt x="84429" y="49555"/>
                    </a:lnTo>
                    <a:lnTo>
                      <a:pt x="84429" y="0"/>
                    </a:lnTo>
                    <a:close/>
                  </a:path>
                </a:pathLst>
              </a:custGeom>
              <a:solidFill>
                <a:srgbClr val="E31836"/>
              </a:solidFill>
            </p:spPr>
            <p:txBody>
              <a:bodyPr wrap="square" lIns="0" tIns="0" rIns="0" bIns="0" rtlCol="0"/>
              <a:lstStyle/>
              <a:p>
                <a:endParaRPr/>
              </a:p>
            </p:txBody>
          </p:sp>
          <p:sp>
            <p:nvSpPr>
              <p:cNvPr id="26" name="object 35">
                <a:extLst>
                  <a:ext uri="{FF2B5EF4-FFF2-40B4-BE49-F238E27FC236}">
                    <a16:creationId xmlns:a16="http://schemas.microsoft.com/office/drawing/2014/main" id="{09CB6496-B776-4920-8492-2F4769C7DC85}"/>
                  </a:ext>
                </a:extLst>
              </p:cNvPr>
              <p:cNvSpPr/>
              <p:nvPr/>
            </p:nvSpPr>
            <p:spPr>
              <a:xfrm>
                <a:off x="2420904" y="2838745"/>
                <a:ext cx="85090" cy="49530"/>
              </a:xfrm>
              <a:custGeom>
                <a:avLst/>
                <a:gdLst/>
                <a:ahLst/>
                <a:cxnLst/>
                <a:rect l="l" t="t" r="r" b="b"/>
                <a:pathLst>
                  <a:path w="85090" h="49529">
                    <a:moveTo>
                      <a:pt x="85077" y="0"/>
                    </a:moveTo>
                    <a:lnTo>
                      <a:pt x="0" y="0"/>
                    </a:lnTo>
                    <a:lnTo>
                      <a:pt x="0" y="49275"/>
                    </a:lnTo>
                    <a:lnTo>
                      <a:pt x="85077" y="49275"/>
                    </a:lnTo>
                    <a:lnTo>
                      <a:pt x="85077" y="0"/>
                    </a:lnTo>
                    <a:close/>
                  </a:path>
                </a:pathLst>
              </a:custGeom>
              <a:solidFill>
                <a:srgbClr val="F09383"/>
              </a:solidFill>
            </p:spPr>
            <p:txBody>
              <a:bodyPr wrap="square" lIns="0" tIns="0" rIns="0" bIns="0" rtlCol="0"/>
              <a:lstStyle/>
              <a:p>
                <a:endParaRPr/>
              </a:p>
            </p:txBody>
          </p:sp>
          <p:sp>
            <p:nvSpPr>
              <p:cNvPr id="27" name="object 36">
                <a:extLst>
                  <a:ext uri="{FF2B5EF4-FFF2-40B4-BE49-F238E27FC236}">
                    <a16:creationId xmlns:a16="http://schemas.microsoft.com/office/drawing/2014/main" id="{658CFD18-B695-456D-9A13-43E61EE3B5E7}"/>
                  </a:ext>
                </a:extLst>
              </p:cNvPr>
              <p:cNvSpPr/>
              <p:nvPr/>
            </p:nvSpPr>
            <p:spPr>
              <a:xfrm>
                <a:off x="2505981" y="2838732"/>
                <a:ext cx="85090" cy="149225"/>
              </a:xfrm>
              <a:custGeom>
                <a:avLst/>
                <a:gdLst/>
                <a:ahLst/>
                <a:cxnLst/>
                <a:rect l="l" t="t" r="r" b="b"/>
                <a:pathLst>
                  <a:path w="85089" h="149225">
                    <a:moveTo>
                      <a:pt x="85077" y="0"/>
                    </a:moveTo>
                    <a:lnTo>
                      <a:pt x="0" y="0"/>
                    </a:lnTo>
                    <a:lnTo>
                      <a:pt x="0" y="148945"/>
                    </a:lnTo>
                    <a:lnTo>
                      <a:pt x="85077" y="148945"/>
                    </a:lnTo>
                    <a:lnTo>
                      <a:pt x="85077" y="0"/>
                    </a:lnTo>
                    <a:close/>
                  </a:path>
                </a:pathLst>
              </a:custGeom>
              <a:solidFill>
                <a:srgbClr val="F7C6B9"/>
              </a:solidFill>
            </p:spPr>
            <p:txBody>
              <a:bodyPr wrap="square" lIns="0" tIns="0" rIns="0" bIns="0" rtlCol="0"/>
              <a:lstStyle/>
              <a:p>
                <a:endParaRPr/>
              </a:p>
            </p:txBody>
          </p:sp>
          <p:sp>
            <p:nvSpPr>
              <p:cNvPr id="28" name="object 37">
                <a:extLst>
                  <a:ext uri="{FF2B5EF4-FFF2-40B4-BE49-F238E27FC236}">
                    <a16:creationId xmlns:a16="http://schemas.microsoft.com/office/drawing/2014/main" id="{B13E0A19-3212-4076-82CB-337BCC69A0C4}"/>
                  </a:ext>
                </a:extLst>
              </p:cNvPr>
              <p:cNvSpPr/>
              <p:nvPr/>
            </p:nvSpPr>
            <p:spPr>
              <a:xfrm>
                <a:off x="2591058" y="2838732"/>
                <a:ext cx="85090" cy="245745"/>
              </a:xfrm>
              <a:custGeom>
                <a:avLst/>
                <a:gdLst/>
                <a:ahLst/>
                <a:cxnLst/>
                <a:rect l="l" t="t" r="r" b="b"/>
                <a:pathLst>
                  <a:path w="85089" h="245745">
                    <a:moveTo>
                      <a:pt x="85077" y="0"/>
                    </a:moveTo>
                    <a:lnTo>
                      <a:pt x="0" y="0"/>
                    </a:lnTo>
                    <a:lnTo>
                      <a:pt x="0" y="245236"/>
                    </a:lnTo>
                    <a:lnTo>
                      <a:pt x="85077" y="245236"/>
                    </a:lnTo>
                    <a:lnTo>
                      <a:pt x="85077" y="0"/>
                    </a:lnTo>
                    <a:close/>
                  </a:path>
                </a:pathLst>
              </a:custGeom>
              <a:solidFill>
                <a:srgbClr val="62CDF6"/>
              </a:solidFill>
            </p:spPr>
            <p:txBody>
              <a:bodyPr wrap="square" lIns="0" tIns="0" rIns="0" bIns="0" rtlCol="0"/>
              <a:lstStyle/>
              <a:p>
                <a:endParaRPr/>
              </a:p>
            </p:txBody>
          </p:sp>
          <p:sp>
            <p:nvSpPr>
              <p:cNvPr id="29" name="object 38">
                <a:extLst>
                  <a:ext uri="{FF2B5EF4-FFF2-40B4-BE49-F238E27FC236}">
                    <a16:creationId xmlns:a16="http://schemas.microsoft.com/office/drawing/2014/main" id="{9226437A-26F7-4398-9E60-11FA2F9CDCE5}"/>
                  </a:ext>
                </a:extLst>
              </p:cNvPr>
              <p:cNvSpPr/>
              <p:nvPr/>
            </p:nvSpPr>
            <p:spPr>
              <a:xfrm>
                <a:off x="2676135" y="2838732"/>
                <a:ext cx="85090" cy="315595"/>
              </a:xfrm>
              <a:custGeom>
                <a:avLst/>
                <a:gdLst/>
                <a:ahLst/>
                <a:cxnLst/>
                <a:rect l="l" t="t" r="r" b="b"/>
                <a:pathLst>
                  <a:path w="85089" h="315595">
                    <a:moveTo>
                      <a:pt x="85077" y="0"/>
                    </a:moveTo>
                    <a:lnTo>
                      <a:pt x="0" y="0"/>
                    </a:lnTo>
                    <a:lnTo>
                      <a:pt x="0" y="315340"/>
                    </a:lnTo>
                    <a:lnTo>
                      <a:pt x="85077" y="315340"/>
                    </a:lnTo>
                    <a:lnTo>
                      <a:pt x="85077" y="0"/>
                    </a:lnTo>
                    <a:close/>
                  </a:path>
                </a:pathLst>
              </a:custGeom>
              <a:solidFill>
                <a:srgbClr val="8ED8F8"/>
              </a:solidFill>
            </p:spPr>
            <p:txBody>
              <a:bodyPr wrap="square" lIns="0" tIns="0" rIns="0" bIns="0" rtlCol="0"/>
              <a:lstStyle/>
              <a:p>
                <a:endParaRPr/>
              </a:p>
            </p:txBody>
          </p:sp>
          <p:sp>
            <p:nvSpPr>
              <p:cNvPr id="30" name="object 39">
                <a:extLst>
                  <a:ext uri="{FF2B5EF4-FFF2-40B4-BE49-F238E27FC236}">
                    <a16:creationId xmlns:a16="http://schemas.microsoft.com/office/drawing/2014/main" id="{756DF2FF-D8FB-460D-B580-A404D1A0CAE4}"/>
                  </a:ext>
                </a:extLst>
              </p:cNvPr>
              <p:cNvSpPr/>
              <p:nvPr/>
            </p:nvSpPr>
            <p:spPr>
              <a:xfrm>
                <a:off x="2761213" y="2838732"/>
                <a:ext cx="84455" cy="315595"/>
              </a:xfrm>
              <a:custGeom>
                <a:avLst/>
                <a:gdLst/>
                <a:ahLst/>
                <a:cxnLst/>
                <a:rect l="l" t="t" r="r" b="b"/>
                <a:pathLst>
                  <a:path w="84455" h="315595">
                    <a:moveTo>
                      <a:pt x="84429" y="0"/>
                    </a:moveTo>
                    <a:lnTo>
                      <a:pt x="0" y="0"/>
                    </a:lnTo>
                    <a:lnTo>
                      <a:pt x="0" y="315340"/>
                    </a:lnTo>
                    <a:lnTo>
                      <a:pt x="84429" y="315340"/>
                    </a:lnTo>
                    <a:lnTo>
                      <a:pt x="84429" y="0"/>
                    </a:lnTo>
                    <a:close/>
                  </a:path>
                </a:pathLst>
              </a:custGeom>
              <a:solidFill>
                <a:srgbClr val="B5E4FA"/>
              </a:solidFill>
            </p:spPr>
            <p:txBody>
              <a:bodyPr wrap="square" lIns="0" tIns="0" rIns="0" bIns="0" rtlCol="0"/>
              <a:lstStyle/>
              <a:p>
                <a:endParaRPr/>
              </a:p>
            </p:txBody>
          </p:sp>
        </p:grpSp>
        <p:sp>
          <p:nvSpPr>
            <p:cNvPr id="31" name="object 40">
              <a:extLst>
                <a:ext uri="{FF2B5EF4-FFF2-40B4-BE49-F238E27FC236}">
                  <a16:creationId xmlns:a16="http://schemas.microsoft.com/office/drawing/2014/main" id="{44C42C20-F61E-4871-B8CE-1EB6729DA2B1}"/>
                </a:ext>
              </a:extLst>
            </p:cNvPr>
            <p:cNvSpPr/>
            <p:nvPr/>
          </p:nvSpPr>
          <p:spPr>
            <a:xfrm>
              <a:off x="6528816" y="2189808"/>
              <a:ext cx="987552" cy="1894205"/>
            </a:xfrm>
            <a:custGeom>
              <a:avLst/>
              <a:gdLst/>
              <a:ahLst/>
              <a:cxnLst/>
              <a:rect l="l" t="t" r="r" b="b"/>
              <a:pathLst>
                <a:path w="812800" h="1894204">
                  <a:moveTo>
                    <a:pt x="0" y="1894205"/>
                  </a:moveTo>
                  <a:lnTo>
                    <a:pt x="0" y="0"/>
                  </a:lnTo>
                  <a:lnTo>
                    <a:pt x="812368" y="0"/>
                  </a:lnTo>
                  <a:lnTo>
                    <a:pt x="812368" y="1894205"/>
                  </a:lnTo>
                </a:path>
              </a:pathLst>
            </a:custGeom>
            <a:ln w="3175">
              <a:solidFill>
                <a:schemeClr val="bg1">
                  <a:lumMod val="50000"/>
                </a:schemeClr>
              </a:solidFill>
              <a:prstDash val="dash"/>
            </a:ln>
          </p:spPr>
          <p:txBody>
            <a:bodyPr wrap="square" lIns="0" tIns="0" rIns="0" bIns="0" rtlCol="0"/>
            <a:lstStyle/>
            <a:p>
              <a:endParaRPr/>
            </a:p>
          </p:txBody>
        </p:sp>
        <p:grpSp>
          <p:nvGrpSpPr>
            <p:cNvPr id="120" name="Group 119">
              <a:extLst>
                <a:ext uri="{FF2B5EF4-FFF2-40B4-BE49-F238E27FC236}">
                  <a16:creationId xmlns:a16="http://schemas.microsoft.com/office/drawing/2014/main" id="{52260A16-3949-497E-B865-0FE6B1222B85}"/>
                </a:ext>
              </a:extLst>
            </p:cNvPr>
            <p:cNvGrpSpPr/>
            <p:nvPr/>
          </p:nvGrpSpPr>
          <p:grpSpPr>
            <a:xfrm>
              <a:off x="6729984" y="2747292"/>
              <a:ext cx="509308" cy="955053"/>
              <a:chOff x="6766727" y="2838732"/>
              <a:chExt cx="509308" cy="955053"/>
            </a:xfrm>
          </p:grpSpPr>
          <p:sp>
            <p:nvSpPr>
              <p:cNvPr id="32" name="object 41">
                <a:extLst>
                  <a:ext uri="{FF2B5EF4-FFF2-40B4-BE49-F238E27FC236}">
                    <a16:creationId xmlns:a16="http://schemas.microsoft.com/office/drawing/2014/main" id="{C6499765-F1EE-436B-AF4F-F0FCDBD46B2E}"/>
                  </a:ext>
                </a:extLst>
              </p:cNvPr>
              <p:cNvSpPr/>
              <p:nvPr/>
            </p:nvSpPr>
            <p:spPr>
              <a:xfrm>
                <a:off x="6766727" y="2838732"/>
                <a:ext cx="84455" cy="381635"/>
              </a:xfrm>
              <a:custGeom>
                <a:avLst/>
                <a:gdLst/>
                <a:ahLst/>
                <a:cxnLst/>
                <a:rect l="l" t="t" r="r" b="b"/>
                <a:pathLst>
                  <a:path w="84454" h="381634">
                    <a:moveTo>
                      <a:pt x="84416" y="0"/>
                    </a:moveTo>
                    <a:lnTo>
                      <a:pt x="0" y="0"/>
                    </a:lnTo>
                    <a:lnTo>
                      <a:pt x="0" y="381228"/>
                    </a:lnTo>
                    <a:lnTo>
                      <a:pt x="84416" y="381228"/>
                    </a:lnTo>
                    <a:lnTo>
                      <a:pt x="84416" y="0"/>
                    </a:lnTo>
                    <a:close/>
                  </a:path>
                </a:pathLst>
              </a:custGeom>
              <a:solidFill>
                <a:srgbClr val="E31836"/>
              </a:solidFill>
            </p:spPr>
            <p:txBody>
              <a:bodyPr wrap="square" lIns="0" tIns="0" rIns="0" bIns="0" rtlCol="0"/>
              <a:lstStyle/>
              <a:p>
                <a:endParaRPr/>
              </a:p>
            </p:txBody>
          </p:sp>
          <p:sp>
            <p:nvSpPr>
              <p:cNvPr id="33" name="object 42">
                <a:extLst>
                  <a:ext uri="{FF2B5EF4-FFF2-40B4-BE49-F238E27FC236}">
                    <a16:creationId xmlns:a16="http://schemas.microsoft.com/office/drawing/2014/main" id="{6BB776E0-F956-4027-972F-0756FE339EBF}"/>
                  </a:ext>
                </a:extLst>
              </p:cNvPr>
              <p:cNvSpPr/>
              <p:nvPr/>
            </p:nvSpPr>
            <p:spPr>
              <a:xfrm>
                <a:off x="6851271" y="2838745"/>
                <a:ext cx="85090" cy="955040"/>
              </a:xfrm>
              <a:custGeom>
                <a:avLst/>
                <a:gdLst/>
                <a:ahLst/>
                <a:cxnLst/>
                <a:rect l="l" t="t" r="r" b="b"/>
                <a:pathLst>
                  <a:path w="85089" h="955040">
                    <a:moveTo>
                      <a:pt x="85064" y="0"/>
                    </a:moveTo>
                    <a:lnTo>
                      <a:pt x="0" y="0"/>
                    </a:lnTo>
                    <a:lnTo>
                      <a:pt x="0" y="954747"/>
                    </a:lnTo>
                    <a:lnTo>
                      <a:pt x="85064" y="954747"/>
                    </a:lnTo>
                    <a:lnTo>
                      <a:pt x="85064" y="0"/>
                    </a:lnTo>
                    <a:close/>
                  </a:path>
                </a:pathLst>
              </a:custGeom>
              <a:solidFill>
                <a:srgbClr val="F09383"/>
              </a:solidFill>
            </p:spPr>
            <p:txBody>
              <a:bodyPr wrap="square" lIns="0" tIns="0" rIns="0" bIns="0" rtlCol="0"/>
              <a:lstStyle/>
              <a:p>
                <a:endParaRPr/>
              </a:p>
            </p:txBody>
          </p:sp>
          <p:sp>
            <p:nvSpPr>
              <p:cNvPr id="34" name="object 43">
                <a:extLst>
                  <a:ext uri="{FF2B5EF4-FFF2-40B4-BE49-F238E27FC236}">
                    <a16:creationId xmlns:a16="http://schemas.microsoft.com/office/drawing/2014/main" id="{49EFBB2F-AC9E-4792-A3FD-B9DA6A3EBD92}"/>
                  </a:ext>
                </a:extLst>
              </p:cNvPr>
              <p:cNvSpPr/>
              <p:nvPr/>
            </p:nvSpPr>
            <p:spPr>
              <a:xfrm>
                <a:off x="6936361" y="2838745"/>
                <a:ext cx="85090" cy="250825"/>
              </a:xfrm>
              <a:custGeom>
                <a:avLst/>
                <a:gdLst/>
                <a:ahLst/>
                <a:cxnLst/>
                <a:rect l="l" t="t" r="r" b="b"/>
                <a:pathLst>
                  <a:path w="85089" h="250825">
                    <a:moveTo>
                      <a:pt x="85077" y="0"/>
                    </a:moveTo>
                    <a:lnTo>
                      <a:pt x="0" y="0"/>
                    </a:lnTo>
                    <a:lnTo>
                      <a:pt x="0" y="250291"/>
                    </a:lnTo>
                    <a:lnTo>
                      <a:pt x="85077" y="250291"/>
                    </a:lnTo>
                    <a:lnTo>
                      <a:pt x="85077" y="0"/>
                    </a:lnTo>
                    <a:close/>
                  </a:path>
                </a:pathLst>
              </a:custGeom>
              <a:solidFill>
                <a:srgbClr val="F7C6B9"/>
              </a:solidFill>
            </p:spPr>
            <p:txBody>
              <a:bodyPr wrap="square" lIns="0" tIns="0" rIns="0" bIns="0" rtlCol="0"/>
              <a:lstStyle/>
              <a:p>
                <a:endParaRPr/>
              </a:p>
            </p:txBody>
          </p:sp>
          <p:sp>
            <p:nvSpPr>
              <p:cNvPr id="35" name="object 44">
                <a:extLst>
                  <a:ext uri="{FF2B5EF4-FFF2-40B4-BE49-F238E27FC236}">
                    <a16:creationId xmlns:a16="http://schemas.microsoft.com/office/drawing/2014/main" id="{C4F6F154-7607-4DFE-AFAB-219D6856D0A0}"/>
                  </a:ext>
                </a:extLst>
              </p:cNvPr>
              <p:cNvSpPr/>
              <p:nvPr/>
            </p:nvSpPr>
            <p:spPr>
              <a:xfrm>
                <a:off x="7021438" y="2838745"/>
                <a:ext cx="85090" cy="647700"/>
              </a:xfrm>
              <a:custGeom>
                <a:avLst/>
                <a:gdLst/>
                <a:ahLst/>
                <a:cxnLst/>
                <a:rect l="l" t="t" r="r" b="b"/>
                <a:pathLst>
                  <a:path w="85089" h="647700">
                    <a:moveTo>
                      <a:pt x="85077" y="0"/>
                    </a:moveTo>
                    <a:lnTo>
                      <a:pt x="0" y="0"/>
                    </a:lnTo>
                    <a:lnTo>
                      <a:pt x="0" y="647280"/>
                    </a:lnTo>
                    <a:lnTo>
                      <a:pt x="85077" y="647280"/>
                    </a:lnTo>
                    <a:lnTo>
                      <a:pt x="85077" y="0"/>
                    </a:lnTo>
                    <a:close/>
                  </a:path>
                </a:pathLst>
              </a:custGeom>
              <a:solidFill>
                <a:srgbClr val="62CDF6"/>
              </a:solidFill>
            </p:spPr>
            <p:txBody>
              <a:bodyPr wrap="square" lIns="0" tIns="0" rIns="0" bIns="0" rtlCol="0"/>
              <a:lstStyle/>
              <a:p>
                <a:endParaRPr/>
              </a:p>
            </p:txBody>
          </p:sp>
          <p:sp>
            <p:nvSpPr>
              <p:cNvPr id="36" name="object 45">
                <a:extLst>
                  <a:ext uri="{FF2B5EF4-FFF2-40B4-BE49-F238E27FC236}">
                    <a16:creationId xmlns:a16="http://schemas.microsoft.com/office/drawing/2014/main" id="{CD900F70-A617-41A6-A428-9DFA3ED15316}"/>
                  </a:ext>
                </a:extLst>
              </p:cNvPr>
              <p:cNvSpPr/>
              <p:nvPr/>
            </p:nvSpPr>
            <p:spPr>
              <a:xfrm>
                <a:off x="7106503" y="2838745"/>
                <a:ext cx="85090" cy="535305"/>
              </a:xfrm>
              <a:custGeom>
                <a:avLst/>
                <a:gdLst/>
                <a:ahLst/>
                <a:cxnLst/>
                <a:rect l="l" t="t" r="r" b="b"/>
                <a:pathLst>
                  <a:path w="85089" h="535304">
                    <a:moveTo>
                      <a:pt x="85077" y="0"/>
                    </a:moveTo>
                    <a:lnTo>
                      <a:pt x="0" y="0"/>
                    </a:lnTo>
                    <a:lnTo>
                      <a:pt x="0" y="534949"/>
                    </a:lnTo>
                    <a:lnTo>
                      <a:pt x="85077" y="534949"/>
                    </a:lnTo>
                    <a:lnTo>
                      <a:pt x="85077" y="0"/>
                    </a:lnTo>
                    <a:close/>
                  </a:path>
                </a:pathLst>
              </a:custGeom>
              <a:solidFill>
                <a:srgbClr val="8ED8F8"/>
              </a:solidFill>
            </p:spPr>
            <p:txBody>
              <a:bodyPr wrap="square" lIns="0" tIns="0" rIns="0" bIns="0" rtlCol="0"/>
              <a:lstStyle/>
              <a:p>
                <a:endParaRPr/>
              </a:p>
            </p:txBody>
          </p:sp>
          <p:sp>
            <p:nvSpPr>
              <p:cNvPr id="37" name="object 46">
                <a:extLst>
                  <a:ext uri="{FF2B5EF4-FFF2-40B4-BE49-F238E27FC236}">
                    <a16:creationId xmlns:a16="http://schemas.microsoft.com/office/drawing/2014/main" id="{1A862C48-864E-4546-A527-7CF16466DF61}"/>
                  </a:ext>
                </a:extLst>
              </p:cNvPr>
              <p:cNvSpPr/>
              <p:nvPr/>
            </p:nvSpPr>
            <p:spPr>
              <a:xfrm>
                <a:off x="7191580" y="2838745"/>
                <a:ext cx="84455" cy="454659"/>
              </a:xfrm>
              <a:custGeom>
                <a:avLst/>
                <a:gdLst/>
                <a:ahLst/>
                <a:cxnLst/>
                <a:rect l="l" t="t" r="r" b="b"/>
                <a:pathLst>
                  <a:path w="84454" h="454659">
                    <a:moveTo>
                      <a:pt x="84429" y="0"/>
                    </a:moveTo>
                    <a:lnTo>
                      <a:pt x="0" y="0"/>
                    </a:lnTo>
                    <a:lnTo>
                      <a:pt x="0" y="454101"/>
                    </a:lnTo>
                    <a:lnTo>
                      <a:pt x="84429" y="454101"/>
                    </a:lnTo>
                    <a:lnTo>
                      <a:pt x="84429" y="0"/>
                    </a:lnTo>
                    <a:close/>
                  </a:path>
                </a:pathLst>
              </a:custGeom>
              <a:solidFill>
                <a:srgbClr val="B5E4FA"/>
              </a:solidFill>
            </p:spPr>
            <p:txBody>
              <a:bodyPr wrap="square" lIns="0" tIns="0" rIns="0" bIns="0" rtlCol="0"/>
              <a:lstStyle/>
              <a:p>
                <a:endParaRPr/>
              </a:p>
            </p:txBody>
          </p:sp>
        </p:grpSp>
        <p:sp>
          <p:nvSpPr>
            <p:cNvPr id="38" name="object 47">
              <a:extLst>
                <a:ext uri="{FF2B5EF4-FFF2-40B4-BE49-F238E27FC236}">
                  <a16:creationId xmlns:a16="http://schemas.microsoft.com/office/drawing/2014/main" id="{5A815893-030B-45DB-B491-01CD4B0F313C}"/>
                </a:ext>
              </a:extLst>
            </p:cNvPr>
            <p:cNvSpPr/>
            <p:nvPr/>
          </p:nvSpPr>
          <p:spPr>
            <a:xfrm>
              <a:off x="7607808" y="2189808"/>
              <a:ext cx="987552" cy="1894205"/>
            </a:xfrm>
            <a:custGeom>
              <a:avLst/>
              <a:gdLst/>
              <a:ahLst/>
              <a:cxnLst/>
              <a:rect l="l" t="t" r="r" b="b"/>
              <a:pathLst>
                <a:path w="812800" h="1894204">
                  <a:moveTo>
                    <a:pt x="0" y="1894205"/>
                  </a:moveTo>
                  <a:lnTo>
                    <a:pt x="0" y="0"/>
                  </a:lnTo>
                  <a:lnTo>
                    <a:pt x="812368" y="0"/>
                  </a:lnTo>
                  <a:lnTo>
                    <a:pt x="812368" y="1894205"/>
                  </a:lnTo>
                </a:path>
              </a:pathLst>
            </a:custGeom>
            <a:ln w="3175">
              <a:solidFill>
                <a:schemeClr val="bg1">
                  <a:lumMod val="50000"/>
                </a:schemeClr>
              </a:solidFill>
              <a:prstDash val="dash"/>
            </a:ln>
          </p:spPr>
          <p:txBody>
            <a:bodyPr wrap="square" lIns="0" tIns="0" rIns="0" bIns="0" rtlCol="0"/>
            <a:lstStyle/>
            <a:p>
              <a:endParaRPr/>
            </a:p>
          </p:txBody>
        </p:sp>
        <p:grpSp>
          <p:nvGrpSpPr>
            <p:cNvPr id="121" name="Group 120">
              <a:extLst>
                <a:ext uri="{FF2B5EF4-FFF2-40B4-BE49-F238E27FC236}">
                  <a16:creationId xmlns:a16="http://schemas.microsoft.com/office/drawing/2014/main" id="{89F7C5B2-0F64-47AD-BCE6-23772FA0D7DA}"/>
                </a:ext>
              </a:extLst>
            </p:cNvPr>
            <p:cNvGrpSpPr/>
            <p:nvPr/>
          </p:nvGrpSpPr>
          <p:grpSpPr>
            <a:xfrm>
              <a:off x="7808976" y="2332015"/>
              <a:ext cx="509320" cy="952500"/>
              <a:chOff x="7862612" y="2423455"/>
              <a:chExt cx="509320" cy="952500"/>
            </a:xfrm>
          </p:grpSpPr>
          <p:sp>
            <p:nvSpPr>
              <p:cNvPr id="39" name="object 48">
                <a:extLst>
                  <a:ext uri="{FF2B5EF4-FFF2-40B4-BE49-F238E27FC236}">
                    <a16:creationId xmlns:a16="http://schemas.microsoft.com/office/drawing/2014/main" id="{75D37298-93E8-4B6E-B65E-8BE9D73BD096}"/>
                  </a:ext>
                </a:extLst>
              </p:cNvPr>
              <p:cNvSpPr/>
              <p:nvPr/>
            </p:nvSpPr>
            <p:spPr>
              <a:xfrm>
                <a:off x="7862612" y="2838745"/>
                <a:ext cx="84455" cy="263525"/>
              </a:xfrm>
              <a:custGeom>
                <a:avLst/>
                <a:gdLst/>
                <a:ahLst/>
                <a:cxnLst/>
                <a:rect l="l" t="t" r="r" b="b"/>
                <a:pathLst>
                  <a:path w="84454" h="263525">
                    <a:moveTo>
                      <a:pt x="84429" y="0"/>
                    </a:moveTo>
                    <a:lnTo>
                      <a:pt x="0" y="0"/>
                    </a:lnTo>
                    <a:lnTo>
                      <a:pt x="0" y="262966"/>
                    </a:lnTo>
                    <a:lnTo>
                      <a:pt x="84429" y="262966"/>
                    </a:lnTo>
                    <a:lnTo>
                      <a:pt x="84429" y="0"/>
                    </a:lnTo>
                    <a:close/>
                  </a:path>
                </a:pathLst>
              </a:custGeom>
              <a:solidFill>
                <a:srgbClr val="E31836"/>
              </a:solidFill>
            </p:spPr>
            <p:txBody>
              <a:bodyPr wrap="square" lIns="0" tIns="0" rIns="0" bIns="0" rtlCol="0"/>
              <a:lstStyle/>
              <a:p>
                <a:endParaRPr/>
              </a:p>
            </p:txBody>
          </p:sp>
          <p:sp>
            <p:nvSpPr>
              <p:cNvPr id="40" name="object 49">
                <a:extLst>
                  <a:ext uri="{FF2B5EF4-FFF2-40B4-BE49-F238E27FC236}">
                    <a16:creationId xmlns:a16="http://schemas.microsoft.com/office/drawing/2014/main" id="{91E70419-1F9C-4B6D-B597-196F3FDAF1C7}"/>
                  </a:ext>
                </a:extLst>
              </p:cNvPr>
              <p:cNvSpPr/>
              <p:nvPr/>
            </p:nvSpPr>
            <p:spPr>
              <a:xfrm>
                <a:off x="7947168" y="2838745"/>
                <a:ext cx="85090" cy="537210"/>
              </a:xfrm>
              <a:custGeom>
                <a:avLst/>
                <a:gdLst/>
                <a:ahLst/>
                <a:cxnLst/>
                <a:rect l="l" t="t" r="r" b="b"/>
                <a:pathLst>
                  <a:path w="85089" h="537209">
                    <a:moveTo>
                      <a:pt x="85064" y="0"/>
                    </a:moveTo>
                    <a:lnTo>
                      <a:pt x="0" y="0"/>
                    </a:lnTo>
                    <a:lnTo>
                      <a:pt x="0" y="536638"/>
                    </a:lnTo>
                    <a:lnTo>
                      <a:pt x="85064" y="536638"/>
                    </a:lnTo>
                    <a:lnTo>
                      <a:pt x="85064" y="0"/>
                    </a:lnTo>
                    <a:close/>
                  </a:path>
                </a:pathLst>
              </a:custGeom>
              <a:solidFill>
                <a:srgbClr val="F09383"/>
              </a:solidFill>
            </p:spPr>
            <p:txBody>
              <a:bodyPr wrap="square" lIns="0" tIns="0" rIns="0" bIns="0" rtlCol="0"/>
              <a:lstStyle/>
              <a:p>
                <a:endParaRPr/>
              </a:p>
            </p:txBody>
          </p:sp>
          <p:sp>
            <p:nvSpPr>
              <p:cNvPr id="41" name="object 50">
                <a:extLst>
                  <a:ext uri="{FF2B5EF4-FFF2-40B4-BE49-F238E27FC236}">
                    <a16:creationId xmlns:a16="http://schemas.microsoft.com/office/drawing/2014/main" id="{5CE87FAF-9713-4202-A1B3-20CEF2DCC834}"/>
                  </a:ext>
                </a:extLst>
              </p:cNvPr>
              <p:cNvSpPr/>
              <p:nvPr/>
            </p:nvSpPr>
            <p:spPr>
              <a:xfrm>
                <a:off x="8032245" y="2731392"/>
                <a:ext cx="85090" cy="107950"/>
              </a:xfrm>
              <a:custGeom>
                <a:avLst/>
                <a:gdLst/>
                <a:ahLst/>
                <a:cxnLst/>
                <a:rect l="l" t="t" r="r" b="b"/>
                <a:pathLst>
                  <a:path w="85089" h="107950">
                    <a:moveTo>
                      <a:pt x="85077" y="0"/>
                    </a:moveTo>
                    <a:lnTo>
                      <a:pt x="0" y="0"/>
                    </a:lnTo>
                    <a:lnTo>
                      <a:pt x="0" y="107353"/>
                    </a:lnTo>
                    <a:lnTo>
                      <a:pt x="85077" y="107353"/>
                    </a:lnTo>
                    <a:lnTo>
                      <a:pt x="85077" y="0"/>
                    </a:lnTo>
                    <a:close/>
                  </a:path>
                </a:pathLst>
              </a:custGeom>
              <a:solidFill>
                <a:srgbClr val="F7C6B9"/>
              </a:solidFill>
            </p:spPr>
            <p:txBody>
              <a:bodyPr wrap="square" lIns="0" tIns="0" rIns="0" bIns="0" rtlCol="0"/>
              <a:lstStyle/>
              <a:p>
                <a:endParaRPr/>
              </a:p>
            </p:txBody>
          </p:sp>
          <p:sp>
            <p:nvSpPr>
              <p:cNvPr id="42" name="object 51">
                <a:extLst>
                  <a:ext uri="{FF2B5EF4-FFF2-40B4-BE49-F238E27FC236}">
                    <a16:creationId xmlns:a16="http://schemas.microsoft.com/office/drawing/2014/main" id="{3ADB2553-079C-442D-9E59-673DFCB43942}"/>
                  </a:ext>
                </a:extLst>
              </p:cNvPr>
              <p:cNvSpPr/>
              <p:nvPr/>
            </p:nvSpPr>
            <p:spPr>
              <a:xfrm>
                <a:off x="8117336" y="2423455"/>
                <a:ext cx="85090" cy="415290"/>
              </a:xfrm>
              <a:custGeom>
                <a:avLst/>
                <a:gdLst/>
                <a:ahLst/>
                <a:cxnLst/>
                <a:rect l="l" t="t" r="r" b="b"/>
                <a:pathLst>
                  <a:path w="85089" h="415290">
                    <a:moveTo>
                      <a:pt x="85077" y="0"/>
                    </a:moveTo>
                    <a:lnTo>
                      <a:pt x="0" y="0"/>
                    </a:lnTo>
                    <a:lnTo>
                      <a:pt x="0" y="415289"/>
                    </a:lnTo>
                    <a:lnTo>
                      <a:pt x="85077" y="415289"/>
                    </a:lnTo>
                    <a:lnTo>
                      <a:pt x="85077" y="0"/>
                    </a:lnTo>
                    <a:close/>
                  </a:path>
                </a:pathLst>
              </a:custGeom>
              <a:solidFill>
                <a:srgbClr val="62CDF6"/>
              </a:solidFill>
            </p:spPr>
            <p:txBody>
              <a:bodyPr wrap="square" lIns="0" tIns="0" rIns="0" bIns="0" rtlCol="0"/>
              <a:lstStyle/>
              <a:p>
                <a:endParaRPr/>
              </a:p>
            </p:txBody>
          </p:sp>
          <p:sp>
            <p:nvSpPr>
              <p:cNvPr id="43" name="object 52">
                <a:extLst>
                  <a:ext uri="{FF2B5EF4-FFF2-40B4-BE49-F238E27FC236}">
                    <a16:creationId xmlns:a16="http://schemas.microsoft.com/office/drawing/2014/main" id="{F56E1F10-6D96-4B40-B64B-6D67432CFE4B}"/>
                  </a:ext>
                </a:extLst>
              </p:cNvPr>
              <p:cNvSpPr/>
              <p:nvPr/>
            </p:nvSpPr>
            <p:spPr>
              <a:xfrm>
                <a:off x="8287477" y="2838745"/>
                <a:ext cx="84455" cy="284480"/>
              </a:xfrm>
              <a:custGeom>
                <a:avLst/>
                <a:gdLst/>
                <a:ahLst/>
                <a:cxnLst/>
                <a:rect l="l" t="t" r="r" b="b"/>
                <a:pathLst>
                  <a:path w="84454" h="284479">
                    <a:moveTo>
                      <a:pt x="84429" y="0"/>
                    </a:moveTo>
                    <a:lnTo>
                      <a:pt x="0" y="0"/>
                    </a:lnTo>
                    <a:lnTo>
                      <a:pt x="0" y="284086"/>
                    </a:lnTo>
                    <a:lnTo>
                      <a:pt x="84429" y="284086"/>
                    </a:lnTo>
                    <a:lnTo>
                      <a:pt x="84429" y="0"/>
                    </a:lnTo>
                    <a:close/>
                  </a:path>
                </a:pathLst>
              </a:custGeom>
              <a:solidFill>
                <a:srgbClr val="B5E4FA"/>
              </a:solidFill>
            </p:spPr>
            <p:txBody>
              <a:bodyPr wrap="square" lIns="0" tIns="0" rIns="0" bIns="0" rtlCol="0"/>
              <a:lstStyle/>
              <a:p>
                <a:endParaRPr/>
              </a:p>
            </p:txBody>
          </p:sp>
        </p:grpSp>
        <p:sp>
          <p:nvSpPr>
            <p:cNvPr id="110" name="TextBox 109">
              <a:extLst>
                <a:ext uri="{FF2B5EF4-FFF2-40B4-BE49-F238E27FC236}">
                  <a16:creationId xmlns:a16="http://schemas.microsoft.com/office/drawing/2014/main" id="{BD865F1C-A4BC-4AB8-96F0-BC27A1DB53B0}"/>
                </a:ext>
              </a:extLst>
            </p:cNvPr>
            <p:cNvSpPr txBox="1"/>
            <p:nvPr/>
          </p:nvSpPr>
          <p:spPr>
            <a:xfrm>
              <a:off x="2359086" y="4033954"/>
              <a:ext cx="676787" cy="184666"/>
            </a:xfrm>
            <a:prstGeom prst="rect">
              <a:avLst/>
            </a:prstGeom>
            <a:noFill/>
          </p:spPr>
          <p:txBody>
            <a:bodyPr wrap="none" lIns="0" tIns="0" rIns="0" bIns="0" rtlCol="0" anchor="ctr">
              <a:spAutoFit/>
            </a:bodyPr>
            <a:lstStyle/>
            <a:p>
              <a:pPr algn="ctr"/>
              <a:r>
                <a:rPr lang="fr-CH" sz="1200" spc="-20" err="1"/>
                <a:t>Cambodia</a:t>
              </a:r>
              <a:endParaRPr lang="en-GB" sz="1200" spc="-20"/>
            </a:p>
          </p:txBody>
        </p:sp>
        <p:sp>
          <p:nvSpPr>
            <p:cNvPr id="111" name="TextBox 110">
              <a:extLst>
                <a:ext uri="{FF2B5EF4-FFF2-40B4-BE49-F238E27FC236}">
                  <a16:creationId xmlns:a16="http://schemas.microsoft.com/office/drawing/2014/main" id="{B0708503-B1C7-464E-8F34-E4B97214CCD1}"/>
                </a:ext>
              </a:extLst>
            </p:cNvPr>
            <p:cNvSpPr txBox="1"/>
            <p:nvPr/>
          </p:nvSpPr>
          <p:spPr>
            <a:xfrm>
              <a:off x="3519357" y="4033954"/>
              <a:ext cx="532518" cy="184666"/>
            </a:xfrm>
            <a:prstGeom prst="rect">
              <a:avLst/>
            </a:prstGeom>
            <a:noFill/>
          </p:spPr>
          <p:txBody>
            <a:bodyPr wrap="none" lIns="0" tIns="0" rIns="0" bIns="0" rtlCol="0" anchor="ctr">
              <a:spAutoFit/>
            </a:bodyPr>
            <a:lstStyle/>
            <a:p>
              <a:pPr algn="ctr"/>
              <a:r>
                <a:rPr lang="fr-CH" sz="1200" spc="-20" err="1"/>
                <a:t>Ethiopia</a:t>
              </a:r>
              <a:endParaRPr lang="en-GB" sz="1200" spc="-20"/>
            </a:p>
          </p:txBody>
        </p:sp>
        <p:sp>
          <p:nvSpPr>
            <p:cNvPr id="112" name="TextBox 111">
              <a:extLst>
                <a:ext uri="{FF2B5EF4-FFF2-40B4-BE49-F238E27FC236}">
                  <a16:creationId xmlns:a16="http://schemas.microsoft.com/office/drawing/2014/main" id="{BBF479E7-2DF6-4DDB-A845-9AAE70B5CE27}"/>
                </a:ext>
              </a:extLst>
            </p:cNvPr>
            <p:cNvSpPr txBox="1"/>
            <p:nvPr/>
          </p:nvSpPr>
          <p:spPr>
            <a:xfrm>
              <a:off x="4653813" y="4033954"/>
              <a:ext cx="421589" cy="184666"/>
            </a:xfrm>
            <a:prstGeom prst="rect">
              <a:avLst/>
            </a:prstGeom>
            <a:noFill/>
          </p:spPr>
          <p:txBody>
            <a:bodyPr wrap="none" lIns="0" tIns="0" rIns="0" bIns="0" rtlCol="0" anchor="ctr">
              <a:spAutoFit/>
            </a:bodyPr>
            <a:lstStyle/>
            <a:p>
              <a:pPr algn="ctr"/>
              <a:r>
                <a:rPr lang="fr-CH" sz="1200" spc="-20"/>
                <a:t>Kenya</a:t>
              </a:r>
              <a:endParaRPr lang="en-GB" sz="1200" spc="-20"/>
            </a:p>
          </p:txBody>
        </p:sp>
        <p:sp>
          <p:nvSpPr>
            <p:cNvPr id="113" name="TextBox 112">
              <a:extLst>
                <a:ext uri="{FF2B5EF4-FFF2-40B4-BE49-F238E27FC236}">
                  <a16:creationId xmlns:a16="http://schemas.microsoft.com/office/drawing/2014/main" id="{01660CF9-B66E-4F00-941F-548D505A7A78}"/>
                </a:ext>
              </a:extLst>
            </p:cNvPr>
            <p:cNvSpPr txBox="1"/>
            <p:nvPr/>
          </p:nvSpPr>
          <p:spPr>
            <a:xfrm>
              <a:off x="5680066" y="4033954"/>
              <a:ext cx="527067" cy="184666"/>
            </a:xfrm>
            <a:prstGeom prst="rect">
              <a:avLst/>
            </a:prstGeom>
            <a:noFill/>
          </p:spPr>
          <p:txBody>
            <a:bodyPr wrap="none" lIns="0" tIns="0" rIns="0" bIns="0" rtlCol="0" anchor="ctr">
              <a:spAutoFit/>
            </a:bodyPr>
            <a:lstStyle/>
            <a:p>
              <a:pPr algn="ctr"/>
              <a:r>
                <a:rPr lang="fr-CH" sz="1200" spc="-20"/>
                <a:t>Lesotho</a:t>
              </a:r>
              <a:endParaRPr lang="en-GB" sz="1200" spc="-20"/>
            </a:p>
          </p:txBody>
        </p:sp>
        <p:sp>
          <p:nvSpPr>
            <p:cNvPr id="114" name="TextBox 113">
              <a:extLst>
                <a:ext uri="{FF2B5EF4-FFF2-40B4-BE49-F238E27FC236}">
                  <a16:creationId xmlns:a16="http://schemas.microsoft.com/office/drawing/2014/main" id="{E6354DF5-F7F6-493C-9C74-5DB44762B7CD}"/>
                </a:ext>
              </a:extLst>
            </p:cNvPr>
            <p:cNvSpPr txBox="1"/>
            <p:nvPr/>
          </p:nvSpPr>
          <p:spPr>
            <a:xfrm>
              <a:off x="6623829" y="4033954"/>
              <a:ext cx="797526" cy="184666"/>
            </a:xfrm>
            <a:prstGeom prst="rect">
              <a:avLst/>
            </a:prstGeom>
            <a:noFill/>
          </p:spPr>
          <p:txBody>
            <a:bodyPr wrap="none" lIns="0" tIns="0" rIns="0" bIns="0" rtlCol="0" anchor="ctr">
              <a:spAutoFit/>
            </a:bodyPr>
            <a:lstStyle/>
            <a:p>
              <a:pPr algn="ctr"/>
              <a:r>
                <a:rPr lang="fr-CH" sz="1200" spc="-20"/>
                <a:t>South </a:t>
              </a:r>
              <a:r>
                <a:rPr lang="fr-CH" sz="1200" spc="-20" err="1"/>
                <a:t>Africa</a:t>
              </a:r>
              <a:endParaRPr lang="en-GB" sz="1200" spc="-20"/>
            </a:p>
          </p:txBody>
        </p:sp>
        <p:sp>
          <p:nvSpPr>
            <p:cNvPr id="115" name="TextBox 114">
              <a:extLst>
                <a:ext uri="{FF2B5EF4-FFF2-40B4-BE49-F238E27FC236}">
                  <a16:creationId xmlns:a16="http://schemas.microsoft.com/office/drawing/2014/main" id="{E3549711-D49C-49E2-AB82-DE9ECCBD6EFF}"/>
                </a:ext>
              </a:extLst>
            </p:cNvPr>
            <p:cNvSpPr txBox="1"/>
            <p:nvPr/>
          </p:nvSpPr>
          <p:spPr>
            <a:xfrm>
              <a:off x="7841577" y="4033954"/>
              <a:ext cx="520014" cy="184666"/>
            </a:xfrm>
            <a:prstGeom prst="rect">
              <a:avLst/>
            </a:prstGeom>
            <a:noFill/>
          </p:spPr>
          <p:txBody>
            <a:bodyPr wrap="none" lIns="0" tIns="0" rIns="0" bIns="0" rtlCol="0" anchor="ctr">
              <a:spAutoFit/>
            </a:bodyPr>
            <a:lstStyle/>
            <a:p>
              <a:pPr algn="ctr"/>
              <a:r>
                <a:rPr lang="fr-CH" sz="1200" spc="-20"/>
                <a:t>Uganda</a:t>
              </a:r>
              <a:endParaRPr lang="en-GB" sz="1200" spc="-20"/>
            </a:p>
          </p:txBody>
        </p:sp>
        <p:sp>
          <p:nvSpPr>
            <p:cNvPr id="123" name="object 61">
              <a:extLst>
                <a:ext uri="{FF2B5EF4-FFF2-40B4-BE49-F238E27FC236}">
                  <a16:creationId xmlns:a16="http://schemas.microsoft.com/office/drawing/2014/main" id="{FBD9F44D-42DD-46D8-90CD-3431E43D5FE4}"/>
                </a:ext>
              </a:extLst>
            </p:cNvPr>
            <p:cNvSpPr txBox="1"/>
            <p:nvPr/>
          </p:nvSpPr>
          <p:spPr>
            <a:xfrm>
              <a:off x="1097280" y="2978600"/>
              <a:ext cx="479618" cy="320601"/>
            </a:xfrm>
            <a:prstGeom prst="rect">
              <a:avLst/>
            </a:prstGeom>
          </p:spPr>
          <p:txBody>
            <a:bodyPr vert="horz" wrap="non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Percent </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a:t>
              </a:r>
            </a:p>
          </p:txBody>
        </p:sp>
        <p:sp>
          <p:nvSpPr>
            <p:cNvPr id="124" name="TextBox 123">
              <a:extLst>
                <a:ext uri="{FF2B5EF4-FFF2-40B4-BE49-F238E27FC236}">
                  <a16:creationId xmlns:a16="http://schemas.microsoft.com/office/drawing/2014/main" id="{D77A4F6C-521F-4D58-87C9-90B7DC669E93}"/>
                </a:ext>
              </a:extLst>
            </p:cNvPr>
            <p:cNvSpPr txBox="1"/>
            <p:nvPr/>
          </p:nvSpPr>
          <p:spPr>
            <a:xfrm>
              <a:off x="1668349" y="2103120"/>
              <a:ext cx="341760" cy="166777"/>
            </a:xfrm>
            <a:prstGeom prst="rect">
              <a:avLst/>
            </a:prstGeom>
            <a:noFill/>
          </p:spPr>
          <p:txBody>
            <a:bodyPr wrap="non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15</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25" name="TextBox 124">
              <a:extLst>
                <a:ext uri="{FF2B5EF4-FFF2-40B4-BE49-F238E27FC236}">
                  <a16:creationId xmlns:a16="http://schemas.microsoft.com/office/drawing/2014/main" id="{B85814C0-5D86-4204-8DFC-FD79A96A051A}"/>
                </a:ext>
              </a:extLst>
            </p:cNvPr>
            <p:cNvSpPr txBox="1"/>
            <p:nvPr/>
          </p:nvSpPr>
          <p:spPr>
            <a:xfrm>
              <a:off x="1655525" y="2477837"/>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5</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26" name="TextBox 125">
              <a:extLst>
                <a:ext uri="{FF2B5EF4-FFF2-40B4-BE49-F238E27FC236}">
                  <a16:creationId xmlns:a16="http://schemas.microsoft.com/office/drawing/2014/main" id="{E1E7B6C7-E622-41D0-BB4A-E7F3A96D908B}"/>
                </a:ext>
              </a:extLst>
            </p:cNvPr>
            <p:cNvSpPr txBox="1"/>
            <p:nvPr/>
          </p:nvSpPr>
          <p:spPr>
            <a:xfrm>
              <a:off x="1655525" y="2663194"/>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27" name="Straight Connector 126">
              <a:extLst>
                <a:ext uri="{FF2B5EF4-FFF2-40B4-BE49-F238E27FC236}">
                  <a16:creationId xmlns:a16="http://schemas.microsoft.com/office/drawing/2014/main" id="{80BF2534-3352-4655-B4AD-DC948188D96E}"/>
                </a:ext>
              </a:extLst>
            </p:cNvPr>
            <p:cNvCxnSpPr>
              <a:cxnSpLocks/>
            </p:cNvCxnSpPr>
            <p:nvPr/>
          </p:nvCxnSpPr>
          <p:spPr>
            <a:xfrm>
              <a:off x="1985689" y="2188693"/>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3339F4E-802F-4D2D-B612-BDA0B732940F}"/>
                </a:ext>
              </a:extLst>
            </p:cNvPr>
            <p:cNvCxnSpPr>
              <a:cxnSpLocks/>
            </p:cNvCxnSpPr>
            <p:nvPr/>
          </p:nvCxnSpPr>
          <p:spPr>
            <a:xfrm>
              <a:off x="1985689" y="2556757"/>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52CE17E-3924-4D9C-BDEB-FA7216BC51D6}"/>
                </a:ext>
              </a:extLst>
            </p:cNvPr>
            <p:cNvCxnSpPr>
              <a:cxnSpLocks/>
            </p:cNvCxnSpPr>
            <p:nvPr/>
          </p:nvCxnSpPr>
          <p:spPr>
            <a:xfrm>
              <a:off x="1985689" y="2746221"/>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FD9DB03A-2CCD-46BD-99E1-56EF3D441B53}"/>
                </a:ext>
              </a:extLst>
            </p:cNvPr>
            <p:cNvSpPr txBox="1"/>
            <p:nvPr/>
          </p:nvSpPr>
          <p:spPr>
            <a:xfrm>
              <a:off x="1609344" y="2855314"/>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-5</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32" name="TextBox 131">
              <a:extLst>
                <a:ext uri="{FF2B5EF4-FFF2-40B4-BE49-F238E27FC236}">
                  <a16:creationId xmlns:a16="http://schemas.microsoft.com/office/drawing/2014/main" id="{3BEB629F-8F2D-45C2-BD7A-4EE589F6153B}"/>
                </a:ext>
              </a:extLst>
            </p:cNvPr>
            <p:cNvSpPr txBox="1"/>
            <p:nvPr/>
          </p:nvSpPr>
          <p:spPr>
            <a:xfrm>
              <a:off x="1609344" y="3042673"/>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33" name="TextBox 132">
              <a:extLst>
                <a:ext uri="{FF2B5EF4-FFF2-40B4-BE49-F238E27FC236}">
                  <a16:creationId xmlns:a16="http://schemas.microsoft.com/office/drawing/2014/main" id="{52A3A4C5-280E-4AA3-B012-1A8254B339D6}"/>
                </a:ext>
              </a:extLst>
            </p:cNvPr>
            <p:cNvSpPr txBox="1"/>
            <p:nvPr/>
          </p:nvSpPr>
          <p:spPr>
            <a:xfrm>
              <a:off x="1609344" y="3225648"/>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-15</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34" name="Straight Connector 133">
              <a:extLst>
                <a:ext uri="{FF2B5EF4-FFF2-40B4-BE49-F238E27FC236}">
                  <a16:creationId xmlns:a16="http://schemas.microsoft.com/office/drawing/2014/main" id="{D8968DC8-4CC0-455B-8F28-87CEA4E775D6}"/>
                </a:ext>
              </a:extLst>
            </p:cNvPr>
            <p:cNvCxnSpPr>
              <a:cxnSpLocks/>
            </p:cNvCxnSpPr>
            <p:nvPr/>
          </p:nvCxnSpPr>
          <p:spPr>
            <a:xfrm>
              <a:off x="1985689" y="2935698"/>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E6DEA3-7D6C-4366-8170-CB3B517CC30B}"/>
                </a:ext>
              </a:extLst>
            </p:cNvPr>
            <p:cNvCxnSpPr>
              <a:cxnSpLocks/>
            </p:cNvCxnSpPr>
            <p:nvPr/>
          </p:nvCxnSpPr>
          <p:spPr>
            <a:xfrm>
              <a:off x="1985689" y="3121546"/>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871923D-D273-4EAE-8880-7C9532EE3043}"/>
                </a:ext>
              </a:extLst>
            </p:cNvPr>
            <p:cNvCxnSpPr>
              <a:cxnSpLocks/>
            </p:cNvCxnSpPr>
            <p:nvPr/>
          </p:nvCxnSpPr>
          <p:spPr>
            <a:xfrm>
              <a:off x="1985689" y="3309857"/>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CF423060-6408-4BE8-BD64-5923854D3079}"/>
                </a:ext>
              </a:extLst>
            </p:cNvPr>
            <p:cNvSpPr txBox="1"/>
            <p:nvPr/>
          </p:nvSpPr>
          <p:spPr>
            <a:xfrm>
              <a:off x="1655525" y="2285718"/>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40" name="Straight Connector 139">
              <a:extLst>
                <a:ext uri="{FF2B5EF4-FFF2-40B4-BE49-F238E27FC236}">
                  <a16:creationId xmlns:a16="http://schemas.microsoft.com/office/drawing/2014/main" id="{2862CA3C-B5D8-4684-900B-361B2DD97BAF}"/>
                </a:ext>
              </a:extLst>
            </p:cNvPr>
            <p:cNvCxnSpPr>
              <a:cxnSpLocks/>
            </p:cNvCxnSpPr>
            <p:nvPr/>
          </p:nvCxnSpPr>
          <p:spPr>
            <a:xfrm>
              <a:off x="1985689" y="237133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99DE39F2-457B-4F18-8592-329B7C24235D}"/>
                </a:ext>
              </a:extLst>
            </p:cNvPr>
            <p:cNvSpPr txBox="1"/>
            <p:nvPr/>
          </p:nvSpPr>
          <p:spPr>
            <a:xfrm>
              <a:off x="1609344" y="3417764"/>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39" name="TextBox 138">
              <a:extLst>
                <a:ext uri="{FF2B5EF4-FFF2-40B4-BE49-F238E27FC236}">
                  <a16:creationId xmlns:a16="http://schemas.microsoft.com/office/drawing/2014/main" id="{BEDFB438-B844-4562-B4D3-9A87A7754AF4}"/>
                </a:ext>
              </a:extLst>
            </p:cNvPr>
            <p:cNvSpPr txBox="1"/>
            <p:nvPr/>
          </p:nvSpPr>
          <p:spPr>
            <a:xfrm>
              <a:off x="1609344" y="3598359"/>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-25</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41" name="Straight Connector 140">
              <a:extLst>
                <a:ext uri="{FF2B5EF4-FFF2-40B4-BE49-F238E27FC236}">
                  <a16:creationId xmlns:a16="http://schemas.microsoft.com/office/drawing/2014/main" id="{5CE97BE9-D999-4B2A-907D-1BBB8C20713C}"/>
                </a:ext>
              </a:extLst>
            </p:cNvPr>
            <p:cNvCxnSpPr>
              <a:cxnSpLocks/>
            </p:cNvCxnSpPr>
            <p:nvPr/>
          </p:nvCxnSpPr>
          <p:spPr>
            <a:xfrm>
              <a:off x="1985689" y="3497786"/>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7D218A4-AC79-44CB-AA1B-91BC0DC2E364}"/>
                </a:ext>
              </a:extLst>
            </p:cNvPr>
            <p:cNvCxnSpPr>
              <a:cxnSpLocks/>
            </p:cNvCxnSpPr>
            <p:nvPr/>
          </p:nvCxnSpPr>
          <p:spPr>
            <a:xfrm>
              <a:off x="1985689" y="368371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AA252065-C05A-4758-9488-CF3B4130C3DF}"/>
                </a:ext>
              </a:extLst>
            </p:cNvPr>
            <p:cNvSpPr txBox="1"/>
            <p:nvPr/>
          </p:nvSpPr>
          <p:spPr>
            <a:xfrm>
              <a:off x="1609344" y="3784476"/>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-30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45" name="TextBox 144">
              <a:extLst>
                <a:ext uri="{FF2B5EF4-FFF2-40B4-BE49-F238E27FC236}">
                  <a16:creationId xmlns:a16="http://schemas.microsoft.com/office/drawing/2014/main" id="{623FA4BB-2276-47FF-BC52-317C909645E3}"/>
                </a:ext>
              </a:extLst>
            </p:cNvPr>
            <p:cNvSpPr txBox="1"/>
            <p:nvPr/>
          </p:nvSpPr>
          <p:spPr>
            <a:xfrm>
              <a:off x="1609344" y="3972214"/>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-35</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46" name="Straight Connector 145">
              <a:extLst>
                <a:ext uri="{FF2B5EF4-FFF2-40B4-BE49-F238E27FC236}">
                  <a16:creationId xmlns:a16="http://schemas.microsoft.com/office/drawing/2014/main" id="{CEFF07E6-EA86-4597-AEEE-0EBFCF8745C6}"/>
                </a:ext>
              </a:extLst>
            </p:cNvPr>
            <p:cNvCxnSpPr>
              <a:cxnSpLocks/>
            </p:cNvCxnSpPr>
            <p:nvPr/>
          </p:nvCxnSpPr>
          <p:spPr>
            <a:xfrm>
              <a:off x="1985689" y="3864498"/>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2EE2F7B-5C89-4A44-A830-762A5A1B5BD0}"/>
                </a:ext>
              </a:extLst>
            </p:cNvPr>
            <p:cNvCxnSpPr>
              <a:cxnSpLocks/>
            </p:cNvCxnSpPr>
            <p:nvPr/>
          </p:nvCxnSpPr>
          <p:spPr>
            <a:xfrm>
              <a:off x="1985689" y="4057574"/>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bject 53">
              <a:extLst>
                <a:ext uri="{FF2B5EF4-FFF2-40B4-BE49-F238E27FC236}">
                  <a16:creationId xmlns:a16="http://schemas.microsoft.com/office/drawing/2014/main" id="{A7AFC3C9-9E7D-479F-B2D1-11A25FB4A96E}"/>
                </a:ext>
              </a:extLst>
            </p:cNvPr>
            <p:cNvSpPr/>
            <p:nvPr/>
          </p:nvSpPr>
          <p:spPr>
            <a:xfrm>
              <a:off x="2201434" y="2746501"/>
              <a:ext cx="6400800" cy="0"/>
            </a:xfrm>
            <a:custGeom>
              <a:avLst/>
              <a:gdLst/>
              <a:ahLst/>
              <a:cxnLst/>
              <a:rect l="l" t="t" r="r" b="b"/>
              <a:pathLst>
                <a:path w="5421630">
                  <a:moveTo>
                    <a:pt x="0" y="0"/>
                  </a:moveTo>
                  <a:lnTo>
                    <a:pt x="5421210" y="0"/>
                  </a:lnTo>
                </a:path>
              </a:pathLst>
            </a:custGeom>
            <a:ln w="3175">
              <a:solidFill>
                <a:srgbClr val="808285"/>
              </a:solidFill>
            </a:ln>
          </p:spPr>
          <p:txBody>
            <a:bodyPr wrap="square" lIns="0" tIns="0" rIns="0" bIns="0" rtlCol="0"/>
            <a:lstStyle/>
            <a:p>
              <a:endParaRPr/>
            </a:p>
          </p:txBody>
        </p:sp>
      </p:grpSp>
      <p:sp>
        <p:nvSpPr>
          <p:cNvPr id="122" name="object 2">
            <a:extLst>
              <a:ext uri="{FF2B5EF4-FFF2-40B4-BE49-F238E27FC236}">
                <a16:creationId xmlns:a16="http://schemas.microsoft.com/office/drawing/2014/main" id="{D8053AA1-F496-47EF-A381-7306A3604F3B}"/>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174246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D06796-4BD6-4AC2-9147-D4138B56FF01}"/>
              </a:ext>
            </a:extLst>
          </p:cNvPr>
          <p:cNvGrpSpPr/>
          <p:nvPr/>
        </p:nvGrpSpPr>
        <p:grpSpPr>
          <a:xfrm>
            <a:off x="0" y="283464"/>
            <a:ext cx="12192000" cy="6574536"/>
            <a:chOff x="0" y="283464"/>
            <a:chExt cx="12192000" cy="6574536"/>
          </a:xfrm>
        </p:grpSpPr>
        <p:sp>
          <p:nvSpPr>
            <p:cNvPr id="38" name="TextBox 37">
              <a:extLst>
                <a:ext uri="{FF2B5EF4-FFF2-40B4-BE49-F238E27FC236}">
                  <a16:creationId xmlns:a16="http://schemas.microsoft.com/office/drawing/2014/main" id="{8A9F0BCB-5A52-4BDC-B64A-8D19E0628320}"/>
                </a:ext>
              </a:extLst>
            </p:cNvPr>
            <p:cNvSpPr txBox="1"/>
            <p:nvPr/>
          </p:nvSpPr>
          <p:spPr>
            <a:xfrm>
              <a:off x="3048" y="283464"/>
              <a:ext cx="12188952" cy="246221"/>
            </a:xfrm>
            <a:prstGeom prst="rect">
              <a:avLst/>
            </a:prstGeom>
            <a:noFill/>
          </p:spPr>
          <p:txBody>
            <a:bodyPr wrap="square" lIns="6611112"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10" normalizeH="0" baseline="0" noProof="0">
                  <a:ln>
                    <a:noFill/>
                  </a:ln>
                  <a:solidFill>
                    <a:srgbClr val="FFFFFF"/>
                  </a:solidFill>
                  <a:effectLst/>
                  <a:uLnTx/>
                  <a:uFillTx/>
                  <a:latin typeface="Arial" panose="020B0604020202020204"/>
                  <a:ea typeface="+mn-ea"/>
                  <a:cs typeface="+mn-cs"/>
                </a:rPr>
                <a:t>GLOBAL AIDS </a:t>
              </a:r>
              <a:r>
                <a:rPr kumimoji="0" lang="en-US" sz="1600" b="0" i="0" u="none" strike="noStrike" kern="1200" cap="none" spc="110" normalizeH="0" baseline="0" noProof="0">
                  <a:ln>
                    <a:noFill/>
                  </a:ln>
                  <a:solidFill>
                    <a:prstClr val="black"/>
                  </a:solidFill>
                  <a:effectLst/>
                  <a:uLnTx/>
                  <a:uFillTx/>
                  <a:latin typeface="Arial" panose="020B0604020202020204"/>
                  <a:ea typeface="+mn-ea"/>
                  <a:cs typeface="+mn-cs"/>
                </a:rPr>
                <a:t>WORLD AIDS DAY REPORT</a:t>
              </a:r>
              <a:r>
                <a:rPr kumimoji="0" lang="en-US" sz="1600" b="0" i="0" u="none" strike="noStrike" kern="1200" cap="none" spc="110" normalizeH="0" baseline="0" noProof="0">
                  <a:ln>
                    <a:noFill/>
                  </a:ln>
                  <a:solidFill>
                    <a:srgbClr val="FFFFFF"/>
                  </a:solidFill>
                  <a:effectLst/>
                  <a:uLnTx/>
                  <a:uFillTx/>
                  <a:latin typeface="Arial" panose="020B0604020202020204"/>
                  <a:ea typeface="+mn-ea"/>
                  <a:cs typeface="+mn-cs"/>
                </a:rPr>
                <a:t> </a:t>
              </a:r>
              <a:r>
                <a:rPr kumimoji="0" lang="en-US" sz="1600" b="0" i="0" u="none" strike="noStrike" kern="1200" cap="none" spc="110" normalizeH="0" baseline="0" noProof="0">
                  <a:ln>
                    <a:noFill/>
                  </a:ln>
                  <a:solidFill>
                    <a:prstClr val="black"/>
                  </a:solidFill>
                  <a:effectLst/>
                  <a:uLnTx/>
                  <a:uFillTx/>
                  <a:latin typeface="Arial" panose="020B0604020202020204"/>
                  <a:ea typeface="+mn-ea"/>
                  <a:cs typeface="+mn-cs"/>
                </a:rPr>
                <a:t>| </a:t>
              </a:r>
              <a:r>
                <a:rPr kumimoji="0" lang="en-US" sz="1600" b="1" i="0" u="none" strike="noStrike" kern="1200" cap="none" spc="110" normalizeH="0" baseline="0" noProof="0">
                  <a:ln>
                    <a:noFill/>
                  </a:ln>
                  <a:solidFill>
                    <a:prstClr val="black"/>
                  </a:solidFill>
                  <a:effectLst/>
                  <a:uLnTx/>
                  <a:uFillTx/>
                  <a:latin typeface="Arial" panose="020B0604020202020204"/>
                  <a:ea typeface="+mn-ea"/>
                  <a:cs typeface="+mn-cs"/>
                </a:rPr>
                <a:t>2020</a:t>
              </a:r>
              <a:endParaRPr kumimoji="0" lang="en-US" sz="1600" b="1" i="0" u="none" strike="noStrike" kern="1200" cap="none" spc="110" normalizeH="0" baseline="0" noProof="0">
                <a:ln>
                  <a:noFill/>
                </a:ln>
                <a:solidFill>
                  <a:prstClr val="black"/>
                </a:solidFill>
                <a:effectLst/>
                <a:uLnTx/>
                <a:uFillTx/>
                <a:latin typeface="Arial" panose="020B0604020202020204"/>
                <a:ea typeface="+mn-lt"/>
                <a:cs typeface="Arial" panose="020B0604020202020204"/>
              </a:endParaRPr>
            </a:p>
          </p:txBody>
        </p:sp>
        <p:sp>
          <p:nvSpPr>
            <p:cNvPr id="6" name="TextBox 5">
              <a:extLst>
                <a:ext uri="{FF2B5EF4-FFF2-40B4-BE49-F238E27FC236}">
                  <a16:creationId xmlns:a16="http://schemas.microsoft.com/office/drawing/2014/main" id="{C46D4394-6632-4BE1-885A-56064CED36BD}"/>
                </a:ext>
              </a:extLst>
            </p:cNvPr>
            <p:cNvSpPr txBox="1"/>
            <p:nvPr/>
          </p:nvSpPr>
          <p:spPr>
            <a:xfrm>
              <a:off x="1856509" y="2052782"/>
              <a:ext cx="10335490" cy="1231106"/>
            </a:xfrm>
            <a:prstGeom prst="rect">
              <a:avLst/>
            </a:prstGeom>
            <a:noFill/>
          </p:spPr>
          <p:txBody>
            <a:bodyPr wrap="square" lIns="3200400" tIns="0" rIns="0" bIns="0" rtlCol="0" anchor="ctr" anchorCtr="0">
              <a:spAutoFit/>
            </a:bodyPr>
            <a:lstStyle/>
            <a:p>
              <a:pPr marL="0" marR="0" lvl="0" indent="0"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50" normalizeH="0" baseline="0" noProof="0">
                  <a:ln>
                    <a:noFill/>
                  </a:ln>
                  <a:solidFill>
                    <a:prstClr val="black"/>
                  </a:solidFill>
                  <a:effectLst/>
                  <a:uLnTx/>
                  <a:uFillTx/>
                  <a:latin typeface="Arial" panose="020B0604020202020204"/>
                  <a:ea typeface="+mn-ea"/>
                  <a:cs typeface="+mn-cs"/>
                </a:rPr>
                <a:t>INTRODUCTION </a:t>
              </a:r>
            </a:p>
            <a:p>
              <a:pPr marL="0" marR="0" lvl="0" indent="0" defTabSz="914400" rtl="0" eaLnBrk="1" fontAlgn="auto" latinLnBrk="0" hangingPunct="1">
                <a:lnSpc>
                  <a:spcPts val="4800"/>
                </a:lnSpc>
                <a:spcBef>
                  <a:spcPts val="0"/>
                </a:spcBef>
                <a:spcAft>
                  <a:spcPts val="0"/>
                </a:spcAft>
                <a:buClrTx/>
                <a:buSzTx/>
                <a:buFontTx/>
                <a:buNone/>
                <a:tabLst/>
                <a:defRPr/>
              </a:pPr>
              <a:r>
                <a:rPr lang="en-US" sz="4000" b="1" spc="50">
                  <a:solidFill>
                    <a:srgbClr val="E31836"/>
                  </a:solidFill>
                  <a:latin typeface="Arial" panose="020B0604020202020204"/>
                </a:rPr>
                <a:t>AND SUMMARY</a:t>
              </a:r>
              <a:endParaRPr kumimoji="0" lang="en-US" sz="4000" b="0" i="0" u="none" strike="noStrike" kern="1200" cap="none" spc="50" normalizeH="0" baseline="0" noProof="0">
                <a:ln>
                  <a:noFill/>
                </a:ln>
                <a:solidFill>
                  <a:prstClr val="black"/>
                </a:solidFill>
                <a:effectLst/>
                <a:uLnTx/>
                <a:uFillTx/>
                <a:latin typeface="Arial"/>
                <a:ea typeface="+mn-ea"/>
                <a:cs typeface="Arial"/>
              </a:endParaRPr>
            </a:p>
          </p:txBody>
        </p:sp>
        <p:pic>
          <p:nvPicPr>
            <p:cNvPr id="10" name="Picture 9" descr="A picture containing text, mirror, reflection&#10;&#10;Description automatically generated">
              <a:extLst>
                <a:ext uri="{FF2B5EF4-FFF2-40B4-BE49-F238E27FC236}">
                  <a16:creationId xmlns:a16="http://schemas.microsoft.com/office/drawing/2014/main" id="{5F3D8576-1445-462F-B297-11CC1EDCA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4415"/>
              <a:ext cx="5223684" cy="6203585"/>
            </a:xfrm>
            <a:prstGeom prst="rect">
              <a:avLst/>
            </a:prstGeom>
          </p:spPr>
        </p:pic>
      </p:grpSp>
    </p:spTree>
    <p:extLst>
      <p:ext uri="{BB962C8B-B14F-4D97-AF65-F5344CB8AC3E}">
        <p14:creationId xmlns:p14="http://schemas.microsoft.com/office/powerpoint/2010/main" val="2753765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D1A5DF8-B76B-49B9-AE39-CA6D59C085B0}"/>
              </a:ext>
            </a:extLst>
          </p:cNvPr>
          <p:cNvGrpSpPr/>
          <p:nvPr/>
        </p:nvGrpSpPr>
        <p:grpSpPr>
          <a:xfrm>
            <a:off x="365760" y="1051560"/>
            <a:ext cx="11430000" cy="5508333"/>
            <a:chOff x="365760" y="1051560"/>
            <a:chExt cx="11430000" cy="5508333"/>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Change in the number of pregnant women receiving antiretroviral therapy during pregnancy per month, compared to baseline, selected countries, 2020</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CF1BC7BA-0FC6-4887-AED0-E12F943D3B24}"/>
                </a:ext>
              </a:extLst>
            </p:cNvPr>
            <p:cNvSpPr txBox="1"/>
            <p:nvPr/>
          </p:nvSpPr>
          <p:spPr>
            <a:xfrm>
              <a:off x="457200" y="5867396"/>
              <a:ext cx="11052928" cy="692497"/>
            </a:xfrm>
            <a:prstGeom prst="rect">
              <a:avLst/>
            </a:prstGeom>
            <a:noFill/>
          </p:spPr>
          <p:txBody>
            <a:bodyPr wrap="square" lIns="0" tIns="0" rIns="0" bIns="0">
              <a:spAutoFit/>
            </a:bodyPr>
            <a:lstStyle>
              <a:defPPr>
                <a:defRPr lang="LID4096"/>
              </a:defPPr>
              <a:lvl1pPr>
                <a:defRPr sz="1000"/>
              </a:lvl1pPr>
            </a:lstStyle>
            <a:p>
              <a:r>
                <a:rPr lang="en-US" b="1" dirty="0">
                  <a:solidFill>
                    <a:schemeClr val="tx1">
                      <a:lumMod val="65000"/>
                      <a:lumOff val="35000"/>
                    </a:schemeClr>
                  </a:solidFill>
                </a:rPr>
                <a:t>Source: </a:t>
              </a:r>
              <a:r>
                <a:rPr lang="en-US" dirty="0">
                  <a:solidFill>
                    <a:schemeClr val="tx1">
                      <a:lumMod val="65000"/>
                      <a:lumOff val="35000"/>
                    </a:schemeClr>
                  </a:solidFill>
                </a:rPr>
                <a:t>UNAIDS/WHO/UNICEF HIV services tracking tool, November 2020.</a:t>
              </a:r>
            </a:p>
            <a:p>
              <a:pPr>
                <a:spcBef>
                  <a:spcPts val="300"/>
                </a:spcBef>
              </a:pPr>
              <a:r>
                <a:rPr lang="en-US" b="1" dirty="0">
                  <a:solidFill>
                    <a:schemeClr val="tx1">
                      <a:lumMod val="65000"/>
                      <a:lumOff val="35000"/>
                    </a:schemeClr>
                  </a:solidFill>
                </a:rPr>
                <a:t>Note: </a:t>
              </a:r>
              <a:r>
                <a:rPr lang="en-US" dirty="0">
                  <a:solidFill>
                    <a:schemeClr val="tx1">
                      <a:lumMod val="65000"/>
                      <a:lumOff val="35000"/>
                    </a:schemeClr>
                  </a:solidFill>
                </a:rPr>
                <a:t>The baseline is the average of January and February reports.</a:t>
              </a:r>
            </a:p>
            <a:p>
              <a:pPr>
                <a:spcBef>
                  <a:spcPts val="300"/>
                </a:spcBef>
              </a:pPr>
              <a:r>
                <a:rPr lang="en-US" b="1" dirty="0">
                  <a:solidFill>
                    <a:schemeClr val="tx1">
                      <a:lumMod val="65000"/>
                      <a:lumOff val="35000"/>
                    </a:schemeClr>
                  </a:solidFill>
                </a:rPr>
                <a:t>Note: </a:t>
              </a:r>
              <a:r>
                <a:rPr lang="en-US" dirty="0">
                  <a:solidFill>
                    <a:schemeClr val="tx1">
                      <a:lumMod val="65000"/>
                      <a:lumOff val="35000"/>
                    </a:schemeClr>
                  </a:solidFill>
                </a:rPr>
                <a:t>Selected countries fulfilled the following criteria: (a) provided data for January 2020; (b) reported on at least 50 pregnant women living with HIV in January; (c) had at least 50% </a:t>
              </a:r>
            </a:p>
            <a:p>
              <a:r>
                <a:rPr lang="en-US" dirty="0">
                  <a:solidFill>
                    <a:schemeClr val="tx1">
                      <a:lumMod val="65000"/>
                      <a:lumOff val="35000"/>
                    </a:schemeClr>
                  </a:solidFill>
                </a:rPr>
                <a:t>of facilities reporting, or data from 50% of pregnant women living with HIV; and (d) had at least six months of data.</a:t>
              </a:r>
              <a:endParaRPr lang="en-GB" dirty="0">
                <a:solidFill>
                  <a:schemeClr val="tx1">
                    <a:lumMod val="65000"/>
                    <a:lumOff val="35000"/>
                  </a:schemeClr>
                </a:solidFill>
              </a:endParaRPr>
            </a:p>
          </p:txBody>
        </p:sp>
        <p:sp>
          <p:nvSpPr>
            <p:cNvPr id="69" name="TextBox 68">
              <a:extLst>
                <a:ext uri="{FF2B5EF4-FFF2-40B4-BE49-F238E27FC236}">
                  <a16:creationId xmlns:a16="http://schemas.microsoft.com/office/drawing/2014/main" id="{E844A813-BEBD-4E69-B0E4-AD17B98B0061}"/>
                </a:ext>
              </a:extLst>
            </p:cNvPr>
            <p:cNvSpPr txBox="1"/>
            <p:nvPr/>
          </p:nvSpPr>
          <p:spPr>
            <a:xfrm>
              <a:off x="2196443" y="4846320"/>
              <a:ext cx="6400800" cy="758952"/>
            </a:xfrm>
            <a:prstGeom prst="rect">
              <a:avLst/>
            </a:prstGeom>
            <a:noFill/>
            <a:ln w="3175">
              <a:solidFill>
                <a:schemeClr val="bg1">
                  <a:lumMod val="50000"/>
                </a:schemeClr>
              </a:solidFill>
              <a:prstDash val="dash"/>
            </a:ln>
          </p:spPr>
          <p:txBody>
            <a:bodyPr wrap="square" lIns="0" tIns="0" rIns="0" bIns="0" rtlCol="0">
              <a:spAutoFit/>
            </a:bodyPr>
            <a:lstStyle/>
            <a:p>
              <a:pPr algn="ctr"/>
              <a:endParaRPr lang="en-GB" sz="1100" spc="-20"/>
            </a:p>
          </p:txBody>
        </p:sp>
        <p:sp>
          <p:nvSpPr>
            <p:cNvPr id="70" name="TextBox 69">
              <a:extLst>
                <a:ext uri="{FF2B5EF4-FFF2-40B4-BE49-F238E27FC236}">
                  <a16:creationId xmlns:a16="http://schemas.microsoft.com/office/drawing/2014/main" id="{B51DC82D-9362-4F6E-B03A-5305EFFD0468}"/>
                </a:ext>
              </a:extLst>
            </p:cNvPr>
            <p:cNvSpPr txBox="1"/>
            <p:nvPr/>
          </p:nvSpPr>
          <p:spPr>
            <a:xfrm>
              <a:off x="2194560" y="4921865"/>
              <a:ext cx="1600200" cy="607859"/>
            </a:xfrm>
            <a:prstGeom prst="rect">
              <a:avLst/>
            </a:prstGeom>
            <a:noFill/>
            <a:ln w="3175">
              <a:noFill/>
            </a:ln>
          </p:spPr>
          <p:txBody>
            <a:bodyPr wrap="square" lIns="0" tIns="0" rIns="0" bIns="0" rtlCol="0" anchor="ctr">
              <a:spAutoFit/>
            </a:bodyPr>
            <a:lstStyle/>
            <a:p>
              <a:pPr algn="ctr"/>
              <a:r>
                <a:rPr lang="en-US" sz="1200"/>
                <a:t>10</a:t>
              </a:r>
            </a:p>
            <a:p>
              <a:pPr algn="ctr">
                <a:lnSpc>
                  <a:spcPts val="1100"/>
                </a:lnSpc>
              </a:pPr>
              <a:r>
                <a:rPr lang="en-US" sz="1100" spc="-20"/>
                <a:t>countries reported</a:t>
              </a:r>
            </a:p>
            <a:p>
              <a:pPr algn="ctr">
                <a:lnSpc>
                  <a:spcPts val="1100"/>
                </a:lnSpc>
              </a:pPr>
              <a:r>
                <a:rPr lang="en-US" sz="1100" spc="-20"/>
                <a:t>sufficient monthly</a:t>
              </a:r>
            </a:p>
            <a:p>
              <a:pPr algn="ctr">
                <a:lnSpc>
                  <a:spcPts val="1100"/>
                </a:lnSpc>
              </a:pPr>
              <a:r>
                <a:rPr lang="en-US" sz="1100" spc="-20"/>
                <a:t>data to analyze trends</a:t>
              </a:r>
              <a:endParaRPr lang="en-GB" sz="1100" spc="-20"/>
            </a:p>
          </p:txBody>
        </p:sp>
        <p:sp>
          <p:nvSpPr>
            <p:cNvPr id="71" name="TextBox 70">
              <a:extLst>
                <a:ext uri="{FF2B5EF4-FFF2-40B4-BE49-F238E27FC236}">
                  <a16:creationId xmlns:a16="http://schemas.microsoft.com/office/drawing/2014/main" id="{CA93AD7B-55EE-479E-A7B9-06C87D8DE210}"/>
                </a:ext>
              </a:extLst>
            </p:cNvPr>
            <p:cNvSpPr txBox="1"/>
            <p:nvPr/>
          </p:nvSpPr>
          <p:spPr>
            <a:xfrm>
              <a:off x="3794760" y="4921865"/>
              <a:ext cx="1600200" cy="607859"/>
            </a:xfrm>
            <a:prstGeom prst="rect">
              <a:avLst/>
            </a:prstGeom>
            <a:noFill/>
            <a:ln w="3175">
              <a:noFill/>
            </a:ln>
          </p:spPr>
          <p:txBody>
            <a:bodyPr wrap="square" lIns="0" tIns="0" rIns="0" bIns="0" rtlCol="0" anchor="ctr">
              <a:spAutoFit/>
            </a:bodyPr>
            <a:lstStyle/>
            <a:p>
              <a:pPr algn="ctr"/>
              <a:r>
                <a:rPr lang="en-US" sz="1200"/>
                <a:t>1</a:t>
              </a:r>
            </a:p>
            <a:p>
              <a:pPr algn="ctr">
                <a:lnSpc>
                  <a:spcPts val="1100"/>
                </a:lnSpc>
              </a:pPr>
              <a:r>
                <a:rPr lang="en-US" sz="1100" spc="-20"/>
                <a:t>country did not</a:t>
              </a:r>
            </a:p>
            <a:p>
              <a:pPr algn="ctr">
                <a:lnSpc>
                  <a:spcPts val="1100"/>
                </a:lnSpc>
              </a:pPr>
              <a:r>
                <a:rPr lang="en-US" sz="1100" spc="-20"/>
                <a:t>experience</a:t>
              </a:r>
            </a:p>
            <a:p>
              <a:pPr algn="ctr">
                <a:lnSpc>
                  <a:spcPts val="1100"/>
                </a:lnSpc>
              </a:pPr>
              <a:r>
                <a:rPr lang="en-US" sz="1100" spc="-20"/>
                <a:t>disruptions</a:t>
              </a:r>
              <a:endParaRPr lang="en-GB" sz="1100" spc="-20"/>
            </a:p>
          </p:txBody>
        </p:sp>
        <p:sp>
          <p:nvSpPr>
            <p:cNvPr id="72" name="TextBox 71">
              <a:extLst>
                <a:ext uri="{FF2B5EF4-FFF2-40B4-BE49-F238E27FC236}">
                  <a16:creationId xmlns:a16="http://schemas.microsoft.com/office/drawing/2014/main" id="{CE2CEE72-D24B-404D-B8C4-DB96FC46D7FB}"/>
                </a:ext>
              </a:extLst>
            </p:cNvPr>
            <p:cNvSpPr txBox="1"/>
            <p:nvPr/>
          </p:nvSpPr>
          <p:spPr>
            <a:xfrm>
              <a:off x="5394960" y="4921865"/>
              <a:ext cx="1600200" cy="607859"/>
            </a:xfrm>
            <a:prstGeom prst="rect">
              <a:avLst/>
            </a:prstGeom>
            <a:noFill/>
            <a:ln w="3175">
              <a:noFill/>
            </a:ln>
          </p:spPr>
          <p:txBody>
            <a:bodyPr wrap="square" lIns="0" tIns="0" rIns="0" bIns="0" rtlCol="0" anchor="ctr">
              <a:spAutoFit/>
            </a:bodyPr>
            <a:lstStyle/>
            <a:p>
              <a:pPr algn="ctr"/>
              <a:r>
                <a:rPr lang="en-US" sz="1200"/>
                <a:t>3</a:t>
              </a:r>
            </a:p>
            <a:p>
              <a:pPr algn="ctr">
                <a:lnSpc>
                  <a:spcPts val="1100"/>
                </a:lnSpc>
              </a:pPr>
              <a:r>
                <a:rPr lang="en-US" sz="1100" spc="-20"/>
                <a:t>countries experienced</a:t>
              </a:r>
            </a:p>
            <a:p>
              <a:pPr algn="ctr">
                <a:lnSpc>
                  <a:spcPts val="1100"/>
                </a:lnSpc>
              </a:pPr>
              <a:r>
                <a:rPr lang="en-US" sz="1100" spc="-20"/>
                <a:t>disruptions and then fully rebounded by September</a:t>
              </a:r>
              <a:endParaRPr lang="en-GB" sz="1100" spc="-20"/>
            </a:p>
          </p:txBody>
        </p:sp>
        <p:sp>
          <p:nvSpPr>
            <p:cNvPr id="73" name="TextBox 72">
              <a:extLst>
                <a:ext uri="{FF2B5EF4-FFF2-40B4-BE49-F238E27FC236}">
                  <a16:creationId xmlns:a16="http://schemas.microsoft.com/office/drawing/2014/main" id="{2FF0A50C-881A-4DD2-82B7-D90C1BC29675}"/>
                </a:ext>
              </a:extLst>
            </p:cNvPr>
            <p:cNvSpPr txBox="1"/>
            <p:nvPr/>
          </p:nvSpPr>
          <p:spPr>
            <a:xfrm>
              <a:off x="6995160" y="4921865"/>
              <a:ext cx="1600200" cy="607859"/>
            </a:xfrm>
            <a:prstGeom prst="rect">
              <a:avLst/>
            </a:prstGeom>
            <a:noFill/>
            <a:ln w="3175">
              <a:noFill/>
            </a:ln>
          </p:spPr>
          <p:txBody>
            <a:bodyPr wrap="square" lIns="0" tIns="0" rIns="0" bIns="0" rtlCol="0" anchor="ctr">
              <a:spAutoFit/>
            </a:bodyPr>
            <a:lstStyle/>
            <a:p>
              <a:pPr algn="ctr"/>
              <a:r>
                <a:rPr lang="en-US" sz="1200"/>
                <a:t>6</a:t>
              </a:r>
            </a:p>
            <a:p>
              <a:pPr algn="ctr">
                <a:lnSpc>
                  <a:spcPts val="1100"/>
                </a:lnSpc>
              </a:pPr>
              <a:r>
                <a:rPr lang="en-US" sz="1100" spc="-20"/>
                <a:t>countries </a:t>
              </a:r>
            </a:p>
            <a:p>
              <a:pPr algn="ctr">
                <a:lnSpc>
                  <a:spcPts val="1100"/>
                </a:lnSpc>
              </a:pPr>
              <a:r>
                <a:rPr lang="en-US" sz="1100" spc="-20"/>
                <a:t>experienced sustained disruptions</a:t>
              </a:r>
              <a:endParaRPr lang="en-GB" sz="1100" spc="-20"/>
            </a:p>
          </p:txBody>
        </p:sp>
        <p:cxnSp>
          <p:nvCxnSpPr>
            <p:cNvPr id="74" name="Straight Connector 73">
              <a:extLst>
                <a:ext uri="{FF2B5EF4-FFF2-40B4-BE49-F238E27FC236}">
                  <a16:creationId xmlns:a16="http://schemas.microsoft.com/office/drawing/2014/main" id="{28781ACB-EE35-410E-87B9-C5BF68A871E1}"/>
                </a:ext>
              </a:extLst>
            </p:cNvPr>
            <p:cNvCxnSpPr/>
            <p:nvPr/>
          </p:nvCxnSpPr>
          <p:spPr>
            <a:xfrm>
              <a:off x="3794760" y="4846320"/>
              <a:ext cx="0" cy="758952"/>
            </a:xfrm>
            <a:prstGeom prst="line">
              <a:avLst/>
            </a:prstGeom>
            <a:noFill/>
            <a:ln w="3175">
              <a:solidFill>
                <a:schemeClr val="bg1">
                  <a:lumMod val="50000"/>
                </a:schemeClr>
              </a:solidFill>
              <a:prstDash val="dash"/>
            </a:ln>
          </p:spPr>
        </p:cxnSp>
        <p:cxnSp>
          <p:nvCxnSpPr>
            <p:cNvPr id="75" name="Straight Connector 74">
              <a:extLst>
                <a:ext uri="{FF2B5EF4-FFF2-40B4-BE49-F238E27FC236}">
                  <a16:creationId xmlns:a16="http://schemas.microsoft.com/office/drawing/2014/main" id="{3EA164C7-D0ED-4E30-A0FE-3DD203FA1B94}"/>
                </a:ext>
              </a:extLst>
            </p:cNvPr>
            <p:cNvCxnSpPr/>
            <p:nvPr/>
          </p:nvCxnSpPr>
          <p:spPr>
            <a:xfrm>
              <a:off x="5394960" y="4846320"/>
              <a:ext cx="0" cy="758952"/>
            </a:xfrm>
            <a:prstGeom prst="line">
              <a:avLst/>
            </a:prstGeom>
            <a:noFill/>
            <a:ln w="3175">
              <a:solidFill>
                <a:schemeClr val="bg1">
                  <a:lumMod val="50000"/>
                </a:schemeClr>
              </a:solidFill>
              <a:prstDash val="dash"/>
            </a:ln>
          </p:spPr>
        </p:cxnSp>
        <p:cxnSp>
          <p:nvCxnSpPr>
            <p:cNvPr id="76" name="Straight Connector 75">
              <a:extLst>
                <a:ext uri="{FF2B5EF4-FFF2-40B4-BE49-F238E27FC236}">
                  <a16:creationId xmlns:a16="http://schemas.microsoft.com/office/drawing/2014/main" id="{8504184D-B931-4389-B6F3-A67A0A9A5A4D}"/>
                </a:ext>
              </a:extLst>
            </p:cNvPr>
            <p:cNvCxnSpPr/>
            <p:nvPr/>
          </p:nvCxnSpPr>
          <p:spPr>
            <a:xfrm>
              <a:off x="6995160" y="4846320"/>
              <a:ext cx="0" cy="758952"/>
            </a:xfrm>
            <a:prstGeom prst="line">
              <a:avLst/>
            </a:prstGeom>
            <a:noFill/>
            <a:ln w="3175">
              <a:solidFill>
                <a:schemeClr val="bg1">
                  <a:lumMod val="50000"/>
                </a:schemeClr>
              </a:solidFill>
              <a:prstDash val="dash"/>
            </a:ln>
          </p:spPr>
        </p:cxnSp>
        <p:grpSp>
          <p:nvGrpSpPr>
            <p:cNvPr id="77" name="Group 76">
              <a:extLst>
                <a:ext uri="{FF2B5EF4-FFF2-40B4-BE49-F238E27FC236}">
                  <a16:creationId xmlns:a16="http://schemas.microsoft.com/office/drawing/2014/main" id="{72EFA062-6505-4AB3-8FFF-EEA3A20F410A}"/>
                </a:ext>
              </a:extLst>
            </p:cNvPr>
            <p:cNvGrpSpPr/>
            <p:nvPr/>
          </p:nvGrpSpPr>
          <p:grpSpPr>
            <a:xfrm>
              <a:off x="3081528" y="4526280"/>
              <a:ext cx="4630355" cy="172967"/>
              <a:chOff x="3081528" y="4775984"/>
              <a:chExt cx="4630355" cy="172967"/>
            </a:xfrm>
          </p:grpSpPr>
          <p:grpSp>
            <p:nvGrpSpPr>
              <p:cNvPr id="78" name="Group 77">
                <a:extLst>
                  <a:ext uri="{FF2B5EF4-FFF2-40B4-BE49-F238E27FC236}">
                    <a16:creationId xmlns:a16="http://schemas.microsoft.com/office/drawing/2014/main" id="{750F067F-37C6-4443-987A-6FB1845F2842}"/>
                  </a:ext>
                </a:extLst>
              </p:cNvPr>
              <p:cNvGrpSpPr/>
              <p:nvPr/>
            </p:nvGrpSpPr>
            <p:grpSpPr>
              <a:xfrm>
                <a:off x="3081528" y="4775984"/>
                <a:ext cx="519149" cy="169277"/>
                <a:chOff x="3081528" y="4775984"/>
                <a:chExt cx="519149" cy="169277"/>
              </a:xfrm>
            </p:grpSpPr>
            <p:sp>
              <p:nvSpPr>
                <p:cNvPr id="97" name="Rectangle 96">
                  <a:extLst>
                    <a:ext uri="{FF2B5EF4-FFF2-40B4-BE49-F238E27FC236}">
                      <a16:creationId xmlns:a16="http://schemas.microsoft.com/office/drawing/2014/main" id="{5C1D3955-E25D-49AE-8A2A-1BBEEEA6690F}"/>
                    </a:ext>
                  </a:extLst>
                </p:cNvPr>
                <p:cNvSpPr/>
                <p:nvPr/>
              </p:nvSpPr>
              <p:spPr>
                <a:xfrm>
                  <a:off x="3081528" y="4821704"/>
                  <a:ext cx="90170" cy="9017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extBox 97">
                  <a:extLst>
                    <a:ext uri="{FF2B5EF4-FFF2-40B4-BE49-F238E27FC236}">
                      <a16:creationId xmlns:a16="http://schemas.microsoft.com/office/drawing/2014/main" id="{B13FE56D-A180-46D6-A527-1494F8D78B62}"/>
                    </a:ext>
                  </a:extLst>
                </p:cNvPr>
                <p:cNvSpPr txBox="1"/>
                <p:nvPr/>
              </p:nvSpPr>
              <p:spPr>
                <a:xfrm>
                  <a:off x="3209544" y="4775984"/>
                  <a:ext cx="391133" cy="169277"/>
                </a:xfrm>
                <a:prstGeom prst="rect">
                  <a:avLst/>
                </a:prstGeom>
                <a:noFill/>
              </p:spPr>
              <p:txBody>
                <a:bodyPr wrap="none" lIns="0" tIns="0" rIns="0" bIns="0" rtlCol="0" anchor="ctr">
                  <a:spAutoFit/>
                </a:bodyPr>
                <a:lstStyle/>
                <a:p>
                  <a:r>
                    <a:rPr lang="fr-CH" sz="1100"/>
                    <a:t>March</a:t>
                  </a:r>
                  <a:endParaRPr lang="en-GB" sz="1100"/>
                </a:p>
              </p:txBody>
            </p:sp>
          </p:grpSp>
          <p:grpSp>
            <p:nvGrpSpPr>
              <p:cNvPr id="79" name="Group 78">
                <a:extLst>
                  <a:ext uri="{FF2B5EF4-FFF2-40B4-BE49-F238E27FC236}">
                    <a16:creationId xmlns:a16="http://schemas.microsoft.com/office/drawing/2014/main" id="{976E27BB-EC37-4AAF-9AA3-62CBED7E46DD}"/>
                  </a:ext>
                </a:extLst>
              </p:cNvPr>
              <p:cNvGrpSpPr/>
              <p:nvPr/>
            </p:nvGrpSpPr>
            <p:grpSpPr>
              <a:xfrm>
                <a:off x="3785616" y="4779674"/>
                <a:ext cx="411748" cy="169277"/>
                <a:chOff x="3785616" y="4779674"/>
                <a:chExt cx="411748" cy="169277"/>
              </a:xfrm>
            </p:grpSpPr>
            <p:sp>
              <p:nvSpPr>
                <p:cNvPr id="95" name="Rectangle 94">
                  <a:extLst>
                    <a:ext uri="{FF2B5EF4-FFF2-40B4-BE49-F238E27FC236}">
                      <a16:creationId xmlns:a16="http://schemas.microsoft.com/office/drawing/2014/main" id="{2C3D7D50-1856-4075-8420-7596AA478875}"/>
                    </a:ext>
                  </a:extLst>
                </p:cNvPr>
                <p:cNvSpPr/>
                <p:nvPr/>
              </p:nvSpPr>
              <p:spPr>
                <a:xfrm>
                  <a:off x="3785616" y="4825394"/>
                  <a:ext cx="90170" cy="90170"/>
                </a:xfrm>
                <a:prstGeom prst="rect">
                  <a:avLst/>
                </a:prstGeom>
                <a:solidFill>
                  <a:srgbClr val="F09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C11C879D-5E55-4D7C-A5F0-51C6D2541640}"/>
                    </a:ext>
                  </a:extLst>
                </p:cNvPr>
                <p:cNvSpPr txBox="1"/>
                <p:nvPr/>
              </p:nvSpPr>
              <p:spPr>
                <a:xfrm>
                  <a:off x="3913632" y="4779674"/>
                  <a:ext cx="283732" cy="169277"/>
                </a:xfrm>
                <a:prstGeom prst="rect">
                  <a:avLst/>
                </a:prstGeom>
                <a:noFill/>
              </p:spPr>
              <p:txBody>
                <a:bodyPr wrap="none" lIns="0" tIns="0" rIns="0" bIns="0" rtlCol="0" anchor="ctr">
                  <a:spAutoFit/>
                </a:bodyPr>
                <a:lstStyle/>
                <a:p>
                  <a:r>
                    <a:rPr lang="fr-CH" sz="1100"/>
                    <a:t>April</a:t>
                  </a:r>
                  <a:endParaRPr lang="en-GB" sz="1100"/>
                </a:p>
              </p:txBody>
            </p:sp>
          </p:grpSp>
          <p:grpSp>
            <p:nvGrpSpPr>
              <p:cNvPr id="80" name="Group 79">
                <a:extLst>
                  <a:ext uri="{FF2B5EF4-FFF2-40B4-BE49-F238E27FC236}">
                    <a16:creationId xmlns:a16="http://schemas.microsoft.com/office/drawing/2014/main" id="{95296AF1-7DA3-4952-BF90-06145FA9B8ED}"/>
                  </a:ext>
                </a:extLst>
              </p:cNvPr>
              <p:cNvGrpSpPr/>
              <p:nvPr/>
            </p:nvGrpSpPr>
            <p:grpSpPr>
              <a:xfrm>
                <a:off x="4379976" y="4779674"/>
                <a:ext cx="394114" cy="169277"/>
                <a:chOff x="4379976" y="4779674"/>
                <a:chExt cx="394114" cy="169277"/>
              </a:xfrm>
            </p:grpSpPr>
            <p:sp>
              <p:nvSpPr>
                <p:cNvPr id="93" name="Rectangle 92">
                  <a:extLst>
                    <a:ext uri="{FF2B5EF4-FFF2-40B4-BE49-F238E27FC236}">
                      <a16:creationId xmlns:a16="http://schemas.microsoft.com/office/drawing/2014/main" id="{A65EBAE7-7FBC-4038-9410-51C2810246C6}"/>
                    </a:ext>
                  </a:extLst>
                </p:cNvPr>
                <p:cNvSpPr/>
                <p:nvPr/>
              </p:nvSpPr>
              <p:spPr>
                <a:xfrm>
                  <a:off x="4379976" y="4825394"/>
                  <a:ext cx="90170" cy="90170"/>
                </a:xfrm>
                <a:prstGeom prst="rect">
                  <a:avLst/>
                </a:prstGeom>
                <a:solidFill>
                  <a:srgbClr val="F7C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F4EA708C-CC14-4E4F-91ED-B5DD767F7A44}"/>
                    </a:ext>
                  </a:extLst>
                </p:cNvPr>
                <p:cNvSpPr txBox="1"/>
                <p:nvPr/>
              </p:nvSpPr>
              <p:spPr>
                <a:xfrm>
                  <a:off x="4507992" y="4779674"/>
                  <a:ext cx="266098" cy="169277"/>
                </a:xfrm>
                <a:prstGeom prst="rect">
                  <a:avLst/>
                </a:prstGeom>
                <a:noFill/>
              </p:spPr>
              <p:txBody>
                <a:bodyPr wrap="none" lIns="0" tIns="0" rIns="0" bIns="0" rtlCol="0" anchor="ctr">
                  <a:spAutoFit/>
                </a:bodyPr>
                <a:lstStyle/>
                <a:p>
                  <a:r>
                    <a:rPr lang="fr-CH" sz="1100"/>
                    <a:t>May</a:t>
                  </a:r>
                  <a:endParaRPr lang="en-GB" sz="1100"/>
                </a:p>
              </p:txBody>
            </p:sp>
          </p:grpSp>
          <p:grpSp>
            <p:nvGrpSpPr>
              <p:cNvPr id="81" name="Group 80">
                <a:extLst>
                  <a:ext uri="{FF2B5EF4-FFF2-40B4-BE49-F238E27FC236}">
                    <a16:creationId xmlns:a16="http://schemas.microsoft.com/office/drawing/2014/main" id="{0321CD9C-6200-4966-B29F-4037C7E59721}"/>
                  </a:ext>
                </a:extLst>
              </p:cNvPr>
              <p:cNvGrpSpPr/>
              <p:nvPr/>
            </p:nvGrpSpPr>
            <p:grpSpPr>
              <a:xfrm>
                <a:off x="4956048" y="4779674"/>
                <a:ext cx="434190" cy="169277"/>
                <a:chOff x="4956048" y="4779674"/>
                <a:chExt cx="434190" cy="169277"/>
              </a:xfrm>
            </p:grpSpPr>
            <p:sp>
              <p:nvSpPr>
                <p:cNvPr id="91" name="Rectangle 90">
                  <a:extLst>
                    <a:ext uri="{FF2B5EF4-FFF2-40B4-BE49-F238E27FC236}">
                      <a16:creationId xmlns:a16="http://schemas.microsoft.com/office/drawing/2014/main" id="{4D005CA4-2487-4F1F-93EE-4F668C3D5C0D}"/>
                    </a:ext>
                  </a:extLst>
                </p:cNvPr>
                <p:cNvSpPr/>
                <p:nvPr/>
              </p:nvSpPr>
              <p:spPr>
                <a:xfrm>
                  <a:off x="4956048" y="4825394"/>
                  <a:ext cx="90170" cy="9017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extBox 91">
                  <a:extLst>
                    <a:ext uri="{FF2B5EF4-FFF2-40B4-BE49-F238E27FC236}">
                      <a16:creationId xmlns:a16="http://schemas.microsoft.com/office/drawing/2014/main" id="{E31CA709-2744-4EBF-B484-524C9613641B}"/>
                    </a:ext>
                  </a:extLst>
                </p:cNvPr>
                <p:cNvSpPr txBox="1"/>
                <p:nvPr/>
              </p:nvSpPr>
              <p:spPr>
                <a:xfrm>
                  <a:off x="5084064" y="4779674"/>
                  <a:ext cx="306174" cy="169277"/>
                </a:xfrm>
                <a:prstGeom prst="rect">
                  <a:avLst/>
                </a:prstGeom>
                <a:noFill/>
              </p:spPr>
              <p:txBody>
                <a:bodyPr wrap="none" lIns="0" tIns="0" rIns="0" bIns="0" rtlCol="0" anchor="ctr">
                  <a:spAutoFit/>
                </a:bodyPr>
                <a:lstStyle/>
                <a:p>
                  <a:r>
                    <a:rPr lang="fr-CH" sz="1100"/>
                    <a:t>June</a:t>
                  </a:r>
                  <a:endParaRPr lang="en-GB" sz="1100"/>
                </a:p>
              </p:txBody>
            </p:sp>
          </p:grpSp>
          <p:grpSp>
            <p:nvGrpSpPr>
              <p:cNvPr id="82" name="Group 81">
                <a:extLst>
                  <a:ext uri="{FF2B5EF4-FFF2-40B4-BE49-F238E27FC236}">
                    <a16:creationId xmlns:a16="http://schemas.microsoft.com/office/drawing/2014/main" id="{13DF9C70-F62D-4C4B-95D5-9DC7FE9E1BB3}"/>
                  </a:ext>
                </a:extLst>
              </p:cNvPr>
              <p:cNvGrpSpPr/>
              <p:nvPr/>
            </p:nvGrpSpPr>
            <p:grpSpPr>
              <a:xfrm>
                <a:off x="5577840" y="4779674"/>
                <a:ext cx="379688" cy="169277"/>
                <a:chOff x="5577840" y="4779674"/>
                <a:chExt cx="379688" cy="169277"/>
              </a:xfrm>
            </p:grpSpPr>
            <p:sp>
              <p:nvSpPr>
                <p:cNvPr id="89" name="Rectangle 88">
                  <a:extLst>
                    <a:ext uri="{FF2B5EF4-FFF2-40B4-BE49-F238E27FC236}">
                      <a16:creationId xmlns:a16="http://schemas.microsoft.com/office/drawing/2014/main" id="{C9456BC6-9287-481F-86B1-D935D66CBE12}"/>
                    </a:ext>
                  </a:extLst>
                </p:cNvPr>
                <p:cNvSpPr/>
                <p:nvPr/>
              </p:nvSpPr>
              <p:spPr>
                <a:xfrm>
                  <a:off x="5577840" y="4825394"/>
                  <a:ext cx="90170" cy="90170"/>
                </a:xfrm>
                <a:prstGeom prst="rect">
                  <a:avLst/>
                </a:prstGeom>
                <a:solidFill>
                  <a:srgbClr val="8ED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0986A25C-2B98-4553-9B97-53819E60A709}"/>
                    </a:ext>
                  </a:extLst>
                </p:cNvPr>
                <p:cNvSpPr txBox="1"/>
                <p:nvPr/>
              </p:nvSpPr>
              <p:spPr>
                <a:xfrm>
                  <a:off x="5705856" y="4779674"/>
                  <a:ext cx="251672" cy="169277"/>
                </a:xfrm>
                <a:prstGeom prst="rect">
                  <a:avLst/>
                </a:prstGeom>
                <a:noFill/>
              </p:spPr>
              <p:txBody>
                <a:bodyPr wrap="none" lIns="0" tIns="0" rIns="0" bIns="0" rtlCol="0" anchor="ctr">
                  <a:spAutoFit/>
                </a:bodyPr>
                <a:lstStyle/>
                <a:p>
                  <a:r>
                    <a:rPr lang="fr-CH" sz="1100"/>
                    <a:t>July</a:t>
                  </a:r>
                  <a:endParaRPr lang="en-GB" sz="1100"/>
                </a:p>
              </p:txBody>
            </p:sp>
          </p:grpSp>
          <p:grpSp>
            <p:nvGrpSpPr>
              <p:cNvPr id="83" name="Group 82">
                <a:extLst>
                  <a:ext uri="{FF2B5EF4-FFF2-40B4-BE49-F238E27FC236}">
                    <a16:creationId xmlns:a16="http://schemas.microsoft.com/office/drawing/2014/main" id="{6503D6BE-C352-45D5-A1F6-406F0630B350}"/>
                  </a:ext>
                </a:extLst>
              </p:cNvPr>
              <p:cNvGrpSpPr/>
              <p:nvPr/>
            </p:nvGrpSpPr>
            <p:grpSpPr>
              <a:xfrm>
                <a:off x="6144768" y="4779674"/>
                <a:ext cx="567239" cy="169277"/>
                <a:chOff x="6144768" y="4779674"/>
                <a:chExt cx="567239" cy="169277"/>
              </a:xfrm>
            </p:grpSpPr>
            <p:sp>
              <p:nvSpPr>
                <p:cNvPr id="87" name="Rectangle 86">
                  <a:extLst>
                    <a:ext uri="{FF2B5EF4-FFF2-40B4-BE49-F238E27FC236}">
                      <a16:creationId xmlns:a16="http://schemas.microsoft.com/office/drawing/2014/main" id="{E130D26C-B346-4B84-B511-CE3AEA705132}"/>
                    </a:ext>
                  </a:extLst>
                </p:cNvPr>
                <p:cNvSpPr/>
                <p:nvPr/>
              </p:nvSpPr>
              <p:spPr>
                <a:xfrm>
                  <a:off x="6144768" y="4825394"/>
                  <a:ext cx="90170" cy="90170"/>
                </a:xfrm>
                <a:prstGeom prst="rect">
                  <a:avLst/>
                </a:prstGeom>
                <a:solidFill>
                  <a:srgbClr val="B5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Box 87">
                  <a:extLst>
                    <a:ext uri="{FF2B5EF4-FFF2-40B4-BE49-F238E27FC236}">
                      <a16:creationId xmlns:a16="http://schemas.microsoft.com/office/drawing/2014/main" id="{D89CF324-A267-4C1B-A6CB-D62CEF1CA321}"/>
                    </a:ext>
                  </a:extLst>
                </p:cNvPr>
                <p:cNvSpPr txBox="1"/>
                <p:nvPr/>
              </p:nvSpPr>
              <p:spPr>
                <a:xfrm>
                  <a:off x="6272784" y="4779674"/>
                  <a:ext cx="439223" cy="169277"/>
                </a:xfrm>
                <a:prstGeom prst="rect">
                  <a:avLst/>
                </a:prstGeom>
                <a:noFill/>
              </p:spPr>
              <p:txBody>
                <a:bodyPr wrap="none" lIns="0" tIns="0" rIns="0" bIns="0" rtlCol="0" anchor="ctr">
                  <a:spAutoFit/>
                </a:bodyPr>
                <a:lstStyle/>
                <a:p>
                  <a:r>
                    <a:rPr lang="fr-CH" sz="1100"/>
                    <a:t>August</a:t>
                  </a:r>
                  <a:endParaRPr lang="en-GB" sz="1100"/>
                </a:p>
              </p:txBody>
            </p:sp>
          </p:grpSp>
          <p:grpSp>
            <p:nvGrpSpPr>
              <p:cNvPr id="84" name="Group 83">
                <a:extLst>
                  <a:ext uri="{FF2B5EF4-FFF2-40B4-BE49-F238E27FC236}">
                    <a16:creationId xmlns:a16="http://schemas.microsoft.com/office/drawing/2014/main" id="{63486629-9AF4-4CF4-9A52-6F923A1B4EA4}"/>
                  </a:ext>
                </a:extLst>
              </p:cNvPr>
              <p:cNvGrpSpPr/>
              <p:nvPr/>
            </p:nvGrpSpPr>
            <p:grpSpPr>
              <a:xfrm>
                <a:off x="6894576" y="4779674"/>
                <a:ext cx="817307" cy="169277"/>
                <a:chOff x="6894576" y="4779674"/>
                <a:chExt cx="817307" cy="169277"/>
              </a:xfrm>
            </p:grpSpPr>
            <p:sp>
              <p:nvSpPr>
                <p:cNvPr id="85" name="Rectangle 84">
                  <a:extLst>
                    <a:ext uri="{FF2B5EF4-FFF2-40B4-BE49-F238E27FC236}">
                      <a16:creationId xmlns:a16="http://schemas.microsoft.com/office/drawing/2014/main" id="{D89EC561-B178-4E23-A369-58C0EB12FEC2}"/>
                    </a:ext>
                  </a:extLst>
                </p:cNvPr>
                <p:cNvSpPr/>
                <p:nvPr/>
              </p:nvSpPr>
              <p:spPr>
                <a:xfrm>
                  <a:off x="6894576" y="4825394"/>
                  <a:ext cx="90170" cy="90170"/>
                </a:xfrm>
                <a:prstGeom prst="rect">
                  <a:avLst/>
                </a:prstGeom>
                <a:solidFill>
                  <a:srgbClr val="D9F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0B4D4BA9-368A-4F92-950B-3B17F52FFF10}"/>
                    </a:ext>
                  </a:extLst>
                </p:cNvPr>
                <p:cNvSpPr txBox="1"/>
                <p:nvPr/>
              </p:nvSpPr>
              <p:spPr>
                <a:xfrm>
                  <a:off x="7022592" y="4779674"/>
                  <a:ext cx="689291" cy="169277"/>
                </a:xfrm>
                <a:prstGeom prst="rect">
                  <a:avLst/>
                </a:prstGeom>
                <a:noFill/>
              </p:spPr>
              <p:txBody>
                <a:bodyPr wrap="none" lIns="0" tIns="0" rIns="0" bIns="0" rtlCol="0" anchor="ctr">
                  <a:spAutoFit/>
                </a:bodyPr>
                <a:lstStyle/>
                <a:p>
                  <a:r>
                    <a:rPr lang="fr-CH" sz="1100" err="1"/>
                    <a:t>September</a:t>
                  </a:r>
                  <a:endParaRPr lang="en-GB" sz="1100"/>
                </a:p>
              </p:txBody>
            </p:sp>
          </p:grpSp>
        </p:grpSp>
        <p:grpSp>
          <p:nvGrpSpPr>
            <p:cNvPr id="109" name="Group 108">
              <a:extLst>
                <a:ext uri="{FF2B5EF4-FFF2-40B4-BE49-F238E27FC236}">
                  <a16:creationId xmlns:a16="http://schemas.microsoft.com/office/drawing/2014/main" id="{0F4A127D-7E1C-41CA-ABB3-7F81B92E5F75}"/>
                </a:ext>
              </a:extLst>
            </p:cNvPr>
            <p:cNvGrpSpPr/>
            <p:nvPr/>
          </p:nvGrpSpPr>
          <p:grpSpPr>
            <a:xfrm>
              <a:off x="6318504" y="2539137"/>
              <a:ext cx="518477" cy="327025"/>
              <a:chOff x="5783133" y="2632958"/>
              <a:chExt cx="518477" cy="327025"/>
            </a:xfrm>
          </p:grpSpPr>
          <p:sp>
            <p:nvSpPr>
              <p:cNvPr id="8" name="object 18">
                <a:extLst>
                  <a:ext uri="{FF2B5EF4-FFF2-40B4-BE49-F238E27FC236}">
                    <a16:creationId xmlns:a16="http://schemas.microsoft.com/office/drawing/2014/main" id="{67D303F3-89B4-4779-A403-603D447D8004}"/>
                  </a:ext>
                </a:extLst>
              </p:cNvPr>
              <p:cNvSpPr/>
              <p:nvPr/>
            </p:nvSpPr>
            <p:spPr>
              <a:xfrm>
                <a:off x="5783133" y="2632958"/>
                <a:ext cx="103505" cy="193675"/>
              </a:xfrm>
              <a:custGeom>
                <a:avLst/>
                <a:gdLst/>
                <a:ahLst/>
                <a:cxnLst/>
                <a:rect l="l" t="t" r="r" b="b"/>
                <a:pathLst>
                  <a:path w="103504" h="193675">
                    <a:moveTo>
                      <a:pt x="102958" y="0"/>
                    </a:moveTo>
                    <a:lnTo>
                      <a:pt x="0" y="0"/>
                    </a:lnTo>
                    <a:lnTo>
                      <a:pt x="0" y="193497"/>
                    </a:lnTo>
                    <a:lnTo>
                      <a:pt x="102958" y="193497"/>
                    </a:lnTo>
                    <a:lnTo>
                      <a:pt x="102958" y="0"/>
                    </a:lnTo>
                    <a:close/>
                  </a:path>
                </a:pathLst>
              </a:custGeom>
              <a:solidFill>
                <a:srgbClr val="E31836"/>
              </a:solidFill>
            </p:spPr>
            <p:txBody>
              <a:bodyPr wrap="square" lIns="0" tIns="0" rIns="0" bIns="0" rtlCol="0"/>
              <a:lstStyle/>
              <a:p>
                <a:endParaRPr/>
              </a:p>
            </p:txBody>
          </p:sp>
          <p:sp>
            <p:nvSpPr>
              <p:cNvPr id="9" name="object 19">
                <a:extLst>
                  <a:ext uri="{FF2B5EF4-FFF2-40B4-BE49-F238E27FC236}">
                    <a16:creationId xmlns:a16="http://schemas.microsoft.com/office/drawing/2014/main" id="{1A3F36DE-DE95-43AE-8EAB-3E8BEA8CF4C0}"/>
                  </a:ext>
                </a:extLst>
              </p:cNvPr>
              <p:cNvSpPr/>
              <p:nvPr/>
            </p:nvSpPr>
            <p:spPr>
              <a:xfrm>
                <a:off x="5886232" y="2632958"/>
                <a:ext cx="104139" cy="327025"/>
              </a:xfrm>
              <a:custGeom>
                <a:avLst/>
                <a:gdLst/>
                <a:ahLst/>
                <a:cxnLst/>
                <a:rect l="l" t="t" r="r" b="b"/>
                <a:pathLst>
                  <a:path w="104139" h="327025">
                    <a:moveTo>
                      <a:pt x="103733" y="0"/>
                    </a:moveTo>
                    <a:lnTo>
                      <a:pt x="0" y="0"/>
                    </a:lnTo>
                    <a:lnTo>
                      <a:pt x="0" y="326948"/>
                    </a:lnTo>
                    <a:lnTo>
                      <a:pt x="103733" y="326948"/>
                    </a:lnTo>
                    <a:lnTo>
                      <a:pt x="103733" y="0"/>
                    </a:lnTo>
                    <a:close/>
                  </a:path>
                </a:pathLst>
              </a:custGeom>
              <a:solidFill>
                <a:srgbClr val="F09383"/>
              </a:solidFill>
            </p:spPr>
            <p:txBody>
              <a:bodyPr wrap="square" lIns="0" tIns="0" rIns="0" bIns="0" rtlCol="0"/>
              <a:lstStyle/>
              <a:p>
                <a:endParaRPr/>
              </a:p>
            </p:txBody>
          </p:sp>
          <p:sp>
            <p:nvSpPr>
              <p:cNvPr id="10" name="object 20">
                <a:extLst>
                  <a:ext uri="{FF2B5EF4-FFF2-40B4-BE49-F238E27FC236}">
                    <a16:creationId xmlns:a16="http://schemas.microsoft.com/office/drawing/2014/main" id="{113CF4FE-9029-484B-B201-415E2CB69F3A}"/>
                  </a:ext>
                </a:extLst>
              </p:cNvPr>
              <p:cNvSpPr/>
              <p:nvPr/>
            </p:nvSpPr>
            <p:spPr>
              <a:xfrm>
                <a:off x="5989978" y="2632958"/>
                <a:ext cx="104139" cy="202565"/>
              </a:xfrm>
              <a:custGeom>
                <a:avLst/>
                <a:gdLst/>
                <a:ahLst/>
                <a:cxnLst/>
                <a:rect l="l" t="t" r="r" b="b"/>
                <a:pathLst>
                  <a:path w="104139" h="202564">
                    <a:moveTo>
                      <a:pt x="103746" y="0"/>
                    </a:moveTo>
                    <a:lnTo>
                      <a:pt x="0" y="0"/>
                    </a:lnTo>
                    <a:lnTo>
                      <a:pt x="0" y="201942"/>
                    </a:lnTo>
                    <a:lnTo>
                      <a:pt x="103746" y="201942"/>
                    </a:lnTo>
                    <a:lnTo>
                      <a:pt x="103746" y="0"/>
                    </a:lnTo>
                    <a:close/>
                  </a:path>
                </a:pathLst>
              </a:custGeom>
              <a:solidFill>
                <a:srgbClr val="F7C6B9"/>
              </a:solidFill>
            </p:spPr>
            <p:txBody>
              <a:bodyPr wrap="square" lIns="0" tIns="0" rIns="0" bIns="0" rtlCol="0"/>
              <a:lstStyle/>
              <a:p>
                <a:endParaRPr/>
              </a:p>
            </p:txBody>
          </p:sp>
          <p:sp>
            <p:nvSpPr>
              <p:cNvPr id="11" name="object 21">
                <a:extLst>
                  <a:ext uri="{FF2B5EF4-FFF2-40B4-BE49-F238E27FC236}">
                    <a16:creationId xmlns:a16="http://schemas.microsoft.com/office/drawing/2014/main" id="{85EFAB53-7788-4E46-9F66-0867CE2C984A}"/>
                  </a:ext>
                </a:extLst>
              </p:cNvPr>
              <p:cNvSpPr/>
              <p:nvPr/>
            </p:nvSpPr>
            <p:spPr>
              <a:xfrm>
                <a:off x="6093737" y="2632971"/>
                <a:ext cx="104139" cy="144780"/>
              </a:xfrm>
              <a:custGeom>
                <a:avLst/>
                <a:gdLst/>
                <a:ahLst/>
                <a:cxnLst/>
                <a:rect l="l" t="t" r="r" b="b"/>
                <a:pathLst>
                  <a:path w="104139" h="144780">
                    <a:moveTo>
                      <a:pt x="103733" y="0"/>
                    </a:moveTo>
                    <a:lnTo>
                      <a:pt x="0" y="0"/>
                    </a:lnTo>
                    <a:lnTo>
                      <a:pt x="0" y="144500"/>
                    </a:lnTo>
                    <a:lnTo>
                      <a:pt x="103733" y="144500"/>
                    </a:lnTo>
                    <a:lnTo>
                      <a:pt x="103733" y="0"/>
                    </a:lnTo>
                    <a:close/>
                  </a:path>
                </a:pathLst>
              </a:custGeom>
              <a:solidFill>
                <a:srgbClr val="62CDF6"/>
              </a:solidFill>
            </p:spPr>
            <p:txBody>
              <a:bodyPr wrap="square" lIns="0" tIns="0" rIns="0" bIns="0" rtlCol="0"/>
              <a:lstStyle/>
              <a:p>
                <a:endParaRPr/>
              </a:p>
            </p:txBody>
          </p:sp>
          <p:sp>
            <p:nvSpPr>
              <p:cNvPr id="12" name="object 22">
                <a:extLst>
                  <a:ext uri="{FF2B5EF4-FFF2-40B4-BE49-F238E27FC236}">
                    <a16:creationId xmlns:a16="http://schemas.microsoft.com/office/drawing/2014/main" id="{9822ADC9-7A3D-4E9D-B3AF-AFB39C2D53A4}"/>
                  </a:ext>
                </a:extLst>
              </p:cNvPr>
              <p:cNvSpPr/>
              <p:nvPr/>
            </p:nvSpPr>
            <p:spPr>
              <a:xfrm>
                <a:off x="6197471" y="2632958"/>
                <a:ext cx="104139" cy="180340"/>
              </a:xfrm>
              <a:custGeom>
                <a:avLst/>
                <a:gdLst/>
                <a:ahLst/>
                <a:cxnLst/>
                <a:rect l="l" t="t" r="r" b="b"/>
                <a:pathLst>
                  <a:path w="104139" h="180339">
                    <a:moveTo>
                      <a:pt x="103733" y="0"/>
                    </a:moveTo>
                    <a:lnTo>
                      <a:pt x="0" y="0"/>
                    </a:lnTo>
                    <a:lnTo>
                      <a:pt x="0" y="179984"/>
                    </a:lnTo>
                    <a:lnTo>
                      <a:pt x="103733" y="179984"/>
                    </a:lnTo>
                    <a:lnTo>
                      <a:pt x="103733" y="0"/>
                    </a:lnTo>
                    <a:close/>
                  </a:path>
                </a:pathLst>
              </a:custGeom>
              <a:solidFill>
                <a:srgbClr val="8ED8F8"/>
              </a:solidFill>
            </p:spPr>
            <p:txBody>
              <a:bodyPr wrap="square" lIns="0" tIns="0" rIns="0" bIns="0" rtlCol="0"/>
              <a:lstStyle/>
              <a:p>
                <a:endParaRPr/>
              </a:p>
            </p:txBody>
          </p:sp>
        </p:grpSp>
        <p:grpSp>
          <p:nvGrpSpPr>
            <p:cNvPr id="110" name="Group 109">
              <a:extLst>
                <a:ext uri="{FF2B5EF4-FFF2-40B4-BE49-F238E27FC236}">
                  <a16:creationId xmlns:a16="http://schemas.microsoft.com/office/drawing/2014/main" id="{E6A7CE9A-AC14-442E-B0E5-C8104713F469}"/>
                </a:ext>
              </a:extLst>
            </p:cNvPr>
            <p:cNvGrpSpPr/>
            <p:nvPr/>
          </p:nvGrpSpPr>
          <p:grpSpPr>
            <a:xfrm>
              <a:off x="5038344" y="2503311"/>
              <a:ext cx="414743" cy="992136"/>
              <a:chOff x="4727801" y="2597132"/>
              <a:chExt cx="414743" cy="992136"/>
            </a:xfrm>
          </p:grpSpPr>
          <p:sp>
            <p:nvSpPr>
              <p:cNvPr id="14" name="object 24">
                <a:extLst>
                  <a:ext uri="{FF2B5EF4-FFF2-40B4-BE49-F238E27FC236}">
                    <a16:creationId xmlns:a16="http://schemas.microsoft.com/office/drawing/2014/main" id="{2DAF2932-6F19-4347-9945-F7140D57924A}"/>
                  </a:ext>
                </a:extLst>
              </p:cNvPr>
              <p:cNvSpPr/>
              <p:nvPr/>
            </p:nvSpPr>
            <p:spPr>
              <a:xfrm>
                <a:off x="4727801" y="2632958"/>
                <a:ext cx="103505" cy="216535"/>
              </a:xfrm>
              <a:custGeom>
                <a:avLst/>
                <a:gdLst/>
                <a:ahLst/>
                <a:cxnLst/>
                <a:rect l="l" t="t" r="r" b="b"/>
                <a:pathLst>
                  <a:path w="103504" h="216535">
                    <a:moveTo>
                      <a:pt x="102946" y="0"/>
                    </a:moveTo>
                    <a:lnTo>
                      <a:pt x="0" y="0"/>
                    </a:lnTo>
                    <a:lnTo>
                      <a:pt x="0" y="216014"/>
                    </a:lnTo>
                    <a:lnTo>
                      <a:pt x="102946" y="216014"/>
                    </a:lnTo>
                    <a:lnTo>
                      <a:pt x="102946" y="0"/>
                    </a:lnTo>
                    <a:close/>
                  </a:path>
                </a:pathLst>
              </a:custGeom>
              <a:solidFill>
                <a:srgbClr val="E31836"/>
              </a:solidFill>
            </p:spPr>
            <p:txBody>
              <a:bodyPr wrap="square" lIns="0" tIns="0" rIns="0" bIns="0" rtlCol="0"/>
              <a:lstStyle/>
              <a:p>
                <a:endParaRPr/>
              </a:p>
            </p:txBody>
          </p:sp>
          <p:sp>
            <p:nvSpPr>
              <p:cNvPr id="15" name="object 25">
                <a:extLst>
                  <a:ext uri="{FF2B5EF4-FFF2-40B4-BE49-F238E27FC236}">
                    <a16:creationId xmlns:a16="http://schemas.microsoft.com/office/drawing/2014/main" id="{C9ACACEC-1B83-4BE2-B459-7D2F08B87914}"/>
                  </a:ext>
                </a:extLst>
              </p:cNvPr>
              <p:cNvSpPr/>
              <p:nvPr/>
            </p:nvSpPr>
            <p:spPr>
              <a:xfrm>
                <a:off x="4830913" y="2632958"/>
                <a:ext cx="104139" cy="956310"/>
              </a:xfrm>
              <a:custGeom>
                <a:avLst/>
                <a:gdLst/>
                <a:ahLst/>
                <a:cxnLst/>
                <a:rect l="l" t="t" r="r" b="b"/>
                <a:pathLst>
                  <a:path w="104139" h="956310">
                    <a:moveTo>
                      <a:pt x="103733" y="0"/>
                    </a:moveTo>
                    <a:lnTo>
                      <a:pt x="0" y="0"/>
                    </a:lnTo>
                    <a:lnTo>
                      <a:pt x="0" y="955941"/>
                    </a:lnTo>
                    <a:lnTo>
                      <a:pt x="103733" y="955941"/>
                    </a:lnTo>
                    <a:lnTo>
                      <a:pt x="103733" y="0"/>
                    </a:lnTo>
                    <a:close/>
                  </a:path>
                </a:pathLst>
              </a:custGeom>
              <a:solidFill>
                <a:srgbClr val="F09383"/>
              </a:solidFill>
            </p:spPr>
            <p:txBody>
              <a:bodyPr wrap="square" lIns="0" tIns="0" rIns="0" bIns="0" rtlCol="0"/>
              <a:lstStyle/>
              <a:p>
                <a:endParaRPr/>
              </a:p>
            </p:txBody>
          </p:sp>
          <p:sp>
            <p:nvSpPr>
              <p:cNvPr id="16" name="object 26">
                <a:extLst>
                  <a:ext uri="{FF2B5EF4-FFF2-40B4-BE49-F238E27FC236}">
                    <a16:creationId xmlns:a16="http://schemas.microsoft.com/office/drawing/2014/main" id="{18B006AB-B17B-48F4-8ECF-D7AD21EE0797}"/>
                  </a:ext>
                </a:extLst>
              </p:cNvPr>
              <p:cNvSpPr/>
              <p:nvPr/>
            </p:nvSpPr>
            <p:spPr>
              <a:xfrm>
                <a:off x="4934659" y="2597132"/>
                <a:ext cx="104139" cy="36195"/>
              </a:xfrm>
              <a:custGeom>
                <a:avLst/>
                <a:gdLst/>
                <a:ahLst/>
                <a:cxnLst/>
                <a:rect l="l" t="t" r="r" b="b"/>
                <a:pathLst>
                  <a:path w="104139" h="36194">
                    <a:moveTo>
                      <a:pt x="103746" y="0"/>
                    </a:moveTo>
                    <a:lnTo>
                      <a:pt x="0" y="0"/>
                    </a:lnTo>
                    <a:lnTo>
                      <a:pt x="0" y="35826"/>
                    </a:lnTo>
                    <a:lnTo>
                      <a:pt x="103746" y="35826"/>
                    </a:lnTo>
                    <a:lnTo>
                      <a:pt x="103746" y="0"/>
                    </a:lnTo>
                    <a:close/>
                  </a:path>
                </a:pathLst>
              </a:custGeom>
              <a:solidFill>
                <a:srgbClr val="F7C6B9"/>
              </a:solidFill>
            </p:spPr>
            <p:txBody>
              <a:bodyPr wrap="square" lIns="0" tIns="0" rIns="0" bIns="0" rtlCol="0"/>
              <a:lstStyle/>
              <a:p>
                <a:endParaRPr/>
              </a:p>
            </p:txBody>
          </p:sp>
          <p:sp>
            <p:nvSpPr>
              <p:cNvPr id="17" name="object 27">
                <a:extLst>
                  <a:ext uri="{FF2B5EF4-FFF2-40B4-BE49-F238E27FC236}">
                    <a16:creationId xmlns:a16="http://schemas.microsoft.com/office/drawing/2014/main" id="{4518D3DD-BC63-42E9-A889-8C5767F70F75}"/>
                  </a:ext>
                </a:extLst>
              </p:cNvPr>
              <p:cNvSpPr/>
              <p:nvPr/>
            </p:nvSpPr>
            <p:spPr>
              <a:xfrm>
                <a:off x="5038405" y="2632958"/>
                <a:ext cx="104139" cy="78105"/>
              </a:xfrm>
              <a:custGeom>
                <a:avLst/>
                <a:gdLst/>
                <a:ahLst/>
                <a:cxnLst/>
                <a:rect l="l" t="t" r="r" b="b"/>
                <a:pathLst>
                  <a:path w="104139" h="78105">
                    <a:moveTo>
                      <a:pt x="103746" y="0"/>
                    </a:moveTo>
                    <a:lnTo>
                      <a:pt x="0" y="0"/>
                    </a:lnTo>
                    <a:lnTo>
                      <a:pt x="0" y="77495"/>
                    </a:lnTo>
                    <a:lnTo>
                      <a:pt x="103746" y="77495"/>
                    </a:lnTo>
                    <a:lnTo>
                      <a:pt x="103746" y="0"/>
                    </a:lnTo>
                    <a:close/>
                  </a:path>
                </a:pathLst>
              </a:custGeom>
              <a:solidFill>
                <a:srgbClr val="62CDF6"/>
              </a:solidFill>
            </p:spPr>
            <p:txBody>
              <a:bodyPr wrap="square" lIns="0" tIns="0" rIns="0" bIns="0" rtlCol="0"/>
              <a:lstStyle/>
              <a:p>
                <a:endParaRPr/>
              </a:p>
            </p:txBody>
          </p:sp>
        </p:grpSp>
        <p:grpSp>
          <p:nvGrpSpPr>
            <p:cNvPr id="111" name="Group 110">
              <a:extLst>
                <a:ext uri="{FF2B5EF4-FFF2-40B4-BE49-F238E27FC236}">
                  <a16:creationId xmlns:a16="http://schemas.microsoft.com/office/drawing/2014/main" id="{3F19A134-CA6A-4782-B571-529A96EED86D}"/>
                </a:ext>
              </a:extLst>
            </p:cNvPr>
            <p:cNvGrpSpPr/>
            <p:nvPr/>
          </p:nvGrpSpPr>
          <p:grpSpPr>
            <a:xfrm>
              <a:off x="3758184" y="2515973"/>
              <a:ext cx="414743" cy="640384"/>
              <a:chOff x="3589107" y="2609794"/>
              <a:chExt cx="414743" cy="640384"/>
            </a:xfrm>
          </p:grpSpPr>
          <p:sp>
            <p:nvSpPr>
              <p:cNvPr id="19" name="object 29">
                <a:extLst>
                  <a:ext uri="{FF2B5EF4-FFF2-40B4-BE49-F238E27FC236}">
                    <a16:creationId xmlns:a16="http://schemas.microsoft.com/office/drawing/2014/main" id="{E32FD479-0042-4E62-8DD4-16B6D026D121}"/>
                  </a:ext>
                </a:extLst>
              </p:cNvPr>
              <p:cNvSpPr/>
              <p:nvPr/>
            </p:nvSpPr>
            <p:spPr>
              <a:xfrm>
                <a:off x="3589107" y="2632958"/>
                <a:ext cx="103505" cy="248920"/>
              </a:xfrm>
              <a:custGeom>
                <a:avLst/>
                <a:gdLst/>
                <a:ahLst/>
                <a:cxnLst/>
                <a:rect l="l" t="t" r="r" b="b"/>
                <a:pathLst>
                  <a:path w="103505" h="248919">
                    <a:moveTo>
                      <a:pt x="102958" y="0"/>
                    </a:moveTo>
                    <a:lnTo>
                      <a:pt x="0" y="0"/>
                    </a:lnTo>
                    <a:lnTo>
                      <a:pt x="0" y="248678"/>
                    </a:lnTo>
                    <a:lnTo>
                      <a:pt x="102958" y="248678"/>
                    </a:lnTo>
                    <a:lnTo>
                      <a:pt x="102958" y="0"/>
                    </a:lnTo>
                    <a:close/>
                  </a:path>
                </a:pathLst>
              </a:custGeom>
              <a:solidFill>
                <a:srgbClr val="E31836"/>
              </a:solidFill>
            </p:spPr>
            <p:txBody>
              <a:bodyPr wrap="square" lIns="0" tIns="0" rIns="0" bIns="0" rtlCol="0"/>
              <a:lstStyle/>
              <a:p>
                <a:endParaRPr/>
              </a:p>
            </p:txBody>
          </p:sp>
          <p:sp>
            <p:nvSpPr>
              <p:cNvPr id="20" name="object 30">
                <a:extLst>
                  <a:ext uri="{FF2B5EF4-FFF2-40B4-BE49-F238E27FC236}">
                    <a16:creationId xmlns:a16="http://schemas.microsoft.com/office/drawing/2014/main" id="{D0D07C04-6E7B-4C0D-834C-D03B75096882}"/>
                  </a:ext>
                </a:extLst>
              </p:cNvPr>
              <p:cNvSpPr/>
              <p:nvPr/>
            </p:nvSpPr>
            <p:spPr>
              <a:xfrm>
                <a:off x="3692218" y="2632958"/>
                <a:ext cx="104139" cy="617220"/>
              </a:xfrm>
              <a:custGeom>
                <a:avLst/>
                <a:gdLst/>
                <a:ahLst/>
                <a:cxnLst/>
                <a:rect l="l" t="t" r="r" b="b"/>
                <a:pathLst>
                  <a:path w="104139" h="617219">
                    <a:moveTo>
                      <a:pt x="103733" y="0"/>
                    </a:moveTo>
                    <a:lnTo>
                      <a:pt x="0" y="0"/>
                    </a:lnTo>
                    <a:lnTo>
                      <a:pt x="0" y="616953"/>
                    </a:lnTo>
                    <a:lnTo>
                      <a:pt x="103733" y="616953"/>
                    </a:lnTo>
                    <a:lnTo>
                      <a:pt x="103733" y="0"/>
                    </a:lnTo>
                    <a:close/>
                  </a:path>
                </a:pathLst>
              </a:custGeom>
              <a:solidFill>
                <a:srgbClr val="F09383"/>
              </a:solidFill>
            </p:spPr>
            <p:txBody>
              <a:bodyPr wrap="square" lIns="0" tIns="0" rIns="0" bIns="0" rtlCol="0"/>
              <a:lstStyle/>
              <a:p>
                <a:endParaRPr/>
              </a:p>
            </p:txBody>
          </p:sp>
          <p:sp>
            <p:nvSpPr>
              <p:cNvPr id="21" name="object 31">
                <a:extLst>
                  <a:ext uri="{FF2B5EF4-FFF2-40B4-BE49-F238E27FC236}">
                    <a16:creationId xmlns:a16="http://schemas.microsoft.com/office/drawing/2014/main" id="{6B9FFC86-8E0E-4D97-B76A-06980C828DE9}"/>
                  </a:ext>
                </a:extLst>
              </p:cNvPr>
              <p:cNvSpPr/>
              <p:nvPr/>
            </p:nvSpPr>
            <p:spPr>
              <a:xfrm>
                <a:off x="3795964" y="2632958"/>
                <a:ext cx="104139" cy="27305"/>
              </a:xfrm>
              <a:custGeom>
                <a:avLst/>
                <a:gdLst/>
                <a:ahLst/>
                <a:cxnLst/>
                <a:rect l="l" t="t" r="r" b="b"/>
                <a:pathLst>
                  <a:path w="104139" h="27305">
                    <a:moveTo>
                      <a:pt x="103746" y="0"/>
                    </a:moveTo>
                    <a:lnTo>
                      <a:pt x="0" y="0"/>
                    </a:lnTo>
                    <a:lnTo>
                      <a:pt x="0" y="26822"/>
                    </a:lnTo>
                    <a:lnTo>
                      <a:pt x="103746" y="26822"/>
                    </a:lnTo>
                    <a:lnTo>
                      <a:pt x="103746" y="0"/>
                    </a:lnTo>
                    <a:close/>
                  </a:path>
                </a:pathLst>
              </a:custGeom>
              <a:solidFill>
                <a:srgbClr val="F7C6B9"/>
              </a:solidFill>
            </p:spPr>
            <p:txBody>
              <a:bodyPr wrap="square" lIns="0" tIns="0" rIns="0" bIns="0" rtlCol="0"/>
              <a:lstStyle/>
              <a:p>
                <a:endParaRPr/>
              </a:p>
            </p:txBody>
          </p:sp>
          <p:sp>
            <p:nvSpPr>
              <p:cNvPr id="22" name="object 32">
                <a:extLst>
                  <a:ext uri="{FF2B5EF4-FFF2-40B4-BE49-F238E27FC236}">
                    <a16:creationId xmlns:a16="http://schemas.microsoft.com/office/drawing/2014/main" id="{7F8CCBF2-1059-4178-BF26-2D828FB90CE2}"/>
                  </a:ext>
                </a:extLst>
              </p:cNvPr>
              <p:cNvSpPr/>
              <p:nvPr/>
            </p:nvSpPr>
            <p:spPr>
              <a:xfrm>
                <a:off x="3899711" y="2609794"/>
                <a:ext cx="104139" cy="23495"/>
              </a:xfrm>
              <a:custGeom>
                <a:avLst/>
                <a:gdLst/>
                <a:ahLst/>
                <a:cxnLst/>
                <a:rect l="l" t="t" r="r" b="b"/>
                <a:pathLst>
                  <a:path w="104139" h="23494">
                    <a:moveTo>
                      <a:pt x="103733" y="0"/>
                    </a:moveTo>
                    <a:lnTo>
                      <a:pt x="0" y="0"/>
                    </a:lnTo>
                    <a:lnTo>
                      <a:pt x="0" y="23164"/>
                    </a:lnTo>
                    <a:lnTo>
                      <a:pt x="103733" y="23164"/>
                    </a:lnTo>
                    <a:lnTo>
                      <a:pt x="103733" y="0"/>
                    </a:lnTo>
                    <a:close/>
                  </a:path>
                </a:pathLst>
              </a:custGeom>
              <a:solidFill>
                <a:srgbClr val="62CDF6"/>
              </a:solidFill>
            </p:spPr>
            <p:txBody>
              <a:bodyPr wrap="square" lIns="0" tIns="0" rIns="0" bIns="0" rtlCol="0"/>
              <a:lstStyle/>
              <a:p>
                <a:endParaRPr/>
              </a:p>
            </p:txBody>
          </p:sp>
        </p:grpSp>
        <p:grpSp>
          <p:nvGrpSpPr>
            <p:cNvPr id="112" name="Group 111">
              <a:extLst>
                <a:ext uri="{FF2B5EF4-FFF2-40B4-BE49-F238E27FC236}">
                  <a16:creationId xmlns:a16="http://schemas.microsoft.com/office/drawing/2014/main" id="{6F42D2D1-19FD-4917-AFBE-996E20EC3F85}"/>
                </a:ext>
              </a:extLst>
            </p:cNvPr>
            <p:cNvGrpSpPr/>
            <p:nvPr/>
          </p:nvGrpSpPr>
          <p:grpSpPr>
            <a:xfrm>
              <a:off x="2459736" y="2349044"/>
              <a:ext cx="518464" cy="190665"/>
              <a:chOff x="2430054" y="2442865"/>
              <a:chExt cx="518464" cy="190665"/>
            </a:xfrm>
          </p:grpSpPr>
          <p:sp>
            <p:nvSpPr>
              <p:cNvPr id="24" name="object 34">
                <a:extLst>
                  <a:ext uri="{FF2B5EF4-FFF2-40B4-BE49-F238E27FC236}">
                    <a16:creationId xmlns:a16="http://schemas.microsoft.com/office/drawing/2014/main" id="{84821186-3C88-4D97-BCEA-B827BE106A0F}"/>
                  </a:ext>
                </a:extLst>
              </p:cNvPr>
              <p:cNvSpPr/>
              <p:nvPr/>
            </p:nvSpPr>
            <p:spPr>
              <a:xfrm>
                <a:off x="2430054" y="2546027"/>
                <a:ext cx="103505" cy="86995"/>
              </a:xfrm>
              <a:custGeom>
                <a:avLst/>
                <a:gdLst/>
                <a:ahLst/>
                <a:cxnLst/>
                <a:rect l="l" t="t" r="r" b="b"/>
                <a:pathLst>
                  <a:path w="103505" h="86994">
                    <a:moveTo>
                      <a:pt x="102958" y="0"/>
                    </a:moveTo>
                    <a:lnTo>
                      <a:pt x="0" y="0"/>
                    </a:lnTo>
                    <a:lnTo>
                      <a:pt x="0" y="86931"/>
                    </a:lnTo>
                    <a:lnTo>
                      <a:pt x="102958" y="86931"/>
                    </a:lnTo>
                    <a:lnTo>
                      <a:pt x="102958" y="0"/>
                    </a:lnTo>
                    <a:close/>
                  </a:path>
                </a:pathLst>
              </a:custGeom>
              <a:solidFill>
                <a:srgbClr val="E31836"/>
              </a:solidFill>
            </p:spPr>
            <p:txBody>
              <a:bodyPr wrap="square" lIns="0" tIns="0" rIns="0" bIns="0" rtlCol="0"/>
              <a:lstStyle/>
              <a:p>
                <a:endParaRPr/>
              </a:p>
            </p:txBody>
          </p:sp>
          <p:sp>
            <p:nvSpPr>
              <p:cNvPr id="25" name="object 35">
                <a:extLst>
                  <a:ext uri="{FF2B5EF4-FFF2-40B4-BE49-F238E27FC236}">
                    <a16:creationId xmlns:a16="http://schemas.microsoft.com/office/drawing/2014/main" id="{EEFEA568-C36B-4654-96CA-656A606268AD}"/>
                  </a:ext>
                </a:extLst>
              </p:cNvPr>
              <p:cNvSpPr/>
              <p:nvPr/>
            </p:nvSpPr>
            <p:spPr>
              <a:xfrm>
                <a:off x="2533152" y="2505489"/>
                <a:ext cx="104139" cy="127635"/>
              </a:xfrm>
              <a:custGeom>
                <a:avLst/>
                <a:gdLst/>
                <a:ahLst/>
                <a:cxnLst/>
                <a:rect l="l" t="t" r="r" b="b"/>
                <a:pathLst>
                  <a:path w="104139" h="127635">
                    <a:moveTo>
                      <a:pt x="103733" y="0"/>
                    </a:moveTo>
                    <a:lnTo>
                      <a:pt x="0" y="0"/>
                    </a:lnTo>
                    <a:lnTo>
                      <a:pt x="0" y="127469"/>
                    </a:lnTo>
                    <a:lnTo>
                      <a:pt x="103733" y="127469"/>
                    </a:lnTo>
                    <a:lnTo>
                      <a:pt x="103733" y="0"/>
                    </a:lnTo>
                    <a:close/>
                  </a:path>
                </a:pathLst>
              </a:custGeom>
              <a:solidFill>
                <a:srgbClr val="F09383"/>
              </a:solidFill>
            </p:spPr>
            <p:txBody>
              <a:bodyPr wrap="square" lIns="0" tIns="0" rIns="0" bIns="0" rtlCol="0"/>
              <a:lstStyle/>
              <a:p>
                <a:endParaRPr/>
              </a:p>
            </p:txBody>
          </p:sp>
          <p:sp>
            <p:nvSpPr>
              <p:cNvPr id="26" name="object 36">
                <a:extLst>
                  <a:ext uri="{FF2B5EF4-FFF2-40B4-BE49-F238E27FC236}">
                    <a16:creationId xmlns:a16="http://schemas.microsoft.com/office/drawing/2014/main" id="{A6036690-BC20-4E91-B7C0-56F879DD4F1A}"/>
                  </a:ext>
                </a:extLst>
              </p:cNvPr>
              <p:cNvSpPr/>
              <p:nvPr/>
            </p:nvSpPr>
            <p:spPr>
              <a:xfrm>
                <a:off x="2636899" y="2538153"/>
                <a:ext cx="104139" cy="95250"/>
              </a:xfrm>
              <a:custGeom>
                <a:avLst/>
                <a:gdLst/>
                <a:ahLst/>
                <a:cxnLst/>
                <a:rect l="l" t="t" r="r" b="b"/>
                <a:pathLst>
                  <a:path w="104139" h="95250">
                    <a:moveTo>
                      <a:pt x="103733" y="0"/>
                    </a:moveTo>
                    <a:lnTo>
                      <a:pt x="0" y="0"/>
                    </a:lnTo>
                    <a:lnTo>
                      <a:pt x="0" y="94805"/>
                    </a:lnTo>
                    <a:lnTo>
                      <a:pt x="103733" y="94805"/>
                    </a:lnTo>
                    <a:lnTo>
                      <a:pt x="103733" y="0"/>
                    </a:lnTo>
                    <a:close/>
                  </a:path>
                </a:pathLst>
              </a:custGeom>
              <a:solidFill>
                <a:srgbClr val="F7C6B9"/>
              </a:solidFill>
            </p:spPr>
            <p:txBody>
              <a:bodyPr wrap="square" lIns="0" tIns="0" rIns="0" bIns="0" rtlCol="0"/>
              <a:lstStyle/>
              <a:p>
                <a:endParaRPr/>
              </a:p>
            </p:txBody>
          </p:sp>
          <p:sp>
            <p:nvSpPr>
              <p:cNvPr id="27" name="object 37">
                <a:extLst>
                  <a:ext uri="{FF2B5EF4-FFF2-40B4-BE49-F238E27FC236}">
                    <a16:creationId xmlns:a16="http://schemas.microsoft.com/office/drawing/2014/main" id="{8784DD6E-CD21-4DD2-942E-0E24EC197B13}"/>
                  </a:ext>
                </a:extLst>
              </p:cNvPr>
              <p:cNvSpPr/>
              <p:nvPr/>
            </p:nvSpPr>
            <p:spPr>
              <a:xfrm>
                <a:off x="2740645" y="2442865"/>
                <a:ext cx="104139" cy="190500"/>
              </a:xfrm>
              <a:custGeom>
                <a:avLst/>
                <a:gdLst/>
                <a:ahLst/>
                <a:cxnLst/>
                <a:rect l="l" t="t" r="r" b="b"/>
                <a:pathLst>
                  <a:path w="104139" h="190500">
                    <a:moveTo>
                      <a:pt x="103733" y="0"/>
                    </a:moveTo>
                    <a:lnTo>
                      <a:pt x="0" y="0"/>
                    </a:lnTo>
                    <a:lnTo>
                      <a:pt x="0" y="190093"/>
                    </a:lnTo>
                    <a:lnTo>
                      <a:pt x="103733" y="190093"/>
                    </a:lnTo>
                    <a:lnTo>
                      <a:pt x="103733" y="0"/>
                    </a:lnTo>
                    <a:close/>
                  </a:path>
                </a:pathLst>
              </a:custGeom>
              <a:solidFill>
                <a:srgbClr val="62CDF6"/>
              </a:solidFill>
            </p:spPr>
            <p:txBody>
              <a:bodyPr wrap="square" lIns="0" tIns="0" rIns="0" bIns="0" rtlCol="0"/>
              <a:lstStyle/>
              <a:p>
                <a:endParaRPr/>
              </a:p>
            </p:txBody>
          </p:sp>
          <p:sp>
            <p:nvSpPr>
              <p:cNvPr id="28" name="object 38">
                <a:extLst>
                  <a:ext uri="{FF2B5EF4-FFF2-40B4-BE49-F238E27FC236}">
                    <a16:creationId xmlns:a16="http://schemas.microsoft.com/office/drawing/2014/main" id="{69F6BF33-754B-4E15-9894-A52FA156EF51}"/>
                  </a:ext>
                </a:extLst>
              </p:cNvPr>
              <p:cNvSpPr/>
              <p:nvPr/>
            </p:nvSpPr>
            <p:spPr>
              <a:xfrm>
                <a:off x="2844379" y="2452555"/>
                <a:ext cx="104139" cy="180975"/>
              </a:xfrm>
              <a:custGeom>
                <a:avLst/>
                <a:gdLst/>
                <a:ahLst/>
                <a:cxnLst/>
                <a:rect l="l" t="t" r="r" b="b"/>
                <a:pathLst>
                  <a:path w="104139" h="180975">
                    <a:moveTo>
                      <a:pt x="103733" y="0"/>
                    </a:moveTo>
                    <a:lnTo>
                      <a:pt x="0" y="0"/>
                    </a:lnTo>
                    <a:lnTo>
                      <a:pt x="0" y="180403"/>
                    </a:lnTo>
                    <a:lnTo>
                      <a:pt x="103733" y="180403"/>
                    </a:lnTo>
                    <a:lnTo>
                      <a:pt x="103733" y="0"/>
                    </a:lnTo>
                    <a:close/>
                  </a:path>
                </a:pathLst>
              </a:custGeom>
              <a:solidFill>
                <a:srgbClr val="8ED8F8"/>
              </a:solidFill>
            </p:spPr>
            <p:txBody>
              <a:bodyPr wrap="square" lIns="0" tIns="0" rIns="0" bIns="0" rtlCol="0"/>
              <a:lstStyle/>
              <a:p>
                <a:endParaRPr/>
              </a:p>
            </p:txBody>
          </p:sp>
        </p:grpSp>
        <p:grpSp>
          <p:nvGrpSpPr>
            <p:cNvPr id="6" name="Group 5">
              <a:extLst>
                <a:ext uri="{FF2B5EF4-FFF2-40B4-BE49-F238E27FC236}">
                  <a16:creationId xmlns:a16="http://schemas.microsoft.com/office/drawing/2014/main" id="{230B5581-4F05-4325-A557-62DDC4D34F87}"/>
                </a:ext>
              </a:extLst>
            </p:cNvPr>
            <p:cNvGrpSpPr/>
            <p:nvPr/>
          </p:nvGrpSpPr>
          <p:grpSpPr>
            <a:xfrm>
              <a:off x="7626096" y="2539137"/>
              <a:ext cx="621589" cy="452120"/>
              <a:chOff x="6870342" y="2632958"/>
              <a:chExt cx="621589" cy="452120"/>
            </a:xfrm>
          </p:grpSpPr>
          <p:sp>
            <p:nvSpPr>
              <p:cNvPr id="30" name="object 40">
                <a:extLst>
                  <a:ext uri="{FF2B5EF4-FFF2-40B4-BE49-F238E27FC236}">
                    <a16:creationId xmlns:a16="http://schemas.microsoft.com/office/drawing/2014/main" id="{3764F4E5-50F3-46AF-8F16-E3086964F132}"/>
                  </a:ext>
                </a:extLst>
              </p:cNvPr>
              <p:cNvSpPr/>
              <p:nvPr/>
            </p:nvSpPr>
            <p:spPr>
              <a:xfrm>
                <a:off x="6870342" y="2632958"/>
                <a:ext cx="103505" cy="175895"/>
              </a:xfrm>
              <a:custGeom>
                <a:avLst/>
                <a:gdLst/>
                <a:ahLst/>
                <a:cxnLst/>
                <a:rect l="l" t="t" r="r" b="b"/>
                <a:pathLst>
                  <a:path w="103504" h="175894">
                    <a:moveTo>
                      <a:pt x="102958" y="0"/>
                    </a:moveTo>
                    <a:lnTo>
                      <a:pt x="0" y="0"/>
                    </a:lnTo>
                    <a:lnTo>
                      <a:pt x="0" y="175755"/>
                    </a:lnTo>
                    <a:lnTo>
                      <a:pt x="102958" y="175755"/>
                    </a:lnTo>
                    <a:lnTo>
                      <a:pt x="102958" y="0"/>
                    </a:lnTo>
                    <a:close/>
                  </a:path>
                </a:pathLst>
              </a:custGeom>
              <a:solidFill>
                <a:srgbClr val="E31836"/>
              </a:solidFill>
            </p:spPr>
            <p:txBody>
              <a:bodyPr wrap="square" lIns="0" tIns="0" rIns="0" bIns="0" rtlCol="0"/>
              <a:lstStyle/>
              <a:p>
                <a:endParaRPr/>
              </a:p>
            </p:txBody>
          </p:sp>
          <p:sp>
            <p:nvSpPr>
              <p:cNvPr id="31" name="object 41">
                <a:extLst>
                  <a:ext uri="{FF2B5EF4-FFF2-40B4-BE49-F238E27FC236}">
                    <a16:creationId xmlns:a16="http://schemas.microsoft.com/office/drawing/2014/main" id="{81F1AA36-C93E-4334-8210-E8AADA9D040A}"/>
                  </a:ext>
                </a:extLst>
              </p:cNvPr>
              <p:cNvSpPr/>
              <p:nvPr/>
            </p:nvSpPr>
            <p:spPr>
              <a:xfrm>
                <a:off x="6973441" y="2632958"/>
                <a:ext cx="104139" cy="452120"/>
              </a:xfrm>
              <a:custGeom>
                <a:avLst/>
                <a:gdLst/>
                <a:ahLst/>
                <a:cxnLst/>
                <a:rect l="l" t="t" r="r" b="b"/>
                <a:pathLst>
                  <a:path w="104139" h="452119">
                    <a:moveTo>
                      <a:pt x="103746" y="0"/>
                    </a:moveTo>
                    <a:lnTo>
                      <a:pt x="0" y="0"/>
                    </a:lnTo>
                    <a:lnTo>
                      <a:pt x="0" y="451954"/>
                    </a:lnTo>
                    <a:lnTo>
                      <a:pt x="103746" y="451954"/>
                    </a:lnTo>
                    <a:lnTo>
                      <a:pt x="103746" y="0"/>
                    </a:lnTo>
                    <a:close/>
                  </a:path>
                </a:pathLst>
              </a:custGeom>
              <a:solidFill>
                <a:srgbClr val="F09383"/>
              </a:solidFill>
            </p:spPr>
            <p:txBody>
              <a:bodyPr wrap="square" lIns="0" tIns="0" rIns="0" bIns="0" rtlCol="0"/>
              <a:lstStyle/>
              <a:p>
                <a:endParaRPr/>
              </a:p>
            </p:txBody>
          </p:sp>
          <p:sp>
            <p:nvSpPr>
              <p:cNvPr id="32" name="object 42">
                <a:extLst>
                  <a:ext uri="{FF2B5EF4-FFF2-40B4-BE49-F238E27FC236}">
                    <a16:creationId xmlns:a16="http://schemas.microsoft.com/office/drawing/2014/main" id="{55E68FDF-D279-4468-ACCC-467CC8A6D47D}"/>
                  </a:ext>
                </a:extLst>
              </p:cNvPr>
              <p:cNvSpPr/>
              <p:nvPr/>
            </p:nvSpPr>
            <p:spPr>
              <a:xfrm>
                <a:off x="7077200" y="2632958"/>
                <a:ext cx="104139" cy="162560"/>
              </a:xfrm>
              <a:custGeom>
                <a:avLst/>
                <a:gdLst/>
                <a:ahLst/>
                <a:cxnLst/>
                <a:rect l="l" t="t" r="r" b="b"/>
                <a:pathLst>
                  <a:path w="104139" h="162560">
                    <a:moveTo>
                      <a:pt x="103733" y="0"/>
                    </a:moveTo>
                    <a:lnTo>
                      <a:pt x="0" y="0"/>
                    </a:lnTo>
                    <a:lnTo>
                      <a:pt x="0" y="162242"/>
                    </a:lnTo>
                    <a:lnTo>
                      <a:pt x="103733" y="162242"/>
                    </a:lnTo>
                    <a:lnTo>
                      <a:pt x="103733" y="0"/>
                    </a:lnTo>
                    <a:close/>
                  </a:path>
                </a:pathLst>
              </a:custGeom>
              <a:solidFill>
                <a:srgbClr val="F7C6B9"/>
              </a:solidFill>
            </p:spPr>
            <p:txBody>
              <a:bodyPr wrap="square" lIns="0" tIns="0" rIns="0" bIns="0" rtlCol="0"/>
              <a:lstStyle/>
              <a:p>
                <a:endParaRPr/>
              </a:p>
            </p:txBody>
          </p:sp>
          <p:sp>
            <p:nvSpPr>
              <p:cNvPr id="33" name="object 43">
                <a:extLst>
                  <a:ext uri="{FF2B5EF4-FFF2-40B4-BE49-F238E27FC236}">
                    <a16:creationId xmlns:a16="http://schemas.microsoft.com/office/drawing/2014/main" id="{9EDA4329-091B-4AAA-B4EF-1876B50B2BDD}"/>
                  </a:ext>
                </a:extLst>
              </p:cNvPr>
              <p:cNvSpPr/>
              <p:nvPr/>
            </p:nvSpPr>
            <p:spPr>
              <a:xfrm>
                <a:off x="7180946" y="2632958"/>
                <a:ext cx="104139" cy="327025"/>
              </a:xfrm>
              <a:custGeom>
                <a:avLst/>
                <a:gdLst/>
                <a:ahLst/>
                <a:cxnLst/>
                <a:rect l="l" t="t" r="r" b="b"/>
                <a:pathLst>
                  <a:path w="104139" h="327025">
                    <a:moveTo>
                      <a:pt x="103746" y="0"/>
                    </a:moveTo>
                    <a:lnTo>
                      <a:pt x="0" y="0"/>
                    </a:lnTo>
                    <a:lnTo>
                      <a:pt x="0" y="326948"/>
                    </a:lnTo>
                    <a:lnTo>
                      <a:pt x="103746" y="326948"/>
                    </a:lnTo>
                    <a:lnTo>
                      <a:pt x="103746" y="0"/>
                    </a:lnTo>
                    <a:close/>
                  </a:path>
                </a:pathLst>
              </a:custGeom>
              <a:solidFill>
                <a:srgbClr val="62CDF6"/>
              </a:solidFill>
            </p:spPr>
            <p:txBody>
              <a:bodyPr wrap="square" lIns="0" tIns="0" rIns="0" bIns="0" rtlCol="0"/>
              <a:lstStyle/>
              <a:p>
                <a:endParaRPr/>
              </a:p>
            </p:txBody>
          </p:sp>
          <p:sp>
            <p:nvSpPr>
              <p:cNvPr id="34" name="object 44">
                <a:extLst>
                  <a:ext uri="{FF2B5EF4-FFF2-40B4-BE49-F238E27FC236}">
                    <a16:creationId xmlns:a16="http://schemas.microsoft.com/office/drawing/2014/main" id="{79A687EE-1C59-4E23-89E1-F12BCD772674}"/>
                  </a:ext>
                </a:extLst>
              </p:cNvPr>
              <p:cNvSpPr/>
              <p:nvPr/>
            </p:nvSpPr>
            <p:spPr>
              <a:xfrm>
                <a:off x="7284680" y="2632958"/>
                <a:ext cx="104139" cy="285750"/>
              </a:xfrm>
              <a:custGeom>
                <a:avLst/>
                <a:gdLst/>
                <a:ahLst/>
                <a:cxnLst/>
                <a:rect l="l" t="t" r="r" b="b"/>
                <a:pathLst>
                  <a:path w="104139" h="285750">
                    <a:moveTo>
                      <a:pt x="103746" y="0"/>
                    </a:moveTo>
                    <a:lnTo>
                      <a:pt x="0" y="0"/>
                    </a:lnTo>
                    <a:lnTo>
                      <a:pt x="0" y="285559"/>
                    </a:lnTo>
                    <a:lnTo>
                      <a:pt x="103746" y="285559"/>
                    </a:lnTo>
                    <a:lnTo>
                      <a:pt x="103746" y="0"/>
                    </a:lnTo>
                    <a:close/>
                  </a:path>
                </a:pathLst>
              </a:custGeom>
              <a:solidFill>
                <a:srgbClr val="8ED8F8"/>
              </a:solidFill>
            </p:spPr>
            <p:txBody>
              <a:bodyPr wrap="square" lIns="0" tIns="0" rIns="0" bIns="0" rtlCol="0"/>
              <a:lstStyle/>
              <a:p>
                <a:endParaRPr/>
              </a:p>
            </p:txBody>
          </p:sp>
          <p:sp>
            <p:nvSpPr>
              <p:cNvPr id="35" name="object 45">
                <a:extLst>
                  <a:ext uri="{FF2B5EF4-FFF2-40B4-BE49-F238E27FC236}">
                    <a16:creationId xmlns:a16="http://schemas.microsoft.com/office/drawing/2014/main" id="{8AC4E811-C107-477A-9E1B-D414A35CDC33}"/>
                  </a:ext>
                </a:extLst>
              </p:cNvPr>
              <p:cNvSpPr/>
              <p:nvPr/>
            </p:nvSpPr>
            <p:spPr>
              <a:xfrm>
                <a:off x="7388426" y="2632958"/>
                <a:ext cx="103505" cy="226060"/>
              </a:xfrm>
              <a:custGeom>
                <a:avLst/>
                <a:gdLst/>
                <a:ahLst/>
                <a:cxnLst/>
                <a:rect l="l" t="t" r="r" b="b"/>
                <a:pathLst>
                  <a:path w="103504" h="226060">
                    <a:moveTo>
                      <a:pt x="102946" y="0"/>
                    </a:moveTo>
                    <a:lnTo>
                      <a:pt x="0" y="0"/>
                    </a:lnTo>
                    <a:lnTo>
                      <a:pt x="0" y="225983"/>
                    </a:lnTo>
                    <a:lnTo>
                      <a:pt x="102946" y="225983"/>
                    </a:lnTo>
                    <a:lnTo>
                      <a:pt x="102946" y="0"/>
                    </a:lnTo>
                    <a:close/>
                  </a:path>
                </a:pathLst>
              </a:custGeom>
              <a:solidFill>
                <a:srgbClr val="B5E4FA"/>
              </a:solidFill>
            </p:spPr>
            <p:txBody>
              <a:bodyPr wrap="square" lIns="0" tIns="0" rIns="0" bIns="0" rtlCol="0"/>
              <a:lstStyle/>
              <a:p>
                <a:endParaRPr/>
              </a:p>
            </p:txBody>
          </p:sp>
        </p:grpSp>
        <p:sp>
          <p:nvSpPr>
            <p:cNvPr id="36" name="object 46">
              <a:extLst>
                <a:ext uri="{FF2B5EF4-FFF2-40B4-BE49-F238E27FC236}">
                  <a16:creationId xmlns:a16="http://schemas.microsoft.com/office/drawing/2014/main" id="{9FF814FC-D096-47DF-844B-702967DBF9FF}"/>
                </a:ext>
              </a:extLst>
            </p:cNvPr>
            <p:cNvSpPr/>
            <p:nvPr/>
          </p:nvSpPr>
          <p:spPr>
            <a:xfrm>
              <a:off x="2193784" y="2539136"/>
              <a:ext cx="6400800" cy="0"/>
            </a:xfrm>
            <a:custGeom>
              <a:avLst/>
              <a:gdLst/>
              <a:ahLst/>
              <a:cxnLst/>
              <a:rect l="l" t="t" r="r" b="b"/>
              <a:pathLst>
                <a:path w="5482590">
                  <a:moveTo>
                    <a:pt x="0" y="0"/>
                  </a:moveTo>
                  <a:lnTo>
                    <a:pt x="5482374" y="0"/>
                  </a:lnTo>
                </a:path>
              </a:pathLst>
            </a:custGeom>
            <a:ln w="3175">
              <a:solidFill>
                <a:srgbClr val="808285"/>
              </a:solidFill>
            </a:ln>
          </p:spPr>
          <p:txBody>
            <a:bodyPr wrap="square" lIns="0" tIns="0" rIns="0" bIns="0" rtlCol="0"/>
            <a:lstStyle/>
            <a:p>
              <a:endParaRPr/>
            </a:p>
          </p:txBody>
        </p:sp>
        <p:sp>
          <p:nvSpPr>
            <p:cNvPr id="99" name="TextBox 98">
              <a:extLst>
                <a:ext uri="{FF2B5EF4-FFF2-40B4-BE49-F238E27FC236}">
                  <a16:creationId xmlns:a16="http://schemas.microsoft.com/office/drawing/2014/main" id="{3DE93112-B4E9-47B9-8B89-CEF308EEEAAA}"/>
                </a:ext>
              </a:extLst>
            </p:cNvPr>
            <p:cNvSpPr txBox="1"/>
            <p:nvPr/>
          </p:nvSpPr>
          <p:spPr>
            <a:xfrm>
              <a:off x="2538951" y="3537797"/>
              <a:ext cx="545662" cy="184666"/>
            </a:xfrm>
            <a:prstGeom prst="rect">
              <a:avLst/>
            </a:prstGeom>
            <a:noFill/>
          </p:spPr>
          <p:txBody>
            <a:bodyPr wrap="none" lIns="0" tIns="0" rIns="0" bIns="0" rtlCol="0" anchor="ctr">
              <a:spAutoFit/>
            </a:bodyPr>
            <a:lstStyle/>
            <a:p>
              <a:pPr algn="ctr"/>
              <a:r>
                <a:rPr lang="fr-CH" sz="1200" spc="-20"/>
                <a:t>Rwanda</a:t>
              </a:r>
              <a:endParaRPr lang="en-GB" sz="1200" spc="-20"/>
            </a:p>
          </p:txBody>
        </p:sp>
        <p:sp>
          <p:nvSpPr>
            <p:cNvPr id="100" name="TextBox 99">
              <a:extLst>
                <a:ext uri="{FF2B5EF4-FFF2-40B4-BE49-F238E27FC236}">
                  <a16:creationId xmlns:a16="http://schemas.microsoft.com/office/drawing/2014/main" id="{3CDD2313-D8BD-410C-A7F1-CE57EADE386E}"/>
                </a:ext>
              </a:extLst>
            </p:cNvPr>
            <p:cNvSpPr txBox="1"/>
            <p:nvPr/>
          </p:nvSpPr>
          <p:spPr>
            <a:xfrm>
              <a:off x="3851269" y="3537797"/>
              <a:ext cx="527067" cy="184666"/>
            </a:xfrm>
            <a:prstGeom prst="rect">
              <a:avLst/>
            </a:prstGeom>
            <a:noFill/>
          </p:spPr>
          <p:txBody>
            <a:bodyPr wrap="none" lIns="0" tIns="0" rIns="0" bIns="0" rtlCol="0" anchor="ctr">
              <a:spAutoFit/>
            </a:bodyPr>
            <a:lstStyle/>
            <a:p>
              <a:pPr algn="ctr"/>
              <a:r>
                <a:rPr lang="fr-CH" sz="1200" spc="-20"/>
                <a:t>Lesotho</a:t>
              </a:r>
              <a:endParaRPr lang="en-GB" sz="1200" spc="-20"/>
            </a:p>
          </p:txBody>
        </p:sp>
        <p:sp>
          <p:nvSpPr>
            <p:cNvPr id="101" name="TextBox 100">
              <a:extLst>
                <a:ext uri="{FF2B5EF4-FFF2-40B4-BE49-F238E27FC236}">
                  <a16:creationId xmlns:a16="http://schemas.microsoft.com/office/drawing/2014/main" id="{2B91AD2B-9381-46DA-A4A6-060F549380B4}"/>
                </a:ext>
              </a:extLst>
            </p:cNvPr>
            <p:cNvSpPr txBox="1"/>
            <p:nvPr/>
          </p:nvSpPr>
          <p:spPr>
            <a:xfrm>
              <a:off x="5051762" y="3537797"/>
              <a:ext cx="686406" cy="184666"/>
            </a:xfrm>
            <a:prstGeom prst="rect">
              <a:avLst/>
            </a:prstGeom>
            <a:noFill/>
          </p:spPr>
          <p:txBody>
            <a:bodyPr wrap="none" lIns="0" tIns="0" rIns="0" bIns="0" rtlCol="0" anchor="ctr">
              <a:spAutoFit/>
            </a:bodyPr>
            <a:lstStyle/>
            <a:p>
              <a:pPr algn="ctr"/>
              <a:r>
                <a:rPr lang="fr-CH" sz="1200" spc="-20"/>
                <a:t>Zimbabwe</a:t>
              </a:r>
              <a:endParaRPr lang="en-GB" sz="1200" spc="-20"/>
            </a:p>
          </p:txBody>
        </p:sp>
        <p:sp>
          <p:nvSpPr>
            <p:cNvPr id="102" name="TextBox 101">
              <a:extLst>
                <a:ext uri="{FF2B5EF4-FFF2-40B4-BE49-F238E27FC236}">
                  <a16:creationId xmlns:a16="http://schemas.microsoft.com/office/drawing/2014/main" id="{B1866C6C-912D-4C78-91D3-48A6C834D3BE}"/>
                </a:ext>
              </a:extLst>
            </p:cNvPr>
            <p:cNvSpPr txBox="1"/>
            <p:nvPr/>
          </p:nvSpPr>
          <p:spPr>
            <a:xfrm>
              <a:off x="6464328" y="3537797"/>
              <a:ext cx="421590" cy="184666"/>
            </a:xfrm>
            <a:prstGeom prst="rect">
              <a:avLst/>
            </a:prstGeom>
            <a:noFill/>
          </p:spPr>
          <p:txBody>
            <a:bodyPr wrap="none" lIns="0" tIns="0" rIns="0" bIns="0" rtlCol="0" anchor="ctr">
              <a:spAutoFit/>
            </a:bodyPr>
            <a:lstStyle/>
            <a:p>
              <a:pPr algn="ctr"/>
              <a:r>
                <a:rPr lang="fr-CH" sz="1200" spc="-20"/>
                <a:t>Kenya</a:t>
              </a:r>
              <a:endParaRPr lang="en-GB" sz="1200" spc="-20"/>
            </a:p>
          </p:txBody>
        </p:sp>
        <p:sp>
          <p:nvSpPr>
            <p:cNvPr id="103" name="TextBox 102">
              <a:extLst>
                <a:ext uri="{FF2B5EF4-FFF2-40B4-BE49-F238E27FC236}">
                  <a16:creationId xmlns:a16="http://schemas.microsoft.com/office/drawing/2014/main" id="{624DC493-5EE8-41D1-8475-E16FC8130C9B}"/>
                </a:ext>
              </a:extLst>
            </p:cNvPr>
            <p:cNvSpPr txBox="1"/>
            <p:nvPr/>
          </p:nvSpPr>
          <p:spPr>
            <a:xfrm>
              <a:off x="7579382" y="3537797"/>
              <a:ext cx="797527" cy="184666"/>
            </a:xfrm>
            <a:prstGeom prst="rect">
              <a:avLst/>
            </a:prstGeom>
            <a:noFill/>
          </p:spPr>
          <p:txBody>
            <a:bodyPr wrap="none" lIns="0" tIns="0" rIns="0" bIns="0" rtlCol="0" anchor="ctr">
              <a:spAutoFit/>
            </a:bodyPr>
            <a:lstStyle/>
            <a:p>
              <a:pPr algn="ctr"/>
              <a:r>
                <a:rPr lang="fr-CH" sz="1200" spc="-20"/>
                <a:t>South </a:t>
              </a:r>
              <a:r>
                <a:rPr lang="fr-CH" sz="1200" spc="-20" err="1"/>
                <a:t>Africa</a:t>
              </a:r>
              <a:endParaRPr lang="en-GB" sz="1200" spc="-20"/>
            </a:p>
          </p:txBody>
        </p:sp>
        <p:sp>
          <p:nvSpPr>
            <p:cNvPr id="104" name="object 17">
              <a:extLst>
                <a:ext uri="{FF2B5EF4-FFF2-40B4-BE49-F238E27FC236}">
                  <a16:creationId xmlns:a16="http://schemas.microsoft.com/office/drawing/2014/main" id="{C106BE79-2277-4031-BF9F-8E3B99327678}"/>
                </a:ext>
              </a:extLst>
            </p:cNvPr>
            <p:cNvSpPr/>
            <p:nvPr/>
          </p:nvSpPr>
          <p:spPr>
            <a:xfrm>
              <a:off x="6080760" y="2185931"/>
              <a:ext cx="1188720" cy="1408176"/>
            </a:xfrm>
            <a:custGeom>
              <a:avLst/>
              <a:gdLst/>
              <a:ahLst/>
              <a:cxnLst/>
              <a:rect l="l" t="t" r="r" b="b"/>
              <a:pathLst>
                <a:path w="990600" h="1440179">
                  <a:moveTo>
                    <a:pt x="0" y="1439659"/>
                  </a:moveTo>
                  <a:lnTo>
                    <a:pt x="0" y="0"/>
                  </a:lnTo>
                  <a:lnTo>
                    <a:pt x="990600" y="0"/>
                  </a:lnTo>
                  <a:lnTo>
                    <a:pt x="990600" y="1439659"/>
                  </a:lnTo>
                </a:path>
              </a:pathLst>
            </a:custGeom>
            <a:ln w="3175">
              <a:solidFill>
                <a:schemeClr val="bg1">
                  <a:lumMod val="50000"/>
                </a:schemeClr>
              </a:solidFill>
              <a:prstDash val="dash"/>
            </a:ln>
          </p:spPr>
          <p:txBody>
            <a:bodyPr wrap="square" lIns="0" tIns="0" rIns="0" bIns="0" rtlCol="0"/>
            <a:lstStyle/>
            <a:p>
              <a:endParaRPr/>
            </a:p>
          </p:txBody>
        </p:sp>
        <p:sp>
          <p:nvSpPr>
            <p:cNvPr id="105" name="object 23">
              <a:extLst>
                <a:ext uri="{FF2B5EF4-FFF2-40B4-BE49-F238E27FC236}">
                  <a16:creationId xmlns:a16="http://schemas.microsoft.com/office/drawing/2014/main" id="{9CDA0A15-4245-48EB-A99A-C2DDD39B57C5}"/>
                </a:ext>
              </a:extLst>
            </p:cNvPr>
            <p:cNvSpPr/>
            <p:nvPr/>
          </p:nvSpPr>
          <p:spPr>
            <a:xfrm>
              <a:off x="4800600" y="2185931"/>
              <a:ext cx="1188720" cy="1408176"/>
            </a:xfrm>
            <a:custGeom>
              <a:avLst/>
              <a:gdLst/>
              <a:ahLst/>
              <a:cxnLst/>
              <a:rect l="l" t="t" r="r" b="b"/>
              <a:pathLst>
                <a:path w="990600" h="1440179">
                  <a:moveTo>
                    <a:pt x="0" y="1439659"/>
                  </a:moveTo>
                  <a:lnTo>
                    <a:pt x="0" y="0"/>
                  </a:lnTo>
                  <a:lnTo>
                    <a:pt x="990600" y="0"/>
                  </a:lnTo>
                  <a:lnTo>
                    <a:pt x="990600" y="1439659"/>
                  </a:lnTo>
                </a:path>
              </a:pathLst>
            </a:custGeom>
            <a:ln w="3175">
              <a:solidFill>
                <a:schemeClr val="bg1">
                  <a:lumMod val="50000"/>
                </a:schemeClr>
              </a:solidFill>
              <a:prstDash val="dash"/>
            </a:ln>
          </p:spPr>
          <p:txBody>
            <a:bodyPr wrap="square" lIns="0" tIns="0" rIns="0" bIns="0" rtlCol="0"/>
            <a:lstStyle/>
            <a:p>
              <a:endParaRPr/>
            </a:p>
          </p:txBody>
        </p:sp>
        <p:sp>
          <p:nvSpPr>
            <p:cNvPr id="106" name="object 31">
              <a:extLst>
                <a:ext uri="{FF2B5EF4-FFF2-40B4-BE49-F238E27FC236}">
                  <a16:creationId xmlns:a16="http://schemas.microsoft.com/office/drawing/2014/main" id="{E94D46BD-DF76-496C-A092-A270B7215BE1}"/>
                </a:ext>
              </a:extLst>
            </p:cNvPr>
            <p:cNvSpPr/>
            <p:nvPr/>
          </p:nvSpPr>
          <p:spPr>
            <a:xfrm>
              <a:off x="3520440" y="2185931"/>
              <a:ext cx="1188720" cy="1408176"/>
            </a:xfrm>
            <a:custGeom>
              <a:avLst/>
              <a:gdLst/>
              <a:ahLst/>
              <a:cxnLst/>
              <a:rect l="l" t="t" r="r" b="b"/>
              <a:pathLst>
                <a:path w="990600" h="1440179">
                  <a:moveTo>
                    <a:pt x="0" y="1439659"/>
                  </a:moveTo>
                  <a:lnTo>
                    <a:pt x="0" y="0"/>
                  </a:lnTo>
                  <a:lnTo>
                    <a:pt x="990600" y="0"/>
                  </a:lnTo>
                  <a:lnTo>
                    <a:pt x="990600" y="1439659"/>
                  </a:lnTo>
                </a:path>
              </a:pathLst>
            </a:custGeom>
            <a:ln w="3175">
              <a:solidFill>
                <a:schemeClr val="bg1">
                  <a:lumMod val="50000"/>
                </a:schemeClr>
              </a:solidFill>
              <a:prstDash val="dash"/>
            </a:ln>
          </p:spPr>
          <p:txBody>
            <a:bodyPr wrap="square" lIns="0" tIns="0" rIns="0" bIns="0" rtlCol="0"/>
            <a:lstStyle/>
            <a:p>
              <a:endParaRPr/>
            </a:p>
          </p:txBody>
        </p:sp>
        <p:sp>
          <p:nvSpPr>
            <p:cNvPr id="107" name="object 37">
              <a:extLst>
                <a:ext uri="{FF2B5EF4-FFF2-40B4-BE49-F238E27FC236}">
                  <a16:creationId xmlns:a16="http://schemas.microsoft.com/office/drawing/2014/main" id="{3B9D09AE-8F94-4D96-A228-2C7D96DD9BE9}"/>
                </a:ext>
              </a:extLst>
            </p:cNvPr>
            <p:cNvSpPr/>
            <p:nvPr/>
          </p:nvSpPr>
          <p:spPr>
            <a:xfrm>
              <a:off x="2193789" y="2185931"/>
              <a:ext cx="1234440" cy="1408176"/>
            </a:xfrm>
            <a:custGeom>
              <a:avLst/>
              <a:gdLst/>
              <a:ahLst/>
              <a:cxnLst/>
              <a:rect l="l" t="t" r="r" b="b"/>
              <a:pathLst>
                <a:path w="990600" h="1440179">
                  <a:moveTo>
                    <a:pt x="0" y="1439659"/>
                  </a:moveTo>
                  <a:lnTo>
                    <a:pt x="0" y="0"/>
                  </a:lnTo>
                  <a:lnTo>
                    <a:pt x="990600" y="0"/>
                  </a:lnTo>
                  <a:lnTo>
                    <a:pt x="990600" y="1439659"/>
                  </a:lnTo>
                </a:path>
              </a:pathLst>
            </a:custGeom>
            <a:ln w="3175">
              <a:solidFill>
                <a:schemeClr val="bg1">
                  <a:lumMod val="50000"/>
                </a:schemeClr>
              </a:solidFill>
              <a:prstDash val="dash"/>
            </a:ln>
          </p:spPr>
          <p:txBody>
            <a:bodyPr wrap="square" lIns="0" tIns="0" rIns="0" bIns="0" rtlCol="0"/>
            <a:lstStyle/>
            <a:p>
              <a:endParaRPr/>
            </a:p>
          </p:txBody>
        </p:sp>
        <p:sp>
          <p:nvSpPr>
            <p:cNvPr id="108" name="object 45">
              <a:extLst>
                <a:ext uri="{FF2B5EF4-FFF2-40B4-BE49-F238E27FC236}">
                  <a16:creationId xmlns:a16="http://schemas.microsoft.com/office/drawing/2014/main" id="{F1F1FCAA-6443-434E-9168-3BC7021C435E}"/>
                </a:ext>
              </a:extLst>
            </p:cNvPr>
            <p:cNvSpPr/>
            <p:nvPr/>
          </p:nvSpPr>
          <p:spPr>
            <a:xfrm>
              <a:off x="7360920" y="2185931"/>
              <a:ext cx="1234440" cy="1408176"/>
            </a:xfrm>
            <a:custGeom>
              <a:avLst/>
              <a:gdLst/>
              <a:ahLst/>
              <a:cxnLst/>
              <a:rect l="l" t="t" r="r" b="b"/>
              <a:pathLst>
                <a:path w="990600" h="1440179">
                  <a:moveTo>
                    <a:pt x="0" y="1439659"/>
                  </a:moveTo>
                  <a:lnTo>
                    <a:pt x="0" y="0"/>
                  </a:lnTo>
                  <a:lnTo>
                    <a:pt x="990600" y="0"/>
                  </a:lnTo>
                  <a:lnTo>
                    <a:pt x="990600" y="1439659"/>
                  </a:lnTo>
                </a:path>
              </a:pathLst>
            </a:custGeom>
            <a:ln w="3175">
              <a:solidFill>
                <a:schemeClr val="bg1">
                  <a:lumMod val="50000"/>
                </a:schemeClr>
              </a:solidFill>
              <a:prstDash val="dash"/>
            </a:ln>
          </p:spPr>
          <p:txBody>
            <a:bodyPr wrap="square" lIns="0" tIns="0" rIns="0" bIns="0" rtlCol="0"/>
            <a:lstStyle/>
            <a:p>
              <a:endParaRPr/>
            </a:p>
          </p:txBody>
        </p:sp>
        <p:sp>
          <p:nvSpPr>
            <p:cNvPr id="115" name="object 61">
              <a:extLst>
                <a:ext uri="{FF2B5EF4-FFF2-40B4-BE49-F238E27FC236}">
                  <a16:creationId xmlns:a16="http://schemas.microsoft.com/office/drawing/2014/main" id="{35558962-C791-4D95-A2C3-42C3AC0DF73D}"/>
                </a:ext>
              </a:extLst>
            </p:cNvPr>
            <p:cNvSpPr txBox="1"/>
            <p:nvPr/>
          </p:nvSpPr>
          <p:spPr>
            <a:xfrm>
              <a:off x="1097280" y="2740984"/>
              <a:ext cx="479618" cy="320601"/>
            </a:xfrm>
            <a:prstGeom prst="rect">
              <a:avLst/>
            </a:prstGeom>
          </p:spPr>
          <p:txBody>
            <a:bodyPr vert="horz" wrap="non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Percent </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a:t>
              </a:r>
            </a:p>
          </p:txBody>
        </p:sp>
        <p:sp>
          <p:nvSpPr>
            <p:cNvPr id="116" name="TextBox 115">
              <a:extLst>
                <a:ext uri="{FF2B5EF4-FFF2-40B4-BE49-F238E27FC236}">
                  <a16:creationId xmlns:a16="http://schemas.microsoft.com/office/drawing/2014/main" id="{9F3BDD22-E218-44F7-8577-8D7AE833CAC4}"/>
                </a:ext>
              </a:extLst>
            </p:cNvPr>
            <p:cNvSpPr txBox="1"/>
            <p:nvPr/>
          </p:nvSpPr>
          <p:spPr>
            <a:xfrm>
              <a:off x="1668349" y="2103120"/>
              <a:ext cx="341760" cy="166777"/>
            </a:xfrm>
            <a:prstGeom prst="rect">
              <a:avLst/>
            </a:prstGeom>
            <a:noFill/>
          </p:spPr>
          <p:txBody>
            <a:bodyPr wrap="non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17" name="TextBox 116">
              <a:extLst>
                <a:ext uri="{FF2B5EF4-FFF2-40B4-BE49-F238E27FC236}">
                  <a16:creationId xmlns:a16="http://schemas.microsoft.com/office/drawing/2014/main" id="{F2ACB02F-044E-4E2D-AF7E-D0692009A40E}"/>
                </a:ext>
              </a:extLst>
            </p:cNvPr>
            <p:cNvSpPr txBox="1"/>
            <p:nvPr/>
          </p:nvSpPr>
          <p:spPr>
            <a:xfrm>
              <a:off x="1609344" y="2458789"/>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18" name="TextBox 117">
              <a:extLst>
                <a:ext uri="{FF2B5EF4-FFF2-40B4-BE49-F238E27FC236}">
                  <a16:creationId xmlns:a16="http://schemas.microsoft.com/office/drawing/2014/main" id="{B42D93CF-6201-41D2-B5EB-92271C15AAA9}"/>
                </a:ext>
              </a:extLst>
            </p:cNvPr>
            <p:cNvSpPr txBox="1"/>
            <p:nvPr/>
          </p:nvSpPr>
          <p:spPr>
            <a:xfrm>
              <a:off x="1609344" y="2625098"/>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19" name="Straight Connector 118">
              <a:extLst>
                <a:ext uri="{FF2B5EF4-FFF2-40B4-BE49-F238E27FC236}">
                  <a16:creationId xmlns:a16="http://schemas.microsoft.com/office/drawing/2014/main" id="{0A2CDB82-E53A-4A31-BD29-27C3BA2060EF}"/>
                </a:ext>
              </a:extLst>
            </p:cNvPr>
            <p:cNvCxnSpPr>
              <a:cxnSpLocks/>
            </p:cNvCxnSpPr>
            <p:nvPr/>
          </p:nvCxnSpPr>
          <p:spPr>
            <a:xfrm>
              <a:off x="1985689" y="2188693"/>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494FCC5-ACAA-44F7-A9E2-C831EDC16EF1}"/>
                </a:ext>
              </a:extLst>
            </p:cNvPr>
            <p:cNvCxnSpPr>
              <a:cxnSpLocks/>
            </p:cNvCxnSpPr>
            <p:nvPr/>
          </p:nvCxnSpPr>
          <p:spPr>
            <a:xfrm>
              <a:off x="1985689" y="253770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1E26641-0FD8-4D69-A706-BFAD6AE743E9}"/>
                </a:ext>
              </a:extLst>
            </p:cNvPr>
            <p:cNvCxnSpPr>
              <a:cxnSpLocks/>
            </p:cNvCxnSpPr>
            <p:nvPr/>
          </p:nvCxnSpPr>
          <p:spPr>
            <a:xfrm>
              <a:off x="1985689" y="2708125"/>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5439F561-69F4-46D2-8E8F-DD3026EA7E5D}"/>
                </a:ext>
              </a:extLst>
            </p:cNvPr>
            <p:cNvSpPr txBox="1"/>
            <p:nvPr/>
          </p:nvSpPr>
          <p:spPr>
            <a:xfrm>
              <a:off x="1609344" y="2802932"/>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23" name="TextBox 122">
              <a:extLst>
                <a:ext uri="{FF2B5EF4-FFF2-40B4-BE49-F238E27FC236}">
                  <a16:creationId xmlns:a16="http://schemas.microsoft.com/office/drawing/2014/main" id="{A3D5909B-41D0-40F5-8869-AE240434A269}"/>
                </a:ext>
              </a:extLst>
            </p:cNvPr>
            <p:cNvSpPr txBox="1"/>
            <p:nvPr/>
          </p:nvSpPr>
          <p:spPr>
            <a:xfrm>
              <a:off x="1609344" y="2978386"/>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-30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24" name="TextBox 123">
              <a:extLst>
                <a:ext uri="{FF2B5EF4-FFF2-40B4-BE49-F238E27FC236}">
                  <a16:creationId xmlns:a16="http://schemas.microsoft.com/office/drawing/2014/main" id="{0C8EA00F-3746-47BA-B477-C8BDEE39FC6D}"/>
                </a:ext>
              </a:extLst>
            </p:cNvPr>
            <p:cNvSpPr txBox="1"/>
            <p:nvPr/>
          </p:nvSpPr>
          <p:spPr>
            <a:xfrm>
              <a:off x="1609344" y="3144694"/>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-40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25" name="Straight Connector 124">
              <a:extLst>
                <a:ext uri="{FF2B5EF4-FFF2-40B4-BE49-F238E27FC236}">
                  <a16:creationId xmlns:a16="http://schemas.microsoft.com/office/drawing/2014/main" id="{CECA5DD0-E200-4E16-B230-53774EDB874E}"/>
                </a:ext>
              </a:extLst>
            </p:cNvPr>
            <p:cNvCxnSpPr>
              <a:cxnSpLocks/>
            </p:cNvCxnSpPr>
            <p:nvPr/>
          </p:nvCxnSpPr>
          <p:spPr>
            <a:xfrm>
              <a:off x="1985689" y="2883316"/>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36E6468-FD32-4EB2-A5AD-980E64855172}"/>
                </a:ext>
              </a:extLst>
            </p:cNvPr>
            <p:cNvCxnSpPr>
              <a:cxnSpLocks/>
            </p:cNvCxnSpPr>
            <p:nvPr/>
          </p:nvCxnSpPr>
          <p:spPr>
            <a:xfrm>
              <a:off x="1985689" y="305725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71C34DA-24FA-4BAB-9FB5-A66C5459B43F}"/>
                </a:ext>
              </a:extLst>
            </p:cNvPr>
            <p:cNvCxnSpPr>
              <a:cxnSpLocks/>
            </p:cNvCxnSpPr>
            <p:nvPr/>
          </p:nvCxnSpPr>
          <p:spPr>
            <a:xfrm>
              <a:off x="1985689" y="3228903"/>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8EF8F4A8-586C-4C37-92E9-245A1292B10A}"/>
                </a:ext>
              </a:extLst>
            </p:cNvPr>
            <p:cNvSpPr txBox="1"/>
            <p:nvPr/>
          </p:nvSpPr>
          <p:spPr>
            <a:xfrm>
              <a:off x="1655525" y="2278575"/>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30" name="Straight Connector 129">
              <a:extLst>
                <a:ext uri="{FF2B5EF4-FFF2-40B4-BE49-F238E27FC236}">
                  <a16:creationId xmlns:a16="http://schemas.microsoft.com/office/drawing/2014/main" id="{FF83C22B-CEDE-4410-96C1-81BB94410A93}"/>
                </a:ext>
              </a:extLst>
            </p:cNvPr>
            <p:cNvCxnSpPr>
              <a:cxnSpLocks/>
            </p:cNvCxnSpPr>
            <p:nvPr/>
          </p:nvCxnSpPr>
          <p:spPr>
            <a:xfrm>
              <a:off x="1985689" y="236418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DB90341F-82A9-4364-84C5-6C94864AAB20}"/>
                </a:ext>
              </a:extLst>
            </p:cNvPr>
            <p:cNvSpPr txBox="1"/>
            <p:nvPr/>
          </p:nvSpPr>
          <p:spPr>
            <a:xfrm>
              <a:off x="1609344" y="3324905"/>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-50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33" name="TextBox 132">
              <a:extLst>
                <a:ext uri="{FF2B5EF4-FFF2-40B4-BE49-F238E27FC236}">
                  <a16:creationId xmlns:a16="http://schemas.microsoft.com/office/drawing/2014/main" id="{B6B30C76-B735-4A60-85A5-8F0C0BCAD243}"/>
                </a:ext>
              </a:extLst>
            </p:cNvPr>
            <p:cNvSpPr txBox="1"/>
            <p:nvPr/>
          </p:nvSpPr>
          <p:spPr>
            <a:xfrm>
              <a:off x="1609344" y="3488833"/>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-60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34" name="Straight Connector 133">
              <a:extLst>
                <a:ext uri="{FF2B5EF4-FFF2-40B4-BE49-F238E27FC236}">
                  <a16:creationId xmlns:a16="http://schemas.microsoft.com/office/drawing/2014/main" id="{63C48F57-452D-4597-B343-43DE0496B2AF}"/>
                </a:ext>
              </a:extLst>
            </p:cNvPr>
            <p:cNvCxnSpPr>
              <a:cxnSpLocks/>
            </p:cNvCxnSpPr>
            <p:nvPr/>
          </p:nvCxnSpPr>
          <p:spPr>
            <a:xfrm>
              <a:off x="1985689" y="3404927"/>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99832CF-DF8F-433A-A83B-46EF670E0127}"/>
                </a:ext>
              </a:extLst>
            </p:cNvPr>
            <p:cNvCxnSpPr>
              <a:cxnSpLocks/>
            </p:cNvCxnSpPr>
            <p:nvPr/>
          </p:nvCxnSpPr>
          <p:spPr>
            <a:xfrm>
              <a:off x="1985689" y="3574193"/>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4" name="object 2">
            <a:extLst>
              <a:ext uri="{FF2B5EF4-FFF2-40B4-BE49-F238E27FC236}">
                <a16:creationId xmlns:a16="http://schemas.microsoft.com/office/drawing/2014/main" id="{8382133B-3431-474C-BEB4-795B78AD9553}"/>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37294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0CC0059-4790-4701-BF9E-D3950C6F0832}"/>
              </a:ext>
            </a:extLst>
          </p:cNvPr>
          <p:cNvGrpSpPr/>
          <p:nvPr/>
        </p:nvGrpSpPr>
        <p:grpSpPr>
          <a:xfrm>
            <a:off x="365760" y="1051560"/>
            <a:ext cx="11430000" cy="5508333"/>
            <a:chOff x="365760" y="1051560"/>
            <a:chExt cx="11430000" cy="5508333"/>
          </a:xfrm>
        </p:grpSpPr>
        <p:sp>
          <p:nvSpPr>
            <p:cNvPr id="92" name="TextBox 91">
              <a:extLst>
                <a:ext uri="{FF2B5EF4-FFF2-40B4-BE49-F238E27FC236}">
                  <a16:creationId xmlns:a16="http://schemas.microsoft.com/office/drawing/2014/main" id="{D4547FE3-49BE-409B-81D7-0AA700D4A45C}"/>
                </a:ext>
              </a:extLst>
            </p:cNvPr>
            <p:cNvSpPr txBox="1"/>
            <p:nvPr/>
          </p:nvSpPr>
          <p:spPr>
            <a:xfrm>
              <a:off x="2196443" y="4846320"/>
              <a:ext cx="6400800" cy="758952"/>
            </a:xfrm>
            <a:prstGeom prst="rect">
              <a:avLst/>
            </a:prstGeom>
            <a:noFill/>
            <a:ln w="3175">
              <a:solidFill>
                <a:schemeClr val="bg1">
                  <a:lumMod val="50000"/>
                </a:schemeClr>
              </a:solidFill>
              <a:prstDash val="dash"/>
            </a:ln>
          </p:spPr>
          <p:txBody>
            <a:bodyPr wrap="square" lIns="0" tIns="0" rIns="0" bIns="0" rtlCol="0">
              <a:spAutoFit/>
            </a:bodyPr>
            <a:lstStyle/>
            <a:p>
              <a:pPr algn="ctr"/>
              <a:endParaRPr lang="en-GB" sz="1100" spc="-20"/>
            </a:p>
          </p:txBody>
        </p:sp>
        <p:sp>
          <p:nvSpPr>
            <p:cNvPr id="93" name="TextBox 92">
              <a:extLst>
                <a:ext uri="{FF2B5EF4-FFF2-40B4-BE49-F238E27FC236}">
                  <a16:creationId xmlns:a16="http://schemas.microsoft.com/office/drawing/2014/main" id="{9CE23CD1-8F04-4166-A500-DEC36B452513}"/>
                </a:ext>
              </a:extLst>
            </p:cNvPr>
            <p:cNvSpPr txBox="1"/>
            <p:nvPr/>
          </p:nvSpPr>
          <p:spPr>
            <a:xfrm>
              <a:off x="2194560" y="4846319"/>
              <a:ext cx="1600200" cy="758952"/>
            </a:xfrm>
            <a:prstGeom prst="rect">
              <a:avLst/>
            </a:prstGeom>
            <a:noFill/>
            <a:ln w="3175">
              <a:noFill/>
            </a:ln>
          </p:spPr>
          <p:txBody>
            <a:bodyPr wrap="square" lIns="0" tIns="0" rIns="0" bIns="0" rtlCol="0">
              <a:spAutoFit/>
            </a:bodyPr>
            <a:lstStyle/>
            <a:p>
              <a:pPr algn="ctr"/>
              <a:r>
                <a:rPr lang="en-US" sz="1200"/>
                <a:t>16</a:t>
              </a:r>
            </a:p>
            <a:p>
              <a:pPr algn="ctr">
                <a:lnSpc>
                  <a:spcPts val="1100"/>
                </a:lnSpc>
              </a:pPr>
              <a:r>
                <a:rPr lang="en-US" sz="1100" spc="-20"/>
                <a:t>countries reported</a:t>
              </a:r>
            </a:p>
            <a:p>
              <a:pPr algn="ctr">
                <a:lnSpc>
                  <a:spcPts val="1100"/>
                </a:lnSpc>
              </a:pPr>
              <a:r>
                <a:rPr lang="en-US" sz="1100" spc="-20"/>
                <a:t>sufficient monthly</a:t>
              </a:r>
            </a:p>
            <a:p>
              <a:pPr algn="ctr">
                <a:lnSpc>
                  <a:spcPts val="1100"/>
                </a:lnSpc>
              </a:pPr>
              <a:r>
                <a:rPr lang="en-US" sz="1100" spc="-20"/>
                <a:t>data to analyze trends</a:t>
              </a:r>
              <a:endParaRPr lang="en-GB" sz="1100" spc="-20"/>
            </a:p>
          </p:txBody>
        </p:sp>
        <p:sp>
          <p:nvSpPr>
            <p:cNvPr id="94" name="TextBox 93">
              <a:extLst>
                <a:ext uri="{FF2B5EF4-FFF2-40B4-BE49-F238E27FC236}">
                  <a16:creationId xmlns:a16="http://schemas.microsoft.com/office/drawing/2014/main" id="{90846376-CB70-4233-85A5-13C566BF2AD2}"/>
                </a:ext>
              </a:extLst>
            </p:cNvPr>
            <p:cNvSpPr txBox="1"/>
            <p:nvPr/>
          </p:nvSpPr>
          <p:spPr>
            <a:xfrm>
              <a:off x="3794760" y="4846319"/>
              <a:ext cx="1600200" cy="758952"/>
            </a:xfrm>
            <a:prstGeom prst="rect">
              <a:avLst/>
            </a:prstGeom>
            <a:noFill/>
            <a:ln w="3175">
              <a:noFill/>
            </a:ln>
          </p:spPr>
          <p:txBody>
            <a:bodyPr wrap="square" lIns="0" tIns="0" rIns="0" bIns="0" rtlCol="0">
              <a:spAutoFit/>
            </a:bodyPr>
            <a:lstStyle/>
            <a:p>
              <a:pPr algn="ctr"/>
              <a:r>
                <a:rPr lang="en-US" sz="1200"/>
                <a:t>2</a:t>
              </a:r>
            </a:p>
            <a:p>
              <a:pPr algn="ctr">
                <a:lnSpc>
                  <a:spcPts val="1100"/>
                </a:lnSpc>
              </a:pPr>
              <a:r>
                <a:rPr lang="en-US" sz="1100" spc="-20"/>
                <a:t>countries did not</a:t>
              </a:r>
            </a:p>
            <a:p>
              <a:pPr algn="ctr">
                <a:lnSpc>
                  <a:spcPts val="1100"/>
                </a:lnSpc>
              </a:pPr>
              <a:r>
                <a:rPr lang="en-US" sz="1100" spc="-20"/>
                <a:t>experience</a:t>
              </a:r>
            </a:p>
            <a:p>
              <a:pPr algn="ctr">
                <a:lnSpc>
                  <a:spcPts val="1100"/>
                </a:lnSpc>
              </a:pPr>
              <a:r>
                <a:rPr lang="en-US" sz="1100" spc="-20"/>
                <a:t>disruptions</a:t>
              </a:r>
              <a:endParaRPr lang="en-GB" sz="1100" spc="-20"/>
            </a:p>
          </p:txBody>
        </p:sp>
        <p:sp>
          <p:nvSpPr>
            <p:cNvPr id="95" name="TextBox 94">
              <a:extLst>
                <a:ext uri="{FF2B5EF4-FFF2-40B4-BE49-F238E27FC236}">
                  <a16:creationId xmlns:a16="http://schemas.microsoft.com/office/drawing/2014/main" id="{9410981D-FEBC-4A3B-92D6-54F8F9B4F200}"/>
                </a:ext>
              </a:extLst>
            </p:cNvPr>
            <p:cNvSpPr txBox="1"/>
            <p:nvPr/>
          </p:nvSpPr>
          <p:spPr>
            <a:xfrm>
              <a:off x="5394960" y="4846319"/>
              <a:ext cx="1600200" cy="758952"/>
            </a:xfrm>
            <a:prstGeom prst="rect">
              <a:avLst/>
            </a:prstGeom>
            <a:noFill/>
            <a:ln w="3175">
              <a:noFill/>
            </a:ln>
          </p:spPr>
          <p:txBody>
            <a:bodyPr wrap="square" lIns="0" tIns="0" rIns="0" bIns="0" rtlCol="0">
              <a:spAutoFit/>
            </a:bodyPr>
            <a:lstStyle/>
            <a:p>
              <a:pPr algn="ctr"/>
              <a:r>
                <a:rPr lang="en-US" sz="1200"/>
                <a:t>4</a:t>
              </a:r>
            </a:p>
            <a:p>
              <a:pPr algn="ctr">
                <a:lnSpc>
                  <a:spcPts val="1100"/>
                </a:lnSpc>
              </a:pPr>
              <a:r>
                <a:rPr lang="en-US" sz="1100" spc="-20"/>
                <a:t>countries experienced</a:t>
              </a:r>
            </a:p>
            <a:p>
              <a:pPr algn="ctr">
                <a:lnSpc>
                  <a:spcPts val="1100"/>
                </a:lnSpc>
              </a:pPr>
              <a:r>
                <a:rPr lang="en-US" sz="1100" spc="-20"/>
                <a:t>disruptions and then rebounded</a:t>
              </a:r>
              <a:endParaRPr lang="en-GB" sz="1100" spc="-20"/>
            </a:p>
          </p:txBody>
        </p:sp>
        <p:sp>
          <p:nvSpPr>
            <p:cNvPr id="96" name="TextBox 95">
              <a:extLst>
                <a:ext uri="{FF2B5EF4-FFF2-40B4-BE49-F238E27FC236}">
                  <a16:creationId xmlns:a16="http://schemas.microsoft.com/office/drawing/2014/main" id="{87616863-1A42-44F9-BB42-C103A3647DF5}"/>
                </a:ext>
              </a:extLst>
            </p:cNvPr>
            <p:cNvSpPr txBox="1"/>
            <p:nvPr/>
          </p:nvSpPr>
          <p:spPr>
            <a:xfrm>
              <a:off x="6995160" y="4846319"/>
              <a:ext cx="1600200" cy="758952"/>
            </a:xfrm>
            <a:prstGeom prst="rect">
              <a:avLst/>
            </a:prstGeom>
            <a:noFill/>
            <a:ln w="3175">
              <a:noFill/>
            </a:ln>
          </p:spPr>
          <p:txBody>
            <a:bodyPr wrap="square" lIns="0" tIns="0" rIns="0" bIns="0" rtlCol="0">
              <a:spAutoFit/>
            </a:bodyPr>
            <a:lstStyle/>
            <a:p>
              <a:pPr algn="ctr"/>
              <a:r>
                <a:rPr lang="en-US" sz="1200"/>
                <a:t>4</a:t>
              </a:r>
            </a:p>
            <a:p>
              <a:pPr algn="ctr">
                <a:lnSpc>
                  <a:spcPts val="1100"/>
                </a:lnSpc>
              </a:pPr>
              <a:r>
                <a:rPr lang="en-US" sz="1100" spc="-20"/>
                <a:t>countries experienced sustained disruptions through the last reported month</a:t>
              </a:r>
              <a:endParaRPr lang="en-GB" sz="1100" spc="-20"/>
            </a:p>
          </p:txBody>
        </p:sp>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Change in the number of gay men and other men who have sex with men reached by HIV interventions per month, compared to baseline, selected countries, 2020</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2FD26582-BDA5-491F-BC9E-5FFD167FCD24}"/>
                </a:ext>
              </a:extLst>
            </p:cNvPr>
            <p:cNvSpPr txBox="1"/>
            <p:nvPr/>
          </p:nvSpPr>
          <p:spPr>
            <a:xfrm>
              <a:off x="457200" y="5867396"/>
              <a:ext cx="11052928" cy="692497"/>
            </a:xfrm>
            <a:prstGeom prst="rect">
              <a:avLst/>
            </a:prstGeom>
            <a:noFill/>
          </p:spPr>
          <p:txBody>
            <a:bodyPr wrap="square" lIns="0" tIns="0" rIns="0" bIns="0">
              <a:spAutoFit/>
            </a:bodyPr>
            <a:lstStyle>
              <a:defPPr>
                <a:defRPr lang="LID4096"/>
              </a:defPPr>
              <a:lvl1pPr>
                <a:defRPr sz="1000"/>
              </a:lvl1pPr>
            </a:lstStyle>
            <a:p>
              <a:r>
                <a:rPr lang="en-US" b="1">
                  <a:solidFill>
                    <a:schemeClr val="tx1">
                      <a:lumMod val="65000"/>
                      <a:lumOff val="35000"/>
                    </a:schemeClr>
                  </a:solidFill>
                </a:rPr>
                <a:t>Source: </a:t>
              </a:r>
              <a:r>
                <a:rPr lang="en-US">
                  <a:solidFill>
                    <a:schemeClr val="tx1">
                      <a:lumMod val="65000"/>
                      <a:lumOff val="35000"/>
                    </a:schemeClr>
                  </a:solidFill>
                </a:rPr>
                <a:t>UNAIDS/WHO/UNICEF HIV services tracking tool, November 2020.</a:t>
              </a:r>
            </a:p>
            <a:p>
              <a:pPr>
                <a:spcBef>
                  <a:spcPts val="300"/>
                </a:spcBef>
              </a:pPr>
              <a:r>
                <a:rPr lang="en-US" b="1">
                  <a:solidFill>
                    <a:schemeClr val="tx1">
                      <a:lumMod val="65000"/>
                      <a:lumOff val="35000"/>
                    </a:schemeClr>
                  </a:solidFill>
                </a:rPr>
                <a:t>Note: </a:t>
              </a:r>
              <a:r>
                <a:rPr lang="en-US">
                  <a:solidFill>
                    <a:schemeClr val="tx1">
                      <a:lumMod val="65000"/>
                      <a:lumOff val="35000"/>
                    </a:schemeClr>
                  </a:solidFill>
                </a:rPr>
                <a:t>The baseline is the average of January and February reports.</a:t>
              </a:r>
            </a:p>
            <a:p>
              <a:pPr>
                <a:spcBef>
                  <a:spcPts val="300"/>
                </a:spcBef>
              </a:pPr>
              <a:r>
                <a:rPr lang="en-US" b="1">
                  <a:solidFill>
                    <a:schemeClr val="tx1">
                      <a:lumMod val="65000"/>
                      <a:lumOff val="35000"/>
                    </a:schemeClr>
                  </a:solidFill>
                </a:rPr>
                <a:t>Note: </a:t>
              </a:r>
              <a:r>
                <a:rPr lang="en-US">
                  <a:solidFill>
                    <a:schemeClr val="tx1">
                      <a:lumMod val="65000"/>
                      <a:lumOff val="35000"/>
                    </a:schemeClr>
                  </a:solidFill>
                </a:rPr>
                <a:t>The six countries selected were among 13 that fulfilled the following criteria: (a) provided data for January 2020; (b) had no significant change in the number of facilities reporting; </a:t>
              </a:r>
            </a:p>
            <a:p>
              <a:r>
                <a:rPr lang="en-US">
                  <a:solidFill>
                    <a:schemeClr val="tx1">
                      <a:lumMod val="65000"/>
                      <a:lumOff val="35000"/>
                    </a:schemeClr>
                  </a:solidFill>
                </a:rPr>
                <a:t>(c) provided monthly, not cumulative, data; and (d) had at least six months of data.</a:t>
              </a:r>
              <a:endParaRPr lang="en-GB">
                <a:solidFill>
                  <a:schemeClr val="tx1">
                    <a:lumMod val="65000"/>
                    <a:lumOff val="35000"/>
                  </a:schemeClr>
                </a:solidFill>
              </a:endParaRPr>
            </a:p>
          </p:txBody>
        </p:sp>
        <p:cxnSp>
          <p:nvCxnSpPr>
            <p:cNvPr id="97" name="Straight Connector 96">
              <a:extLst>
                <a:ext uri="{FF2B5EF4-FFF2-40B4-BE49-F238E27FC236}">
                  <a16:creationId xmlns:a16="http://schemas.microsoft.com/office/drawing/2014/main" id="{FB3A5D63-E057-4ECB-8605-A06A936F958A}"/>
                </a:ext>
              </a:extLst>
            </p:cNvPr>
            <p:cNvCxnSpPr/>
            <p:nvPr/>
          </p:nvCxnSpPr>
          <p:spPr>
            <a:xfrm>
              <a:off x="3794760" y="4846320"/>
              <a:ext cx="0" cy="758952"/>
            </a:xfrm>
            <a:prstGeom prst="line">
              <a:avLst/>
            </a:prstGeom>
            <a:noFill/>
            <a:ln w="3175">
              <a:solidFill>
                <a:schemeClr val="bg1">
                  <a:lumMod val="50000"/>
                </a:schemeClr>
              </a:solidFill>
              <a:prstDash val="dash"/>
            </a:ln>
          </p:spPr>
        </p:cxnSp>
        <p:cxnSp>
          <p:nvCxnSpPr>
            <p:cNvPr id="98" name="Straight Connector 97">
              <a:extLst>
                <a:ext uri="{FF2B5EF4-FFF2-40B4-BE49-F238E27FC236}">
                  <a16:creationId xmlns:a16="http://schemas.microsoft.com/office/drawing/2014/main" id="{F609F4EB-5CBE-4685-B6F0-775781BCDAC8}"/>
                </a:ext>
              </a:extLst>
            </p:cNvPr>
            <p:cNvCxnSpPr/>
            <p:nvPr/>
          </p:nvCxnSpPr>
          <p:spPr>
            <a:xfrm>
              <a:off x="5394960" y="4846320"/>
              <a:ext cx="0" cy="758952"/>
            </a:xfrm>
            <a:prstGeom prst="line">
              <a:avLst/>
            </a:prstGeom>
            <a:noFill/>
            <a:ln w="3175">
              <a:solidFill>
                <a:schemeClr val="bg1">
                  <a:lumMod val="50000"/>
                </a:schemeClr>
              </a:solidFill>
              <a:prstDash val="dash"/>
            </a:ln>
          </p:spPr>
        </p:cxnSp>
        <p:cxnSp>
          <p:nvCxnSpPr>
            <p:cNvPr id="99" name="Straight Connector 98">
              <a:extLst>
                <a:ext uri="{FF2B5EF4-FFF2-40B4-BE49-F238E27FC236}">
                  <a16:creationId xmlns:a16="http://schemas.microsoft.com/office/drawing/2014/main" id="{84656CDB-CF07-46C5-B261-E6442888DDA0}"/>
                </a:ext>
              </a:extLst>
            </p:cNvPr>
            <p:cNvCxnSpPr/>
            <p:nvPr/>
          </p:nvCxnSpPr>
          <p:spPr>
            <a:xfrm>
              <a:off x="6995160" y="4846320"/>
              <a:ext cx="0" cy="758952"/>
            </a:xfrm>
            <a:prstGeom prst="line">
              <a:avLst/>
            </a:prstGeom>
            <a:noFill/>
            <a:ln w="3175">
              <a:solidFill>
                <a:schemeClr val="bg1">
                  <a:lumMod val="50000"/>
                </a:schemeClr>
              </a:solidFill>
              <a:prstDash val="dash"/>
            </a:ln>
          </p:spPr>
        </p:cxnSp>
        <p:sp>
          <p:nvSpPr>
            <p:cNvPr id="120" name="Rectangle 119">
              <a:extLst>
                <a:ext uri="{FF2B5EF4-FFF2-40B4-BE49-F238E27FC236}">
                  <a16:creationId xmlns:a16="http://schemas.microsoft.com/office/drawing/2014/main" id="{E434A5D3-87E2-420A-BC85-8FF2B8F301F1}"/>
                </a:ext>
              </a:extLst>
            </p:cNvPr>
            <p:cNvSpPr/>
            <p:nvPr/>
          </p:nvSpPr>
          <p:spPr>
            <a:xfrm>
              <a:off x="3081528" y="4572000"/>
              <a:ext cx="90170" cy="9017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Box 120">
              <a:extLst>
                <a:ext uri="{FF2B5EF4-FFF2-40B4-BE49-F238E27FC236}">
                  <a16:creationId xmlns:a16="http://schemas.microsoft.com/office/drawing/2014/main" id="{890433F7-3475-4971-9425-DD2367D5D533}"/>
                </a:ext>
              </a:extLst>
            </p:cNvPr>
            <p:cNvSpPr txBox="1"/>
            <p:nvPr/>
          </p:nvSpPr>
          <p:spPr>
            <a:xfrm>
              <a:off x="3209544" y="4526280"/>
              <a:ext cx="391133" cy="169277"/>
            </a:xfrm>
            <a:prstGeom prst="rect">
              <a:avLst/>
            </a:prstGeom>
            <a:noFill/>
          </p:spPr>
          <p:txBody>
            <a:bodyPr wrap="none" lIns="0" tIns="0" rIns="0" bIns="0" rtlCol="0" anchor="ctr">
              <a:spAutoFit/>
            </a:bodyPr>
            <a:lstStyle/>
            <a:p>
              <a:r>
                <a:rPr lang="fr-CH" sz="1100"/>
                <a:t>March</a:t>
              </a:r>
              <a:endParaRPr lang="en-GB" sz="1100"/>
            </a:p>
          </p:txBody>
        </p:sp>
        <p:sp>
          <p:nvSpPr>
            <p:cNvPr id="118" name="Rectangle 117">
              <a:extLst>
                <a:ext uri="{FF2B5EF4-FFF2-40B4-BE49-F238E27FC236}">
                  <a16:creationId xmlns:a16="http://schemas.microsoft.com/office/drawing/2014/main" id="{AC95C7DC-20AF-4798-8613-C4725D3DF995}"/>
                </a:ext>
              </a:extLst>
            </p:cNvPr>
            <p:cNvSpPr/>
            <p:nvPr/>
          </p:nvSpPr>
          <p:spPr>
            <a:xfrm>
              <a:off x="3785616" y="4575690"/>
              <a:ext cx="90170" cy="90170"/>
            </a:xfrm>
            <a:prstGeom prst="rect">
              <a:avLst/>
            </a:prstGeom>
            <a:solidFill>
              <a:srgbClr val="F09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extBox 118">
              <a:extLst>
                <a:ext uri="{FF2B5EF4-FFF2-40B4-BE49-F238E27FC236}">
                  <a16:creationId xmlns:a16="http://schemas.microsoft.com/office/drawing/2014/main" id="{12000B44-CB36-4029-81B9-CAAD08CB58D7}"/>
                </a:ext>
              </a:extLst>
            </p:cNvPr>
            <p:cNvSpPr txBox="1"/>
            <p:nvPr/>
          </p:nvSpPr>
          <p:spPr>
            <a:xfrm>
              <a:off x="3913632" y="4529970"/>
              <a:ext cx="283732" cy="169277"/>
            </a:xfrm>
            <a:prstGeom prst="rect">
              <a:avLst/>
            </a:prstGeom>
            <a:noFill/>
          </p:spPr>
          <p:txBody>
            <a:bodyPr wrap="none" lIns="0" tIns="0" rIns="0" bIns="0" rtlCol="0" anchor="ctr">
              <a:spAutoFit/>
            </a:bodyPr>
            <a:lstStyle/>
            <a:p>
              <a:r>
                <a:rPr lang="fr-CH" sz="1100"/>
                <a:t>April</a:t>
              </a:r>
              <a:endParaRPr lang="en-GB" sz="1100"/>
            </a:p>
          </p:txBody>
        </p:sp>
        <p:sp>
          <p:nvSpPr>
            <p:cNvPr id="116" name="Rectangle 115">
              <a:extLst>
                <a:ext uri="{FF2B5EF4-FFF2-40B4-BE49-F238E27FC236}">
                  <a16:creationId xmlns:a16="http://schemas.microsoft.com/office/drawing/2014/main" id="{B7CAE36F-3169-4688-9405-E1EA088B0DF4}"/>
                </a:ext>
              </a:extLst>
            </p:cNvPr>
            <p:cNvSpPr/>
            <p:nvPr/>
          </p:nvSpPr>
          <p:spPr>
            <a:xfrm>
              <a:off x="4379976" y="4575690"/>
              <a:ext cx="90170" cy="90170"/>
            </a:xfrm>
            <a:prstGeom prst="rect">
              <a:avLst/>
            </a:prstGeom>
            <a:solidFill>
              <a:srgbClr val="F7C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6A69C75C-8759-424C-BEDB-10D73929E00A}"/>
                </a:ext>
              </a:extLst>
            </p:cNvPr>
            <p:cNvSpPr txBox="1"/>
            <p:nvPr/>
          </p:nvSpPr>
          <p:spPr>
            <a:xfrm>
              <a:off x="4507992" y="4529970"/>
              <a:ext cx="266098" cy="169277"/>
            </a:xfrm>
            <a:prstGeom prst="rect">
              <a:avLst/>
            </a:prstGeom>
            <a:noFill/>
          </p:spPr>
          <p:txBody>
            <a:bodyPr wrap="none" lIns="0" tIns="0" rIns="0" bIns="0" rtlCol="0" anchor="ctr">
              <a:spAutoFit/>
            </a:bodyPr>
            <a:lstStyle/>
            <a:p>
              <a:r>
                <a:rPr lang="fr-CH" sz="1100"/>
                <a:t>May</a:t>
              </a:r>
              <a:endParaRPr lang="en-GB" sz="1100"/>
            </a:p>
          </p:txBody>
        </p:sp>
        <p:sp>
          <p:nvSpPr>
            <p:cNvPr id="114" name="Rectangle 113">
              <a:extLst>
                <a:ext uri="{FF2B5EF4-FFF2-40B4-BE49-F238E27FC236}">
                  <a16:creationId xmlns:a16="http://schemas.microsoft.com/office/drawing/2014/main" id="{76B75A50-C806-4B43-929D-71865AE8C609}"/>
                </a:ext>
              </a:extLst>
            </p:cNvPr>
            <p:cNvSpPr/>
            <p:nvPr/>
          </p:nvSpPr>
          <p:spPr>
            <a:xfrm>
              <a:off x="4956048" y="4575690"/>
              <a:ext cx="90170" cy="9017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a:extLst>
                <a:ext uri="{FF2B5EF4-FFF2-40B4-BE49-F238E27FC236}">
                  <a16:creationId xmlns:a16="http://schemas.microsoft.com/office/drawing/2014/main" id="{6E1A7D4C-125E-4916-AA58-D717D7EBDB9D}"/>
                </a:ext>
              </a:extLst>
            </p:cNvPr>
            <p:cNvSpPr txBox="1"/>
            <p:nvPr/>
          </p:nvSpPr>
          <p:spPr>
            <a:xfrm>
              <a:off x="5084064" y="4529970"/>
              <a:ext cx="306174" cy="169277"/>
            </a:xfrm>
            <a:prstGeom prst="rect">
              <a:avLst/>
            </a:prstGeom>
            <a:noFill/>
          </p:spPr>
          <p:txBody>
            <a:bodyPr wrap="none" lIns="0" tIns="0" rIns="0" bIns="0" rtlCol="0" anchor="ctr">
              <a:spAutoFit/>
            </a:bodyPr>
            <a:lstStyle/>
            <a:p>
              <a:r>
                <a:rPr lang="fr-CH" sz="1100"/>
                <a:t>June</a:t>
              </a:r>
              <a:endParaRPr lang="en-GB" sz="1100"/>
            </a:p>
          </p:txBody>
        </p:sp>
        <p:sp>
          <p:nvSpPr>
            <p:cNvPr id="112" name="Rectangle 111">
              <a:extLst>
                <a:ext uri="{FF2B5EF4-FFF2-40B4-BE49-F238E27FC236}">
                  <a16:creationId xmlns:a16="http://schemas.microsoft.com/office/drawing/2014/main" id="{0CF9DA5A-18A2-409D-A0EA-EE4ABA84897F}"/>
                </a:ext>
              </a:extLst>
            </p:cNvPr>
            <p:cNvSpPr/>
            <p:nvPr/>
          </p:nvSpPr>
          <p:spPr>
            <a:xfrm>
              <a:off x="5577840" y="4575690"/>
              <a:ext cx="90170" cy="90170"/>
            </a:xfrm>
            <a:prstGeom prst="rect">
              <a:avLst/>
            </a:prstGeom>
            <a:solidFill>
              <a:srgbClr val="8ED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A68051CE-BFD4-4C3D-9674-673BBECC2200}"/>
                </a:ext>
              </a:extLst>
            </p:cNvPr>
            <p:cNvSpPr txBox="1"/>
            <p:nvPr/>
          </p:nvSpPr>
          <p:spPr>
            <a:xfrm>
              <a:off x="5705856" y="4529970"/>
              <a:ext cx="251672" cy="169277"/>
            </a:xfrm>
            <a:prstGeom prst="rect">
              <a:avLst/>
            </a:prstGeom>
            <a:noFill/>
          </p:spPr>
          <p:txBody>
            <a:bodyPr wrap="none" lIns="0" tIns="0" rIns="0" bIns="0" rtlCol="0" anchor="ctr">
              <a:spAutoFit/>
            </a:bodyPr>
            <a:lstStyle/>
            <a:p>
              <a:r>
                <a:rPr lang="fr-CH" sz="1100"/>
                <a:t>July</a:t>
              </a:r>
              <a:endParaRPr lang="en-GB" sz="1100"/>
            </a:p>
          </p:txBody>
        </p:sp>
        <p:sp>
          <p:nvSpPr>
            <p:cNvPr id="110" name="Rectangle 109">
              <a:extLst>
                <a:ext uri="{FF2B5EF4-FFF2-40B4-BE49-F238E27FC236}">
                  <a16:creationId xmlns:a16="http://schemas.microsoft.com/office/drawing/2014/main" id="{ECCF7E6F-30E7-48BF-ADD7-7281EFE19369}"/>
                </a:ext>
              </a:extLst>
            </p:cNvPr>
            <p:cNvSpPr/>
            <p:nvPr/>
          </p:nvSpPr>
          <p:spPr>
            <a:xfrm>
              <a:off x="6144768" y="4575690"/>
              <a:ext cx="90170" cy="90170"/>
            </a:xfrm>
            <a:prstGeom prst="rect">
              <a:avLst/>
            </a:prstGeom>
            <a:solidFill>
              <a:srgbClr val="B5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Box 110">
              <a:extLst>
                <a:ext uri="{FF2B5EF4-FFF2-40B4-BE49-F238E27FC236}">
                  <a16:creationId xmlns:a16="http://schemas.microsoft.com/office/drawing/2014/main" id="{A81C98B6-B06D-4F9A-965D-AFAB82D0E611}"/>
                </a:ext>
              </a:extLst>
            </p:cNvPr>
            <p:cNvSpPr txBox="1"/>
            <p:nvPr/>
          </p:nvSpPr>
          <p:spPr>
            <a:xfrm>
              <a:off x="6272784" y="4529970"/>
              <a:ext cx="439223" cy="169277"/>
            </a:xfrm>
            <a:prstGeom prst="rect">
              <a:avLst/>
            </a:prstGeom>
            <a:noFill/>
          </p:spPr>
          <p:txBody>
            <a:bodyPr wrap="none" lIns="0" tIns="0" rIns="0" bIns="0" rtlCol="0" anchor="ctr">
              <a:spAutoFit/>
            </a:bodyPr>
            <a:lstStyle/>
            <a:p>
              <a:r>
                <a:rPr lang="fr-CH" sz="1100"/>
                <a:t>August</a:t>
              </a:r>
              <a:endParaRPr lang="en-GB" sz="1100"/>
            </a:p>
          </p:txBody>
        </p:sp>
        <p:sp>
          <p:nvSpPr>
            <p:cNvPr id="108" name="Rectangle 107">
              <a:extLst>
                <a:ext uri="{FF2B5EF4-FFF2-40B4-BE49-F238E27FC236}">
                  <a16:creationId xmlns:a16="http://schemas.microsoft.com/office/drawing/2014/main" id="{54463030-44FC-4EA1-B38C-84CCA1B46F95}"/>
                </a:ext>
              </a:extLst>
            </p:cNvPr>
            <p:cNvSpPr/>
            <p:nvPr/>
          </p:nvSpPr>
          <p:spPr>
            <a:xfrm>
              <a:off x="6894576" y="4575690"/>
              <a:ext cx="90170" cy="90170"/>
            </a:xfrm>
            <a:prstGeom prst="rect">
              <a:avLst/>
            </a:prstGeom>
            <a:solidFill>
              <a:srgbClr val="D9F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a:extLst>
                <a:ext uri="{FF2B5EF4-FFF2-40B4-BE49-F238E27FC236}">
                  <a16:creationId xmlns:a16="http://schemas.microsoft.com/office/drawing/2014/main" id="{4CA98363-84CB-46C5-862A-67BAF8B9C5D5}"/>
                </a:ext>
              </a:extLst>
            </p:cNvPr>
            <p:cNvSpPr txBox="1"/>
            <p:nvPr/>
          </p:nvSpPr>
          <p:spPr>
            <a:xfrm>
              <a:off x="7022592" y="4529970"/>
              <a:ext cx="689291" cy="169277"/>
            </a:xfrm>
            <a:prstGeom prst="rect">
              <a:avLst/>
            </a:prstGeom>
            <a:noFill/>
          </p:spPr>
          <p:txBody>
            <a:bodyPr wrap="none" lIns="0" tIns="0" rIns="0" bIns="0" rtlCol="0" anchor="ctr">
              <a:spAutoFit/>
            </a:bodyPr>
            <a:lstStyle/>
            <a:p>
              <a:r>
                <a:rPr lang="fr-CH" sz="1100" err="1"/>
                <a:t>September</a:t>
              </a:r>
              <a:endParaRPr lang="en-GB" sz="1100"/>
            </a:p>
          </p:txBody>
        </p:sp>
        <p:grpSp>
          <p:nvGrpSpPr>
            <p:cNvPr id="123" name="Group 122">
              <a:extLst>
                <a:ext uri="{FF2B5EF4-FFF2-40B4-BE49-F238E27FC236}">
                  <a16:creationId xmlns:a16="http://schemas.microsoft.com/office/drawing/2014/main" id="{DC2F4A21-E064-4605-94CF-E4EE72BF77AE}"/>
                </a:ext>
              </a:extLst>
            </p:cNvPr>
            <p:cNvGrpSpPr/>
            <p:nvPr/>
          </p:nvGrpSpPr>
          <p:grpSpPr>
            <a:xfrm>
              <a:off x="5715000" y="3027558"/>
              <a:ext cx="351498" cy="421005"/>
              <a:chOff x="5170882" y="3121379"/>
              <a:chExt cx="351498" cy="421005"/>
            </a:xfrm>
          </p:grpSpPr>
          <p:sp>
            <p:nvSpPr>
              <p:cNvPr id="29" name="object 39">
                <a:extLst>
                  <a:ext uri="{FF2B5EF4-FFF2-40B4-BE49-F238E27FC236}">
                    <a16:creationId xmlns:a16="http://schemas.microsoft.com/office/drawing/2014/main" id="{B853D17C-185C-481E-B079-3BB4E3AF8987}"/>
                  </a:ext>
                </a:extLst>
              </p:cNvPr>
              <p:cNvSpPr/>
              <p:nvPr/>
            </p:nvSpPr>
            <p:spPr>
              <a:xfrm>
                <a:off x="5170882" y="3121379"/>
                <a:ext cx="88265" cy="421005"/>
              </a:xfrm>
              <a:custGeom>
                <a:avLst/>
                <a:gdLst/>
                <a:ahLst/>
                <a:cxnLst/>
                <a:rect l="l" t="t" r="r" b="b"/>
                <a:pathLst>
                  <a:path w="88264" h="421004">
                    <a:moveTo>
                      <a:pt x="87744" y="0"/>
                    </a:moveTo>
                    <a:lnTo>
                      <a:pt x="0" y="0"/>
                    </a:lnTo>
                    <a:lnTo>
                      <a:pt x="0" y="420420"/>
                    </a:lnTo>
                    <a:lnTo>
                      <a:pt x="87744" y="420420"/>
                    </a:lnTo>
                    <a:lnTo>
                      <a:pt x="87744" y="0"/>
                    </a:lnTo>
                    <a:close/>
                  </a:path>
                </a:pathLst>
              </a:custGeom>
              <a:solidFill>
                <a:srgbClr val="F09383"/>
              </a:solidFill>
            </p:spPr>
            <p:txBody>
              <a:bodyPr wrap="square" lIns="0" tIns="0" rIns="0" bIns="0" rtlCol="0"/>
              <a:lstStyle/>
              <a:p>
                <a:endParaRPr/>
              </a:p>
            </p:txBody>
          </p:sp>
          <p:sp>
            <p:nvSpPr>
              <p:cNvPr id="30" name="object 40">
                <a:extLst>
                  <a:ext uri="{FF2B5EF4-FFF2-40B4-BE49-F238E27FC236}">
                    <a16:creationId xmlns:a16="http://schemas.microsoft.com/office/drawing/2014/main" id="{87CA31C6-BF16-4331-A4AC-EA3C80DAEB54}"/>
                  </a:ext>
                </a:extLst>
              </p:cNvPr>
              <p:cNvSpPr/>
              <p:nvPr/>
            </p:nvSpPr>
            <p:spPr>
              <a:xfrm>
                <a:off x="5258639" y="3121379"/>
                <a:ext cx="88265" cy="221615"/>
              </a:xfrm>
              <a:custGeom>
                <a:avLst/>
                <a:gdLst/>
                <a:ahLst/>
                <a:cxnLst/>
                <a:rect l="l" t="t" r="r" b="b"/>
                <a:pathLst>
                  <a:path w="88264" h="221615">
                    <a:moveTo>
                      <a:pt x="87731" y="0"/>
                    </a:moveTo>
                    <a:lnTo>
                      <a:pt x="0" y="0"/>
                    </a:lnTo>
                    <a:lnTo>
                      <a:pt x="0" y="221081"/>
                    </a:lnTo>
                    <a:lnTo>
                      <a:pt x="87731" y="221081"/>
                    </a:lnTo>
                    <a:lnTo>
                      <a:pt x="87731" y="0"/>
                    </a:lnTo>
                    <a:close/>
                  </a:path>
                </a:pathLst>
              </a:custGeom>
              <a:solidFill>
                <a:srgbClr val="F7C6B9"/>
              </a:solidFill>
            </p:spPr>
            <p:txBody>
              <a:bodyPr wrap="square" lIns="0" tIns="0" rIns="0" bIns="0" rtlCol="0"/>
              <a:lstStyle/>
              <a:p>
                <a:endParaRPr/>
              </a:p>
            </p:txBody>
          </p:sp>
          <p:sp>
            <p:nvSpPr>
              <p:cNvPr id="31" name="object 41">
                <a:extLst>
                  <a:ext uri="{FF2B5EF4-FFF2-40B4-BE49-F238E27FC236}">
                    <a16:creationId xmlns:a16="http://schemas.microsoft.com/office/drawing/2014/main" id="{C5A0ECA8-2AC9-4D24-AD21-964F6EB528E3}"/>
                  </a:ext>
                </a:extLst>
              </p:cNvPr>
              <p:cNvSpPr/>
              <p:nvPr/>
            </p:nvSpPr>
            <p:spPr>
              <a:xfrm>
                <a:off x="5346384" y="3121379"/>
                <a:ext cx="88265" cy="97790"/>
              </a:xfrm>
              <a:custGeom>
                <a:avLst/>
                <a:gdLst/>
                <a:ahLst/>
                <a:cxnLst/>
                <a:rect l="l" t="t" r="r" b="b"/>
                <a:pathLst>
                  <a:path w="88264" h="97790">
                    <a:moveTo>
                      <a:pt x="87731" y="0"/>
                    </a:moveTo>
                    <a:lnTo>
                      <a:pt x="0" y="0"/>
                    </a:lnTo>
                    <a:lnTo>
                      <a:pt x="0" y="97561"/>
                    </a:lnTo>
                    <a:lnTo>
                      <a:pt x="87731" y="97561"/>
                    </a:lnTo>
                    <a:lnTo>
                      <a:pt x="87731" y="0"/>
                    </a:lnTo>
                    <a:close/>
                  </a:path>
                </a:pathLst>
              </a:custGeom>
              <a:solidFill>
                <a:srgbClr val="62CDF6"/>
              </a:solidFill>
            </p:spPr>
            <p:txBody>
              <a:bodyPr wrap="square" lIns="0" tIns="0" rIns="0" bIns="0" rtlCol="0"/>
              <a:lstStyle/>
              <a:p>
                <a:endParaRPr/>
              </a:p>
            </p:txBody>
          </p:sp>
          <p:sp>
            <p:nvSpPr>
              <p:cNvPr id="32" name="object 42">
                <a:extLst>
                  <a:ext uri="{FF2B5EF4-FFF2-40B4-BE49-F238E27FC236}">
                    <a16:creationId xmlns:a16="http://schemas.microsoft.com/office/drawing/2014/main" id="{7742E732-C3C1-4B35-A8FF-8337CD6C6447}"/>
                  </a:ext>
                </a:extLst>
              </p:cNvPr>
              <p:cNvSpPr/>
              <p:nvPr/>
            </p:nvSpPr>
            <p:spPr>
              <a:xfrm>
                <a:off x="5434115" y="3121379"/>
                <a:ext cx="88265" cy="12065"/>
              </a:xfrm>
              <a:custGeom>
                <a:avLst/>
                <a:gdLst/>
                <a:ahLst/>
                <a:cxnLst/>
                <a:rect l="l" t="t" r="r" b="b"/>
                <a:pathLst>
                  <a:path w="88264" h="12065">
                    <a:moveTo>
                      <a:pt x="87731" y="0"/>
                    </a:moveTo>
                    <a:lnTo>
                      <a:pt x="0" y="0"/>
                    </a:lnTo>
                    <a:lnTo>
                      <a:pt x="0" y="11925"/>
                    </a:lnTo>
                    <a:lnTo>
                      <a:pt x="87731" y="11925"/>
                    </a:lnTo>
                    <a:lnTo>
                      <a:pt x="87731" y="0"/>
                    </a:lnTo>
                    <a:close/>
                  </a:path>
                </a:pathLst>
              </a:custGeom>
              <a:solidFill>
                <a:srgbClr val="8ED8F8"/>
              </a:solidFill>
            </p:spPr>
            <p:txBody>
              <a:bodyPr wrap="square" lIns="0" tIns="0" rIns="0" bIns="0" rtlCol="0"/>
              <a:lstStyle/>
              <a:p>
                <a:endParaRPr/>
              </a:p>
            </p:txBody>
          </p:sp>
        </p:grpSp>
        <p:grpSp>
          <p:nvGrpSpPr>
            <p:cNvPr id="124" name="Group 123">
              <a:extLst>
                <a:ext uri="{FF2B5EF4-FFF2-40B4-BE49-F238E27FC236}">
                  <a16:creationId xmlns:a16="http://schemas.microsoft.com/office/drawing/2014/main" id="{E9F81B6F-48D1-4DEF-B0D4-0790D06327C1}"/>
                </a:ext>
              </a:extLst>
            </p:cNvPr>
            <p:cNvGrpSpPr/>
            <p:nvPr/>
          </p:nvGrpSpPr>
          <p:grpSpPr>
            <a:xfrm>
              <a:off x="4544568" y="2395149"/>
              <a:ext cx="438684" cy="632841"/>
              <a:chOff x="4203396" y="2488970"/>
              <a:chExt cx="438684" cy="632841"/>
            </a:xfrm>
          </p:grpSpPr>
          <p:sp>
            <p:nvSpPr>
              <p:cNvPr id="33" name="object 43">
                <a:extLst>
                  <a:ext uri="{FF2B5EF4-FFF2-40B4-BE49-F238E27FC236}">
                    <a16:creationId xmlns:a16="http://schemas.microsoft.com/office/drawing/2014/main" id="{548C3471-1D48-428F-8B58-C5EB67EFB632}"/>
                  </a:ext>
                </a:extLst>
              </p:cNvPr>
              <p:cNvSpPr/>
              <p:nvPr/>
            </p:nvSpPr>
            <p:spPr>
              <a:xfrm>
                <a:off x="4203396" y="2790785"/>
                <a:ext cx="87630" cy="330835"/>
              </a:xfrm>
              <a:custGeom>
                <a:avLst/>
                <a:gdLst/>
                <a:ahLst/>
                <a:cxnLst/>
                <a:rect l="l" t="t" r="r" b="b"/>
                <a:pathLst>
                  <a:path w="87629" h="330834">
                    <a:moveTo>
                      <a:pt x="87083" y="0"/>
                    </a:moveTo>
                    <a:lnTo>
                      <a:pt x="0" y="0"/>
                    </a:lnTo>
                    <a:lnTo>
                      <a:pt x="0" y="330581"/>
                    </a:lnTo>
                    <a:lnTo>
                      <a:pt x="87083" y="330581"/>
                    </a:lnTo>
                    <a:lnTo>
                      <a:pt x="87083" y="0"/>
                    </a:lnTo>
                    <a:close/>
                  </a:path>
                </a:pathLst>
              </a:custGeom>
              <a:solidFill>
                <a:srgbClr val="E31836"/>
              </a:solidFill>
            </p:spPr>
            <p:txBody>
              <a:bodyPr wrap="square" lIns="0" tIns="0" rIns="0" bIns="0" rtlCol="0"/>
              <a:lstStyle/>
              <a:p>
                <a:endParaRPr/>
              </a:p>
            </p:txBody>
          </p:sp>
          <p:sp>
            <p:nvSpPr>
              <p:cNvPr id="34" name="object 44">
                <a:extLst>
                  <a:ext uri="{FF2B5EF4-FFF2-40B4-BE49-F238E27FC236}">
                    <a16:creationId xmlns:a16="http://schemas.microsoft.com/office/drawing/2014/main" id="{0946F089-993E-4E45-BDFB-6EB833763972}"/>
                  </a:ext>
                </a:extLst>
              </p:cNvPr>
              <p:cNvSpPr/>
              <p:nvPr/>
            </p:nvSpPr>
            <p:spPr>
              <a:xfrm>
                <a:off x="4290594" y="2699536"/>
                <a:ext cx="88265" cy="422275"/>
              </a:xfrm>
              <a:custGeom>
                <a:avLst/>
                <a:gdLst/>
                <a:ahLst/>
                <a:cxnLst/>
                <a:rect l="l" t="t" r="r" b="b"/>
                <a:pathLst>
                  <a:path w="88264" h="422275">
                    <a:moveTo>
                      <a:pt x="87731" y="0"/>
                    </a:moveTo>
                    <a:lnTo>
                      <a:pt x="0" y="0"/>
                    </a:lnTo>
                    <a:lnTo>
                      <a:pt x="0" y="421830"/>
                    </a:lnTo>
                    <a:lnTo>
                      <a:pt x="87731" y="421830"/>
                    </a:lnTo>
                    <a:lnTo>
                      <a:pt x="87731" y="0"/>
                    </a:lnTo>
                    <a:close/>
                  </a:path>
                </a:pathLst>
              </a:custGeom>
              <a:solidFill>
                <a:srgbClr val="F09383"/>
              </a:solidFill>
            </p:spPr>
            <p:txBody>
              <a:bodyPr wrap="square" lIns="0" tIns="0" rIns="0" bIns="0" rtlCol="0"/>
              <a:lstStyle/>
              <a:p>
                <a:endParaRPr/>
              </a:p>
            </p:txBody>
          </p:sp>
          <p:sp>
            <p:nvSpPr>
              <p:cNvPr id="35" name="object 45">
                <a:extLst>
                  <a:ext uri="{FF2B5EF4-FFF2-40B4-BE49-F238E27FC236}">
                    <a16:creationId xmlns:a16="http://schemas.microsoft.com/office/drawing/2014/main" id="{C4EF8388-2C18-4EEE-A4FE-C9C1DCF03122}"/>
                  </a:ext>
                </a:extLst>
              </p:cNvPr>
              <p:cNvSpPr/>
              <p:nvPr/>
            </p:nvSpPr>
            <p:spPr>
              <a:xfrm>
                <a:off x="4378352" y="2664446"/>
                <a:ext cx="88265" cy="457200"/>
              </a:xfrm>
              <a:custGeom>
                <a:avLst/>
                <a:gdLst/>
                <a:ahLst/>
                <a:cxnLst/>
                <a:rect l="l" t="t" r="r" b="b"/>
                <a:pathLst>
                  <a:path w="88264" h="457200">
                    <a:moveTo>
                      <a:pt x="87731" y="0"/>
                    </a:moveTo>
                    <a:lnTo>
                      <a:pt x="0" y="0"/>
                    </a:lnTo>
                    <a:lnTo>
                      <a:pt x="0" y="456933"/>
                    </a:lnTo>
                    <a:lnTo>
                      <a:pt x="87731" y="456933"/>
                    </a:lnTo>
                    <a:lnTo>
                      <a:pt x="87731" y="0"/>
                    </a:lnTo>
                    <a:close/>
                  </a:path>
                </a:pathLst>
              </a:custGeom>
              <a:solidFill>
                <a:srgbClr val="F7C6B9"/>
              </a:solidFill>
            </p:spPr>
            <p:txBody>
              <a:bodyPr wrap="square" lIns="0" tIns="0" rIns="0" bIns="0" rtlCol="0"/>
              <a:lstStyle/>
              <a:p>
                <a:endParaRPr/>
              </a:p>
            </p:txBody>
          </p:sp>
          <p:sp>
            <p:nvSpPr>
              <p:cNvPr id="36" name="object 46">
                <a:extLst>
                  <a:ext uri="{FF2B5EF4-FFF2-40B4-BE49-F238E27FC236}">
                    <a16:creationId xmlns:a16="http://schemas.microsoft.com/office/drawing/2014/main" id="{F247ED1C-BB1E-420C-B9AB-0F59F6233B30}"/>
                  </a:ext>
                </a:extLst>
              </p:cNvPr>
              <p:cNvSpPr/>
              <p:nvPr/>
            </p:nvSpPr>
            <p:spPr>
              <a:xfrm>
                <a:off x="4466096" y="2611106"/>
                <a:ext cx="88265" cy="510540"/>
              </a:xfrm>
              <a:custGeom>
                <a:avLst/>
                <a:gdLst/>
                <a:ahLst/>
                <a:cxnLst/>
                <a:rect l="l" t="t" r="r" b="b"/>
                <a:pathLst>
                  <a:path w="88264" h="510540">
                    <a:moveTo>
                      <a:pt x="87731" y="0"/>
                    </a:moveTo>
                    <a:lnTo>
                      <a:pt x="0" y="0"/>
                    </a:lnTo>
                    <a:lnTo>
                      <a:pt x="0" y="510273"/>
                    </a:lnTo>
                    <a:lnTo>
                      <a:pt x="87731" y="510273"/>
                    </a:lnTo>
                    <a:lnTo>
                      <a:pt x="87731" y="0"/>
                    </a:lnTo>
                    <a:close/>
                  </a:path>
                </a:pathLst>
              </a:custGeom>
              <a:solidFill>
                <a:srgbClr val="62CDF6"/>
              </a:solidFill>
            </p:spPr>
            <p:txBody>
              <a:bodyPr wrap="square" lIns="0" tIns="0" rIns="0" bIns="0" rtlCol="0"/>
              <a:lstStyle/>
              <a:p>
                <a:endParaRPr/>
              </a:p>
            </p:txBody>
          </p:sp>
          <p:sp>
            <p:nvSpPr>
              <p:cNvPr id="37" name="object 47">
                <a:extLst>
                  <a:ext uri="{FF2B5EF4-FFF2-40B4-BE49-F238E27FC236}">
                    <a16:creationId xmlns:a16="http://schemas.microsoft.com/office/drawing/2014/main" id="{50DF5C8D-382C-41E5-95B5-0BF7DE7C302B}"/>
                  </a:ext>
                </a:extLst>
              </p:cNvPr>
              <p:cNvSpPr/>
              <p:nvPr/>
            </p:nvSpPr>
            <p:spPr>
              <a:xfrm>
                <a:off x="4553815" y="2488970"/>
                <a:ext cx="88265" cy="632460"/>
              </a:xfrm>
              <a:custGeom>
                <a:avLst/>
                <a:gdLst/>
                <a:ahLst/>
                <a:cxnLst/>
                <a:rect l="l" t="t" r="r" b="b"/>
                <a:pathLst>
                  <a:path w="88264" h="632459">
                    <a:moveTo>
                      <a:pt x="87731" y="0"/>
                    </a:moveTo>
                    <a:lnTo>
                      <a:pt x="0" y="0"/>
                    </a:lnTo>
                    <a:lnTo>
                      <a:pt x="0" y="632396"/>
                    </a:lnTo>
                    <a:lnTo>
                      <a:pt x="87731" y="632396"/>
                    </a:lnTo>
                    <a:lnTo>
                      <a:pt x="87731" y="0"/>
                    </a:lnTo>
                    <a:close/>
                  </a:path>
                </a:pathLst>
              </a:custGeom>
              <a:solidFill>
                <a:srgbClr val="8ED8F8"/>
              </a:solidFill>
            </p:spPr>
            <p:txBody>
              <a:bodyPr wrap="square" lIns="0" tIns="0" rIns="0" bIns="0" rtlCol="0"/>
              <a:lstStyle/>
              <a:p>
                <a:endParaRPr/>
              </a:p>
            </p:txBody>
          </p:sp>
        </p:grpSp>
        <p:grpSp>
          <p:nvGrpSpPr>
            <p:cNvPr id="125" name="Group 124">
              <a:extLst>
                <a:ext uri="{FF2B5EF4-FFF2-40B4-BE49-F238E27FC236}">
                  <a16:creationId xmlns:a16="http://schemas.microsoft.com/office/drawing/2014/main" id="{D4C7D3F5-7DFC-4B48-9334-AEA97B6296D6}"/>
                </a:ext>
              </a:extLst>
            </p:cNvPr>
            <p:cNvGrpSpPr/>
            <p:nvPr/>
          </p:nvGrpSpPr>
          <p:grpSpPr>
            <a:xfrm>
              <a:off x="3465576" y="3027545"/>
              <a:ext cx="613499" cy="354965"/>
              <a:chOff x="3209126" y="3121366"/>
              <a:chExt cx="613499" cy="354965"/>
            </a:xfrm>
          </p:grpSpPr>
          <p:sp>
            <p:nvSpPr>
              <p:cNvPr id="38" name="object 48">
                <a:extLst>
                  <a:ext uri="{FF2B5EF4-FFF2-40B4-BE49-F238E27FC236}">
                    <a16:creationId xmlns:a16="http://schemas.microsoft.com/office/drawing/2014/main" id="{52E33BAF-646C-425A-B2DE-0193BAE91EA7}"/>
                  </a:ext>
                </a:extLst>
              </p:cNvPr>
              <p:cNvSpPr/>
              <p:nvPr/>
            </p:nvSpPr>
            <p:spPr>
              <a:xfrm>
                <a:off x="3209126" y="3121379"/>
                <a:ext cx="87630" cy="254000"/>
              </a:xfrm>
              <a:custGeom>
                <a:avLst/>
                <a:gdLst/>
                <a:ahLst/>
                <a:cxnLst/>
                <a:rect l="l" t="t" r="r" b="b"/>
                <a:pathLst>
                  <a:path w="87630" h="254000">
                    <a:moveTo>
                      <a:pt x="87071" y="0"/>
                    </a:moveTo>
                    <a:lnTo>
                      <a:pt x="0" y="0"/>
                    </a:lnTo>
                    <a:lnTo>
                      <a:pt x="0" y="253377"/>
                    </a:lnTo>
                    <a:lnTo>
                      <a:pt x="87071" y="253377"/>
                    </a:lnTo>
                    <a:lnTo>
                      <a:pt x="87071" y="0"/>
                    </a:lnTo>
                    <a:close/>
                  </a:path>
                </a:pathLst>
              </a:custGeom>
              <a:solidFill>
                <a:srgbClr val="E31836"/>
              </a:solidFill>
            </p:spPr>
            <p:txBody>
              <a:bodyPr wrap="square" lIns="0" tIns="0" rIns="0" bIns="0" rtlCol="0"/>
              <a:lstStyle/>
              <a:p>
                <a:endParaRPr/>
              </a:p>
            </p:txBody>
          </p:sp>
          <p:sp>
            <p:nvSpPr>
              <p:cNvPr id="39" name="object 49">
                <a:extLst>
                  <a:ext uri="{FF2B5EF4-FFF2-40B4-BE49-F238E27FC236}">
                    <a16:creationId xmlns:a16="http://schemas.microsoft.com/office/drawing/2014/main" id="{1D0C1C15-5462-4B0C-BB89-8FFC8A3138F1}"/>
                  </a:ext>
                </a:extLst>
              </p:cNvPr>
              <p:cNvSpPr/>
              <p:nvPr/>
            </p:nvSpPr>
            <p:spPr>
              <a:xfrm>
                <a:off x="3296324" y="3121379"/>
                <a:ext cx="88265" cy="342265"/>
              </a:xfrm>
              <a:custGeom>
                <a:avLst/>
                <a:gdLst/>
                <a:ahLst/>
                <a:cxnLst/>
                <a:rect l="l" t="t" r="r" b="b"/>
                <a:pathLst>
                  <a:path w="88264" h="342265">
                    <a:moveTo>
                      <a:pt x="87731" y="0"/>
                    </a:moveTo>
                    <a:lnTo>
                      <a:pt x="0" y="0"/>
                    </a:lnTo>
                    <a:lnTo>
                      <a:pt x="0" y="341807"/>
                    </a:lnTo>
                    <a:lnTo>
                      <a:pt x="87731" y="341807"/>
                    </a:lnTo>
                    <a:lnTo>
                      <a:pt x="87731" y="0"/>
                    </a:lnTo>
                    <a:close/>
                  </a:path>
                </a:pathLst>
              </a:custGeom>
              <a:solidFill>
                <a:srgbClr val="F09383"/>
              </a:solidFill>
            </p:spPr>
            <p:txBody>
              <a:bodyPr wrap="square" lIns="0" tIns="0" rIns="0" bIns="0" rtlCol="0"/>
              <a:lstStyle/>
              <a:p>
                <a:endParaRPr/>
              </a:p>
            </p:txBody>
          </p:sp>
          <p:sp>
            <p:nvSpPr>
              <p:cNvPr id="40" name="object 50">
                <a:extLst>
                  <a:ext uri="{FF2B5EF4-FFF2-40B4-BE49-F238E27FC236}">
                    <a16:creationId xmlns:a16="http://schemas.microsoft.com/office/drawing/2014/main" id="{95C15909-455F-4E4D-A79D-E4792F81B2E9}"/>
                  </a:ext>
                </a:extLst>
              </p:cNvPr>
              <p:cNvSpPr/>
              <p:nvPr/>
            </p:nvSpPr>
            <p:spPr>
              <a:xfrm>
                <a:off x="3384068" y="3121366"/>
                <a:ext cx="88265" cy="171450"/>
              </a:xfrm>
              <a:custGeom>
                <a:avLst/>
                <a:gdLst/>
                <a:ahLst/>
                <a:cxnLst/>
                <a:rect l="l" t="t" r="r" b="b"/>
                <a:pathLst>
                  <a:path w="88264" h="171450">
                    <a:moveTo>
                      <a:pt x="87731" y="0"/>
                    </a:moveTo>
                    <a:lnTo>
                      <a:pt x="0" y="0"/>
                    </a:lnTo>
                    <a:lnTo>
                      <a:pt x="0" y="170916"/>
                    </a:lnTo>
                    <a:lnTo>
                      <a:pt x="87731" y="170916"/>
                    </a:lnTo>
                    <a:lnTo>
                      <a:pt x="87731" y="0"/>
                    </a:lnTo>
                    <a:close/>
                  </a:path>
                </a:pathLst>
              </a:custGeom>
              <a:solidFill>
                <a:srgbClr val="F7C6B9"/>
              </a:solidFill>
            </p:spPr>
            <p:txBody>
              <a:bodyPr wrap="square" lIns="0" tIns="0" rIns="0" bIns="0" rtlCol="0"/>
              <a:lstStyle/>
              <a:p>
                <a:endParaRPr/>
              </a:p>
            </p:txBody>
          </p:sp>
          <p:sp>
            <p:nvSpPr>
              <p:cNvPr id="41" name="object 51">
                <a:extLst>
                  <a:ext uri="{FF2B5EF4-FFF2-40B4-BE49-F238E27FC236}">
                    <a16:creationId xmlns:a16="http://schemas.microsoft.com/office/drawing/2014/main" id="{46E864EA-AF15-4C21-9E31-C69287A8071D}"/>
                  </a:ext>
                </a:extLst>
              </p:cNvPr>
              <p:cNvSpPr/>
              <p:nvPr/>
            </p:nvSpPr>
            <p:spPr>
              <a:xfrm>
                <a:off x="3471825" y="3121366"/>
                <a:ext cx="88265" cy="354965"/>
              </a:xfrm>
              <a:custGeom>
                <a:avLst/>
                <a:gdLst/>
                <a:ahLst/>
                <a:cxnLst/>
                <a:rect l="l" t="t" r="r" b="b"/>
                <a:pathLst>
                  <a:path w="88264" h="354965">
                    <a:moveTo>
                      <a:pt x="87731" y="0"/>
                    </a:moveTo>
                    <a:lnTo>
                      <a:pt x="0" y="0"/>
                    </a:lnTo>
                    <a:lnTo>
                      <a:pt x="0" y="354457"/>
                    </a:lnTo>
                    <a:lnTo>
                      <a:pt x="87731" y="354457"/>
                    </a:lnTo>
                    <a:lnTo>
                      <a:pt x="87731" y="0"/>
                    </a:lnTo>
                    <a:close/>
                  </a:path>
                </a:pathLst>
              </a:custGeom>
              <a:solidFill>
                <a:srgbClr val="62CDF6"/>
              </a:solidFill>
            </p:spPr>
            <p:txBody>
              <a:bodyPr wrap="square" lIns="0" tIns="0" rIns="0" bIns="0" rtlCol="0"/>
              <a:lstStyle/>
              <a:p>
                <a:endParaRPr/>
              </a:p>
            </p:txBody>
          </p:sp>
          <p:sp>
            <p:nvSpPr>
              <p:cNvPr id="42" name="object 52">
                <a:extLst>
                  <a:ext uri="{FF2B5EF4-FFF2-40B4-BE49-F238E27FC236}">
                    <a16:creationId xmlns:a16="http://schemas.microsoft.com/office/drawing/2014/main" id="{B84858A9-700E-479F-A2E9-DC5CCE164F9F}"/>
                  </a:ext>
                </a:extLst>
              </p:cNvPr>
              <p:cNvSpPr/>
              <p:nvPr/>
            </p:nvSpPr>
            <p:spPr>
              <a:xfrm>
                <a:off x="3559557" y="3121379"/>
                <a:ext cx="88265" cy="36195"/>
              </a:xfrm>
              <a:custGeom>
                <a:avLst/>
                <a:gdLst/>
                <a:ahLst/>
                <a:cxnLst/>
                <a:rect l="l" t="t" r="r" b="b"/>
                <a:pathLst>
                  <a:path w="88264" h="36195">
                    <a:moveTo>
                      <a:pt x="87744" y="0"/>
                    </a:moveTo>
                    <a:lnTo>
                      <a:pt x="0" y="0"/>
                    </a:lnTo>
                    <a:lnTo>
                      <a:pt x="0" y="35788"/>
                    </a:lnTo>
                    <a:lnTo>
                      <a:pt x="87744" y="35788"/>
                    </a:lnTo>
                    <a:lnTo>
                      <a:pt x="87744" y="0"/>
                    </a:lnTo>
                    <a:close/>
                  </a:path>
                </a:pathLst>
              </a:custGeom>
              <a:solidFill>
                <a:srgbClr val="8ED8F8"/>
              </a:solidFill>
            </p:spPr>
            <p:txBody>
              <a:bodyPr wrap="square" lIns="0" tIns="0" rIns="0" bIns="0" rtlCol="0"/>
              <a:lstStyle/>
              <a:p>
                <a:endParaRPr/>
              </a:p>
            </p:txBody>
          </p:sp>
          <p:sp>
            <p:nvSpPr>
              <p:cNvPr id="43" name="object 53">
                <a:extLst>
                  <a:ext uri="{FF2B5EF4-FFF2-40B4-BE49-F238E27FC236}">
                    <a16:creationId xmlns:a16="http://schemas.microsoft.com/office/drawing/2014/main" id="{9EAB2A1E-5C2A-41D7-A8F8-68DF2E2344CC}"/>
                  </a:ext>
                </a:extLst>
              </p:cNvPr>
              <p:cNvSpPr/>
              <p:nvPr/>
            </p:nvSpPr>
            <p:spPr>
              <a:xfrm>
                <a:off x="3647289" y="3121366"/>
                <a:ext cx="87630" cy="59055"/>
              </a:xfrm>
              <a:custGeom>
                <a:avLst/>
                <a:gdLst/>
                <a:ahLst/>
                <a:cxnLst/>
                <a:rect l="l" t="t" r="r" b="b"/>
                <a:pathLst>
                  <a:path w="87630" h="59054">
                    <a:moveTo>
                      <a:pt x="87083" y="0"/>
                    </a:moveTo>
                    <a:lnTo>
                      <a:pt x="0" y="0"/>
                    </a:lnTo>
                    <a:lnTo>
                      <a:pt x="0" y="59016"/>
                    </a:lnTo>
                    <a:lnTo>
                      <a:pt x="87083" y="59016"/>
                    </a:lnTo>
                    <a:lnTo>
                      <a:pt x="87083" y="0"/>
                    </a:lnTo>
                    <a:close/>
                  </a:path>
                </a:pathLst>
              </a:custGeom>
              <a:solidFill>
                <a:srgbClr val="B5E4FA"/>
              </a:solidFill>
            </p:spPr>
            <p:txBody>
              <a:bodyPr wrap="square" lIns="0" tIns="0" rIns="0" bIns="0" rtlCol="0"/>
              <a:lstStyle/>
              <a:p>
                <a:endParaRPr/>
              </a:p>
            </p:txBody>
          </p:sp>
          <p:sp>
            <p:nvSpPr>
              <p:cNvPr id="44" name="object 54">
                <a:extLst>
                  <a:ext uri="{FF2B5EF4-FFF2-40B4-BE49-F238E27FC236}">
                    <a16:creationId xmlns:a16="http://schemas.microsoft.com/office/drawing/2014/main" id="{74644CEB-26CA-441A-8E7C-523AF8F5C7A0}"/>
                  </a:ext>
                </a:extLst>
              </p:cNvPr>
              <p:cNvSpPr/>
              <p:nvPr/>
            </p:nvSpPr>
            <p:spPr>
              <a:xfrm>
                <a:off x="3734360" y="3121379"/>
                <a:ext cx="88265" cy="292735"/>
              </a:xfrm>
              <a:custGeom>
                <a:avLst/>
                <a:gdLst/>
                <a:ahLst/>
                <a:cxnLst/>
                <a:rect l="l" t="t" r="r" b="b"/>
                <a:pathLst>
                  <a:path w="88264" h="292734">
                    <a:moveTo>
                      <a:pt x="87731" y="0"/>
                    </a:moveTo>
                    <a:lnTo>
                      <a:pt x="0" y="0"/>
                    </a:lnTo>
                    <a:lnTo>
                      <a:pt x="0" y="292671"/>
                    </a:lnTo>
                    <a:lnTo>
                      <a:pt x="87731" y="292671"/>
                    </a:lnTo>
                    <a:lnTo>
                      <a:pt x="87731" y="0"/>
                    </a:lnTo>
                    <a:close/>
                  </a:path>
                </a:pathLst>
              </a:custGeom>
              <a:solidFill>
                <a:srgbClr val="D9F1FC"/>
              </a:solidFill>
            </p:spPr>
            <p:txBody>
              <a:bodyPr wrap="square" lIns="0" tIns="0" rIns="0" bIns="0" rtlCol="0"/>
              <a:lstStyle/>
              <a:p>
                <a:endParaRPr/>
              </a:p>
            </p:txBody>
          </p:sp>
        </p:grpSp>
        <p:grpSp>
          <p:nvGrpSpPr>
            <p:cNvPr id="126" name="Group 125">
              <a:extLst>
                <a:ext uri="{FF2B5EF4-FFF2-40B4-BE49-F238E27FC236}">
                  <a16:creationId xmlns:a16="http://schemas.microsoft.com/office/drawing/2014/main" id="{58212AC1-532C-401E-B20A-D56E079E6E8B}"/>
                </a:ext>
              </a:extLst>
            </p:cNvPr>
            <p:cNvGrpSpPr/>
            <p:nvPr/>
          </p:nvGrpSpPr>
          <p:grpSpPr>
            <a:xfrm>
              <a:off x="2377440" y="2946837"/>
              <a:ext cx="525805" cy="473151"/>
              <a:chOff x="2328013" y="3040658"/>
              <a:chExt cx="525805" cy="473151"/>
            </a:xfrm>
          </p:grpSpPr>
          <p:sp>
            <p:nvSpPr>
              <p:cNvPr id="45" name="object 55">
                <a:extLst>
                  <a:ext uri="{FF2B5EF4-FFF2-40B4-BE49-F238E27FC236}">
                    <a16:creationId xmlns:a16="http://schemas.microsoft.com/office/drawing/2014/main" id="{F540267D-B1BA-4786-9D22-C086AE7DA722}"/>
                  </a:ext>
                </a:extLst>
              </p:cNvPr>
              <p:cNvSpPr/>
              <p:nvPr/>
            </p:nvSpPr>
            <p:spPr>
              <a:xfrm>
                <a:off x="2328013" y="3121366"/>
                <a:ext cx="87630" cy="202565"/>
              </a:xfrm>
              <a:custGeom>
                <a:avLst/>
                <a:gdLst/>
                <a:ahLst/>
                <a:cxnLst/>
                <a:rect l="l" t="t" r="r" b="b"/>
                <a:pathLst>
                  <a:path w="87630" h="202565">
                    <a:moveTo>
                      <a:pt x="87071" y="0"/>
                    </a:moveTo>
                    <a:lnTo>
                      <a:pt x="0" y="0"/>
                    </a:lnTo>
                    <a:lnTo>
                      <a:pt x="0" y="202450"/>
                    </a:lnTo>
                    <a:lnTo>
                      <a:pt x="87071" y="202450"/>
                    </a:lnTo>
                    <a:lnTo>
                      <a:pt x="87071" y="0"/>
                    </a:lnTo>
                    <a:close/>
                  </a:path>
                </a:pathLst>
              </a:custGeom>
              <a:solidFill>
                <a:srgbClr val="E31836"/>
              </a:solidFill>
            </p:spPr>
            <p:txBody>
              <a:bodyPr wrap="square" lIns="0" tIns="0" rIns="0" bIns="0" rtlCol="0"/>
              <a:lstStyle/>
              <a:p>
                <a:endParaRPr/>
              </a:p>
            </p:txBody>
          </p:sp>
          <p:sp>
            <p:nvSpPr>
              <p:cNvPr id="46" name="object 56">
                <a:extLst>
                  <a:ext uri="{FF2B5EF4-FFF2-40B4-BE49-F238E27FC236}">
                    <a16:creationId xmlns:a16="http://schemas.microsoft.com/office/drawing/2014/main" id="{905AEBB1-8512-495E-802E-8C7446D3F8E1}"/>
                  </a:ext>
                </a:extLst>
              </p:cNvPr>
              <p:cNvSpPr/>
              <p:nvPr/>
            </p:nvSpPr>
            <p:spPr>
              <a:xfrm>
                <a:off x="2415198" y="3121379"/>
                <a:ext cx="88265" cy="392430"/>
              </a:xfrm>
              <a:custGeom>
                <a:avLst/>
                <a:gdLst/>
                <a:ahLst/>
                <a:cxnLst/>
                <a:rect l="l" t="t" r="r" b="b"/>
                <a:pathLst>
                  <a:path w="88264" h="392429">
                    <a:moveTo>
                      <a:pt x="87731" y="0"/>
                    </a:moveTo>
                    <a:lnTo>
                      <a:pt x="0" y="0"/>
                    </a:lnTo>
                    <a:lnTo>
                      <a:pt x="0" y="392341"/>
                    </a:lnTo>
                    <a:lnTo>
                      <a:pt x="87731" y="392341"/>
                    </a:lnTo>
                    <a:lnTo>
                      <a:pt x="87731" y="0"/>
                    </a:lnTo>
                    <a:close/>
                  </a:path>
                </a:pathLst>
              </a:custGeom>
              <a:solidFill>
                <a:srgbClr val="F09383"/>
              </a:solidFill>
            </p:spPr>
            <p:txBody>
              <a:bodyPr wrap="square" lIns="0" tIns="0" rIns="0" bIns="0" rtlCol="0"/>
              <a:lstStyle/>
              <a:p>
                <a:endParaRPr/>
              </a:p>
            </p:txBody>
          </p:sp>
          <p:sp>
            <p:nvSpPr>
              <p:cNvPr id="47" name="object 57">
                <a:extLst>
                  <a:ext uri="{FF2B5EF4-FFF2-40B4-BE49-F238E27FC236}">
                    <a16:creationId xmlns:a16="http://schemas.microsoft.com/office/drawing/2014/main" id="{5D98D553-ADCF-4388-8F0A-DBD1E4A5684E}"/>
                  </a:ext>
                </a:extLst>
              </p:cNvPr>
              <p:cNvSpPr/>
              <p:nvPr/>
            </p:nvSpPr>
            <p:spPr>
              <a:xfrm>
                <a:off x="2502968" y="3121366"/>
                <a:ext cx="88265" cy="189230"/>
              </a:xfrm>
              <a:custGeom>
                <a:avLst/>
                <a:gdLst/>
                <a:ahLst/>
                <a:cxnLst/>
                <a:rect l="l" t="t" r="r" b="b"/>
                <a:pathLst>
                  <a:path w="88264" h="189229">
                    <a:moveTo>
                      <a:pt x="87731" y="0"/>
                    </a:moveTo>
                    <a:lnTo>
                      <a:pt x="0" y="0"/>
                    </a:lnTo>
                    <a:lnTo>
                      <a:pt x="0" y="188810"/>
                    </a:lnTo>
                    <a:lnTo>
                      <a:pt x="87731" y="188810"/>
                    </a:lnTo>
                    <a:lnTo>
                      <a:pt x="87731" y="0"/>
                    </a:lnTo>
                    <a:close/>
                  </a:path>
                </a:pathLst>
              </a:custGeom>
              <a:solidFill>
                <a:srgbClr val="F7C6B9"/>
              </a:solidFill>
            </p:spPr>
            <p:txBody>
              <a:bodyPr wrap="square" lIns="0" tIns="0" rIns="0" bIns="0" rtlCol="0"/>
              <a:lstStyle/>
              <a:p>
                <a:endParaRPr/>
              </a:p>
            </p:txBody>
          </p:sp>
          <p:sp>
            <p:nvSpPr>
              <p:cNvPr id="48" name="object 58">
                <a:extLst>
                  <a:ext uri="{FF2B5EF4-FFF2-40B4-BE49-F238E27FC236}">
                    <a16:creationId xmlns:a16="http://schemas.microsoft.com/office/drawing/2014/main" id="{A1EC4466-FD87-4E2A-A665-B18F02AABC4A}"/>
                  </a:ext>
                </a:extLst>
              </p:cNvPr>
              <p:cNvSpPr/>
              <p:nvPr/>
            </p:nvSpPr>
            <p:spPr>
              <a:xfrm>
                <a:off x="2590699" y="3121379"/>
                <a:ext cx="88265" cy="94615"/>
              </a:xfrm>
              <a:custGeom>
                <a:avLst/>
                <a:gdLst/>
                <a:ahLst/>
                <a:cxnLst/>
                <a:rect l="l" t="t" r="r" b="b"/>
                <a:pathLst>
                  <a:path w="88264" h="94615">
                    <a:moveTo>
                      <a:pt x="87744" y="0"/>
                    </a:moveTo>
                    <a:lnTo>
                      <a:pt x="0" y="0"/>
                    </a:lnTo>
                    <a:lnTo>
                      <a:pt x="0" y="94399"/>
                    </a:lnTo>
                    <a:lnTo>
                      <a:pt x="87744" y="94399"/>
                    </a:lnTo>
                    <a:lnTo>
                      <a:pt x="87744" y="0"/>
                    </a:lnTo>
                    <a:close/>
                  </a:path>
                </a:pathLst>
              </a:custGeom>
              <a:solidFill>
                <a:srgbClr val="62CDF6"/>
              </a:solidFill>
            </p:spPr>
            <p:txBody>
              <a:bodyPr wrap="square" lIns="0" tIns="0" rIns="0" bIns="0" rtlCol="0"/>
              <a:lstStyle/>
              <a:p>
                <a:endParaRPr/>
              </a:p>
            </p:txBody>
          </p:sp>
          <p:sp>
            <p:nvSpPr>
              <p:cNvPr id="49" name="object 59">
                <a:extLst>
                  <a:ext uri="{FF2B5EF4-FFF2-40B4-BE49-F238E27FC236}">
                    <a16:creationId xmlns:a16="http://schemas.microsoft.com/office/drawing/2014/main" id="{B12475BD-AD61-46A6-8336-3918026A0AE3}"/>
                  </a:ext>
                </a:extLst>
              </p:cNvPr>
              <p:cNvSpPr/>
              <p:nvPr/>
            </p:nvSpPr>
            <p:spPr>
              <a:xfrm>
                <a:off x="2678431" y="3040658"/>
                <a:ext cx="88265" cy="81280"/>
              </a:xfrm>
              <a:custGeom>
                <a:avLst/>
                <a:gdLst/>
                <a:ahLst/>
                <a:cxnLst/>
                <a:rect l="l" t="t" r="r" b="b"/>
                <a:pathLst>
                  <a:path w="88264" h="81279">
                    <a:moveTo>
                      <a:pt x="87731" y="0"/>
                    </a:moveTo>
                    <a:lnTo>
                      <a:pt x="0" y="0"/>
                    </a:lnTo>
                    <a:lnTo>
                      <a:pt x="0" y="80721"/>
                    </a:lnTo>
                    <a:lnTo>
                      <a:pt x="87731" y="80721"/>
                    </a:lnTo>
                    <a:lnTo>
                      <a:pt x="87731" y="0"/>
                    </a:lnTo>
                    <a:close/>
                  </a:path>
                </a:pathLst>
              </a:custGeom>
              <a:solidFill>
                <a:srgbClr val="8ED8F8"/>
              </a:solidFill>
            </p:spPr>
            <p:txBody>
              <a:bodyPr wrap="square" lIns="0" tIns="0" rIns="0" bIns="0" rtlCol="0"/>
              <a:lstStyle/>
              <a:p>
                <a:endParaRPr/>
              </a:p>
            </p:txBody>
          </p:sp>
          <p:sp>
            <p:nvSpPr>
              <p:cNvPr id="50" name="object 60">
                <a:extLst>
                  <a:ext uri="{FF2B5EF4-FFF2-40B4-BE49-F238E27FC236}">
                    <a16:creationId xmlns:a16="http://schemas.microsoft.com/office/drawing/2014/main" id="{EE5AC00C-3700-4583-8BE8-B5D015B2BEC5}"/>
                  </a:ext>
                </a:extLst>
              </p:cNvPr>
              <p:cNvSpPr/>
              <p:nvPr/>
            </p:nvSpPr>
            <p:spPr>
              <a:xfrm>
                <a:off x="2766188" y="3121379"/>
                <a:ext cx="87630" cy="101600"/>
              </a:xfrm>
              <a:custGeom>
                <a:avLst/>
                <a:gdLst/>
                <a:ahLst/>
                <a:cxnLst/>
                <a:rect l="l" t="t" r="r" b="b"/>
                <a:pathLst>
                  <a:path w="87630" h="101600">
                    <a:moveTo>
                      <a:pt x="87071" y="0"/>
                    </a:moveTo>
                    <a:lnTo>
                      <a:pt x="0" y="0"/>
                    </a:lnTo>
                    <a:lnTo>
                      <a:pt x="0" y="101218"/>
                    </a:lnTo>
                    <a:lnTo>
                      <a:pt x="87071" y="101218"/>
                    </a:lnTo>
                    <a:lnTo>
                      <a:pt x="87071" y="0"/>
                    </a:lnTo>
                    <a:close/>
                  </a:path>
                </a:pathLst>
              </a:custGeom>
              <a:solidFill>
                <a:srgbClr val="B5E4FA"/>
              </a:solidFill>
            </p:spPr>
            <p:txBody>
              <a:bodyPr wrap="square" lIns="0" tIns="0" rIns="0" bIns="0" rtlCol="0"/>
              <a:lstStyle/>
              <a:p>
                <a:endParaRPr/>
              </a:p>
            </p:txBody>
          </p:sp>
        </p:grpSp>
        <p:grpSp>
          <p:nvGrpSpPr>
            <p:cNvPr id="122" name="Group 121">
              <a:extLst>
                <a:ext uri="{FF2B5EF4-FFF2-40B4-BE49-F238E27FC236}">
                  <a16:creationId xmlns:a16="http://schemas.microsoft.com/office/drawing/2014/main" id="{0D62C142-51DD-4D7E-90F1-0CEE042357D8}"/>
                </a:ext>
              </a:extLst>
            </p:cNvPr>
            <p:cNvGrpSpPr/>
            <p:nvPr/>
          </p:nvGrpSpPr>
          <p:grpSpPr>
            <a:xfrm>
              <a:off x="6702552" y="3027545"/>
              <a:ext cx="525792" cy="511822"/>
              <a:chOff x="6029479" y="3121366"/>
              <a:chExt cx="525792" cy="511822"/>
            </a:xfrm>
          </p:grpSpPr>
          <p:sp>
            <p:nvSpPr>
              <p:cNvPr id="51" name="object 61">
                <a:extLst>
                  <a:ext uri="{FF2B5EF4-FFF2-40B4-BE49-F238E27FC236}">
                    <a16:creationId xmlns:a16="http://schemas.microsoft.com/office/drawing/2014/main" id="{BEFC596D-2549-457E-A45D-CC7CF7F52DF6}"/>
                  </a:ext>
                </a:extLst>
              </p:cNvPr>
              <p:cNvSpPr/>
              <p:nvPr/>
            </p:nvSpPr>
            <p:spPr>
              <a:xfrm>
                <a:off x="6029479" y="3121366"/>
                <a:ext cx="87630" cy="273050"/>
              </a:xfrm>
              <a:custGeom>
                <a:avLst/>
                <a:gdLst/>
                <a:ahLst/>
                <a:cxnLst/>
                <a:rect l="l" t="t" r="r" b="b"/>
                <a:pathLst>
                  <a:path w="87629" h="273050">
                    <a:moveTo>
                      <a:pt x="87083" y="0"/>
                    </a:moveTo>
                    <a:lnTo>
                      <a:pt x="0" y="0"/>
                    </a:lnTo>
                    <a:lnTo>
                      <a:pt x="0" y="273037"/>
                    </a:lnTo>
                    <a:lnTo>
                      <a:pt x="87083" y="273037"/>
                    </a:lnTo>
                    <a:lnTo>
                      <a:pt x="87083" y="0"/>
                    </a:lnTo>
                    <a:close/>
                  </a:path>
                </a:pathLst>
              </a:custGeom>
              <a:solidFill>
                <a:srgbClr val="E31836"/>
              </a:solidFill>
            </p:spPr>
            <p:txBody>
              <a:bodyPr wrap="square" lIns="0" tIns="0" rIns="0" bIns="0" rtlCol="0"/>
              <a:lstStyle/>
              <a:p>
                <a:endParaRPr/>
              </a:p>
            </p:txBody>
          </p:sp>
          <p:sp>
            <p:nvSpPr>
              <p:cNvPr id="52" name="object 62">
                <a:extLst>
                  <a:ext uri="{FF2B5EF4-FFF2-40B4-BE49-F238E27FC236}">
                    <a16:creationId xmlns:a16="http://schemas.microsoft.com/office/drawing/2014/main" id="{B0668960-50AB-4D90-AAA7-F18A5D78A22B}"/>
                  </a:ext>
                </a:extLst>
              </p:cNvPr>
              <p:cNvSpPr/>
              <p:nvPr/>
            </p:nvSpPr>
            <p:spPr>
              <a:xfrm>
                <a:off x="6116677" y="3121379"/>
                <a:ext cx="88265" cy="511809"/>
              </a:xfrm>
              <a:custGeom>
                <a:avLst/>
                <a:gdLst/>
                <a:ahLst/>
                <a:cxnLst/>
                <a:rect l="l" t="t" r="r" b="b"/>
                <a:pathLst>
                  <a:path w="88264" h="511809">
                    <a:moveTo>
                      <a:pt x="87731" y="0"/>
                    </a:moveTo>
                    <a:lnTo>
                      <a:pt x="0" y="0"/>
                    </a:lnTo>
                    <a:lnTo>
                      <a:pt x="0" y="511657"/>
                    </a:lnTo>
                    <a:lnTo>
                      <a:pt x="87731" y="511657"/>
                    </a:lnTo>
                    <a:lnTo>
                      <a:pt x="87731" y="0"/>
                    </a:lnTo>
                    <a:close/>
                  </a:path>
                </a:pathLst>
              </a:custGeom>
              <a:solidFill>
                <a:srgbClr val="F09383"/>
              </a:solidFill>
            </p:spPr>
            <p:txBody>
              <a:bodyPr wrap="square" lIns="0" tIns="0" rIns="0" bIns="0" rtlCol="0"/>
              <a:lstStyle/>
              <a:p>
                <a:endParaRPr/>
              </a:p>
            </p:txBody>
          </p:sp>
          <p:sp>
            <p:nvSpPr>
              <p:cNvPr id="53" name="object 63">
                <a:extLst>
                  <a:ext uri="{FF2B5EF4-FFF2-40B4-BE49-F238E27FC236}">
                    <a16:creationId xmlns:a16="http://schemas.microsoft.com/office/drawing/2014/main" id="{DE02F4B9-67E0-48F9-A59B-A3FD88EC3892}"/>
                  </a:ext>
                </a:extLst>
              </p:cNvPr>
              <p:cNvSpPr/>
              <p:nvPr/>
            </p:nvSpPr>
            <p:spPr>
              <a:xfrm>
                <a:off x="6204421" y="3121366"/>
                <a:ext cx="88265" cy="426084"/>
              </a:xfrm>
              <a:custGeom>
                <a:avLst/>
                <a:gdLst/>
                <a:ahLst/>
                <a:cxnLst/>
                <a:rect l="l" t="t" r="r" b="b"/>
                <a:pathLst>
                  <a:path w="88264" h="426084">
                    <a:moveTo>
                      <a:pt x="87744" y="0"/>
                    </a:moveTo>
                    <a:lnTo>
                      <a:pt x="0" y="0"/>
                    </a:lnTo>
                    <a:lnTo>
                      <a:pt x="0" y="426046"/>
                    </a:lnTo>
                    <a:lnTo>
                      <a:pt x="87744" y="426046"/>
                    </a:lnTo>
                    <a:lnTo>
                      <a:pt x="87744" y="0"/>
                    </a:lnTo>
                    <a:close/>
                  </a:path>
                </a:pathLst>
              </a:custGeom>
              <a:solidFill>
                <a:srgbClr val="F7C6B9"/>
              </a:solidFill>
            </p:spPr>
            <p:txBody>
              <a:bodyPr wrap="square" lIns="0" tIns="0" rIns="0" bIns="0" rtlCol="0"/>
              <a:lstStyle/>
              <a:p>
                <a:endParaRPr/>
              </a:p>
            </p:txBody>
          </p:sp>
          <p:sp>
            <p:nvSpPr>
              <p:cNvPr id="54" name="object 64">
                <a:extLst>
                  <a:ext uri="{FF2B5EF4-FFF2-40B4-BE49-F238E27FC236}">
                    <a16:creationId xmlns:a16="http://schemas.microsoft.com/office/drawing/2014/main" id="{282BDB16-5D23-4B38-B9C5-592B8D08963E}"/>
                  </a:ext>
                </a:extLst>
              </p:cNvPr>
              <p:cNvSpPr/>
              <p:nvPr/>
            </p:nvSpPr>
            <p:spPr>
              <a:xfrm>
                <a:off x="6292165" y="3121379"/>
                <a:ext cx="88265" cy="391160"/>
              </a:xfrm>
              <a:custGeom>
                <a:avLst/>
                <a:gdLst/>
                <a:ahLst/>
                <a:cxnLst/>
                <a:rect l="l" t="t" r="r" b="b"/>
                <a:pathLst>
                  <a:path w="88264" h="391159">
                    <a:moveTo>
                      <a:pt x="87744" y="0"/>
                    </a:moveTo>
                    <a:lnTo>
                      <a:pt x="0" y="0"/>
                    </a:lnTo>
                    <a:lnTo>
                      <a:pt x="0" y="390944"/>
                    </a:lnTo>
                    <a:lnTo>
                      <a:pt x="87744" y="390944"/>
                    </a:lnTo>
                    <a:lnTo>
                      <a:pt x="87744" y="0"/>
                    </a:lnTo>
                    <a:close/>
                  </a:path>
                </a:pathLst>
              </a:custGeom>
              <a:solidFill>
                <a:srgbClr val="62CDF6"/>
              </a:solidFill>
            </p:spPr>
            <p:txBody>
              <a:bodyPr wrap="square" lIns="0" tIns="0" rIns="0" bIns="0" rtlCol="0"/>
              <a:lstStyle/>
              <a:p>
                <a:endParaRPr/>
              </a:p>
            </p:txBody>
          </p:sp>
          <p:sp>
            <p:nvSpPr>
              <p:cNvPr id="55" name="object 65">
                <a:extLst>
                  <a:ext uri="{FF2B5EF4-FFF2-40B4-BE49-F238E27FC236}">
                    <a16:creationId xmlns:a16="http://schemas.microsoft.com/office/drawing/2014/main" id="{F76A02FD-535E-4788-BAE8-D0AED2572E93}"/>
                  </a:ext>
                </a:extLst>
              </p:cNvPr>
              <p:cNvSpPr/>
              <p:nvPr/>
            </p:nvSpPr>
            <p:spPr>
              <a:xfrm>
                <a:off x="6379910" y="3121379"/>
                <a:ext cx="88265" cy="391160"/>
              </a:xfrm>
              <a:custGeom>
                <a:avLst/>
                <a:gdLst/>
                <a:ahLst/>
                <a:cxnLst/>
                <a:rect l="l" t="t" r="r" b="b"/>
                <a:pathLst>
                  <a:path w="88264" h="391159">
                    <a:moveTo>
                      <a:pt x="87731" y="0"/>
                    </a:moveTo>
                    <a:lnTo>
                      <a:pt x="0" y="0"/>
                    </a:lnTo>
                    <a:lnTo>
                      <a:pt x="0" y="390944"/>
                    </a:lnTo>
                    <a:lnTo>
                      <a:pt x="87731" y="390944"/>
                    </a:lnTo>
                    <a:lnTo>
                      <a:pt x="87731" y="0"/>
                    </a:lnTo>
                    <a:close/>
                  </a:path>
                </a:pathLst>
              </a:custGeom>
              <a:solidFill>
                <a:srgbClr val="8ED8F8"/>
              </a:solidFill>
            </p:spPr>
            <p:txBody>
              <a:bodyPr wrap="square" lIns="0" tIns="0" rIns="0" bIns="0" rtlCol="0"/>
              <a:lstStyle/>
              <a:p>
                <a:endParaRPr/>
              </a:p>
            </p:txBody>
          </p:sp>
          <p:sp>
            <p:nvSpPr>
              <p:cNvPr id="56" name="object 66">
                <a:extLst>
                  <a:ext uri="{FF2B5EF4-FFF2-40B4-BE49-F238E27FC236}">
                    <a16:creationId xmlns:a16="http://schemas.microsoft.com/office/drawing/2014/main" id="{57710514-4873-49DA-93E9-81425E309F9A}"/>
                  </a:ext>
                </a:extLst>
              </p:cNvPr>
              <p:cNvSpPr/>
              <p:nvPr/>
            </p:nvSpPr>
            <p:spPr>
              <a:xfrm>
                <a:off x="6467641" y="3121366"/>
                <a:ext cx="87630" cy="163830"/>
              </a:xfrm>
              <a:custGeom>
                <a:avLst/>
                <a:gdLst/>
                <a:ahLst/>
                <a:cxnLst/>
                <a:rect l="l" t="t" r="r" b="b"/>
                <a:pathLst>
                  <a:path w="87629" h="163829">
                    <a:moveTo>
                      <a:pt x="87083" y="0"/>
                    </a:moveTo>
                    <a:lnTo>
                      <a:pt x="0" y="0"/>
                    </a:lnTo>
                    <a:lnTo>
                      <a:pt x="0" y="163537"/>
                    </a:lnTo>
                    <a:lnTo>
                      <a:pt x="87083" y="163537"/>
                    </a:lnTo>
                    <a:lnTo>
                      <a:pt x="87083" y="0"/>
                    </a:lnTo>
                    <a:close/>
                  </a:path>
                </a:pathLst>
              </a:custGeom>
              <a:solidFill>
                <a:srgbClr val="B5E4FA"/>
              </a:solidFill>
            </p:spPr>
            <p:txBody>
              <a:bodyPr wrap="square" lIns="0" tIns="0" rIns="0" bIns="0" rtlCol="0"/>
              <a:lstStyle/>
              <a:p>
                <a:endParaRPr/>
              </a:p>
            </p:txBody>
          </p:sp>
        </p:grpSp>
        <p:grpSp>
          <p:nvGrpSpPr>
            <p:cNvPr id="6" name="Group 5">
              <a:extLst>
                <a:ext uri="{FF2B5EF4-FFF2-40B4-BE49-F238E27FC236}">
                  <a16:creationId xmlns:a16="http://schemas.microsoft.com/office/drawing/2014/main" id="{DAD52C49-06DE-4B49-8FC0-8C8A692F09DD}"/>
                </a:ext>
              </a:extLst>
            </p:cNvPr>
            <p:cNvGrpSpPr/>
            <p:nvPr/>
          </p:nvGrpSpPr>
          <p:grpSpPr>
            <a:xfrm>
              <a:off x="7790688" y="3027545"/>
              <a:ext cx="350990" cy="184785"/>
              <a:chOff x="7013233" y="3121366"/>
              <a:chExt cx="350990" cy="184785"/>
            </a:xfrm>
          </p:grpSpPr>
          <p:sp>
            <p:nvSpPr>
              <p:cNvPr id="57" name="object 67">
                <a:extLst>
                  <a:ext uri="{FF2B5EF4-FFF2-40B4-BE49-F238E27FC236}">
                    <a16:creationId xmlns:a16="http://schemas.microsoft.com/office/drawing/2014/main" id="{BF757DBE-4CE8-44C9-BF1E-4F2B8DEDD15A}"/>
                  </a:ext>
                </a:extLst>
              </p:cNvPr>
              <p:cNvSpPr/>
              <p:nvPr/>
            </p:nvSpPr>
            <p:spPr>
              <a:xfrm>
                <a:off x="7013233" y="3121379"/>
                <a:ext cx="87630" cy="134620"/>
              </a:xfrm>
              <a:custGeom>
                <a:avLst/>
                <a:gdLst/>
                <a:ahLst/>
                <a:cxnLst/>
                <a:rect l="l" t="t" r="r" b="b"/>
                <a:pathLst>
                  <a:path w="87629" h="134620">
                    <a:moveTo>
                      <a:pt x="87096" y="0"/>
                    </a:moveTo>
                    <a:lnTo>
                      <a:pt x="0" y="0"/>
                    </a:lnTo>
                    <a:lnTo>
                      <a:pt x="0" y="134048"/>
                    </a:lnTo>
                    <a:lnTo>
                      <a:pt x="87096" y="134048"/>
                    </a:lnTo>
                    <a:lnTo>
                      <a:pt x="87096" y="0"/>
                    </a:lnTo>
                    <a:close/>
                  </a:path>
                </a:pathLst>
              </a:custGeom>
              <a:solidFill>
                <a:srgbClr val="E31836"/>
              </a:solidFill>
            </p:spPr>
            <p:txBody>
              <a:bodyPr wrap="square" lIns="0" tIns="0" rIns="0" bIns="0" rtlCol="0"/>
              <a:lstStyle/>
              <a:p>
                <a:endParaRPr/>
              </a:p>
            </p:txBody>
          </p:sp>
          <p:sp>
            <p:nvSpPr>
              <p:cNvPr id="58" name="object 68">
                <a:extLst>
                  <a:ext uri="{FF2B5EF4-FFF2-40B4-BE49-F238E27FC236}">
                    <a16:creationId xmlns:a16="http://schemas.microsoft.com/office/drawing/2014/main" id="{6DE75A46-463A-44C8-9501-80EA721391B2}"/>
                  </a:ext>
                </a:extLst>
              </p:cNvPr>
              <p:cNvSpPr/>
              <p:nvPr/>
            </p:nvSpPr>
            <p:spPr>
              <a:xfrm>
                <a:off x="7100444" y="3121379"/>
                <a:ext cx="88265" cy="175260"/>
              </a:xfrm>
              <a:custGeom>
                <a:avLst/>
                <a:gdLst/>
                <a:ahLst/>
                <a:cxnLst/>
                <a:rect l="l" t="t" r="r" b="b"/>
                <a:pathLst>
                  <a:path w="88264" h="175259">
                    <a:moveTo>
                      <a:pt x="87744" y="0"/>
                    </a:moveTo>
                    <a:lnTo>
                      <a:pt x="0" y="0"/>
                    </a:lnTo>
                    <a:lnTo>
                      <a:pt x="0" y="174764"/>
                    </a:lnTo>
                    <a:lnTo>
                      <a:pt x="87744" y="174764"/>
                    </a:lnTo>
                    <a:lnTo>
                      <a:pt x="87744" y="0"/>
                    </a:lnTo>
                    <a:close/>
                  </a:path>
                </a:pathLst>
              </a:custGeom>
              <a:solidFill>
                <a:srgbClr val="F09383"/>
              </a:solidFill>
            </p:spPr>
            <p:txBody>
              <a:bodyPr wrap="square" lIns="0" tIns="0" rIns="0" bIns="0" rtlCol="0"/>
              <a:lstStyle/>
              <a:p>
                <a:endParaRPr/>
              </a:p>
            </p:txBody>
          </p:sp>
          <p:sp>
            <p:nvSpPr>
              <p:cNvPr id="59" name="object 69">
                <a:extLst>
                  <a:ext uri="{FF2B5EF4-FFF2-40B4-BE49-F238E27FC236}">
                    <a16:creationId xmlns:a16="http://schemas.microsoft.com/office/drawing/2014/main" id="{A4E5805A-F110-455F-9338-699C9704604E}"/>
                  </a:ext>
                </a:extLst>
              </p:cNvPr>
              <p:cNvSpPr/>
              <p:nvPr/>
            </p:nvSpPr>
            <p:spPr>
              <a:xfrm>
                <a:off x="7188201" y="3121366"/>
                <a:ext cx="88265" cy="184785"/>
              </a:xfrm>
              <a:custGeom>
                <a:avLst/>
                <a:gdLst/>
                <a:ahLst/>
                <a:cxnLst/>
                <a:rect l="l" t="t" r="r" b="b"/>
                <a:pathLst>
                  <a:path w="88264" h="184784">
                    <a:moveTo>
                      <a:pt x="87731" y="0"/>
                    </a:moveTo>
                    <a:lnTo>
                      <a:pt x="0" y="0"/>
                    </a:lnTo>
                    <a:lnTo>
                      <a:pt x="0" y="184594"/>
                    </a:lnTo>
                    <a:lnTo>
                      <a:pt x="87731" y="184594"/>
                    </a:lnTo>
                    <a:lnTo>
                      <a:pt x="87731" y="0"/>
                    </a:lnTo>
                    <a:close/>
                  </a:path>
                </a:pathLst>
              </a:custGeom>
              <a:solidFill>
                <a:srgbClr val="F7C6B9"/>
              </a:solidFill>
            </p:spPr>
            <p:txBody>
              <a:bodyPr wrap="square" lIns="0" tIns="0" rIns="0" bIns="0" rtlCol="0"/>
              <a:lstStyle/>
              <a:p>
                <a:endParaRPr/>
              </a:p>
            </p:txBody>
          </p:sp>
          <p:sp>
            <p:nvSpPr>
              <p:cNvPr id="60" name="object 70">
                <a:extLst>
                  <a:ext uri="{FF2B5EF4-FFF2-40B4-BE49-F238E27FC236}">
                    <a16:creationId xmlns:a16="http://schemas.microsoft.com/office/drawing/2014/main" id="{3DFD5E2A-21B4-4335-9C08-032B2F16FB91}"/>
                  </a:ext>
                </a:extLst>
              </p:cNvPr>
              <p:cNvSpPr/>
              <p:nvPr/>
            </p:nvSpPr>
            <p:spPr>
              <a:xfrm>
                <a:off x="7275958" y="3121366"/>
                <a:ext cx="88265" cy="184785"/>
              </a:xfrm>
              <a:custGeom>
                <a:avLst/>
                <a:gdLst/>
                <a:ahLst/>
                <a:cxnLst/>
                <a:rect l="l" t="t" r="r" b="b"/>
                <a:pathLst>
                  <a:path w="88265" h="184784">
                    <a:moveTo>
                      <a:pt x="87731" y="0"/>
                    </a:moveTo>
                    <a:lnTo>
                      <a:pt x="0" y="0"/>
                    </a:lnTo>
                    <a:lnTo>
                      <a:pt x="0" y="184594"/>
                    </a:lnTo>
                    <a:lnTo>
                      <a:pt x="87731" y="184594"/>
                    </a:lnTo>
                    <a:lnTo>
                      <a:pt x="87731" y="0"/>
                    </a:lnTo>
                    <a:close/>
                  </a:path>
                </a:pathLst>
              </a:custGeom>
              <a:solidFill>
                <a:srgbClr val="62CDF6"/>
              </a:solidFill>
            </p:spPr>
            <p:txBody>
              <a:bodyPr wrap="square" lIns="0" tIns="0" rIns="0" bIns="0" rtlCol="0"/>
              <a:lstStyle/>
              <a:p>
                <a:endParaRPr/>
              </a:p>
            </p:txBody>
          </p:sp>
        </p:grpSp>
        <p:sp>
          <p:nvSpPr>
            <p:cNvPr id="61" name="object 71">
              <a:extLst>
                <a:ext uri="{FF2B5EF4-FFF2-40B4-BE49-F238E27FC236}">
                  <a16:creationId xmlns:a16="http://schemas.microsoft.com/office/drawing/2014/main" id="{8F079008-E943-4D99-857F-4CD4339388C5}"/>
                </a:ext>
              </a:extLst>
            </p:cNvPr>
            <p:cNvSpPr/>
            <p:nvPr/>
          </p:nvSpPr>
          <p:spPr>
            <a:xfrm>
              <a:off x="2192295" y="3027553"/>
              <a:ext cx="6400800" cy="0"/>
            </a:xfrm>
            <a:custGeom>
              <a:avLst/>
              <a:gdLst/>
              <a:ahLst/>
              <a:cxnLst/>
              <a:rect l="l" t="t" r="r" b="b"/>
              <a:pathLst>
                <a:path w="5406390">
                  <a:moveTo>
                    <a:pt x="0" y="0"/>
                  </a:moveTo>
                  <a:lnTo>
                    <a:pt x="5405831" y="0"/>
                  </a:lnTo>
                </a:path>
              </a:pathLst>
            </a:custGeom>
            <a:ln w="3175">
              <a:solidFill>
                <a:srgbClr val="808285"/>
              </a:solidFill>
            </a:ln>
          </p:spPr>
          <p:txBody>
            <a:bodyPr wrap="square" lIns="0" tIns="0" rIns="0" bIns="0" rtlCol="0"/>
            <a:lstStyle/>
            <a:p>
              <a:endParaRPr/>
            </a:p>
          </p:txBody>
        </p:sp>
        <p:sp>
          <p:nvSpPr>
            <p:cNvPr id="80" name="TextBox 79">
              <a:extLst>
                <a:ext uri="{FF2B5EF4-FFF2-40B4-BE49-F238E27FC236}">
                  <a16:creationId xmlns:a16="http://schemas.microsoft.com/office/drawing/2014/main" id="{99FC20D4-EC51-440B-92F2-AEEAB6A58EE1}"/>
                </a:ext>
              </a:extLst>
            </p:cNvPr>
            <p:cNvSpPr txBox="1"/>
            <p:nvPr/>
          </p:nvSpPr>
          <p:spPr>
            <a:xfrm>
              <a:off x="2359086" y="3592661"/>
              <a:ext cx="676787" cy="184666"/>
            </a:xfrm>
            <a:prstGeom prst="rect">
              <a:avLst/>
            </a:prstGeom>
            <a:noFill/>
          </p:spPr>
          <p:txBody>
            <a:bodyPr wrap="none" lIns="0" tIns="0" rIns="0" bIns="0" rtlCol="0" anchor="ctr">
              <a:spAutoFit/>
            </a:bodyPr>
            <a:lstStyle/>
            <a:p>
              <a:pPr algn="ctr"/>
              <a:r>
                <a:rPr lang="fr-CH" sz="1200" spc="-20" err="1"/>
                <a:t>Cambodia</a:t>
              </a:r>
              <a:endParaRPr lang="en-GB" sz="1200" spc="-20"/>
            </a:p>
          </p:txBody>
        </p:sp>
        <p:sp>
          <p:nvSpPr>
            <p:cNvPr id="81" name="TextBox 80">
              <a:extLst>
                <a:ext uri="{FF2B5EF4-FFF2-40B4-BE49-F238E27FC236}">
                  <a16:creationId xmlns:a16="http://schemas.microsoft.com/office/drawing/2014/main" id="{3C2EEB0D-0CEC-4246-B865-77E39B215E61}"/>
                </a:ext>
              </a:extLst>
            </p:cNvPr>
            <p:cNvSpPr txBox="1"/>
            <p:nvPr/>
          </p:nvSpPr>
          <p:spPr>
            <a:xfrm>
              <a:off x="3509260" y="3592661"/>
              <a:ext cx="552715" cy="184666"/>
            </a:xfrm>
            <a:prstGeom prst="rect">
              <a:avLst/>
            </a:prstGeom>
            <a:noFill/>
          </p:spPr>
          <p:txBody>
            <a:bodyPr wrap="none" lIns="0" tIns="0" rIns="0" bIns="0" rtlCol="0" anchor="ctr">
              <a:spAutoFit/>
            </a:bodyPr>
            <a:lstStyle/>
            <a:p>
              <a:pPr algn="ctr"/>
              <a:r>
                <a:rPr lang="fr-CH" sz="1200" spc="-20" err="1"/>
                <a:t>Jamaica</a:t>
              </a:r>
              <a:endParaRPr lang="en-GB" sz="1200" spc="-20"/>
            </a:p>
          </p:txBody>
        </p:sp>
        <p:sp>
          <p:nvSpPr>
            <p:cNvPr id="82" name="TextBox 81">
              <a:extLst>
                <a:ext uri="{FF2B5EF4-FFF2-40B4-BE49-F238E27FC236}">
                  <a16:creationId xmlns:a16="http://schemas.microsoft.com/office/drawing/2014/main" id="{7030B350-948C-4422-B72F-0FE999E0C616}"/>
                </a:ext>
              </a:extLst>
            </p:cNvPr>
            <p:cNvSpPr txBox="1"/>
            <p:nvPr/>
          </p:nvSpPr>
          <p:spPr>
            <a:xfrm>
              <a:off x="4653813" y="3592661"/>
              <a:ext cx="421589" cy="184666"/>
            </a:xfrm>
            <a:prstGeom prst="rect">
              <a:avLst/>
            </a:prstGeom>
            <a:noFill/>
          </p:spPr>
          <p:txBody>
            <a:bodyPr wrap="none" lIns="0" tIns="0" rIns="0" bIns="0" rtlCol="0" anchor="ctr">
              <a:spAutoFit/>
            </a:bodyPr>
            <a:lstStyle/>
            <a:p>
              <a:pPr algn="ctr"/>
              <a:r>
                <a:rPr lang="fr-CH" sz="1200" spc="-20"/>
                <a:t>Kenya</a:t>
              </a:r>
              <a:endParaRPr lang="en-GB" sz="1200" spc="-20"/>
            </a:p>
          </p:txBody>
        </p:sp>
        <p:sp>
          <p:nvSpPr>
            <p:cNvPr id="83" name="TextBox 82">
              <a:extLst>
                <a:ext uri="{FF2B5EF4-FFF2-40B4-BE49-F238E27FC236}">
                  <a16:creationId xmlns:a16="http://schemas.microsoft.com/office/drawing/2014/main" id="{282614BE-D4C1-40F8-8397-37EB7FD91EE1}"/>
                </a:ext>
              </a:extLst>
            </p:cNvPr>
            <p:cNvSpPr txBox="1"/>
            <p:nvPr/>
          </p:nvSpPr>
          <p:spPr>
            <a:xfrm>
              <a:off x="5544840" y="3592661"/>
              <a:ext cx="797527" cy="184666"/>
            </a:xfrm>
            <a:prstGeom prst="rect">
              <a:avLst/>
            </a:prstGeom>
            <a:noFill/>
          </p:spPr>
          <p:txBody>
            <a:bodyPr wrap="none" lIns="0" tIns="0" rIns="0" bIns="0" rtlCol="0" anchor="ctr">
              <a:spAutoFit/>
            </a:bodyPr>
            <a:lstStyle/>
            <a:p>
              <a:pPr algn="ctr"/>
              <a:r>
                <a:rPr lang="fr-CH" sz="1200" spc="-20"/>
                <a:t>South </a:t>
              </a:r>
              <a:r>
                <a:rPr lang="fr-CH" sz="1200" spc="-20" err="1"/>
                <a:t>Africa</a:t>
              </a:r>
              <a:endParaRPr lang="en-GB" sz="1200" spc="-20"/>
            </a:p>
          </p:txBody>
        </p:sp>
        <p:sp>
          <p:nvSpPr>
            <p:cNvPr id="84" name="TextBox 83">
              <a:extLst>
                <a:ext uri="{FF2B5EF4-FFF2-40B4-BE49-F238E27FC236}">
                  <a16:creationId xmlns:a16="http://schemas.microsoft.com/office/drawing/2014/main" id="{2E4B4D92-8E45-4999-A436-515A38BDFEF4}"/>
                </a:ext>
              </a:extLst>
            </p:cNvPr>
            <p:cNvSpPr txBox="1"/>
            <p:nvPr/>
          </p:nvSpPr>
          <p:spPr>
            <a:xfrm>
              <a:off x="6701031" y="3592661"/>
              <a:ext cx="643126" cy="184666"/>
            </a:xfrm>
            <a:prstGeom prst="rect">
              <a:avLst/>
            </a:prstGeom>
            <a:noFill/>
          </p:spPr>
          <p:txBody>
            <a:bodyPr wrap="none" lIns="0" tIns="0" rIns="0" bIns="0" rtlCol="0" anchor="ctr">
              <a:spAutoFit/>
            </a:bodyPr>
            <a:lstStyle/>
            <a:p>
              <a:pPr algn="ctr"/>
              <a:r>
                <a:rPr lang="fr-CH" sz="1200" spc="-20"/>
                <a:t>Honduras</a:t>
              </a:r>
              <a:endParaRPr lang="en-GB" sz="1200" spc="-20"/>
            </a:p>
          </p:txBody>
        </p:sp>
        <p:sp>
          <p:nvSpPr>
            <p:cNvPr id="85" name="TextBox 84">
              <a:extLst>
                <a:ext uri="{FF2B5EF4-FFF2-40B4-BE49-F238E27FC236}">
                  <a16:creationId xmlns:a16="http://schemas.microsoft.com/office/drawing/2014/main" id="{AC6ED978-FBDF-4315-B136-F2687D73F21F}"/>
                </a:ext>
              </a:extLst>
            </p:cNvPr>
            <p:cNvSpPr txBox="1"/>
            <p:nvPr/>
          </p:nvSpPr>
          <p:spPr>
            <a:xfrm>
              <a:off x="7940515" y="3592661"/>
              <a:ext cx="322139" cy="184666"/>
            </a:xfrm>
            <a:prstGeom prst="rect">
              <a:avLst/>
            </a:prstGeom>
            <a:noFill/>
          </p:spPr>
          <p:txBody>
            <a:bodyPr wrap="none" lIns="0" tIns="0" rIns="0" bIns="0" rtlCol="0" anchor="ctr">
              <a:spAutoFit/>
            </a:bodyPr>
            <a:lstStyle/>
            <a:p>
              <a:pPr algn="ctr"/>
              <a:r>
                <a:rPr lang="fr-CH" sz="1200" spc="-20"/>
                <a:t>Togo</a:t>
              </a:r>
              <a:endParaRPr lang="en-GB" sz="1200" spc="-20"/>
            </a:p>
          </p:txBody>
        </p:sp>
        <p:sp>
          <p:nvSpPr>
            <p:cNvPr id="86" name="object 16">
              <a:extLst>
                <a:ext uri="{FF2B5EF4-FFF2-40B4-BE49-F238E27FC236}">
                  <a16:creationId xmlns:a16="http://schemas.microsoft.com/office/drawing/2014/main" id="{05D549D0-4A37-4CFD-815B-83E296F31F01}"/>
                </a:ext>
              </a:extLst>
            </p:cNvPr>
            <p:cNvSpPr/>
            <p:nvPr/>
          </p:nvSpPr>
          <p:spPr>
            <a:xfrm>
              <a:off x="5449824" y="2187427"/>
              <a:ext cx="987552" cy="1453896"/>
            </a:xfrm>
            <a:custGeom>
              <a:avLst/>
              <a:gdLst/>
              <a:ahLst/>
              <a:cxnLst/>
              <a:rect l="l" t="t" r="r" b="b"/>
              <a:pathLst>
                <a:path w="812800" h="1894204">
                  <a:moveTo>
                    <a:pt x="0" y="1894205"/>
                  </a:moveTo>
                  <a:lnTo>
                    <a:pt x="0" y="0"/>
                  </a:lnTo>
                  <a:lnTo>
                    <a:pt x="812368" y="0"/>
                  </a:lnTo>
                  <a:lnTo>
                    <a:pt x="812368" y="1894205"/>
                  </a:lnTo>
                </a:path>
              </a:pathLst>
            </a:custGeom>
            <a:ln w="3175">
              <a:solidFill>
                <a:schemeClr val="bg1">
                  <a:lumMod val="50000"/>
                </a:schemeClr>
              </a:solidFill>
              <a:prstDash val="dash"/>
            </a:ln>
          </p:spPr>
          <p:txBody>
            <a:bodyPr wrap="square" lIns="0" tIns="0" rIns="0" bIns="0" rtlCol="0"/>
            <a:lstStyle/>
            <a:p>
              <a:endParaRPr/>
            </a:p>
          </p:txBody>
        </p:sp>
        <p:sp>
          <p:nvSpPr>
            <p:cNvPr id="87" name="object 21">
              <a:extLst>
                <a:ext uri="{FF2B5EF4-FFF2-40B4-BE49-F238E27FC236}">
                  <a16:creationId xmlns:a16="http://schemas.microsoft.com/office/drawing/2014/main" id="{8081038E-8BD3-4526-A621-6DCC7BF9AEB2}"/>
                </a:ext>
              </a:extLst>
            </p:cNvPr>
            <p:cNvSpPr/>
            <p:nvPr/>
          </p:nvSpPr>
          <p:spPr>
            <a:xfrm>
              <a:off x="4370832" y="2187427"/>
              <a:ext cx="987552" cy="1453896"/>
            </a:xfrm>
            <a:custGeom>
              <a:avLst/>
              <a:gdLst/>
              <a:ahLst/>
              <a:cxnLst/>
              <a:rect l="l" t="t" r="r" b="b"/>
              <a:pathLst>
                <a:path w="812800" h="1894204">
                  <a:moveTo>
                    <a:pt x="0" y="1894205"/>
                  </a:moveTo>
                  <a:lnTo>
                    <a:pt x="0" y="0"/>
                  </a:lnTo>
                  <a:lnTo>
                    <a:pt x="812355" y="0"/>
                  </a:lnTo>
                  <a:lnTo>
                    <a:pt x="812355" y="1894205"/>
                  </a:lnTo>
                </a:path>
              </a:pathLst>
            </a:custGeom>
            <a:ln w="3175">
              <a:solidFill>
                <a:schemeClr val="bg1">
                  <a:lumMod val="50000"/>
                </a:schemeClr>
              </a:solidFill>
              <a:prstDash val="dash"/>
            </a:ln>
          </p:spPr>
          <p:txBody>
            <a:bodyPr wrap="square" lIns="0" tIns="0" rIns="0" bIns="0" rtlCol="0"/>
            <a:lstStyle/>
            <a:p>
              <a:endParaRPr/>
            </a:p>
          </p:txBody>
        </p:sp>
        <p:sp>
          <p:nvSpPr>
            <p:cNvPr id="88" name="object 27">
              <a:extLst>
                <a:ext uri="{FF2B5EF4-FFF2-40B4-BE49-F238E27FC236}">
                  <a16:creationId xmlns:a16="http://schemas.microsoft.com/office/drawing/2014/main" id="{3F36F28E-2270-40AC-8E2F-743C57DF6F80}"/>
                </a:ext>
              </a:extLst>
            </p:cNvPr>
            <p:cNvSpPr/>
            <p:nvPr/>
          </p:nvSpPr>
          <p:spPr>
            <a:xfrm>
              <a:off x="3291840" y="2187427"/>
              <a:ext cx="987552" cy="1453896"/>
            </a:xfrm>
            <a:custGeom>
              <a:avLst/>
              <a:gdLst/>
              <a:ahLst/>
              <a:cxnLst/>
              <a:rect l="l" t="t" r="r" b="b"/>
              <a:pathLst>
                <a:path w="812800" h="1894204">
                  <a:moveTo>
                    <a:pt x="0" y="1894205"/>
                  </a:moveTo>
                  <a:lnTo>
                    <a:pt x="0" y="0"/>
                  </a:lnTo>
                  <a:lnTo>
                    <a:pt x="812368" y="0"/>
                  </a:lnTo>
                  <a:lnTo>
                    <a:pt x="812368" y="1894205"/>
                  </a:lnTo>
                </a:path>
              </a:pathLst>
            </a:custGeom>
            <a:ln w="3175">
              <a:solidFill>
                <a:schemeClr val="bg1">
                  <a:lumMod val="50000"/>
                </a:schemeClr>
              </a:solidFill>
              <a:prstDash val="dash"/>
            </a:ln>
          </p:spPr>
          <p:txBody>
            <a:bodyPr wrap="square" lIns="0" tIns="0" rIns="0" bIns="0" rtlCol="0"/>
            <a:lstStyle/>
            <a:p>
              <a:endParaRPr/>
            </a:p>
          </p:txBody>
        </p:sp>
        <p:sp>
          <p:nvSpPr>
            <p:cNvPr id="89" name="object 33">
              <a:extLst>
                <a:ext uri="{FF2B5EF4-FFF2-40B4-BE49-F238E27FC236}">
                  <a16:creationId xmlns:a16="http://schemas.microsoft.com/office/drawing/2014/main" id="{B00BB73E-9BF3-4C9F-B165-8FD71AE165CA}"/>
                </a:ext>
              </a:extLst>
            </p:cNvPr>
            <p:cNvSpPr/>
            <p:nvPr/>
          </p:nvSpPr>
          <p:spPr>
            <a:xfrm>
              <a:off x="2198295" y="2187427"/>
              <a:ext cx="1005840" cy="1453896"/>
            </a:xfrm>
            <a:custGeom>
              <a:avLst/>
              <a:gdLst/>
              <a:ahLst/>
              <a:cxnLst/>
              <a:rect l="l" t="t" r="r" b="b"/>
              <a:pathLst>
                <a:path w="812800" h="1894204">
                  <a:moveTo>
                    <a:pt x="0" y="1894205"/>
                  </a:moveTo>
                  <a:lnTo>
                    <a:pt x="0" y="0"/>
                  </a:lnTo>
                  <a:lnTo>
                    <a:pt x="812355" y="0"/>
                  </a:lnTo>
                  <a:lnTo>
                    <a:pt x="812355" y="1894205"/>
                  </a:lnTo>
                </a:path>
              </a:pathLst>
            </a:custGeom>
            <a:ln w="3175">
              <a:solidFill>
                <a:schemeClr val="bg1">
                  <a:lumMod val="50000"/>
                </a:schemeClr>
              </a:solidFill>
              <a:prstDash val="dash"/>
            </a:ln>
          </p:spPr>
          <p:txBody>
            <a:bodyPr wrap="square" lIns="0" tIns="0" rIns="0" bIns="0" rtlCol="0"/>
            <a:lstStyle/>
            <a:p>
              <a:endParaRPr/>
            </a:p>
          </p:txBody>
        </p:sp>
        <p:sp>
          <p:nvSpPr>
            <p:cNvPr id="90" name="object 40">
              <a:extLst>
                <a:ext uri="{FF2B5EF4-FFF2-40B4-BE49-F238E27FC236}">
                  <a16:creationId xmlns:a16="http://schemas.microsoft.com/office/drawing/2014/main" id="{415A7E15-A101-444E-8E77-576ED1DB69E8}"/>
                </a:ext>
              </a:extLst>
            </p:cNvPr>
            <p:cNvSpPr/>
            <p:nvPr/>
          </p:nvSpPr>
          <p:spPr>
            <a:xfrm>
              <a:off x="6528816" y="2187427"/>
              <a:ext cx="987552" cy="1453896"/>
            </a:xfrm>
            <a:custGeom>
              <a:avLst/>
              <a:gdLst/>
              <a:ahLst/>
              <a:cxnLst/>
              <a:rect l="l" t="t" r="r" b="b"/>
              <a:pathLst>
                <a:path w="812800" h="1894204">
                  <a:moveTo>
                    <a:pt x="0" y="1894205"/>
                  </a:moveTo>
                  <a:lnTo>
                    <a:pt x="0" y="0"/>
                  </a:lnTo>
                  <a:lnTo>
                    <a:pt x="812368" y="0"/>
                  </a:lnTo>
                  <a:lnTo>
                    <a:pt x="812368" y="1894205"/>
                  </a:lnTo>
                </a:path>
              </a:pathLst>
            </a:custGeom>
            <a:ln w="3175">
              <a:solidFill>
                <a:schemeClr val="bg1">
                  <a:lumMod val="50000"/>
                </a:schemeClr>
              </a:solidFill>
              <a:prstDash val="dash"/>
            </a:ln>
          </p:spPr>
          <p:txBody>
            <a:bodyPr wrap="square" lIns="0" tIns="0" rIns="0" bIns="0" rtlCol="0"/>
            <a:lstStyle/>
            <a:p>
              <a:endParaRPr/>
            </a:p>
          </p:txBody>
        </p:sp>
        <p:sp>
          <p:nvSpPr>
            <p:cNvPr id="91" name="object 47">
              <a:extLst>
                <a:ext uri="{FF2B5EF4-FFF2-40B4-BE49-F238E27FC236}">
                  <a16:creationId xmlns:a16="http://schemas.microsoft.com/office/drawing/2014/main" id="{92044ABA-66AF-44C7-8EE2-B95B354C52FB}"/>
                </a:ext>
              </a:extLst>
            </p:cNvPr>
            <p:cNvSpPr/>
            <p:nvPr/>
          </p:nvSpPr>
          <p:spPr>
            <a:xfrm>
              <a:off x="7607808" y="2187427"/>
              <a:ext cx="987552" cy="1453896"/>
            </a:xfrm>
            <a:custGeom>
              <a:avLst/>
              <a:gdLst/>
              <a:ahLst/>
              <a:cxnLst/>
              <a:rect l="l" t="t" r="r" b="b"/>
              <a:pathLst>
                <a:path w="812800" h="1894204">
                  <a:moveTo>
                    <a:pt x="0" y="1894205"/>
                  </a:moveTo>
                  <a:lnTo>
                    <a:pt x="0" y="0"/>
                  </a:lnTo>
                  <a:lnTo>
                    <a:pt x="812368" y="0"/>
                  </a:lnTo>
                  <a:lnTo>
                    <a:pt x="812368" y="1894205"/>
                  </a:lnTo>
                </a:path>
              </a:pathLst>
            </a:custGeom>
            <a:ln w="3175">
              <a:solidFill>
                <a:schemeClr val="bg1">
                  <a:lumMod val="50000"/>
                </a:schemeClr>
              </a:solidFill>
              <a:prstDash val="dash"/>
            </a:ln>
          </p:spPr>
          <p:txBody>
            <a:bodyPr wrap="square" lIns="0" tIns="0" rIns="0" bIns="0" rtlCol="0"/>
            <a:lstStyle/>
            <a:p>
              <a:endParaRPr/>
            </a:p>
          </p:txBody>
        </p:sp>
        <p:sp>
          <p:nvSpPr>
            <p:cNvPr id="128" name="object 61">
              <a:extLst>
                <a:ext uri="{FF2B5EF4-FFF2-40B4-BE49-F238E27FC236}">
                  <a16:creationId xmlns:a16="http://schemas.microsoft.com/office/drawing/2014/main" id="{EB832A23-1F92-4356-99FD-C0742120FAEE}"/>
                </a:ext>
              </a:extLst>
            </p:cNvPr>
            <p:cNvSpPr txBox="1"/>
            <p:nvPr/>
          </p:nvSpPr>
          <p:spPr>
            <a:xfrm>
              <a:off x="1097280" y="2728284"/>
              <a:ext cx="479618" cy="320601"/>
            </a:xfrm>
            <a:prstGeom prst="rect">
              <a:avLst/>
            </a:prstGeom>
          </p:spPr>
          <p:txBody>
            <a:bodyPr vert="horz" wrap="non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Percent </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a:t>
              </a:r>
            </a:p>
          </p:txBody>
        </p:sp>
        <p:sp>
          <p:nvSpPr>
            <p:cNvPr id="130" name="TextBox 129">
              <a:extLst>
                <a:ext uri="{FF2B5EF4-FFF2-40B4-BE49-F238E27FC236}">
                  <a16:creationId xmlns:a16="http://schemas.microsoft.com/office/drawing/2014/main" id="{A3297575-AB8B-480A-B9C1-32AD714A8023}"/>
                </a:ext>
              </a:extLst>
            </p:cNvPr>
            <p:cNvSpPr txBox="1"/>
            <p:nvPr/>
          </p:nvSpPr>
          <p:spPr>
            <a:xfrm>
              <a:off x="1589801" y="2103120"/>
              <a:ext cx="420308" cy="166777"/>
            </a:xfrm>
            <a:prstGeom prst="rect">
              <a:avLst/>
            </a:prstGeom>
            <a:noFill/>
          </p:spPr>
          <p:txBody>
            <a:bodyPr wrap="non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15</a:t>
              </a:r>
              <a:r>
                <a:rPr kumimoji="0" lang="en-US" sz="1100" b="0" i="0" u="none" strike="noStrike" kern="1200" cap="none" spc="0" normalizeH="0" baseline="0" noProof="0">
                  <a:ln>
                    <a:noFill/>
                  </a:ln>
                  <a:effectLst/>
                  <a:uLnTx/>
                  <a:uFillTx/>
                  <a:latin typeface="Arial" panose="020B0604020202020204"/>
                  <a:ea typeface="+mn-ea"/>
                  <a:cs typeface="+mn-cs"/>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31" name="TextBox 130">
              <a:extLst>
                <a:ext uri="{FF2B5EF4-FFF2-40B4-BE49-F238E27FC236}">
                  <a16:creationId xmlns:a16="http://schemas.microsoft.com/office/drawing/2014/main" id="{4F8BEA33-3181-4812-A745-6DAC9DF2F436}"/>
                </a:ext>
              </a:extLst>
            </p:cNvPr>
            <p:cNvSpPr txBox="1"/>
            <p:nvPr/>
          </p:nvSpPr>
          <p:spPr>
            <a:xfrm>
              <a:off x="1609344" y="2668339"/>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50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32" name="TextBox 131">
              <a:extLst>
                <a:ext uri="{FF2B5EF4-FFF2-40B4-BE49-F238E27FC236}">
                  <a16:creationId xmlns:a16="http://schemas.microsoft.com/office/drawing/2014/main" id="{27EB980E-7C1B-41BB-A9C8-7D930A6BE870}"/>
                </a:ext>
              </a:extLst>
            </p:cNvPr>
            <p:cNvSpPr txBox="1"/>
            <p:nvPr/>
          </p:nvSpPr>
          <p:spPr>
            <a:xfrm>
              <a:off x="1609344" y="2942598"/>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33" name="Straight Connector 132">
              <a:extLst>
                <a:ext uri="{FF2B5EF4-FFF2-40B4-BE49-F238E27FC236}">
                  <a16:creationId xmlns:a16="http://schemas.microsoft.com/office/drawing/2014/main" id="{605B3A74-1C18-4735-B15B-7DCFA74ACEF6}"/>
                </a:ext>
              </a:extLst>
            </p:cNvPr>
            <p:cNvCxnSpPr>
              <a:cxnSpLocks/>
            </p:cNvCxnSpPr>
            <p:nvPr/>
          </p:nvCxnSpPr>
          <p:spPr>
            <a:xfrm>
              <a:off x="1985689" y="2188693"/>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A52EEC1-EAF1-4E0E-A8B9-9C063A713967}"/>
                </a:ext>
              </a:extLst>
            </p:cNvPr>
            <p:cNvCxnSpPr>
              <a:cxnSpLocks/>
            </p:cNvCxnSpPr>
            <p:nvPr/>
          </p:nvCxnSpPr>
          <p:spPr>
            <a:xfrm>
              <a:off x="1985689" y="274725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FA22523-658E-431A-B770-6091232FE22F}"/>
                </a:ext>
              </a:extLst>
            </p:cNvPr>
            <p:cNvCxnSpPr>
              <a:cxnSpLocks/>
            </p:cNvCxnSpPr>
            <p:nvPr/>
          </p:nvCxnSpPr>
          <p:spPr>
            <a:xfrm>
              <a:off x="1985689" y="3025625"/>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C1A5EA45-CD45-4F38-B53D-48C166A74827}"/>
                </a:ext>
              </a:extLst>
            </p:cNvPr>
            <p:cNvSpPr txBox="1"/>
            <p:nvPr/>
          </p:nvSpPr>
          <p:spPr>
            <a:xfrm>
              <a:off x="1517904" y="3225207"/>
              <a:ext cx="49377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-50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37" name="TextBox 136">
              <a:extLst>
                <a:ext uri="{FF2B5EF4-FFF2-40B4-BE49-F238E27FC236}">
                  <a16:creationId xmlns:a16="http://schemas.microsoft.com/office/drawing/2014/main" id="{CE645630-55B8-4E46-BD9D-DFB84F84FB0F}"/>
                </a:ext>
              </a:extLst>
            </p:cNvPr>
            <p:cNvSpPr txBox="1"/>
            <p:nvPr/>
          </p:nvSpPr>
          <p:spPr>
            <a:xfrm>
              <a:off x="1517904" y="3508915"/>
              <a:ext cx="49377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-100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39" name="Straight Connector 138">
              <a:extLst>
                <a:ext uri="{FF2B5EF4-FFF2-40B4-BE49-F238E27FC236}">
                  <a16:creationId xmlns:a16="http://schemas.microsoft.com/office/drawing/2014/main" id="{A38C15D4-410B-45E5-897F-FF685CB81147}"/>
                </a:ext>
              </a:extLst>
            </p:cNvPr>
            <p:cNvCxnSpPr>
              <a:cxnSpLocks/>
            </p:cNvCxnSpPr>
            <p:nvPr/>
          </p:nvCxnSpPr>
          <p:spPr>
            <a:xfrm>
              <a:off x="1985689" y="3305591"/>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F7E3317-1D10-4DF4-B197-7476C5882DDE}"/>
                </a:ext>
              </a:extLst>
            </p:cNvPr>
            <p:cNvCxnSpPr>
              <a:cxnSpLocks/>
            </p:cNvCxnSpPr>
            <p:nvPr/>
          </p:nvCxnSpPr>
          <p:spPr>
            <a:xfrm>
              <a:off x="1985689" y="3591211"/>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48594718-F086-4F80-BCDE-F1049041D9C2}"/>
                </a:ext>
              </a:extLst>
            </p:cNvPr>
            <p:cNvSpPr txBox="1"/>
            <p:nvPr/>
          </p:nvSpPr>
          <p:spPr>
            <a:xfrm>
              <a:off x="1591056" y="2383350"/>
              <a:ext cx="42062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100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43" name="Straight Connector 142">
              <a:extLst>
                <a:ext uri="{FF2B5EF4-FFF2-40B4-BE49-F238E27FC236}">
                  <a16:creationId xmlns:a16="http://schemas.microsoft.com/office/drawing/2014/main" id="{BD06B6D9-E2BD-4010-ADBB-8A2A491CA97C}"/>
                </a:ext>
              </a:extLst>
            </p:cNvPr>
            <p:cNvCxnSpPr>
              <a:cxnSpLocks/>
            </p:cNvCxnSpPr>
            <p:nvPr/>
          </p:nvCxnSpPr>
          <p:spPr>
            <a:xfrm>
              <a:off x="1985689" y="2468964"/>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1" name="object 2">
            <a:extLst>
              <a:ext uri="{FF2B5EF4-FFF2-40B4-BE49-F238E27FC236}">
                <a16:creationId xmlns:a16="http://schemas.microsoft.com/office/drawing/2014/main" id="{48704B97-4720-4ABF-8553-D4A88115E230}"/>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2372428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A156FD-CA00-4C39-928A-214B924B4051}"/>
              </a:ext>
            </a:extLst>
          </p:cNvPr>
          <p:cNvGrpSpPr/>
          <p:nvPr/>
        </p:nvGrpSpPr>
        <p:grpSpPr>
          <a:xfrm>
            <a:off x="365760" y="1051560"/>
            <a:ext cx="11430000" cy="5508333"/>
            <a:chOff x="365760" y="1051560"/>
            <a:chExt cx="11430000" cy="5508333"/>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Change in the number of people who inject drugs receiving opioid substitution therapy per month, compared to baseline, selected countries, 2020</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461C6D43-3768-4E6C-8BA8-6EB3BAE62364}"/>
                </a:ext>
              </a:extLst>
            </p:cNvPr>
            <p:cNvSpPr txBox="1"/>
            <p:nvPr/>
          </p:nvSpPr>
          <p:spPr>
            <a:xfrm>
              <a:off x="457200" y="5867396"/>
              <a:ext cx="11052928" cy="692497"/>
            </a:xfrm>
            <a:prstGeom prst="rect">
              <a:avLst/>
            </a:prstGeom>
            <a:noFill/>
          </p:spPr>
          <p:txBody>
            <a:bodyPr wrap="square" lIns="0" tIns="0" rIns="0" bIns="0">
              <a:spAutoFit/>
            </a:bodyPr>
            <a:lstStyle>
              <a:defPPr>
                <a:defRPr lang="LID4096"/>
              </a:defPPr>
              <a:lvl1pPr>
                <a:defRPr sz="1000"/>
              </a:lvl1pPr>
            </a:lstStyle>
            <a:p>
              <a:r>
                <a:rPr lang="en-US" b="1">
                  <a:solidFill>
                    <a:schemeClr val="tx1">
                      <a:lumMod val="65000"/>
                      <a:lumOff val="35000"/>
                    </a:schemeClr>
                  </a:solidFill>
                </a:rPr>
                <a:t>Source: </a:t>
              </a:r>
              <a:r>
                <a:rPr lang="en-US">
                  <a:solidFill>
                    <a:schemeClr val="tx1">
                      <a:lumMod val="65000"/>
                      <a:lumOff val="35000"/>
                    </a:schemeClr>
                  </a:solidFill>
                </a:rPr>
                <a:t>UNAIDS/WHO/UNICEF HIV services tracking tool, November 2020.</a:t>
              </a:r>
            </a:p>
            <a:p>
              <a:pPr>
                <a:spcBef>
                  <a:spcPts val="300"/>
                </a:spcBef>
              </a:pPr>
              <a:r>
                <a:rPr lang="en-US" b="1">
                  <a:solidFill>
                    <a:schemeClr val="tx1">
                      <a:lumMod val="65000"/>
                      <a:lumOff val="35000"/>
                    </a:schemeClr>
                  </a:solidFill>
                </a:rPr>
                <a:t>Note: </a:t>
              </a:r>
              <a:r>
                <a:rPr lang="en-US">
                  <a:solidFill>
                    <a:schemeClr val="tx1">
                      <a:lumMod val="65000"/>
                      <a:lumOff val="35000"/>
                    </a:schemeClr>
                  </a:solidFill>
                </a:rPr>
                <a:t>The baseline is the average of January and February reports.</a:t>
              </a:r>
            </a:p>
            <a:p>
              <a:pPr>
                <a:spcBef>
                  <a:spcPts val="300"/>
                </a:spcBef>
              </a:pPr>
              <a:r>
                <a:rPr lang="en-US" b="1">
                  <a:solidFill>
                    <a:schemeClr val="tx1">
                      <a:lumMod val="65000"/>
                      <a:lumOff val="35000"/>
                    </a:schemeClr>
                  </a:solidFill>
                </a:rPr>
                <a:t>Note: </a:t>
              </a:r>
              <a:r>
                <a:rPr lang="en-US">
                  <a:solidFill>
                    <a:schemeClr val="tx1">
                      <a:lumMod val="65000"/>
                      <a:lumOff val="35000"/>
                    </a:schemeClr>
                  </a:solidFill>
                </a:rPr>
                <a:t>Selected countries fulfilled the following criteria: (a) provided data for January 2020; (b) had no significant change in the number of facilities reporting; (c) provided monthly, </a:t>
              </a:r>
            </a:p>
            <a:p>
              <a:r>
                <a:rPr lang="en-US">
                  <a:solidFill>
                    <a:schemeClr val="tx1">
                      <a:lumMod val="65000"/>
                      <a:lumOff val="35000"/>
                    </a:schemeClr>
                  </a:solidFill>
                </a:rPr>
                <a:t>not cumulative, data; and (d) had at least six months of data.</a:t>
              </a:r>
              <a:endParaRPr lang="en-GB">
                <a:solidFill>
                  <a:schemeClr val="tx1">
                    <a:lumMod val="65000"/>
                    <a:lumOff val="35000"/>
                  </a:schemeClr>
                </a:solidFill>
              </a:endParaRPr>
            </a:p>
          </p:txBody>
        </p:sp>
        <p:sp>
          <p:nvSpPr>
            <p:cNvPr id="92" name="TextBox 91">
              <a:extLst>
                <a:ext uri="{FF2B5EF4-FFF2-40B4-BE49-F238E27FC236}">
                  <a16:creationId xmlns:a16="http://schemas.microsoft.com/office/drawing/2014/main" id="{089AF827-256E-49BC-8B28-203250083E5B}"/>
                </a:ext>
              </a:extLst>
            </p:cNvPr>
            <p:cNvSpPr txBox="1"/>
            <p:nvPr/>
          </p:nvSpPr>
          <p:spPr>
            <a:xfrm>
              <a:off x="2196443" y="4846320"/>
              <a:ext cx="6400800" cy="758952"/>
            </a:xfrm>
            <a:prstGeom prst="rect">
              <a:avLst/>
            </a:prstGeom>
            <a:noFill/>
            <a:ln w="3175">
              <a:solidFill>
                <a:schemeClr val="bg1">
                  <a:lumMod val="50000"/>
                </a:schemeClr>
              </a:solidFill>
              <a:prstDash val="dash"/>
            </a:ln>
          </p:spPr>
          <p:txBody>
            <a:bodyPr wrap="square" lIns="0" tIns="0" rIns="0" bIns="0" rtlCol="0">
              <a:spAutoFit/>
            </a:bodyPr>
            <a:lstStyle/>
            <a:p>
              <a:pPr algn="ctr"/>
              <a:endParaRPr lang="en-GB" sz="1100" spc="-20"/>
            </a:p>
          </p:txBody>
        </p:sp>
        <p:sp>
          <p:nvSpPr>
            <p:cNvPr id="93" name="TextBox 92">
              <a:extLst>
                <a:ext uri="{FF2B5EF4-FFF2-40B4-BE49-F238E27FC236}">
                  <a16:creationId xmlns:a16="http://schemas.microsoft.com/office/drawing/2014/main" id="{2ADECAD0-1DBB-43B1-BBA7-BC586B9DBD7D}"/>
                </a:ext>
              </a:extLst>
            </p:cNvPr>
            <p:cNvSpPr txBox="1"/>
            <p:nvPr/>
          </p:nvSpPr>
          <p:spPr>
            <a:xfrm>
              <a:off x="2194560" y="4921865"/>
              <a:ext cx="2103120" cy="607859"/>
            </a:xfrm>
            <a:prstGeom prst="rect">
              <a:avLst/>
            </a:prstGeom>
            <a:noFill/>
            <a:ln w="3175">
              <a:noFill/>
            </a:ln>
          </p:spPr>
          <p:txBody>
            <a:bodyPr wrap="square" lIns="0" tIns="0" rIns="0" bIns="0" rtlCol="0" anchor="ctr">
              <a:spAutoFit/>
            </a:bodyPr>
            <a:lstStyle/>
            <a:p>
              <a:pPr algn="ctr"/>
              <a:r>
                <a:rPr lang="en-US" sz="1200"/>
                <a:t>8</a:t>
              </a:r>
            </a:p>
            <a:p>
              <a:pPr algn="ctr">
                <a:lnSpc>
                  <a:spcPts val="1100"/>
                </a:lnSpc>
              </a:pPr>
              <a:r>
                <a:rPr lang="en-US" sz="1100" spc="-20"/>
                <a:t>countries reported</a:t>
              </a:r>
            </a:p>
            <a:p>
              <a:pPr algn="ctr">
                <a:lnSpc>
                  <a:spcPts val="1100"/>
                </a:lnSpc>
              </a:pPr>
              <a:r>
                <a:rPr lang="en-US" sz="1100" spc="-20"/>
                <a:t>sufficient monthly</a:t>
              </a:r>
            </a:p>
            <a:p>
              <a:pPr algn="ctr">
                <a:lnSpc>
                  <a:spcPts val="1100"/>
                </a:lnSpc>
              </a:pPr>
              <a:r>
                <a:rPr lang="en-US" sz="1100" spc="-20"/>
                <a:t>data to analyze trends</a:t>
              </a:r>
              <a:endParaRPr lang="en-GB" sz="1100" spc="-20"/>
            </a:p>
          </p:txBody>
        </p:sp>
        <p:sp>
          <p:nvSpPr>
            <p:cNvPr id="94" name="TextBox 93">
              <a:extLst>
                <a:ext uri="{FF2B5EF4-FFF2-40B4-BE49-F238E27FC236}">
                  <a16:creationId xmlns:a16="http://schemas.microsoft.com/office/drawing/2014/main" id="{9AD064D0-71D0-40B8-B1D6-AFF5E165FCDE}"/>
                </a:ext>
              </a:extLst>
            </p:cNvPr>
            <p:cNvSpPr txBox="1"/>
            <p:nvPr/>
          </p:nvSpPr>
          <p:spPr>
            <a:xfrm>
              <a:off x="4297680" y="4921865"/>
              <a:ext cx="2103120" cy="607859"/>
            </a:xfrm>
            <a:prstGeom prst="rect">
              <a:avLst/>
            </a:prstGeom>
            <a:noFill/>
            <a:ln w="3175">
              <a:noFill/>
            </a:ln>
          </p:spPr>
          <p:txBody>
            <a:bodyPr wrap="square" lIns="0" tIns="0" rIns="0" bIns="0" rtlCol="0" anchor="ctr">
              <a:spAutoFit/>
            </a:bodyPr>
            <a:lstStyle/>
            <a:p>
              <a:pPr algn="ctr"/>
              <a:r>
                <a:rPr lang="en-US" sz="1200"/>
                <a:t>7</a:t>
              </a:r>
            </a:p>
            <a:p>
              <a:pPr algn="ctr">
                <a:lnSpc>
                  <a:spcPts val="1100"/>
                </a:lnSpc>
              </a:pPr>
              <a:r>
                <a:rPr lang="en-US" sz="1100" spc="-20"/>
                <a:t>countries did not</a:t>
              </a:r>
            </a:p>
            <a:p>
              <a:pPr algn="ctr">
                <a:lnSpc>
                  <a:spcPts val="1100"/>
                </a:lnSpc>
              </a:pPr>
              <a:r>
                <a:rPr lang="en-US" sz="1100" spc="-20"/>
                <a:t>experience significant</a:t>
              </a:r>
            </a:p>
            <a:p>
              <a:pPr algn="ctr">
                <a:lnSpc>
                  <a:spcPts val="1100"/>
                </a:lnSpc>
              </a:pPr>
              <a:r>
                <a:rPr lang="en-US" sz="1100" spc="-20"/>
                <a:t>disruptions</a:t>
              </a:r>
              <a:endParaRPr lang="en-GB" sz="1100" spc="-20"/>
            </a:p>
          </p:txBody>
        </p:sp>
        <p:sp>
          <p:nvSpPr>
            <p:cNvPr id="96" name="TextBox 95">
              <a:extLst>
                <a:ext uri="{FF2B5EF4-FFF2-40B4-BE49-F238E27FC236}">
                  <a16:creationId xmlns:a16="http://schemas.microsoft.com/office/drawing/2014/main" id="{7008F9DA-790F-4CFF-AEC7-6449E0FB7D3B}"/>
                </a:ext>
              </a:extLst>
            </p:cNvPr>
            <p:cNvSpPr txBox="1"/>
            <p:nvPr/>
          </p:nvSpPr>
          <p:spPr>
            <a:xfrm>
              <a:off x="6400800" y="4921866"/>
              <a:ext cx="2194560" cy="607859"/>
            </a:xfrm>
            <a:prstGeom prst="rect">
              <a:avLst/>
            </a:prstGeom>
            <a:noFill/>
            <a:ln w="3175">
              <a:noFill/>
            </a:ln>
          </p:spPr>
          <p:txBody>
            <a:bodyPr wrap="square" lIns="0" tIns="0" rIns="0" bIns="0" rtlCol="0" anchor="ctr">
              <a:spAutoFit/>
            </a:bodyPr>
            <a:lstStyle/>
            <a:p>
              <a:pPr algn="ctr"/>
              <a:r>
                <a:rPr lang="en-US" sz="1200"/>
                <a:t>1</a:t>
              </a:r>
            </a:p>
            <a:p>
              <a:pPr algn="ctr">
                <a:lnSpc>
                  <a:spcPts val="1100"/>
                </a:lnSpc>
              </a:pPr>
              <a:r>
                <a:rPr lang="en-US" sz="1100" spc="-20"/>
                <a:t>country experienced sustained disruptions through the last </a:t>
              </a:r>
            </a:p>
            <a:p>
              <a:pPr algn="ctr">
                <a:lnSpc>
                  <a:spcPts val="1100"/>
                </a:lnSpc>
              </a:pPr>
              <a:r>
                <a:rPr lang="en-US" sz="1100" spc="-20"/>
                <a:t>reported month</a:t>
              </a:r>
              <a:endParaRPr lang="en-GB" sz="1100" spc="-20"/>
            </a:p>
          </p:txBody>
        </p:sp>
        <p:cxnSp>
          <p:nvCxnSpPr>
            <p:cNvPr id="97" name="Straight Connector 96">
              <a:extLst>
                <a:ext uri="{FF2B5EF4-FFF2-40B4-BE49-F238E27FC236}">
                  <a16:creationId xmlns:a16="http://schemas.microsoft.com/office/drawing/2014/main" id="{5B4B4738-CBC6-4ACF-BB7E-5555B4AA05AE}"/>
                </a:ext>
              </a:extLst>
            </p:cNvPr>
            <p:cNvCxnSpPr/>
            <p:nvPr/>
          </p:nvCxnSpPr>
          <p:spPr>
            <a:xfrm>
              <a:off x="4297680" y="4846320"/>
              <a:ext cx="0" cy="758952"/>
            </a:xfrm>
            <a:prstGeom prst="line">
              <a:avLst/>
            </a:prstGeom>
            <a:noFill/>
            <a:ln w="3175">
              <a:solidFill>
                <a:schemeClr val="bg1">
                  <a:lumMod val="50000"/>
                </a:schemeClr>
              </a:solidFill>
              <a:prstDash val="dash"/>
            </a:ln>
          </p:spPr>
        </p:cxnSp>
        <p:cxnSp>
          <p:nvCxnSpPr>
            <p:cNvPr id="98" name="Straight Connector 97">
              <a:extLst>
                <a:ext uri="{FF2B5EF4-FFF2-40B4-BE49-F238E27FC236}">
                  <a16:creationId xmlns:a16="http://schemas.microsoft.com/office/drawing/2014/main" id="{9C9CA591-D1F2-4A4C-A654-3B5B76E2F770}"/>
                </a:ext>
              </a:extLst>
            </p:cNvPr>
            <p:cNvCxnSpPr/>
            <p:nvPr/>
          </p:nvCxnSpPr>
          <p:spPr>
            <a:xfrm>
              <a:off x="6400800" y="4846320"/>
              <a:ext cx="0" cy="758952"/>
            </a:xfrm>
            <a:prstGeom prst="line">
              <a:avLst/>
            </a:prstGeom>
            <a:noFill/>
            <a:ln w="3175">
              <a:solidFill>
                <a:schemeClr val="bg1">
                  <a:lumMod val="50000"/>
                </a:schemeClr>
              </a:solidFill>
              <a:prstDash val="dash"/>
            </a:ln>
          </p:spPr>
        </p:cxnSp>
        <p:sp>
          <p:nvSpPr>
            <p:cNvPr id="120" name="Rectangle 119">
              <a:extLst>
                <a:ext uri="{FF2B5EF4-FFF2-40B4-BE49-F238E27FC236}">
                  <a16:creationId xmlns:a16="http://schemas.microsoft.com/office/drawing/2014/main" id="{55725AFF-E7BB-4D75-89BE-0CC76E0F2BF1}"/>
                </a:ext>
              </a:extLst>
            </p:cNvPr>
            <p:cNvSpPr/>
            <p:nvPr/>
          </p:nvSpPr>
          <p:spPr>
            <a:xfrm>
              <a:off x="3950208" y="4572000"/>
              <a:ext cx="90170" cy="90170"/>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Box 120">
              <a:extLst>
                <a:ext uri="{FF2B5EF4-FFF2-40B4-BE49-F238E27FC236}">
                  <a16:creationId xmlns:a16="http://schemas.microsoft.com/office/drawing/2014/main" id="{8B0BB13C-E2B2-451E-8C0C-09116A68B433}"/>
                </a:ext>
              </a:extLst>
            </p:cNvPr>
            <p:cNvSpPr txBox="1"/>
            <p:nvPr/>
          </p:nvSpPr>
          <p:spPr>
            <a:xfrm>
              <a:off x="4078224" y="4526280"/>
              <a:ext cx="391133" cy="169277"/>
            </a:xfrm>
            <a:prstGeom prst="rect">
              <a:avLst/>
            </a:prstGeom>
            <a:noFill/>
          </p:spPr>
          <p:txBody>
            <a:bodyPr wrap="none" lIns="0" tIns="0" rIns="0" bIns="0" rtlCol="0" anchor="ctr">
              <a:spAutoFit/>
            </a:bodyPr>
            <a:lstStyle/>
            <a:p>
              <a:r>
                <a:rPr lang="fr-CH" sz="1100"/>
                <a:t>March</a:t>
              </a:r>
              <a:endParaRPr lang="en-GB" sz="1100"/>
            </a:p>
          </p:txBody>
        </p:sp>
        <p:sp>
          <p:nvSpPr>
            <p:cNvPr id="118" name="Rectangle 117">
              <a:extLst>
                <a:ext uri="{FF2B5EF4-FFF2-40B4-BE49-F238E27FC236}">
                  <a16:creationId xmlns:a16="http://schemas.microsoft.com/office/drawing/2014/main" id="{6E07B898-D9B3-446A-A472-E83DD58A76C0}"/>
                </a:ext>
              </a:extLst>
            </p:cNvPr>
            <p:cNvSpPr/>
            <p:nvPr/>
          </p:nvSpPr>
          <p:spPr>
            <a:xfrm>
              <a:off x="4654296" y="4575690"/>
              <a:ext cx="90170" cy="90170"/>
            </a:xfrm>
            <a:prstGeom prst="rect">
              <a:avLst/>
            </a:prstGeom>
            <a:solidFill>
              <a:srgbClr val="F09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extBox 118">
              <a:extLst>
                <a:ext uri="{FF2B5EF4-FFF2-40B4-BE49-F238E27FC236}">
                  <a16:creationId xmlns:a16="http://schemas.microsoft.com/office/drawing/2014/main" id="{0F087D6B-C057-4CFA-93BC-E4B2C750DCC5}"/>
                </a:ext>
              </a:extLst>
            </p:cNvPr>
            <p:cNvSpPr txBox="1"/>
            <p:nvPr/>
          </p:nvSpPr>
          <p:spPr>
            <a:xfrm>
              <a:off x="4782312" y="4529970"/>
              <a:ext cx="283732" cy="169277"/>
            </a:xfrm>
            <a:prstGeom prst="rect">
              <a:avLst/>
            </a:prstGeom>
            <a:noFill/>
          </p:spPr>
          <p:txBody>
            <a:bodyPr wrap="none" lIns="0" tIns="0" rIns="0" bIns="0" rtlCol="0" anchor="ctr">
              <a:spAutoFit/>
            </a:bodyPr>
            <a:lstStyle/>
            <a:p>
              <a:r>
                <a:rPr lang="fr-CH" sz="1100"/>
                <a:t>April</a:t>
              </a:r>
              <a:endParaRPr lang="en-GB" sz="1100"/>
            </a:p>
          </p:txBody>
        </p:sp>
        <p:sp>
          <p:nvSpPr>
            <p:cNvPr id="116" name="Rectangle 115">
              <a:extLst>
                <a:ext uri="{FF2B5EF4-FFF2-40B4-BE49-F238E27FC236}">
                  <a16:creationId xmlns:a16="http://schemas.microsoft.com/office/drawing/2014/main" id="{59EC7798-5515-42D0-9B92-E76ABCFB7B10}"/>
                </a:ext>
              </a:extLst>
            </p:cNvPr>
            <p:cNvSpPr/>
            <p:nvPr/>
          </p:nvSpPr>
          <p:spPr>
            <a:xfrm>
              <a:off x="5248656" y="4575690"/>
              <a:ext cx="90170" cy="90170"/>
            </a:xfrm>
            <a:prstGeom prst="rect">
              <a:avLst/>
            </a:prstGeom>
            <a:solidFill>
              <a:srgbClr val="F7C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AC96AE19-088F-4606-90D8-CA4734201102}"/>
                </a:ext>
              </a:extLst>
            </p:cNvPr>
            <p:cNvSpPr txBox="1"/>
            <p:nvPr/>
          </p:nvSpPr>
          <p:spPr>
            <a:xfrm>
              <a:off x="5376672" y="4529970"/>
              <a:ext cx="266098" cy="169277"/>
            </a:xfrm>
            <a:prstGeom prst="rect">
              <a:avLst/>
            </a:prstGeom>
            <a:noFill/>
          </p:spPr>
          <p:txBody>
            <a:bodyPr wrap="none" lIns="0" tIns="0" rIns="0" bIns="0" rtlCol="0" anchor="ctr">
              <a:spAutoFit/>
            </a:bodyPr>
            <a:lstStyle/>
            <a:p>
              <a:r>
                <a:rPr lang="fr-CH" sz="1100"/>
                <a:t>May</a:t>
              </a:r>
              <a:endParaRPr lang="en-GB" sz="1100"/>
            </a:p>
          </p:txBody>
        </p:sp>
        <p:sp>
          <p:nvSpPr>
            <p:cNvPr id="114" name="Rectangle 113">
              <a:extLst>
                <a:ext uri="{FF2B5EF4-FFF2-40B4-BE49-F238E27FC236}">
                  <a16:creationId xmlns:a16="http://schemas.microsoft.com/office/drawing/2014/main" id="{59BF708B-BAED-412F-9DFF-0B05CBEBF58C}"/>
                </a:ext>
              </a:extLst>
            </p:cNvPr>
            <p:cNvSpPr/>
            <p:nvPr/>
          </p:nvSpPr>
          <p:spPr>
            <a:xfrm>
              <a:off x="5824728" y="4575690"/>
              <a:ext cx="90170" cy="90170"/>
            </a:xfrm>
            <a:prstGeom prst="rect">
              <a:avLst/>
            </a:prstGeom>
            <a:solidFill>
              <a:srgbClr val="62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a:extLst>
                <a:ext uri="{FF2B5EF4-FFF2-40B4-BE49-F238E27FC236}">
                  <a16:creationId xmlns:a16="http://schemas.microsoft.com/office/drawing/2014/main" id="{DD9EBD7C-E3D1-4C55-9FFB-D742BF0AAAC3}"/>
                </a:ext>
              </a:extLst>
            </p:cNvPr>
            <p:cNvSpPr txBox="1"/>
            <p:nvPr/>
          </p:nvSpPr>
          <p:spPr>
            <a:xfrm>
              <a:off x="5952744" y="4529970"/>
              <a:ext cx="306174" cy="169277"/>
            </a:xfrm>
            <a:prstGeom prst="rect">
              <a:avLst/>
            </a:prstGeom>
            <a:noFill/>
          </p:spPr>
          <p:txBody>
            <a:bodyPr wrap="none" lIns="0" tIns="0" rIns="0" bIns="0" rtlCol="0" anchor="ctr">
              <a:spAutoFit/>
            </a:bodyPr>
            <a:lstStyle/>
            <a:p>
              <a:r>
                <a:rPr lang="fr-CH" sz="1100"/>
                <a:t>June</a:t>
              </a:r>
              <a:endParaRPr lang="en-GB" sz="1100"/>
            </a:p>
          </p:txBody>
        </p:sp>
        <p:sp>
          <p:nvSpPr>
            <p:cNvPr id="112" name="Rectangle 111">
              <a:extLst>
                <a:ext uri="{FF2B5EF4-FFF2-40B4-BE49-F238E27FC236}">
                  <a16:creationId xmlns:a16="http://schemas.microsoft.com/office/drawing/2014/main" id="{858C07FA-7D5D-4905-BF0F-F9DECD4B2E1D}"/>
                </a:ext>
              </a:extLst>
            </p:cNvPr>
            <p:cNvSpPr/>
            <p:nvPr/>
          </p:nvSpPr>
          <p:spPr>
            <a:xfrm>
              <a:off x="6446520" y="4575690"/>
              <a:ext cx="90170" cy="90170"/>
            </a:xfrm>
            <a:prstGeom prst="rect">
              <a:avLst/>
            </a:prstGeom>
            <a:solidFill>
              <a:srgbClr val="8ED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2259DB08-6857-4990-9E55-3F34BCC37608}"/>
                </a:ext>
              </a:extLst>
            </p:cNvPr>
            <p:cNvSpPr txBox="1"/>
            <p:nvPr/>
          </p:nvSpPr>
          <p:spPr>
            <a:xfrm>
              <a:off x="6574536" y="4529970"/>
              <a:ext cx="251672" cy="169277"/>
            </a:xfrm>
            <a:prstGeom prst="rect">
              <a:avLst/>
            </a:prstGeom>
            <a:noFill/>
          </p:spPr>
          <p:txBody>
            <a:bodyPr wrap="none" lIns="0" tIns="0" rIns="0" bIns="0" rtlCol="0" anchor="ctr">
              <a:spAutoFit/>
            </a:bodyPr>
            <a:lstStyle/>
            <a:p>
              <a:r>
                <a:rPr lang="fr-CH" sz="1100"/>
                <a:t>July</a:t>
              </a:r>
              <a:endParaRPr lang="en-GB" sz="1100"/>
            </a:p>
          </p:txBody>
        </p:sp>
        <p:sp>
          <p:nvSpPr>
            <p:cNvPr id="7" name="object 15">
              <a:extLst>
                <a:ext uri="{FF2B5EF4-FFF2-40B4-BE49-F238E27FC236}">
                  <a16:creationId xmlns:a16="http://schemas.microsoft.com/office/drawing/2014/main" id="{96A38C6E-0C78-4C0B-9C95-D0E662961C59}"/>
                </a:ext>
              </a:extLst>
            </p:cNvPr>
            <p:cNvSpPr/>
            <p:nvPr/>
          </p:nvSpPr>
          <p:spPr>
            <a:xfrm>
              <a:off x="7040880" y="2187784"/>
              <a:ext cx="1554480" cy="1799589"/>
            </a:xfrm>
            <a:custGeom>
              <a:avLst/>
              <a:gdLst/>
              <a:ahLst/>
              <a:cxnLst/>
              <a:rect l="l" t="t" r="r" b="b"/>
              <a:pathLst>
                <a:path w="1229359" h="1799590">
                  <a:moveTo>
                    <a:pt x="0" y="1799577"/>
                  </a:moveTo>
                  <a:lnTo>
                    <a:pt x="0" y="0"/>
                  </a:lnTo>
                  <a:lnTo>
                    <a:pt x="1229067" y="0"/>
                  </a:lnTo>
                  <a:lnTo>
                    <a:pt x="1229067" y="1799577"/>
                  </a:lnTo>
                </a:path>
              </a:pathLst>
            </a:custGeom>
            <a:ln w="3175">
              <a:solidFill>
                <a:schemeClr val="bg1">
                  <a:lumMod val="50000"/>
                </a:schemeClr>
              </a:solidFill>
              <a:prstDash val="dash"/>
            </a:ln>
          </p:spPr>
          <p:txBody>
            <a:bodyPr wrap="square" lIns="0" tIns="0" rIns="0" bIns="0" rtlCol="0"/>
            <a:lstStyle/>
            <a:p>
              <a:endParaRPr/>
            </a:p>
          </p:txBody>
        </p:sp>
        <p:grpSp>
          <p:nvGrpSpPr>
            <p:cNvPr id="150" name="Group 149">
              <a:extLst>
                <a:ext uri="{FF2B5EF4-FFF2-40B4-BE49-F238E27FC236}">
                  <a16:creationId xmlns:a16="http://schemas.microsoft.com/office/drawing/2014/main" id="{462FD20B-F721-495B-B332-EAB1CC9C0E45}"/>
                </a:ext>
              </a:extLst>
            </p:cNvPr>
            <p:cNvGrpSpPr/>
            <p:nvPr/>
          </p:nvGrpSpPr>
          <p:grpSpPr>
            <a:xfrm>
              <a:off x="7406640" y="2883828"/>
              <a:ext cx="652844" cy="290830"/>
              <a:chOff x="7498132" y="2986793"/>
              <a:chExt cx="652844" cy="290830"/>
            </a:xfrm>
          </p:grpSpPr>
          <p:sp>
            <p:nvSpPr>
              <p:cNvPr id="8" name="object 16">
                <a:extLst>
                  <a:ext uri="{FF2B5EF4-FFF2-40B4-BE49-F238E27FC236}">
                    <a16:creationId xmlns:a16="http://schemas.microsoft.com/office/drawing/2014/main" id="{2705762E-752E-4395-8E31-C2C9B309FD86}"/>
                  </a:ext>
                </a:extLst>
              </p:cNvPr>
              <p:cNvSpPr/>
              <p:nvPr/>
            </p:nvSpPr>
            <p:spPr>
              <a:xfrm>
                <a:off x="7498132" y="2986793"/>
                <a:ext cx="162560" cy="219710"/>
              </a:xfrm>
              <a:custGeom>
                <a:avLst/>
                <a:gdLst/>
                <a:ahLst/>
                <a:cxnLst/>
                <a:rect l="l" t="t" r="r" b="b"/>
                <a:pathLst>
                  <a:path w="162560" h="219709">
                    <a:moveTo>
                      <a:pt x="162115" y="0"/>
                    </a:moveTo>
                    <a:lnTo>
                      <a:pt x="0" y="0"/>
                    </a:lnTo>
                    <a:lnTo>
                      <a:pt x="0" y="219697"/>
                    </a:lnTo>
                    <a:lnTo>
                      <a:pt x="162115" y="219697"/>
                    </a:lnTo>
                    <a:lnTo>
                      <a:pt x="162115" y="0"/>
                    </a:lnTo>
                    <a:close/>
                  </a:path>
                </a:pathLst>
              </a:custGeom>
              <a:solidFill>
                <a:srgbClr val="E31836"/>
              </a:solidFill>
            </p:spPr>
            <p:txBody>
              <a:bodyPr wrap="square" lIns="0" tIns="0" rIns="0" bIns="0" rtlCol="0"/>
              <a:lstStyle/>
              <a:p>
                <a:endParaRPr/>
              </a:p>
            </p:txBody>
          </p:sp>
          <p:sp>
            <p:nvSpPr>
              <p:cNvPr id="9" name="object 17">
                <a:extLst>
                  <a:ext uri="{FF2B5EF4-FFF2-40B4-BE49-F238E27FC236}">
                    <a16:creationId xmlns:a16="http://schemas.microsoft.com/office/drawing/2014/main" id="{8854A2EF-55EB-4C11-9698-2003251A56AA}"/>
                  </a:ext>
                </a:extLst>
              </p:cNvPr>
              <p:cNvSpPr/>
              <p:nvPr/>
            </p:nvSpPr>
            <p:spPr>
              <a:xfrm>
                <a:off x="7660451" y="2986793"/>
                <a:ext cx="163830" cy="290830"/>
              </a:xfrm>
              <a:custGeom>
                <a:avLst/>
                <a:gdLst/>
                <a:ahLst/>
                <a:cxnLst/>
                <a:rect l="l" t="t" r="r" b="b"/>
                <a:pathLst>
                  <a:path w="163829" h="290829">
                    <a:moveTo>
                      <a:pt x="163334" y="0"/>
                    </a:moveTo>
                    <a:lnTo>
                      <a:pt x="0" y="0"/>
                    </a:lnTo>
                    <a:lnTo>
                      <a:pt x="0" y="290512"/>
                    </a:lnTo>
                    <a:lnTo>
                      <a:pt x="163334" y="290512"/>
                    </a:lnTo>
                    <a:lnTo>
                      <a:pt x="163334" y="0"/>
                    </a:lnTo>
                    <a:close/>
                  </a:path>
                </a:pathLst>
              </a:custGeom>
              <a:solidFill>
                <a:srgbClr val="F09383"/>
              </a:solidFill>
            </p:spPr>
            <p:txBody>
              <a:bodyPr wrap="square" lIns="0" tIns="0" rIns="0" bIns="0" rtlCol="0"/>
              <a:lstStyle/>
              <a:p>
                <a:endParaRPr/>
              </a:p>
            </p:txBody>
          </p:sp>
          <p:sp>
            <p:nvSpPr>
              <p:cNvPr id="10" name="object 18">
                <a:extLst>
                  <a:ext uri="{FF2B5EF4-FFF2-40B4-BE49-F238E27FC236}">
                    <a16:creationId xmlns:a16="http://schemas.microsoft.com/office/drawing/2014/main" id="{7A1A7885-A247-43D2-A8D6-B2F85DBFB98E}"/>
                  </a:ext>
                </a:extLst>
              </p:cNvPr>
              <p:cNvSpPr/>
              <p:nvPr/>
            </p:nvSpPr>
            <p:spPr>
              <a:xfrm>
                <a:off x="7823811" y="2986793"/>
                <a:ext cx="163830" cy="219710"/>
              </a:xfrm>
              <a:custGeom>
                <a:avLst/>
                <a:gdLst/>
                <a:ahLst/>
                <a:cxnLst/>
                <a:rect l="l" t="t" r="r" b="b"/>
                <a:pathLst>
                  <a:path w="163829" h="219709">
                    <a:moveTo>
                      <a:pt x="163322" y="0"/>
                    </a:moveTo>
                    <a:lnTo>
                      <a:pt x="0" y="0"/>
                    </a:lnTo>
                    <a:lnTo>
                      <a:pt x="0" y="219697"/>
                    </a:lnTo>
                    <a:lnTo>
                      <a:pt x="163322" y="219697"/>
                    </a:lnTo>
                    <a:lnTo>
                      <a:pt x="163322" y="0"/>
                    </a:lnTo>
                    <a:close/>
                  </a:path>
                </a:pathLst>
              </a:custGeom>
              <a:solidFill>
                <a:srgbClr val="F7C6B9"/>
              </a:solidFill>
            </p:spPr>
            <p:txBody>
              <a:bodyPr wrap="square" lIns="0" tIns="0" rIns="0" bIns="0" rtlCol="0"/>
              <a:lstStyle/>
              <a:p>
                <a:endParaRPr/>
              </a:p>
            </p:txBody>
          </p:sp>
          <p:sp>
            <p:nvSpPr>
              <p:cNvPr id="11" name="object 19">
                <a:extLst>
                  <a:ext uri="{FF2B5EF4-FFF2-40B4-BE49-F238E27FC236}">
                    <a16:creationId xmlns:a16="http://schemas.microsoft.com/office/drawing/2014/main" id="{56F1F08F-8745-4FFA-A723-9734F10F872B}"/>
                  </a:ext>
                </a:extLst>
              </p:cNvPr>
              <p:cNvSpPr/>
              <p:nvPr/>
            </p:nvSpPr>
            <p:spPr>
              <a:xfrm>
                <a:off x="7987146" y="2986793"/>
                <a:ext cx="163830" cy="97790"/>
              </a:xfrm>
              <a:custGeom>
                <a:avLst/>
                <a:gdLst/>
                <a:ahLst/>
                <a:cxnLst/>
                <a:rect l="l" t="t" r="r" b="b"/>
                <a:pathLst>
                  <a:path w="163829" h="97790">
                    <a:moveTo>
                      <a:pt x="163334" y="0"/>
                    </a:moveTo>
                    <a:lnTo>
                      <a:pt x="0" y="0"/>
                    </a:lnTo>
                    <a:lnTo>
                      <a:pt x="0" y="97764"/>
                    </a:lnTo>
                    <a:lnTo>
                      <a:pt x="163334" y="97764"/>
                    </a:lnTo>
                    <a:lnTo>
                      <a:pt x="163334" y="0"/>
                    </a:lnTo>
                    <a:close/>
                  </a:path>
                </a:pathLst>
              </a:custGeom>
              <a:solidFill>
                <a:srgbClr val="62CDF6"/>
              </a:solidFill>
            </p:spPr>
            <p:txBody>
              <a:bodyPr wrap="square" lIns="0" tIns="0" rIns="0" bIns="0" rtlCol="0"/>
              <a:lstStyle/>
              <a:p>
                <a:endParaRPr/>
              </a:p>
            </p:txBody>
          </p:sp>
        </p:grpSp>
        <p:sp>
          <p:nvSpPr>
            <p:cNvPr id="12" name="object 20">
              <a:extLst>
                <a:ext uri="{FF2B5EF4-FFF2-40B4-BE49-F238E27FC236}">
                  <a16:creationId xmlns:a16="http://schemas.microsoft.com/office/drawing/2014/main" id="{E2C89AA0-D42A-4B6B-91C6-8576BD9A4716}"/>
                </a:ext>
              </a:extLst>
            </p:cNvPr>
            <p:cNvSpPr/>
            <p:nvPr/>
          </p:nvSpPr>
          <p:spPr>
            <a:xfrm>
              <a:off x="5440680" y="2187784"/>
              <a:ext cx="1508760" cy="1799589"/>
            </a:xfrm>
            <a:custGeom>
              <a:avLst/>
              <a:gdLst/>
              <a:ahLst/>
              <a:cxnLst/>
              <a:rect l="l" t="t" r="r" b="b"/>
              <a:pathLst>
                <a:path w="1229360" h="1799590">
                  <a:moveTo>
                    <a:pt x="0" y="1799577"/>
                  </a:moveTo>
                  <a:lnTo>
                    <a:pt x="0" y="0"/>
                  </a:lnTo>
                  <a:lnTo>
                    <a:pt x="1229067" y="0"/>
                  </a:lnTo>
                  <a:lnTo>
                    <a:pt x="1229067" y="1799577"/>
                  </a:lnTo>
                </a:path>
              </a:pathLst>
            </a:custGeom>
            <a:ln w="3175">
              <a:solidFill>
                <a:schemeClr val="bg1">
                  <a:lumMod val="50000"/>
                </a:schemeClr>
              </a:solidFill>
              <a:prstDash val="dash"/>
            </a:ln>
          </p:spPr>
          <p:txBody>
            <a:bodyPr wrap="square" lIns="0" tIns="0" rIns="0" bIns="0" rtlCol="0"/>
            <a:lstStyle/>
            <a:p>
              <a:endParaRPr/>
            </a:p>
          </p:txBody>
        </p:sp>
        <p:grpSp>
          <p:nvGrpSpPr>
            <p:cNvPr id="155" name="Group 154">
              <a:extLst>
                <a:ext uri="{FF2B5EF4-FFF2-40B4-BE49-F238E27FC236}">
                  <a16:creationId xmlns:a16="http://schemas.microsoft.com/office/drawing/2014/main" id="{97CD8EFE-9490-496B-B8D4-BD39844D6736}"/>
                </a:ext>
              </a:extLst>
            </p:cNvPr>
            <p:cNvGrpSpPr/>
            <p:nvPr/>
          </p:nvGrpSpPr>
          <p:grpSpPr>
            <a:xfrm>
              <a:off x="5788152" y="2308569"/>
              <a:ext cx="816203" cy="855929"/>
              <a:chOff x="5762035" y="2402390"/>
              <a:chExt cx="816203" cy="855929"/>
            </a:xfrm>
          </p:grpSpPr>
          <p:sp>
            <p:nvSpPr>
              <p:cNvPr id="13" name="object 21">
                <a:extLst>
                  <a:ext uri="{FF2B5EF4-FFF2-40B4-BE49-F238E27FC236}">
                    <a16:creationId xmlns:a16="http://schemas.microsoft.com/office/drawing/2014/main" id="{2BC5CB0D-AF1B-4E36-B3C7-CAE96E2AD9C1}"/>
                  </a:ext>
                </a:extLst>
              </p:cNvPr>
              <p:cNvSpPr/>
              <p:nvPr/>
            </p:nvSpPr>
            <p:spPr>
              <a:xfrm>
                <a:off x="5762035" y="2790934"/>
                <a:ext cx="162560" cy="187325"/>
              </a:xfrm>
              <a:custGeom>
                <a:avLst/>
                <a:gdLst/>
                <a:ahLst/>
                <a:cxnLst/>
                <a:rect l="l" t="t" r="r" b="b"/>
                <a:pathLst>
                  <a:path w="162560" h="187325">
                    <a:moveTo>
                      <a:pt x="162115" y="0"/>
                    </a:moveTo>
                    <a:lnTo>
                      <a:pt x="0" y="0"/>
                    </a:lnTo>
                    <a:lnTo>
                      <a:pt x="0" y="186715"/>
                    </a:lnTo>
                    <a:lnTo>
                      <a:pt x="162115" y="186715"/>
                    </a:lnTo>
                    <a:lnTo>
                      <a:pt x="162115" y="0"/>
                    </a:lnTo>
                    <a:close/>
                  </a:path>
                </a:pathLst>
              </a:custGeom>
              <a:solidFill>
                <a:srgbClr val="E31836"/>
              </a:solidFill>
            </p:spPr>
            <p:txBody>
              <a:bodyPr wrap="square" lIns="0" tIns="0" rIns="0" bIns="0" rtlCol="0"/>
              <a:lstStyle/>
              <a:p>
                <a:endParaRPr/>
              </a:p>
            </p:txBody>
          </p:sp>
          <p:sp>
            <p:nvSpPr>
              <p:cNvPr id="14" name="object 22">
                <a:extLst>
                  <a:ext uri="{FF2B5EF4-FFF2-40B4-BE49-F238E27FC236}">
                    <a16:creationId xmlns:a16="http://schemas.microsoft.com/office/drawing/2014/main" id="{BCCDE811-19E4-4F32-B95E-84C0931BD42D}"/>
                  </a:ext>
                </a:extLst>
              </p:cNvPr>
              <p:cNvSpPr/>
              <p:nvPr/>
            </p:nvSpPr>
            <p:spPr>
              <a:xfrm>
                <a:off x="5924379" y="2977649"/>
                <a:ext cx="163830" cy="280670"/>
              </a:xfrm>
              <a:custGeom>
                <a:avLst/>
                <a:gdLst/>
                <a:ahLst/>
                <a:cxnLst/>
                <a:rect l="l" t="t" r="r" b="b"/>
                <a:pathLst>
                  <a:path w="163829" h="280670">
                    <a:moveTo>
                      <a:pt x="163322" y="0"/>
                    </a:moveTo>
                    <a:lnTo>
                      <a:pt x="0" y="0"/>
                    </a:lnTo>
                    <a:lnTo>
                      <a:pt x="0" y="280657"/>
                    </a:lnTo>
                    <a:lnTo>
                      <a:pt x="163322" y="280657"/>
                    </a:lnTo>
                    <a:lnTo>
                      <a:pt x="163322" y="0"/>
                    </a:lnTo>
                    <a:close/>
                  </a:path>
                </a:pathLst>
              </a:custGeom>
              <a:solidFill>
                <a:srgbClr val="F09383"/>
              </a:solidFill>
            </p:spPr>
            <p:txBody>
              <a:bodyPr wrap="square" lIns="0" tIns="0" rIns="0" bIns="0" rtlCol="0"/>
              <a:lstStyle/>
              <a:p>
                <a:endParaRPr/>
              </a:p>
            </p:txBody>
          </p:sp>
          <p:sp>
            <p:nvSpPr>
              <p:cNvPr id="15" name="object 23">
                <a:extLst>
                  <a:ext uri="{FF2B5EF4-FFF2-40B4-BE49-F238E27FC236}">
                    <a16:creationId xmlns:a16="http://schemas.microsoft.com/office/drawing/2014/main" id="{B3A21306-BCDC-4E53-8F3F-89CFB163A246}"/>
                  </a:ext>
                </a:extLst>
              </p:cNvPr>
              <p:cNvSpPr/>
              <p:nvPr/>
            </p:nvSpPr>
            <p:spPr>
              <a:xfrm>
                <a:off x="6087726" y="2977649"/>
                <a:ext cx="163830" cy="280670"/>
              </a:xfrm>
              <a:custGeom>
                <a:avLst/>
                <a:gdLst/>
                <a:ahLst/>
                <a:cxnLst/>
                <a:rect l="l" t="t" r="r" b="b"/>
                <a:pathLst>
                  <a:path w="163829" h="280670">
                    <a:moveTo>
                      <a:pt x="163334" y="0"/>
                    </a:moveTo>
                    <a:lnTo>
                      <a:pt x="0" y="0"/>
                    </a:lnTo>
                    <a:lnTo>
                      <a:pt x="0" y="280657"/>
                    </a:lnTo>
                    <a:lnTo>
                      <a:pt x="163334" y="280657"/>
                    </a:lnTo>
                    <a:lnTo>
                      <a:pt x="163334" y="0"/>
                    </a:lnTo>
                    <a:close/>
                  </a:path>
                </a:pathLst>
              </a:custGeom>
              <a:solidFill>
                <a:srgbClr val="F7C6B9"/>
              </a:solidFill>
            </p:spPr>
            <p:txBody>
              <a:bodyPr wrap="square" lIns="0" tIns="0" rIns="0" bIns="0" rtlCol="0"/>
              <a:lstStyle/>
              <a:p>
                <a:endParaRPr/>
              </a:p>
            </p:txBody>
          </p:sp>
          <p:sp>
            <p:nvSpPr>
              <p:cNvPr id="16" name="object 24">
                <a:extLst>
                  <a:ext uri="{FF2B5EF4-FFF2-40B4-BE49-F238E27FC236}">
                    <a16:creationId xmlns:a16="http://schemas.microsoft.com/office/drawing/2014/main" id="{89853FD1-DAC3-4F0E-87EE-3DC28D382716}"/>
                  </a:ext>
                </a:extLst>
              </p:cNvPr>
              <p:cNvSpPr/>
              <p:nvPr/>
            </p:nvSpPr>
            <p:spPr>
              <a:xfrm>
                <a:off x="6251074" y="2402390"/>
                <a:ext cx="163830" cy="575310"/>
              </a:xfrm>
              <a:custGeom>
                <a:avLst/>
                <a:gdLst/>
                <a:ahLst/>
                <a:cxnLst/>
                <a:rect l="l" t="t" r="r" b="b"/>
                <a:pathLst>
                  <a:path w="163829" h="575309">
                    <a:moveTo>
                      <a:pt x="163322" y="0"/>
                    </a:moveTo>
                    <a:lnTo>
                      <a:pt x="0" y="0"/>
                    </a:lnTo>
                    <a:lnTo>
                      <a:pt x="0" y="575259"/>
                    </a:lnTo>
                    <a:lnTo>
                      <a:pt x="163322" y="575259"/>
                    </a:lnTo>
                    <a:lnTo>
                      <a:pt x="163322" y="0"/>
                    </a:lnTo>
                    <a:close/>
                  </a:path>
                </a:pathLst>
              </a:custGeom>
              <a:solidFill>
                <a:srgbClr val="62CDF6"/>
              </a:solidFill>
            </p:spPr>
            <p:txBody>
              <a:bodyPr wrap="square" lIns="0" tIns="0" rIns="0" bIns="0" rtlCol="0"/>
              <a:lstStyle/>
              <a:p>
                <a:endParaRPr/>
              </a:p>
            </p:txBody>
          </p:sp>
          <p:sp>
            <p:nvSpPr>
              <p:cNvPr id="17" name="object 25">
                <a:extLst>
                  <a:ext uri="{FF2B5EF4-FFF2-40B4-BE49-F238E27FC236}">
                    <a16:creationId xmlns:a16="http://schemas.microsoft.com/office/drawing/2014/main" id="{EBC22B3C-320E-4374-860F-4F93F709BA53}"/>
                  </a:ext>
                </a:extLst>
              </p:cNvPr>
              <p:cNvSpPr/>
              <p:nvPr/>
            </p:nvSpPr>
            <p:spPr>
              <a:xfrm>
                <a:off x="6414408" y="2555844"/>
                <a:ext cx="163830" cy="422275"/>
              </a:xfrm>
              <a:custGeom>
                <a:avLst/>
                <a:gdLst/>
                <a:ahLst/>
                <a:cxnLst/>
                <a:rect l="l" t="t" r="r" b="b"/>
                <a:pathLst>
                  <a:path w="163829" h="422275">
                    <a:moveTo>
                      <a:pt x="163322" y="0"/>
                    </a:moveTo>
                    <a:lnTo>
                      <a:pt x="0" y="0"/>
                    </a:lnTo>
                    <a:lnTo>
                      <a:pt x="0" y="421805"/>
                    </a:lnTo>
                    <a:lnTo>
                      <a:pt x="163322" y="421805"/>
                    </a:lnTo>
                    <a:lnTo>
                      <a:pt x="163322" y="0"/>
                    </a:lnTo>
                    <a:close/>
                  </a:path>
                </a:pathLst>
              </a:custGeom>
              <a:solidFill>
                <a:srgbClr val="8ED8F8"/>
              </a:solidFill>
            </p:spPr>
            <p:txBody>
              <a:bodyPr wrap="square" lIns="0" tIns="0" rIns="0" bIns="0" rtlCol="0"/>
              <a:lstStyle/>
              <a:p>
                <a:endParaRPr/>
              </a:p>
            </p:txBody>
          </p:sp>
        </p:grpSp>
        <p:sp>
          <p:nvSpPr>
            <p:cNvPr id="18" name="object 26">
              <a:extLst>
                <a:ext uri="{FF2B5EF4-FFF2-40B4-BE49-F238E27FC236}">
                  <a16:creationId xmlns:a16="http://schemas.microsoft.com/office/drawing/2014/main" id="{DE1B0F6D-9964-43FF-81C0-39FB852370AC}"/>
                </a:ext>
              </a:extLst>
            </p:cNvPr>
            <p:cNvSpPr/>
            <p:nvPr/>
          </p:nvSpPr>
          <p:spPr>
            <a:xfrm>
              <a:off x="3840480" y="2187784"/>
              <a:ext cx="1508760" cy="1799589"/>
            </a:xfrm>
            <a:custGeom>
              <a:avLst/>
              <a:gdLst/>
              <a:ahLst/>
              <a:cxnLst/>
              <a:rect l="l" t="t" r="r" b="b"/>
              <a:pathLst>
                <a:path w="1229360" h="1799590">
                  <a:moveTo>
                    <a:pt x="0" y="1799577"/>
                  </a:moveTo>
                  <a:lnTo>
                    <a:pt x="0" y="0"/>
                  </a:lnTo>
                  <a:lnTo>
                    <a:pt x="1229067" y="0"/>
                  </a:lnTo>
                  <a:lnTo>
                    <a:pt x="1229067" y="1799577"/>
                  </a:lnTo>
                </a:path>
              </a:pathLst>
            </a:custGeom>
            <a:ln w="3175">
              <a:solidFill>
                <a:schemeClr val="bg1">
                  <a:lumMod val="50000"/>
                </a:schemeClr>
              </a:solidFill>
              <a:prstDash val="dash"/>
            </a:ln>
          </p:spPr>
          <p:txBody>
            <a:bodyPr wrap="square" lIns="0" tIns="0" rIns="0" bIns="0" rtlCol="0"/>
            <a:lstStyle/>
            <a:p>
              <a:endParaRPr/>
            </a:p>
          </p:txBody>
        </p:sp>
        <p:grpSp>
          <p:nvGrpSpPr>
            <p:cNvPr id="153" name="Group 152">
              <a:extLst>
                <a:ext uri="{FF2B5EF4-FFF2-40B4-BE49-F238E27FC236}">
                  <a16:creationId xmlns:a16="http://schemas.microsoft.com/office/drawing/2014/main" id="{2BE8B763-69B1-45E3-8541-8F071583F61E}"/>
                </a:ext>
              </a:extLst>
            </p:cNvPr>
            <p:cNvGrpSpPr/>
            <p:nvPr/>
          </p:nvGrpSpPr>
          <p:grpSpPr>
            <a:xfrm>
              <a:off x="4187952" y="2527479"/>
              <a:ext cx="652857" cy="356984"/>
              <a:chOff x="4299331" y="2630444"/>
              <a:chExt cx="652857" cy="356984"/>
            </a:xfrm>
          </p:grpSpPr>
          <p:sp>
            <p:nvSpPr>
              <p:cNvPr id="19" name="object 27">
                <a:extLst>
                  <a:ext uri="{FF2B5EF4-FFF2-40B4-BE49-F238E27FC236}">
                    <a16:creationId xmlns:a16="http://schemas.microsoft.com/office/drawing/2014/main" id="{193AC93D-9096-4BA3-87F5-A2B50E7DD9EC}"/>
                  </a:ext>
                </a:extLst>
              </p:cNvPr>
              <p:cNvSpPr/>
              <p:nvPr/>
            </p:nvSpPr>
            <p:spPr>
              <a:xfrm>
                <a:off x="4299331" y="2769814"/>
                <a:ext cx="162560" cy="217170"/>
              </a:xfrm>
              <a:custGeom>
                <a:avLst/>
                <a:gdLst/>
                <a:ahLst/>
                <a:cxnLst/>
                <a:rect l="l" t="t" r="r" b="b"/>
                <a:pathLst>
                  <a:path w="162560" h="217170">
                    <a:moveTo>
                      <a:pt x="162102" y="0"/>
                    </a:moveTo>
                    <a:lnTo>
                      <a:pt x="0" y="0"/>
                    </a:lnTo>
                    <a:lnTo>
                      <a:pt x="0" y="216979"/>
                    </a:lnTo>
                    <a:lnTo>
                      <a:pt x="162102" y="216979"/>
                    </a:lnTo>
                    <a:lnTo>
                      <a:pt x="162102" y="0"/>
                    </a:lnTo>
                    <a:close/>
                  </a:path>
                </a:pathLst>
              </a:custGeom>
              <a:solidFill>
                <a:srgbClr val="E31836"/>
              </a:solidFill>
            </p:spPr>
            <p:txBody>
              <a:bodyPr wrap="square" lIns="0" tIns="0" rIns="0" bIns="0" rtlCol="0"/>
              <a:lstStyle/>
              <a:p>
                <a:endParaRPr/>
              </a:p>
            </p:txBody>
          </p:sp>
          <p:sp>
            <p:nvSpPr>
              <p:cNvPr id="20" name="object 28">
                <a:extLst>
                  <a:ext uri="{FF2B5EF4-FFF2-40B4-BE49-F238E27FC236}">
                    <a16:creationId xmlns:a16="http://schemas.microsoft.com/office/drawing/2014/main" id="{B04C491D-9182-49A6-80BC-9A4CC13A3AA9}"/>
                  </a:ext>
                </a:extLst>
              </p:cNvPr>
              <p:cNvSpPr/>
              <p:nvPr/>
            </p:nvSpPr>
            <p:spPr>
              <a:xfrm>
                <a:off x="4461663" y="2852173"/>
                <a:ext cx="163830" cy="135255"/>
              </a:xfrm>
              <a:custGeom>
                <a:avLst/>
                <a:gdLst/>
                <a:ahLst/>
                <a:cxnLst/>
                <a:rect l="l" t="t" r="r" b="b"/>
                <a:pathLst>
                  <a:path w="163830" h="135254">
                    <a:moveTo>
                      <a:pt x="163334" y="0"/>
                    </a:moveTo>
                    <a:lnTo>
                      <a:pt x="0" y="0"/>
                    </a:lnTo>
                    <a:lnTo>
                      <a:pt x="0" y="134632"/>
                    </a:lnTo>
                    <a:lnTo>
                      <a:pt x="163334" y="134632"/>
                    </a:lnTo>
                    <a:lnTo>
                      <a:pt x="163334" y="0"/>
                    </a:lnTo>
                    <a:close/>
                  </a:path>
                </a:pathLst>
              </a:custGeom>
              <a:solidFill>
                <a:srgbClr val="F09383"/>
              </a:solidFill>
            </p:spPr>
            <p:txBody>
              <a:bodyPr wrap="square" lIns="0" tIns="0" rIns="0" bIns="0" rtlCol="0"/>
              <a:lstStyle/>
              <a:p>
                <a:endParaRPr/>
              </a:p>
            </p:txBody>
          </p:sp>
          <p:sp>
            <p:nvSpPr>
              <p:cNvPr id="21" name="object 29">
                <a:extLst>
                  <a:ext uri="{FF2B5EF4-FFF2-40B4-BE49-F238E27FC236}">
                    <a16:creationId xmlns:a16="http://schemas.microsoft.com/office/drawing/2014/main" id="{521E1125-5830-4D4D-A14E-8E0CCB3895A4}"/>
                  </a:ext>
                </a:extLst>
              </p:cNvPr>
              <p:cNvSpPr/>
              <p:nvPr/>
            </p:nvSpPr>
            <p:spPr>
              <a:xfrm>
                <a:off x="4625010" y="2804650"/>
                <a:ext cx="163830" cy="182245"/>
              </a:xfrm>
              <a:custGeom>
                <a:avLst/>
                <a:gdLst/>
                <a:ahLst/>
                <a:cxnLst/>
                <a:rect l="l" t="t" r="r" b="b"/>
                <a:pathLst>
                  <a:path w="163829" h="182245">
                    <a:moveTo>
                      <a:pt x="163334" y="0"/>
                    </a:moveTo>
                    <a:lnTo>
                      <a:pt x="0" y="0"/>
                    </a:lnTo>
                    <a:lnTo>
                      <a:pt x="0" y="182143"/>
                    </a:lnTo>
                    <a:lnTo>
                      <a:pt x="163334" y="182143"/>
                    </a:lnTo>
                    <a:lnTo>
                      <a:pt x="163334" y="0"/>
                    </a:lnTo>
                    <a:close/>
                  </a:path>
                </a:pathLst>
              </a:custGeom>
              <a:solidFill>
                <a:srgbClr val="F7C6B9"/>
              </a:solidFill>
            </p:spPr>
            <p:txBody>
              <a:bodyPr wrap="square" lIns="0" tIns="0" rIns="0" bIns="0" rtlCol="0"/>
              <a:lstStyle/>
              <a:p>
                <a:endParaRPr/>
              </a:p>
            </p:txBody>
          </p:sp>
          <p:sp>
            <p:nvSpPr>
              <p:cNvPr id="22" name="object 30">
                <a:extLst>
                  <a:ext uri="{FF2B5EF4-FFF2-40B4-BE49-F238E27FC236}">
                    <a16:creationId xmlns:a16="http://schemas.microsoft.com/office/drawing/2014/main" id="{F7F608D3-631C-4DB1-ADF4-962DAF686336}"/>
                  </a:ext>
                </a:extLst>
              </p:cNvPr>
              <p:cNvSpPr/>
              <p:nvPr/>
            </p:nvSpPr>
            <p:spPr>
              <a:xfrm>
                <a:off x="4788358" y="2630444"/>
                <a:ext cx="163830" cy="356870"/>
              </a:xfrm>
              <a:custGeom>
                <a:avLst/>
                <a:gdLst/>
                <a:ahLst/>
                <a:cxnLst/>
                <a:rect l="l" t="t" r="r" b="b"/>
                <a:pathLst>
                  <a:path w="163829" h="356870">
                    <a:moveTo>
                      <a:pt x="163334" y="0"/>
                    </a:moveTo>
                    <a:lnTo>
                      <a:pt x="0" y="0"/>
                    </a:lnTo>
                    <a:lnTo>
                      <a:pt x="0" y="356349"/>
                    </a:lnTo>
                    <a:lnTo>
                      <a:pt x="163334" y="356349"/>
                    </a:lnTo>
                    <a:lnTo>
                      <a:pt x="163334" y="0"/>
                    </a:lnTo>
                    <a:close/>
                  </a:path>
                </a:pathLst>
              </a:custGeom>
              <a:solidFill>
                <a:srgbClr val="62CDF6"/>
              </a:solidFill>
            </p:spPr>
            <p:txBody>
              <a:bodyPr wrap="square" lIns="0" tIns="0" rIns="0" bIns="0" rtlCol="0"/>
              <a:lstStyle/>
              <a:p>
                <a:endParaRPr/>
              </a:p>
            </p:txBody>
          </p:sp>
        </p:grpSp>
        <p:sp>
          <p:nvSpPr>
            <p:cNvPr id="23" name="object 31">
              <a:extLst>
                <a:ext uri="{FF2B5EF4-FFF2-40B4-BE49-F238E27FC236}">
                  <a16:creationId xmlns:a16="http://schemas.microsoft.com/office/drawing/2014/main" id="{C6E7D45D-B73A-4F34-A949-4C20B8246CF1}"/>
                </a:ext>
              </a:extLst>
            </p:cNvPr>
            <p:cNvSpPr/>
            <p:nvPr/>
          </p:nvSpPr>
          <p:spPr>
            <a:xfrm>
              <a:off x="2193789" y="2187784"/>
              <a:ext cx="1554480" cy="1799589"/>
            </a:xfrm>
            <a:custGeom>
              <a:avLst/>
              <a:gdLst/>
              <a:ahLst/>
              <a:cxnLst/>
              <a:rect l="l" t="t" r="r" b="b"/>
              <a:pathLst>
                <a:path w="1229360" h="1799590">
                  <a:moveTo>
                    <a:pt x="0" y="1799577"/>
                  </a:moveTo>
                  <a:lnTo>
                    <a:pt x="0" y="0"/>
                  </a:lnTo>
                  <a:lnTo>
                    <a:pt x="1229055" y="0"/>
                  </a:lnTo>
                  <a:lnTo>
                    <a:pt x="1229055" y="1799577"/>
                  </a:lnTo>
                </a:path>
              </a:pathLst>
            </a:custGeom>
            <a:ln w="3175">
              <a:solidFill>
                <a:schemeClr val="bg1">
                  <a:lumMod val="50000"/>
                </a:schemeClr>
              </a:solidFill>
              <a:prstDash val="dash"/>
            </a:ln>
          </p:spPr>
          <p:txBody>
            <a:bodyPr wrap="square" lIns="0" tIns="0" rIns="0" bIns="0" rtlCol="0"/>
            <a:lstStyle/>
            <a:p>
              <a:endParaRPr/>
            </a:p>
          </p:txBody>
        </p:sp>
        <p:grpSp>
          <p:nvGrpSpPr>
            <p:cNvPr id="152" name="Group 151">
              <a:extLst>
                <a:ext uri="{FF2B5EF4-FFF2-40B4-BE49-F238E27FC236}">
                  <a16:creationId xmlns:a16="http://schemas.microsoft.com/office/drawing/2014/main" id="{8E6745C3-BF45-4CC1-AF6C-651F384E9271}"/>
                </a:ext>
              </a:extLst>
            </p:cNvPr>
            <p:cNvGrpSpPr/>
            <p:nvPr/>
          </p:nvGrpSpPr>
          <p:grpSpPr>
            <a:xfrm>
              <a:off x="2560320" y="2883828"/>
              <a:ext cx="652856" cy="903605"/>
              <a:chOff x="2658387" y="2986793"/>
              <a:chExt cx="652856" cy="903605"/>
            </a:xfrm>
          </p:grpSpPr>
          <p:sp>
            <p:nvSpPr>
              <p:cNvPr id="24" name="object 32">
                <a:extLst>
                  <a:ext uri="{FF2B5EF4-FFF2-40B4-BE49-F238E27FC236}">
                    <a16:creationId xmlns:a16="http://schemas.microsoft.com/office/drawing/2014/main" id="{C9D4D228-F386-497D-8777-367ABDA4D75D}"/>
                  </a:ext>
                </a:extLst>
              </p:cNvPr>
              <p:cNvSpPr/>
              <p:nvPr/>
            </p:nvSpPr>
            <p:spPr>
              <a:xfrm>
                <a:off x="2658387" y="2986793"/>
                <a:ext cx="162560" cy="277495"/>
              </a:xfrm>
              <a:custGeom>
                <a:avLst/>
                <a:gdLst/>
                <a:ahLst/>
                <a:cxnLst/>
                <a:rect l="l" t="t" r="r" b="b"/>
                <a:pathLst>
                  <a:path w="162560" h="277495">
                    <a:moveTo>
                      <a:pt x="162102" y="0"/>
                    </a:moveTo>
                    <a:lnTo>
                      <a:pt x="0" y="0"/>
                    </a:lnTo>
                    <a:lnTo>
                      <a:pt x="0" y="277139"/>
                    </a:lnTo>
                    <a:lnTo>
                      <a:pt x="162102" y="277139"/>
                    </a:lnTo>
                    <a:lnTo>
                      <a:pt x="162102" y="0"/>
                    </a:lnTo>
                    <a:close/>
                  </a:path>
                </a:pathLst>
              </a:custGeom>
              <a:solidFill>
                <a:srgbClr val="E31836"/>
              </a:solidFill>
            </p:spPr>
            <p:txBody>
              <a:bodyPr wrap="square" lIns="0" tIns="0" rIns="0" bIns="0" rtlCol="0"/>
              <a:lstStyle/>
              <a:p>
                <a:endParaRPr/>
              </a:p>
            </p:txBody>
          </p:sp>
          <p:sp>
            <p:nvSpPr>
              <p:cNvPr id="25" name="object 33">
                <a:extLst>
                  <a:ext uri="{FF2B5EF4-FFF2-40B4-BE49-F238E27FC236}">
                    <a16:creationId xmlns:a16="http://schemas.microsoft.com/office/drawing/2014/main" id="{6B8F7B26-947F-43D7-BADC-B4DA10088146}"/>
                  </a:ext>
                </a:extLst>
              </p:cNvPr>
              <p:cNvSpPr/>
              <p:nvPr/>
            </p:nvSpPr>
            <p:spPr>
              <a:xfrm>
                <a:off x="2820719" y="2986793"/>
                <a:ext cx="163830" cy="363855"/>
              </a:xfrm>
              <a:custGeom>
                <a:avLst/>
                <a:gdLst/>
                <a:ahLst/>
                <a:cxnLst/>
                <a:rect l="l" t="t" r="r" b="b"/>
                <a:pathLst>
                  <a:path w="163830" h="363854">
                    <a:moveTo>
                      <a:pt x="163334" y="0"/>
                    </a:moveTo>
                    <a:lnTo>
                      <a:pt x="0" y="0"/>
                    </a:lnTo>
                    <a:lnTo>
                      <a:pt x="0" y="363715"/>
                    </a:lnTo>
                    <a:lnTo>
                      <a:pt x="163334" y="363715"/>
                    </a:lnTo>
                    <a:lnTo>
                      <a:pt x="163334" y="0"/>
                    </a:lnTo>
                    <a:close/>
                  </a:path>
                </a:pathLst>
              </a:custGeom>
              <a:solidFill>
                <a:srgbClr val="F09383"/>
              </a:solidFill>
            </p:spPr>
            <p:txBody>
              <a:bodyPr wrap="square" lIns="0" tIns="0" rIns="0" bIns="0" rtlCol="0"/>
              <a:lstStyle/>
              <a:p>
                <a:endParaRPr/>
              </a:p>
            </p:txBody>
          </p:sp>
          <p:sp>
            <p:nvSpPr>
              <p:cNvPr id="26" name="object 34">
                <a:extLst>
                  <a:ext uri="{FF2B5EF4-FFF2-40B4-BE49-F238E27FC236}">
                    <a16:creationId xmlns:a16="http://schemas.microsoft.com/office/drawing/2014/main" id="{F21B56A1-AF6F-46DC-8AC4-C9F99495ED57}"/>
                  </a:ext>
                </a:extLst>
              </p:cNvPr>
              <p:cNvSpPr/>
              <p:nvPr/>
            </p:nvSpPr>
            <p:spPr>
              <a:xfrm>
                <a:off x="2984066" y="2986793"/>
                <a:ext cx="163830" cy="463550"/>
              </a:xfrm>
              <a:custGeom>
                <a:avLst/>
                <a:gdLst/>
                <a:ahLst/>
                <a:cxnLst/>
                <a:rect l="l" t="t" r="r" b="b"/>
                <a:pathLst>
                  <a:path w="163830" h="463550">
                    <a:moveTo>
                      <a:pt x="163334" y="0"/>
                    </a:moveTo>
                    <a:lnTo>
                      <a:pt x="0" y="0"/>
                    </a:lnTo>
                    <a:lnTo>
                      <a:pt x="0" y="462965"/>
                    </a:lnTo>
                    <a:lnTo>
                      <a:pt x="163334" y="462965"/>
                    </a:lnTo>
                    <a:lnTo>
                      <a:pt x="163334" y="0"/>
                    </a:lnTo>
                    <a:close/>
                  </a:path>
                </a:pathLst>
              </a:custGeom>
              <a:solidFill>
                <a:srgbClr val="F7C6B9"/>
              </a:solidFill>
            </p:spPr>
            <p:txBody>
              <a:bodyPr wrap="square" lIns="0" tIns="0" rIns="0" bIns="0" rtlCol="0"/>
              <a:lstStyle/>
              <a:p>
                <a:endParaRPr/>
              </a:p>
            </p:txBody>
          </p:sp>
          <p:sp>
            <p:nvSpPr>
              <p:cNvPr id="27" name="object 35">
                <a:extLst>
                  <a:ext uri="{FF2B5EF4-FFF2-40B4-BE49-F238E27FC236}">
                    <a16:creationId xmlns:a16="http://schemas.microsoft.com/office/drawing/2014/main" id="{97FAEB6F-D242-4DF5-BEAD-782434706B9B}"/>
                  </a:ext>
                </a:extLst>
              </p:cNvPr>
              <p:cNvSpPr/>
              <p:nvPr/>
            </p:nvSpPr>
            <p:spPr>
              <a:xfrm>
                <a:off x="3147413" y="2986793"/>
                <a:ext cx="163830" cy="903605"/>
              </a:xfrm>
              <a:custGeom>
                <a:avLst/>
                <a:gdLst/>
                <a:ahLst/>
                <a:cxnLst/>
                <a:rect l="l" t="t" r="r" b="b"/>
                <a:pathLst>
                  <a:path w="163830" h="903604">
                    <a:moveTo>
                      <a:pt x="163334" y="0"/>
                    </a:moveTo>
                    <a:lnTo>
                      <a:pt x="0" y="0"/>
                    </a:lnTo>
                    <a:lnTo>
                      <a:pt x="0" y="903249"/>
                    </a:lnTo>
                    <a:lnTo>
                      <a:pt x="163334" y="903249"/>
                    </a:lnTo>
                    <a:lnTo>
                      <a:pt x="163334" y="0"/>
                    </a:lnTo>
                    <a:close/>
                  </a:path>
                </a:pathLst>
              </a:custGeom>
              <a:solidFill>
                <a:srgbClr val="62CDF6"/>
              </a:solidFill>
            </p:spPr>
            <p:txBody>
              <a:bodyPr wrap="square" lIns="0" tIns="0" rIns="0" bIns="0" rtlCol="0"/>
              <a:lstStyle/>
              <a:p>
                <a:endParaRPr/>
              </a:p>
            </p:txBody>
          </p:sp>
        </p:grpSp>
        <p:sp>
          <p:nvSpPr>
            <p:cNvPr id="28" name="object 36">
              <a:extLst>
                <a:ext uri="{FF2B5EF4-FFF2-40B4-BE49-F238E27FC236}">
                  <a16:creationId xmlns:a16="http://schemas.microsoft.com/office/drawing/2014/main" id="{5ACD81FC-727D-4B41-A730-91CA402AB03F}"/>
                </a:ext>
              </a:extLst>
            </p:cNvPr>
            <p:cNvSpPr/>
            <p:nvPr/>
          </p:nvSpPr>
          <p:spPr>
            <a:xfrm>
              <a:off x="2193789" y="2883832"/>
              <a:ext cx="6400800" cy="0"/>
            </a:xfrm>
            <a:custGeom>
              <a:avLst/>
              <a:gdLst/>
              <a:ahLst/>
              <a:cxnLst/>
              <a:rect l="l" t="t" r="r" b="b"/>
              <a:pathLst>
                <a:path w="5408930">
                  <a:moveTo>
                    <a:pt x="0" y="0"/>
                  </a:moveTo>
                  <a:lnTo>
                    <a:pt x="5408866" y="0"/>
                  </a:lnTo>
                </a:path>
              </a:pathLst>
            </a:custGeom>
            <a:ln w="3175">
              <a:solidFill>
                <a:srgbClr val="808285"/>
              </a:solidFill>
            </a:ln>
          </p:spPr>
          <p:txBody>
            <a:bodyPr wrap="square" lIns="0" tIns="0" rIns="0" bIns="0" rtlCol="0"/>
            <a:lstStyle/>
            <a:p>
              <a:endParaRPr/>
            </a:p>
          </p:txBody>
        </p:sp>
        <p:sp>
          <p:nvSpPr>
            <p:cNvPr id="146" name="TextBox 145">
              <a:extLst>
                <a:ext uri="{FF2B5EF4-FFF2-40B4-BE49-F238E27FC236}">
                  <a16:creationId xmlns:a16="http://schemas.microsoft.com/office/drawing/2014/main" id="{8E559223-19E7-43FA-A1E5-B8F596910B4B}"/>
                </a:ext>
              </a:extLst>
            </p:cNvPr>
            <p:cNvSpPr txBox="1"/>
            <p:nvPr/>
          </p:nvSpPr>
          <p:spPr>
            <a:xfrm>
              <a:off x="2651520" y="3940133"/>
              <a:ext cx="640560" cy="184666"/>
            </a:xfrm>
            <a:prstGeom prst="rect">
              <a:avLst/>
            </a:prstGeom>
            <a:noFill/>
          </p:spPr>
          <p:txBody>
            <a:bodyPr wrap="none" lIns="0" tIns="0" rIns="0" bIns="0" rtlCol="0" anchor="ctr">
              <a:spAutoFit/>
            </a:bodyPr>
            <a:lstStyle/>
            <a:p>
              <a:pPr algn="ctr"/>
              <a:r>
                <a:rPr lang="fr-CH" sz="1200" spc="-20" err="1"/>
                <a:t>Indonesia</a:t>
              </a:r>
              <a:endParaRPr lang="en-GB" sz="1200" spc="-20"/>
            </a:p>
          </p:txBody>
        </p:sp>
        <p:sp>
          <p:nvSpPr>
            <p:cNvPr id="147" name="TextBox 146">
              <a:extLst>
                <a:ext uri="{FF2B5EF4-FFF2-40B4-BE49-F238E27FC236}">
                  <a16:creationId xmlns:a16="http://schemas.microsoft.com/office/drawing/2014/main" id="{EB8BB0CB-0A24-4280-A44E-0284ACE7A948}"/>
                </a:ext>
              </a:extLst>
            </p:cNvPr>
            <p:cNvSpPr txBox="1"/>
            <p:nvPr/>
          </p:nvSpPr>
          <p:spPr>
            <a:xfrm>
              <a:off x="4284038" y="3940133"/>
              <a:ext cx="621644" cy="184666"/>
            </a:xfrm>
            <a:prstGeom prst="rect">
              <a:avLst/>
            </a:prstGeom>
            <a:noFill/>
          </p:spPr>
          <p:txBody>
            <a:bodyPr wrap="none" lIns="0" tIns="0" rIns="0" bIns="0" rtlCol="0" anchor="ctr">
              <a:spAutoFit/>
            </a:bodyPr>
            <a:lstStyle/>
            <a:p>
              <a:pPr algn="ctr"/>
              <a:r>
                <a:rPr lang="fr-CH" sz="1200" spc="-20"/>
                <a:t>Myanmar</a:t>
              </a:r>
              <a:endParaRPr lang="en-GB" sz="1200" spc="-20"/>
            </a:p>
          </p:txBody>
        </p:sp>
        <p:sp>
          <p:nvSpPr>
            <p:cNvPr id="148" name="TextBox 147">
              <a:extLst>
                <a:ext uri="{FF2B5EF4-FFF2-40B4-BE49-F238E27FC236}">
                  <a16:creationId xmlns:a16="http://schemas.microsoft.com/office/drawing/2014/main" id="{D5D1ACF1-E2F2-43D4-9FF2-CE8AF66AFCC1}"/>
                </a:ext>
              </a:extLst>
            </p:cNvPr>
            <p:cNvSpPr txBox="1"/>
            <p:nvPr/>
          </p:nvSpPr>
          <p:spPr>
            <a:xfrm>
              <a:off x="5918702" y="3940133"/>
              <a:ext cx="552715" cy="184666"/>
            </a:xfrm>
            <a:prstGeom prst="rect">
              <a:avLst/>
            </a:prstGeom>
            <a:noFill/>
          </p:spPr>
          <p:txBody>
            <a:bodyPr wrap="none" lIns="0" tIns="0" rIns="0" bIns="0" rtlCol="0" anchor="ctr">
              <a:spAutoFit/>
            </a:bodyPr>
            <a:lstStyle/>
            <a:p>
              <a:pPr algn="ctr"/>
              <a:r>
                <a:rPr lang="fr-CH" sz="1200" spc="-20"/>
                <a:t>Armenia</a:t>
              </a:r>
              <a:endParaRPr lang="en-GB" sz="1200" spc="-20"/>
            </a:p>
          </p:txBody>
        </p:sp>
        <p:sp>
          <p:nvSpPr>
            <p:cNvPr id="149" name="TextBox 148">
              <a:extLst>
                <a:ext uri="{FF2B5EF4-FFF2-40B4-BE49-F238E27FC236}">
                  <a16:creationId xmlns:a16="http://schemas.microsoft.com/office/drawing/2014/main" id="{E1DA9028-CD2B-4322-88F7-5E757E661193}"/>
                </a:ext>
              </a:extLst>
            </p:cNvPr>
            <p:cNvSpPr txBox="1"/>
            <p:nvPr/>
          </p:nvSpPr>
          <p:spPr>
            <a:xfrm>
              <a:off x="7430193" y="3940133"/>
              <a:ext cx="775853" cy="184666"/>
            </a:xfrm>
            <a:prstGeom prst="rect">
              <a:avLst/>
            </a:prstGeom>
            <a:noFill/>
          </p:spPr>
          <p:txBody>
            <a:bodyPr wrap="none" lIns="0" tIns="0" rIns="0" bIns="0" rtlCol="0" anchor="ctr">
              <a:spAutoFit/>
            </a:bodyPr>
            <a:lstStyle/>
            <a:p>
              <a:pPr algn="ctr"/>
              <a:r>
                <a:rPr lang="fr-CH" sz="1200" spc="-20"/>
                <a:t>Kazakhstan</a:t>
              </a:r>
              <a:endParaRPr lang="en-GB" sz="1200" spc="-20"/>
            </a:p>
          </p:txBody>
        </p:sp>
        <p:sp>
          <p:nvSpPr>
            <p:cNvPr id="156" name="object 61">
              <a:extLst>
                <a:ext uri="{FF2B5EF4-FFF2-40B4-BE49-F238E27FC236}">
                  <a16:creationId xmlns:a16="http://schemas.microsoft.com/office/drawing/2014/main" id="{1830F3D9-8FE9-44DD-B0F8-988EC24AE6CC}"/>
                </a:ext>
              </a:extLst>
            </p:cNvPr>
            <p:cNvSpPr txBox="1"/>
            <p:nvPr/>
          </p:nvSpPr>
          <p:spPr>
            <a:xfrm>
              <a:off x="1097280" y="2905813"/>
              <a:ext cx="479618" cy="320601"/>
            </a:xfrm>
            <a:prstGeom prst="rect">
              <a:avLst/>
            </a:prstGeom>
          </p:spPr>
          <p:txBody>
            <a:bodyPr vert="horz" wrap="non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Percent </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a:t>
              </a:r>
            </a:p>
          </p:txBody>
        </p:sp>
        <p:sp>
          <p:nvSpPr>
            <p:cNvPr id="157" name="TextBox 156">
              <a:extLst>
                <a:ext uri="{FF2B5EF4-FFF2-40B4-BE49-F238E27FC236}">
                  <a16:creationId xmlns:a16="http://schemas.microsoft.com/office/drawing/2014/main" id="{0350290C-72A3-4B1C-B743-B1A2FAAE750A}"/>
                </a:ext>
              </a:extLst>
            </p:cNvPr>
            <p:cNvSpPr txBox="1"/>
            <p:nvPr/>
          </p:nvSpPr>
          <p:spPr>
            <a:xfrm>
              <a:off x="1668349" y="2103120"/>
              <a:ext cx="341760" cy="166777"/>
            </a:xfrm>
            <a:prstGeom prst="rect">
              <a:avLst/>
            </a:prstGeom>
            <a:noFill/>
          </p:spPr>
          <p:txBody>
            <a:bodyPr wrap="non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a:t>
              </a:r>
              <a:r>
                <a:rPr kumimoji="0" lang="en-US" sz="1100" b="0" i="0" u="none" strike="noStrike" kern="1200" cap="none" spc="0" normalizeH="0" baseline="0" noProof="0">
                  <a:ln>
                    <a:noFill/>
                  </a:ln>
                  <a:effectLst/>
                  <a:uLnTx/>
                  <a:uFillTx/>
                  <a:latin typeface="Arial" panose="020B0604020202020204"/>
                  <a:ea typeface="+mn-ea"/>
                  <a:cs typeface="+mn-cs"/>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58" name="TextBox 157">
              <a:extLst>
                <a:ext uri="{FF2B5EF4-FFF2-40B4-BE49-F238E27FC236}">
                  <a16:creationId xmlns:a16="http://schemas.microsoft.com/office/drawing/2014/main" id="{6558D564-8D98-4E81-92F8-2B9AED040ACA}"/>
                </a:ext>
              </a:extLst>
            </p:cNvPr>
            <p:cNvSpPr txBox="1"/>
            <p:nvPr/>
          </p:nvSpPr>
          <p:spPr>
            <a:xfrm>
              <a:off x="1609344" y="2801407"/>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59" name="TextBox 158">
              <a:extLst>
                <a:ext uri="{FF2B5EF4-FFF2-40B4-BE49-F238E27FC236}">
                  <a16:creationId xmlns:a16="http://schemas.microsoft.com/office/drawing/2014/main" id="{6B6509E5-16C9-45E8-A65F-F9F4A2220EDF}"/>
                </a:ext>
              </a:extLst>
            </p:cNvPr>
            <p:cNvSpPr txBox="1"/>
            <p:nvPr/>
          </p:nvSpPr>
          <p:spPr>
            <a:xfrm>
              <a:off x="1609344" y="3147318"/>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-5</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60" name="Straight Connector 159">
              <a:extLst>
                <a:ext uri="{FF2B5EF4-FFF2-40B4-BE49-F238E27FC236}">
                  <a16:creationId xmlns:a16="http://schemas.microsoft.com/office/drawing/2014/main" id="{8C298BB2-711E-4ED4-8C5A-F1BB9DC1B1AF}"/>
                </a:ext>
              </a:extLst>
            </p:cNvPr>
            <p:cNvCxnSpPr>
              <a:cxnSpLocks/>
            </p:cNvCxnSpPr>
            <p:nvPr/>
          </p:nvCxnSpPr>
          <p:spPr>
            <a:xfrm>
              <a:off x="1985689" y="2188693"/>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6B24008-9050-4DBC-B157-C0F8D7D4CC9E}"/>
                </a:ext>
              </a:extLst>
            </p:cNvPr>
            <p:cNvCxnSpPr>
              <a:cxnSpLocks/>
            </p:cNvCxnSpPr>
            <p:nvPr/>
          </p:nvCxnSpPr>
          <p:spPr>
            <a:xfrm>
              <a:off x="1985689" y="2880327"/>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9B405AD-1F66-4C7A-9462-66B179DE542C}"/>
                </a:ext>
              </a:extLst>
            </p:cNvPr>
            <p:cNvCxnSpPr>
              <a:cxnSpLocks/>
            </p:cNvCxnSpPr>
            <p:nvPr/>
          </p:nvCxnSpPr>
          <p:spPr>
            <a:xfrm>
              <a:off x="1985689" y="3230345"/>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D932CF9A-C520-44D7-81FC-15D1CD801B23}"/>
                </a:ext>
              </a:extLst>
            </p:cNvPr>
            <p:cNvSpPr txBox="1"/>
            <p:nvPr/>
          </p:nvSpPr>
          <p:spPr>
            <a:xfrm>
              <a:off x="1517904" y="3498167"/>
              <a:ext cx="49377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-10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64" name="TextBox 163">
              <a:extLst>
                <a:ext uri="{FF2B5EF4-FFF2-40B4-BE49-F238E27FC236}">
                  <a16:creationId xmlns:a16="http://schemas.microsoft.com/office/drawing/2014/main" id="{BDFAFF0C-7209-43F2-98C5-3F1DA761011D}"/>
                </a:ext>
              </a:extLst>
            </p:cNvPr>
            <p:cNvSpPr txBox="1"/>
            <p:nvPr/>
          </p:nvSpPr>
          <p:spPr>
            <a:xfrm>
              <a:off x="1517904" y="3846703"/>
              <a:ext cx="49377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-15</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65" name="Straight Connector 164">
              <a:extLst>
                <a:ext uri="{FF2B5EF4-FFF2-40B4-BE49-F238E27FC236}">
                  <a16:creationId xmlns:a16="http://schemas.microsoft.com/office/drawing/2014/main" id="{03356AA4-71F6-4959-AC59-7A2D91CA48DB}"/>
                </a:ext>
              </a:extLst>
            </p:cNvPr>
            <p:cNvCxnSpPr>
              <a:cxnSpLocks/>
            </p:cNvCxnSpPr>
            <p:nvPr/>
          </p:nvCxnSpPr>
          <p:spPr>
            <a:xfrm>
              <a:off x="1985689" y="3578551"/>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FEAF29E-FCC9-4F50-B0E9-5B95487142A2}"/>
                </a:ext>
              </a:extLst>
            </p:cNvPr>
            <p:cNvCxnSpPr>
              <a:cxnSpLocks/>
            </p:cNvCxnSpPr>
            <p:nvPr/>
          </p:nvCxnSpPr>
          <p:spPr>
            <a:xfrm>
              <a:off x="1985689" y="392899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9A5529CA-B765-48CB-9050-EAEA6F8811B9}"/>
                </a:ext>
              </a:extLst>
            </p:cNvPr>
            <p:cNvSpPr txBox="1"/>
            <p:nvPr/>
          </p:nvSpPr>
          <p:spPr>
            <a:xfrm>
              <a:off x="1591056" y="2448178"/>
              <a:ext cx="42062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5</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168" name="Straight Connector 167">
              <a:extLst>
                <a:ext uri="{FF2B5EF4-FFF2-40B4-BE49-F238E27FC236}">
                  <a16:creationId xmlns:a16="http://schemas.microsoft.com/office/drawing/2014/main" id="{C5E4A31C-1FC7-428F-8797-A4EBC724B567}"/>
                </a:ext>
              </a:extLst>
            </p:cNvPr>
            <p:cNvCxnSpPr>
              <a:cxnSpLocks/>
            </p:cNvCxnSpPr>
            <p:nvPr/>
          </p:nvCxnSpPr>
          <p:spPr>
            <a:xfrm>
              <a:off x="1985689" y="253379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object 2">
            <a:extLst>
              <a:ext uri="{FF2B5EF4-FFF2-40B4-BE49-F238E27FC236}">
                <a16:creationId xmlns:a16="http://schemas.microsoft.com/office/drawing/2014/main" id="{6898FD21-8E8C-4A5D-A844-CBF801582C51}"/>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3751495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 name="Table 186">
            <a:extLst>
              <a:ext uri="{FF2B5EF4-FFF2-40B4-BE49-F238E27FC236}">
                <a16:creationId xmlns:a16="http://schemas.microsoft.com/office/drawing/2014/main" id="{FAC50A99-03F2-4FA5-8C26-FB3998127F6A}"/>
              </a:ext>
            </a:extLst>
          </p:cNvPr>
          <p:cNvGraphicFramePr>
            <a:graphicFrameLocks noGrp="1"/>
          </p:cNvGraphicFramePr>
          <p:nvPr>
            <p:extLst>
              <p:ext uri="{D42A27DB-BD31-4B8C-83A1-F6EECF244321}">
                <p14:modId xmlns:p14="http://schemas.microsoft.com/office/powerpoint/2010/main" val="3306465510"/>
              </p:ext>
            </p:extLst>
          </p:nvPr>
        </p:nvGraphicFramePr>
        <p:xfrm>
          <a:off x="1009609" y="5669280"/>
          <a:ext cx="6583680" cy="969264"/>
        </p:xfrm>
        <a:graphic>
          <a:graphicData uri="http://schemas.openxmlformats.org/drawingml/2006/table">
            <a:tbl>
              <a:tblPr/>
              <a:tblGrid>
                <a:gridCol w="2011680">
                  <a:extLst>
                    <a:ext uri="{9D8B030D-6E8A-4147-A177-3AD203B41FA5}">
                      <a16:colId xmlns:a16="http://schemas.microsoft.com/office/drawing/2014/main" val="3445399568"/>
                    </a:ext>
                  </a:extLst>
                </a:gridCol>
                <a:gridCol w="2286000">
                  <a:extLst>
                    <a:ext uri="{9D8B030D-6E8A-4147-A177-3AD203B41FA5}">
                      <a16:colId xmlns:a16="http://schemas.microsoft.com/office/drawing/2014/main" val="1871595694"/>
                    </a:ext>
                  </a:extLst>
                </a:gridCol>
                <a:gridCol w="2286000">
                  <a:extLst>
                    <a:ext uri="{9D8B030D-6E8A-4147-A177-3AD203B41FA5}">
                      <a16:colId xmlns:a16="http://schemas.microsoft.com/office/drawing/2014/main" val="2890903347"/>
                    </a:ext>
                  </a:extLst>
                </a:gridCol>
              </a:tblGrid>
              <a:tr h="365760">
                <a:tc>
                  <a:txBody>
                    <a:bodyPr/>
                    <a:lstStyle/>
                    <a:p>
                      <a:pPr marL="0" algn="r" defTabSz="914400" rtl="0" eaLnBrk="1" fontAlgn="ctr" latinLnBrk="0" hangingPunct="1">
                        <a:lnSpc>
                          <a:spcPct val="100000"/>
                        </a:lnSpc>
                      </a:pPr>
                      <a:endParaRPr lang="fr-CH" sz="1000" kern="1200">
                        <a:solidFill>
                          <a:schemeClr val="tx1"/>
                        </a:solidFill>
                        <a:latin typeface="+mn-lt"/>
                        <a:ea typeface="+mn-ea"/>
                        <a:cs typeface="Times New Roman"/>
                      </a:endParaRPr>
                    </a:p>
                  </a:txBody>
                  <a:tcPr marL="0" marT="0"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a:txBody>
                    <a:bodyPr/>
                    <a:lstStyle/>
                    <a:p>
                      <a:pPr marL="0" marR="64769" algn="r" defTabSz="914400" rtl="0" eaLnBrk="1" latinLnBrk="0" hangingPunct="1">
                        <a:lnSpc>
                          <a:spcPct val="100000"/>
                        </a:lnSpc>
                        <a:spcBef>
                          <a:spcPts val="850"/>
                        </a:spcBef>
                      </a:pPr>
                      <a:r>
                        <a:rPr sz="1200" kern="1200">
                          <a:solidFill>
                            <a:schemeClr val="bg1"/>
                          </a:solidFill>
                          <a:latin typeface="+mn-lt"/>
                          <a:ea typeface="+mn-ea"/>
                          <a:cs typeface="Times New Roman"/>
                        </a:rPr>
                        <a:t>Additional new HIV infections</a:t>
                      </a:r>
                    </a:p>
                  </a:txBody>
                  <a:tcPr marL="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a:txBody>
                    <a:bodyPr/>
                    <a:lstStyle/>
                    <a:p>
                      <a:pPr marL="0" marR="64769" algn="r" defTabSz="914400" rtl="0" eaLnBrk="1" latinLnBrk="0" hangingPunct="1">
                        <a:lnSpc>
                          <a:spcPct val="100000"/>
                        </a:lnSpc>
                        <a:spcBef>
                          <a:spcPts val="850"/>
                        </a:spcBef>
                      </a:pPr>
                      <a:r>
                        <a:rPr sz="1200" kern="1200">
                          <a:solidFill>
                            <a:schemeClr val="bg1"/>
                          </a:solidFill>
                          <a:latin typeface="+mn-lt"/>
                          <a:ea typeface="+mn-ea"/>
                          <a:cs typeface="Times New Roman"/>
                        </a:rPr>
                        <a:t>Additional AIDS-related deaths</a:t>
                      </a:r>
                    </a:p>
                  </a:txBody>
                  <a:tcPr marL="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extLst>
                  <a:ext uri="{0D108BD9-81ED-4DB2-BD59-A6C34878D82A}">
                    <a16:rowId xmlns:a16="http://schemas.microsoft.com/office/drawing/2014/main" val="3024168645"/>
                  </a:ext>
                </a:extLst>
              </a:tr>
              <a:tr h="201168">
                <a:tc>
                  <a:txBody>
                    <a:bodyPr/>
                    <a:lstStyle/>
                    <a:p>
                      <a:pPr marR="100330" algn="r">
                        <a:lnSpc>
                          <a:spcPct val="100000"/>
                        </a:lnSpc>
                        <a:spcBef>
                          <a:spcPts val="565"/>
                        </a:spcBef>
                      </a:pPr>
                      <a:r>
                        <a:rPr sz="1000" spc="5">
                          <a:solidFill>
                            <a:srgbClr val="353334"/>
                          </a:solidFill>
                          <a:latin typeface="+mn-lt"/>
                          <a:cs typeface="Calibri"/>
                        </a:rPr>
                        <a:t>Three-month</a:t>
                      </a:r>
                      <a:r>
                        <a:rPr sz="1000" spc="-100">
                          <a:solidFill>
                            <a:srgbClr val="353334"/>
                          </a:solidFill>
                          <a:latin typeface="+mn-lt"/>
                          <a:cs typeface="Calibri"/>
                        </a:rPr>
                        <a:t> </a:t>
                      </a:r>
                      <a:r>
                        <a:rPr sz="1000" spc="5">
                          <a:solidFill>
                            <a:srgbClr val="353334"/>
                          </a:solidFill>
                          <a:latin typeface="+mn-lt"/>
                          <a:cs typeface="Calibri"/>
                        </a:rPr>
                        <a:t>disruption</a:t>
                      </a:r>
                      <a:endParaRPr sz="1000">
                        <a:latin typeface="+mn-lt"/>
                        <a:cs typeface="Calibri"/>
                      </a:endParaRPr>
                    </a:p>
                  </a:txBody>
                  <a:tcPr marL="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R="64769" algn="r">
                        <a:lnSpc>
                          <a:spcPct val="100000"/>
                        </a:lnSpc>
                        <a:spcBef>
                          <a:spcPts val="565"/>
                        </a:spcBef>
                      </a:pPr>
                      <a:r>
                        <a:rPr sz="1000">
                          <a:solidFill>
                            <a:srgbClr val="353334"/>
                          </a:solidFill>
                          <a:latin typeface="+mn-lt"/>
                          <a:cs typeface="Calibri"/>
                        </a:rPr>
                        <a:t>123</a:t>
                      </a:r>
                      <a:r>
                        <a:rPr sz="1000" spc="-105">
                          <a:solidFill>
                            <a:srgbClr val="353334"/>
                          </a:solidFill>
                          <a:latin typeface="+mn-lt"/>
                          <a:cs typeface="Calibri"/>
                        </a:rPr>
                        <a:t> </a:t>
                      </a:r>
                      <a:r>
                        <a:rPr sz="1000" spc="-5">
                          <a:solidFill>
                            <a:srgbClr val="353334"/>
                          </a:solidFill>
                          <a:latin typeface="+mn-lt"/>
                          <a:cs typeface="Calibri"/>
                        </a:rPr>
                        <a:t>000</a:t>
                      </a:r>
                      <a:endParaRPr sz="1000">
                        <a:latin typeface="+mn-lt"/>
                        <a:cs typeface="Calibri"/>
                      </a:endParaRPr>
                    </a:p>
                  </a:txBody>
                  <a:tcPr marL="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R="64769" algn="r">
                        <a:lnSpc>
                          <a:spcPct val="100000"/>
                        </a:lnSpc>
                        <a:spcBef>
                          <a:spcPts val="565"/>
                        </a:spcBef>
                      </a:pPr>
                      <a:r>
                        <a:rPr sz="1000">
                          <a:solidFill>
                            <a:srgbClr val="353334"/>
                          </a:solidFill>
                          <a:latin typeface="+mn-lt"/>
                          <a:cs typeface="Calibri"/>
                        </a:rPr>
                        <a:t>69</a:t>
                      </a:r>
                      <a:r>
                        <a:rPr sz="1000" spc="-105">
                          <a:solidFill>
                            <a:srgbClr val="353334"/>
                          </a:solidFill>
                          <a:latin typeface="+mn-lt"/>
                          <a:cs typeface="Calibri"/>
                        </a:rPr>
                        <a:t> </a:t>
                      </a:r>
                      <a:r>
                        <a:rPr sz="1000" spc="-5">
                          <a:solidFill>
                            <a:srgbClr val="353334"/>
                          </a:solidFill>
                          <a:latin typeface="+mn-lt"/>
                          <a:cs typeface="Calibri"/>
                        </a:rPr>
                        <a:t>000</a:t>
                      </a:r>
                      <a:endParaRPr sz="1000">
                        <a:latin typeface="+mn-lt"/>
                        <a:cs typeface="Calibri"/>
                      </a:endParaRPr>
                    </a:p>
                  </a:txBody>
                  <a:tcPr marL="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990090456"/>
                  </a:ext>
                </a:extLst>
              </a:tr>
              <a:tr h="201168">
                <a:tc>
                  <a:txBody>
                    <a:bodyPr/>
                    <a:lstStyle/>
                    <a:p>
                      <a:pPr marR="100330" algn="r">
                        <a:lnSpc>
                          <a:spcPct val="100000"/>
                        </a:lnSpc>
                        <a:spcBef>
                          <a:spcPts val="565"/>
                        </a:spcBef>
                      </a:pPr>
                      <a:r>
                        <a:rPr sz="1000" spc="10">
                          <a:solidFill>
                            <a:srgbClr val="353334"/>
                          </a:solidFill>
                          <a:latin typeface="+mn-lt"/>
                          <a:cs typeface="Calibri"/>
                        </a:rPr>
                        <a:t>Six-month</a:t>
                      </a:r>
                      <a:r>
                        <a:rPr sz="1000" spc="-100">
                          <a:solidFill>
                            <a:srgbClr val="353334"/>
                          </a:solidFill>
                          <a:latin typeface="+mn-lt"/>
                          <a:cs typeface="Calibri"/>
                        </a:rPr>
                        <a:t> </a:t>
                      </a:r>
                      <a:r>
                        <a:rPr sz="1000" spc="5">
                          <a:solidFill>
                            <a:srgbClr val="353334"/>
                          </a:solidFill>
                          <a:latin typeface="+mn-lt"/>
                          <a:cs typeface="Calibri"/>
                        </a:rPr>
                        <a:t>disruption</a:t>
                      </a:r>
                      <a:endParaRPr sz="1000">
                        <a:latin typeface="+mn-lt"/>
                        <a:cs typeface="Calibri"/>
                      </a:endParaRPr>
                    </a:p>
                  </a:txBody>
                  <a:tcPr marL="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R="64769" algn="r">
                        <a:lnSpc>
                          <a:spcPct val="100000"/>
                        </a:lnSpc>
                        <a:spcBef>
                          <a:spcPts val="565"/>
                        </a:spcBef>
                      </a:pPr>
                      <a:r>
                        <a:rPr sz="1000">
                          <a:solidFill>
                            <a:srgbClr val="353334"/>
                          </a:solidFill>
                          <a:latin typeface="+mn-lt"/>
                          <a:cs typeface="Calibri"/>
                        </a:rPr>
                        <a:t>142</a:t>
                      </a:r>
                      <a:r>
                        <a:rPr sz="1000" spc="-105">
                          <a:solidFill>
                            <a:srgbClr val="353334"/>
                          </a:solidFill>
                          <a:latin typeface="+mn-lt"/>
                          <a:cs typeface="Calibri"/>
                        </a:rPr>
                        <a:t> </a:t>
                      </a:r>
                      <a:r>
                        <a:rPr sz="1000" spc="-5">
                          <a:solidFill>
                            <a:srgbClr val="353334"/>
                          </a:solidFill>
                          <a:latin typeface="+mn-lt"/>
                          <a:cs typeface="Calibri"/>
                        </a:rPr>
                        <a:t>000</a:t>
                      </a:r>
                      <a:endParaRPr sz="1000">
                        <a:latin typeface="+mn-lt"/>
                        <a:cs typeface="Calibri"/>
                      </a:endParaRPr>
                    </a:p>
                  </a:txBody>
                  <a:tcPr marL="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R="64769" algn="r">
                        <a:lnSpc>
                          <a:spcPct val="100000"/>
                        </a:lnSpc>
                        <a:spcBef>
                          <a:spcPts val="565"/>
                        </a:spcBef>
                      </a:pPr>
                      <a:r>
                        <a:rPr sz="1000">
                          <a:solidFill>
                            <a:srgbClr val="353334"/>
                          </a:solidFill>
                          <a:latin typeface="+mn-lt"/>
                          <a:cs typeface="Calibri"/>
                        </a:rPr>
                        <a:t>79</a:t>
                      </a:r>
                      <a:r>
                        <a:rPr sz="1000" spc="-105">
                          <a:solidFill>
                            <a:srgbClr val="353334"/>
                          </a:solidFill>
                          <a:latin typeface="+mn-lt"/>
                          <a:cs typeface="Calibri"/>
                        </a:rPr>
                        <a:t> </a:t>
                      </a:r>
                      <a:r>
                        <a:rPr sz="1000" spc="-5">
                          <a:solidFill>
                            <a:srgbClr val="353334"/>
                          </a:solidFill>
                          <a:latin typeface="+mn-lt"/>
                          <a:cs typeface="Calibri"/>
                        </a:rPr>
                        <a:t>000</a:t>
                      </a:r>
                      <a:endParaRPr sz="1000">
                        <a:latin typeface="+mn-lt"/>
                        <a:cs typeface="Calibri"/>
                      </a:endParaRPr>
                    </a:p>
                  </a:txBody>
                  <a:tcPr marL="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817637429"/>
                  </a:ext>
                </a:extLst>
              </a:tr>
              <a:tr h="201168">
                <a:tc>
                  <a:txBody>
                    <a:bodyPr/>
                    <a:lstStyle/>
                    <a:p>
                      <a:pPr marR="100330" algn="r">
                        <a:lnSpc>
                          <a:spcPct val="100000"/>
                        </a:lnSpc>
                        <a:spcBef>
                          <a:spcPts val="565"/>
                        </a:spcBef>
                      </a:pPr>
                      <a:r>
                        <a:rPr sz="1000" spc="-5">
                          <a:solidFill>
                            <a:srgbClr val="353334"/>
                          </a:solidFill>
                          <a:latin typeface="+mn-lt"/>
                          <a:cs typeface="Calibri"/>
                        </a:rPr>
                        <a:t>Two-year</a:t>
                      </a:r>
                      <a:r>
                        <a:rPr sz="1000" spc="-105">
                          <a:solidFill>
                            <a:srgbClr val="353334"/>
                          </a:solidFill>
                          <a:latin typeface="+mn-lt"/>
                          <a:cs typeface="Calibri"/>
                        </a:rPr>
                        <a:t> </a:t>
                      </a:r>
                      <a:r>
                        <a:rPr sz="1000" spc="5">
                          <a:solidFill>
                            <a:srgbClr val="353334"/>
                          </a:solidFill>
                          <a:latin typeface="+mn-lt"/>
                          <a:cs typeface="Calibri"/>
                        </a:rPr>
                        <a:t>disruption</a:t>
                      </a:r>
                      <a:endParaRPr sz="1000">
                        <a:latin typeface="+mn-lt"/>
                        <a:cs typeface="Calibri"/>
                      </a:endParaRPr>
                    </a:p>
                  </a:txBody>
                  <a:tcPr marL="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R="64769" algn="r">
                        <a:lnSpc>
                          <a:spcPct val="100000"/>
                        </a:lnSpc>
                        <a:spcBef>
                          <a:spcPts val="565"/>
                        </a:spcBef>
                      </a:pPr>
                      <a:r>
                        <a:rPr sz="1000">
                          <a:solidFill>
                            <a:srgbClr val="353334"/>
                          </a:solidFill>
                          <a:latin typeface="+mn-lt"/>
                          <a:cs typeface="Calibri"/>
                        </a:rPr>
                        <a:t>293</a:t>
                      </a:r>
                      <a:r>
                        <a:rPr sz="1000" spc="-105">
                          <a:solidFill>
                            <a:srgbClr val="353334"/>
                          </a:solidFill>
                          <a:latin typeface="+mn-lt"/>
                          <a:cs typeface="Calibri"/>
                        </a:rPr>
                        <a:t> </a:t>
                      </a:r>
                      <a:r>
                        <a:rPr sz="1000" spc="-5">
                          <a:solidFill>
                            <a:srgbClr val="353334"/>
                          </a:solidFill>
                          <a:latin typeface="+mn-lt"/>
                          <a:cs typeface="Calibri"/>
                        </a:rPr>
                        <a:t>000</a:t>
                      </a:r>
                      <a:endParaRPr sz="1000">
                        <a:latin typeface="+mn-lt"/>
                        <a:cs typeface="Calibri"/>
                      </a:endParaRPr>
                    </a:p>
                  </a:txBody>
                  <a:tcPr marL="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R="64769" algn="r">
                        <a:lnSpc>
                          <a:spcPct val="100000"/>
                        </a:lnSpc>
                        <a:spcBef>
                          <a:spcPts val="565"/>
                        </a:spcBef>
                      </a:pPr>
                      <a:r>
                        <a:rPr sz="1000">
                          <a:solidFill>
                            <a:srgbClr val="353334"/>
                          </a:solidFill>
                          <a:latin typeface="+mn-lt"/>
                          <a:cs typeface="Calibri"/>
                        </a:rPr>
                        <a:t>148</a:t>
                      </a:r>
                      <a:r>
                        <a:rPr sz="1000" spc="-105">
                          <a:solidFill>
                            <a:srgbClr val="353334"/>
                          </a:solidFill>
                          <a:latin typeface="+mn-lt"/>
                          <a:cs typeface="Calibri"/>
                        </a:rPr>
                        <a:t> </a:t>
                      </a:r>
                      <a:r>
                        <a:rPr sz="1000" spc="-5">
                          <a:solidFill>
                            <a:srgbClr val="353334"/>
                          </a:solidFill>
                          <a:latin typeface="+mn-lt"/>
                          <a:cs typeface="Calibri"/>
                        </a:rPr>
                        <a:t>000</a:t>
                      </a:r>
                      <a:endParaRPr sz="1000">
                        <a:latin typeface="+mn-lt"/>
                        <a:cs typeface="Calibri"/>
                      </a:endParaRPr>
                    </a:p>
                  </a:txBody>
                  <a:tcPr marL="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4013073561"/>
                  </a:ext>
                </a:extLst>
              </a:tr>
            </a:tbl>
          </a:graphicData>
        </a:graphic>
      </p:graphicFrame>
      <p:grpSp>
        <p:nvGrpSpPr>
          <p:cNvPr id="3" name="Group 2">
            <a:extLst>
              <a:ext uri="{FF2B5EF4-FFF2-40B4-BE49-F238E27FC236}">
                <a16:creationId xmlns:a16="http://schemas.microsoft.com/office/drawing/2014/main" id="{999C3338-E7E7-450F-8842-4F9CFD113024}"/>
              </a:ext>
            </a:extLst>
          </p:cNvPr>
          <p:cNvGrpSpPr/>
          <p:nvPr/>
        </p:nvGrpSpPr>
        <p:grpSpPr>
          <a:xfrm>
            <a:off x="365760" y="1051560"/>
            <a:ext cx="11580714" cy="5577748"/>
            <a:chOff x="365760" y="1051560"/>
            <a:chExt cx="11580714" cy="5577748"/>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Modelled projection of new HIV infections and AIDS-related deaths in three different scenarios of disruption associated with the COVID-19 pandemic, global, 2019–2025</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TextBox 63">
              <a:extLst>
                <a:ext uri="{FF2B5EF4-FFF2-40B4-BE49-F238E27FC236}">
                  <a16:creationId xmlns:a16="http://schemas.microsoft.com/office/drawing/2014/main" id="{AA0E47D3-DAD6-4321-B5B9-97BD14D85DEC}"/>
                </a:ext>
              </a:extLst>
            </p:cNvPr>
            <p:cNvSpPr txBox="1"/>
            <p:nvPr/>
          </p:nvSpPr>
          <p:spPr>
            <a:xfrm>
              <a:off x="1009609" y="2057400"/>
              <a:ext cx="1728124" cy="246221"/>
            </a:xfrm>
            <a:prstGeom prst="rect">
              <a:avLst/>
            </a:prstGeom>
          </p:spPr>
          <p:txBody>
            <a:bodyPr vert="horz" wrap="square" lIns="0" tIns="0" rIns="0" bIns="0" rtlCol="0">
              <a:spAutoFit/>
            </a:bodyPr>
            <a:lstStyle>
              <a:defPPr>
                <a:defRPr lang="LID4096"/>
              </a:defPPr>
              <a:lvl1pPr>
                <a:defRPr sz="1600">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noProof="0">
                  <a:ln>
                    <a:noFill/>
                  </a:ln>
                  <a:solidFill>
                    <a:prstClr val="black"/>
                  </a:solidFill>
                  <a:effectLst/>
                  <a:uLnTx/>
                  <a:uFillTx/>
                  <a:latin typeface="Arial" panose="020B0604020202020204" pitchFamily="34" charset="0"/>
                  <a:ea typeface="+mn-ea"/>
                  <a:cs typeface="+mn-cs"/>
                </a:rPr>
                <a:t>New HIV infections</a:t>
              </a:r>
            </a:p>
          </p:txBody>
        </p:sp>
        <p:sp>
          <p:nvSpPr>
            <p:cNvPr id="60" name="object 64">
              <a:extLst>
                <a:ext uri="{FF2B5EF4-FFF2-40B4-BE49-F238E27FC236}">
                  <a16:creationId xmlns:a16="http://schemas.microsoft.com/office/drawing/2014/main" id="{ADB577F3-ED00-4249-9B96-879863CE0B8F}"/>
                </a:ext>
              </a:extLst>
            </p:cNvPr>
            <p:cNvSpPr/>
            <p:nvPr/>
          </p:nvSpPr>
          <p:spPr>
            <a:xfrm>
              <a:off x="2235035" y="3016042"/>
              <a:ext cx="1794510" cy="1783714"/>
            </a:xfrm>
            <a:custGeom>
              <a:avLst/>
              <a:gdLst/>
              <a:ahLst/>
              <a:cxnLst/>
              <a:rect l="l" t="t" r="r" b="b"/>
              <a:pathLst>
                <a:path w="1794510" h="1783715">
                  <a:moveTo>
                    <a:pt x="0" y="24676"/>
                  </a:moveTo>
                  <a:lnTo>
                    <a:pt x="299580" y="0"/>
                  </a:lnTo>
                  <a:lnTo>
                    <a:pt x="598170" y="350710"/>
                  </a:lnTo>
                  <a:lnTo>
                    <a:pt x="897750" y="754291"/>
                  </a:lnTo>
                  <a:lnTo>
                    <a:pt x="1196340" y="1133182"/>
                  </a:lnTo>
                  <a:lnTo>
                    <a:pt x="1495920" y="1480362"/>
                  </a:lnTo>
                  <a:lnTo>
                    <a:pt x="1794510" y="1783499"/>
                  </a:lnTo>
                </a:path>
              </a:pathLst>
            </a:custGeom>
            <a:ln w="14947">
              <a:solidFill>
                <a:srgbClr val="62CDF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object 65">
              <a:extLst>
                <a:ext uri="{FF2B5EF4-FFF2-40B4-BE49-F238E27FC236}">
                  <a16:creationId xmlns:a16="http://schemas.microsoft.com/office/drawing/2014/main" id="{78D67139-4D69-4BF0-8F46-89CBFE87650A}"/>
                </a:ext>
              </a:extLst>
            </p:cNvPr>
            <p:cNvSpPr/>
            <p:nvPr/>
          </p:nvSpPr>
          <p:spPr>
            <a:xfrm>
              <a:off x="2235035" y="2880342"/>
              <a:ext cx="1794510" cy="1919605"/>
            </a:xfrm>
            <a:custGeom>
              <a:avLst/>
              <a:gdLst/>
              <a:ahLst/>
              <a:cxnLst/>
              <a:rect l="l" t="t" r="r" b="b"/>
              <a:pathLst>
                <a:path w="1794510" h="1919604">
                  <a:moveTo>
                    <a:pt x="0" y="160375"/>
                  </a:moveTo>
                  <a:lnTo>
                    <a:pt x="299580" y="0"/>
                  </a:lnTo>
                  <a:lnTo>
                    <a:pt x="598170" y="424726"/>
                  </a:lnTo>
                  <a:lnTo>
                    <a:pt x="897750" y="897039"/>
                  </a:lnTo>
                  <a:lnTo>
                    <a:pt x="1196340" y="1272412"/>
                  </a:lnTo>
                  <a:lnTo>
                    <a:pt x="1495920" y="1617840"/>
                  </a:lnTo>
                  <a:lnTo>
                    <a:pt x="1794510" y="1919198"/>
                  </a:lnTo>
                </a:path>
              </a:pathLst>
            </a:custGeom>
            <a:ln w="14947">
              <a:solidFill>
                <a:srgbClr val="F7C6B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object 66">
              <a:extLst>
                <a:ext uri="{FF2B5EF4-FFF2-40B4-BE49-F238E27FC236}">
                  <a16:creationId xmlns:a16="http://schemas.microsoft.com/office/drawing/2014/main" id="{BA1AACC4-0E8F-494E-9F9B-24B91F754512}"/>
                </a:ext>
              </a:extLst>
            </p:cNvPr>
            <p:cNvSpPr/>
            <p:nvPr/>
          </p:nvSpPr>
          <p:spPr>
            <a:xfrm>
              <a:off x="2235035" y="2852154"/>
              <a:ext cx="1794510" cy="1947545"/>
            </a:xfrm>
            <a:custGeom>
              <a:avLst/>
              <a:gdLst/>
              <a:ahLst/>
              <a:cxnLst/>
              <a:rect l="l" t="t" r="r" b="b"/>
              <a:pathLst>
                <a:path w="1794510" h="1947545">
                  <a:moveTo>
                    <a:pt x="0" y="188569"/>
                  </a:moveTo>
                  <a:lnTo>
                    <a:pt x="299580" y="0"/>
                  </a:lnTo>
                  <a:lnTo>
                    <a:pt x="598170" y="452920"/>
                  </a:lnTo>
                  <a:lnTo>
                    <a:pt x="897750" y="925220"/>
                  </a:lnTo>
                  <a:lnTo>
                    <a:pt x="1196340" y="1300594"/>
                  </a:lnTo>
                  <a:lnTo>
                    <a:pt x="1495920" y="1646021"/>
                  </a:lnTo>
                  <a:lnTo>
                    <a:pt x="1794510" y="1947379"/>
                  </a:lnTo>
                </a:path>
              </a:pathLst>
            </a:custGeom>
            <a:ln w="14947">
              <a:solidFill>
                <a:srgbClr val="00A9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object 67">
              <a:extLst>
                <a:ext uri="{FF2B5EF4-FFF2-40B4-BE49-F238E27FC236}">
                  <a16:creationId xmlns:a16="http://schemas.microsoft.com/office/drawing/2014/main" id="{17E74F8D-4B85-4BA0-A98D-9775923CA8D6}"/>
                </a:ext>
              </a:extLst>
            </p:cNvPr>
            <p:cNvSpPr/>
            <p:nvPr/>
          </p:nvSpPr>
          <p:spPr>
            <a:xfrm>
              <a:off x="2235035" y="2836286"/>
              <a:ext cx="1794510" cy="1967230"/>
            </a:xfrm>
            <a:custGeom>
              <a:avLst/>
              <a:gdLst/>
              <a:ahLst/>
              <a:cxnLst/>
              <a:rect l="l" t="t" r="r" b="b"/>
              <a:pathLst>
                <a:path w="1794510" h="1967229">
                  <a:moveTo>
                    <a:pt x="0" y="204431"/>
                  </a:moveTo>
                  <a:lnTo>
                    <a:pt x="299580" y="0"/>
                  </a:lnTo>
                  <a:lnTo>
                    <a:pt x="598170" y="317233"/>
                  </a:lnTo>
                  <a:lnTo>
                    <a:pt x="897750" y="861783"/>
                  </a:lnTo>
                  <a:lnTo>
                    <a:pt x="1196340" y="1323517"/>
                  </a:lnTo>
                  <a:lnTo>
                    <a:pt x="1495920" y="1667179"/>
                  </a:lnTo>
                  <a:lnTo>
                    <a:pt x="1794510" y="1966772"/>
                  </a:lnTo>
                </a:path>
              </a:pathLst>
            </a:custGeom>
            <a:ln w="14947">
              <a:solidFill>
                <a:srgbClr val="E3183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TextBox 105">
              <a:extLst>
                <a:ext uri="{FF2B5EF4-FFF2-40B4-BE49-F238E27FC236}">
                  <a16:creationId xmlns:a16="http://schemas.microsoft.com/office/drawing/2014/main" id="{E89392C0-0909-44CD-B1CC-8DE150AD7177}"/>
                </a:ext>
              </a:extLst>
            </p:cNvPr>
            <p:cNvSpPr txBox="1"/>
            <p:nvPr/>
          </p:nvSpPr>
          <p:spPr>
            <a:xfrm>
              <a:off x="1192489" y="2377440"/>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a:ea typeface="+mn-ea"/>
                  <a:cs typeface="+mn-cs"/>
                </a:rPr>
                <a:t>2 000 000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107" name="TextBox 106">
              <a:extLst>
                <a:ext uri="{FF2B5EF4-FFF2-40B4-BE49-F238E27FC236}">
                  <a16:creationId xmlns:a16="http://schemas.microsoft.com/office/drawing/2014/main" id="{DE498F6B-6921-41A6-A094-1E0AB2AD04ED}"/>
                </a:ext>
              </a:extLst>
            </p:cNvPr>
            <p:cNvSpPr txBox="1"/>
            <p:nvPr/>
          </p:nvSpPr>
          <p:spPr>
            <a:xfrm>
              <a:off x="1192489" y="2995772"/>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1 600 000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108" name="TextBox 107">
              <a:extLst>
                <a:ext uri="{FF2B5EF4-FFF2-40B4-BE49-F238E27FC236}">
                  <a16:creationId xmlns:a16="http://schemas.microsoft.com/office/drawing/2014/main" id="{DA30FCAC-20CE-412D-B6DE-FE41BCB0D5D3}"/>
                </a:ext>
              </a:extLst>
            </p:cNvPr>
            <p:cNvSpPr txBox="1"/>
            <p:nvPr/>
          </p:nvSpPr>
          <p:spPr>
            <a:xfrm>
              <a:off x="1192489" y="3297640"/>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1 400 000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109" name="Straight Connector 108">
              <a:extLst>
                <a:ext uri="{FF2B5EF4-FFF2-40B4-BE49-F238E27FC236}">
                  <a16:creationId xmlns:a16="http://schemas.microsoft.com/office/drawing/2014/main" id="{C7A04D1A-FAB1-411E-8008-0067834F88A7}"/>
                </a:ext>
              </a:extLst>
            </p:cNvPr>
            <p:cNvCxnSpPr>
              <a:cxnSpLocks/>
            </p:cNvCxnSpPr>
            <p:nvPr/>
          </p:nvCxnSpPr>
          <p:spPr>
            <a:xfrm>
              <a:off x="2022853" y="2463013"/>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1A4E6F0-0FF5-4F3B-AE21-CDFD1DC0F6A3}"/>
                </a:ext>
              </a:extLst>
            </p:cNvPr>
            <p:cNvCxnSpPr>
              <a:cxnSpLocks/>
            </p:cNvCxnSpPr>
            <p:nvPr/>
          </p:nvCxnSpPr>
          <p:spPr>
            <a:xfrm>
              <a:off x="2022853" y="307469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2A50A47-5C8A-4228-8B84-E8A658C4F64F}"/>
                </a:ext>
              </a:extLst>
            </p:cNvPr>
            <p:cNvCxnSpPr>
              <a:cxnSpLocks/>
            </p:cNvCxnSpPr>
            <p:nvPr/>
          </p:nvCxnSpPr>
          <p:spPr>
            <a:xfrm>
              <a:off x="2022853" y="3380667"/>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F51D53DB-AFAF-45B1-B048-90134A558819}"/>
                </a:ext>
              </a:extLst>
            </p:cNvPr>
            <p:cNvSpPr txBox="1"/>
            <p:nvPr/>
          </p:nvSpPr>
          <p:spPr>
            <a:xfrm>
              <a:off x="1192489" y="3606273"/>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1 200 000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113" name="TextBox 112">
              <a:extLst>
                <a:ext uri="{FF2B5EF4-FFF2-40B4-BE49-F238E27FC236}">
                  <a16:creationId xmlns:a16="http://schemas.microsoft.com/office/drawing/2014/main" id="{6BE80594-89B5-4910-ACA9-4483C7302A7E}"/>
                </a:ext>
              </a:extLst>
            </p:cNvPr>
            <p:cNvSpPr txBox="1"/>
            <p:nvPr/>
          </p:nvSpPr>
          <p:spPr>
            <a:xfrm>
              <a:off x="1192489" y="3913676"/>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1 000 000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114" name="TextBox 113">
              <a:extLst>
                <a:ext uri="{FF2B5EF4-FFF2-40B4-BE49-F238E27FC236}">
                  <a16:creationId xmlns:a16="http://schemas.microsoft.com/office/drawing/2014/main" id="{42D2EDEF-6E0E-4FF8-AFE3-541BB0F334A0}"/>
                </a:ext>
              </a:extLst>
            </p:cNvPr>
            <p:cNvSpPr txBox="1"/>
            <p:nvPr/>
          </p:nvSpPr>
          <p:spPr>
            <a:xfrm>
              <a:off x="1192489" y="4213165"/>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a:ea typeface="+mn-ea"/>
                  <a:cs typeface="+mn-cs"/>
                </a:rPr>
                <a:t>800 000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115" name="Straight Connector 114">
              <a:extLst>
                <a:ext uri="{FF2B5EF4-FFF2-40B4-BE49-F238E27FC236}">
                  <a16:creationId xmlns:a16="http://schemas.microsoft.com/office/drawing/2014/main" id="{DC0DDD4E-DD13-40A4-A6E6-0DB4E087B0A4}"/>
                </a:ext>
              </a:extLst>
            </p:cNvPr>
            <p:cNvCxnSpPr>
              <a:cxnSpLocks/>
            </p:cNvCxnSpPr>
            <p:nvPr/>
          </p:nvCxnSpPr>
          <p:spPr>
            <a:xfrm>
              <a:off x="2022853" y="3686657"/>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DBA67F3-1E56-4431-BD60-976ECF01EECE}"/>
                </a:ext>
              </a:extLst>
            </p:cNvPr>
            <p:cNvCxnSpPr>
              <a:cxnSpLocks/>
            </p:cNvCxnSpPr>
            <p:nvPr/>
          </p:nvCxnSpPr>
          <p:spPr>
            <a:xfrm>
              <a:off x="2022853" y="399254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41B0EF7-ACC5-400D-A726-5C5EC79860FA}"/>
                </a:ext>
              </a:extLst>
            </p:cNvPr>
            <p:cNvCxnSpPr>
              <a:cxnSpLocks/>
            </p:cNvCxnSpPr>
            <p:nvPr/>
          </p:nvCxnSpPr>
          <p:spPr>
            <a:xfrm>
              <a:off x="2022853" y="4297374"/>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C7A04F90-6FAD-406C-BF54-F36C03287472}"/>
                </a:ext>
              </a:extLst>
            </p:cNvPr>
            <p:cNvSpPr txBox="1"/>
            <p:nvPr/>
          </p:nvSpPr>
          <p:spPr>
            <a:xfrm>
              <a:off x="1192489" y="2680077"/>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1 800 000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119" name="Straight Connector 118">
              <a:extLst>
                <a:ext uri="{FF2B5EF4-FFF2-40B4-BE49-F238E27FC236}">
                  <a16:creationId xmlns:a16="http://schemas.microsoft.com/office/drawing/2014/main" id="{12888DF3-6D35-4D94-856C-E766DFDDCBC9}"/>
                </a:ext>
              </a:extLst>
            </p:cNvPr>
            <p:cNvCxnSpPr>
              <a:cxnSpLocks/>
            </p:cNvCxnSpPr>
            <p:nvPr/>
          </p:nvCxnSpPr>
          <p:spPr>
            <a:xfrm>
              <a:off x="2022853" y="2765691"/>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918F8E1E-51F6-46E0-B20F-5B78C9BC68C0}"/>
                </a:ext>
              </a:extLst>
            </p:cNvPr>
            <p:cNvSpPr txBox="1"/>
            <p:nvPr/>
          </p:nvSpPr>
          <p:spPr>
            <a:xfrm>
              <a:off x="1192489" y="4525325"/>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600 000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121" name="TextBox 120">
              <a:extLst>
                <a:ext uri="{FF2B5EF4-FFF2-40B4-BE49-F238E27FC236}">
                  <a16:creationId xmlns:a16="http://schemas.microsoft.com/office/drawing/2014/main" id="{2DF746A1-0422-4D6A-A89F-3B0A36F87442}"/>
                </a:ext>
              </a:extLst>
            </p:cNvPr>
            <p:cNvSpPr txBox="1"/>
            <p:nvPr/>
          </p:nvSpPr>
          <p:spPr>
            <a:xfrm>
              <a:off x="1192489" y="4825962"/>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400 000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122" name="Straight Connector 121">
              <a:extLst>
                <a:ext uri="{FF2B5EF4-FFF2-40B4-BE49-F238E27FC236}">
                  <a16:creationId xmlns:a16="http://schemas.microsoft.com/office/drawing/2014/main" id="{5FD6FB6E-64B0-442A-95E4-8AD193682E0E}"/>
                </a:ext>
              </a:extLst>
            </p:cNvPr>
            <p:cNvCxnSpPr>
              <a:cxnSpLocks/>
            </p:cNvCxnSpPr>
            <p:nvPr/>
          </p:nvCxnSpPr>
          <p:spPr>
            <a:xfrm>
              <a:off x="2022853" y="4605347"/>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79FE86E-DEA9-47E2-B7E1-98719CF1CB85}"/>
                </a:ext>
              </a:extLst>
            </p:cNvPr>
            <p:cNvCxnSpPr>
              <a:cxnSpLocks/>
            </p:cNvCxnSpPr>
            <p:nvPr/>
          </p:nvCxnSpPr>
          <p:spPr>
            <a:xfrm>
              <a:off x="2022853" y="491132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0A0D386-5320-4A9F-8A85-323AF8EED20B}"/>
                </a:ext>
              </a:extLst>
            </p:cNvPr>
            <p:cNvSpPr txBox="1"/>
            <p:nvPr/>
          </p:nvSpPr>
          <p:spPr>
            <a:xfrm>
              <a:off x="1192489" y="5139185"/>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200 000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126" name="Straight Connector 125">
              <a:extLst>
                <a:ext uri="{FF2B5EF4-FFF2-40B4-BE49-F238E27FC236}">
                  <a16:creationId xmlns:a16="http://schemas.microsoft.com/office/drawing/2014/main" id="{ACA6F004-573B-4257-9F53-EF1FDF32EA15}"/>
                </a:ext>
              </a:extLst>
            </p:cNvPr>
            <p:cNvCxnSpPr>
              <a:cxnSpLocks/>
            </p:cNvCxnSpPr>
            <p:nvPr/>
          </p:nvCxnSpPr>
          <p:spPr>
            <a:xfrm>
              <a:off x="2022853" y="5219207"/>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E29A5647-3A37-4915-85AD-DB3303CF5408}"/>
                </a:ext>
              </a:extLst>
            </p:cNvPr>
            <p:cNvSpPr txBox="1"/>
            <p:nvPr/>
          </p:nvSpPr>
          <p:spPr>
            <a:xfrm>
              <a:off x="2079457" y="5297232"/>
              <a:ext cx="320040" cy="166777"/>
            </a:xfrm>
            <a:prstGeom prst="rect">
              <a:avLst/>
            </a:prstGeom>
            <a:noFill/>
          </p:spPr>
          <p:txBody>
            <a:bodyPr wrap="squar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900" spc="-50">
                  <a:latin typeface="Arial" panose="020B0604020202020204"/>
                </a:rPr>
                <a:t>2019</a:t>
              </a:r>
              <a:endParaRPr kumimoji="0" lang="en-GB" sz="900" b="0" i="0" u="none" strike="noStrike" kern="1200" cap="none" spc="-50" normalizeH="0" noProof="0">
                <a:ln>
                  <a:noFill/>
                </a:ln>
                <a:effectLst/>
                <a:uLnTx/>
                <a:uFillTx/>
                <a:latin typeface="Arial" panose="020B0604020202020204"/>
                <a:ea typeface="+mn-ea"/>
                <a:cs typeface="+mn-cs"/>
              </a:endParaRPr>
            </a:p>
          </p:txBody>
        </p:sp>
        <p:sp>
          <p:nvSpPr>
            <p:cNvPr id="161" name="TextBox 160">
              <a:extLst>
                <a:ext uri="{FF2B5EF4-FFF2-40B4-BE49-F238E27FC236}">
                  <a16:creationId xmlns:a16="http://schemas.microsoft.com/office/drawing/2014/main" id="{24D68E2F-CBB1-4D47-8FC1-8148A96526B7}"/>
                </a:ext>
              </a:extLst>
            </p:cNvPr>
            <p:cNvSpPr txBox="1"/>
            <p:nvPr/>
          </p:nvSpPr>
          <p:spPr>
            <a:xfrm>
              <a:off x="3277321" y="5297232"/>
              <a:ext cx="320040" cy="166777"/>
            </a:xfrm>
            <a:prstGeom prst="rect">
              <a:avLst/>
            </a:prstGeom>
            <a:noFill/>
          </p:spPr>
          <p:txBody>
            <a:bodyPr wrap="squar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900" spc="-50">
                  <a:latin typeface="Arial" panose="020B0604020202020204"/>
                </a:rPr>
                <a:t>2023</a:t>
              </a:r>
              <a:endParaRPr kumimoji="0" lang="en-GB" sz="900" b="0" i="0" u="none" strike="noStrike" kern="1200" cap="none" spc="-50" normalizeH="0" noProof="0">
                <a:ln>
                  <a:noFill/>
                </a:ln>
                <a:effectLst/>
                <a:uLnTx/>
                <a:uFillTx/>
                <a:latin typeface="Arial" panose="020B0604020202020204"/>
                <a:ea typeface="+mn-ea"/>
                <a:cs typeface="+mn-cs"/>
              </a:endParaRPr>
            </a:p>
          </p:txBody>
        </p:sp>
        <p:sp>
          <p:nvSpPr>
            <p:cNvPr id="162" name="TextBox 161">
              <a:extLst>
                <a:ext uri="{FF2B5EF4-FFF2-40B4-BE49-F238E27FC236}">
                  <a16:creationId xmlns:a16="http://schemas.microsoft.com/office/drawing/2014/main" id="{3C92410B-A6A4-45DE-974A-39AC8CCC7A09}"/>
                </a:ext>
              </a:extLst>
            </p:cNvPr>
            <p:cNvSpPr txBox="1"/>
            <p:nvPr/>
          </p:nvSpPr>
          <p:spPr>
            <a:xfrm>
              <a:off x="2381209" y="5297232"/>
              <a:ext cx="320040" cy="166777"/>
            </a:xfrm>
            <a:prstGeom prst="rect">
              <a:avLst/>
            </a:prstGeom>
            <a:noFill/>
          </p:spPr>
          <p:txBody>
            <a:bodyPr wrap="squar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900" spc="-50">
                  <a:latin typeface="Arial" panose="020B0604020202020204"/>
                </a:rPr>
                <a:t>2020</a:t>
              </a:r>
              <a:endParaRPr kumimoji="0" lang="en-GB" sz="900" b="0" i="0" u="none" strike="noStrike" kern="1200" cap="none" spc="-50" normalizeH="0" noProof="0">
                <a:ln>
                  <a:noFill/>
                </a:ln>
                <a:effectLst/>
                <a:uLnTx/>
                <a:uFillTx/>
                <a:latin typeface="Arial" panose="020B0604020202020204"/>
                <a:ea typeface="+mn-ea"/>
                <a:cs typeface="+mn-cs"/>
              </a:endParaRPr>
            </a:p>
          </p:txBody>
        </p:sp>
        <p:sp>
          <p:nvSpPr>
            <p:cNvPr id="163" name="TextBox 162">
              <a:extLst>
                <a:ext uri="{FF2B5EF4-FFF2-40B4-BE49-F238E27FC236}">
                  <a16:creationId xmlns:a16="http://schemas.microsoft.com/office/drawing/2014/main" id="{9AC05436-D491-4B62-8C4C-BFD37FC26A6E}"/>
                </a:ext>
              </a:extLst>
            </p:cNvPr>
            <p:cNvSpPr txBox="1"/>
            <p:nvPr/>
          </p:nvSpPr>
          <p:spPr>
            <a:xfrm>
              <a:off x="2673817" y="5297232"/>
              <a:ext cx="320040" cy="166777"/>
            </a:xfrm>
            <a:prstGeom prst="rect">
              <a:avLst/>
            </a:prstGeom>
            <a:noFill/>
          </p:spPr>
          <p:txBody>
            <a:bodyPr wrap="squar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900" spc="-50">
                  <a:latin typeface="Arial" panose="020B0604020202020204"/>
                </a:rPr>
                <a:t>2021</a:t>
              </a:r>
              <a:endParaRPr kumimoji="0" lang="en-GB" sz="900" b="0" i="0" u="none" strike="noStrike" kern="1200" cap="none" spc="-50" normalizeH="0" noProof="0">
                <a:ln>
                  <a:noFill/>
                </a:ln>
                <a:effectLst/>
                <a:uLnTx/>
                <a:uFillTx/>
                <a:latin typeface="Arial" panose="020B0604020202020204"/>
                <a:ea typeface="+mn-ea"/>
                <a:cs typeface="+mn-cs"/>
              </a:endParaRPr>
            </a:p>
          </p:txBody>
        </p:sp>
        <p:sp>
          <p:nvSpPr>
            <p:cNvPr id="164" name="TextBox 163">
              <a:extLst>
                <a:ext uri="{FF2B5EF4-FFF2-40B4-BE49-F238E27FC236}">
                  <a16:creationId xmlns:a16="http://schemas.microsoft.com/office/drawing/2014/main" id="{D9967C59-362E-4A7D-85D4-C1BE254CB115}"/>
                </a:ext>
              </a:extLst>
            </p:cNvPr>
            <p:cNvSpPr txBox="1"/>
            <p:nvPr/>
          </p:nvSpPr>
          <p:spPr>
            <a:xfrm>
              <a:off x="2975569" y="5297232"/>
              <a:ext cx="320040" cy="166777"/>
            </a:xfrm>
            <a:prstGeom prst="rect">
              <a:avLst/>
            </a:prstGeom>
            <a:noFill/>
          </p:spPr>
          <p:txBody>
            <a:bodyPr wrap="squar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900" spc="-50">
                  <a:latin typeface="Arial" panose="020B0604020202020204"/>
                </a:rPr>
                <a:t>2022</a:t>
              </a:r>
              <a:endParaRPr kumimoji="0" lang="en-GB" sz="900" b="0" i="0" u="none" strike="noStrike" kern="1200" cap="none" spc="-50" normalizeH="0" noProof="0">
                <a:ln>
                  <a:noFill/>
                </a:ln>
                <a:effectLst/>
                <a:uLnTx/>
                <a:uFillTx/>
                <a:latin typeface="Arial" panose="020B0604020202020204"/>
                <a:ea typeface="+mn-ea"/>
                <a:cs typeface="+mn-cs"/>
              </a:endParaRPr>
            </a:p>
          </p:txBody>
        </p:sp>
        <p:sp>
          <p:nvSpPr>
            <p:cNvPr id="165" name="TextBox 164">
              <a:extLst>
                <a:ext uri="{FF2B5EF4-FFF2-40B4-BE49-F238E27FC236}">
                  <a16:creationId xmlns:a16="http://schemas.microsoft.com/office/drawing/2014/main" id="{139C7882-2760-453A-9D04-9DFC818D6EB9}"/>
                </a:ext>
              </a:extLst>
            </p:cNvPr>
            <p:cNvSpPr txBox="1"/>
            <p:nvPr/>
          </p:nvSpPr>
          <p:spPr>
            <a:xfrm>
              <a:off x="3569929" y="5297232"/>
              <a:ext cx="320040" cy="166777"/>
            </a:xfrm>
            <a:prstGeom prst="rect">
              <a:avLst/>
            </a:prstGeom>
            <a:noFill/>
          </p:spPr>
          <p:txBody>
            <a:bodyPr wrap="squar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900" spc="-50">
                  <a:latin typeface="Arial" panose="020B0604020202020204"/>
                </a:rPr>
                <a:t>2024</a:t>
              </a:r>
              <a:endParaRPr kumimoji="0" lang="en-GB" sz="900" b="0" i="0" u="none" strike="noStrike" kern="1200" cap="none" spc="-50" normalizeH="0" noProof="0">
                <a:ln>
                  <a:noFill/>
                </a:ln>
                <a:effectLst/>
                <a:uLnTx/>
                <a:uFillTx/>
                <a:latin typeface="Arial" panose="020B0604020202020204"/>
                <a:ea typeface="+mn-ea"/>
                <a:cs typeface="+mn-cs"/>
              </a:endParaRPr>
            </a:p>
          </p:txBody>
        </p:sp>
        <p:sp>
          <p:nvSpPr>
            <p:cNvPr id="166" name="TextBox 165">
              <a:extLst>
                <a:ext uri="{FF2B5EF4-FFF2-40B4-BE49-F238E27FC236}">
                  <a16:creationId xmlns:a16="http://schemas.microsoft.com/office/drawing/2014/main" id="{AD586C57-7E6A-4449-A984-6AD8BD2F5CF2}"/>
                </a:ext>
              </a:extLst>
            </p:cNvPr>
            <p:cNvSpPr txBox="1"/>
            <p:nvPr/>
          </p:nvSpPr>
          <p:spPr>
            <a:xfrm>
              <a:off x="3873953" y="5297232"/>
              <a:ext cx="320040" cy="166777"/>
            </a:xfrm>
            <a:prstGeom prst="rect">
              <a:avLst/>
            </a:prstGeom>
            <a:noFill/>
          </p:spPr>
          <p:txBody>
            <a:bodyPr wrap="squar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900" spc="-50">
                  <a:latin typeface="Arial" panose="020B0604020202020204"/>
                </a:rPr>
                <a:t>2025</a:t>
              </a:r>
              <a:endParaRPr kumimoji="0" lang="en-GB" sz="900" b="0" i="0" u="none" strike="noStrike" kern="1200" cap="none" spc="-50" normalizeH="0" noProof="0">
                <a:ln>
                  <a:noFill/>
                </a:ln>
                <a:effectLst/>
                <a:uLnTx/>
                <a:uFillTx/>
                <a:latin typeface="Arial" panose="020B0604020202020204"/>
                <a:ea typeface="+mn-ea"/>
                <a:cs typeface="+mn-cs"/>
              </a:endParaRPr>
            </a:p>
          </p:txBody>
        </p:sp>
        <p:sp>
          <p:nvSpPr>
            <p:cNvPr id="13" name="object 17">
              <a:extLst>
                <a:ext uri="{FF2B5EF4-FFF2-40B4-BE49-F238E27FC236}">
                  <a16:creationId xmlns:a16="http://schemas.microsoft.com/office/drawing/2014/main" id="{7561BFB7-19DC-48E7-8DFE-50BFA27D024A}"/>
                </a:ext>
              </a:extLst>
            </p:cNvPr>
            <p:cNvSpPr/>
            <p:nvPr/>
          </p:nvSpPr>
          <p:spPr>
            <a:xfrm>
              <a:off x="8041060" y="3419856"/>
              <a:ext cx="180340" cy="0"/>
            </a:xfrm>
            <a:custGeom>
              <a:avLst/>
              <a:gdLst/>
              <a:ahLst/>
              <a:cxnLst/>
              <a:rect l="l" t="t" r="r" b="b"/>
              <a:pathLst>
                <a:path w="180339">
                  <a:moveTo>
                    <a:pt x="0" y="0"/>
                  </a:moveTo>
                  <a:lnTo>
                    <a:pt x="179844" y="0"/>
                  </a:lnTo>
                </a:path>
              </a:pathLst>
            </a:custGeom>
            <a:ln w="19050">
              <a:solidFill>
                <a:srgbClr val="00A9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object 19">
              <a:extLst>
                <a:ext uri="{FF2B5EF4-FFF2-40B4-BE49-F238E27FC236}">
                  <a16:creationId xmlns:a16="http://schemas.microsoft.com/office/drawing/2014/main" id="{A59DA1EE-89B4-436D-83C0-5BAF8D1F5ABC}"/>
                </a:ext>
              </a:extLst>
            </p:cNvPr>
            <p:cNvSpPr txBox="1"/>
            <p:nvPr/>
          </p:nvSpPr>
          <p:spPr>
            <a:xfrm>
              <a:off x="8269145" y="3328416"/>
              <a:ext cx="1586973" cy="184666"/>
            </a:xfrm>
            <a:prstGeom prst="rect">
              <a:avLst/>
            </a:prstGeom>
            <a:noFill/>
          </p:spPr>
          <p:txBody>
            <a:bodyPr wrap="none" lIns="0" tIns="0" rIns="0" bIns="0" anchor="ctr">
              <a:spAutoFit/>
            </a:bodyPr>
            <a:lstStyle>
              <a:defPPr>
                <a:defRPr lang="LID4096"/>
              </a:defPPr>
              <a:lvl1pPr>
                <a:defRPr kumimoji="0" sz="1200" b="0" i="0" u="none" strike="noStrike" cap="none" normalizeH="0">
                  <a:ln>
                    <a:noFill/>
                  </a:ln>
                  <a:effectLst/>
                  <a:uLnTx/>
                  <a:uFillTx/>
                  <a:latin typeface="+mj-lt"/>
                  <a:cs typeface="Calibri"/>
                </a:defRPr>
              </a:lvl1pPr>
            </a:lstStyle>
            <a:p>
              <a:r>
                <a:t>Disruption for 6 months</a:t>
              </a:r>
            </a:p>
          </p:txBody>
        </p:sp>
        <p:sp>
          <p:nvSpPr>
            <p:cNvPr id="56" name="object 60">
              <a:extLst>
                <a:ext uri="{FF2B5EF4-FFF2-40B4-BE49-F238E27FC236}">
                  <a16:creationId xmlns:a16="http://schemas.microsoft.com/office/drawing/2014/main" id="{E4097C53-5A20-4E9E-A631-E1701092E401}"/>
                </a:ext>
              </a:extLst>
            </p:cNvPr>
            <p:cNvSpPr txBox="1"/>
            <p:nvPr/>
          </p:nvSpPr>
          <p:spPr>
            <a:xfrm>
              <a:off x="8269145" y="2926080"/>
              <a:ext cx="902491" cy="184666"/>
            </a:xfrm>
            <a:prstGeom prst="rect">
              <a:avLst/>
            </a:prstGeom>
            <a:noFill/>
          </p:spPr>
          <p:txBody>
            <a:bodyPr wrap="none" lIns="0" tIns="0" rIns="0" bIns="0" anchor="ctr">
              <a:spAutoFit/>
            </a:bodyPr>
            <a:lstStyle>
              <a:defPPr>
                <a:defRPr lang="LID4096"/>
              </a:defPPr>
              <a:lvl1pPr>
                <a:defRPr kumimoji="0" sz="1200" b="0" i="0" u="none" strike="noStrike" cap="none" normalizeH="0">
                  <a:ln>
                    <a:noFill/>
                  </a:ln>
                  <a:effectLst/>
                  <a:uLnTx/>
                  <a:uFillTx/>
                  <a:latin typeface="+mj-lt"/>
                  <a:cs typeface="Calibri"/>
                </a:defRPr>
              </a:lvl1pPr>
            </a:lstStyle>
            <a:p>
              <a:r>
                <a:t>No disruption</a:t>
              </a:r>
            </a:p>
          </p:txBody>
        </p:sp>
        <p:sp>
          <p:nvSpPr>
            <p:cNvPr id="57" name="object 61">
              <a:extLst>
                <a:ext uri="{FF2B5EF4-FFF2-40B4-BE49-F238E27FC236}">
                  <a16:creationId xmlns:a16="http://schemas.microsoft.com/office/drawing/2014/main" id="{AE552358-2388-4331-B808-A687B8FA2A6E}"/>
                </a:ext>
              </a:extLst>
            </p:cNvPr>
            <p:cNvSpPr/>
            <p:nvPr/>
          </p:nvSpPr>
          <p:spPr>
            <a:xfrm>
              <a:off x="8041060" y="3017520"/>
              <a:ext cx="180340" cy="0"/>
            </a:xfrm>
            <a:custGeom>
              <a:avLst/>
              <a:gdLst/>
              <a:ahLst/>
              <a:cxnLst/>
              <a:rect l="l" t="t" r="r" b="b"/>
              <a:pathLst>
                <a:path w="180339">
                  <a:moveTo>
                    <a:pt x="0" y="0"/>
                  </a:moveTo>
                  <a:lnTo>
                    <a:pt x="179844" y="0"/>
                  </a:lnTo>
                </a:path>
              </a:pathLst>
            </a:custGeom>
            <a:ln w="19050">
              <a:solidFill>
                <a:srgbClr val="62CDF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object 62">
              <a:extLst>
                <a:ext uri="{FF2B5EF4-FFF2-40B4-BE49-F238E27FC236}">
                  <a16:creationId xmlns:a16="http://schemas.microsoft.com/office/drawing/2014/main" id="{0E1074D1-7FAC-48D8-AF5A-16C7A8466E98}"/>
                </a:ext>
              </a:extLst>
            </p:cNvPr>
            <p:cNvSpPr/>
            <p:nvPr/>
          </p:nvSpPr>
          <p:spPr>
            <a:xfrm>
              <a:off x="8041060" y="3218688"/>
              <a:ext cx="180340" cy="0"/>
            </a:xfrm>
            <a:custGeom>
              <a:avLst/>
              <a:gdLst/>
              <a:ahLst/>
              <a:cxnLst/>
              <a:rect l="l" t="t" r="r" b="b"/>
              <a:pathLst>
                <a:path w="180339">
                  <a:moveTo>
                    <a:pt x="0" y="0"/>
                  </a:moveTo>
                  <a:lnTo>
                    <a:pt x="179844" y="0"/>
                  </a:lnTo>
                </a:path>
              </a:pathLst>
            </a:custGeom>
            <a:ln w="19050">
              <a:solidFill>
                <a:srgbClr val="F7C6B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9" name="TextBox 188">
              <a:extLst>
                <a:ext uri="{FF2B5EF4-FFF2-40B4-BE49-F238E27FC236}">
                  <a16:creationId xmlns:a16="http://schemas.microsoft.com/office/drawing/2014/main" id="{69857745-31E0-40F6-8B69-4B373E9EBD69}"/>
                </a:ext>
              </a:extLst>
            </p:cNvPr>
            <p:cNvSpPr txBox="1"/>
            <p:nvPr/>
          </p:nvSpPr>
          <p:spPr>
            <a:xfrm>
              <a:off x="8269145" y="3127248"/>
              <a:ext cx="1586973" cy="184666"/>
            </a:xfrm>
            <a:prstGeom prst="rect">
              <a:avLst/>
            </a:prstGeom>
            <a:noFill/>
          </p:spPr>
          <p:txBody>
            <a:bodyPr wrap="none" lIns="0" tIns="0" rIns="0" bIns="0" anchor="ctr">
              <a:spAutoFit/>
            </a:bodyPr>
            <a:lstStyle/>
            <a:p>
              <a:r>
                <a:rPr kumimoji="0" lang="en-GB" sz="1200" b="0" i="0" u="none" strike="noStrike" kern="1200" cap="none" normalizeH="0" noProof="0">
                  <a:ln>
                    <a:noFill/>
                  </a:ln>
                  <a:effectLst/>
                  <a:uLnTx/>
                  <a:uFillTx/>
                  <a:latin typeface="+mj-lt"/>
                  <a:ea typeface="+mn-ea"/>
                  <a:cs typeface="Calibri"/>
                </a:rPr>
                <a:t>Disruption for 3 months</a:t>
              </a:r>
              <a:endParaRPr lang="en-GB" sz="1200">
                <a:latin typeface="+mj-lt"/>
              </a:endParaRPr>
            </a:p>
          </p:txBody>
        </p:sp>
        <p:sp>
          <p:nvSpPr>
            <p:cNvPr id="14" name="object 18">
              <a:extLst>
                <a:ext uri="{FF2B5EF4-FFF2-40B4-BE49-F238E27FC236}">
                  <a16:creationId xmlns:a16="http://schemas.microsoft.com/office/drawing/2014/main" id="{B37D4968-71DE-47AF-9163-298041D52020}"/>
                </a:ext>
              </a:extLst>
            </p:cNvPr>
            <p:cNvSpPr/>
            <p:nvPr/>
          </p:nvSpPr>
          <p:spPr>
            <a:xfrm>
              <a:off x="8041060" y="3621024"/>
              <a:ext cx="180340" cy="0"/>
            </a:xfrm>
            <a:custGeom>
              <a:avLst/>
              <a:gdLst/>
              <a:ahLst/>
              <a:cxnLst/>
              <a:rect l="l" t="t" r="r" b="b"/>
              <a:pathLst>
                <a:path w="180339">
                  <a:moveTo>
                    <a:pt x="0" y="0"/>
                  </a:moveTo>
                  <a:lnTo>
                    <a:pt x="179844" y="0"/>
                  </a:lnTo>
                </a:path>
              </a:pathLst>
            </a:custGeom>
            <a:ln w="19050">
              <a:solidFill>
                <a:srgbClr val="E3183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1" name="TextBox 190">
              <a:extLst>
                <a:ext uri="{FF2B5EF4-FFF2-40B4-BE49-F238E27FC236}">
                  <a16:creationId xmlns:a16="http://schemas.microsoft.com/office/drawing/2014/main" id="{D8EFBDAB-C2F3-4577-B4A5-99FA3993C476}"/>
                </a:ext>
              </a:extLst>
            </p:cNvPr>
            <p:cNvSpPr txBox="1"/>
            <p:nvPr/>
          </p:nvSpPr>
          <p:spPr>
            <a:xfrm>
              <a:off x="8269145" y="3529584"/>
              <a:ext cx="1458733" cy="184666"/>
            </a:xfrm>
            <a:prstGeom prst="rect">
              <a:avLst/>
            </a:prstGeom>
            <a:noFill/>
          </p:spPr>
          <p:txBody>
            <a:bodyPr wrap="none" lIns="0" tIns="0" rIns="0" bIns="0" anchor="ctr">
              <a:spAutoFit/>
            </a:bodyPr>
            <a:lstStyle/>
            <a:p>
              <a:r>
                <a:rPr kumimoji="0" lang="en-GB" sz="1200" b="0" i="0" u="none" strike="noStrike" kern="1200" cap="none" normalizeH="0" noProof="0">
                  <a:ln>
                    <a:noFill/>
                  </a:ln>
                  <a:effectLst/>
                  <a:uLnTx/>
                  <a:uFillTx/>
                  <a:latin typeface="+mj-lt"/>
                  <a:ea typeface="+mn-ea"/>
                  <a:cs typeface="Calibri"/>
                </a:rPr>
                <a:t>Disruption for 2 years</a:t>
              </a:r>
              <a:endParaRPr lang="en-GB" sz="1200">
                <a:latin typeface="+mj-lt"/>
              </a:endParaRPr>
            </a:p>
          </p:txBody>
        </p:sp>
        <p:sp>
          <p:nvSpPr>
            <p:cNvPr id="194" name="object 61">
              <a:extLst>
                <a:ext uri="{FF2B5EF4-FFF2-40B4-BE49-F238E27FC236}">
                  <a16:creationId xmlns:a16="http://schemas.microsoft.com/office/drawing/2014/main" id="{A0C05811-274A-4028-86DB-E03AD5345DF5}"/>
                </a:ext>
              </a:extLst>
            </p:cNvPr>
            <p:cNvSpPr txBox="1"/>
            <p:nvPr/>
          </p:nvSpPr>
          <p:spPr>
            <a:xfrm>
              <a:off x="1055329" y="2946733"/>
              <a:ext cx="153888" cy="1783711"/>
            </a:xfrm>
            <a:prstGeom prst="rect">
              <a:avLst/>
            </a:prstGeom>
          </p:spPr>
          <p:txBody>
            <a:bodyPr vert="vert270" wrap="square" lIns="0" tIns="12700" rIns="0" bIns="0" rtlCol="0">
              <a:spAutoFit/>
            </a:bodyPr>
            <a:lstStyle/>
            <a:p>
              <a:pPr marL="0" marR="508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Number of new HIV infections</a:t>
              </a:r>
            </a:p>
          </p:txBody>
        </p:sp>
        <p:sp>
          <p:nvSpPr>
            <p:cNvPr id="65" name="TextBox 64">
              <a:extLst>
                <a:ext uri="{FF2B5EF4-FFF2-40B4-BE49-F238E27FC236}">
                  <a16:creationId xmlns:a16="http://schemas.microsoft.com/office/drawing/2014/main" id="{07060EFD-4017-43C0-AE52-533D70CA644A}"/>
                </a:ext>
              </a:extLst>
            </p:cNvPr>
            <p:cNvSpPr txBox="1"/>
            <p:nvPr/>
          </p:nvSpPr>
          <p:spPr>
            <a:xfrm>
              <a:off x="4575769" y="2057400"/>
              <a:ext cx="1869689" cy="246221"/>
            </a:xfrm>
            <a:prstGeom prst="rect">
              <a:avLst/>
            </a:prstGeom>
          </p:spPr>
          <p:txBody>
            <a:bodyPr vert="horz" wrap="square" lIns="0" tIns="0" rIns="0" bIns="0" rtlCol="0">
              <a:spAutoFit/>
            </a:bodyPr>
            <a:lstStyle>
              <a:defPPr>
                <a:defRPr lang="LID4096"/>
              </a:defPPr>
              <a:lvl1pPr>
                <a:defRPr sz="1600">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noProof="0">
                  <a:ln>
                    <a:noFill/>
                  </a:ln>
                  <a:solidFill>
                    <a:prstClr val="black"/>
                  </a:solidFill>
                  <a:effectLst/>
                  <a:uLnTx/>
                  <a:uFillTx/>
                  <a:latin typeface="Arial" panose="020B0604020202020204" pitchFamily="34" charset="0"/>
                  <a:ea typeface="+mn-ea"/>
                  <a:cs typeface="+mn-cs"/>
                </a:rPr>
                <a:t>AIDS-related deaths</a:t>
              </a:r>
            </a:p>
          </p:txBody>
        </p:sp>
        <p:sp>
          <p:nvSpPr>
            <p:cNvPr id="17" name="object 21">
              <a:extLst>
                <a:ext uri="{FF2B5EF4-FFF2-40B4-BE49-F238E27FC236}">
                  <a16:creationId xmlns:a16="http://schemas.microsoft.com/office/drawing/2014/main" id="{77D3F776-5A63-465D-81F2-2FC6DB970587}"/>
                </a:ext>
              </a:extLst>
            </p:cNvPr>
            <p:cNvSpPr/>
            <p:nvPr/>
          </p:nvSpPr>
          <p:spPr>
            <a:xfrm>
              <a:off x="5749966" y="2937274"/>
              <a:ext cx="1717039" cy="1922145"/>
            </a:xfrm>
            <a:custGeom>
              <a:avLst/>
              <a:gdLst/>
              <a:ahLst/>
              <a:cxnLst/>
              <a:rect l="l" t="t" r="r" b="b"/>
              <a:pathLst>
                <a:path w="1717039" h="1922145">
                  <a:moveTo>
                    <a:pt x="0" y="15125"/>
                  </a:moveTo>
                  <a:lnTo>
                    <a:pt x="286080" y="0"/>
                  </a:lnTo>
                  <a:lnTo>
                    <a:pt x="572173" y="332879"/>
                  </a:lnTo>
                  <a:lnTo>
                    <a:pt x="858240" y="735914"/>
                  </a:lnTo>
                  <a:lnTo>
                    <a:pt x="1144333" y="1156817"/>
                  </a:lnTo>
                  <a:lnTo>
                    <a:pt x="1430413" y="1561236"/>
                  </a:lnTo>
                  <a:lnTo>
                    <a:pt x="1716493" y="1921624"/>
                  </a:lnTo>
                </a:path>
              </a:pathLst>
            </a:custGeom>
            <a:ln w="14947">
              <a:solidFill>
                <a:srgbClr val="62CDF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object 22">
              <a:extLst>
                <a:ext uri="{FF2B5EF4-FFF2-40B4-BE49-F238E27FC236}">
                  <a16:creationId xmlns:a16="http://schemas.microsoft.com/office/drawing/2014/main" id="{AE0B336F-5957-47FA-8180-EA8CC85BA137}"/>
                </a:ext>
              </a:extLst>
            </p:cNvPr>
            <p:cNvSpPr/>
            <p:nvPr/>
          </p:nvSpPr>
          <p:spPr>
            <a:xfrm>
              <a:off x="5749966" y="2845116"/>
              <a:ext cx="1717039" cy="2009775"/>
            </a:xfrm>
            <a:custGeom>
              <a:avLst/>
              <a:gdLst/>
              <a:ahLst/>
              <a:cxnLst/>
              <a:rect l="l" t="t" r="r" b="b"/>
              <a:pathLst>
                <a:path w="1717039" h="2009775">
                  <a:moveTo>
                    <a:pt x="0" y="107289"/>
                  </a:moveTo>
                  <a:lnTo>
                    <a:pt x="286080" y="0"/>
                  </a:lnTo>
                  <a:lnTo>
                    <a:pt x="572173" y="266852"/>
                  </a:lnTo>
                  <a:lnTo>
                    <a:pt x="858240" y="784047"/>
                  </a:lnTo>
                  <a:lnTo>
                    <a:pt x="1144333" y="1243495"/>
                  </a:lnTo>
                  <a:lnTo>
                    <a:pt x="1430413" y="1649285"/>
                  </a:lnTo>
                  <a:lnTo>
                    <a:pt x="1716493" y="2009660"/>
                  </a:lnTo>
                </a:path>
              </a:pathLst>
            </a:custGeom>
            <a:ln w="14947">
              <a:solidFill>
                <a:srgbClr val="F7C6B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object 23">
              <a:extLst>
                <a:ext uri="{FF2B5EF4-FFF2-40B4-BE49-F238E27FC236}">
                  <a16:creationId xmlns:a16="http://schemas.microsoft.com/office/drawing/2014/main" id="{3B92FED2-0BA5-4C3D-9657-D791E4E43772}"/>
                </a:ext>
              </a:extLst>
            </p:cNvPr>
            <p:cNvSpPr/>
            <p:nvPr/>
          </p:nvSpPr>
          <p:spPr>
            <a:xfrm>
              <a:off x="5749966" y="2825857"/>
              <a:ext cx="1717039" cy="2027555"/>
            </a:xfrm>
            <a:custGeom>
              <a:avLst/>
              <a:gdLst/>
              <a:ahLst/>
              <a:cxnLst/>
              <a:rect l="l" t="t" r="r" b="b"/>
              <a:pathLst>
                <a:path w="1717039" h="2027554">
                  <a:moveTo>
                    <a:pt x="0" y="126542"/>
                  </a:moveTo>
                  <a:lnTo>
                    <a:pt x="286080" y="0"/>
                  </a:lnTo>
                  <a:lnTo>
                    <a:pt x="572173" y="276479"/>
                  </a:lnTo>
                  <a:lnTo>
                    <a:pt x="858240" y="796429"/>
                  </a:lnTo>
                  <a:lnTo>
                    <a:pt x="1144333" y="1261364"/>
                  </a:lnTo>
                  <a:lnTo>
                    <a:pt x="1430413" y="1667154"/>
                  </a:lnTo>
                  <a:lnTo>
                    <a:pt x="1716493" y="2027555"/>
                  </a:lnTo>
                </a:path>
              </a:pathLst>
            </a:custGeom>
            <a:ln w="14947">
              <a:solidFill>
                <a:srgbClr val="00A99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 name="object 24">
              <a:extLst>
                <a:ext uri="{FF2B5EF4-FFF2-40B4-BE49-F238E27FC236}">
                  <a16:creationId xmlns:a16="http://schemas.microsoft.com/office/drawing/2014/main" id="{D1A88D44-6E0E-4F3F-A243-A994F13FE80B}"/>
                </a:ext>
              </a:extLst>
            </p:cNvPr>
            <p:cNvSpPr/>
            <p:nvPr/>
          </p:nvSpPr>
          <p:spPr>
            <a:xfrm>
              <a:off x="5749966" y="2817602"/>
              <a:ext cx="1717039" cy="2034539"/>
            </a:xfrm>
            <a:custGeom>
              <a:avLst/>
              <a:gdLst/>
              <a:ahLst/>
              <a:cxnLst/>
              <a:rect l="l" t="t" r="r" b="b"/>
              <a:pathLst>
                <a:path w="1717039" h="2034540">
                  <a:moveTo>
                    <a:pt x="0" y="134797"/>
                  </a:moveTo>
                  <a:lnTo>
                    <a:pt x="286080" y="0"/>
                  </a:lnTo>
                  <a:lnTo>
                    <a:pt x="572173" y="184327"/>
                  </a:lnTo>
                  <a:lnTo>
                    <a:pt x="858240" y="643750"/>
                  </a:lnTo>
                  <a:lnTo>
                    <a:pt x="1144333" y="1239380"/>
                  </a:lnTo>
                  <a:lnTo>
                    <a:pt x="1430413" y="1672666"/>
                  </a:lnTo>
                  <a:lnTo>
                    <a:pt x="1716493" y="2034425"/>
                  </a:lnTo>
                </a:path>
              </a:pathLst>
            </a:custGeom>
            <a:ln w="14947">
              <a:solidFill>
                <a:srgbClr val="E3183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 name="TextBox 138">
              <a:extLst>
                <a:ext uri="{FF2B5EF4-FFF2-40B4-BE49-F238E27FC236}">
                  <a16:creationId xmlns:a16="http://schemas.microsoft.com/office/drawing/2014/main" id="{5B4A79FB-002C-4B71-9DD2-899F1633E1B9}"/>
                </a:ext>
              </a:extLst>
            </p:cNvPr>
            <p:cNvSpPr txBox="1"/>
            <p:nvPr/>
          </p:nvSpPr>
          <p:spPr>
            <a:xfrm>
              <a:off x="4650775" y="2377440"/>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8</a:t>
              </a:r>
              <a:r>
                <a:rPr kumimoji="0" lang="en-US" sz="1000" b="0" i="0" u="none" strike="noStrike" kern="1200" cap="none" spc="0" normalizeH="0" baseline="0" noProof="0">
                  <a:ln>
                    <a:noFill/>
                  </a:ln>
                  <a:effectLst/>
                  <a:uLnTx/>
                  <a:uFillTx/>
                  <a:latin typeface="Arial" panose="020B0604020202020204"/>
                  <a:ea typeface="+mn-ea"/>
                  <a:cs typeface="+mn-cs"/>
                </a:rPr>
                <a:t>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140" name="TextBox 139">
              <a:extLst>
                <a:ext uri="{FF2B5EF4-FFF2-40B4-BE49-F238E27FC236}">
                  <a16:creationId xmlns:a16="http://schemas.microsoft.com/office/drawing/2014/main" id="{19DD3EC3-5FFE-4D2D-9969-BE406F9FC123}"/>
                </a:ext>
              </a:extLst>
            </p:cNvPr>
            <p:cNvSpPr txBox="1"/>
            <p:nvPr/>
          </p:nvSpPr>
          <p:spPr>
            <a:xfrm>
              <a:off x="4650775" y="3310094"/>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600 000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141" name="TextBox 140">
              <a:extLst>
                <a:ext uri="{FF2B5EF4-FFF2-40B4-BE49-F238E27FC236}">
                  <a16:creationId xmlns:a16="http://schemas.microsoft.com/office/drawing/2014/main" id="{55F3E04D-1A57-43D0-8FF0-DE35808714F2}"/>
                </a:ext>
              </a:extLst>
            </p:cNvPr>
            <p:cNvSpPr txBox="1"/>
            <p:nvPr/>
          </p:nvSpPr>
          <p:spPr>
            <a:xfrm>
              <a:off x="4650775" y="3769126"/>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500 000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142" name="Straight Connector 141">
              <a:extLst>
                <a:ext uri="{FF2B5EF4-FFF2-40B4-BE49-F238E27FC236}">
                  <a16:creationId xmlns:a16="http://schemas.microsoft.com/office/drawing/2014/main" id="{E6199B4B-BCD9-4ACD-920D-2F3790002979}"/>
                </a:ext>
              </a:extLst>
            </p:cNvPr>
            <p:cNvCxnSpPr>
              <a:cxnSpLocks/>
            </p:cNvCxnSpPr>
            <p:nvPr/>
          </p:nvCxnSpPr>
          <p:spPr>
            <a:xfrm>
              <a:off x="5481139" y="2463013"/>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59E8DDE-E1ED-4AB7-8AB6-D8C1A0E27F00}"/>
                </a:ext>
              </a:extLst>
            </p:cNvPr>
            <p:cNvCxnSpPr>
              <a:cxnSpLocks/>
            </p:cNvCxnSpPr>
            <p:nvPr/>
          </p:nvCxnSpPr>
          <p:spPr>
            <a:xfrm>
              <a:off x="5481139" y="3389014"/>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FB0D670-0B09-4ACA-BA85-404607DC9398}"/>
                </a:ext>
              </a:extLst>
            </p:cNvPr>
            <p:cNvCxnSpPr>
              <a:cxnSpLocks/>
            </p:cNvCxnSpPr>
            <p:nvPr/>
          </p:nvCxnSpPr>
          <p:spPr>
            <a:xfrm>
              <a:off x="5481139" y="3852153"/>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A9BEB034-0C85-4E98-97D9-51FA629721D8}"/>
                </a:ext>
              </a:extLst>
            </p:cNvPr>
            <p:cNvSpPr txBox="1"/>
            <p:nvPr/>
          </p:nvSpPr>
          <p:spPr>
            <a:xfrm>
              <a:off x="4650775" y="4230163"/>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400 000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146" name="TextBox 145">
              <a:extLst>
                <a:ext uri="{FF2B5EF4-FFF2-40B4-BE49-F238E27FC236}">
                  <a16:creationId xmlns:a16="http://schemas.microsoft.com/office/drawing/2014/main" id="{E7CAB397-4F7F-4024-93FF-77D87F0B3A73}"/>
                </a:ext>
              </a:extLst>
            </p:cNvPr>
            <p:cNvSpPr txBox="1"/>
            <p:nvPr/>
          </p:nvSpPr>
          <p:spPr>
            <a:xfrm>
              <a:off x="4650775" y="4692348"/>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300 000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147" name="TextBox 146">
              <a:extLst>
                <a:ext uri="{FF2B5EF4-FFF2-40B4-BE49-F238E27FC236}">
                  <a16:creationId xmlns:a16="http://schemas.microsoft.com/office/drawing/2014/main" id="{CA5DF37D-5A71-46F9-BD69-F85769F2E035}"/>
                </a:ext>
              </a:extLst>
            </p:cNvPr>
            <p:cNvSpPr txBox="1"/>
            <p:nvPr/>
          </p:nvSpPr>
          <p:spPr>
            <a:xfrm>
              <a:off x="4650775" y="5134713"/>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2</a:t>
              </a:r>
              <a:r>
                <a:rPr kumimoji="0" lang="en-US" sz="1000" b="0" i="0" u="none" strike="noStrike" kern="1200" cap="none" spc="0" normalizeH="0" baseline="0" noProof="0">
                  <a:ln>
                    <a:noFill/>
                  </a:ln>
                  <a:effectLst/>
                  <a:uLnTx/>
                  <a:uFillTx/>
                  <a:latin typeface="Arial" panose="020B0604020202020204"/>
                  <a:ea typeface="+mn-ea"/>
                  <a:cs typeface="+mn-cs"/>
                </a:rPr>
                <a:t>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148" name="Straight Connector 147">
              <a:extLst>
                <a:ext uri="{FF2B5EF4-FFF2-40B4-BE49-F238E27FC236}">
                  <a16:creationId xmlns:a16="http://schemas.microsoft.com/office/drawing/2014/main" id="{8C3E2001-55BE-4FE7-AB12-9814327B064E}"/>
                </a:ext>
              </a:extLst>
            </p:cNvPr>
            <p:cNvCxnSpPr>
              <a:cxnSpLocks/>
            </p:cNvCxnSpPr>
            <p:nvPr/>
          </p:nvCxnSpPr>
          <p:spPr>
            <a:xfrm>
              <a:off x="5481139" y="4310547"/>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771667B-2EC6-42A6-8198-D1CA7D181A54}"/>
                </a:ext>
              </a:extLst>
            </p:cNvPr>
            <p:cNvCxnSpPr>
              <a:cxnSpLocks/>
            </p:cNvCxnSpPr>
            <p:nvPr/>
          </p:nvCxnSpPr>
          <p:spPr>
            <a:xfrm>
              <a:off x="5481139" y="4771221"/>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858D12A-EE07-46DA-BDDA-B1F04904598A}"/>
                </a:ext>
              </a:extLst>
            </p:cNvPr>
            <p:cNvCxnSpPr>
              <a:cxnSpLocks/>
            </p:cNvCxnSpPr>
            <p:nvPr/>
          </p:nvCxnSpPr>
          <p:spPr>
            <a:xfrm>
              <a:off x="5481139" y="521892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5018E6D2-1BE0-46D9-A876-C7FDAD29F142}"/>
                </a:ext>
              </a:extLst>
            </p:cNvPr>
            <p:cNvSpPr txBox="1"/>
            <p:nvPr/>
          </p:nvSpPr>
          <p:spPr>
            <a:xfrm>
              <a:off x="4650775" y="2844382"/>
              <a:ext cx="8595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700 000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152" name="Straight Connector 151">
              <a:extLst>
                <a:ext uri="{FF2B5EF4-FFF2-40B4-BE49-F238E27FC236}">
                  <a16:creationId xmlns:a16="http://schemas.microsoft.com/office/drawing/2014/main" id="{8ECDE704-0946-4330-BA93-2ADF7E68C1C8}"/>
                </a:ext>
              </a:extLst>
            </p:cNvPr>
            <p:cNvCxnSpPr>
              <a:cxnSpLocks/>
            </p:cNvCxnSpPr>
            <p:nvPr/>
          </p:nvCxnSpPr>
          <p:spPr>
            <a:xfrm>
              <a:off x="5481139" y="2929996"/>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EFF19677-E195-492C-98BE-CC01E48ADC9C}"/>
                </a:ext>
              </a:extLst>
            </p:cNvPr>
            <p:cNvSpPr txBox="1"/>
            <p:nvPr/>
          </p:nvSpPr>
          <p:spPr>
            <a:xfrm>
              <a:off x="5538467" y="5297010"/>
              <a:ext cx="320040" cy="166777"/>
            </a:xfrm>
            <a:prstGeom prst="rect">
              <a:avLst/>
            </a:prstGeom>
            <a:noFill/>
          </p:spPr>
          <p:txBody>
            <a:bodyPr wrap="squar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900" spc="-50">
                  <a:latin typeface="Arial" panose="020B0604020202020204"/>
                </a:rPr>
                <a:t>2019</a:t>
              </a:r>
              <a:endParaRPr kumimoji="0" lang="en-GB" sz="900" b="0" i="0" u="none" strike="noStrike" kern="1200" cap="none" spc="-50" normalizeH="0" noProof="0">
                <a:ln>
                  <a:noFill/>
                </a:ln>
                <a:effectLst/>
                <a:uLnTx/>
                <a:uFillTx/>
                <a:latin typeface="Arial" panose="020B0604020202020204"/>
                <a:ea typeface="+mn-ea"/>
                <a:cs typeface="+mn-cs"/>
              </a:endParaRPr>
            </a:p>
          </p:txBody>
        </p:sp>
        <p:sp>
          <p:nvSpPr>
            <p:cNvPr id="173" name="TextBox 172">
              <a:extLst>
                <a:ext uri="{FF2B5EF4-FFF2-40B4-BE49-F238E27FC236}">
                  <a16:creationId xmlns:a16="http://schemas.microsoft.com/office/drawing/2014/main" id="{BE4155CC-28DA-4163-8428-C7720A68A9B5}"/>
                </a:ext>
              </a:extLst>
            </p:cNvPr>
            <p:cNvSpPr txBox="1"/>
            <p:nvPr/>
          </p:nvSpPr>
          <p:spPr>
            <a:xfrm>
              <a:off x="6736331" y="5297010"/>
              <a:ext cx="320040" cy="166777"/>
            </a:xfrm>
            <a:prstGeom prst="rect">
              <a:avLst/>
            </a:prstGeom>
            <a:noFill/>
          </p:spPr>
          <p:txBody>
            <a:bodyPr wrap="squar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900" spc="-50">
                  <a:latin typeface="Arial" panose="020B0604020202020204"/>
                </a:rPr>
                <a:t>2023</a:t>
              </a:r>
              <a:endParaRPr kumimoji="0" lang="en-GB" sz="900" b="0" i="0" u="none" strike="noStrike" kern="1200" cap="none" spc="-50" normalizeH="0" noProof="0">
                <a:ln>
                  <a:noFill/>
                </a:ln>
                <a:effectLst/>
                <a:uLnTx/>
                <a:uFillTx/>
                <a:latin typeface="Arial" panose="020B0604020202020204"/>
                <a:ea typeface="+mn-ea"/>
                <a:cs typeface="+mn-cs"/>
              </a:endParaRPr>
            </a:p>
          </p:txBody>
        </p:sp>
        <p:sp>
          <p:nvSpPr>
            <p:cNvPr id="174" name="TextBox 173">
              <a:extLst>
                <a:ext uri="{FF2B5EF4-FFF2-40B4-BE49-F238E27FC236}">
                  <a16:creationId xmlns:a16="http://schemas.microsoft.com/office/drawing/2014/main" id="{B2926DBF-428E-4E18-BBAF-79A42F95F99A}"/>
                </a:ext>
              </a:extLst>
            </p:cNvPr>
            <p:cNvSpPr txBox="1"/>
            <p:nvPr/>
          </p:nvSpPr>
          <p:spPr>
            <a:xfrm>
              <a:off x="5840219" y="5297010"/>
              <a:ext cx="320040" cy="166777"/>
            </a:xfrm>
            <a:prstGeom prst="rect">
              <a:avLst/>
            </a:prstGeom>
            <a:noFill/>
          </p:spPr>
          <p:txBody>
            <a:bodyPr wrap="squar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900" spc="-50">
                  <a:latin typeface="Arial" panose="020B0604020202020204"/>
                </a:rPr>
                <a:t>2020</a:t>
              </a:r>
              <a:endParaRPr kumimoji="0" lang="en-GB" sz="900" b="0" i="0" u="none" strike="noStrike" kern="1200" cap="none" spc="-50" normalizeH="0" noProof="0">
                <a:ln>
                  <a:noFill/>
                </a:ln>
                <a:effectLst/>
                <a:uLnTx/>
                <a:uFillTx/>
                <a:latin typeface="Arial" panose="020B0604020202020204"/>
                <a:ea typeface="+mn-ea"/>
                <a:cs typeface="+mn-cs"/>
              </a:endParaRPr>
            </a:p>
          </p:txBody>
        </p:sp>
        <p:sp>
          <p:nvSpPr>
            <p:cNvPr id="175" name="TextBox 174">
              <a:extLst>
                <a:ext uri="{FF2B5EF4-FFF2-40B4-BE49-F238E27FC236}">
                  <a16:creationId xmlns:a16="http://schemas.microsoft.com/office/drawing/2014/main" id="{5328C3AB-9898-4BEB-99CE-747F887B50E2}"/>
                </a:ext>
              </a:extLst>
            </p:cNvPr>
            <p:cNvSpPr txBox="1"/>
            <p:nvPr/>
          </p:nvSpPr>
          <p:spPr>
            <a:xfrm>
              <a:off x="6132827" y="5297010"/>
              <a:ext cx="320040" cy="166777"/>
            </a:xfrm>
            <a:prstGeom prst="rect">
              <a:avLst/>
            </a:prstGeom>
            <a:noFill/>
          </p:spPr>
          <p:txBody>
            <a:bodyPr wrap="squar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900" spc="-50">
                  <a:latin typeface="Arial" panose="020B0604020202020204"/>
                </a:rPr>
                <a:t>2021</a:t>
              </a:r>
              <a:endParaRPr kumimoji="0" lang="en-GB" sz="900" b="0" i="0" u="none" strike="noStrike" kern="1200" cap="none" spc="-50" normalizeH="0" noProof="0">
                <a:ln>
                  <a:noFill/>
                </a:ln>
                <a:effectLst/>
                <a:uLnTx/>
                <a:uFillTx/>
                <a:latin typeface="Arial" panose="020B0604020202020204"/>
                <a:ea typeface="+mn-ea"/>
                <a:cs typeface="+mn-cs"/>
              </a:endParaRPr>
            </a:p>
          </p:txBody>
        </p:sp>
        <p:sp>
          <p:nvSpPr>
            <p:cNvPr id="176" name="TextBox 175">
              <a:extLst>
                <a:ext uri="{FF2B5EF4-FFF2-40B4-BE49-F238E27FC236}">
                  <a16:creationId xmlns:a16="http://schemas.microsoft.com/office/drawing/2014/main" id="{091394BC-7697-4C25-93C2-847683B795A8}"/>
                </a:ext>
              </a:extLst>
            </p:cNvPr>
            <p:cNvSpPr txBox="1"/>
            <p:nvPr/>
          </p:nvSpPr>
          <p:spPr>
            <a:xfrm>
              <a:off x="6434579" y="5297010"/>
              <a:ext cx="320040" cy="166777"/>
            </a:xfrm>
            <a:prstGeom prst="rect">
              <a:avLst/>
            </a:prstGeom>
            <a:noFill/>
          </p:spPr>
          <p:txBody>
            <a:bodyPr wrap="squar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900" spc="-50">
                  <a:latin typeface="Arial" panose="020B0604020202020204"/>
                </a:rPr>
                <a:t>2022</a:t>
              </a:r>
              <a:endParaRPr kumimoji="0" lang="en-GB" sz="900" b="0" i="0" u="none" strike="noStrike" kern="1200" cap="none" spc="-50" normalizeH="0" noProof="0">
                <a:ln>
                  <a:noFill/>
                </a:ln>
                <a:effectLst/>
                <a:uLnTx/>
                <a:uFillTx/>
                <a:latin typeface="Arial" panose="020B0604020202020204"/>
                <a:ea typeface="+mn-ea"/>
                <a:cs typeface="+mn-cs"/>
              </a:endParaRPr>
            </a:p>
          </p:txBody>
        </p:sp>
        <p:sp>
          <p:nvSpPr>
            <p:cNvPr id="177" name="TextBox 176">
              <a:extLst>
                <a:ext uri="{FF2B5EF4-FFF2-40B4-BE49-F238E27FC236}">
                  <a16:creationId xmlns:a16="http://schemas.microsoft.com/office/drawing/2014/main" id="{F06A7C3D-C04C-4FC2-A002-08233CA45809}"/>
                </a:ext>
              </a:extLst>
            </p:cNvPr>
            <p:cNvSpPr txBox="1"/>
            <p:nvPr/>
          </p:nvSpPr>
          <p:spPr>
            <a:xfrm>
              <a:off x="7028939" y="5297010"/>
              <a:ext cx="320040" cy="166777"/>
            </a:xfrm>
            <a:prstGeom prst="rect">
              <a:avLst/>
            </a:prstGeom>
            <a:noFill/>
          </p:spPr>
          <p:txBody>
            <a:bodyPr wrap="squar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900" spc="-50">
                  <a:latin typeface="Arial" panose="020B0604020202020204"/>
                </a:rPr>
                <a:t>2024</a:t>
              </a:r>
              <a:endParaRPr kumimoji="0" lang="en-GB" sz="900" b="0" i="0" u="none" strike="noStrike" kern="1200" cap="none" spc="-50" normalizeH="0" noProof="0">
                <a:ln>
                  <a:noFill/>
                </a:ln>
                <a:effectLst/>
                <a:uLnTx/>
                <a:uFillTx/>
                <a:latin typeface="Arial" panose="020B0604020202020204"/>
                <a:ea typeface="+mn-ea"/>
                <a:cs typeface="+mn-cs"/>
              </a:endParaRPr>
            </a:p>
          </p:txBody>
        </p:sp>
        <p:sp>
          <p:nvSpPr>
            <p:cNvPr id="178" name="TextBox 177">
              <a:extLst>
                <a:ext uri="{FF2B5EF4-FFF2-40B4-BE49-F238E27FC236}">
                  <a16:creationId xmlns:a16="http://schemas.microsoft.com/office/drawing/2014/main" id="{AF22085C-4A6B-4DC8-9C02-5D4662BDE5A1}"/>
                </a:ext>
              </a:extLst>
            </p:cNvPr>
            <p:cNvSpPr txBox="1"/>
            <p:nvPr/>
          </p:nvSpPr>
          <p:spPr>
            <a:xfrm>
              <a:off x="7332963" y="5297010"/>
              <a:ext cx="320040" cy="166777"/>
            </a:xfrm>
            <a:prstGeom prst="rect">
              <a:avLst/>
            </a:prstGeom>
            <a:noFill/>
          </p:spPr>
          <p:txBody>
            <a:bodyPr wrap="squar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900" spc="-50">
                  <a:latin typeface="Arial" panose="020B0604020202020204"/>
                </a:rPr>
                <a:t>2025</a:t>
              </a:r>
              <a:endParaRPr kumimoji="0" lang="en-GB" sz="900" b="0" i="0" u="none" strike="noStrike" kern="1200" cap="none" spc="-50" normalizeH="0" noProof="0">
                <a:ln>
                  <a:noFill/>
                </a:ln>
                <a:effectLst/>
                <a:uLnTx/>
                <a:uFillTx/>
                <a:latin typeface="Arial" panose="020B0604020202020204"/>
                <a:ea typeface="+mn-ea"/>
                <a:cs typeface="+mn-cs"/>
              </a:endParaRPr>
            </a:p>
          </p:txBody>
        </p:sp>
        <p:sp>
          <p:nvSpPr>
            <p:cNvPr id="195" name="object 61">
              <a:extLst>
                <a:ext uri="{FF2B5EF4-FFF2-40B4-BE49-F238E27FC236}">
                  <a16:creationId xmlns:a16="http://schemas.microsoft.com/office/drawing/2014/main" id="{13D41EA3-FA5C-4387-AB8B-5A457A7BB56E}"/>
                </a:ext>
              </a:extLst>
            </p:cNvPr>
            <p:cNvSpPr txBox="1"/>
            <p:nvPr/>
          </p:nvSpPr>
          <p:spPr>
            <a:xfrm>
              <a:off x="4621489" y="2953661"/>
              <a:ext cx="153888" cy="1792684"/>
            </a:xfrm>
            <a:prstGeom prst="rect">
              <a:avLst/>
            </a:prstGeom>
          </p:spPr>
          <p:txBody>
            <a:bodyPr vert="vert270" wrap="square" lIns="0" tIns="12700" rIns="0" bIns="0" rtlCol="0">
              <a:spAutoFit/>
            </a:bodyPr>
            <a:lstStyle>
              <a:defPPr>
                <a:defRPr lang="LID4096"/>
              </a:defPPr>
              <a:lvl1pPr marR="508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r>
                <a:rPr lang="en-US">
                  <a:solidFill>
                    <a:schemeClr val="tx1"/>
                  </a:solidFill>
                </a:rPr>
                <a:t>Number of AIDS-related deaths</a:t>
              </a:r>
            </a:p>
          </p:txBody>
        </p:sp>
        <p:sp>
          <p:nvSpPr>
            <p:cNvPr id="203" name="TextBox 202">
              <a:extLst>
                <a:ext uri="{FF2B5EF4-FFF2-40B4-BE49-F238E27FC236}">
                  <a16:creationId xmlns:a16="http://schemas.microsoft.com/office/drawing/2014/main" id="{1CD87D59-420B-4F3E-821D-915A92E98FD8}"/>
                </a:ext>
              </a:extLst>
            </p:cNvPr>
            <p:cNvSpPr txBox="1"/>
            <p:nvPr/>
          </p:nvSpPr>
          <p:spPr>
            <a:xfrm>
              <a:off x="8641080" y="4590288"/>
              <a:ext cx="3305394" cy="2039020"/>
            </a:xfrm>
            <a:prstGeom prst="rect">
              <a:avLst/>
            </a:prstGeom>
            <a:noFill/>
          </p:spPr>
          <p:txBody>
            <a:bodyPr wrap="square" lIns="0" tIns="0" rIns="0" bIns="0">
              <a:spAutoFit/>
            </a:bodyPr>
            <a:lstStyle>
              <a:defPPr>
                <a:defRPr lang="LID4096"/>
              </a:defPPr>
              <a:lvl1pPr>
                <a:defRPr sz="1000"/>
              </a:lvl1pPr>
            </a:lstStyle>
            <a:p>
              <a:r>
                <a:rPr lang="en-US" b="1">
                  <a:solidFill>
                    <a:schemeClr val="tx1">
                      <a:lumMod val="65000"/>
                      <a:lumOff val="35000"/>
                    </a:schemeClr>
                  </a:solidFill>
                </a:rPr>
                <a:t>Source: </a:t>
              </a:r>
              <a:r>
                <a:rPr lang="en-US">
                  <a:solidFill>
                    <a:schemeClr val="tx1">
                      <a:lumMod val="65000"/>
                      <a:lumOff val="35000"/>
                    </a:schemeClr>
                  </a:solidFill>
                </a:rPr>
                <a:t>Special analysis by Avenir Health using data from UNAIDS/WHO/UNICEF HIV services tracking tool, November 2020 and UNAIDS epidemiological estimates, 2020 (https://aidsinfo.unaids.org/). See annex on methods,</a:t>
              </a:r>
            </a:p>
            <a:p>
              <a:pPr>
                <a:spcBef>
                  <a:spcPts val="300"/>
                </a:spcBef>
              </a:pPr>
              <a:r>
                <a:rPr lang="en-US" b="1">
                  <a:solidFill>
                    <a:schemeClr val="tx1">
                      <a:lumMod val="65000"/>
                      <a:lumOff val="35000"/>
                    </a:schemeClr>
                  </a:solidFill>
                </a:rPr>
                <a:t>Note: </a:t>
              </a:r>
              <a:r>
                <a:rPr lang="en-US">
                  <a:solidFill>
                    <a:schemeClr val="tx1">
                      <a:lumMod val="65000"/>
                      <a:lumOff val="35000"/>
                    </a:schemeClr>
                  </a:solidFill>
                </a:rPr>
                <a:t>Several scenarios with different disruption durations (3 months, 6 months and 2 years) have been modelled. Based on a UNAIDS review of the impact of COVID-19 on HIV services, we assumed that during a disruption: (a) the rate of increase in antiretroviral therapy coverage would be half the pre-COVID-19 rate; (b) there would be no VMMC; (c) 20% of the population would experience a complete disruption of services to prevent vertical transmission; and (d) there would be no </a:t>
              </a:r>
              <a:r>
                <a:rPr lang="en-US" err="1">
                  <a:solidFill>
                    <a:schemeClr val="tx1">
                      <a:lumMod val="65000"/>
                      <a:lumOff val="35000"/>
                    </a:schemeClr>
                  </a:solidFill>
                </a:rPr>
                <a:t>PrEP</a:t>
              </a:r>
              <a:r>
                <a:rPr lang="en-US">
                  <a:solidFill>
                    <a:schemeClr val="tx1">
                      <a:lumMod val="65000"/>
                      <a:lumOff val="35000"/>
                    </a:schemeClr>
                  </a:solidFill>
                </a:rPr>
                <a:t> scale-up.</a:t>
              </a:r>
              <a:endParaRPr lang="en-GB">
                <a:solidFill>
                  <a:schemeClr val="tx1">
                    <a:lumMod val="65000"/>
                    <a:lumOff val="35000"/>
                  </a:schemeClr>
                </a:solidFill>
              </a:endParaRPr>
            </a:p>
          </p:txBody>
        </p:sp>
      </p:grpSp>
      <p:sp>
        <p:nvSpPr>
          <p:cNvPr id="77" name="object 2">
            <a:extLst>
              <a:ext uri="{FF2B5EF4-FFF2-40B4-BE49-F238E27FC236}">
                <a16:creationId xmlns:a16="http://schemas.microsoft.com/office/drawing/2014/main" id="{7D44EB1B-6B91-4F1D-9485-E71DB1DA6F6C}"/>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284822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bject 2">
            <a:extLst>
              <a:ext uri="{FF2B5EF4-FFF2-40B4-BE49-F238E27FC236}">
                <a16:creationId xmlns:a16="http://schemas.microsoft.com/office/drawing/2014/main" id="{3F809039-E1D7-4EED-9371-05AD56737067}"/>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grpSp>
        <p:nvGrpSpPr>
          <p:cNvPr id="3" name="Group 2">
            <a:extLst>
              <a:ext uri="{FF2B5EF4-FFF2-40B4-BE49-F238E27FC236}">
                <a16:creationId xmlns:a16="http://schemas.microsoft.com/office/drawing/2014/main" id="{C5E8DA96-042A-4FEA-9867-7C23D9904F3A}"/>
              </a:ext>
            </a:extLst>
          </p:cNvPr>
          <p:cNvGrpSpPr/>
          <p:nvPr/>
        </p:nvGrpSpPr>
        <p:grpSpPr>
          <a:xfrm>
            <a:off x="365760" y="1051560"/>
            <a:ext cx="11430000" cy="5503128"/>
            <a:chOff x="365760" y="1051560"/>
            <a:chExt cx="11430000" cy="5503128"/>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Scale-up of 3-month dispensing of HIV antiretroviral therapy, all ages and children, mainland Tanzania, 2019–2020</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D1DCFA85-F807-4277-8398-7C76836ECFBD}"/>
                </a:ext>
              </a:extLst>
            </p:cNvPr>
            <p:cNvSpPr txBox="1"/>
            <p:nvPr/>
          </p:nvSpPr>
          <p:spPr>
            <a:xfrm>
              <a:off x="457200" y="6400800"/>
              <a:ext cx="10041433" cy="153888"/>
            </a:xfrm>
            <a:prstGeom prst="rect">
              <a:avLst/>
            </a:prstGeom>
            <a:noFill/>
          </p:spPr>
          <p:txBody>
            <a:bodyPr wrap="square" lIns="0" tIns="0" rIns="0" bIns="0">
              <a:spAutoFit/>
            </a:bodyPr>
            <a:lstStyle/>
            <a:p>
              <a:r>
                <a:rPr lang="en-US" sz="1000" b="1">
                  <a:solidFill>
                    <a:schemeClr val="tx1">
                      <a:lumMod val="65000"/>
                      <a:lumOff val="35000"/>
                    </a:schemeClr>
                  </a:solidFill>
                </a:rPr>
                <a:t>Source: </a:t>
              </a:r>
              <a:r>
                <a:rPr lang="en-US" sz="1000">
                  <a:solidFill>
                    <a:schemeClr val="tx1">
                      <a:lumMod val="65000"/>
                      <a:lumOff val="35000"/>
                    </a:schemeClr>
                  </a:solidFill>
                </a:rPr>
                <a:t>PEPFAR Tanzania FY 20 Q3 POART. PEPFAR Implementing Partner meeting. PEPFAR; 22 October 2020.</a:t>
              </a:r>
              <a:endParaRPr lang="en-GB" sz="1000">
                <a:solidFill>
                  <a:schemeClr val="tx1">
                    <a:lumMod val="65000"/>
                    <a:lumOff val="35000"/>
                  </a:schemeClr>
                </a:solidFill>
              </a:endParaRPr>
            </a:p>
          </p:txBody>
        </p:sp>
        <p:sp>
          <p:nvSpPr>
            <p:cNvPr id="20" name="object 24">
              <a:extLst>
                <a:ext uri="{FF2B5EF4-FFF2-40B4-BE49-F238E27FC236}">
                  <a16:creationId xmlns:a16="http://schemas.microsoft.com/office/drawing/2014/main" id="{55FAFC52-C735-466F-9667-64B6ED02BCBA}"/>
                </a:ext>
              </a:extLst>
            </p:cNvPr>
            <p:cNvSpPr/>
            <p:nvPr/>
          </p:nvSpPr>
          <p:spPr>
            <a:xfrm>
              <a:off x="1986088" y="3247133"/>
              <a:ext cx="4886325" cy="650240"/>
            </a:xfrm>
            <a:custGeom>
              <a:avLst/>
              <a:gdLst/>
              <a:ahLst/>
              <a:cxnLst/>
              <a:rect l="l" t="t" r="r" b="b"/>
              <a:pathLst>
                <a:path w="4886325" h="650240">
                  <a:moveTo>
                    <a:pt x="0" y="650100"/>
                  </a:moveTo>
                  <a:lnTo>
                    <a:pt x="1088339" y="422325"/>
                  </a:lnTo>
                  <a:lnTo>
                    <a:pt x="1718868" y="352653"/>
                  </a:lnTo>
                  <a:lnTo>
                    <a:pt x="3209683" y="261848"/>
                  </a:lnTo>
                  <a:lnTo>
                    <a:pt x="4510455" y="42037"/>
                  </a:lnTo>
                  <a:lnTo>
                    <a:pt x="4886325" y="0"/>
                  </a:lnTo>
                </a:path>
              </a:pathLst>
            </a:custGeom>
            <a:ln w="16509">
              <a:solidFill>
                <a:srgbClr val="62CDF6"/>
              </a:solidFill>
            </a:ln>
          </p:spPr>
          <p:txBody>
            <a:bodyPr wrap="square" lIns="0" tIns="0" rIns="0" bIns="0" rtlCol="0"/>
            <a:lstStyle/>
            <a:p>
              <a:endParaRPr/>
            </a:p>
          </p:txBody>
        </p:sp>
        <p:sp>
          <p:nvSpPr>
            <p:cNvPr id="21" name="object 25">
              <a:extLst>
                <a:ext uri="{FF2B5EF4-FFF2-40B4-BE49-F238E27FC236}">
                  <a16:creationId xmlns:a16="http://schemas.microsoft.com/office/drawing/2014/main" id="{2F508BF4-CC55-4442-8820-65358726F4FE}"/>
                </a:ext>
              </a:extLst>
            </p:cNvPr>
            <p:cNvSpPr/>
            <p:nvPr/>
          </p:nvSpPr>
          <p:spPr>
            <a:xfrm>
              <a:off x="1986088" y="2976129"/>
              <a:ext cx="4886325" cy="624205"/>
            </a:xfrm>
            <a:custGeom>
              <a:avLst/>
              <a:gdLst/>
              <a:ahLst/>
              <a:cxnLst/>
              <a:rect l="l" t="t" r="r" b="b"/>
              <a:pathLst>
                <a:path w="4886325" h="624204">
                  <a:moveTo>
                    <a:pt x="0" y="623658"/>
                  </a:moveTo>
                  <a:lnTo>
                    <a:pt x="1064260" y="406158"/>
                  </a:lnTo>
                  <a:lnTo>
                    <a:pt x="2010283" y="351243"/>
                  </a:lnTo>
                  <a:lnTo>
                    <a:pt x="3235032" y="262559"/>
                  </a:lnTo>
                  <a:lnTo>
                    <a:pt x="4311967" y="47167"/>
                  </a:lnTo>
                  <a:lnTo>
                    <a:pt x="4886325" y="0"/>
                  </a:lnTo>
                </a:path>
              </a:pathLst>
            </a:custGeom>
            <a:ln w="16510">
              <a:solidFill>
                <a:srgbClr val="231F20"/>
              </a:solidFill>
            </a:ln>
          </p:spPr>
          <p:txBody>
            <a:bodyPr wrap="square" lIns="0" tIns="0" rIns="0" bIns="0" rtlCol="0"/>
            <a:lstStyle/>
            <a:p>
              <a:endParaRPr/>
            </a:p>
          </p:txBody>
        </p:sp>
        <p:sp>
          <p:nvSpPr>
            <p:cNvPr id="22" name="object 26">
              <a:extLst>
                <a:ext uri="{FF2B5EF4-FFF2-40B4-BE49-F238E27FC236}">
                  <a16:creationId xmlns:a16="http://schemas.microsoft.com/office/drawing/2014/main" id="{7AD955AF-31FE-477B-8504-9EF5EEED847A}"/>
                </a:ext>
              </a:extLst>
            </p:cNvPr>
            <p:cNvSpPr/>
            <p:nvPr/>
          </p:nvSpPr>
          <p:spPr>
            <a:xfrm>
              <a:off x="1986088" y="2761452"/>
              <a:ext cx="4886325" cy="388620"/>
            </a:xfrm>
            <a:custGeom>
              <a:avLst/>
              <a:gdLst/>
              <a:ahLst/>
              <a:cxnLst/>
              <a:rect l="l" t="t" r="r" b="b"/>
              <a:pathLst>
                <a:path w="4886325" h="388620">
                  <a:moveTo>
                    <a:pt x="0" y="388366"/>
                  </a:moveTo>
                  <a:lnTo>
                    <a:pt x="527062" y="287032"/>
                  </a:lnTo>
                  <a:lnTo>
                    <a:pt x="1524596" y="219621"/>
                  </a:lnTo>
                  <a:lnTo>
                    <a:pt x="2479065" y="198501"/>
                  </a:lnTo>
                  <a:lnTo>
                    <a:pt x="3277260" y="173164"/>
                  </a:lnTo>
                  <a:lnTo>
                    <a:pt x="4886325" y="0"/>
                  </a:lnTo>
                </a:path>
              </a:pathLst>
            </a:custGeom>
            <a:ln w="16510">
              <a:solidFill>
                <a:srgbClr val="E31836"/>
              </a:solidFill>
            </a:ln>
          </p:spPr>
          <p:txBody>
            <a:bodyPr wrap="square" lIns="0" tIns="0" rIns="0" bIns="0" rtlCol="0"/>
            <a:lstStyle/>
            <a:p>
              <a:endParaRPr/>
            </a:p>
          </p:txBody>
        </p:sp>
        <p:sp>
          <p:nvSpPr>
            <p:cNvPr id="30" name="TextBox 29">
              <a:extLst>
                <a:ext uri="{FF2B5EF4-FFF2-40B4-BE49-F238E27FC236}">
                  <a16:creationId xmlns:a16="http://schemas.microsoft.com/office/drawing/2014/main" id="{83FC4EE4-F39E-4EEF-AB24-9B0C59EDF4C2}"/>
                </a:ext>
              </a:extLst>
            </p:cNvPr>
            <p:cNvSpPr txBox="1"/>
            <p:nvPr/>
          </p:nvSpPr>
          <p:spPr>
            <a:xfrm>
              <a:off x="1243584" y="2377440"/>
              <a:ext cx="420624" cy="166777"/>
            </a:xfrm>
            <a:prstGeom prst="rect">
              <a:avLst/>
            </a:prstGeom>
            <a:noFill/>
          </p:spPr>
          <p:txBody>
            <a:bodyPr wrap="non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100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E73CBC14-AD55-4657-9404-C73ADA38E6B8}"/>
                </a:ext>
              </a:extLst>
            </p:cNvPr>
            <p:cNvSpPr txBox="1"/>
            <p:nvPr/>
          </p:nvSpPr>
          <p:spPr>
            <a:xfrm>
              <a:off x="1243584" y="2833115"/>
              <a:ext cx="42062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80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0C126D72-CD4E-4DF0-8053-769C075D6BDF}"/>
                </a:ext>
              </a:extLst>
            </p:cNvPr>
            <p:cNvSpPr txBox="1"/>
            <p:nvPr/>
          </p:nvSpPr>
          <p:spPr>
            <a:xfrm>
              <a:off x="1243584" y="3049427"/>
              <a:ext cx="42062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70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33" name="Straight Connector 32">
              <a:extLst>
                <a:ext uri="{FF2B5EF4-FFF2-40B4-BE49-F238E27FC236}">
                  <a16:creationId xmlns:a16="http://schemas.microsoft.com/office/drawing/2014/main" id="{057F61A3-8D4A-44C9-9F02-BA2EE483D121}"/>
                </a:ext>
              </a:extLst>
            </p:cNvPr>
            <p:cNvCxnSpPr>
              <a:cxnSpLocks/>
            </p:cNvCxnSpPr>
            <p:nvPr/>
          </p:nvCxnSpPr>
          <p:spPr>
            <a:xfrm>
              <a:off x="1635913" y="2463013"/>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E37AE32-0160-4872-B47B-1778A14CC4DF}"/>
                </a:ext>
              </a:extLst>
            </p:cNvPr>
            <p:cNvCxnSpPr>
              <a:cxnSpLocks/>
            </p:cNvCxnSpPr>
            <p:nvPr/>
          </p:nvCxnSpPr>
          <p:spPr>
            <a:xfrm>
              <a:off x="1635913" y="2912035"/>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3842840-D132-4C24-A45D-E5CF969357E8}"/>
                </a:ext>
              </a:extLst>
            </p:cNvPr>
            <p:cNvCxnSpPr>
              <a:cxnSpLocks/>
            </p:cNvCxnSpPr>
            <p:nvPr/>
          </p:nvCxnSpPr>
          <p:spPr>
            <a:xfrm>
              <a:off x="1635913" y="3132454"/>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54FCC2A-F308-498B-B8AE-ACBAE21A3DDF}"/>
                </a:ext>
              </a:extLst>
            </p:cNvPr>
            <p:cNvSpPr txBox="1"/>
            <p:nvPr/>
          </p:nvSpPr>
          <p:spPr>
            <a:xfrm>
              <a:off x="1243584" y="3279644"/>
              <a:ext cx="42062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60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75445129-B191-417B-893A-3BE48917F93B}"/>
                </a:ext>
              </a:extLst>
            </p:cNvPr>
            <p:cNvSpPr txBox="1"/>
            <p:nvPr/>
          </p:nvSpPr>
          <p:spPr>
            <a:xfrm>
              <a:off x="1243584" y="3509869"/>
              <a:ext cx="42062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50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9392320E-05FE-46F7-A433-FDF63D8C018C}"/>
                </a:ext>
              </a:extLst>
            </p:cNvPr>
            <p:cNvSpPr txBox="1"/>
            <p:nvPr/>
          </p:nvSpPr>
          <p:spPr>
            <a:xfrm>
              <a:off x="1243584" y="3730941"/>
              <a:ext cx="42062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40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39" name="Straight Connector 38">
              <a:extLst>
                <a:ext uri="{FF2B5EF4-FFF2-40B4-BE49-F238E27FC236}">
                  <a16:creationId xmlns:a16="http://schemas.microsoft.com/office/drawing/2014/main" id="{FDFCCAB7-4449-45AB-A402-26BA03073140}"/>
                </a:ext>
              </a:extLst>
            </p:cNvPr>
            <p:cNvCxnSpPr>
              <a:cxnSpLocks/>
            </p:cNvCxnSpPr>
            <p:nvPr/>
          </p:nvCxnSpPr>
          <p:spPr>
            <a:xfrm>
              <a:off x="1635913" y="3360028"/>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3E7093B-D530-4C5B-9775-8D6D56F5DCDD}"/>
                </a:ext>
              </a:extLst>
            </p:cNvPr>
            <p:cNvCxnSpPr>
              <a:cxnSpLocks/>
            </p:cNvCxnSpPr>
            <p:nvPr/>
          </p:nvCxnSpPr>
          <p:spPr>
            <a:xfrm>
              <a:off x="1635913" y="358874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79AE7A6-9F3B-48E7-97D5-099460312D59}"/>
                </a:ext>
              </a:extLst>
            </p:cNvPr>
            <p:cNvCxnSpPr>
              <a:cxnSpLocks/>
            </p:cNvCxnSpPr>
            <p:nvPr/>
          </p:nvCxnSpPr>
          <p:spPr>
            <a:xfrm>
              <a:off x="1635913" y="381515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7A8688B-FC95-4920-BDE0-DF038EBBFF60}"/>
                </a:ext>
              </a:extLst>
            </p:cNvPr>
            <p:cNvSpPr txBox="1"/>
            <p:nvPr/>
          </p:nvSpPr>
          <p:spPr>
            <a:xfrm>
              <a:off x="1243584" y="2595754"/>
              <a:ext cx="42062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90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43" name="Straight Connector 42">
              <a:extLst>
                <a:ext uri="{FF2B5EF4-FFF2-40B4-BE49-F238E27FC236}">
                  <a16:creationId xmlns:a16="http://schemas.microsoft.com/office/drawing/2014/main" id="{8FFF434B-4629-4EB2-8E7E-D80E3174B0D0}"/>
                </a:ext>
              </a:extLst>
            </p:cNvPr>
            <p:cNvCxnSpPr>
              <a:cxnSpLocks/>
            </p:cNvCxnSpPr>
            <p:nvPr/>
          </p:nvCxnSpPr>
          <p:spPr>
            <a:xfrm>
              <a:off x="1635913" y="2681368"/>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CD87439-5C5D-4397-8A90-B050538A2246}"/>
                </a:ext>
              </a:extLst>
            </p:cNvPr>
            <p:cNvSpPr txBox="1"/>
            <p:nvPr/>
          </p:nvSpPr>
          <p:spPr>
            <a:xfrm>
              <a:off x="1243584" y="3963537"/>
              <a:ext cx="42062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30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0A9694FF-C660-43D5-BAB2-CCEE86F01521}"/>
                </a:ext>
              </a:extLst>
            </p:cNvPr>
            <p:cNvSpPr txBox="1"/>
            <p:nvPr/>
          </p:nvSpPr>
          <p:spPr>
            <a:xfrm>
              <a:off x="1243584" y="4172707"/>
              <a:ext cx="42062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20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46" name="Straight Connector 45">
              <a:extLst>
                <a:ext uri="{FF2B5EF4-FFF2-40B4-BE49-F238E27FC236}">
                  <a16:creationId xmlns:a16="http://schemas.microsoft.com/office/drawing/2014/main" id="{DA71D43C-3D30-4A15-8952-2AB06F08734A}"/>
                </a:ext>
              </a:extLst>
            </p:cNvPr>
            <p:cNvCxnSpPr>
              <a:cxnSpLocks/>
            </p:cNvCxnSpPr>
            <p:nvPr/>
          </p:nvCxnSpPr>
          <p:spPr>
            <a:xfrm>
              <a:off x="1635913" y="404355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23BB8F3-999F-4267-8B03-A524639D0C70}"/>
                </a:ext>
              </a:extLst>
            </p:cNvPr>
            <p:cNvCxnSpPr>
              <a:cxnSpLocks/>
            </p:cNvCxnSpPr>
            <p:nvPr/>
          </p:nvCxnSpPr>
          <p:spPr>
            <a:xfrm>
              <a:off x="1635913" y="4258067"/>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F9D92FF-CCF1-4BD0-8DA8-4D22AFDDF5D0}"/>
                </a:ext>
              </a:extLst>
            </p:cNvPr>
            <p:cNvSpPr txBox="1"/>
            <p:nvPr/>
          </p:nvSpPr>
          <p:spPr>
            <a:xfrm>
              <a:off x="1243584" y="4399307"/>
              <a:ext cx="42062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47D0E1E6-4422-43A0-9CF7-135036E9CF24}"/>
                </a:ext>
              </a:extLst>
            </p:cNvPr>
            <p:cNvSpPr txBox="1"/>
            <p:nvPr/>
          </p:nvSpPr>
          <p:spPr>
            <a:xfrm>
              <a:off x="1243584" y="4615619"/>
              <a:ext cx="42062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50" name="Straight Connector 49">
              <a:extLst>
                <a:ext uri="{FF2B5EF4-FFF2-40B4-BE49-F238E27FC236}">
                  <a16:creationId xmlns:a16="http://schemas.microsoft.com/office/drawing/2014/main" id="{AF10C6C1-991D-4D89-8652-B6A0A956D18F}"/>
                </a:ext>
              </a:extLst>
            </p:cNvPr>
            <p:cNvCxnSpPr>
              <a:cxnSpLocks/>
            </p:cNvCxnSpPr>
            <p:nvPr/>
          </p:nvCxnSpPr>
          <p:spPr>
            <a:xfrm>
              <a:off x="1635913" y="447932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9FCB8BC-B545-417B-804E-DCC5F7E398EF}"/>
                </a:ext>
              </a:extLst>
            </p:cNvPr>
            <p:cNvCxnSpPr>
              <a:cxnSpLocks/>
            </p:cNvCxnSpPr>
            <p:nvPr/>
          </p:nvCxnSpPr>
          <p:spPr>
            <a:xfrm>
              <a:off x="1635913" y="470097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9DC85376-C862-4C25-8FCD-1DD8A84B1ED7}"/>
                </a:ext>
              </a:extLst>
            </p:cNvPr>
            <p:cNvGrpSpPr/>
            <p:nvPr/>
          </p:nvGrpSpPr>
          <p:grpSpPr>
            <a:xfrm>
              <a:off x="1825773" y="4693989"/>
              <a:ext cx="5215542" cy="346313"/>
              <a:chOff x="1825773" y="5029200"/>
              <a:chExt cx="5215542" cy="346313"/>
            </a:xfrm>
          </p:grpSpPr>
          <p:sp>
            <p:nvSpPr>
              <p:cNvPr id="52" name="TextBox 51">
                <a:extLst>
                  <a:ext uri="{FF2B5EF4-FFF2-40B4-BE49-F238E27FC236}">
                    <a16:creationId xmlns:a16="http://schemas.microsoft.com/office/drawing/2014/main" id="{2527E47A-6FEC-4390-A5F9-AA8FFDD3C737}"/>
                  </a:ext>
                </a:extLst>
              </p:cNvPr>
              <p:cNvSpPr txBox="1"/>
              <p:nvPr/>
            </p:nvSpPr>
            <p:spPr>
              <a:xfrm>
                <a:off x="1825773" y="5029200"/>
                <a:ext cx="314189" cy="346313"/>
              </a:xfrm>
              <a:prstGeom prst="rect">
                <a:avLst/>
              </a:prstGeom>
              <a:noFill/>
            </p:spPr>
            <p:txBody>
              <a:bodyPr wrap="non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Sep.</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2019</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A29A6835-BE5E-4684-B788-684ABEC575AD}"/>
                  </a:ext>
                </a:extLst>
              </p:cNvPr>
              <p:cNvSpPr txBox="1"/>
              <p:nvPr/>
            </p:nvSpPr>
            <p:spPr>
              <a:xfrm>
                <a:off x="2368296" y="5029200"/>
                <a:ext cx="314189" cy="346313"/>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Oct.</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2019</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54" name="TextBox 53">
                <a:extLst>
                  <a:ext uri="{FF2B5EF4-FFF2-40B4-BE49-F238E27FC236}">
                    <a16:creationId xmlns:a16="http://schemas.microsoft.com/office/drawing/2014/main" id="{F3D46A84-423B-4D35-B3DC-C59A96B73F9E}"/>
                  </a:ext>
                </a:extLst>
              </p:cNvPr>
              <p:cNvSpPr txBox="1"/>
              <p:nvPr/>
            </p:nvSpPr>
            <p:spPr>
              <a:xfrm>
                <a:off x="2915323" y="5029200"/>
                <a:ext cx="314189" cy="346313"/>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Nov.</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2019</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872A235-42D0-4AEE-AC28-9574BD64A955}"/>
                  </a:ext>
                </a:extLst>
              </p:cNvPr>
              <p:cNvSpPr txBox="1"/>
              <p:nvPr/>
            </p:nvSpPr>
            <p:spPr>
              <a:xfrm>
                <a:off x="3456432" y="5029200"/>
                <a:ext cx="314189" cy="346313"/>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Dec.</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2019</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56" name="TextBox 55">
                <a:extLst>
                  <a:ext uri="{FF2B5EF4-FFF2-40B4-BE49-F238E27FC236}">
                    <a16:creationId xmlns:a16="http://schemas.microsoft.com/office/drawing/2014/main" id="{3A17FD54-F102-4D84-8D49-6732AB29C315}"/>
                  </a:ext>
                </a:extLst>
              </p:cNvPr>
              <p:cNvSpPr txBox="1"/>
              <p:nvPr/>
            </p:nvSpPr>
            <p:spPr>
              <a:xfrm>
                <a:off x="3995645" y="5029200"/>
                <a:ext cx="314189" cy="346313"/>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Jan.</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0DF84DA0-4FC6-40D0-A0B7-036F50CE5284}"/>
                  </a:ext>
                </a:extLst>
              </p:cNvPr>
              <p:cNvSpPr txBox="1"/>
              <p:nvPr/>
            </p:nvSpPr>
            <p:spPr>
              <a:xfrm>
                <a:off x="4535141" y="5029200"/>
                <a:ext cx="314189" cy="346313"/>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Feb.</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967EEAF4-FCA3-4027-831A-315411BC0077}"/>
                  </a:ext>
                </a:extLst>
              </p:cNvPr>
              <p:cNvSpPr txBox="1"/>
              <p:nvPr/>
            </p:nvSpPr>
            <p:spPr>
              <a:xfrm>
                <a:off x="5081931" y="5029200"/>
                <a:ext cx="314189" cy="346313"/>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Mar.</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DD8437CD-8154-4043-9E1D-459052F2EEE7}"/>
                  </a:ext>
                </a:extLst>
              </p:cNvPr>
              <p:cNvSpPr txBox="1"/>
              <p:nvPr/>
            </p:nvSpPr>
            <p:spPr>
              <a:xfrm>
                <a:off x="5623277" y="5029200"/>
                <a:ext cx="314189" cy="346313"/>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Apr.</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60" name="TextBox 59">
                <a:extLst>
                  <a:ext uri="{FF2B5EF4-FFF2-40B4-BE49-F238E27FC236}">
                    <a16:creationId xmlns:a16="http://schemas.microsoft.com/office/drawing/2014/main" id="{F2D52C9D-4B32-47FE-9C14-E1A8F130B039}"/>
                  </a:ext>
                </a:extLst>
              </p:cNvPr>
              <p:cNvSpPr txBox="1"/>
              <p:nvPr/>
            </p:nvSpPr>
            <p:spPr>
              <a:xfrm>
                <a:off x="6171917" y="5029200"/>
                <a:ext cx="314189" cy="346313"/>
              </a:xfrm>
              <a:prstGeom prst="rect">
                <a:avLst/>
              </a:prstGeom>
              <a:noFill/>
            </p:spPr>
            <p:txBody>
              <a:bodyPr wrap="none" lIns="0" tIns="0" r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May</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86D3A01A-0310-46CC-929F-F53DEC02C473}"/>
                  </a:ext>
                </a:extLst>
              </p:cNvPr>
              <p:cNvSpPr txBox="1"/>
              <p:nvPr/>
            </p:nvSpPr>
            <p:spPr>
              <a:xfrm>
                <a:off x="6727126" y="5029200"/>
                <a:ext cx="314189" cy="346313"/>
              </a:xfrm>
              <a:prstGeom prst="rect">
                <a:avLst/>
              </a:prstGeom>
              <a:noFill/>
            </p:spPr>
            <p:txBody>
              <a:bodyPr wrap="non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Jun.</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grpSp>
        <p:sp>
          <p:nvSpPr>
            <p:cNvPr id="63" name="object 17">
              <a:extLst>
                <a:ext uri="{FF2B5EF4-FFF2-40B4-BE49-F238E27FC236}">
                  <a16:creationId xmlns:a16="http://schemas.microsoft.com/office/drawing/2014/main" id="{F4A37E3E-C5EA-413A-BD09-6709334DE013}"/>
                </a:ext>
              </a:extLst>
            </p:cNvPr>
            <p:cNvSpPr/>
            <p:nvPr/>
          </p:nvSpPr>
          <p:spPr>
            <a:xfrm>
              <a:off x="1636776" y="5870580"/>
              <a:ext cx="180340" cy="0"/>
            </a:xfrm>
            <a:custGeom>
              <a:avLst/>
              <a:gdLst/>
              <a:ahLst/>
              <a:cxnLst/>
              <a:rect l="l" t="t" r="r" b="b"/>
              <a:pathLst>
                <a:path w="180339">
                  <a:moveTo>
                    <a:pt x="0" y="0"/>
                  </a:moveTo>
                  <a:lnTo>
                    <a:pt x="179844" y="0"/>
                  </a:lnTo>
                </a:path>
              </a:pathLst>
            </a:custGeom>
            <a:ln w="1905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object 19">
              <a:extLst>
                <a:ext uri="{FF2B5EF4-FFF2-40B4-BE49-F238E27FC236}">
                  <a16:creationId xmlns:a16="http://schemas.microsoft.com/office/drawing/2014/main" id="{364EB028-308F-4355-BE51-F3C67F5E3C94}"/>
                </a:ext>
              </a:extLst>
            </p:cNvPr>
            <p:cNvSpPr txBox="1"/>
            <p:nvPr/>
          </p:nvSpPr>
          <p:spPr>
            <a:xfrm>
              <a:off x="1864861" y="5779140"/>
              <a:ext cx="4199868" cy="184666"/>
            </a:xfrm>
            <a:prstGeom prst="rect">
              <a:avLst/>
            </a:prstGeom>
            <a:noFill/>
          </p:spPr>
          <p:txBody>
            <a:bodyPr wrap="none" lIns="0" tIns="0" rIns="0" bIns="0" anchor="ctr">
              <a:spAutoFit/>
            </a:bodyPr>
            <a:lstStyle>
              <a:defPPr>
                <a:defRPr lang="LID4096"/>
              </a:defPPr>
              <a:lvl1pPr>
                <a:defRPr kumimoji="0" sz="1200" b="0" i="0" u="none" strike="noStrike" cap="none" normalizeH="0">
                  <a:ln>
                    <a:noFill/>
                  </a:ln>
                  <a:effectLst/>
                  <a:uLnTx/>
                  <a:uFillTx/>
                  <a:latin typeface="+mj-lt"/>
                  <a:cs typeface="Calibri"/>
                </a:defRPr>
              </a:lvl1pPr>
            </a:lstStyle>
            <a:p>
              <a:r>
                <a:rPr lang="en-US"/>
                <a:t>Proportion receiving </a:t>
              </a:r>
              <a:r>
                <a:rPr lang="en-US" err="1"/>
                <a:t>multimonth</a:t>
              </a:r>
              <a:r>
                <a:rPr lang="en-US"/>
                <a:t> dispensing aged 10–14 years</a:t>
              </a:r>
              <a:endParaRPr/>
            </a:p>
          </p:txBody>
        </p:sp>
        <p:sp>
          <p:nvSpPr>
            <p:cNvPr id="65" name="object 60">
              <a:extLst>
                <a:ext uri="{FF2B5EF4-FFF2-40B4-BE49-F238E27FC236}">
                  <a16:creationId xmlns:a16="http://schemas.microsoft.com/office/drawing/2014/main" id="{692210EF-AAAD-4B42-85E6-280DE8F87FB6}"/>
                </a:ext>
              </a:extLst>
            </p:cNvPr>
            <p:cNvSpPr txBox="1"/>
            <p:nvPr/>
          </p:nvSpPr>
          <p:spPr>
            <a:xfrm>
              <a:off x="1864861" y="5376804"/>
              <a:ext cx="5801268" cy="184666"/>
            </a:xfrm>
            <a:prstGeom prst="rect">
              <a:avLst/>
            </a:prstGeom>
            <a:noFill/>
          </p:spPr>
          <p:txBody>
            <a:bodyPr wrap="none" lIns="0" tIns="0" rIns="0" bIns="0" anchor="ctr">
              <a:spAutoFit/>
            </a:bodyPr>
            <a:lstStyle>
              <a:defPPr>
                <a:defRPr lang="LID4096"/>
              </a:defPPr>
              <a:lvl1pPr>
                <a:defRPr kumimoji="0" sz="1200" b="0" i="0" u="none" strike="noStrike" cap="none" normalizeH="0">
                  <a:ln>
                    <a:noFill/>
                  </a:ln>
                  <a:effectLst/>
                  <a:uLnTx/>
                  <a:uFillTx/>
                  <a:latin typeface="+mj-lt"/>
                  <a:cs typeface="Calibri"/>
                </a:defRPr>
              </a:lvl1pPr>
            </a:lstStyle>
            <a:p>
              <a:r>
                <a:rPr lang="en-US"/>
                <a:t>Proportion of eligible people living with HIV receiving </a:t>
              </a:r>
              <a:r>
                <a:rPr lang="en-US" err="1"/>
                <a:t>multimonth</a:t>
              </a:r>
              <a:r>
                <a:rPr lang="en-US"/>
                <a:t> dispensing (all ages)</a:t>
              </a:r>
              <a:endParaRPr/>
            </a:p>
          </p:txBody>
        </p:sp>
        <p:sp>
          <p:nvSpPr>
            <p:cNvPr id="66" name="object 61">
              <a:extLst>
                <a:ext uri="{FF2B5EF4-FFF2-40B4-BE49-F238E27FC236}">
                  <a16:creationId xmlns:a16="http://schemas.microsoft.com/office/drawing/2014/main" id="{FEA5ED54-CAC1-4602-A6A8-84D29DB086D7}"/>
                </a:ext>
              </a:extLst>
            </p:cNvPr>
            <p:cNvSpPr/>
            <p:nvPr/>
          </p:nvSpPr>
          <p:spPr>
            <a:xfrm>
              <a:off x="1636776" y="5468244"/>
              <a:ext cx="180340" cy="0"/>
            </a:xfrm>
            <a:custGeom>
              <a:avLst/>
              <a:gdLst/>
              <a:ahLst/>
              <a:cxnLst/>
              <a:rect l="l" t="t" r="r" b="b"/>
              <a:pathLst>
                <a:path w="180339">
                  <a:moveTo>
                    <a:pt x="0" y="0"/>
                  </a:moveTo>
                  <a:lnTo>
                    <a:pt x="179844" y="0"/>
                  </a:lnTo>
                </a:path>
              </a:pathLst>
            </a:custGeom>
            <a:ln w="19050">
              <a:solidFill>
                <a:srgbClr val="E3183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object 62">
              <a:extLst>
                <a:ext uri="{FF2B5EF4-FFF2-40B4-BE49-F238E27FC236}">
                  <a16:creationId xmlns:a16="http://schemas.microsoft.com/office/drawing/2014/main" id="{0DED6B45-0296-44DE-BCC9-0F26E9611192}"/>
                </a:ext>
              </a:extLst>
            </p:cNvPr>
            <p:cNvSpPr/>
            <p:nvPr/>
          </p:nvSpPr>
          <p:spPr>
            <a:xfrm>
              <a:off x="1636776" y="5669412"/>
              <a:ext cx="180340" cy="0"/>
            </a:xfrm>
            <a:custGeom>
              <a:avLst/>
              <a:gdLst/>
              <a:ahLst/>
              <a:cxnLst/>
              <a:rect l="l" t="t" r="r" b="b"/>
              <a:pathLst>
                <a:path w="180339">
                  <a:moveTo>
                    <a:pt x="0" y="0"/>
                  </a:moveTo>
                  <a:lnTo>
                    <a:pt x="179844" y="0"/>
                  </a:lnTo>
                </a:path>
              </a:pathLst>
            </a:custGeom>
            <a:ln w="19050">
              <a:solidFill>
                <a:srgbClr val="80D7F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TextBox 67">
              <a:extLst>
                <a:ext uri="{FF2B5EF4-FFF2-40B4-BE49-F238E27FC236}">
                  <a16:creationId xmlns:a16="http://schemas.microsoft.com/office/drawing/2014/main" id="{00A7325E-27F6-43CF-A1FC-5F468F585E33}"/>
                </a:ext>
              </a:extLst>
            </p:cNvPr>
            <p:cNvSpPr txBox="1"/>
            <p:nvPr/>
          </p:nvSpPr>
          <p:spPr>
            <a:xfrm>
              <a:off x="1864861" y="5577972"/>
              <a:ext cx="4073231" cy="184666"/>
            </a:xfrm>
            <a:prstGeom prst="rect">
              <a:avLst/>
            </a:prstGeom>
            <a:noFill/>
          </p:spPr>
          <p:txBody>
            <a:bodyPr wrap="none" lIns="0" tIns="0" rIns="0" bIns="0" anchor="ctr">
              <a:spAutoFit/>
            </a:bodyPr>
            <a:lstStyle/>
            <a:p>
              <a:r>
                <a:rPr kumimoji="0" lang="en-US" sz="1200" b="0" i="0" u="none" strike="noStrike" kern="1200" cap="none" normalizeH="0" noProof="0">
                  <a:ln>
                    <a:noFill/>
                  </a:ln>
                  <a:effectLst/>
                  <a:uLnTx/>
                  <a:uFillTx/>
                  <a:latin typeface="+mj-lt"/>
                  <a:ea typeface="+mn-ea"/>
                  <a:cs typeface="Calibri"/>
                </a:rPr>
                <a:t>Proportion receiving </a:t>
              </a:r>
              <a:r>
                <a:rPr kumimoji="0" lang="en-US" sz="1200" b="0" i="0" u="none" strike="noStrike" kern="1200" cap="none" normalizeH="0" noProof="0" err="1">
                  <a:ln>
                    <a:noFill/>
                  </a:ln>
                  <a:effectLst/>
                  <a:uLnTx/>
                  <a:uFillTx/>
                  <a:latin typeface="+mj-lt"/>
                  <a:ea typeface="+mn-ea"/>
                  <a:cs typeface="Calibri"/>
                </a:rPr>
                <a:t>multimonth</a:t>
              </a:r>
              <a:r>
                <a:rPr kumimoji="0" lang="en-US" sz="1200" b="0" i="0" u="none" strike="noStrike" kern="1200" cap="none" normalizeH="0" noProof="0">
                  <a:ln>
                    <a:noFill/>
                  </a:ln>
                  <a:effectLst/>
                  <a:uLnTx/>
                  <a:uFillTx/>
                  <a:latin typeface="+mj-lt"/>
                  <a:ea typeface="+mn-ea"/>
                  <a:cs typeface="Calibri"/>
                </a:rPr>
                <a:t> dispensing, aged 5–9 years</a:t>
              </a:r>
              <a:endParaRPr lang="en-GB" sz="1200">
                <a:latin typeface="+mj-lt"/>
              </a:endParaRPr>
            </a:p>
          </p:txBody>
        </p:sp>
        <p:sp>
          <p:nvSpPr>
            <p:cNvPr id="70" name="object 61">
              <a:extLst>
                <a:ext uri="{FF2B5EF4-FFF2-40B4-BE49-F238E27FC236}">
                  <a16:creationId xmlns:a16="http://schemas.microsoft.com/office/drawing/2014/main" id="{EE14C131-A964-45B9-89A7-9786FF79181F}"/>
                </a:ext>
              </a:extLst>
            </p:cNvPr>
            <p:cNvSpPr txBox="1"/>
            <p:nvPr/>
          </p:nvSpPr>
          <p:spPr>
            <a:xfrm>
              <a:off x="1051560" y="2689743"/>
              <a:ext cx="153888" cy="1792684"/>
            </a:xfrm>
            <a:prstGeom prst="rect">
              <a:avLst/>
            </a:prstGeom>
          </p:spPr>
          <p:txBody>
            <a:bodyPr vert="vert270" wrap="square" lIns="0" tIns="12700" rIns="0" bIns="0" rtlCol="0">
              <a:spAutoFit/>
            </a:bodyPr>
            <a:lstStyle>
              <a:defPPr>
                <a:defRPr lang="LID4096"/>
              </a:defPPr>
              <a:lvl1pPr marR="508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r>
                <a:rPr lang="en-US">
                  <a:solidFill>
                    <a:schemeClr val="tx1"/>
                  </a:solidFill>
                </a:rPr>
                <a:t>Per cent</a:t>
              </a:r>
            </a:p>
          </p:txBody>
        </p:sp>
      </p:grpSp>
    </p:spTree>
    <p:extLst>
      <p:ext uri="{BB962C8B-B14F-4D97-AF65-F5344CB8AC3E}">
        <p14:creationId xmlns:p14="http://schemas.microsoft.com/office/powerpoint/2010/main" val="3232165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E686684-DBB2-4493-87B7-D4F07F77CEC1}"/>
              </a:ext>
            </a:extLst>
          </p:cNvPr>
          <p:cNvGrpSpPr/>
          <p:nvPr/>
        </p:nvGrpSpPr>
        <p:grpSpPr>
          <a:xfrm>
            <a:off x="365760" y="1051560"/>
            <a:ext cx="11737597" cy="5503128"/>
            <a:chOff x="365760" y="1051560"/>
            <a:chExt cx="11737597" cy="5503128"/>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5620261"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mn-cs"/>
                </a:rPr>
                <a:t>Number of people receiving antiretroviral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mn-cs"/>
                </a:rPr>
                <a:t>therapy by month, all ages, mainland Tanzania, January–June 2020</a:t>
              </a:r>
              <a:endParaRPr kumimoji="0" lang="en-GB"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F49344F1-75B2-4AA7-B04B-A262E328B872}"/>
                </a:ext>
              </a:extLst>
            </p:cNvPr>
            <p:cNvSpPr txBox="1"/>
            <p:nvPr/>
          </p:nvSpPr>
          <p:spPr>
            <a:xfrm>
              <a:off x="457200" y="6400800"/>
              <a:ext cx="10041433" cy="153888"/>
            </a:xfrm>
            <a:prstGeom prst="rect">
              <a:avLst/>
            </a:prstGeom>
            <a:noFill/>
          </p:spPr>
          <p:txBody>
            <a:bodyPr wrap="square" lIns="0" tIns="0" rIns="0" bIns="0">
              <a:spAutoFit/>
            </a:bodyPr>
            <a:lstStyle/>
            <a:p>
              <a:r>
                <a:rPr lang="en-US" sz="1000" b="1">
                  <a:solidFill>
                    <a:schemeClr val="tx1">
                      <a:lumMod val="65000"/>
                      <a:lumOff val="35000"/>
                    </a:schemeClr>
                  </a:solidFill>
                </a:rPr>
                <a:t>Source: </a:t>
              </a:r>
              <a:r>
                <a:rPr lang="en-US" sz="1000">
                  <a:solidFill>
                    <a:schemeClr val="tx1">
                      <a:lumMod val="65000"/>
                      <a:lumOff val="35000"/>
                    </a:schemeClr>
                  </a:solidFill>
                </a:rPr>
                <a:t>PEPFAR Tanzania FY 20 Q3 POART. PEPFAR Implementing Partner meeting. PEPFAR; 22 October 2020.</a:t>
              </a:r>
              <a:endParaRPr lang="en-GB" sz="1000">
                <a:solidFill>
                  <a:schemeClr val="tx1">
                    <a:lumMod val="65000"/>
                    <a:lumOff val="35000"/>
                  </a:schemeClr>
                </a:solidFill>
              </a:endParaRPr>
            </a:p>
          </p:txBody>
        </p:sp>
        <p:sp>
          <p:nvSpPr>
            <p:cNvPr id="8" name="Content Placeholder 2">
              <a:extLst>
                <a:ext uri="{FF2B5EF4-FFF2-40B4-BE49-F238E27FC236}">
                  <a16:creationId xmlns:a16="http://schemas.microsoft.com/office/drawing/2014/main" id="{6763BE48-1BA9-43B7-BA0D-B1A0631D07C5}"/>
                </a:ext>
              </a:extLst>
            </p:cNvPr>
            <p:cNvSpPr txBox="1">
              <a:spLocks/>
            </p:cNvSpPr>
            <p:nvPr/>
          </p:nvSpPr>
          <p:spPr>
            <a:xfrm>
              <a:off x="6483096" y="1051560"/>
              <a:ext cx="5620261"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mn-cs"/>
                </a:rPr>
                <a:t>Net increase in the number of people receiving antiretroviral therapy by month, all ages,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mn-cs"/>
                </a:rPr>
                <a:t>mainland Tanzania, January–June 2020</a:t>
              </a:r>
              <a:endParaRPr kumimoji="0" lang="en-GB"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bject 12">
              <a:extLst>
                <a:ext uri="{FF2B5EF4-FFF2-40B4-BE49-F238E27FC236}">
                  <a16:creationId xmlns:a16="http://schemas.microsoft.com/office/drawing/2014/main" id="{FF1C8BD6-420E-41F0-B27A-BB92329B1717}"/>
                </a:ext>
              </a:extLst>
            </p:cNvPr>
            <p:cNvSpPr/>
            <p:nvPr/>
          </p:nvSpPr>
          <p:spPr>
            <a:xfrm>
              <a:off x="2029968" y="4402721"/>
              <a:ext cx="274320" cy="1020444"/>
            </a:xfrm>
            <a:custGeom>
              <a:avLst/>
              <a:gdLst/>
              <a:ahLst/>
              <a:cxnLst/>
              <a:rect l="l" t="t" r="r" b="b"/>
              <a:pathLst>
                <a:path w="173989" h="1020445">
                  <a:moveTo>
                    <a:pt x="173799" y="0"/>
                  </a:moveTo>
                  <a:lnTo>
                    <a:pt x="0" y="0"/>
                  </a:lnTo>
                  <a:lnTo>
                    <a:pt x="0" y="1020038"/>
                  </a:lnTo>
                  <a:lnTo>
                    <a:pt x="173799" y="1020038"/>
                  </a:lnTo>
                  <a:lnTo>
                    <a:pt x="173799" y="0"/>
                  </a:lnTo>
                  <a:close/>
                </a:path>
              </a:pathLst>
            </a:custGeom>
            <a:solidFill>
              <a:srgbClr val="E31836"/>
            </a:solidFill>
          </p:spPr>
          <p:txBody>
            <a:bodyPr wrap="square" lIns="0" tIns="0" rIns="0" bIns="0" rtlCol="0"/>
            <a:lstStyle/>
            <a:p>
              <a:endParaRPr/>
            </a:p>
          </p:txBody>
        </p:sp>
        <p:sp>
          <p:nvSpPr>
            <p:cNvPr id="13" name="object 13">
              <a:extLst>
                <a:ext uri="{FF2B5EF4-FFF2-40B4-BE49-F238E27FC236}">
                  <a16:creationId xmlns:a16="http://schemas.microsoft.com/office/drawing/2014/main" id="{06547D65-0C63-4BCC-8A6E-547ECE994D67}"/>
                </a:ext>
              </a:extLst>
            </p:cNvPr>
            <p:cNvSpPr/>
            <p:nvPr/>
          </p:nvSpPr>
          <p:spPr>
            <a:xfrm>
              <a:off x="2487168" y="4015308"/>
              <a:ext cx="274320" cy="1407795"/>
            </a:xfrm>
            <a:custGeom>
              <a:avLst/>
              <a:gdLst/>
              <a:ahLst/>
              <a:cxnLst/>
              <a:rect l="l" t="t" r="r" b="b"/>
              <a:pathLst>
                <a:path w="173989" h="1407795">
                  <a:moveTo>
                    <a:pt x="173799" y="0"/>
                  </a:moveTo>
                  <a:lnTo>
                    <a:pt x="0" y="0"/>
                  </a:lnTo>
                  <a:lnTo>
                    <a:pt x="0" y="1407439"/>
                  </a:lnTo>
                  <a:lnTo>
                    <a:pt x="173799" y="1407439"/>
                  </a:lnTo>
                  <a:lnTo>
                    <a:pt x="173799" y="0"/>
                  </a:lnTo>
                  <a:close/>
                </a:path>
              </a:pathLst>
            </a:custGeom>
            <a:solidFill>
              <a:srgbClr val="E31836"/>
            </a:solidFill>
          </p:spPr>
          <p:txBody>
            <a:bodyPr wrap="square" lIns="0" tIns="0" rIns="0" bIns="0" rtlCol="0"/>
            <a:lstStyle/>
            <a:p>
              <a:endParaRPr/>
            </a:p>
          </p:txBody>
        </p:sp>
        <p:sp>
          <p:nvSpPr>
            <p:cNvPr id="14" name="object 14">
              <a:extLst>
                <a:ext uri="{FF2B5EF4-FFF2-40B4-BE49-F238E27FC236}">
                  <a16:creationId xmlns:a16="http://schemas.microsoft.com/office/drawing/2014/main" id="{FD1CFA30-B201-4C6F-9A39-103BD753E80C}"/>
                </a:ext>
              </a:extLst>
            </p:cNvPr>
            <p:cNvSpPr/>
            <p:nvPr/>
          </p:nvSpPr>
          <p:spPr>
            <a:xfrm>
              <a:off x="2944368" y="3501504"/>
              <a:ext cx="274320" cy="1921510"/>
            </a:xfrm>
            <a:custGeom>
              <a:avLst/>
              <a:gdLst/>
              <a:ahLst/>
              <a:cxnLst/>
              <a:rect l="l" t="t" r="r" b="b"/>
              <a:pathLst>
                <a:path w="173989" h="1921509">
                  <a:moveTo>
                    <a:pt x="173799" y="0"/>
                  </a:moveTo>
                  <a:lnTo>
                    <a:pt x="0" y="0"/>
                  </a:lnTo>
                  <a:lnTo>
                    <a:pt x="0" y="1921256"/>
                  </a:lnTo>
                  <a:lnTo>
                    <a:pt x="173799" y="1921256"/>
                  </a:lnTo>
                  <a:lnTo>
                    <a:pt x="173799" y="0"/>
                  </a:lnTo>
                  <a:close/>
                </a:path>
              </a:pathLst>
            </a:custGeom>
            <a:solidFill>
              <a:srgbClr val="E31836"/>
            </a:solidFill>
          </p:spPr>
          <p:txBody>
            <a:bodyPr wrap="square" lIns="0" tIns="0" rIns="0" bIns="0" rtlCol="0"/>
            <a:lstStyle/>
            <a:p>
              <a:endParaRPr/>
            </a:p>
          </p:txBody>
        </p:sp>
        <p:sp>
          <p:nvSpPr>
            <p:cNvPr id="15" name="object 15">
              <a:extLst>
                <a:ext uri="{FF2B5EF4-FFF2-40B4-BE49-F238E27FC236}">
                  <a16:creationId xmlns:a16="http://schemas.microsoft.com/office/drawing/2014/main" id="{11A9FE92-2325-4969-8ADD-88376F6C3C51}"/>
                </a:ext>
              </a:extLst>
            </p:cNvPr>
            <p:cNvSpPr/>
            <p:nvPr/>
          </p:nvSpPr>
          <p:spPr>
            <a:xfrm>
              <a:off x="3401568" y="3368967"/>
              <a:ext cx="274320" cy="2054225"/>
            </a:xfrm>
            <a:custGeom>
              <a:avLst/>
              <a:gdLst/>
              <a:ahLst/>
              <a:cxnLst/>
              <a:rect l="l" t="t" r="r" b="b"/>
              <a:pathLst>
                <a:path w="173989" h="2054225">
                  <a:moveTo>
                    <a:pt x="173799" y="0"/>
                  </a:moveTo>
                  <a:lnTo>
                    <a:pt x="0" y="0"/>
                  </a:lnTo>
                  <a:lnTo>
                    <a:pt x="0" y="2053793"/>
                  </a:lnTo>
                  <a:lnTo>
                    <a:pt x="173799" y="2053793"/>
                  </a:lnTo>
                  <a:lnTo>
                    <a:pt x="173799" y="0"/>
                  </a:lnTo>
                  <a:close/>
                </a:path>
              </a:pathLst>
            </a:custGeom>
            <a:solidFill>
              <a:srgbClr val="E31836"/>
            </a:solidFill>
          </p:spPr>
          <p:txBody>
            <a:bodyPr wrap="square" lIns="0" tIns="0" rIns="0" bIns="0" rtlCol="0"/>
            <a:lstStyle/>
            <a:p>
              <a:endParaRPr/>
            </a:p>
          </p:txBody>
        </p:sp>
        <p:sp>
          <p:nvSpPr>
            <p:cNvPr id="16" name="object 16">
              <a:extLst>
                <a:ext uri="{FF2B5EF4-FFF2-40B4-BE49-F238E27FC236}">
                  <a16:creationId xmlns:a16="http://schemas.microsoft.com/office/drawing/2014/main" id="{06D81787-1AE9-4513-936C-6D7F1430323E}"/>
                </a:ext>
              </a:extLst>
            </p:cNvPr>
            <p:cNvSpPr/>
            <p:nvPr/>
          </p:nvSpPr>
          <p:spPr>
            <a:xfrm>
              <a:off x="3858768" y="3232366"/>
              <a:ext cx="274320" cy="2190750"/>
            </a:xfrm>
            <a:custGeom>
              <a:avLst/>
              <a:gdLst/>
              <a:ahLst/>
              <a:cxnLst/>
              <a:rect l="l" t="t" r="r" b="b"/>
              <a:pathLst>
                <a:path w="173989" h="2190750">
                  <a:moveTo>
                    <a:pt x="173799" y="0"/>
                  </a:moveTo>
                  <a:lnTo>
                    <a:pt x="0" y="0"/>
                  </a:lnTo>
                  <a:lnTo>
                    <a:pt x="0" y="2190407"/>
                  </a:lnTo>
                  <a:lnTo>
                    <a:pt x="173799" y="2190407"/>
                  </a:lnTo>
                  <a:lnTo>
                    <a:pt x="173799" y="0"/>
                  </a:lnTo>
                  <a:close/>
                </a:path>
              </a:pathLst>
            </a:custGeom>
            <a:solidFill>
              <a:srgbClr val="E31836"/>
            </a:solidFill>
          </p:spPr>
          <p:txBody>
            <a:bodyPr wrap="square" lIns="0" tIns="0" rIns="0" bIns="0" rtlCol="0"/>
            <a:lstStyle/>
            <a:p>
              <a:endParaRPr/>
            </a:p>
          </p:txBody>
        </p:sp>
        <p:sp>
          <p:nvSpPr>
            <p:cNvPr id="17" name="object 17">
              <a:extLst>
                <a:ext uri="{FF2B5EF4-FFF2-40B4-BE49-F238E27FC236}">
                  <a16:creationId xmlns:a16="http://schemas.microsoft.com/office/drawing/2014/main" id="{021D1526-78C1-4FFB-BE96-1458CAE1777F}"/>
                </a:ext>
              </a:extLst>
            </p:cNvPr>
            <p:cNvSpPr/>
            <p:nvPr/>
          </p:nvSpPr>
          <p:spPr>
            <a:xfrm>
              <a:off x="4315968" y="2883687"/>
              <a:ext cx="274320" cy="2539365"/>
            </a:xfrm>
            <a:custGeom>
              <a:avLst/>
              <a:gdLst/>
              <a:ahLst/>
              <a:cxnLst/>
              <a:rect l="l" t="t" r="r" b="b"/>
              <a:pathLst>
                <a:path w="173989" h="2539365">
                  <a:moveTo>
                    <a:pt x="173799" y="0"/>
                  </a:moveTo>
                  <a:lnTo>
                    <a:pt x="0" y="0"/>
                  </a:lnTo>
                  <a:lnTo>
                    <a:pt x="0" y="2539072"/>
                  </a:lnTo>
                  <a:lnTo>
                    <a:pt x="173799" y="2539072"/>
                  </a:lnTo>
                  <a:lnTo>
                    <a:pt x="173799" y="0"/>
                  </a:lnTo>
                  <a:close/>
                </a:path>
              </a:pathLst>
            </a:custGeom>
            <a:solidFill>
              <a:srgbClr val="E31836"/>
            </a:solidFill>
          </p:spPr>
          <p:txBody>
            <a:bodyPr wrap="square" lIns="0" tIns="0" rIns="0" bIns="0" rtlCol="0"/>
            <a:lstStyle/>
            <a:p>
              <a:endParaRPr/>
            </a:p>
          </p:txBody>
        </p:sp>
        <p:sp>
          <p:nvSpPr>
            <p:cNvPr id="30" name="object 30">
              <a:extLst>
                <a:ext uri="{FF2B5EF4-FFF2-40B4-BE49-F238E27FC236}">
                  <a16:creationId xmlns:a16="http://schemas.microsoft.com/office/drawing/2014/main" id="{0751A5D8-B16E-46AF-A324-803DFDDC2874}"/>
                </a:ext>
              </a:extLst>
            </p:cNvPr>
            <p:cNvSpPr txBox="1"/>
            <p:nvPr/>
          </p:nvSpPr>
          <p:spPr>
            <a:xfrm>
              <a:off x="2255194" y="2607754"/>
              <a:ext cx="1652697" cy="230832"/>
            </a:xfrm>
            <a:prstGeom prst="rect">
              <a:avLst/>
            </a:prstGeom>
          </p:spPr>
          <p:txBody>
            <a:bodyPr vert="horz" wrap="none" lIns="0" tIns="15240" rIns="0" bIns="0" rtlCol="0">
              <a:spAutoFit/>
            </a:bodyPr>
            <a:lstStyle/>
            <a:p>
              <a:pPr>
                <a:defRPr/>
              </a:pPr>
              <a:r>
                <a:rPr sz="1400">
                  <a:latin typeface="Arial" panose="020B0604020202020204" pitchFamily="34" charset="0"/>
                </a:rPr>
                <a:t>First COVID-19 case</a:t>
              </a:r>
            </a:p>
          </p:txBody>
        </p:sp>
        <p:sp>
          <p:nvSpPr>
            <p:cNvPr id="44" name="object 44">
              <a:extLst>
                <a:ext uri="{FF2B5EF4-FFF2-40B4-BE49-F238E27FC236}">
                  <a16:creationId xmlns:a16="http://schemas.microsoft.com/office/drawing/2014/main" id="{DFCE1DDF-2C6D-429F-A6C5-76CE225FD154}"/>
                </a:ext>
              </a:extLst>
            </p:cNvPr>
            <p:cNvSpPr/>
            <p:nvPr/>
          </p:nvSpPr>
          <p:spPr>
            <a:xfrm>
              <a:off x="3077041" y="2883691"/>
              <a:ext cx="0" cy="2539365"/>
            </a:xfrm>
            <a:custGeom>
              <a:avLst/>
              <a:gdLst/>
              <a:ahLst/>
              <a:cxnLst/>
              <a:rect l="l" t="t" r="r" b="b"/>
              <a:pathLst>
                <a:path h="2539365">
                  <a:moveTo>
                    <a:pt x="0" y="2539072"/>
                  </a:moveTo>
                  <a:lnTo>
                    <a:pt x="0" y="0"/>
                  </a:lnTo>
                </a:path>
              </a:pathLst>
            </a:custGeom>
            <a:ln w="25400">
              <a:solidFill>
                <a:srgbClr val="6D6E71"/>
              </a:solidFill>
            </a:ln>
          </p:spPr>
          <p:txBody>
            <a:bodyPr wrap="square" lIns="0" tIns="0" rIns="0" bIns="0" rtlCol="0"/>
            <a:lstStyle/>
            <a:p>
              <a:endParaRPr/>
            </a:p>
          </p:txBody>
        </p:sp>
        <p:sp>
          <p:nvSpPr>
            <p:cNvPr id="80" name="TextBox 79">
              <a:extLst>
                <a:ext uri="{FF2B5EF4-FFF2-40B4-BE49-F238E27FC236}">
                  <a16:creationId xmlns:a16="http://schemas.microsoft.com/office/drawing/2014/main" id="{E3C6C039-0E84-4769-9C49-454AEB2AC3BF}"/>
                </a:ext>
              </a:extLst>
            </p:cNvPr>
            <p:cNvSpPr txBox="1"/>
            <p:nvPr/>
          </p:nvSpPr>
          <p:spPr>
            <a:xfrm>
              <a:off x="3383280" y="5515546"/>
              <a:ext cx="314189" cy="346313"/>
            </a:xfrm>
            <a:prstGeom prst="rect">
              <a:avLst/>
            </a:prstGeom>
            <a:noFill/>
          </p:spPr>
          <p:txBody>
            <a:bodyPr wrap="non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Apr.</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81" name="TextBox 80">
              <a:extLst>
                <a:ext uri="{FF2B5EF4-FFF2-40B4-BE49-F238E27FC236}">
                  <a16:creationId xmlns:a16="http://schemas.microsoft.com/office/drawing/2014/main" id="{B74D60A4-5566-40E3-887B-7750E667EA7C}"/>
                </a:ext>
              </a:extLst>
            </p:cNvPr>
            <p:cNvSpPr txBox="1"/>
            <p:nvPr/>
          </p:nvSpPr>
          <p:spPr>
            <a:xfrm>
              <a:off x="2926080" y="5515547"/>
              <a:ext cx="314189" cy="346313"/>
            </a:xfrm>
            <a:prstGeom prst="rect">
              <a:avLst/>
            </a:prstGeom>
            <a:noFill/>
          </p:spPr>
          <p:txBody>
            <a:bodyPr wrap="non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Mar.</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82" name="TextBox 81">
              <a:extLst>
                <a:ext uri="{FF2B5EF4-FFF2-40B4-BE49-F238E27FC236}">
                  <a16:creationId xmlns:a16="http://schemas.microsoft.com/office/drawing/2014/main" id="{D8A9C338-3332-4AEB-A975-85342C58AA35}"/>
                </a:ext>
              </a:extLst>
            </p:cNvPr>
            <p:cNvSpPr txBox="1"/>
            <p:nvPr/>
          </p:nvSpPr>
          <p:spPr>
            <a:xfrm>
              <a:off x="3840480" y="5537791"/>
              <a:ext cx="314189" cy="346313"/>
            </a:xfrm>
            <a:prstGeom prst="rect">
              <a:avLst/>
            </a:prstGeom>
            <a:noFill/>
          </p:spPr>
          <p:txBody>
            <a:bodyPr wrap="non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May</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83" name="TextBox 82">
              <a:extLst>
                <a:ext uri="{FF2B5EF4-FFF2-40B4-BE49-F238E27FC236}">
                  <a16:creationId xmlns:a16="http://schemas.microsoft.com/office/drawing/2014/main" id="{AF866B18-E00E-45E8-ABFB-6C3B1871CEEC}"/>
                </a:ext>
              </a:extLst>
            </p:cNvPr>
            <p:cNvSpPr txBox="1"/>
            <p:nvPr/>
          </p:nvSpPr>
          <p:spPr>
            <a:xfrm>
              <a:off x="4297680" y="5519701"/>
              <a:ext cx="314189" cy="346313"/>
            </a:xfrm>
            <a:prstGeom prst="rect">
              <a:avLst/>
            </a:prstGeom>
            <a:noFill/>
          </p:spPr>
          <p:txBody>
            <a:bodyPr wrap="non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Jun.</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84" name="TextBox 83">
              <a:extLst>
                <a:ext uri="{FF2B5EF4-FFF2-40B4-BE49-F238E27FC236}">
                  <a16:creationId xmlns:a16="http://schemas.microsoft.com/office/drawing/2014/main" id="{32B88BFB-2A9F-413E-8685-9806E68CEC05}"/>
                </a:ext>
              </a:extLst>
            </p:cNvPr>
            <p:cNvSpPr txBox="1"/>
            <p:nvPr/>
          </p:nvSpPr>
          <p:spPr>
            <a:xfrm>
              <a:off x="2468880" y="5523764"/>
              <a:ext cx="314189" cy="346313"/>
            </a:xfrm>
            <a:prstGeom prst="rect">
              <a:avLst/>
            </a:prstGeom>
            <a:noFill/>
          </p:spPr>
          <p:txBody>
            <a:bodyPr wrap="non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Feb.</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85" name="TextBox 84">
              <a:extLst>
                <a:ext uri="{FF2B5EF4-FFF2-40B4-BE49-F238E27FC236}">
                  <a16:creationId xmlns:a16="http://schemas.microsoft.com/office/drawing/2014/main" id="{2C1CE28E-4CD2-451E-828B-9E0B12483BF6}"/>
                </a:ext>
              </a:extLst>
            </p:cNvPr>
            <p:cNvSpPr txBox="1"/>
            <p:nvPr/>
          </p:nvSpPr>
          <p:spPr>
            <a:xfrm>
              <a:off x="2011680" y="5515546"/>
              <a:ext cx="314189" cy="346313"/>
            </a:xfrm>
            <a:prstGeom prst="rect">
              <a:avLst/>
            </a:prstGeom>
            <a:noFill/>
          </p:spPr>
          <p:txBody>
            <a:bodyPr wrap="non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Jan.</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86" name="TextBox 85">
              <a:extLst>
                <a:ext uri="{FF2B5EF4-FFF2-40B4-BE49-F238E27FC236}">
                  <a16:creationId xmlns:a16="http://schemas.microsoft.com/office/drawing/2014/main" id="{1B6EDE88-76AF-48E5-A8F7-7152F631421A}"/>
                </a:ext>
              </a:extLst>
            </p:cNvPr>
            <p:cNvSpPr txBox="1"/>
            <p:nvPr/>
          </p:nvSpPr>
          <p:spPr>
            <a:xfrm>
              <a:off x="877824" y="2331720"/>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1</a:t>
              </a:r>
              <a:r>
                <a:rPr kumimoji="0" lang="en-US" sz="1000" b="0" i="0" u="none" strike="noStrike" kern="1200" cap="none" spc="0" normalizeH="0" baseline="0" noProof="0">
                  <a:ln>
                    <a:noFill/>
                  </a:ln>
                  <a:effectLst/>
                  <a:uLnTx/>
                  <a:uFillTx/>
                  <a:latin typeface="Arial" panose="020B0604020202020204"/>
                  <a:ea typeface="+mn-ea"/>
                  <a:cs typeface="+mn-cs"/>
                </a:rPr>
                <a:t> 360 000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87" name="TextBox 86">
              <a:extLst>
                <a:ext uri="{FF2B5EF4-FFF2-40B4-BE49-F238E27FC236}">
                  <a16:creationId xmlns:a16="http://schemas.microsoft.com/office/drawing/2014/main" id="{B0A3A7CA-DD93-45E7-96F9-A3E07A8012CE}"/>
                </a:ext>
              </a:extLst>
            </p:cNvPr>
            <p:cNvSpPr txBox="1"/>
            <p:nvPr/>
          </p:nvSpPr>
          <p:spPr>
            <a:xfrm>
              <a:off x="877824" y="3088166"/>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1 320 000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88" name="TextBox 87">
              <a:extLst>
                <a:ext uri="{FF2B5EF4-FFF2-40B4-BE49-F238E27FC236}">
                  <a16:creationId xmlns:a16="http://schemas.microsoft.com/office/drawing/2014/main" id="{74DC69DC-25BA-45C4-8A41-149716887455}"/>
                </a:ext>
              </a:extLst>
            </p:cNvPr>
            <p:cNvSpPr txBox="1"/>
            <p:nvPr/>
          </p:nvSpPr>
          <p:spPr>
            <a:xfrm>
              <a:off x="877824" y="3459093"/>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1 300 000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89" name="Straight Connector 88">
              <a:extLst>
                <a:ext uri="{FF2B5EF4-FFF2-40B4-BE49-F238E27FC236}">
                  <a16:creationId xmlns:a16="http://schemas.microsoft.com/office/drawing/2014/main" id="{B33B6F12-7BD4-482A-A505-0A2637B71729}"/>
                </a:ext>
              </a:extLst>
            </p:cNvPr>
            <p:cNvCxnSpPr>
              <a:cxnSpLocks/>
            </p:cNvCxnSpPr>
            <p:nvPr/>
          </p:nvCxnSpPr>
          <p:spPr>
            <a:xfrm>
              <a:off x="1616133" y="2417293"/>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1B30C5D-D334-4918-889D-050FD112ACCF}"/>
                </a:ext>
              </a:extLst>
            </p:cNvPr>
            <p:cNvCxnSpPr>
              <a:cxnSpLocks/>
            </p:cNvCxnSpPr>
            <p:nvPr/>
          </p:nvCxnSpPr>
          <p:spPr>
            <a:xfrm>
              <a:off x="1616133" y="3167086"/>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86E92F7-A0DF-4357-8500-69091A41F796}"/>
                </a:ext>
              </a:extLst>
            </p:cNvPr>
            <p:cNvCxnSpPr>
              <a:cxnSpLocks/>
            </p:cNvCxnSpPr>
            <p:nvPr/>
          </p:nvCxnSpPr>
          <p:spPr>
            <a:xfrm>
              <a:off x="1616133" y="354212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72F8647E-D85D-484A-BD33-CF28F71C2634}"/>
                </a:ext>
              </a:extLst>
            </p:cNvPr>
            <p:cNvSpPr txBox="1"/>
            <p:nvPr/>
          </p:nvSpPr>
          <p:spPr>
            <a:xfrm>
              <a:off x="877824" y="3839163"/>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1 280 000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93" name="TextBox 92">
              <a:extLst>
                <a:ext uri="{FF2B5EF4-FFF2-40B4-BE49-F238E27FC236}">
                  <a16:creationId xmlns:a16="http://schemas.microsoft.com/office/drawing/2014/main" id="{97038E7C-6177-450B-B76D-61A62958BA8B}"/>
                </a:ext>
              </a:extLst>
            </p:cNvPr>
            <p:cNvSpPr txBox="1"/>
            <p:nvPr/>
          </p:nvSpPr>
          <p:spPr>
            <a:xfrm>
              <a:off x="877824" y="4215624"/>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1 260 000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94" name="TextBox 93">
              <a:extLst>
                <a:ext uri="{FF2B5EF4-FFF2-40B4-BE49-F238E27FC236}">
                  <a16:creationId xmlns:a16="http://schemas.microsoft.com/office/drawing/2014/main" id="{297EFF7E-1F81-478E-86CC-244192BDC209}"/>
                </a:ext>
              </a:extLst>
            </p:cNvPr>
            <p:cNvSpPr txBox="1"/>
            <p:nvPr/>
          </p:nvSpPr>
          <p:spPr>
            <a:xfrm>
              <a:off x="877824" y="4586551"/>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a:ea typeface="+mn-ea"/>
                  <a:cs typeface="+mn-cs"/>
                </a:rPr>
                <a:t>1 240 000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95" name="Straight Connector 94">
              <a:extLst>
                <a:ext uri="{FF2B5EF4-FFF2-40B4-BE49-F238E27FC236}">
                  <a16:creationId xmlns:a16="http://schemas.microsoft.com/office/drawing/2014/main" id="{73962F3C-9E3C-4BCD-BCE2-C2A6AB836FFD}"/>
                </a:ext>
              </a:extLst>
            </p:cNvPr>
            <p:cNvCxnSpPr>
              <a:cxnSpLocks/>
            </p:cNvCxnSpPr>
            <p:nvPr/>
          </p:nvCxnSpPr>
          <p:spPr>
            <a:xfrm>
              <a:off x="1616133" y="3919547"/>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EECBAE6-3E15-4395-994D-A233BC33DC1E}"/>
                </a:ext>
              </a:extLst>
            </p:cNvPr>
            <p:cNvCxnSpPr>
              <a:cxnSpLocks/>
            </p:cNvCxnSpPr>
            <p:nvPr/>
          </p:nvCxnSpPr>
          <p:spPr>
            <a:xfrm>
              <a:off x="1616133" y="4294497"/>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FFEC7ED-E9C6-407A-9F83-AFC1D504B39B}"/>
                </a:ext>
              </a:extLst>
            </p:cNvPr>
            <p:cNvCxnSpPr>
              <a:cxnSpLocks/>
            </p:cNvCxnSpPr>
            <p:nvPr/>
          </p:nvCxnSpPr>
          <p:spPr>
            <a:xfrm>
              <a:off x="1616133" y="467076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FF04A9D7-7E68-4E0E-B648-B7C7CE3B593B}"/>
                </a:ext>
              </a:extLst>
            </p:cNvPr>
            <p:cNvSpPr txBox="1"/>
            <p:nvPr/>
          </p:nvSpPr>
          <p:spPr>
            <a:xfrm>
              <a:off x="877824" y="2708176"/>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1 340 000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99" name="Straight Connector 98">
              <a:extLst>
                <a:ext uri="{FF2B5EF4-FFF2-40B4-BE49-F238E27FC236}">
                  <a16:creationId xmlns:a16="http://schemas.microsoft.com/office/drawing/2014/main" id="{7B3CF118-C29E-40B4-93BA-257212FAB42D}"/>
                </a:ext>
              </a:extLst>
            </p:cNvPr>
            <p:cNvCxnSpPr>
              <a:cxnSpLocks/>
            </p:cNvCxnSpPr>
            <p:nvPr/>
          </p:nvCxnSpPr>
          <p:spPr>
            <a:xfrm>
              <a:off x="1616133" y="279379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C161D6D7-B478-4D1C-9BF4-DDA81C12D6E3}"/>
                </a:ext>
              </a:extLst>
            </p:cNvPr>
            <p:cNvSpPr txBox="1"/>
            <p:nvPr/>
          </p:nvSpPr>
          <p:spPr>
            <a:xfrm>
              <a:off x="877824" y="4967770"/>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1 220 000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101" name="TextBox 100">
              <a:extLst>
                <a:ext uri="{FF2B5EF4-FFF2-40B4-BE49-F238E27FC236}">
                  <a16:creationId xmlns:a16="http://schemas.microsoft.com/office/drawing/2014/main" id="{8E37934B-7744-456A-B816-7DF3AB491DF8}"/>
                </a:ext>
              </a:extLst>
            </p:cNvPr>
            <p:cNvSpPr txBox="1"/>
            <p:nvPr/>
          </p:nvSpPr>
          <p:spPr>
            <a:xfrm>
              <a:off x="877824" y="5335083"/>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1 200 000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102" name="Straight Connector 101">
              <a:extLst>
                <a:ext uri="{FF2B5EF4-FFF2-40B4-BE49-F238E27FC236}">
                  <a16:creationId xmlns:a16="http://schemas.microsoft.com/office/drawing/2014/main" id="{DC3F5A86-7D18-4DA2-8711-CF59BA75F62F}"/>
                </a:ext>
              </a:extLst>
            </p:cNvPr>
            <p:cNvCxnSpPr>
              <a:cxnSpLocks/>
            </p:cNvCxnSpPr>
            <p:nvPr/>
          </p:nvCxnSpPr>
          <p:spPr>
            <a:xfrm>
              <a:off x="1616133" y="504779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40BD7B4-BEEF-4DDA-9F11-0834278B8285}"/>
                </a:ext>
              </a:extLst>
            </p:cNvPr>
            <p:cNvCxnSpPr>
              <a:cxnSpLocks/>
            </p:cNvCxnSpPr>
            <p:nvPr/>
          </p:nvCxnSpPr>
          <p:spPr>
            <a:xfrm>
              <a:off x="1616133" y="5420443"/>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bject 61">
              <a:extLst>
                <a:ext uri="{FF2B5EF4-FFF2-40B4-BE49-F238E27FC236}">
                  <a16:creationId xmlns:a16="http://schemas.microsoft.com/office/drawing/2014/main" id="{24619172-FFA5-4FE1-9E4E-506144EC41ED}"/>
                </a:ext>
              </a:extLst>
            </p:cNvPr>
            <p:cNvSpPr txBox="1"/>
            <p:nvPr/>
          </p:nvSpPr>
          <p:spPr>
            <a:xfrm>
              <a:off x="685800" y="3695890"/>
              <a:ext cx="153888" cy="473206"/>
            </a:xfrm>
            <a:prstGeom prst="rect">
              <a:avLst/>
            </a:prstGeom>
          </p:spPr>
          <p:txBody>
            <a:bodyPr vert="vert270" wrap="none" lIns="0" tIns="12700" rIns="0" bIns="0" rtlCol="0">
              <a:spAutoFit/>
            </a:bodyPr>
            <a:lstStyle/>
            <a:p>
              <a:pPr marL="0" marR="508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Number</a:t>
              </a:r>
            </a:p>
          </p:txBody>
        </p:sp>
        <p:sp>
          <p:nvSpPr>
            <p:cNvPr id="45" name="object 48">
              <a:extLst>
                <a:ext uri="{FF2B5EF4-FFF2-40B4-BE49-F238E27FC236}">
                  <a16:creationId xmlns:a16="http://schemas.microsoft.com/office/drawing/2014/main" id="{04D03502-1AA2-4E9E-89F3-37C8F76D3755}"/>
                </a:ext>
              </a:extLst>
            </p:cNvPr>
            <p:cNvSpPr/>
            <p:nvPr/>
          </p:nvSpPr>
          <p:spPr>
            <a:xfrm>
              <a:off x="7976028" y="4356507"/>
              <a:ext cx="274320" cy="1071245"/>
            </a:xfrm>
            <a:custGeom>
              <a:avLst/>
              <a:gdLst/>
              <a:ahLst/>
              <a:cxnLst/>
              <a:rect l="l" t="t" r="r" b="b"/>
              <a:pathLst>
                <a:path w="173989" h="1071245">
                  <a:moveTo>
                    <a:pt x="173812" y="0"/>
                  </a:moveTo>
                  <a:lnTo>
                    <a:pt x="0" y="0"/>
                  </a:lnTo>
                  <a:lnTo>
                    <a:pt x="0" y="1071016"/>
                  </a:lnTo>
                  <a:lnTo>
                    <a:pt x="173812" y="1071016"/>
                  </a:lnTo>
                  <a:lnTo>
                    <a:pt x="173812" y="0"/>
                  </a:lnTo>
                  <a:close/>
                </a:path>
              </a:pathLst>
            </a:custGeom>
            <a:solidFill>
              <a:srgbClr val="E31836"/>
            </a:solidFill>
          </p:spPr>
          <p:txBody>
            <a:bodyPr wrap="square" lIns="0" tIns="0" rIns="0" bIns="0" rtlCol="0"/>
            <a:lstStyle/>
            <a:p>
              <a:endParaRPr/>
            </a:p>
          </p:txBody>
        </p:sp>
        <p:sp>
          <p:nvSpPr>
            <p:cNvPr id="46" name="object 49">
              <a:extLst>
                <a:ext uri="{FF2B5EF4-FFF2-40B4-BE49-F238E27FC236}">
                  <a16:creationId xmlns:a16="http://schemas.microsoft.com/office/drawing/2014/main" id="{AA24D6CC-B3B1-46A8-8A4A-E6FFE6EF03F8}"/>
                </a:ext>
              </a:extLst>
            </p:cNvPr>
            <p:cNvSpPr/>
            <p:nvPr/>
          </p:nvSpPr>
          <p:spPr>
            <a:xfrm>
              <a:off x="8433228" y="3320720"/>
              <a:ext cx="274320" cy="2106930"/>
            </a:xfrm>
            <a:custGeom>
              <a:avLst/>
              <a:gdLst/>
              <a:ahLst/>
              <a:cxnLst/>
              <a:rect l="l" t="t" r="r" b="b"/>
              <a:pathLst>
                <a:path w="173989" h="2106929">
                  <a:moveTo>
                    <a:pt x="173812" y="0"/>
                  </a:moveTo>
                  <a:lnTo>
                    <a:pt x="0" y="0"/>
                  </a:lnTo>
                  <a:lnTo>
                    <a:pt x="0" y="2106803"/>
                  </a:lnTo>
                  <a:lnTo>
                    <a:pt x="173812" y="2106803"/>
                  </a:lnTo>
                  <a:lnTo>
                    <a:pt x="173812" y="0"/>
                  </a:lnTo>
                  <a:close/>
                </a:path>
              </a:pathLst>
            </a:custGeom>
            <a:solidFill>
              <a:srgbClr val="E31836"/>
            </a:solidFill>
          </p:spPr>
          <p:txBody>
            <a:bodyPr wrap="square" lIns="0" tIns="0" rIns="0" bIns="0" rtlCol="0"/>
            <a:lstStyle/>
            <a:p>
              <a:endParaRPr/>
            </a:p>
          </p:txBody>
        </p:sp>
        <p:sp>
          <p:nvSpPr>
            <p:cNvPr id="47" name="object 50">
              <a:extLst>
                <a:ext uri="{FF2B5EF4-FFF2-40B4-BE49-F238E27FC236}">
                  <a16:creationId xmlns:a16="http://schemas.microsoft.com/office/drawing/2014/main" id="{8DD00A9C-9B7B-48C0-82BE-7421F8EFD4E6}"/>
                </a:ext>
              </a:extLst>
            </p:cNvPr>
            <p:cNvSpPr/>
            <p:nvPr/>
          </p:nvSpPr>
          <p:spPr>
            <a:xfrm>
              <a:off x="8890428" y="2711755"/>
              <a:ext cx="274320" cy="2715895"/>
            </a:xfrm>
            <a:custGeom>
              <a:avLst/>
              <a:gdLst/>
              <a:ahLst/>
              <a:cxnLst/>
              <a:rect l="l" t="t" r="r" b="b"/>
              <a:pathLst>
                <a:path w="173989" h="2715895">
                  <a:moveTo>
                    <a:pt x="173799" y="0"/>
                  </a:moveTo>
                  <a:lnTo>
                    <a:pt x="0" y="0"/>
                  </a:lnTo>
                  <a:lnTo>
                    <a:pt x="0" y="2715768"/>
                  </a:lnTo>
                  <a:lnTo>
                    <a:pt x="173799" y="2715768"/>
                  </a:lnTo>
                  <a:lnTo>
                    <a:pt x="173799" y="0"/>
                  </a:lnTo>
                  <a:close/>
                </a:path>
              </a:pathLst>
            </a:custGeom>
            <a:solidFill>
              <a:srgbClr val="E31836"/>
            </a:solidFill>
          </p:spPr>
          <p:txBody>
            <a:bodyPr wrap="square" lIns="0" tIns="0" rIns="0" bIns="0" rtlCol="0"/>
            <a:lstStyle/>
            <a:p>
              <a:endParaRPr/>
            </a:p>
          </p:txBody>
        </p:sp>
        <p:sp>
          <p:nvSpPr>
            <p:cNvPr id="48" name="object 51">
              <a:extLst>
                <a:ext uri="{FF2B5EF4-FFF2-40B4-BE49-F238E27FC236}">
                  <a16:creationId xmlns:a16="http://schemas.microsoft.com/office/drawing/2014/main" id="{B55EF59F-007F-48DC-A2A6-56971877EE4A}"/>
                </a:ext>
              </a:extLst>
            </p:cNvPr>
            <p:cNvSpPr/>
            <p:nvPr/>
          </p:nvSpPr>
          <p:spPr>
            <a:xfrm>
              <a:off x="9347628" y="4707217"/>
              <a:ext cx="274320" cy="720725"/>
            </a:xfrm>
            <a:custGeom>
              <a:avLst/>
              <a:gdLst/>
              <a:ahLst/>
              <a:cxnLst/>
              <a:rect l="l" t="t" r="r" b="b"/>
              <a:pathLst>
                <a:path w="173989" h="720725">
                  <a:moveTo>
                    <a:pt x="173799" y="0"/>
                  </a:moveTo>
                  <a:lnTo>
                    <a:pt x="0" y="0"/>
                  </a:lnTo>
                  <a:lnTo>
                    <a:pt x="0" y="720305"/>
                  </a:lnTo>
                  <a:lnTo>
                    <a:pt x="173799" y="720305"/>
                  </a:lnTo>
                  <a:lnTo>
                    <a:pt x="173799" y="0"/>
                  </a:lnTo>
                  <a:close/>
                </a:path>
              </a:pathLst>
            </a:custGeom>
            <a:solidFill>
              <a:srgbClr val="E31836"/>
            </a:solidFill>
          </p:spPr>
          <p:txBody>
            <a:bodyPr wrap="square" lIns="0" tIns="0" rIns="0" bIns="0" rtlCol="0"/>
            <a:lstStyle/>
            <a:p>
              <a:endParaRPr/>
            </a:p>
          </p:txBody>
        </p:sp>
        <p:sp>
          <p:nvSpPr>
            <p:cNvPr id="49" name="object 52">
              <a:extLst>
                <a:ext uri="{FF2B5EF4-FFF2-40B4-BE49-F238E27FC236}">
                  <a16:creationId xmlns:a16="http://schemas.microsoft.com/office/drawing/2014/main" id="{9D12B5FD-B2FD-459B-B8F6-7D4280360556}"/>
                </a:ext>
              </a:extLst>
            </p:cNvPr>
            <p:cNvSpPr/>
            <p:nvPr/>
          </p:nvSpPr>
          <p:spPr>
            <a:xfrm>
              <a:off x="9804828" y="4696346"/>
              <a:ext cx="274320" cy="731520"/>
            </a:xfrm>
            <a:custGeom>
              <a:avLst/>
              <a:gdLst/>
              <a:ahLst/>
              <a:cxnLst/>
              <a:rect l="l" t="t" r="r" b="b"/>
              <a:pathLst>
                <a:path w="173989" h="731520">
                  <a:moveTo>
                    <a:pt x="173799" y="0"/>
                  </a:moveTo>
                  <a:lnTo>
                    <a:pt x="0" y="0"/>
                  </a:lnTo>
                  <a:lnTo>
                    <a:pt x="0" y="731189"/>
                  </a:lnTo>
                  <a:lnTo>
                    <a:pt x="173799" y="731189"/>
                  </a:lnTo>
                  <a:lnTo>
                    <a:pt x="173799" y="0"/>
                  </a:lnTo>
                  <a:close/>
                </a:path>
              </a:pathLst>
            </a:custGeom>
            <a:solidFill>
              <a:srgbClr val="E31836"/>
            </a:solidFill>
          </p:spPr>
          <p:txBody>
            <a:bodyPr wrap="square" lIns="0" tIns="0" rIns="0" bIns="0" rtlCol="0"/>
            <a:lstStyle/>
            <a:p>
              <a:endParaRPr/>
            </a:p>
          </p:txBody>
        </p:sp>
        <p:sp>
          <p:nvSpPr>
            <p:cNvPr id="50" name="object 53">
              <a:extLst>
                <a:ext uri="{FF2B5EF4-FFF2-40B4-BE49-F238E27FC236}">
                  <a16:creationId xmlns:a16="http://schemas.microsoft.com/office/drawing/2014/main" id="{FCB6158E-946A-427F-910F-63F6CDDFA7FD}"/>
                </a:ext>
              </a:extLst>
            </p:cNvPr>
            <p:cNvSpPr/>
            <p:nvPr/>
          </p:nvSpPr>
          <p:spPr>
            <a:xfrm>
              <a:off x="10262028" y="3568116"/>
              <a:ext cx="274320" cy="1859914"/>
            </a:xfrm>
            <a:custGeom>
              <a:avLst/>
              <a:gdLst/>
              <a:ahLst/>
              <a:cxnLst/>
              <a:rect l="l" t="t" r="r" b="b"/>
              <a:pathLst>
                <a:path w="173989" h="1859915">
                  <a:moveTo>
                    <a:pt x="173799" y="0"/>
                  </a:moveTo>
                  <a:lnTo>
                    <a:pt x="0" y="0"/>
                  </a:lnTo>
                  <a:lnTo>
                    <a:pt x="0" y="1859407"/>
                  </a:lnTo>
                  <a:lnTo>
                    <a:pt x="173799" y="1859407"/>
                  </a:lnTo>
                  <a:lnTo>
                    <a:pt x="173799" y="0"/>
                  </a:lnTo>
                  <a:close/>
                </a:path>
              </a:pathLst>
            </a:custGeom>
            <a:solidFill>
              <a:srgbClr val="E31836"/>
            </a:solidFill>
          </p:spPr>
          <p:txBody>
            <a:bodyPr wrap="square" lIns="0" tIns="0" rIns="0" bIns="0" rtlCol="0"/>
            <a:lstStyle/>
            <a:p>
              <a:endParaRPr/>
            </a:p>
          </p:txBody>
        </p:sp>
        <p:sp>
          <p:nvSpPr>
            <p:cNvPr id="71" name="object 74">
              <a:extLst>
                <a:ext uri="{FF2B5EF4-FFF2-40B4-BE49-F238E27FC236}">
                  <a16:creationId xmlns:a16="http://schemas.microsoft.com/office/drawing/2014/main" id="{B8D02CE3-2542-412E-A637-68E2C4D9B017}"/>
                </a:ext>
              </a:extLst>
            </p:cNvPr>
            <p:cNvSpPr/>
            <p:nvPr/>
          </p:nvSpPr>
          <p:spPr>
            <a:xfrm>
              <a:off x="9022315" y="2635635"/>
              <a:ext cx="0" cy="2792095"/>
            </a:xfrm>
            <a:custGeom>
              <a:avLst/>
              <a:gdLst/>
              <a:ahLst/>
              <a:cxnLst/>
              <a:rect l="l" t="t" r="r" b="b"/>
              <a:pathLst>
                <a:path h="2792095">
                  <a:moveTo>
                    <a:pt x="0" y="2791891"/>
                  </a:moveTo>
                  <a:lnTo>
                    <a:pt x="0" y="0"/>
                  </a:lnTo>
                </a:path>
              </a:pathLst>
            </a:custGeom>
            <a:ln w="25400">
              <a:solidFill>
                <a:srgbClr val="6D6E71"/>
              </a:solidFill>
            </a:ln>
          </p:spPr>
          <p:txBody>
            <a:bodyPr wrap="square" lIns="0" tIns="0" rIns="0" bIns="0" rtlCol="0"/>
            <a:lstStyle/>
            <a:p>
              <a:endParaRPr/>
            </a:p>
          </p:txBody>
        </p:sp>
        <p:sp>
          <p:nvSpPr>
            <p:cNvPr id="72" name="TextBox 71">
              <a:extLst>
                <a:ext uri="{FF2B5EF4-FFF2-40B4-BE49-F238E27FC236}">
                  <a16:creationId xmlns:a16="http://schemas.microsoft.com/office/drawing/2014/main" id="{B40FCF86-1C5C-4BE3-880E-83A222774F3E}"/>
                </a:ext>
              </a:extLst>
            </p:cNvPr>
            <p:cNvSpPr txBox="1"/>
            <p:nvPr/>
          </p:nvSpPr>
          <p:spPr>
            <a:xfrm>
              <a:off x="9329340" y="5515365"/>
              <a:ext cx="314189" cy="346313"/>
            </a:xfrm>
            <a:prstGeom prst="rect">
              <a:avLst/>
            </a:prstGeom>
            <a:noFill/>
          </p:spPr>
          <p:txBody>
            <a:bodyPr wrap="non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Apr.</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73" name="TextBox 72">
              <a:extLst>
                <a:ext uri="{FF2B5EF4-FFF2-40B4-BE49-F238E27FC236}">
                  <a16:creationId xmlns:a16="http://schemas.microsoft.com/office/drawing/2014/main" id="{F44117A1-F677-418D-B3AE-119193A445C8}"/>
                </a:ext>
              </a:extLst>
            </p:cNvPr>
            <p:cNvSpPr txBox="1"/>
            <p:nvPr/>
          </p:nvSpPr>
          <p:spPr>
            <a:xfrm>
              <a:off x="8872140" y="5515366"/>
              <a:ext cx="314189" cy="346313"/>
            </a:xfrm>
            <a:prstGeom prst="rect">
              <a:avLst/>
            </a:prstGeom>
            <a:noFill/>
          </p:spPr>
          <p:txBody>
            <a:bodyPr wrap="non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Mar.</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74" name="TextBox 73">
              <a:extLst>
                <a:ext uri="{FF2B5EF4-FFF2-40B4-BE49-F238E27FC236}">
                  <a16:creationId xmlns:a16="http://schemas.microsoft.com/office/drawing/2014/main" id="{5A6826F7-75C4-41D7-BA81-AC0D5F87DB58}"/>
                </a:ext>
              </a:extLst>
            </p:cNvPr>
            <p:cNvSpPr txBox="1"/>
            <p:nvPr/>
          </p:nvSpPr>
          <p:spPr>
            <a:xfrm>
              <a:off x="9786540" y="5537610"/>
              <a:ext cx="314189" cy="346313"/>
            </a:xfrm>
            <a:prstGeom prst="rect">
              <a:avLst/>
            </a:prstGeom>
            <a:noFill/>
          </p:spPr>
          <p:txBody>
            <a:bodyPr wrap="non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May</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75" name="TextBox 74">
              <a:extLst>
                <a:ext uri="{FF2B5EF4-FFF2-40B4-BE49-F238E27FC236}">
                  <a16:creationId xmlns:a16="http://schemas.microsoft.com/office/drawing/2014/main" id="{903C5CF8-D775-4038-8B5D-27B69CFB586E}"/>
                </a:ext>
              </a:extLst>
            </p:cNvPr>
            <p:cNvSpPr txBox="1"/>
            <p:nvPr/>
          </p:nvSpPr>
          <p:spPr>
            <a:xfrm>
              <a:off x="10243740" y="5519520"/>
              <a:ext cx="314189" cy="346313"/>
            </a:xfrm>
            <a:prstGeom prst="rect">
              <a:avLst/>
            </a:prstGeom>
            <a:noFill/>
          </p:spPr>
          <p:txBody>
            <a:bodyPr wrap="non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Jun.</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76" name="TextBox 75">
              <a:extLst>
                <a:ext uri="{FF2B5EF4-FFF2-40B4-BE49-F238E27FC236}">
                  <a16:creationId xmlns:a16="http://schemas.microsoft.com/office/drawing/2014/main" id="{66DD72A1-6D1A-4C33-B68B-11333252E21A}"/>
                </a:ext>
              </a:extLst>
            </p:cNvPr>
            <p:cNvSpPr txBox="1"/>
            <p:nvPr/>
          </p:nvSpPr>
          <p:spPr>
            <a:xfrm>
              <a:off x="8414940" y="5523583"/>
              <a:ext cx="314189" cy="346313"/>
            </a:xfrm>
            <a:prstGeom prst="rect">
              <a:avLst/>
            </a:prstGeom>
            <a:noFill/>
          </p:spPr>
          <p:txBody>
            <a:bodyPr wrap="non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Feb.</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77" name="TextBox 76">
              <a:extLst>
                <a:ext uri="{FF2B5EF4-FFF2-40B4-BE49-F238E27FC236}">
                  <a16:creationId xmlns:a16="http://schemas.microsoft.com/office/drawing/2014/main" id="{E1DE1119-8D20-455F-908A-5A0495CADD6A}"/>
                </a:ext>
              </a:extLst>
            </p:cNvPr>
            <p:cNvSpPr txBox="1"/>
            <p:nvPr/>
          </p:nvSpPr>
          <p:spPr>
            <a:xfrm>
              <a:off x="7957740" y="5520309"/>
              <a:ext cx="314189" cy="346313"/>
            </a:xfrm>
            <a:prstGeom prst="rect">
              <a:avLst/>
            </a:prstGeom>
            <a:noFill/>
          </p:spPr>
          <p:txBody>
            <a:bodyPr wrap="none" lIns="0" tIns="0" r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Jan.</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2020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107" name="TextBox 106">
              <a:extLst>
                <a:ext uri="{FF2B5EF4-FFF2-40B4-BE49-F238E27FC236}">
                  <a16:creationId xmlns:a16="http://schemas.microsoft.com/office/drawing/2014/main" id="{EE7503A1-7DCD-4AF9-8653-E9C27445FBC0}"/>
                </a:ext>
              </a:extLst>
            </p:cNvPr>
            <p:cNvSpPr txBox="1"/>
            <p:nvPr/>
          </p:nvSpPr>
          <p:spPr>
            <a:xfrm>
              <a:off x="6915324" y="2331720"/>
              <a:ext cx="67665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a:ea typeface="+mn-ea"/>
                  <a:cs typeface="+mn-cs"/>
                </a:rPr>
                <a:t>30 000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108" name="TextBox 107">
              <a:extLst>
                <a:ext uri="{FF2B5EF4-FFF2-40B4-BE49-F238E27FC236}">
                  <a16:creationId xmlns:a16="http://schemas.microsoft.com/office/drawing/2014/main" id="{F20830EC-8D1E-433B-8EB0-D6C0E46E4986}"/>
                </a:ext>
              </a:extLst>
            </p:cNvPr>
            <p:cNvSpPr txBox="1"/>
            <p:nvPr/>
          </p:nvSpPr>
          <p:spPr>
            <a:xfrm>
              <a:off x="6915324" y="3343749"/>
              <a:ext cx="67665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20 000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109" name="TextBox 108">
              <a:extLst>
                <a:ext uri="{FF2B5EF4-FFF2-40B4-BE49-F238E27FC236}">
                  <a16:creationId xmlns:a16="http://schemas.microsoft.com/office/drawing/2014/main" id="{D4AE0080-0A4D-4DB4-A995-900445A5B359}"/>
                </a:ext>
              </a:extLst>
            </p:cNvPr>
            <p:cNvSpPr txBox="1"/>
            <p:nvPr/>
          </p:nvSpPr>
          <p:spPr>
            <a:xfrm>
              <a:off x="6915324" y="3840881"/>
              <a:ext cx="67665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15 000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110" name="Straight Connector 109">
              <a:extLst>
                <a:ext uri="{FF2B5EF4-FFF2-40B4-BE49-F238E27FC236}">
                  <a16:creationId xmlns:a16="http://schemas.microsoft.com/office/drawing/2014/main" id="{69298714-8754-4BD3-9B22-174271DADBCF}"/>
                </a:ext>
              </a:extLst>
            </p:cNvPr>
            <p:cNvCxnSpPr>
              <a:cxnSpLocks/>
            </p:cNvCxnSpPr>
            <p:nvPr/>
          </p:nvCxnSpPr>
          <p:spPr>
            <a:xfrm>
              <a:off x="7562808" y="2417293"/>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AA6849D-334E-4374-9DD3-10C8DF326BBE}"/>
                </a:ext>
              </a:extLst>
            </p:cNvPr>
            <p:cNvCxnSpPr>
              <a:cxnSpLocks/>
            </p:cNvCxnSpPr>
            <p:nvPr/>
          </p:nvCxnSpPr>
          <p:spPr>
            <a:xfrm>
              <a:off x="7562808" y="342266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6CA95EF-5170-43EF-854D-2B768DCDDEB1}"/>
                </a:ext>
              </a:extLst>
            </p:cNvPr>
            <p:cNvCxnSpPr>
              <a:cxnSpLocks/>
            </p:cNvCxnSpPr>
            <p:nvPr/>
          </p:nvCxnSpPr>
          <p:spPr>
            <a:xfrm>
              <a:off x="7562808" y="3923908"/>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A716F3E8-1F94-4499-83F6-6B39E7F8121A}"/>
                </a:ext>
              </a:extLst>
            </p:cNvPr>
            <p:cNvSpPr txBox="1"/>
            <p:nvPr/>
          </p:nvSpPr>
          <p:spPr>
            <a:xfrm>
              <a:off x="6915324" y="4343193"/>
              <a:ext cx="67665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10 000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114" name="TextBox 113">
              <a:extLst>
                <a:ext uri="{FF2B5EF4-FFF2-40B4-BE49-F238E27FC236}">
                  <a16:creationId xmlns:a16="http://schemas.microsoft.com/office/drawing/2014/main" id="{A670369E-5261-4F30-AB14-E79B494F55CB}"/>
                </a:ext>
              </a:extLst>
            </p:cNvPr>
            <p:cNvSpPr txBox="1"/>
            <p:nvPr/>
          </p:nvSpPr>
          <p:spPr>
            <a:xfrm>
              <a:off x="6915324" y="4846653"/>
              <a:ext cx="67665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5 000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116" name="Straight Connector 115">
              <a:extLst>
                <a:ext uri="{FF2B5EF4-FFF2-40B4-BE49-F238E27FC236}">
                  <a16:creationId xmlns:a16="http://schemas.microsoft.com/office/drawing/2014/main" id="{F1BB9CC4-2C7E-4A7E-BD65-EACE7807F78A}"/>
                </a:ext>
              </a:extLst>
            </p:cNvPr>
            <p:cNvCxnSpPr>
              <a:cxnSpLocks/>
            </p:cNvCxnSpPr>
            <p:nvPr/>
          </p:nvCxnSpPr>
          <p:spPr>
            <a:xfrm>
              <a:off x="7562808" y="4423577"/>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E474045-8397-43B5-9A2D-71F4F6A9BB78}"/>
                </a:ext>
              </a:extLst>
            </p:cNvPr>
            <p:cNvCxnSpPr>
              <a:cxnSpLocks/>
            </p:cNvCxnSpPr>
            <p:nvPr/>
          </p:nvCxnSpPr>
          <p:spPr>
            <a:xfrm>
              <a:off x="7562808" y="4925526"/>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142A3778-9206-4AE8-A2EA-BB35DA08140D}"/>
                </a:ext>
              </a:extLst>
            </p:cNvPr>
            <p:cNvSpPr txBox="1"/>
            <p:nvPr/>
          </p:nvSpPr>
          <p:spPr>
            <a:xfrm>
              <a:off x="6915324" y="2833587"/>
              <a:ext cx="67665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25 000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120" name="Straight Connector 119">
              <a:extLst>
                <a:ext uri="{FF2B5EF4-FFF2-40B4-BE49-F238E27FC236}">
                  <a16:creationId xmlns:a16="http://schemas.microsoft.com/office/drawing/2014/main" id="{2255017C-E4A7-4B34-8B4D-B681C3DA8740}"/>
                </a:ext>
              </a:extLst>
            </p:cNvPr>
            <p:cNvCxnSpPr>
              <a:cxnSpLocks/>
            </p:cNvCxnSpPr>
            <p:nvPr/>
          </p:nvCxnSpPr>
          <p:spPr>
            <a:xfrm>
              <a:off x="7562808" y="2919201"/>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object 61">
              <a:extLst>
                <a:ext uri="{FF2B5EF4-FFF2-40B4-BE49-F238E27FC236}">
                  <a16:creationId xmlns:a16="http://schemas.microsoft.com/office/drawing/2014/main" id="{76C81064-2481-4778-95F5-B368E6DB6C96}"/>
                </a:ext>
              </a:extLst>
            </p:cNvPr>
            <p:cNvSpPr txBox="1"/>
            <p:nvPr/>
          </p:nvSpPr>
          <p:spPr>
            <a:xfrm>
              <a:off x="6803136" y="3694176"/>
              <a:ext cx="153888" cy="473206"/>
            </a:xfrm>
            <a:prstGeom prst="rect">
              <a:avLst/>
            </a:prstGeom>
          </p:spPr>
          <p:txBody>
            <a:bodyPr vert="vert270" wrap="none" lIns="0" tIns="12700" rIns="0" bIns="0" rtlCol="0">
              <a:spAutoFit/>
            </a:bodyPr>
            <a:lstStyle>
              <a:defPPr>
                <a:defRPr lang="LID4096"/>
              </a:defPPr>
              <a:lvl1pPr marR="508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r>
                <a:rPr lang="en-US">
                  <a:solidFill>
                    <a:schemeClr val="tx1"/>
                  </a:solidFill>
                </a:rPr>
                <a:t>Number</a:t>
              </a:r>
            </a:p>
          </p:txBody>
        </p:sp>
        <p:sp>
          <p:nvSpPr>
            <p:cNvPr id="122" name="object 30">
              <a:extLst>
                <a:ext uri="{FF2B5EF4-FFF2-40B4-BE49-F238E27FC236}">
                  <a16:creationId xmlns:a16="http://schemas.microsoft.com/office/drawing/2014/main" id="{6CED3651-F11A-45F7-BA45-B044132FCAEB}"/>
                </a:ext>
              </a:extLst>
            </p:cNvPr>
            <p:cNvSpPr txBox="1"/>
            <p:nvPr/>
          </p:nvSpPr>
          <p:spPr>
            <a:xfrm>
              <a:off x="8197327" y="2365629"/>
              <a:ext cx="1652697" cy="230832"/>
            </a:xfrm>
            <a:prstGeom prst="rect">
              <a:avLst/>
            </a:prstGeom>
          </p:spPr>
          <p:txBody>
            <a:bodyPr vert="horz" wrap="none" lIns="0" tIns="15240" rIns="0" bIns="0" rtlCol="0">
              <a:spAutoFit/>
            </a:bodyPr>
            <a:lstStyle/>
            <a:p>
              <a:pPr>
                <a:defRPr/>
              </a:pPr>
              <a:r>
                <a:rPr sz="1400">
                  <a:latin typeface="Arial" panose="020B0604020202020204" pitchFamily="34" charset="0"/>
                </a:rPr>
                <a:t>First COVID-19 case</a:t>
              </a:r>
            </a:p>
          </p:txBody>
        </p:sp>
        <p:cxnSp>
          <p:nvCxnSpPr>
            <p:cNvPr id="160" name="Straight Connector 159">
              <a:extLst>
                <a:ext uri="{FF2B5EF4-FFF2-40B4-BE49-F238E27FC236}">
                  <a16:creationId xmlns:a16="http://schemas.microsoft.com/office/drawing/2014/main" id="{D4106C1B-3363-48DC-B223-A056677D56F5}"/>
                </a:ext>
              </a:extLst>
            </p:cNvPr>
            <p:cNvCxnSpPr/>
            <p:nvPr/>
          </p:nvCxnSpPr>
          <p:spPr>
            <a:xfrm>
              <a:off x="6077146" y="1051560"/>
              <a:ext cx="0" cy="484632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9" name="object 2">
            <a:extLst>
              <a:ext uri="{FF2B5EF4-FFF2-40B4-BE49-F238E27FC236}">
                <a16:creationId xmlns:a16="http://schemas.microsoft.com/office/drawing/2014/main" id="{C823EFF6-D4CA-4B95-A39A-B849D148269D}"/>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991630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F7EB00-2A97-45E0-8387-3EF03A4B1D1F}"/>
              </a:ext>
            </a:extLst>
          </p:cNvPr>
          <p:cNvGrpSpPr/>
          <p:nvPr/>
        </p:nvGrpSpPr>
        <p:grpSpPr>
          <a:xfrm>
            <a:off x="0" y="0"/>
            <a:ext cx="12192000" cy="6476190"/>
            <a:chOff x="0" y="0"/>
            <a:chExt cx="12192000" cy="6476190"/>
          </a:xfrm>
        </p:grpSpPr>
        <p:sp>
          <p:nvSpPr>
            <p:cNvPr id="38" name="TextBox 37">
              <a:extLst>
                <a:ext uri="{FF2B5EF4-FFF2-40B4-BE49-F238E27FC236}">
                  <a16:creationId xmlns:a16="http://schemas.microsoft.com/office/drawing/2014/main" id="{8A9F0BCB-5A52-4BDC-B64A-8D19E0628320}"/>
                </a:ext>
              </a:extLst>
            </p:cNvPr>
            <p:cNvSpPr txBox="1"/>
            <p:nvPr/>
          </p:nvSpPr>
          <p:spPr>
            <a:xfrm>
              <a:off x="3048" y="283464"/>
              <a:ext cx="12188952" cy="246221"/>
            </a:xfrm>
            <a:prstGeom prst="rect">
              <a:avLst/>
            </a:prstGeom>
            <a:noFill/>
          </p:spPr>
          <p:txBody>
            <a:bodyPr wrap="square" lIns="6611112"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10" normalizeH="0" baseline="0" noProof="0">
                  <a:ln>
                    <a:noFill/>
                  </a:ln>
                  <a:solidFill>
                    <a:srgbClr val="FFFFFF"/>
                  </a:solidFill>
                  <a:effectLst/>
                  <a:uLnTx/>
                  <a:uFillTx/>
                  <a:latin typeface="Arial" panose="020B0604020202020204"/>
                  <a:ea typeface="+mn-ea"/>
                  <a:cs typeface="+mn-cs"/>
                </a:rPr>
                <a:t>GLOBAL AIDS </a:t>
              </a:r>
              <a:r>
                <a:rPr kumimoji="0" lang="en-US" sz="1600" b="0" i="0" u="none" strike="noStrike" kern="1200" cap="none" spc="110" normalizeH="0" baseline="0" noProof="0">
                  <a:ln>
                    <a:noFill/>
                  </a:ln>
                  <a:solidFill>
                    <a:prstClr val="black"/>
                  </a:solidFill>
                  <a:effectLst/>
                  <a:uLnTx/>
                  <a:uFillTx/>
                  <a:latin typeface="Arial" panose="020B0604020202020204"/>
                  <a:ea typeface="+mn-ea"/>
                  <a:cs typeface="+mn-cs"/>
                </a:rPr>
                <a:t>WORLD AIDS DAY REPORT</a:t>
              </a:r>
              <a:r>
                <a:rPr kumimoji="0" lang="en-US" sz="1600" b="0" i="0" u="none" strike="noStrike" kern="1200" cap="none" spc="110" normalizeH="0" baseline="0" noProof="0">
                  <a:ln>
                    <a:noFill/>
                  </a:ln>
                  <a:solidFill>
                    <a:srgbClr val="FFFFFF"/>
                  </a:solidFill>
                  <a:effectLst/>
                  <a:uLnTx/>
                  <a:uFillTx/>
                  <a:latin typeface="Arial" panose="020B0604020202020204"/>
                  <a:ea typeface="+mn-ea"/>
                  <a:cs typeface="+mn-cs"/>
                </a:rPr>
                <a:t> </a:t>
              </a:r>
              <a:r>
                <a:rPr kumimoji="0" lang="en-US" sz="1600" b="0" i="0" u="none" strike="noStrike" kern="1200" cap="none" spc="110" normalizeH="0" baseline="0" noProof="0">
                  <a:ln>
                    <a:noFill/>
                  </a:ln>
                  <a:solidFill>
                    <a:prstClr val="black"/>
                  </a:solidFill>
                  <a:effectLst/>
                  <a:uLnTx/>
                  <a:uFillTx/>
                  <a:latin typeface="Arial" panose="020B0604020202020204"/>
                  <a:ea typeface="+mn-ea"/>
                  <a:cs typeface="+mn-cs"/>
                </a:rPr>
                <a:t>| </a:t>
              </a:r>
              <a:r>
                <a:rPr kumimoji="0" lang="en-US" sz="1600" b="1" i="0" u="none" strike="noStrike" kern="1200" cap="none" spc="110" normalizeH="0" baseline="0" noProof="0">
                  <a:ln>
                    <a:noFill/>
                  </a:ln>
                  <a:solidFill>
                    <a:prstClr val="black"/>
                  </a:solidFill>
                  <a:effectLst/>
                  <a:uLnTx/>
                  <a:uFillTx/>
                  <a:latin typeface="Arial" panose="020B0604020202020204"/>
                  <a:ea typeface="+mn-ea"/>
                  <a:cs typeface="+mn-cs"/>
                </a:rPr>
                <a:t>2020</a:t>
              </a:r>
              <a:endParaRPr kumimoji="0" lang="en-US" sz="1600" b="1" i="0" u="none" strike="noStrike" kern="1200" cap="none" spc="110" normalizeH="0" baseline="0" noProof="0">
                <a:ln>
                  <a:noFill/>
                </a:ln>
                <a:solidFill>
                  <a:prstClr val="black"/>
                </a:solidFill>
                <a:effectLst/>
                <a:uLnTx/>
                <a:uFillTx/>
                <a:latin typeface="Arial" panose="020B0604020202020204"/>
                <a:ea typeface="+mn-lt"/>
                <a:cs typeface="Arial" panose="020B0604020202020204"/>
              </a:endParaRPr>
            </a:p>
          </p:txBody>
        </p:sp>
        <p:sp>
          <p:nvSpPr>
            <p:cNvPr id="6" name="TextBox 5">
              <a:extLst>
                <a:ext uri="{FF2B5EF4-FFF2-40B4-BE49-F238E27FC236}">
                  <a16:creationId xmlns:a16="http://schemas.microsoft.com/office/drawing/2014/main" id="{C46D4394-6632-4BE1-885A-56064CED36BD}"/>
                </a:ext>
              </a:extLst>
            </p:cNvPr>
            <p:cNvSpPr txBox="1"/>
            <p:nvPr/>
          </p:nvSpPr>
          <p:spPr>
            <a:xfrm>
              <a:off x="1588654" y="2212776"/>
              <a:ext cx="10603345" cy="615553"/>
            </a:xfrm>
            <a:prstGeom prst="rect">
              <a:avLst/>
            </a:prstGeom>
            <a:noFill/>
          </p:spPr>
          <p:txBody>
            <a:bodyPr wrap="square" lIns="3538728" tIns="0" rIns="0" bIns="0" rtlCol="0" anchor="ctr" anchorCtr="0">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50" normalizeH="0" baseline="0" noProof="0">
                  <a:ln>
                    <a:noFill/>
                  </a:ln>
                  <a:solidFill>
                    <a:prstClr val="black"/>
                  </a:solidFill>
                  <a:effectLst/>
                  <a:uLnTx/>
                  <a:uFillTx/>
                  <a:latin typeface="Arial" panose="020B0604020202020204"/>
                  <a:ea typeface="+mn-ea"/>
                  <a:cs typeface="+mn-cs"/>
                </a:rPr>
                <a:t>2025 </a:t>
              </a:r>
              <a:r>
                <a:rPr kumimoji="0" lang="en-US" sz="4000" b="1" i="0" u="none" strike="noStrike" kern="1200" cap="none" spc="50" normalizeH="0" baseline="0" noProof="0">
                  <a:ln>
                    <a:noFill/>
                  </a:ln>
                  <a:solidFill>
                    <a:srgbClr val="E31836"/>
                  </a:solidFill>
                  <a:effectLst/>
                  <a:uLnTx/>
                  <a:uFillTx/>
                  <a:latin typeface="Arial" panose="020B0604020202020204"/>
                  <a:ea typeface="+mn-ea"/>
                  <a:cs typeface="+mn-cs"/>
                </a:rPr>
                <a:t>AIDS TARGETS</a:t>
              </a:r>
              <a:endParaRPr kumimoji="0" lang="en-US" sz="4000" b="0" i="0" u="none" strike="noStrike" kern="1200" cap="none" spc="50" normalizeH="0" baseline="0" noProof="0">
                <a:ln>
                  <a:noFill/>
                </a:ln>
                <a:solidFill>
                  <a:prstClr val="black"/>
                </a:solidFill>
                <a:effectLst/>
                <a:uLnTx/>
                <a:uFillTx/>
                <a:latin typeface="Arial"/>
                <a:ea typeface="+mn-ea"/>
                <a:cs typeface="Arial"/>
              </a:endParaRPr>
            </a:p>
          </p:txBody>
        </p:sp>
        <p:pic>
          <p:nvPicPr>
            <p:cNvPr id="5" name="Picture 4" descr="A picture containing logo&#10;&#10;Description automatically generated">
              <a:extLst>
                <a:ext uri="{FF2B5EF4-FFF2-40B4-BE49-F238E27FC236}">
                  <a16:creationId xmlns:a16="http://schemas.microsoft.com/office/drawing/2014/main" id="{D9E58953-ED72-4240-B471-6A7CEA01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23684" cy="6476190"/>
            </a:xfrm>
            <a:prstGeom prst="rect">
              <a:avLst/>
            </a:prstGeom>
          </p:spPr>
        </p:pic>
      </p:grpSp>
    </p:spTree>
    <p:extLst>
      <p:ext uri="{BB962C8B-B14F-4D97-AF65-F5344CB8AC3E}">
        <p14:creationId xmlns:p14="http://schemas.microsoft.com/office/powerpoint/2010/main" val="3370392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EA2532-BD64-4C3D-A909-0D80FB332C9D}"/>
              </a:ext>
            </a:extLst>
          </p:cNvPr>
          <p:cNvGrpSpPr/>
          <p:nvPr/>
        </p:nvGrpSpPr>
        <p:grpSpPr>
          <a:xfrm>
            <a:off x="365760" y="1051560"/>
            <a:ext cx="11430000" cy="4864608"/>
            <a:chOff x="365760" y="1051560"/>
            <a:chExt cx="11430000" cy="4864608"/>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Investment framework for the development of the 2025 AIDS targets</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65" name="Group 64">
              <a:extLst>
                <a:ext uri="{FF2B5EF4-FFF2-40B4-BE49-F238E27FC236}">
                  <a16:creationId xmlns:a16="http://schemas.microsoft.com/office/drawing/2014/main" id="{A4DD5128-CC35-4874-AEC4-D945650743B6}"/>
                </a:ext>
              </a:extLst>
            </p:cNvPr>
            <p:cNvGrpSpPr/>
            <p:nvPr/>
          </p:nvGrpSpPr>
          <p:grpSpPr>
            <a:xfrm>
              <a:off x="731520" y="2029968"/>
              <a:ext cx="10268712" cy="3886200"/>
              <a:chOff x="868680" y="2029968"/>
              <a:chExt cx="10268712" cy="3886200"/>
            </a:xfrm>
          </p:grpSpPr>
          <p:grpSp>
            <p:nvGrpSpPr>
              <p:cNvPr id="20" name="object 11">
                <a:extLst>
                  <a:ext uri="{FF2B5EF4-FFF2-40B4-BE49-F238E27FC236}">
                    <a16:creationId xmlns:a16="http://schemas.microsoft.com/office/drawing/2014/main" id="{D6E6C482-4BFD-456F-9ACE-B634762DA9C3}"/>
                  </a:ext>
                </a:extLst>
              </p:cNvPr>
              <p:cNvGrpSpPr/>
              <p:nvPr/>
            </p:nvGrpSpPr>
            <p:grpSpPr>
              <a:xfrm>
                <a:off x="868680" y="2029968"/>
                <a:ext cx="3886200" cy="3886200"/>
                <a:chOff x="630005" y="7040460"/>
                <a:chExt cx="3060065" cy="3060065"/>
              </a:xfrm>
            </p:grpSpPr>
            <p:sp>
              <p:nvSpPr>
                <p:cNvPr id="21" name="object 12">
                  <a:extLst>
                    <a:ext uri="{FF2B5EF4-FFF2-40B4-BE49-F238E27FC236}">
                      <a16:creationId xmlns:a16="http://schemas.microsoft.com/office/drawing/2014/main" id="{6732451E-0200-4030-831E-B25C68966357}"/>
                    </a:ext>
                  </a:extLst>
                </p:cNvPr>
                <p:cNvSpPr/>
                <p:nvPr/>
              </p:nvSpPr>
              <p:spPr>
                <a:xfrm>
                  <a:off x="630005" y="7040460"/>
                  <a:ext cx="3060065" cy="3060065"/>
                </a:xfrm>
                <a:custGeom>
                  <a:avLst/>
                  <a:gdLst/>
                  <a:ahLst/>
                  <a:cxnLst/>
                  <a:rect l="l" t="t" r="r" b="b"/>
                  <a:pathLst>
                    <a:path w="3060065" h="3060065">
                      <a:moveTo>
                        <a:pt x="1529994" y="0"/>
                      </a:moveTo>
                      <a:lnTo>
                        <a:pt x="1481425" y="756"/>
                      </a:lnTo>
                      <a:lnTo>
                        <a:pt x="1433234" y="3010"/>
                      </a:lnTo>
                      <a:lnTo>
                        <a:pt x="1385443" y="6739"/>
                      </a:lnTo>
                      <a:lnTo>
                        <a:pt x="1338074" y="11921"/>
                      </a:lnTo>
                      <a:lnTo>
                        <a:pt x="1291150" y="18533"/>
                      </a:lnTo>
                      <a:lnTo>
                        <a:pt x="1244693" y="26553"/>
                      </a:lnTo>
                      <a:lnTo>
                        <a:pt x="1198725" y="35959"/>
                      </a:lnTo>
                      <a:lnTo>
                        <a:pt x="1153269" y="46728"/>
                      </a:lnTo>
                      <a:lnTo>
                        <a:pt x="1108347" y="58837"/>
                      </a:lnTo>
                      <a:lnTo>
                        <a:pt x="1063982" y="72265"/>
                      </a:lnTo>
                      <a:lnTo>
                        <a:pt x="1020196" y="86989"/>
                      </a:lnTo>
                      <a:lnTo>
                        <a:pt x="977011" y="102987"/>
                      </a:lnTo>
                      <a:lnTo>
                        <a:pt x="934450" y="120236"/>
                      </a:lnTo>
                      <a:lnTo>
                        <a:pt x="892536" y="138713"/>
                      </a:lnTo>
                      <a:lnTo>
                        <a:pt x="851290" y="158397"/>
                      </a:lnTo>
                      <a:lnTo>
                        <a:pt x="810735" y="179265"/>
                      </a:lnTo>
                      <a:lnTo>
                        <a:pt x="770894" y="201294"/>
                      </a:lnTo>
                      <a:lnTo>
                        <a:pt x="731788" y="224463"/>
                      </a:lnTo>
                      <a:lnTo>
                        <a:pt x="693441" y="248748"/>
                      </a:lnTo>
                      <a:lnTo>
                        <a:pt x="655874" y="274127"/>
                      </a:lnTo>
                      <a:lnTo>
                        <a:pt x="619111" y="300579"/>
                      </a:lnTo>
                      <a:lnTo>
                        <a:pt x="583173" y="328079"/>
                      </a:lnTo>
                      <a:lnTo>
                        <a:pt x="548083" y="356607"/>
                      </a:lnTo>
                      <a:lnTo>
                        <a:pt x="513863" y="386140"/>
                      </a:lnTo>
                      <a:lnTo>
                        <a:pt x="480536" y="416655"/>
                      </a:lnTo>
                      <a:lnTo>
                        <a:pt x="448124" y="448130"/>
                      </a:lnTo>
                      <a:lnTo>
                        <a:pt x="416649" y="480543"/>
                      </a:lnTo>
                      <a:lnTo>
                        <a:pt x="386135" y="513870"/>
                      </a:lnTo>
                      <a:lnTo>
                        <a:pt x="356602" y="548090"/>
                      </a:lnTo>
                      <a:lnTo>
                        <a:pt x="328075" y="583181"/>
                      </a:lnTo>
                      <a:lnTo>
                        <a:pt x="300574" y="619119"/>
                      </a:lnTo>
                      <a:lnTo>
                        <a:pt x="274123" y="655883"/>
                      </a:lnTo>
                      <a:lnTo>
                        <a:pt x="248744" y="693450"/>
                      </a:lnTo>
                      <a:lnTo>
                        <a:pt x="224459" y="731797"/>
                      </a:lnTo>
                      <a:lnTo>
                        <a:pt x="201291" y="770903"/>
                      </a:lnTo>
                      <a:lnTo>
                        <a:pt x="179262" y="810745"/>
                      </a:lnTo>
                      <a:lnTo>
                        <a:pt x="158394" y="851300"/>
                      </a:lnTo>
                      <a:lnTo>
                        <a:pt x="138711" y="892546"/>
                      </a:lnTo>
                      <a:lnTo>
                        <a:pt x="120234" y="934461"/>
                      </a:lnTo>
                      <a:lnTo>
                        <a:pt x="102985" y="977022"/>
                      </a:lnTo>
                      <a:lnTo>
                        <a:pt x="86988" y="1020207"/>
                      </a:lnTo>
                      <a:lnTo>
                        <a:pt x="72264" y="1063993"/>
                      </a:lnTo>
                      <a:lnTo>
                        <a:pt x="58836" y="1108359"/>
                      </a:lnTo>
                      <a:lnTo>
                        <a:pt x="46727" y="1153281"/>
                      </a:lnTo>
                      <a:lnTo>
                        <a:pt x="35958" y="1198737"/>
                      </a:lnTo>
                      <a:lnTo>
                        <a:pt x="26552" y="1244705"/>
                      </a:lnTo>
                      <a:lnTo>
                        <a:pt x="18532" y="1291162"/>
                      </a:lnTo>
                      <a:lnTo>
                        <a:pt x="11920" y="1338087"/>
                      </a:lnTo>
                      <a:lnTo>
                        <a:pt x="6739" y="1385456"/>
                      </a:lnTo>
                      <a:lnTo>
                        <a:pt x="3010" y="1433247"/>
                      </a:lnTo>
                      <a:lnTo>
                        <a:pt x="756" y="1481438"/>
                      </a:lnTo>
                      <a:lnTo>
                        <a:pt x="0" y="1530007"/>
                      </a:lnTo>
                      <a:lnTo>
                        <a:pt x="756" y="1578574"/>
                      </a:lnTo>
                      <a:lnTo>
                        <a:pt x="3010" y="1626765"/>
                      </a:lnTo>
                      <a:lnTo>
                        <a:pt x="6739" y="1674555"/>
                      </a:lnTo>
                      <a:lnTo>
                        <a:pt x="11920" y="1721924"/>
                      </a:lnTo>
                      <a:lnTo>
                        <a:pt x="18532" y="1768848"/>
                      </a:lnTo>
                      <a:lnTo>
                        <a:pt x="26552" y="1815304"/>
                      </a:lnTo>
                      <a:lnTo>
                        <a:pt x="35958" y="1861272"/>
                      </a:lnTo>
                      <a:lnTo>
                        <a:pt x="46727" y="1906728"/>
                      </a:lnTo>
                      <a:lnTo>
                        <a:pt x="58836" y="1951649"/>
                      </a:lnTo>
                      <a:lnTo>
                        <a:pt x="72264" y="1996014"/>
                      </a:lnTo>
                      <a:lnTo>
                        <a:pt x="86988" y="2039800"/>
                      </a:lnTo>
                      <a:lnTo>
                        <a:pt x="102985" y="2082984"/>
                      </a:lnTo>
                      <a:lnTo>
                        <a:pt x="120234" y="2125545"/>
                      </a:lnTo>
                      <a:lnTo>
                        <a:pt x="138711" y="2167459"/>
                      </a:lnTo>
                      <a:lnTo>
                        <a:pt x="158394" y="2208705"/>
                      </a:lnTo>
                      <a:lnTo>
                        <a:pt x="179262" y="2249260"/>
                      </a:lnTo>
                      <a:lnTo>
                        <a:pt x="201291" y="2289101"/>
                      </a:lnTo>
                      <a:lnTo>
                        <a:pt x="224459" y="2328207"/>
                      </a:lnTo>
                      <a:lnTo>
                        <a:pt x="248744" y="2366554"/>
                      </a:lnTo>
                      <a:lnTo>
                        <a:pt x="274123" y="2404121"/>
                      </a:lnTo>
                      <a:lnTo>
                        <a:pt x="300574" y="2440884"/>
                      </a:lnTo>
                      <a:lnTo>
                        <a:pt x="328075" y="2476822"/>
                      </a:lnTo>
                      <a:lnTo>
                        <a:pt x="356602" y="2511912"/>
                      </a:lnTo>
                      <a:lnTo>
                        <a:pt x="386135" y="2546132"/>
                      </a:lnTo>
                      <a:lnTo>
                        <a:pt x="416649" y="2579460"/>
                      </a:lnTo>
                      <a:lnTo>
                        <a:pt x="448124" y="2611872"/>
                      </a:lnTo>
                      <a:lnTo>
                        <a:pt x="480536" y="2643347"/>
                      </a:lnTo>
                      <a:lnTo>
                        <a:pt x="513863" y="2673862"/>
                      </a:lnTo>
                      <a:lnTo>
                        <a:pt x="548083" y="2703394"/>
                      </a:lnTo>
                      <a:lnTo>
                        <a:pt x="583173" y="2731922"/>
                      </a:lnTo>
                      <a:lnTo>
                        <a:pt x="619111" y="2759423"/>
                      </a:lnTo>
                      <a:lnTo>
                        <a:pt x="655874" y="2785874"/>
                      </a:lnTo>
                      <a:lnTo>
                        <a:pt x="693441" y="2811253"/>
                      </a:lnTo>
                      <a:lnTo>
                        <a:pt x="731788" y="2835538"/>
                      </a:lnTo>
                      <a:lnTo>
                        <a:pt x="770894" y="2858707"/>
                      </a:lnTo>
                      <a:lnTo>
                        <a:pt x="810735" y="2880736"/>
                      </a:lnTo>
                      <a:lnTo>
                        <a:pt x="851290" y="2901604"/>
                      </a:lnTo>
                      <a:lnTo>
                        <a:pt x="892536" y="2921288"/>
                      </a:lnTo>
                      <a:lnTo>
                        <a:pt x="934450" y="2939765"/>
                      </a:lnTo>
                      <a:lnTo>
                        <a:pt x="977011" y="2957014"/>
                      </a:lnTo>
                      <a:lnTo>
                        <a:pt x="1020196" y="2973011"/>
                      </a:lnTo>
                      <a:lnTo>
                        <a:pt x="1063982" y="2987735"/>
                      </a:lnTo>
                      <a:lnTo>
                        <a:pt x="1108347" y="3001163"/>
                      </a:lnTo>
                      <a:lnTo>
                        <a:pt x="1153269" y="3013273"/>
                      </a:lnTo>
                      <a:lnTo>
                        <a:pt x="1198725" y="3024042"/>
                      </a:lnTo>
                      <a:lnTo>
                        <a:pt x="1244693" y="3033448"/>
                      </a:lnTo>
                      <a:lnTo>
                        <a:pt x="1291150" y="3041468"/>
                      </a:lnTo>
                      <a:lnTo>
                        <a:pt x="1338074" y="3048080"/>
                      </a:lnTo>
                      <a:lnTo>
                        <a:pt x="1385443" y="3053262"/>
                      </a:lnTo>
                      <a:lnTo>
                        <a:pt x="1433234" y="3056991"/>
                      </a:lnTo>
                      <a:lnTo>
                        <a:pt x="1481425" y="3059245"/>
                      </a:lnTo>
                      <a:lnTo>
                        <a:pt x="1529994" y="3060001"/>
                      </a:lnTo>
                      <a:lnTo>
                        <a:pt x="1578562" y="3059245"/>
                      </a:lnTo>
                      <a:lnTo>
                        <a:pt x="1626753" y="3056991"/>
                      </a:lnTo>
                      <a:lnTo>
                        <a:pt x="1674545" y="3053262"/>
                      </a:lnTo>
                      <a:lnTo>
                        <a:pt x="1721914" y="3048080"/>
                      </a:lnTo>
                      <a:lnTo>
                        <a:pt x="1768838" y="3041468"/>
                      </a:lnTo>
                      <a:lnTo>
                        <a:pt x="1815295" y="3033448"/>
                      </a:lnTo>
                      <a:lnTo>
                        <a:pt x="1861263" y="3024042"/>
                      </a:lnTo>
                      <a:lnTo>
                        <a:pt x="1906719" y="3013273"/>
                      </a:lnTo>
                      <a:lnTo>
                        <a:pt x="1951641" y="3001163"/>
                      </a:lnTo>
                      <a:lnTo>
                        <a:pt x="1996006" y="2987735"/>
                      </a:lnTo>
                      <a:lnTo>
                        <a:pt x="2039792" y="2973011"/>
                      </a:lnTo>
                      <a:lnTo>
                        <a:pt x="2082977" y="2957014"/>
                      </a:lnTo>
                      <a:lnTo>
                        <a:pt x="2125538" y="2939765"/>
                      </a:lnTo>
                      <a:lnTo>
                        <a:pt x="2167452" y="2921288"/>
                      </a:lnTo>
                      <a:lnTo>
                        <a:pt x="2208698" y="2901604"/>
                      </a:lnTo>
                      <a:lnTo>
                        <a:pt x="2249253" y="2880736"/>
                      </a:lnTo>
                      <a:lnTo>
                        <a:pt x="2289094" y="2858707"/>
                      </a:lnTo>
                      <a:lnTo>
                        <a:pt x="2328200" y="2835538"/>
                      </a:lnTo>
                      <a:lnTo>
                        <a:pt x="2366547" y="2811253"/>
                      </a:lnTo>
                      <a:lnTo>
                        <a:pt x="2404113" y="2785874"/>
                      </a:lnTo>
                      <a:lnTo>
                        <a:pt x="2440877" y="2759423"/>
                      </a:lnTo>
                      <a:lnTo>
                        <a:pt x="2476815" y="2731922"/>
                      </a:lnTo>
                      <a:lnTo>
                        <a:pt x="2511905" y="2703394"/>
                      </a:lnTo>
                      <a:lnTo>
                        <a:pt x="2546125" y="2673862"/>
                      </a:lnTo>
                      <a:lnTo>
                        <a:pt x="2579452" y="2643347"/>
                      </a:lnTo>
                      <a:lnTo>
                        <a:pt x="2611864" y="2611872"/>
                      </a:lnTo>
                      <a:lnTo>
                        <a:pt x="2643339" y="2579460"/>
                      </a:lnTo>
                      <a:lnTo>
                        <a:pt x="2673853" y="2546132"/>
                      </a:lnTo>
                      <a:lnTo>
                        <a:pt x="2703386" y="2511912"/>
                      </a:lnTo>
                      <a:lnTo>
                        <a:pt x="2731913" y="2476822"/>
                      </a:lnTo>
                      <a:lnTo>
                        <a:pt x="2759414" y="2440884"/>
                      </a:lnTo>
                      <a:lnTo>
                        <a:pt x="2785865" y="2404121"/>
                      </a:lnTo>
                      <a:lnTo>
                        <a:pt x="2811244" y="2366554"/>
                      </a:lnTo>
                      <a:lnTo>
                        <a:pt x="2835529" y="2328207"/>
                      </a:lnTo>
                      <a:lnTo>
                        <a:pt x="2858697" y="2289101"/>
                      </a:lnTo>
                      <a:lnTo>
                        <a:pt x="2880726" y="2249260"/>
                      </a:lnTo>
                      <a:lnTo>
                        <a:pt x="2901593" y="2208705"/>
                      </a:lnTo>
                      <a:lnTo>
                        <a:pt x="2921277" y="2167459"/>
                      </a:lnTo>
                      <a:lnTo>
                        <a:pt x="2939754" y="2125545"/>
                      </a:lnTo>
                      <a:lnTo>
                        <a:pt x="2957002" y="2082984"/>
                      </a:lnTo>
                      <a:lnTo>
                        <a:pt x="2973000" y="2039800"/>
                      </a:lnTo>
                      <a:lnTo>
                        <a:pt x="2987724" y="1996014"/>
                      </a:lnTo>
                      <a:lnTo>
                        <a:pt x="3001151" y="1951649"/>
                      </a:lnTo>
                      <a:lnTo>
                        <a:pt x="3013261" y="1906728"/>
                      </a:lnTo>
                      <a:lnTo>
                        <a:pt x="3024030" y="1861272"/>
                      </a:lnTo>
                      <a:lnTo>
                        <a:pt x="3033435" y="1815304"/>
                      </a:lnTo>
                      <a:lnTo>
                        <a:pt x="3041455" y="1768848"/>
                      </a:lnTo>
                      <a:lnTo>
                        <a:pt x="3048068" y="1721924"/>
                      </a:lnTo>
                      <a:lnTo>
                        <a:pt x="3053249" y="1674555"/>
                      </a:lnTo>
                      <a:lnTo>
                        <a:pt x="3056978" y="1626765"/>
                      </a:lnTo>
                      <a:lnTo>
                        <a:pt x="3059232" y="1578574"/>
                      </a:lnTo>
                      <a:lnTo>
                        <a:pt x="3059988" y="1530007"/>
                      </a:lnTo>
                      <a:lnTo>
                        <a:pt x="3059232" y="1481438"/>
                      </a:lnTo>
                      <a:lnTo>
                        <a:pt x="3056978" y="1433247"/>
                      </a:lnTo>
                      <a:lnTo>
                        <a:pt x="3053249" y="1385456"/>
                      </a:lnTo>
                      <a:lnTo>
                        <a:pt x="3048068" y="1338087"/>
                      </a:lnTo>
                      <a:lnTo>
                        <a:pt x="3041455" y="1291162"/>
                      </a:lnTo>
                      <a:lnTo>
                        <a:pt x="3033435" y="1244705"/>
                      </a:lnTo>
                      <a:lnTo>
                        <a:pt x="3024030" y="1198737"/>
                      </a:lnTo>
                      <a:lnTo>
                        <a:pt x="3013261" y="1153281"/>
                      </a:lnTo>
                      <a:lnTo>
                        <a:pt x="3001151" y="1108359"/>
                      </a:lnTo>
                      <a:lnTo>
                        <a:pt x="2987724" y="1063993"/>
                      </a:lnTo>
                      <a:lnTo>
                        <a:pt x="2973000" y="1020207"/>
                      </a:lnTo>
                      <a:lnTo>
                        <a:pt x="2957002" y="977022"/>
                      </a:lnTo>
                      <a:lnTo>
                        <a:pt x="2939754" y="934461"/>
                      </a:lnTo>
                      <a:lnTo>
                        <a:pt x="2921277" y="892546"/>
                      </a:lnTo>
                      <a:lnTo>
                        <a:pt x="2901593" y="851300"/>
                      </a:lnTo>
                      <a:lnTo>
                        <a:pt x="2880726" y="810745"/>
                      </a:lnTo>
                      <a:lnTo>
                        <a:pt x="2858697" y="770903"/>
                      </a:lnTo>
                      <a:lnTo>
                        <a:pt x="2835529" y="731797"/>
                      </a:lnTo>
                      <a:lnTo>
                        <a:pt x="2811244" y="693450"/>
                      </a:lnTo>
                      <a:lnTo>
                        <a:pt x="2785865" y="655883"/>
                      </a:lnTo>
                      <a:lnTo>
                        <a:pt x="2759414" y="619119"/>
                      </a:lnTo>
                      <a:lnTo>
                        <a:pt x="2731913" y="583181"/>
                      </a:lnTo>
                      <a:lnTo>
                        <a:pt x="2703386" y="548090"/>
                      </a:lnTo>
                      <a:lnTo>
                        <a:pt x="2673853" y="513870"/>
                      </a:lnTo>
                      <a:lnTo>
                        <a:pt x="2643339" y="480543"/>
                      </a:lnTo>
                      <a:lnTo>
                        <a:pt x="2611864" y="448130"/>
                      </a:lnTo>
                      <a:lnTo>
                        <a:pt x="2579452" y="416655"/>
                      </a:lnTo>
                      <a:lnTo>
                        <a:pt x="2546125" y="386140"/>
                      </a:lnTo>
                      <a:lnTo>
                        <a:pt x="2511905" y="356607"/>
                      </a:lnTo>
                      <a:lnTo>
                        <a:pt x="2476815" y="328079"/>
                      </a:lnTo>
                      <a:lnTo>
                        <a:pt x="2440877" y="300579"/>
                      </a:lnTo>
                      <a:lnTo>
                        <a:pt x="2404113" y="274127"/>
                      </a:lnTo>
                      <a:lnTo>
                        <a:pt x="2366547" y="248748"/>
                      </a:lnTo>
                      <a:lnTo>
                        <a:pt x="2328200" y="224463"/>
                      </a:lnTo>
                      <a:lnTo>
                        <a:pt x="2289094" y="201294"/>
                      </a:lnTo>
                      <a:lnTo>
                        <a:pt x="2249253" y="179265"/>
                      </a:lnTo>
                      <a:lnTo>
                        <a:pt x="2208698" y="158397"/>
                      </a:lnTo>
                      <a:lnTo>
                        <a:pt x="2167452" y="138713"/>
                      </a:lnTo>
                      <a:lnTo>
                        <a:pt x="2125538" y="120236"/>
                      </a:lnTo>
                      <a:lnTo>
                        <a:pt x="2082977" y="102987"/>
                      </a:lnTo>
                      <a:lnTo>
                        <a:pt x="2039792" y="86989"/>
                      </a:lnTo>
                      <a:lnTo>
                        <a:pt x="1996006" y="72265"/>
                      </a:lnTo>
                      <a:lnTo>
                        <a:pt x="1951641" y="58837"/>
                      </a:lnTo>
                      <a:lnTo>
                        <a:pt x="1906719" y="46728"/>
                      </a:lnTo>
                      <a:lnTo>
                        <a:pt x="1861263" y="35959"/>
                      </a:lnTo>
                      <a:lnTo>
                        <a:pt x="1815295" y="26553"/>
                      </a:lnTo>
                      <a:lnTo>
                        <a:pt x="1768838" y="18533"/>
                      </a:lnTo>
                      <a:lnTo>
                        <a:pt x="1721914" y="11921"/>
                      </a:lnTo>
                      <a:lnTo>
                        <a:pt x="1674545" y="6739"/>
                      </a:lnTo>
                      <a:lnTo>
                        <a:pt x="1626753" y="3010"/>
                      </a:lnTo>
                      <a:lnTo>
                        <a:pt x="1578562" y="756"/>
                      </a:lnTo>
                      <a:lnTo>
                        <a:pt x="1529994" y="0"/>
                      </a:lnTo>
                      <a:close/>
                    </a:path>
                  </a:pathLst>
                </a:custGeom>
                <a:solidFill>
                  <a:srgbClr val="D6D0CC"/>
                </a:solidFill>
              </p:spPr>
              <p:txBody>
                <a:bodyPr wrap="square" lIns="0" tIns="0" rIns="0" bIns="0" rtlCol="0"/>
                <a:lstStyle/>
                <a:p>
                  <a:endParaRPr/>
                </a:p>
              </p:txBody>
            </p:sp>
            <p:sp>
              <p:nvSpPr>
                <p:cNvPr id="22" name="object 13">
                  <a:extLst>
                    <a:ext uri="{FF2B5EF4-FFF2-40B4-BE49-F238E27FC236}">
                      <a16:creationId xmlns:a16="http://schemas.microsoft.com/office/drawing/2014/main" id="{CFF1B4D2-C4DF-483A-9E13-FB1BD0D73DC5}"/>
                    </a:ext>
                  </a:extLst>
                </p:cNvPr>
                <p:cNvSpPr/>
                <p:nvPr/>
              </p:nvSpPr>
              <p:spPr>
                <a:xfrm>
                  <a:off x="913650" y="7584961"/>
                  <a:ext cx="2493010" cy="2331085"/>
                </a:xfrm>
                <a:custGeom>
                  <a:avLst/>
                  <a:gdLst/>
                  <a:ahLst/>
                  <a:cxnLst/>
                  <a:rect l="l" t="t" r="r" b="b"/>
                  <a:pathLst>
                    <a:path w="2493010" h="2331084">
                      <a:moveTo>
                        <a:pt x="2492692" y="629742"/>
                      </a:moveTo>
                      <a:lnTo>
                        <a:pt x="2490952" y="582752"/>
                      </a:lnTo>
                      <a:lnTo>
                        <a:pt x="2485860" y="536689"/>
                      </a:lnTo>
                      <a:lnTo>
                        <a:pt x="2477503" y="491693"/>
                      </a:lnTo>
                      <a:lnTo>
                        <a:pt x="2466022" y="447865"/>
                      </a:lnTo>
                      <a:lnTo>
                        <a:pt x="2451531" y="405358"/>
                      </a:lnTo>
                      <a:lnTo>
                        <a:pt x="2434158" y="364261"/>
                      </a:lnTo>
                      <a:lnTo>
                        <a:pt x="2414016" y="324726"/>
                      </a:lnTo>
                      <a:lnTo>
                        <a:pt x="2391232" y="286842"/>
                      </a:lnTo>
                      <a:lnTo>
                        <a:pt x="2365933" y="250761"/>
                      </a:lnTo>
                      <a:lnTo>
                        <a:pt x="2338222" y="216585"/>
                      </a:lnTo>
                      <a:lnTo>
                        <a:pt x="2308237" y="184454"/>
                      </a:lnTo>
                      <a:lnTo>
                        <a:pt x="2276106" y="154470"/>
                      </a:lnTo>
                      <a:lnTo>
                        <a:pt x="2241931" y="126771"/>
                      </a:lnTo>
                      <a:lnTo>
                        <a:pt x="2205850" y="101460"/>
                      </a:lnTo>
                      <a:lnTo>
                        <a:pt x="2167979" y="78676"/>
                      </a:lnTo>
                      <a:lnTo>
                        <a:pt x="2128431" y="58534"/>
                      </a:lnTo>
                      <a:lnTo>
                        <a:pt x="2087346" y="41160"/>
                      </a:lnTo>
                      <a:lnTo>
                        <a:pt x="2044827" y="26670"/>
                      </a:lnTo>
                      <a:lnTo>
                        <a:pt x="2001012" y="15189"/>
                      </a:lnTo>
                      <a:lnTo>
                        <a:pt x="1956015" y="6832"/>
                      </a:lnTo>
                      <a:lnTo>
                        <a:pt x="1909953" y="1727"/>
                      </a:lnTo>
                      <a:lnTo>
                        <a:pt x="1862963" y="0"/>
                      </a:lnTo>
                      <a:lnTo>
                        <a:pt x="1815960" y="1727"/>
                      </a:lnTo>
                      <a:lnTo>
                        <a:pt x="1769897" y="6832"/>
                      </a:lnTo>
                      <a:lnTo>
                        <a:pt x="1724901" y="15189"/>
                      </a:lnTo>
                      <a:lnTo>
                        <a:pt x="1681086" y="26670"/>
                      </a:lnTo>
                      <a:lnTo>
                        <a:pt x="1638566" y="41160"/>
                      </a:lnTo>
                      <a:lnTo>
                        <a:pt x="1597482" y="58534"/>
                      </a:lnTo>
                      <a:lnTo>
                        <a:pt x="1557934" y="78676"/>
                      </a:lnTo>
                      <a:lnTo>
                        <a:pt x="1520063" y="101460"/>
                      </a:lnTo>
                      <a:lnTo>
                        <a:pt x="1483982" y="126771"/>
                      </a:lnTo>
                      <a:lnTo>
                        <a:pt x="1461096" y="145326"/>
                      </a:lnTo>
                      <a:lnTo>
                        <a:pt x="1461096" y="1114183"/>
                      </a:lnTo>
                      <a:lnTo>
                        <a:pt x="1457617" y="1112697"/>
                      </a:lnTo>
                      <a:lnTo>
                        <a:pt x="1415097" y="1098207"/>
                      </a:lnTo>
                      <a:lnTo>
                        <a:pt x="1371282" y="1086726"/>
                      </a:lnTo>
                      <a:lnTo>
                        <a:pt x="1326273" y="1078369"/>
                      </a:lnTo>
                      <a:lnTo>
                        <a:pt x="1280223" y="1073277"/>
                      </a:lnTo>
                      <a:lnTo>
                        <a:pt x="1233220" y="1071549"/>
                      </a:lnTo>
                      <a:lnTo>
                        <a:pt x="1186230" y="1073277"/>
                      </a:lnTo>
                      <a:lnTo>
                        <a:pt x="1140167" y="1078369"/>
                      </a:lnTo>
                      <a:lnTo>
                        <a:pt x="1095171" y="1086726"/>
                      </a:lnTo>
                      <a:lnTo>
                        <a:pt x="1051344" y="1098207"/>
                      </a:lnTo>
                      <a:lnTo>
                        <a:pt x="1049489" y="1098842"/>
                      </a:lnTo>
                      <a:lnTo>
                        <a:pt x="1075016" y="1075029"/>
                      </a:lnTo>
                      <a:lnTo>
                        <a:pt x="1105001" y="1042898"/>
                      </a:lnTo>
                      <a:lnTo>
                        <a:pt x="1132700" y="1008722"/>
                      </a:lnTo>
                      <a:lnTo>
                        <a:pt x="1158011" y="972642"/>
                      </a:lnTo>
                      <a:lnTo>
                        <a:pt x="1180795" y="934770"/>
                      </a:lnTo>
                      <a:lnTo>
                        <a:pt x="1200924" y="895223"/>
                      </a:lnTo>
                      <a:lnTo>
                        <a:pt x="1218311" y="854138"/>
                      </a:lnTo>
                      <a:lnTo>
                        <a:pt x="1232801" y="811618"/>
                      </a:lnTo>
                      <a:lnTo>
                        <a:pt x="1244282" y="767803"/>
                      </a:lnTo>
                      <a:lnTo>
                        <a:pt x="1246339" y="756691"/>
                      </a:lnTo>
                      <a:lnTo>
                        <a:pt x="1248410" y="767803"/>
                      </a:lnTo>
                      <a:lnTo>
                        <a:pt x="1259890" y="811618"/>
                      </a:lnTo>
                      <a:lnTo>
                        <a:pt x="1274381" y="854138"/>
                      </a:lnTo>
                      <a:lnTo>
                        <a:pt x="1291755" y="895223"/>
                      </a:lnTo>
                      <a:lnTo>
                        <a:pt x="1311897" y="934770"/>
                      </a:lnTo>
                      <a:lnTo>
                        <a:pt x="1334681" y="972642"/>
                      </a:lnTo>
                      <a:lnTo>
                        <a:pt x="1359979" y="1008722"/>
                      </a:lnTo>
                      <a:lnTo>
                        <a:pt x="1387690" y="1042898"/>
                      </a:lnTo>
                      <a:lnTo>
                        <a:pt x="1417675" y="1075029"/>
                      </a:lnTo>
                      <a:lnTo>
                        <a:pt x="1449806" y="1105014"/>
                      </a:lnTo>
                      <a:lnTo>
                        <a:pt x="1461096" y="1114183"/>
                      </a:lnTo>
                      <a:lnTo>
                        <a:pt x="1461096" y="145326"/>
                      </a:lnTo>
                      <a:lnTo>
                        <a:pt x="1417675" y="184454"/>
                      </a:lnTo>
                      <a:lnTo>
                        <a:pt x="1387690" y="216585"/>
                      </a:lnTo>
                      <a:lnTo>
                        <a:pt x="1359979" y="250761"/>
                      </a:lnTo>
                      <a:lnTo>
                        <a:pt x="1334681" y="286842"/>
                      </a:lnTo>
                      <a:lnTo>
                        <a:pt x="1311897" y="324726"/>
                      </a:lnTo>
                      <a:lnTo>
                        <a:pt x="1291755" y="364261"/>
                      </a:lnTo>
                      <a:lnTo>
                        <a:pt x="1274381" y="405358"/>
                      </a:lnTo>
                      <a:lnTo>
                        <a:pt x="1259890" y="447865"/>
                      </a:lnTo>
                      <a:lnTo>
                        <a:pt x="1248410" y="491693"/>
                      </a:lnTo>
                      <a:lnTo>
                        <a:pt x="1246339" y="502818"/>
                      </a:lnTo>
                      <a:lnTo>
                        <a:pt x="1244282" y="491693"/>
                      </a:lnTo>
                      <a:lnTo>
                        <a:pt x="1232801" y="447865"/>
                      </a:lnTo>
                      <a:lnTo>
                        <a:pt x="1218311" y="405358"/>
                      </a:lnTo>
                      <a:lnTo>
                        <a:pt x="1200924" y="364261"/>
                      </a:lnTo>
                      <a:lnTo>
                        <a:pt x="1180795" y="324726"/>
                      </a:lnTo>
                      <a:lnTo>
                        <a:pt x="1158011" y="286842"/>
                      </a:lnTo>
                      <a:lnTo>
                        <a:pt x="1132700" y="250761"/>
                      </a:lnTo>
                      <a:lnTo>
                        <a:pt x="1105001" y="216585"/>
                      </a:lnTo>
                      <a:lnTo>
                        <a:pt x="1075016" y="184454"/>
                      </a:lnTo>
                      <a:lnTo>
                        <a:pt x="1042873" y="154470"/>
                      </a:lnTo>
                      <a:lnTo>
                        <a:pt x="1008710" y="126771"/>
                      </a:lnTo>
                      <a:lnTo>
                        <a:pt x="972629" y="101460"/>
                      </a:lnTo>
                      <a:lnTo>
                        <a:pt x="934745" y="78676"/>
                      </a:lnTo>
                      <a:lnTo>
                        <a:pt x="895210" y="58534"/>
                      </a:lnTo>
                      <a:lnTo>
                        <a:pt x="854113" y="41160"/>
                      </a:lnTo>
                      <a:lnTo>
                        <a:pt x="811606" y="26670"/>
                      </a:lnTo>
                      <a:lnTo>
                        <a:pt x="767791" y="15189"/>
                      </a:lnTo>
                      <a:lnTo>
                        <a:pt x="722782" y="6832"/>
                      </a:lnTo>
                      <a:lnTo>
                        <a:pt x="676732" y="1727"/>
                      </a:lnTo>
                      <a:lnTo>
                        <a:pt x="629729" y="0"/>
                      </a:lnTo>
                      <a:lnTo>
                        <a:pt x="582726" y="1727"/>
                      </a:lnTo>
                      <a:lnTo>
                        <a:pt x="536676" y="6832"/>
                      </a:lnTo>
                      <a:lnTo>
                        <a:pt x="491667" y="15189"/>
                      </a:lnTo>
                      <a:lnTo>
                        <a:pt x="447852" y="26670"/>
                      </a:lnTo>
                      <a:lnTo>
                        <a:pt x="405345" y="41160"/>
                      </a:lnTo>
                      <a:lnTo>
                        <a:pt x="364248" y="58534"/>
                      </a:lnTo>
                      <a:lnTo>
                        <a:pt x="324713" y="78676"/>
                      </a:lnTo>
                      <a:lnTo>
                        <a:pt x="286829" y="101460"/>
                      </a:lnTo>
                      <a:lnTo>
                        <a:pt x="250748" y="126771"/>
                      </a:lnTo>
                      <a:lnTo>
                        <a:pt x="216585" y="154470"/>
                      </a:lnTo>
                      <a:lnTo>
                        <a:pt x="184442" y="184454"/>
                      </a:lnTo>
                      <a:lnTo>
                        <a:pt x="154457" y="216585"/>
                      </a:lnTo>
                      <a:lnTo>
                        <a:pt x="126758" y="250761"/>
                      </a:lnTo>
                      <a:lnTo>
                        <a:pt x="101447" y="286842"/>
                      </a:lnTo>
                      <a:lnTo>
                        <a:pt x="78663" y="324726"/>
                      </a:lnTo>
                      <a:lnTo>
                        <a:pt x="58534" y="364261"/>
                      </a:lnTo>
                      <a:lnTo>
                        <a:pt x="41148" y="405358"/>
                      </a:lnTo>
                      <a:lnTo>
                        <a:pt x="26657" y="447865"/>
                      </a:lnTo>
                      <a:lnTo>
                        <a:pt x="15176" y="491693"/>
                      </a:lnTo>
                      <a:lnTo>
                        <a:pt x="6832" y="536689"/>
                      </a:lnTo>
                      <a:lnTo>
                        <a:pt x="1727" y="582752"/>
                      </a:lnTo>
                      <a:lnTo>
                        <a:pt x="0" y="629742"/>
                      </a:lnTo>
                      <a:lnTo>
                        <a:pt x="1727" y="676744"/>
                      </a:lnTo>
                      <a:lnTo>
                        <a:pt x="6832" y="722795"/>
                      </a:lnTo>
                      <a:lnTo>
                        <a:pt x="15176" y="767803"/>
                      </a:lnTo>
                      <a:lnTo>
                        <a:pt x="26657" y="811618"/>
                      </a:lnTo>
                      <a:lnTo>
                        <a:pt x="41148" y="854138"/>
                      </a:lnTo>
                      <a:lnTo>
                        <a:pt x="58534" y="895223"/>
                      </a:lnTo>
                      <a:lnTo>
                        <a:pt x="78663" y="934770"/>
                      </a:lnTo>
                      <a:lnTo>
                        <a:pt x="101447" y="972642"/>
                      </a:lnTo>
                      <a:lnTo>
                        <a:pt x="126758" y="1008722"/>
                      </a:lnTo>
                      <a:lnTo>
                        <a:pt x="154457" y="1042898"/>
                      </a:lnTo>
                      <a:lnTo>
                        <a:pt x="184442" y="1075029"/>
                      </a:lnTo>
                      <a:lnTo>
                        <a:pt x="216585" y="1105014"/>
                      </a:lnTo>
                      <a:lnTo>
                        <a:pt x="250748" y="1132713"/>
                      </a:lnTo>
                      <a:lnTo>
                        <a:pt x="286829" y="1158024"/>
                      </a:lnTo>
                      <a:lnTo>
                        <a:pt x="324713" y="1180807"/>
                      </a:lnTo>
                      <a:lnTo>
                        <a:pt x="364248" y="1200950"/>
                      </a:lnTo>
                      <a:lnTo>
                        <a:pt x="405345" y="1218323"/>
                      </a:lnTo>
                      <a:lnTo>
                        <a:pt x="447852" y="1232814"/>
                      </a:lnTo>
                      <a:lnTo>
                        <a:pt x="491667" y="1244295"/>
                      </a:lnTo>
                      <a:lnTo>
                        <a:pt x="536676" y="1252651"/>
                      </a:lnTo>
                      <a:lnTo>
                        <a:pt x="582726" y="1257744"/>
                      </a:lnTo>
                      <a:lnTo>
                        <a:pt x="629729" y="1259471"/>
                      </a:lnTo>
                      <a:lnTo>
                        <a:pt x="676732" y="1257744"/>
                      </a:lnTo>
                      <a:lnTo>
                        <a:pt x="722782" y="1252651"/>
                      </a:lnTo>
                      <a:lnTo>
                        <a:pt x="767791" y="1244295"/>
                      </a:lnTo>
                      <a:lnTo>
                        <a:pt x="811606" y="1232814"/>
                      </a:lnTo>
                      <a:lnTo>
                        <a:pt x="813447" y="1232192"/>
                      </a:lnTo>
                      <a:lnTo>
                        <a:pt x="787933" y="1255991"/>
                      </a:lnTo>
                      <a:lnTo>
                        <a:pt x="757961" y="1288122"/>
                      </a:lnTo>
                      <a:lnTo>
                        <a:pt x="730250" y="1322298"/>
                      </a:lnTo>
                      <a:lnTo>
                        <a:pt x="704951" y="1358379"/>
                      </a:lnTo>
                      <a:lnTo>
                        <a:pt x="682167" y="1396250"/>
                      </a:lnTo>
                      <a:lnTo>
                        <a:pt x="662025" y="1435798"/>
                      </a:lnTo>
                      <a:lnTo>
                        <a:pt x="644652" y="1476883"/>
                      </a:lnTo>
                      <a:lnTo>
                        <a:pt x="630161" y="1519402"/>
                      </a:lnTo>
                      <a:lnTo>
                        <a:pt x="618667" y="1563217"/>
                      </a:lnTo>
                      <a:lnTo>
                        <a:pt x="610323" y="1608226"/>
                      </a:lnTo>
                      <a:lnTo>
                        <a:pt x="605218" y="1654276"/>
                      </a:lnTo>
                      <a:lnTo>
                        <a:pt x="603491" y="1701279"/>
                      </a:lnTo>
                      <a:lnTo>
                        <a:pt x="605218" y="1748269"/>
                      </a:lnTo>
                      <a:lnTo>
                        <a:pt x="610323" y="1794332"/>
                      </a:lnTo>
                      <a:lnTo>
                        <a:pt x="618667" y="1839328"/>
                      </a:lnTo>
                      <a:lnTo>
                        <a:pt x="630161" y="1883156"/>
                      </a:lnTo>
                      <a:lnTo>
                        <a:pt x="644652" y="1925662"/>
                      </a:lnTo>
                      <a:lnTo>
                        <a:pt x="662025" y="1966760"/>
                      </a:lnTo>
                      <a:lnTo>
                        <a:pt x="682167" y="2006295"/>
                      </a:lnTo>
                      <a:lnTo>
                        <a:pt x="704951" y="2044166"/>
                      </a:lnTo>
                      <a:lnTo>
                        <a:pt x="730250" y="2080260"/>
                      </a:lnTo>
                      <a:lnTo>
                        <a:pt x="757961" y="2114423"/>
                      </a:lnTo>
                      <a:lnTo>
                        <a:pt x="787933" y="2146566"/>
                      </a:lnTo>
                      <a:lnTo>
                        <a:pt x="820077" y="2176538"/>
                      </a:lnTo>
                      <a:lnTo>
                        <a:pt x="854240" y="2204250"/>
                      </a:lnTo>
                      <a:lnTo>
                        <a:pt x="890333" y="2229548"/>
                      </a:lnTo>
                      <a:lnTo>
                        <a:pt x="928204" y="2252332"/>
                      </a:lnTo>
                      <a:lnTo>
                        <a:pt x="967740" y="2272474"/>
                      </a:lnTo>
                      <a:lnTo>
                        <a:pt x="1008837" y="2289848"/>
                      </a:lnTo>
                      <a:lnTo>
                        <a:pt x="1051344" y="2304338"/>
                      </a:lnTo>
                      <a:lnTo>
                        <a:pt x="1095171" y="2315832"/>
                      </a:lnTo>
                      <a:lnTo>
                        <a:pt x="1140167" y="2324176"/>
                      </a:lnTo>
                      <a:lnTo>
                        <a:pt x="1186230" y="2329281"/>
                      </a:lnTo>
                      <a:lnTo>
                        <a:pt x="1233220" y="2331008"/>
                      </a:lnTo>
                      <a:lnTo>
                        <a:pt x="1280223" y="2329281"/>
                      </a:lnTo>
                      <a:lnTo>
                        <a:pt x="1326273" y="2324176"/>
                      </a:lnTo>
                      <a:lnTo>
                        <a:pt x="1371282" y="2315832"/>
                      </a:lnTo>
                      <a:lnTo>
                        <a:pt x="1415097" y="2304338"/>
                      </a:lnTo>
                      <a:lnTo>
                        <a:pt x="1457617" y="2289848"/>
                      </a:lnTo>
                      <a:lnTo>
                        <a:pt x="1498701" y="2272474"/>
                      </a:lnTo>
                      <a:lnTo>
                        <a:pt x="1538249" y="2252332"/>
                      </a:lnTo>
                      <a:lnTo>
                        <a:pt x="1576120" y="2229548"/>
                      </a:lnTo>
                      <a:lnTo>
                        <a:pt x="1612201" y="2204250"/>
                      </a:lnTo>
                      <a:lnTo>
                        <a:pt x="1646377" y="2176538"/>
                      </a:lnTo>
                      <a:lnTo>
                        <a:pt x="1678508" y="2146566"/>
                      </a:lnTo>
                      <a:lnTo>
                        <a:pt x="1708492" y="2114423"/>
                      </a:lnTo>
                      <a:lnTo>
                        <a:pt x="1736191" y="2080260"/>
                      </a:lnTo>
                      <a:lnTo>
                        <a:pt x="1761502" y="2044166"/>
                      </a:lnTo>
                      <a:lnTo>
                        <a:pt x="1784286" y="2006295"/>
                      </a:lnTo>
                      <a:lnTo>
                        <a:pt x="1804428" y="1966760"/>
                      </a:lnTo>
                      <a:lnTo>
                        <a:pt x="1821802" y="1925662"/>
                      </a:lnTo>
                      <a:lnTo>
                        <a:pt x="1836293" y="1883156"/>
                      </a:lnTo>
                      <a:lnTo>
                        <a:pt x="1847773" y="1839328"/>
                      </a:lnTo>
                      <a:lnTo>
                        <a:pt x="1856130" y="1794332"/>
                      </a:lnTo>
                      <a:lnTo>
                        <a:pt x="1861223" y="1748269"/>
                      </a:lnTo>
                      <a:lnTo>
                        <a:pt x="1862950" y="1701279"/>
                      </a:lnTo>
                      <a:lnTo>
                        <a:pt x="1861223" y="1654276"/>
                      </a:lnTo>
                      <a:lnTo>
                        <a:pt x="1856130" y="1608226"/>
                      </a:lnTo>
                      <a:lnTo>
                        <a:pt x="1847773" y="1563217"/>
                      </a:lnTo>
                      <a:lnTo>
                        <a:pt x="1836293" y="1519402"/>
                      </a:lnTo>
                      <a:lnTo>
                        <a:pt x="1821802" y="1476883"/>
                      </a:lnTo>
                      <a:lnTo>
                        <a:pt x="1804428" y="1435798"/>
                      </a:lnTo>
                      <a:lnTo>
                        <a:pt x="1784286" y="1396250"/>
                      </a:lnTo>
                      <a:lnTo>
                        <a:pt x="1761502" y="1358379"/>
                      </a:lnTo>
                      <a:lnTo>
                        <a:pt x="1736191" y="1322298"/>
                      </a:lnTo>
                      <a:lnTo>
                        <a:pt x="1708492" y="1288122"/>
                      </a:lnTo>
                      <a:lnTo>
                        <a:pt x="1678508" y="1255991"/>
                      </a:lnTo>
                      <a:lnTo>
                        <a:pt x="1646377" y="1226007"/>
                      </a:lnTo>
                      <a:lnTo>
                        <a:pt x="1635074" y="1216850"/>
                      </a:lnTo>
                      <a:lnTo>
                        <a:pt x="1638566" y="1218323"/>
                      </a:lnTo>
                      <a:lnTo>
                        <a:pt x="1681086" y="1232814"/>
                      </a:lnTo>
                      <a:lnTo>
                        <a:pt x="1724901" y="1244295"/>
                      </a:lnTo>
                      <a:lnTo>
                        <a:pt x="1769897" y="1252651"/>
                      </a:lnTo>
                      <a:lnTo>
                        <a:pt x="1815960" y="1257744"/>
                      </a:lnTo>
                      <a:lnTo>
                        <a:pt x="1862963" y="1259471"/>
                      </a:lnTo>
                      <a:lnTo>
                        <a:pt x="1909953" y="1257744"/>
                      </a:lnTo>
                      <a:lnTo>
                        <a:pt x="1956015" y="1252651"/>
                      </a:lnTo>
                      <a:lnTo>
                        <a:pt x="2001012" y="1244295"/>
                      </a:lnTo>
                      <a:lnTo>
                        <a:pt x="2044827" y="1232814"/>
                      </a:lnTo>
                      <a:lnTo>
                        <a:pt x="2087346" y="1218323"/>
                      </a:lnTo>
                      <a:lnTo>
                        <a:pt x="2128431" y="1200950"/>
                      </a:lnTo>
                      <a:lnTo>
                        <a:pt x="2167979" y="1180807"/>
                      </a:lnTo>
                      <a:lnTo>
                        <a:pt x="2205850" y="1158024"/>
                      </a:lnTo>
                      <a:lnTo>
                        <a:pt x="2241931" y="1132713"/>
                      </a:lnTo>
                      <a:lnTo>
                        <a:pt x="2276106" y="1105014"/>
                      </a:lnTo>
                      <a:lnTo>
                        <a:pt x="2308237" y="1075029"/>
                      </a:lnTo>
                      <a:lnTo>
                        <a:pt x="2338222" y="1042898"/>
                      </a:lnTo>
                      <a:lnTo>
                        <a:pt x="2365933" y="1008722"/>
                      </a:lnTo>
                      <a:lnTo>
                        <a:pt x="2391232" y="972642"/>
                      </a:lnTo>
                      <a:lnTo>
                        <a:pt x="2414016" y="934770"/>
                      </a:lnTo>
                      <a:lnTo>
                        <a:pt x="2434158" y="895223"/>
                      </a:lnTo>
                      <a:lnTo>
                        <a:pt x="2451531" y="854138"/>
                      </a:lnTo>
                      <a:lnTo>
                        <a:pt x="2466022" y="811618"/>
                      </a:lnTo>
                      <a:lnTo>
                        <a:pt x="2477503" y="767803"/>
                      </a:lnTo>
                      <a:lnTo>
                        <a:pt x="2485860" y="722795"/>
                      </a:lnTo>
                      <a:lnTo>
                        <a:pt x="2490952" y="676744"/>
                      </a:lnTo>
                      <a:lnTo>
                        <a:pt x="2492692" y="629742"/>
                      </a:lnTo>
                      <a:close/>
                    </a:path>
                  </a:pathLst>
                </a:custGeom>
                <a:solidFill>
                  <a:srgbClr val="62CDF6"/>
                </a:solidFill>
              </p:spPr>
              <p:txBody>
                <a:bodyPr wrap="square" lIns="0" tIns="0" rIns="0" bIns="0" rtlCol="0"/>
                <a:lstStyle/>
                <a:p>
                  <a:endParaRPr/>
                </a:p>
              </p:txBody>
            </p:sp>
            <p:sp>
              <p:nvSpPr>
                <p:cNvPr id="23" name="object 14">
                  <a:extLst>
                    <a:ext uri="{FF2B5EF4-FFF2-40B4-BE49-F238E27FC236}">
                      <a16:creationId xmlns:a16="http://schemas.microsoft.com/office/drawing/2014/main" id="{833077B8-DBAA-4D3A-9592-557C616ACC24}"/>
                    </a:ext>
                  </a:extLst>
                </p:cNvPr>
                <p:cNvSpPr/>
                <p:nvPr/>
              </p:nvSpPr>
              <p:spPr>
                <a:xfrm>
                  <a:off x="1411994" y="7822460"/>
                  <a:ext cx="1496060" cy="1496060"/>
                </a:xfrm>
                <a:custGeom>
                  <a:avLst/>
                  <a:gdLst/>
                  <a:ahLst/>
                  <a:cxnLst/>
                  <a:rect l="l" t="t" r="r" b="b"/>
                  <a:pathLst>
                    <a:path w="1496060" h="1496059">
                      <a:moveTo>
                        <a:pt x="748004" y="0"/>
                      </a:moveTo>
                      <a:lnTo>
                        <a:pt x="700700" y="1471"/>
                      </a:lnTo>
                      <a:lnTo>
                        <a:pt x="654177" y="5827"/>
                      </a:lnTo>
                      <a:lnTo>
                        <a:pt x="608524" y="12981"/>
                      </a:lnTo>
                      <a:lnTo>
                        <a:pt x="563828" y="22844"/>
                      </a:lnTo>
                      <a:lnTo>
                        <a:pt x="520176" y="35329"/>
                      </a:lnTo>
                      <a:lnTo>
                        <a:pt x="477657" y="50348"/>
                      </a:lnTo>
                      <a:lnTo>
                        <a:pt x="436358" y="67814"/>
                      </a:lnTo>
                      <a:lnTo>
                        <a:pt x="396366" y="87639"/>
                      </a:lnTo>
                      <a:lnTo>
                        <a:pt x="357769" y="109735"/>
                      </a:lnTo>
                      <a:lnTo>
                        <a:pt x="320656" y="134015"/>
                      </a:lnTo>
                      <a:lnTo>
                        <a:pt x="285112" y="160392"/>
                      </a:lnTo>
                      <a:lnTo>
                        <a:pt x="251227" y="188776"/>
                      </a:lnTo>
                      <a:lnTo>
                        <a:pt x="219087" y="219082"/>
                      </a:lnTo>
                      <a:lnTo>
                        <a:pt x="188781" y="251222"/>
                      </a:lnTo>
                      <a:lnTo>
                        <a:pt x="160395" y="285107"/>
                      </a:lnTo>
                      <a:lnTo>
                        <a:pt x="134019" y="320650"/>
                      </a:lnTo>
                      <a:lnTo>
                        <a:pt x="109738" y="357764"/>
                      </a:lnTo>
                      <a:lnTo>
                        <a:pt x="87641" y="396360"/>
                      </a:lnTo>
                      <a:lnTo>
                        <a:pt x="67816" y="436352"/>
                      </a:lnTo>
                      <a:lnTo>
                        <a:pt x="50349" y="477652"/>
                      </a:lnTo>
                      <a:lnTo>
                        <a:pt x="35330" y="520172"/>
                      </a:lnTo>
                      <a:lnTo>
                        <a:pt x="22845" y="563824"/>
                      </a:lnTo>
                      <a:lnTo>
                        <a:pt x="12981" y="608521"/>
                      </a:lnTo>
                      <a:lnTo>
                        <a:pt x="5828" y="654175"/>
                      </a:lnTo>
                      <a:lnTo>
                        <a:pt x="1471" y="700698"/>
                      </a:lnTo>
                      <a:lnTo>
                        <a:pt x="0" y="748004"/>
                      </a:lnTo>
                      <a:lnTo>
                        <a:pt x="1471" y="795308"/>
                      </a:lnTo>
                      <a:lnTo>
                        <a:pt x="5828" y="841831"/>
                      </a:lnTo>
                      <a:lnTo>
                        <a:pt x="12981" y="887484"/>
                      </a:lnTo>
                      <a:lnTo>
                        <a:pt x="22845" y="932180"/>
                      </a:lnTo>
                      <a:lnTo>
                        <a:pt x="35330" y="975832"/>
                      </a:lnTo>
                      <a:lnTo>
                        <a:pt x="50349" y="1018351"/>
                      </a:lnTo>
                      <a:lnTo>
                        <a:pt x="67816" y="1059650"/>
                      </a:lnTo>
                      <a:lnTo>
                        <a:pt x="87641" y="1099642"/>
                      </a:lnTo>
                      <a:lnTo>
                        <a:pt x="109738" y="1138239"/>
                      </a:lnTo>
                      <a:lnTo>
                        <a:pt x="134019" y="1175353"/>
                      </a:lnTo>
                      <a:lnTo>
                        <a:pt x="160395" y="1210896"/>
                      </a:lnTo>
                      <a:lnTo>
                        <a:pt x="188781" y="1244781"/>
                      </a:lnTo>
                      <a:lnTo>
                        <a:pt x="219087" y="1276921"/>
                      </a:lnTo>
                      <a:lnTo>
                        <a:pt x="251227" y="1307227"/>
                      </a:lnTo>
                      <a:lnTo>
                        <a:pt x="285112" y="1335613"/>
                      </a:lnTo>
                      <a:lnTo>
                        <a:pt x="320656" y="1361990"/>
                      </a:lnTo>
                      <a:lnTo>
                        <a:pt x="357769" y="1386270"/>
                      </a:lnTo>
                      <a:lnTo>
                        <a:pt x="396366" y="1408367"/>
                      </a:lnTo>
                      <a:lnTo>
                        <a:pt x="436358" y="1428192"/>
                      </a:lnTo>
                      <a:lnTo>
                        <a:pt x="477657" y="1445659"/>
                      </a:lnTo>
                      <a:lnTo>
                        <a:pt x="520176" y="1460678"/>
                      </a:lnTo>
                      <a:lnTo>
                        <a:pt x="563828" y="1473164"/>
                      </a:lnTo>
                      <a:lnTo>
                        <a:pt x="608524" y="1483027"/>
                      </a:lnTo>
                      <a:lnTo>
                        <a:pt x="654177" y="1490181"/>
                      </a:lnTo>
                      <a:lnTo>
                        <a:pt x="700700" y="1494537"/>
                      </a:lnTo>
                      <a:lnTo>
                        <a:pt x="748004" y="1496009"/>
                      </a:lnTo>
                      <a:lnTo>
                        <a:pt x="795308" y="1494537"/>
                      </a:lnTo>
                      <a:lnTo>
                        <a:pt x="841831" y="1490181"/>
                      </a:lnTo>
                      <a:lnTo>
                        <a:pt x="887484" y="1483027"/>
                      </a:lnTo>
                      <a:lnTo>
                        <a:pt x="932180" y="1473164"/>
                      </a:lnTo>
                      <a:lnTo>
                        <a:pt x="975832" y="1460678"/>
                      </a:lnTo>
                      <a:lnTo>
                        <a:pt x="1018351" y="1445659"/>
                      </a:lnTo>
                      <a:lnTo>
                        <a:pt x="1059650" y="1428192"/>
                      </a:lnTo>
                      <a:lnTo>
                        <a:pt x="1099642" y="1408367"/>
                      </a:lnTo>
                      <a:lnTo>
                        <a:pt x="1138239" y="1386270"/>
                      </a:lnTo>
                      <a:lnTo>
                        <a:pt x="1175353" y="1361990"/>
                      </a:lnTo>
                      <a:lnTo>
                        <a:pt x="1210896" y="1335613"/>
                      </a:lnTo>
                      <a:lnTo>
                        <a:pt x="1244781" y="1307227"/>
                      </a:lnTo>
                      <a:lnTo>
                        <a:pt x="1276921" y="1276921"/>
                      </a:lnTo>
                      <a:lnTo>
                        <a:pt x="1307227" y="1244781"/>
                      </a:lnTo>
                      <a:lnTo>
                        <a:pt x="1335613" y="1210896"/>
                      </a:lnTo>
                      <a:lnTo>
                        <a:pt x="1361990" y="1175353"/>
                      </a:lnTo>
                      <a:lnTo>
                        <a:pt x="1386270" y="1138239"/>
                      </a:lnTo>
                      <a:lnTo>
                        <a:pt x="1408367" y="1099642"/>
                      </a:lnTo>
                      <a:lnTo>
                        <a:pt x="1428192" y="1059650"/>
                      </a:lnTo>
                      <a:lnTo>
                        <a:pt x="1445659" y="1018351"/>
                      </a:lnTo>
                      <a:lnTo>
                        <a:pt x="1460678" y="975832"/>
                      </a:lnTo>
                      <a:lnTo>
                        <a:pt x="1473164" y="932180"/>
                      </a:lnTo>
                      <a:lnTo>
                        <a:pt x="1483027" y="887484"/>
                      </a:lnTo>
                      <a:lnTo>
                        <a:pt x="1490181" y="841831"/>
                      </a:lnTo>
                      <a:lnTo>
                        <a:pt x="1494537" y="795308"/>
                      </a:lnTo>
                      <a:lnTo>
                        <a:pt x="1496009" y="748004"/>
                      </a:lnTo>
                      <a:lnTo>
                        <a:pt x="1494537" y="700698"/>
                      </a:lnTo>
                      <a:lnTo>
                        <a:pt x="1490181" y="654175"/>
                      </a:lnTo>
                      <a:lnTo>
                        <a:pt x="1483027" y="608521"/>
                      </a:lnTo>
                      <a:lnTo>
                        <a:pt x="1473164" y="563824"/>
                      </a:lnTo>
                      <a:lnTo>
                        <a:pt x="1460678" y="520172"/>
                      </a:lnTo>
                      <a:lnTo>
                        <a:pt x="1445659" y="477652"/>
                      </a:lnTo>
                      <a:lnTo>
                        <a:pt x="1428192" y="436352"/>
                      </a:lnTo>
                      <a:lnTo>
                        <a:pt x="1408367" y="396360"/>
                      </a:lnTo>
                      <a:lnTo>
                        <a:pt x="1386270" y="357764"/>
                      </a:lnTo>
                      <a:lnTo>
                        <a:pt x="1361990" y="320650"/>
                      </a:lnTo>
                      <a:lnTo>
                        <a:pt x="1335613" y="285107"/>
                      </a:lnTo>
                      <a:lnTo>
                        <a:pt x="1307227" y="251222"/>
                      </a:lnTo>
                      <a:lnTo>
                        <a:pt x="1276921" y="219082"/>
                      </a:lnTo>
                      <a:lnTo>
                        <a:pt x="1244781" y="188776"/>
                      </a:lnTo>
                      <a:lnTo>
                        <a:pt x="1210896" y="160392"/>
                      </a:lnTo>
                      <a:lnTo>
                        <a:pt x="1175353" y="134015"/>
                      </a:lnTo>
                      <a:lnTo>
                        <a:pt x="1138239" y="109735"/>
                      </a:lnTo>
                      <a:lnTo>
                        <a:pt x="1099642" y="87639"/>
                      </a:lnTo>
                      <a:lnTo>
                        <a:pt x="1059650" y="67814"/>
                      </a:lnTo>
                      <a:lnTo>
                        <a:pt x="1018351" y="50348"/>
                      </a:lnTo>
                      <a:lnTo>
                        <a:pt x="975832" y="35329"/>
                      </a:lnTo>
                      <a:lnTo>
                        <a:pt x="932180" y="22844"/>
                      </a:lnTo>
                      <a:lnTo>
                        <a:pt x="887484" y="12981"/>
                      </a:lnTo>
                      <a:lnTo>
                        <a:pt x="841831" y="5827"/>
                      </a:lnTo>
                      <a:lnTo>
                        <a:pt x="795308" y="1471"/>
                      </a:lnTo>
                      <a:lnTo>
                        <a:pt x="748004" y="0"/>
                      </a:lnTo>
                      <a:close/>
                    </a:path>
                  </a:pathLst>
                </a:custGeom>
                <a:solidFill>
                  <a:srgbClr val="E31836"/>
                </a:solidFill>
              </p:spPr>
              <p:txBody>
                <a:bodyPr wrap="square" lIns="0" tIns="0" rIns="0" bIns="0" rtlCol="0"/>
                <a:lstStyle/>
                <a:p>
                  <a:endParaRPr/>
                </a:p>
              </p:txBody>
            </p:sp>
          </p:grpSp>
          <p:sp>
            <p:nvSpPr>
              <p:cNvPr id="9" name="object 15">
                <a:extLst>
                  <a:ext uri="{FF2B5EF4-FFF2-40B4-BE49-F238E27FC236}">
                    <a16:creationId xmlns:a16="http://schemas.microsoft.com/office/drawing/2014/main" id="{E0A5E0CD-7F87-4B20-BC0C-406F5EB9A834}"/>
                  </a:ext>
                </a:extLst>
              </p:cNvPr>
              <p:cNvSpPr txBox="1"/>
              <p:nvPr/>
            </p:nvSpPr>
            <p:spPr>
              <a:xfrm>
                <a:off x="2295269" y="2266321"/>
                <a:ext cx="1032387" cy="321242"/>
              </a:xfrm>
              <a:prstGeom prst="rect">
                <a:avLst/>
              </a:prstGeom>
            </p:spPr>
            <p:txBody>
              <a:bodyPr vert="horz" wrap="square" lIns="0" tIns="13335" rIns="0" bIns="0" rtlCol="0" anchor="ctr">
                <a:spAutoFit/>
              </a:bodyPr>
              <a:lstStyle/>
              <a:p>
                <a:pPr marR="5080" algn="ctr">
                  <a:lnSpc>
                    <a:spcPts val="1200"/>
                  </a:lnSpc>
                </a:pPr>
                <a:r>
                  <a:rPr sz="1200" b="1">
                    <a:solidFill>
                      <a:srgbClr val="231F20"/>
                    </a:solidFill>
                    <a:latin typeface="+mj-lt"/>
                    <a:cs typeface="Lucida Sans"/>
                  </a:rPr>
                  <a:t>Development  synergies</a:t>
                </a:r>
                <a:endParaRPr sz="1200">
                  <a:latin typeface="+mj-lt"/>
                  <a:cs typeface="Lucida Sans"/>
                </a:endParaRPr>
              </a:p>
            </p:txBody>
          </p:sp>
          <p:sp>
            <p:nvSpPr>
              <p:cNvPr id="10" name="object 16">
                <a:extLst>
                  <a:ext uri="{FF2B5EF4-FFF2-40B4-BE49-F238E27FC236}">
                    <a16:creationId xmlns:a16="http://schemas.microsoft.com/office/drawing/2014/main" id="{C49192A4-C12A-4134-BED4-5FA8CD127F8E}"/>
                  </a:ext>
                </a:extLst>
              </p:cNvPr>
              <p:cNvSpPr txBox="1"/>
              <p:nvPr/>
            </p:nvSpPr>
            <p:spPr>
              <a:xfrm>
                <a:off x="2174397" y="3218864"/>
                <a:ext cx="1284591" cy="259686"/>
              </a:xfrm>
              <a:prstGeom prst="rect">
                <a:avLst/>
              </a:prstGeom>
            </p:spPr>
            <p:txBody>
              <a:bodyPr vert="horz" wrap="square" lIns="0" tIns="13335" rIns="0" bIns="0" rtlCol="0" anchor="ctr">
                <a:spAutoFit/>
              </a:bodyPr>
              <a:lstStyle>
                <a:defPPr>
                  <a:defRPr lang="LID4096"/>
                </a:defPPr>
                <a:lvl1pPr marR="5080" algn="ctr">
                  <a:lnSpc>
                    <a:spcPct val="100000"/>
                  </a:lnSpc>
                  <a:defRPr sz="1200" b="1">
                    <a:solidFill>
                      <a:srgbClr val="231F20"/>
                    </a:solidFill>
                    <a:latin typeface="+mj-lt"/>
                    <a:cs typeface="Lucida Sans"/>
                  </a:defRPr>
                </a:lvl1pPr>
              </a:lstStyle>
              <a:p>
                <a:r>
                  <a:rPr sz="1600">
                    <a:solidFill>
                      <a:schemeClr val="bg1"/>
                    </a:solidFill>
                    <a:latin typeface="Arial Narrow" panose="020B0606020202030204" pitchFamily="34" charset="0"/>
                  </a:rPr>
                  <a:t>HIV services</a:t>
                </a:r>
              </a:p>
            </p:txBody>
          </p:sp>
          <p:sp>
            <p:nvSpPr>
              <p:cNvPr id="13" name="object 19">
                <a:extLst>
                  <a:ext uri="{FF2B5EF4-FFF2-40B4-BE49-F238E27FC236}">
                    <a16:creationId xmlns:a16="http://schemas.microsoft.com/office/drawing/2014/main" id="{A6F45309-E3DE-42F8-998E-09D678DF1B9C}"/>
                  </a:ext>
                </a:extLst>
              </p:cNvPr>
              <p:cNvSpPr txBox="1"/>
              <p:nvPr/>
            </p:nvSpPr>
            <p:spPr>
              <a:xfrm>
                <a:off x="3482187" y="2975145"/>
                <a:ext cx="694957" cy="321242"/>
              </a:xfrm>
              <a:prstGeom prst="rect">
                <a:avLst/>
              </a:prstGeom>
            </p:spPr>
            <p:txBody>
              <a:bodyPr vert="horz" wrap="square" lIns="0" tIns="13335" rIns="0" bIns="0" rtlCol="0" anchor="ctr">
                <a:spAutoFit/>
              </a:bodyPr>
              <a:lstStyle>
                <a:defPPr>
                  <a:defRPr lang="LID4096"/>
                </a:defPPr>
                <a:lvl1pPr marR="5080" algn="ctr">
                  <a:lnSpc>
                    <a:spcPct val="100000"/>
                  </a:lnSpc>
                  <a:defRPr sz="1200" b="1">
                    <a:solidFill>
                      <a:srgbClr val="231F20"/>
                    </a:solidFill>
                    <a:latin typeface="+mj-lt"/>
                    <a:cs typeface="Lucida Sans"/>
                  </a:defRPr>
                </a:lvl1pPr>
              </a:lstStyle>
              <a:p>
                <a:pPr>
                  <a:lnSpc>
                    <a:spcPts val="1200"/>
                  </a:lnSpc>
                </a:pPr>
                <a:r>
                  <a:t>Service  enablers</a:t>
                </a:r>
              </a:p>
            </p:txBody>
          </p:sp>
          <p:sp>
            <p:nvSpPr>
              <p:cNvPr id="14" name="object 20">
                <a:extLst>
                  <a:ext uri="{FF2B5EF4-FFF2-40B4-BE49-F238E27FC236}">
                    <a16:creationId xmlns:a16="http://schemas.microsoft.com/office/drawing/2014/main" id="{482A0F6F-BA26-4A69-A49A-EB996FC2FCF0}"/>
                  </a:ext>
                </a:extLst>
              </p:cNvPr>
              <p:cNvSpPr txBox="1"/>
              <p:nvPr/>
            </p:nvSpPr>
            <p:spPr>
              <a:xfrm>
                <a:off x="2443911" y="5054370"/>
                <a:ext cx="735103" cy="321242"/>
              </a:xfrm>
              <a:prstGeom prst="rect">
                <a:avLst/>
              </a:prstGeom>
            </p:spPr>
            <p:txBody>
              <a:bodyPr vert="horz" wrap="square" lIns="0" tIns="13335" rIns="0" bIns="0" rtlCol="0" anchor="ctr">
                <a:spAutoFit/>
              </a:bodyPr>
              <a:lstStyle>
                <a:defPPr>
                  <a:defRPr lang="LID4096"/>
                </a:defPPr>
                <a:lvl1pPr marR="5080" algn="ctr">
                  <a:lnSpc>
                    <a:spcPct val="100000"/>
                  </a:lnSpc>
                  <a:defRPr sz="1200" b="1">
                    <a:solidFill>
                      <a:srgbClr val="231F20"/>
                    </a:solidFill>
                    <a:latin typeface="+mj-lt"/>
                    <a:cs typeface="Lucida Sans"/>
                  </a:defRPr>
                </a:lvl1pPr>
              </a:lstStyle>
              <a:p>
                <a:pPr>
                  <a:lnSpc>
                    <a:spcPts val="1200"/>
                  </a:lnSpc>
                </a:pPr>
                <a:r>
                  <a:t>System  enablers</a:t>
                </a:r>
              </a:p>
            </p:txBody>
          </p:sp>
          <p:sp>
            <p:nvSpPr>
              <p:cNvPr id="16" name="object 22">
                <a:extLst>
                  <a:ext uri="{FF2B5EF4-FFF2-40B4-BE49-F238E27FC236}">
                    <a16:creationId xmlns:a16="http://schemas.microsoft.com/office/drawing/2014/main" id="{4239514C-AF17-4B8E-9D69-F487FC100379}"/>
                  </a:ext>
                </a:extLst>
              </p:cNvPr>
              <p:cNvSpPr txBox="1"/>
              <p:nvPr/>
            </p:nvSpPr>
            <p:spPr>
              <a:xfrm>
                <a:off x="1451172" y="2975995"/>
                <a:ext cx="688079" cy="321242"/>
              </a:xfrm>
              <a:prstGeom prst="rect">
                <a:avLst/>
              </a:prstGeom>
            </p:spPr>
            <p:txBody>
              <a:bodyPr vert="horz" wrap="square" lIns="0" tIns="13335" rIns="0" bIns="0" rtlCol="0" anchor="ctr">
                <a:spAutoFit/>
              </a:bodyPr>
              <a:lstStyle>
                <a:defPPr>
                  <a:defRPr lang="LID4096"/>
                </a:defPPr>
                <a:lvl1pPr marR="5080" algn="ctr">
                  <a:lnSpc>
                    <a:spcPct val="100000"/>
                  </a:lnSpc>
                  <a:defRPr sz="1200" b="1">
                    <a:solidFill>
                      <a:srgbClr val="231F20"/>
                    </a:solidFill>
                    <a:latin typeface="+mj-lt"/>
                    <a:cs typeface="Lucida Sans"/>
                  </a:defRPr>
                </a:lvl1pPr>
              </a:lstStyle>
              <a:p>
                <a:pPr>
                  <a:lnSpc>
                    <a:spcPts val="1200"/>
                  </a:lnSpc>
                </a:pPr>
                <a:r>
                  <a:t>Societal  enablers</a:t>
                </a:r>
              </a:p>
            </p:txBody>
          </p:sp>
          <p:grpSp>
            <p:nvGrpSpPr>
              <p:cNvPr id="37" name="Group 36">
                <a:extLst>
                  <a:ext uri="{FF2B5EF4-FFF2-40B4-BE49-F238E27FC236}">
                    <a16:creationId xmlns:a16="http://schemas.microsoft.com/office/drawing/2014/main" id="{5C4B701E-4C28-44AC-B2B8-597093FBE629}"/>
                  </a:ext>
                </a:extLst>
              </p:cNvPr>
              <p:cNvGrpSpPr/>
              <p:nvPr/>
            </p:nvGrpSpPr>
            <p:grpSpPr>
              <a:xfrm>
                <a:off x="2131568" y="3575692"/>
                <a:ext cx="1362963" cy="1188720"/>
                <a:chOff x="2131568" y="3548396"/>
                <a:chExt cx="1362963" cy="1188720"/>
              </a:xfrm>
            </p:grpSpPr>
            <p:sp>
              <p:nvSpPr>
                <p:cNvPr id="26" name="object 17">
                  <a:extLst>
                    <a:ext uri="{FF2B5EF4-FFF2-40B4-BE49-F238E27FC236}">
                      <a16:creationId xmlns:a16="http://schemas.microsoft.com/office/drawing/2014/main" id="{0FA4EB0F-6CB5-4788-B9BE-70405F59078D}"/>
                    </a:ext>
                  </a:extLst>
                </p:cNvPr>
                <p:cNvSpPr>
                  <a:spLocks noChangeAspect="1"/>
                </p:cNvSpPr>
                <p:nvPr/>
              </p:nvSpPr>
              <p:spPr>
                <a:xfrm>
                  <a:off x="2217102" y="3548396"/>
                  <a:ext cx="1188720" cy="1188720"/>
                </a:xfrm>
                <a:custGeom>
                  <a:avLst/>
                  <a:gdLst/>
                  <a:ahLst/>
                  <a:cxnLst/>
                  <a:rect l="l" t="t" r="r" b="b"/>
                  <a:pathLst>
                    <a:path w="927735" h="927734">
                      <a:moveTo>
                        <a:pt x="463626" y="0"/>
                      </a:moveTo>
                      <a:lnTo>
                        <a:pt x="416222" y="2393"/>
                      </a:lnTo>
                      <a:lnTo>
                        <a:pt x="370188" y="9419"/>
                      </a:lnTo>
                      <a:lnTo>
                        <a:pt x="325756" y="20844"/>
                      </a:lnTo>
                      <a:lnTo>
                        <a:pt x="283160" y="36435"/>
                      </a:lnTo>
                      <a:lnTo>
                        <a:pt x="242632" y="55959"/>
                      </a:lnTo>
                      <a:lnTo>
                        <a:pt x="204406" y="79183"/>
                      </a:lnTo>
                      <a:lnTo>
                        <a:pt x="168715" y="105873"/>
                      </a:lnTo>
                      <a:lnTo>
                        <a:pt x="135791" y="135797"/>
                      </a:lnTo>
                      <a:lnTo>
                        <a:pt x="105868" y="168722"/>
                      </a:lnTo>
                      <a:lnTo>
                        <a:pt x="79179" y="204415"/>
                      </a:lnTo>
                      <a:lnTo>
                        <a:pt x="55956" y="242642"/>
                      </a:lnTo>
                      <a:lnTo>
                        <a:pt x="36433" y="283171"/>
                      </a:lnTo>
                      <a:lnTo>
                        <a:pt x="20843" y="325768"/>
                      </a:lnTo>
                      <a:lnTo>
                        <a:pt x="9419" y="370200"/>
                      </a:lnTo>
                      <a:lnTo>
                        <a:pt x="2393" y="416235"/>
                      </a:lnTo>
                      <a:lnTo>
                        <a:pt x="0" y="463638"/>
                      </a:lnTo>
                      <a:lnTo>
                        <a:pt x="2393" y="511042"/>
                      </a:lnTo>
                      <a:lnTo>
                        <a:pt x="9419" y="557076"/>
                      </a:lnTo>
                      <a:lnTo>
                        <a:pt x="20843" y="601508"/>
                      </a:lnTo>
                      <a:lnTo>
                        <a:pt x="36433" y="644104"/>
                      </a:lnTo>
                      <a:lnTo>
                        <a:pt x="55956" y="684632"/>
                      </a:lnTo>
                      <a:lnTo>
                        <a:pt x="79179" y="722858"/>
                      </a:lnTo>
                      <a:lnTo>
                        <a:pt x="105868" y="758549"/>
                      </a:lnTo>
                      <a:lnTo>
                        <a:pt x="135791" y="791473"/>
                      </a:lnTo>
                      <a:lnTo>
                        <a:pt x="168715" y="821396"/>
                      </a:lnTo>
                      <a:lnTo>
                        <a:pt x="204406" y="848086"/>
                      </a:lnTo>
                      <a:lnTo>
                        <a:pt x="242632" y="871308"/>
                      </a:lnTo>
                      <a:lnTo>
                        <a:pt x="283160" y="890831"/>
                      </a:lnTo>
                      <a:lnTo>
                        <a:pt x="325756" y="906421"/>
                      </a:lnTo>
                      <a:lnTo>
                        <a:pt x="370188" y="917846"/>
                      </a:lnTo>
                      <a:lnTo>
                        <a:pt x="416222" y="924871"/>
                      </a:lnTo>
                      <a:lnTo>
                        <a:pt x="463626" y="927265"/>
                      </a:lnTo>
                      <a:lnTo>
                        <a:pt x="511029" y="924871"/>
                      </a:lnTo>
                      <a:lnTo>
                        <a:pt x="557064" y="917846"/>
                      </a:lnTo>
                      <a:lnTo>
                        <a:pt x="601495" y="906421"/>
                      </a:lnTo>
                      <a:lnTo>
                        <a:pt x="644092" y="890831"/>
                      </a:lnTo>
                      <a:lnTo>
                        <a:pt x="684619" y="871308"/>
                      </a:lnTo>
                      <a:lnTo>
                        <a:pt x="722845" y="848086"/>
                      </a:lnTo>
                      <a:lnTo>
                        <a:pt x="758537" y="821396"/>
                      </a:lnTo>
                      <a:lnTo>
                        <a:pt x="791460" y="791473"/>
                      </a:lnTo>
                      <a:lnTo>
                        <a:pt x="821383" y="758549"/>
                      </a:lnTo>
                      <a:lnTo>
                        <a:pt x="848073" y="722858"/>
                      </a:lnTo>
                      <a:lnTo>
                        <a:pt x="871295" y="684632"/>
                      </a:lnTo>
                      <a:lnTo>
                        <a:pt x="890818" y="644104"/>
                      </a:lnTo>
                      <a:lnTo>
                        <a:pt x="906409" y="601508"/>
                      </a:lnTo>
                      <a:lnTo>
                        <a:pt x="917833" y="557076"/>
                      </a:lnTo>
                      <a:lnTo>
                        <a:pt x="924858" y="511042"/>
                      </a:lnTo>
                      <a:lnTo>
                        <a:pt x="927252" y="463638"/>
                      </a:lnTo>
                      <a:lnTo>
                        <a:pt x="924858" y="416235"/>
                      </a:lnTo>
                      <a:lnTo>
                        <a:pt x="917833" y="370200"/>
                      </a:lnTo>
                      <a:lnTo>
                        <a:pt x="906409" y="325768"/>
                      </a:lnTo>
                      <a:lnTo>
                        <a:pt x="890818" y="283171"/>
                      </a:lnTo>
                      <a:lnTo>
                        <a:pt x="871295" y="242642"/>
                      </a:lnTo>
                      <a:lnTo>
                        <a:pt x="848073" y="204415"/>
                      </a:lnTo>
                      <a:lnTo>
                        <a:pt x="821383" y="168722"/>
                      </a:lnTo>
                      <a:lnTo>
                        <a:pt x="791460" y="135797"/>
                      </a:lnTo>
                      <a:lnTo>
                        <a:pt x="758537" y="105873"/>
                      </a:lnTo>
                      <a:lnTo>
                        <a:pt x="722845" y="79183"/>
                      </a:lnTo>
                      <a:lnTo>
                        <a:pt x="684619" y="55959"/>
                      </a:lnTo>
                      <a:lnTo>
                        <a:pt x="644092" y="36435"/>
                      </a:lnTo>
                      <a:lnTo>
                        <a:pt x="601495" y="20844"/>
                      </a:lnTo>
                      <a:lnTo>
                        <a:pt x="557064" y="9419"/>
                      </a:lnTo>
                      <a:lnTo>
                        <a:pt x="511029" y="2393"/>
                      </a:lnTo>
                      <a:lnTo>
                        <a:pt x="463626" y="0"/>
                      </a:lnTo>
                      <a:close/>
                    </a:path>
                  </a:pathLst>
                </a:custGeom>
                <a:solidFill>
                  <a:srgbClr val="FFFFFF"/>
                </a:solidFill>
              </p:spPr>
              <p:txBody>
                <a:bodyPr wrap="square" lIns="0" tIns="0" rIns="0" bIns="0" rtlCol="0"/>
                <a:lstStyle/>
                <a:p>
                  <a:endParaRPr/>
                </a:p>
              </p:txBody>
            </p:sp>
            <p:sp>
              <p:nvSpPr>
                <p:cNvPr id="31" name="TextBox 30">
                  <a:extLst>
                    <a:ext uri="{FF2B5EF4-FFF2-40B4-BE49-F238E27FC236}">
                      <a16:creationId xmlns:a16="http://schemas.microsoft.com/office/drawing/2014/main" id="{288A2BFF-0704-44B0-B70B-1C6840B90A9A}"/>
                    </a:ext>
                  </a:extLst>
                </p:cNvPr>
                <p:cNvSpPr txBox="1"/>
                <p:nvPr/>
              </p:nvSpPr>
              <p:spPr>
                <a:xfrm>
                  <a:off x="2131568" y="3824945"/>
                  <a:ext cx="1362963" cy="769441"/>
                </a:xfrm>
                <a:prstGeom prst="rect">
                  <a:avLst/>
                </a:prstGeom>
                <a:noFill/>
              </p:spPr>
              <p:txBody>
                <a:bodyPr wrap="square" lIns="0" tIns="0" rIns="0" bIns="0" rtlCol="0" anchor="ctr">
                  <a:spAutoFit/>
                </a:bodyPr>
                <a:lstStyle/>
                <a:p>
                  <a:pPr algn="ctr">
                    <a:lnSpc>
                      <a:spcPts val="1200"/>
                    </a:lnSpc>
                  </a:pPr>
                  <a:r>
                    <a:rPr lang="fr-CH" sz="1200" b="1">
                      <a:solidFill>
                        <a:srgbClr val="FF0000"/>
                      </a:solidFill>
                      <a:latin typeface="Arial Narrow" panose="020B0606020202030204" pitchFamily="34" charset="0"/>
                    </a:rPr>
                    <a:t>PEOPLE</a:t>
                  </a:r>
                  <a:r>
                    <a:rPr lang="fr-CH" sz="1200" b="1">
                      <a:latin typeface="Arial Narrow" panose="020B0606020202030204" pitchFamily="34" charset="0"/>
                    </a:rPr>
                    <a:t> LIVING </a:t>
                  </a:r>
                </a:p>
                <a:p>
                  <a:pPr algn="ctr">
                    <a:lnSpc>
                      <a:spcPts val="1200"/>
                    </a:lnSpc>
                  </a:pPr>
                  <a:r>
                    <a:rPr lang="fr-CH" sz="1200" b="1">
                      <a:latin typeface="Arial Narrow" panose="020B0606020202030204" pitchFamily="34" charset="0"/>
                    </a:rPr>
                    <a:t>WITH HIV AND COMMUNITIES AT </a:t>
                  </a:r>
                </a:p>
                <a:p>
                  <a:pPr algn="ctr">
                    <a:lnSpc>
                      <a:spcPts val="1200"/>
                    </a:lnSpc>
                  </a:pPr>
                  <a:r>
                    <a:rPr lang="fr-CH" sz="1200" b="1">
                      <a:latin typeface="Arial Narrow" panose="020B0606020202030204" pitchFamily="34" charset="0"/>
                    </a:rPr>
                    <a:t>RISK </a:t>
                  </a:r>
                  <a:r>
                    <a:rPr lang="fr-CH" sz="1200" b="1">
                      <a:solidFill>
                        <a:srgbClr val="FF0000"/>
                      </a:solidFill>
                      <a:latin typeface="Arial Narrow" panose="020B0606020202030204" pitchFamily="34" charset="0"/>
                    </a:rPr>
                    <a:t>AT</a:t>
                  </a:r>
                  <a:r>
                    <a:rPr lang="fr-CH" sz="1200" b="1">
                      <a:latin typeface="Arial Narrow" panose="020B0606020202030204" pitchFamily="34" charset="0"/>
                    </a:rPr>
                    <a:t> </a:t>
                  </a:r>
                  <a:r>
                    <a:rPr lang="fr-CH" sz="1200" b="1">
                      <a:solidFill>
                        <a:srgbClr val="FF0000"/>
                      </a:solidFill>
                      <a:latin typeface="Arial Narrow" panose="020B0606020202030204" pitchFamily="34" charset="0"/>
                    </a:rPr>
                    <a:t>THE </a:t>
                  </a:r>
                </a:p>
                <a:p>
                  <a:pPr algn="ctr">
                    <a:lnSpc>
                      <a:spcPts val="1200"/>
                    </a:lnSpc>
                  </a:pPr>
                  <a:r>
                    <a:rPr lang="fr-CH" sz="1200" b="1">
                      <a:solidFill>
                        <a:srgbClr val="FF0000"/>
                      </a:solidFill>
                      <a:latin typeface="Arial Narrow" panose="020B0606020202030204" pitchFamily="34" charset="0"/>
                    </a:rPr>
                    <a:t>CENTRE</a:t>
                  </a:r>
                  <a:endParaRPr lang="en-GB" sz="1200" b="1">
                    <a:solidFill>
                      <a:srgbClr val="FF0000"/>
                    </a:solidFill>
                    <a:latin typeface="Arial Narrow" panose="020B0606020202030204" pitchFamily="34" charset="0"/>
                  </a:endParaRPr>
                </a:p>
              </p:txBody>
            </p:sp>
          </p:grpSp>
          <p:sp>
            <p:nvSpPr>
              <p:cNvPr id="40" name="TextBox 39">
                <a:extLst>
                  <a:ext uri="{FF2B5EF4-FFF2-40B4-BE49-F238E27FC236}">
                    <a16:creationId xmlns:a16="http://schemas.microsoft.com/office/drawing/2014/main" id="{FA97A7A4-3489-438A-A963-FD9CE0DF5581}"/>
                  </a:ext>
                </a:extLst>
              </p:cNvPr>
              <p:cNvSpPr txBox="1"/>
              <p:nvPr/>
            </p:nvSpPr>
            <p:spPr>
              <a:xfrm>
                <a:off x="6492240" y="5071385"/>
                <a:ext cx="4572000" cy="461665"/>
              </a:xfrm>
              <a:prstGeom prst="rect">
                <a:avLst/>
              </a:prstGeom>
              <a:noFill/>
            </p:spPr>
            <p:txBody>
              <a:bodyPr wrap="square" lIns="0" tIns="0" rIns="0" bIns="0">
                <a:spAutoFit/>
              </a:bodyPr>
              <a:lstStyle/>
              <a:p>
                <a:pPr marR="144145">
                  <a:lnSpc>
                    <a:spcPts val="1200"/>
                  </a:lnSpc>
                </a:pPr>
                <a:r>
                  <a:rPr lang="en-US" sz="1200">
                    <a:solidFill>
                      <a:srgbClr val="231F20"/>
                    </a:solidFill>
                    <a:latin typeface="Arial"/>
                    <a:cs typeface="Arial"/>
                  </a:rPr>
                  <a:t>Broader efforts in different sectors that advance the results of the HIV response. Examples include efforts to end poverty and fulfil the right to health and other human rights.</a:t>
                </a:r>
                <a:endParaRPr lang="en-US" sz="1200">
                  <a:latin typeface="Arial"/>
                  <a:cs typeface="Arial"/>
                </a:endParaRPr>
              </a:p>
            </p:txBody>
          </p:sp>
          <p:sp>
            <p:nvSpPr>
              <p:cNvPr id="42" name="TextBox 41">
                <a:extLst>
                  <a:ext uri="{FF2B5EF4-FFF2-40B4-BE49-F238E27FC236}">
                    <a16:creationId xmlns:a16="http://schemas.microsoft.com/office/drawing/2014/main" id="{B3D25F32-0CB5-4C85-8FB6-A76203B500AD}"/>
                  </a:ext>
                </a:extLst>
              </p:cNvPr>
              <p:cNvSpPr txBox="1"/>
              <p:nvPr/>
            </p:nvSpPr>
            <p:spPr>
              <a:xfrm>
                <a:off x="6675120" y="4157268"/>
                <a:ext cx="4462272" cy="461665"/>
              </a:xfrm>
              <a:prstGeom prst="rect">
                <a:avLst/>
              </a:prstGeom>
              <a:noFill/>
            </p:spPr>
            <p:txBody>
              <a:bodyPr wrap="square" lIns="0" tIns="0" rIns="0" bIns="0">
                <a:spAutoFit/>
              </a:bodyPr>
              <a:lstStyle>
                <a:defPPr>
                  <a:defRPr lang="LID4096"/>
                </a:defPPr>
                <a:lvl1pPr marR="144145">
                  <a:lnSpc>
                    <a:spcPts val="1200"/>
                  </a:lnSpc>
                  <a:defRPr sz="1100">
                    <a:solidFill>
                      <a:srgbClr val="231F20"/>
                    </a:solidFill>
                    <a:latin typeface="Arial"/>
                    <a:cs typeface="Arial"/>
                  </a:defRPr>
                </a:lvl1pPr>
              </a:lstStyle>
              <a:p>
                <a:r>
                  <a:rPr lang="en-US" sz="1200" b="1"/>
                  <a:t>System enablers</a:t>
                </a:r>
                <a:r>
                  <a:rPr lang="en-US" sz="1200"/>
                  <a:t> include infrastructure, strategic planning, budgeting and management systems, monitoring and evaluation systems and communications systems.</a:t>
                </a:r>
              </a:p>
            </p:txBody>
          </p:sp>
          <p:sp>
            <p:nvSpPr>
              <p:cNvPr id="44" name="TextBox 43">
                <a:extLst>
                  <a:ext uri="{FF2B5EF4-FFF2-40B4-BE49-F238E27FC236}">
                    <a16:creationId xmlns:a16="http://schemas.microsoft.com/office/drawing/2014/main" id="{CE5E8B11-0FCA-466F-A258-7E05B34A760D}"/>
                  </a:ext>
                </a:extLst>
              </p:cNvPr>
              <p:cNvSpPr txBox="1"/>
              <p:nvPr/>
            </p:nvSpPr>
            <p:spPr>
              <a:xfrm>
                <a:off x="6675118" y="3697760"/>
                <a:ext cx="4462272" cy="307777"/>
              </a:xfrm>
              <a:prstGeom prst="rect">
                <a:avLst/>
              </a:prstGeom>
              <a:noFill/>
            </p:spPr>
            <p:txBody>
              <a:bodyPr wrap="square" lIns="0" tIns="0" rIns="0" bIns="0">
                <a:spAutoFit/>
              </a:bodyPr>
              <a:lstStyle>
                <a:defPPr>
                  <a:defRPr lang="LID4096"/>
                </a:defPPr>
                <a:lvl1pPr marR="144145">
                  <a:lnSpc>
                    <a:spcPts val="1200"/>
                  </a:lnSpc>
                  <a:defRPr sz="1100">
                    <a:solidFill>
                      <a:srgbClr val="231F20"/>
                    </a:solidFill>
                    <a:latin typeface="Arial"/>
                    <a:cs typeface="Arial"/>
                  </a:defRPr>
                </a:lvl1pPr>
              </a:lstStyle>
              <a:p>
                <a:r>
                  <a:rPr lang="en-US" sz="1200" b="1"/>
                  <a:t>Service enablers </a:t>
                </a:r>
                <a:r>
                  <a:rPr lang="en-US" sz="1200"/>
                  <a:t>include the linkage or integration of services, differentiated service delivery and community-led services.</a:t>
                </a:r>
              </a:p>
            </p:txBody>
          </p:sp>
          <p:sp>
            <p:nvSpPr>
              <p:cNvPr id="46" name="TextBox 45">
                <a:extLst>
                  <a:ext uri="{FF2B5EF4-FFF2-40B4-BE49-F238E27FC236}">
                    <a16:creationId xmlns:a16="http://schemas.microsoft.com/office/drawing/2014/main" id="{E6ED8C64-CB0B-4DD4-95FD-AD42ACF51127}"/>
                  </a:ext>
                </a:extLst>
              </p:cNvPr>
              <p:cNvSpPr txBox="1"/>
              <p:nvPr/>
            </p:nvSpPr>
            <p:spPr>
              <a:xfrm>
                <a:off x="6675120" y="3089423"/>
                <a:ext cx="4462272" cy="461665"/>
              </a:xfrm>
              <a:prstGeom prst="rect">
                <a:avLst/>
              </a:prstGeom>
              <a:noFill/>
            </p:spPr>
            <p:txBody>
              <a:bodyPr wrap="square" lIns="0" tIns="0" rIns="0" bIns="0">
                <a:spAutoFit/>
              </a:bodyPr>
              <a:lstStyle>
                <a:defPPr>
                  <a:defRPr lang="LID4096"/>
                </a:defPPr>
                <a:lvl1pPr marR="144145">
                  <a:lnSpc>
                    <a:spcPts val="1200"/>
                  </a:lnSpc>
                  <a:defRPr sz="1100" b="1">
                    <a:solidFill>
                      <a:srgbClr val="231F20"/>
                    </a:solidFill>
                    <a:latin typeface="Arial"/>
                    <a:cs typeface="Arial"/>
                  </a:defRPr>
                </a:lvl1pPr>
              </a:lstStyle>
              <a:p>
                <a:r>
                  <a:rPr lang="en-US" sz="1200"/>
                  <a:t>Societal enablers </a:t>
                </a:r>
                <a:r>
                  <a:rPr lang="en-US" sz="1200" b="0"/>
                  <a:t>include supportive laws and policies, and societies that respect gender equality and do not discriminate against PLHIV and key populations.</a:t>
                </a:r>
              </a:p>
            </p:txBody>
          </p:sp>
          <p:sp>
            <p:nvSpPr>
              <p:cNvPr id="48" name="TextBox 47">
                <a:extLst>
                  <a:ext uri="{FF2B5EF4-FFF2-40B4-BE49-F238E27FC236}">
                    <a16:creationId xmlns:a16="http://schemas.microsoft.com/office/drawing/2014/main" id="{2250117F-D0E3-42B0-B98D-E80AFC70979F}"/>
                  </a:ext>
                </a:extLst>
              </p:cNvPr>
              <p:cNvSpPr txBox="1"/>
              <p:nvPr/>
            </p:nvSpPr>
            <p:spPr>
              <a:xfrm>
                <a:off x="6492240" y="2632710"/>
                <a:ext cx="4572000" cy="310896"/>
              </a:xfrm>
              <a:prstGeom prst="rect">
                <a:avLst/>
              </a:prstGeom>
              <a:noFill/>
            </p:spPr>
            <p:txBody>
              <a:bodyPr wrap="square" lIns="0" tIns="0" rIns="0" bIns="0">
                <a:spAutoFit/>
              </a:bodyPr>
              <a:lstStyle>
                <a:defPPr>
                  <a:defRPr lang="LID4096"/>
                </a:defPPr>
                <a:lvl1pPr marR="144145">
                  <a:lnSpc>
                    <a:spcPts val="1200"/>
                  </a:lnSpc>
                  <a:defRPr sz="1100" b="1">
                    <a:solidFill>
                      <a:srgbClr val="231F20"/>
                    </a:solidFill>
                    <a:latin typeface="Arial"/>
                    <a:cs typeface="Arial"/>
                  </a:defRPr>
                </a:lvl1pPr>
              </a:lstStyle>
              <a:p>
                <a:r>
                  <a:rPr lang="en-US" sz="1200" b="0"/>
                  <a:t>A law, system or action that positively modifies the effectiveness of an HIV service.</a:t>
                </a:r>
              </a:p>
            </p:txBody>
          </p:sp>
          <p:sp>
            <p:nvSpPr>
              <p:cNvPr id="50" name="TextBox 49">
                <a:extLst>
                  <a:ext uri="{FF2B5EF4-FFF2-40B4-BE49-F238E27FC236}">
                    <a16:creationId xmlns:a16="http://schemas.microsoft.com/office/drawing/2014/main" id="{BC82ACF8-7FA8-45B8-8C0D-BEDD53DE3C2E}"/>
                  </a:ext>
                </a:extLst>
              </p:cNvPr>
              <p:cNvSpPr txBox="1"/>
              <p:nvPr/>
            </p:nvSpPr>
            <p:spPr>
              <a:xfrm>
                <a:off x="6492240" y="2176272"/>
                <a:ext cx="4572000" cy="307777"/>
              </a:xfrm>
              <a:prstGeom prst="rect">
                <a:avLst/>
              </a:prstGeom>
              <a:noFill/>
            </p:spPr>
            <p:txBody>
              <a:bodyPr wrap="square" lIns="0" tIns="0" rIns="0" bIns="0">
                <a:spAutoFit/>
              </a:bodyPr>
              <a:lstStyle>
                <a:defPPr>
                  <a:defRPr lang="LID4096"/>
                </a:defPPr>
                <a:lvl1pPr marR="144145">
                  <a:lnSpc>
                    <a:spcPts val="1200"/>
                  </a:lnSpc>
                  <a:defRPr sz="1100" b="0">
                    <a:solidFill>
                      <a:srgbClr val="231F20"/>
                    </a:solidFill>
                    <a:latin typeface="Arial"/>
                    <a:cs typeface="Arial"/>
                  </a:defRPr>
                </a:lvl1pPr>
              </a:lstStyle>
              <a:p>
                <a:r>
                  <a:rPr lang="en-US" sz="1200"/>
                  <a:t>Services proven to prevent HIV infections or AIDS-related mortality.</a:t>
                </a:r>
              </a:p>
            </p:txBody>
          </p:sp>
          <p:sp>
            <p:nvSpPr>
              <p:cNvPr id="52" name="TextBox 51">
                <a:extLst>
                  <a:ext uri="{FF2B5EF4-FFF2-40B4-BE49-F238E27FC236}">
                    <a16:creationId xmlns:a16="http://schemas.microsoft.com/office/drawing/2014/main" id="{D705E5CE-7F7F-4964-8E1E-DDAECE459889}"/>
                  </a:ext>
                </a:extLst>
              </p:cNvPr>
              <p:cNvSpPr txBox="1"/>
              <p:nvPr/>
            </p:nvSpPr>
            <p:spPr>
              <a:xfrm>
                <a:off x="5257800" y="2172639"/>
                <a:ext cx="1056317" cy="153888"/>
              </a:xfrm>
              <a:prstGeom prst="rect">
                <a:avLst/>
              </a:prstGeom>
              <a:noFill/>
            </p:spPr>
            <p:txBody>
              <a:bodyPr wrap="square" lIns="0" tIns="0" rIns="0" bIns="0" anchor="ctr">
                <a:spAutoFit/>
              </a:bodyPr>
              <a:lstStyle>
                <a:defPPr>
                  <a:defRPr lang="LID4096"/>
                </a:defPPr>
                <a:lvl1pPr marR="144145">
                  <a:lnSpc>
                    <a:spcPts val="1200"/>
                  </a:lnSpc>
                  <a:defRPr sz="1100" b="0">
                    <a:solidFill>
                      <a:srgbClr val="231F20"/>
                    </a:solidFill>
                    <a:latin typeface="Arial"/>
                    <a:cs typeface="Arial"/>
                  </a:defRPr>
                </a:lvl1pPr>
              </a:lstStyle>
              <a:p>
                <a:pPr algn="r"/>
                <a:r>
                  <a:rPr lang="en-GB" sz="1200" b="1">
                    <a:solidFill>
                      <a:schemeClr val="tx1"/>
                    </a:solidFill>
                  </a:rPr>
                  <a:t>HIV services</a:t>
                </a:r>
              </a:p>
            </p:txBody>
          </p:sp>
          <p:sp>
            <p:nvSpPr>
              <p:cNvPr id="53" name="TextBox 52">
                <a:extLst>
                  <a:ext uri="{FF2B5EF4-FFF2-40B4-BE49-F238E27FC236}">
                    <a16:creationId xmlns:a16="http://schemas.microsoft.com/office/drawing/2014/main" id="{3C6E42C7-288E-4BAA-980A-A6CEA2F900A6}"/>
                  </a:ext>
                </a:extLst>
              </p:cNvPr>
              <p:cNvSpPr txBox="1"/>
              <p:nvPr/>
            </p:nvSpPr>
            <p:spPr>
              <a:xfrm>
                <a:off x="5505257" y="2633472"/>
                <a:ext cx="807417" cy="153888"/>
              </a:xfrm>
              <a:prstGeom prst="rect">
                <a:avLst/>
              </a:prstGeom>
              <a:noFill/>
            </p:spPr>
            <p:txBody>
              <a:bodyPr wrap="square" lIns="0" tIns="0" rIns="0" bIns="0">
                <a:noAutofit/>
              </a:bodyPr>
              <a:lstStyle>
                <a:defPPr>
                  <a:defRPr lang="LID4096"/>
                </a:defPPr>
                <a:lvl1pPr marR="144145">
                  <a:lnSpc>
                    <a:spcPts val="1200"/>
                  </a:lnSpc>
                  <a:defRPr sz="1100" b="0">
                    <a:solidFill>
                      <a:srgbClr val="231F20"/>
                    </a:solidFill>
                    <a:latin typeface="Arial"/>
                    <a:cs typeface="Arial"/>
                  </a:defRPr>
                </a:lvl1pPr>
              </a:lstStyle>
              <a:p>
                <a:pPr algn="r"/>
                <a:r>
                  <a:rPr lang="en-GB" sz="1200" b="1">
                    <a:solidFill>
                      <a:schemeClr val="tx1"/>
                    </a:solidFill>
                  </a:rPr>
                  <a:t>Enablers</a:t>
                </a:r>
              </a:p>
            </p:txBody>
          </p:sp>
          <p:sp>
            <p:nvSpPr>
              <p:cNvPr id="54" name="TextBox 53">
                <a:extLst>
                  <a:ext uri="{FF2B5EF4-FFF2-40B4-BE49-F238E27FC236}">
                    <a16:creationId xmlns:a16="http://schemas.microsoft.com/office/drawing/2014/main" id="{26E6E931-F11D-4641-A8AD-18AE6861C09C}"/>
                  </a:ext>
                </a:extLst>
              </p:cNvPr>
              <p:cNvSpPr txBox="1"/>
              <p:nvPr/>
            </p:nvSpPr>
            <p:spPr>
              <a:xfrm>
                <a:off x="5201295" y="5074920"/>
                <a:ext cx="1110560" cy="307777"/>
              </a:xfrm>
              <a:prstGeom prst="rect">
                <a:avLst/>
              </a:prstGeom>
              <a:noFill/>
            </p:spPr>
            <p:txBody>
              <a:bodyPr wrap="none" lIns="0" tIns="0" rIns="0" bIns="0">
                <a:spAutoFit/>
              </a:bodyPr>
              <a:lstStyle>
                <a:defPPr>
                  <a:defRPr lang="LID4096"/>
                </a:defPPr>
                <a:lvl1pPr marR="144145">
                  <a:lnSpc>
                    <a:spcPts val="1200"/>
                  </a:lnSpc>
                  <a:defRPr sz="1100" b="0">
                    <a:solidFill>
                      <a:srgbClr val="231F20"/>
                    </a:solidFill>
                    <a:latin typeface="Arial"/>
                    <a:cs typeface="Arial"/>
                  </a:defRPr>
                </a:lvl1pPr>
              </a:lstStyle>
              <a:p>
                <a:pPr algn="r"/>
                <a:r>
                  <a:rPr lang="en-GB" sz="1200" b="1">
                    <a:solidFill>
                      <a:schemeClr val="tx1"/>
                    </a:solidFill>
                  </a:rPr>
                  <a:t>Development</a:t>
                </a:r>
              </a:p>
              <a:p>
                <a:pPr algn="r"/>
                <a:r>
                  <a:rPr lang="en-GB" sz="1200" b="1">
                    <a:solidFill>
                      <a:schemeClr val="tx1"/>
                    </a:solidFill>
                  </a:rPr>
                  <a:t>synergies</a:t>
                </a:r>
              </a:p>
            </p:txBody>
          </p:sp>
          <p:cxnSp>
            <p:nvCxnSpPr>
              <p:cNvPr id="58" name="Straight Connector 57">
                <a:extLst>
                  <a:ext uri="{FF2B5EF4-FFF2-40B4-BE49-F238E27FC236}">
                    <a16:creationId xmlns:a16="http://schemas.microsoft.com/office/drawing/2014/main" id="{29A9CED0-61FC-4633-88C8-3211D7C129FF}"/>
                  </a:ext>
                </a:extLst>
              </p:cNvPr>
              <p:cNvCxnSpPr/>
              <p:nvPr/>
            </p:nvCxnSpPr>
            <p:spPr>
              <a:xfrm>
                <a:off x="4382603" y="3575692"/>
                <a:ext cx="978408" cy="0"/>
              </a:xfrm>
              <a:prstGeom prst="line">
                <a:avLst/>
              </a:prstGeom>
              <a:ln w="12700">
                <a:solidFill>
                  <a:srgbClr val="64CEF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6009FC2-9E10-4BAE-9103-2278E642BBA9}"/>
                  </a:ext>
                </a:extLst>
              </p:cNvPr>
              <p:cNvCxnSpPr/>
              <p:nvPr/>
            </p:nvCxnSpPr>
            <p:spPr>
              <a:xfrm>
                <a:off x="5363447" y="2633472"/>
                <a:ext cx="0" cy="941832"/>
              </a:xfrm>
              <a:prstGeom prst="line">
                <a:avLst/>
              </a:prstGeom>
              <a:ln w="12700">
                <a:solidFill>
                  <a:srgbClr val="64CEF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D58F624-1FD2-461D-BF11-B819F1ECC0C3}"/>
                  </a:ext>
                </a:extLst>
              </p:cNvPr>
              <p:cNvCxnSpPr/>
              <p:nvPr/>
            </p:nvCxnSpPr>
            <p:spPr>
              <a:xfrm>
                <a:off x="3606480" y="3463052"/>
                <a:ext cx="1444752" cy="0"/>
              </a:xfrm>
              <a:prstGeom prst="line">
                <a:avLst/>
              </a:prstGeom>
              <a:ln w="12700">
                <a:solidFill>
                  <a:srgbClr val="E3183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931E68B-6BF7-477B-974C-5AB71E479D59}"/>
                  </a:ext>
                </a:extLst>
              </p:cNvPr>
              <p:cNvCxnSpPr/>
              <p:nvPr/>
            </p:nvCxnSpPr>
            <p:spPr>
              <a:xfrm>
                <a:off x="5057473" y="2176272"/>
                <a:ext cx="0" cy="1289304"/>
              </a:xfrm>
              <a:prstGeom prst="line">
                <a:avLst/>
              </a:prstGeom>
              <a:ln w="12700">
                <a:solidFill>
                  <a:srgbClr val="E3183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EF212B0-89DE-492D-979B-81E39B0BAB1A}"/>
                  </a:ext>
                </a:extLst>
              </p:cNvPr>
              <p:cNvCxnSpPr/>
              <p:nvPr/>
            </p:nvCxnSpPr>
            <p:spPr>
              <a:xfrm>
                <a:off x="4206240" y="5148072"/>
                <a:ext cx="896112" cy="0"/>
              </a:xfrm>
              <a:prstGeom prst="line">
                <a:avLst/>
              </a:prstGeom>
              <a:ln w="12700">
                <a:solidFill>
                  <a:srgbClr val="D6D0CC"/>
                </a:solidFill>
              </a:ln>
            </p:spPr>
            <p:style>
              <a:lnRef idx="1">
                <a:schemeClr val="accent1"/>
              </a:lnRef>
              <a:fillRef idx="0">
                <a:schemeClr val="accent1"/>
              </a:fillRef>
              <a:effectRef idx="0">
                <a:schemeClr val="accent1"/>
              </a:effectRef>
              <a:fontRef idx="minor">
                <a:schemeClr val="tx1"/>
              </a:fontRef>
            </p:style>
          </p:cxnSp>
        </p:grpSp>
      </p:grpSp>
      <p:sp>
        <p:nvSpPr>
          <p:cNvPr id="34" name="object 2">
            <a:extLst>
              <a:ext uri="{FF2B5EF4-FFF2-40B4-BE49-F238E27FC236}">
                <a16:creationId xmlns:a16="http://schemas.microsoft.com/office/drawing/2014/main" id="{53A41608-0923-41C5-B880-2775BD81B5A4}"/>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1080711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Top-line targets for 2025</a:t>
            </a:r>
          </a:p>
        </p:txBody>
      </p:sp>
      <p:graphicFrame>
        <p:nvGraphicFramePr>
          <p:cNvPr id="5" name="Table 4">
            <a:extLst>
              <a:ext uri="{FF2B5EF4-FFF2-40B4-BE49-F238E27FC236}">
                <a16:creationId xmlns:a16="http://schemas.microsoft.com/office/drawing/2014/main" id="{527C6554-B47F-4ADF-A0F2-181FB10639A2}"/>
              </a:ext>
            </a:extLst>
          </p:cNvPr>
          <p:cNvGraphicFramePr>
            <a:graphicFrameLocks noGrp="1"/>
          </p:cNvGraphicFramePr>
          <p:nvPr/>
        </p:nvGraphicFramePr>
        <p:xfrm>
          <a:off x="457200" y="1828800"/>
          <a:ext cx="10058400" cy="3915093"/>
        </p:xfrm>
        <a:graphic>
          <a:graphicData uri="http://schemas.openxmlformats.org/drawingml/2006/table">
            <a:tbl>
              <a:tblPr/>
              <a:tblGrid>
                <a:gridCol w="1371600">
                  <a:extLst>
                    <a:ext uri="{9D8B030D-6E8A-4147-A177-3AD203B41FA5}">
                      <a16:colId xmlns:a16="http://schemas.microsoft.com/office/drawing/2014/main" val="3445399568"/>
                    </a:ext>
                  </a:extLst>
                </a:gridCol>
                <a:gridCol w="1371600">
                  <a:extLst>
                    <a:ext uri="{9D8B030D-6E8A-4147-A177-3AD203B41FA5}">
                      <a16:colId xmlns:a16="http://schemas.microsoft.com/office/drawing/2014/main" val="1871595694"/>
                    </a:ext>
                  </a:extLst>
                </a:gridCol>
                <a:gridCol w="1371600">
                  <a:extLst>
                    <a:ext uri="{9D8B030D-6E8A-4147-A177-3AD203B41FA5}">
                      <a16:colId xmlns:a16="http://schemas.microsoft.com/office/drawing/2014/main" val="2890903347"/>
                    </a:ext>
                  </a:extLst>
                </a:gridCol>
                <a:gridCol w="1828800">
                  <a:extLst>
                    <a:ext uri="{9D8B030D-6E8A-4147-A177-3AD203B41FA5}">
                      <a16:colId xmlns:a16="http://schemas.microsoft.com/office/drawing/2014/main" val="4011238786"/>
                    </a:ext>
                  </a:extLst>
                </a:gridCol>
                <a:gridCol w="1371600">
                  <a:extLst>
                    <a:ext uri="{9D8B030D-6E8A-4147-A177-3AD203B41FA5}">
                      <a16:colId xmlns:a16="http://schemas.microsoft.com/office/drawing/2014/main" val="2569932229"/>
                    </a:ext>
                  </a:extLst>
                </a:gridCol>
                <a:gridCol w="1371600">
                  <a:extLst>
                    <a:ext uri="{9D8B030D-6E8A-4147-A177-3AD203B41FA5}">
                      <a16:colId xmlns:a16="http://schemas.microsoft.com/office/drawing/2014/main" val="1713269143"/>
                    </a:ext>
                  </a:extLst>
                </a:gridCol>
                <a:gridCol w="1371600">
                  <a:extLst>
                    <a:ext uri="{9D8B030D-6E8A-4147-A177-3AD203B41FA5}">
                      <a16:colId xmlns:a16="http://schemas.microsoft.com/office/drawing/2014/main" val="1695260338"/>
                    </a:ext>
                  </a:extLst>
                </a:gridCol>
              </a:tblGrid>
              <a:tr h="548640">
                <a:tc gridSpan="3">
                  <a:txBody>
                    <a:bodyPr/>
                    <a:lstStyle/>
                    <a:p>
                      <a:pPr marL="107950">
                        <a:lnSpc>
                          <a:spcPct val="100000"/>
                        </a:lnSpc>
                        <a:spcBef>
                          <a:spcPts val="850"/>
                        </a:spcBef>
                      </a:pPr>
                      <a:r>
                        <a:rPr lang="fr-CH" sz="1400" b="1" spc="-20">
                          <a:solidFill>
                            <a:schemeClr val="bg1"/>
                          </a:solidFill>
                          <a:latin typeface="+mj-lt"/>
                          <a:cs typeface="Arial"/>
                        </a:rPr>
                        <a:t>HIV services</a:t>
                      </a:r>
                    </a:p>
                  </a:txBody>
                  <a:tcPr marL="0" marR="0" marT="18288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tc hMerge="1">
                  <a:txBody>
                    <a:bodyPr/>
                    <a:lstStyle/>
                    <a:p>
                      <a:endParaRPr lang="en-GB"/>
                    </a:p>
                  </a:txBody>
                  <a:tcPr/>
                </a:tc>
                <a:tc hMerge="1">
                  <a:txBody>
                    <a:bodyPr/>
                    <a:lstStyle/>
                    <a:p>
                      <a:endParaRPr lang="en-GB"/>
                    </a:p>
                  </a:txBody>
                  <a:tcPr/>
                </a:tc>
                <a:tc>
                  <a:txBody>
                    <a:bodyPr/>
                    <a:lstStyle/>
                    <a:p>
                      <a:pPr marL="71755">
                        <a:lnSpc>
                          <a:spcPct val="100000"/>
                        </a:lnSpc>
                        <a:spcBef>
                          <a:spcPts val="850"/>
                        </a:spcBef>
                      </a:pPr>
                      <a:r>
                        <a:rPr lang="fr-CH" sz="1400" b="1" err="1">
                          <a:solidFill>
                            <a:schemeClr val="bg1"/>
                          </a:solidFill>
                          <a:latin typeface="+mj-lt"/>
                          <a:cs typeface="Arial"/>
                        </a:rPr>
                        <a:t>Integration</a:t>
                      </a:r>
                      <a:endParaRPr sz="1400" b="1">
                        <a:solidFill>
                          <a:schemeClr val="bg1"/>
                        </a:solidFill>
                        <a:latin typeface="+mj-lt"/>
                        <a:cs typeface="Arial"/>
                      </a:endParaRPr>
                    </a:p>
                  </a:txBody>
                  <a:tcPr marL="0" marR="0" marT="18288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6AEA7"/>
                    </a:solidFill>
                  </a:tcPr>
                </a:tc>
                <a:tc gridSpan="3">
                  <a:txBody>
                    <a:bodyPr/>
                    <a:lstStyle/>
                    <a:p>
                      <a:pPr marL="71755">
                        <a:lnSpc>
                          <a:spcPct val="100000"/>
                        </a:lnSpc>
                        <a:spcBef>
                          <a:spcPts val="850"/>
                        </a:spcBef>
                      </a:pPr>
                      <a:r>
                        <a:rPr lang="fr-CH" sz="1400" b="1">
                          <a:solidFill>
                            <a:schemeClr val="bg1"/>
                          </a:solidFill>
                          <a:latin typeface="+mj-lt"/>
                          <a:cs typeface="Arial"/>
                        </a:rPr>
                        <a:t>Social </a:t>
                      </a:r>
                      <a:r>
                        <a:rPr lang="fr-CH" sz="1400" b="1" err="1">
                          <a:solidFill>
                            <a:schemeClr val="bg1"/>
                          </a:solidFill>
                          <a:latin typeface="+mj-lt"/>
                          <a:cs typeface="Arial"/>
                        </a:rPr>
                        <a:t>enablers</a:t>
                      </a:r>
                      <a:endParaRPr sz="1400" b="1">
                        <a:solidFill>
                          <a:schemeClr val="bg1"/>
                        </a:solidFill>
                        <a:latin typeface="+mj-lt"/>
                        <a:cs typeface="Arial"/>
                      </a:endParaRPr>
                    </a:p>
                  </a:txBody>
                  <a:tcPr marL="0" marR="0" marT="18288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2CDF6"/>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33598527"/>
                  </a:ext>
                </a:extLst>
              </a:tr>
              <a:tr h="548640">
                <a:tc rowSpan="3">
                  <a:txBody>
                    <a:bodyPr/>
                    <a:lstStyle/>
                    <a:p>
                      <a:pPr marL="107950">
                        <a:lnSpc>
                          <a:spcPct val="100000"/>
                        </a:lnSpc>
                      </a:pPr>
                      <a:r>
                        <a:rPr sz="1000" spc="-5">
                          <a:solidFill>
                            <a:schemeClr val="tx1"/>
                          </a:solidFill>
                          <a:latin typeface="+mj-lt"/>
                          <a:cs typeface="Calibri"/>
                        </a:rPr>
                        <a:t>95–95–95</a:t>
                      </a:r>
                      <a:endParaRPr sz="1000">
                        <a:solidFill>
                          <a:schemeClr val="tx1"/>
                        </a:solidFill>
                        <a:latin typeface="+mj-lt"/>
                        <a:cs typeface="Calibri"/>
                      </a:endParaRPr>
                    </a:p>
                    <a:p>
                      <a:pPr marL="107950" marR="139700">
                        <a:lnSpc>
                          <a:spcPct val="104200"/>
                        </a:lnSpc>
                      </a:pPr>
                      <a:r>
                        <a:rPr sz="1000" spc="5">
                          <a:solidFill>
                            <a:schemeClr val="tx1"/>
                          </a:solidFill>
                          <a:latin typeface="+mj-lt"/>
                          <a:cs typeface="Calibri"/>
                        </a:rPr>
                        <a:t>testing </a:t>
                      </a:r>
                      <a:r>
                        <a:rPr sz="1000" spc="10">
                          <a:solidFill>
                            <a:schemeClr val="tx1"/>
                          </a:solidFill>
                          <a:latin typeface="+mj-lt"/>
                          <a:cs typeface="Calibri"/>
                        </a:rPr>
                        <a:t>and  </a:t>
                      </a:r>
                      <a:r>
                        <a:rPr sz="1000" spc="-5">
                          <a:solidFill>
                            <a:schemeClr val="tx1"/>
                          </a:solidFill>
                          <a:latin typeface="+mj-lt"/>
                          <a:cs typeface="Calibri"/>
                        </a:rPr>
                        <a:t>treatment </a:t>
                      </a:r>
                      <a:r>
                        <a:rPr sz="1000">
                          <a:solidFill>
                            <a:schemeClr val="tx1"/>
                          </a:solidFill>
                          <a:latin typeface="+mj-lt"/>
                          <a:cs typeface="Calibri"/>
                        </a:rPr>
                        <a:t>targets  </a:t>
                      </a:r>
                      <a:r>
                        <a:rPr sz="1000" spc="5">
                          <a:solidFill>
                            <a:schemeClr val="tx1"/>
                          </a:solidFill>
                          <a:latin typeface="+mj-lt"/>
                          <a:cs typeface="Calibri"/>
                        </a:rPr>
                        <a:t>achieved within </a:t>
                      </a:r>
                      <a:r>
                        <a:rPr sz="1000" spc="-5">
                          <a:solidFill>
                            <a:schemeClr val="tx1"/>
                          </a:solidFill>
                          <a:latin typeface="+mj-lt"/>
                          <a:cs typeface="Calibri"/>
                        </a:rPr>
                        <a:t>all  subpopul</a:t>
                      </a:r>
                      <a:r>
                        <a:rPr sz="1000" spc="-10">
                          <a:solidFill>
                            <a:schemeClr val="tx1"/>
                          </a:solidFill>
                          <a:latin typeface="+mj-lt"/>
                          <a:cs typeface="Calibri"/>
                        </a:rPr>
                        <a:t>a</a:t>
                      </a:r>
                      <a:r>
                        <a:rPr sz="1000" spc="-5">
                          <a:solidFill>
                            <a:schemeClr val="tx1"/>
                          </a:solidFill>
                          <a:latin typeface="+mj-lt"/>
                          <a:cs typeface="Calibri"/>
                        </a:rPr>
                        <a:t>tions </a:t>
                      </a:r>
                      <a:r>
                        <a:rPr sz="1000" spc="15">
                          <a:solidFill>
                            <a:schemeClr val="tx1"/>
                          </a:solidFill>
                          <a:latin typeface="+mj-lt"/>
                          <a:cs typeface="Calibri"/>
                        </a:rPr>
                        <a:t>and </a:t>
                      </a:r>
                      <a:r>
                        <a:rPr sz="1000" spc="20">
                          <a:solidFill>
                            <a:schemeClr val="tx1"/>
                          </a:solidFill>
                          <a:latin typeface="+mj-lt"/>
                          <a:cs typeface="Calibri"/>
                        </a:rPr>
                        <a:t>age </a:t>
                      </a:r>
                      <a:r>
                        <a:rPr sz="1000" spc="5">
                          <a:solidFill>
                            <a:schemeClr val="tx1"/>
                          </a:solidFill>
                          <a:latin typeface="+mj-lt"/>
                          <a:cs typeface="Calibri"/>
                        </a:rPr>
                        <a:t>groups.</a:t>
                      </a:r>
                      <a:endParaRPr sz="1000">
                        <a:solidFill>
                          <a:schemeClr val="tx1"/>
                        </a:solidFill>
                        <a:latin typeface="+mj-lt"/>
                        <a:cs typeface="Calibri"/>
                      </a:endParaRPr>
                    </a:p>
                  </a:txBody>
                  <a:tcPr marL="0" marR="0" marT="182880" marB="1828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8CCC0"/>
                    </a:solidFill>
                  </a:tcPr>
                </a:tc>
                <a:tc rowSpan="3">
                  <a:txBody>
                    <a:bodyPr/>
                    <a:lstStyle/>
                    <a:p>
                      <a:pPr marL="71755" marR="130810">
                        <a:lnSpc>
                          <a:spcPct val="104200"/>
                        </a:lnSpc>
                      </a:pPr>
                      <a:r>
                        <a:rPr sz="1000" spc="20">
                          <a:solidFill>
                            <a:schemeClr val="tx1"/>
                          </a:solidFill>
                          <a:latin typeface="+mj-lt"/>
                          <a:cs typeface="Calibri"/>
                        </a:rPr>
                        <a:t>95% </a:t>
                      </a:r>
                      <a:r>
                        <a:rPr sz="1000" spc="-5">
                          <a:solidFill>
                            <a:schemeClr val="tx1"/>
                          </a:solidFill>
                          <a:latin typeface="+mj-lt"/>
                          <a:cs typeface="Calibri"/>
                        </a:rPr>
                        <a:t>of </a:t>
                      </a:r>
                      <a:r>
                        <a:rPr sz="1000" spc="10">
                          <a:solidFill>
                            <a:schemeClr val="tx1"/>
                          </a:solidFill>
                          <a:latin typeface="+mj-lt"/>
                          <a:cs typeface="Calibri"/>
                        </a:rPr>
                        <a:t>women </a:t>
                      </a:r>
                      <a:r>
                        <a:rPr sz="1000" spc="-5">
                          <a:solidFill>
                            <a:schemeClr val="tx1"/>
                          </a:solidFill>
                          <a:latin typeface="+mj-lt"/>
                          <a:cs typeface="Calibri"/>
                        </a:rPr>
                        <a:t>of  </a:t>
                      </a:r>
                      <a:r>
                        <a:rPr sz="1000">
                          <a:solidFill>
                            <a:schemeClr val="tx1"/>
                          </a:solidFill>
                          <a:latin typeface="+mj-lt"/>
                          <a:cs typeface="Calibri"/>
                        </a:rPr>
                        <a:t>reproductive </a:t>
                      </a:r>
                      <a:r>
                        <a:rPr sz="1000" spc="20">
                          <a:solidFill>
                            <a:schemeClr val="tx1"/>
                          </a:solidFill>
                          <a:latin typeface="+mj-lt"/>
                          <a:cs typeface="Calibri"/>
                        </a:rPr>
                        <a:t>age </a:t>
                      </a:r>
                      <a:r>
                        <a:rPr sz="1000">
                          <a:solidFill>
                            <a:schemeClr val="tx1"/>
                          </a:solidFill>
                          <a:latin typeface="+mj-lt"/>
                          <a:cs typeface="Calibri"/>
                        </a:rPr>
                        <a:t>have </a:t>
                      </a:r>
                      <a:r>
                        <a:rPr sz="1000" spc="-5">
                          <a:solidFill>
                            <a:schemeClr val="tx1"/>
                          </a:solidFill>
                          <a:latin typeface="+mj-lt"/>
                          <a:cs typeface="Calibri"/>
                        </a:rPr>
                        <a:t>their HIV </a:t>
                      </a:r>
                      <a:r>
                        <a:rPr sz="1000" spc="10">
                          <a:solidFill>
                            <a:schemeClr val="tx1"/>
                          </a:solidFill>
                          <a:latin typeface="+mj-lt"/>
                          <a:cs typeface="Calibri"/>
                        </a:rPr>
                        <a:t>and  </a:t>
                      </a:r>
                      <a:r>
                        <a:rPr sz="1000">
                          <a:solidFill>
                            <a:schemeClr val="tx1"/>
                          </a:solidFill>
                          <a:latin typeface="+mj-lt"/>
                          <a:cs typeface="Calibri"/>
                        </a:rPr>
                        <a:t>sexual </a:t>
                      </a:r>
                      <a:r>
                        <a:rPr sz="1000" spc="10">
                          <a:solidFill>
                            <a:schemeClr val="tx1"/>
                          </a:solidFill>
                          <a:latin typeface="+mj-lt"/>
                          <a:cs typeface="Calibri"/>
                        </a:rPr>
                        <a:t>and  </a:t>
                      </a:r>
                      <a:r>
                        <a:rPr sz="1000">
                          <a:solidFill>
                            <a:schemeClr val="tx1"/>
                          </a:solidFill>
                          <a:latin typeface="+mj-lt"/>
                          <a:cs typeface="Calibri"/>
                        </a:rPr>
                        <a:t>reproductive health</a:t>
                      </a:r>
                      <a:r>
                        <a:rPr sz="1000" spc="-60">
                          <a:solidFill>
                            <a:schemeClr val="tx1"/>
                          </a:solidFill>
                          <a:latin typeface="+mj-lt"/>
                          <a:cs typeface="Calibri"/>
                        </a:rPr>
                        <a:t> </a:t>
                      </a:r>
                      <a:r>
                        <a:rPr sz="1000">
                          <a:solidFill>
                            <a:schemeClr val="tx1"/>
                          </a:solidFill>
                          <a:latin typeface="+mj-lt"/>
                          <a:cs typeface="Calibri"/>
                        </a:rPr>
                        <a:t>service </a:t>
                      </a:r>
                      <a:r>
                        <a:rPr sz="1000" spc="5">
                          <a:solidFill>
                            <a:schemeClr val="tx1"/>
                          </a:solidFill>
                          <a:latin typeface="+mj-lt"/>
                          <a:cs typeface="Calibri"/>
                        </a:rPr>
                        <a:t>needs </a:t>
                      </a:r>
                      <a:r>
                        <a:rPr sz="1000" spc="-15">
                          <a:solidFill>
                            <a:schemeClr val="tx1"/>
                          </a:solidFill>
                          <a:latin typeface="+mj-lt"/>
                          <a:cs typeface="Calibri"/>
                        </a:rPr>
                        <a:t>met;  </a:t>
                      </a:r>
                      <a:r>
                        <a:rPr sz="1000" spc="20">
                          <a:solidFill>
                            <a:schemeClr val="tx1"/>
                          </a:solidFill>
                          <a:latin typeface="+mj-lt"/>
                          <a:cs typeface="Calibri"/>
                        </a:rPr>
                        <a:t>95% </a:t>
                      </a:r>
                      <a:r>
                        <a:rPr sz="1000" spc="-5">
                          <a:solidFill>
                            <a:schemeClr val="tx1"/>
                          </a:solidFill>
                          <a:latin typeface="+mj-lt"/>
                          <a:cs typeface="Calibri"/>
                        </a:rPr>
                        <a:t>of </a:t>
                      </a:r>
                      <a:r>
                        <a:rPr sz="1000" spc="10">
                          <a:solidFill>
                            <a:schemeClr val="tx1"/>
                          </a:solidFill>
                          <a:latin typeface="+mj-lt"/>
                          <a:cs typeface="Calibri"/>
                        </a:rPr>
                        <a:t>pregnant</a:t>
                      </a:r>
                      <a:r>
                        <a:rPr sz="1000" spc="-70">
                          <a:solidFill>
                            <a:schemeClr val="tx1"/>
                          </a:solidFill>
                          <a:latin typeface="+mj-lt"/>
                          <a:cs typeface="Calibri"/>
                        </a:rPr>
                        <a:t> </a:t>
                      </a:r>
                      <a:r>
                        <a:rPr sz="1000" spc="10">
                          <a:solidFill>
                            <a:schemeClr val="tx1"/>
                          </a:solidFill>
                          <a:latin typeface="+mj-lt"/>
                          <a:cs typeface="Calibri"/>
                        </a:rPr>
                        <a:t>and </a:t>
                      </a:r>
                      <a:r>
                        <a:rPr sz="1000" spc="-5">
                          <a:solidFill>
                            <a:schemeClr val="tx1"/>
                          </a:solidFill>
                          <a:latin typeface="+mj-lt"/>
                          <a:cs typeface="Calibri"/>
                        </a:rPr>
                        <a:t>b</a:t>
                      </a:r>
                      <a:r>
                        <a:rPr sz="1000" spc="-15">
                          <a:solidFill>
                            <a:schemeClr val="tx1"/>
                          </a:solidFill>
                          <a:latin typeface="+mj-lt"/>
                          <a:cs typeface="Calibri"/>
                        </a:rPr>
                        <a:t>r</a:t>
                      </a:r>
                      <a:r>
                        <a:rPr sz="1000" spc="-5">
                          <a:solidFill>
                            <a:schemeClr val="tx1"/>
                          </a:solidFill>
                          <a:latin typeface="+mj-lt"/>
                          <a:cs typeface="Calibri"/>
                        </a:rPr>
                        <a:t>east</a:t>
                      </a:r>
                      <a:r>
                        <a:rPr sz="1000" spc="-15">
                          <a:solidFill>
                            <a:schemeClr val="tx1"/>
                          </a:solidFill>
                          <a:latin typeface="+mj-lt"/>
                          <a:cs typeface="Calibri"/>
                        </a:rPr>
                        <a:t>f</a:t>
                      </a:r>
                      <a:r>
                        <a:rPr sz="1000" spc="-5">
                          <a:solidFill>
                            <a:schemeClr val="tx1"/>
                          </a:solidFill>
                          <a:latin typeface="+mj-lt"/>
                          <a:cs typeface="Calibri"/>
                        </a:rPr>
                        <a:t>eeding  </a:t>
                      </a:r>
                      <a:r>
                        <a:rPr sz="1000" spc="10">
                          <a:solidFill>
                            <a:schemeClr val="tx1"/>
                          </a:solidFill>
                          <a:latin typeface="+mj-lt"/>
                          <a:cs typeface="Calibri"/>
                        </a:rPr>
                        <a:t>women</a:t>
                      </a:r>
                      <a:r>
                        <a:rPr sz="1000" spc="-70">
                          <a:solidFill>
                            <a:schemeClr val="tx1"/>
                          </a:solidFill>
                          <a:latin typeface="+mj-lt"/>
                          <a:cs typeface="Calibri"/>
                        </a:rPr>
                        <a:t> </a:t>
                      </a:r>
                      <a:r>
                        <a:rPr sz="1000" spc="15">
                          <a:solidFill>
                            <a:schemeClr val="tx1"/>
                          </a:solidFill>
                          <a:latin typeface="+mj-lt"/>
                          <a:cs typeface="Calibri"/>
                        </a:rPr>
                        <a:t>living </a:t>
                      </a:r>
                      <a:r>
                        <a:rPr sz="1000" spc="5">
                          <a:solidFill>
                            <a:schemeClr val="tx1"/>
                          </a:solidFill>
                          <a:latin typeface="+mj-lt"/>
                          <a:cs typeface="Calibri"/>
                        </a:rPr>
                        <a:t>with </a:t>
                      </a:r>
                      <a:r>
                        <a:rPr sz="1000" spc="-5">
                          <a:solidFill>
                            <a:schemeClr val="tx1"/>
                          </a:solidFill>
                          <a:latin typeface="+mj-lt"/>
                          <a:cs typeface="Calibri"/>
                        </a:rPr>
                        <a:t>HIV</a:t>
                      </a:r>
                      <a:r>
                        <a:rPr sz="1000" spc="-100">
                          <a:solidFill>
                            <a:schemeClr val="tx1"/>
                          </a:solidFill>
                          <a:latin typeface="+mj-lt"/>
                          <a:cs typeface="Calibri"/>
                        </a:rPr>
                        <a:t> </a:t>
                      </a:r>
                      <a:r>
                        <a:rPr sz="1000">
                          <a:solidFill>
                            <a:schemeClr val="tx1"/>
                          </a:solidFill>
                          <a:latin typeface="+mj-lt"/>
                          <a:cs typeface="Calibri"/>
                        </a:rPr>
                        <a:t>have  </a:t>
                      </a:r>
                      <a:r>
                        <a:rPr sz="1000" spc="5">
                          <a:solidFill>
                            <a:schemeClr val="tx1"/>
                          </a:solidFill>
                          <a:latin typeface="+mj-lt"/>
                          <a:cs typeface="Calibri"/>
                        </a:rPr>
                        <a:t>suppressed </a:t>
                      </a:r>
                      <a:r>
                        <a:rPr sz="1000" spc="-5">
                          <a:solidFill>
                            <a:schemeClr val="tx1"/>
                          </a:solidFill>
                          <a:latin typeface="+mj-lt"/>
                          <a:cs typeface="Calibri"/>
                        </a:rPr>
                        <a:t>viral loads; </a:t>
                      </a:r>
                      <a:r>
                        <a:rPr sz="1000" spc="15">
                          <a:solidFill>
                            <a:schemeClr val="tx1"/>
                          </a:solidFill>
                          <a:latin typeface="+mj-lt"/>
                          <a:cs typeface="Calibri"/>
                        </a:rPr>
                        <a:t>and </a:t>
                      </a:r>
                      <a:r>
                        <a:rPr sz="1000" spc="20">
                          <a:solidFill>
                            <a:schemeClr val="tx1"/>
                          </a:solidFill>
                          <a:latin typeface="+mj-lt"/>
                          <a:cs typeface="Calibri"/>
                        </a:rPr>
                        <a:t>95% </a:t>
                      </a:r>
                      <a:r>
                        <a:rPr sz="1000" spc="-5">
                          <a:solidFill>
                            <a:schemeClr val="tx1"/>
                          </a:solidFill>
                          <a:latin typeface="+mj-lt"/>
                          <a:cs typeface="Calibri"/>
                        </a:rPr>
                        <a:t>of  </a:t>
                      </a:r>
                      <a:r>
                        <a:rPr sz="1000" spc="5">
                          <a:solidFill>
                            <a:schemeClr val="tx1"/>
                          </a:solidFill>
                          <a:latin typeface="+mj-lt"/>
                          <a:cs typeface="Calibri"/>
                        </a:rPr>
                        <a:t>HIV-exposed  children </a:t>
                      </a:r>
                      <a:r>
                        <a:rPr sz="1000" spc="-15">
                          <a:solidFill>
                            <a:schemeClr val="tx1"/>
                          </a:solidFill>
                          <a:latin typeface="+mj-lt"/>
                          <a:cs typeface="Calibri"/>
                        </a:rPr>
                        <a:t>are </a:t>
                      </a:r>
                      <a:r>
                        <a:rPr sz="1000" spc="-5">
                          <a:solidFill>
                            <a:schemeClr val="tx1"/>
                          </a:solidFill>
                          <a:latin typeface="+mj-lt"/>
                          <a:cs typeface="Calibri"/>
                        </a:rPr>
                        <a:t>tested </a:t>
                      </a:r>
                      <a:r>
                        <a:rPr sz="1000" spc="15">
                          <a:solidFill>
                            <a:schemeClr val="tx1"/>
                          </a:solidFill>
                          <a:latin typeface="+mj-lt"/>
                          <a:cs typeface="Calibri"/>
                        </a:rPr>
                        <a:t>by </a:t>
                      </a:r>
                      <a:r>
                        <a:rPr sz="1000" spc="-10">
                          <a:solidFill>
                            <a:schemeClr val="tx1"/>
                          </a:solidFill>
                          <a:latin typeface="+mj-lt"/>
                          <a:cs typeface="Calibri"/>
                        </a:rPr>
                        <a:t>2025.</a:t>
                      </a:r>
                      <a:endParaRPr sz="1000">
                        <a:solidFill>
                          <a:schemeClr val="tx1"/>
                        </a:solidFill>
                        <a:latin typeface="+mj-lt"/>
                        <a:cs typeface="Calibri"/>
                      </a:endParaRPr>
                    </a:p>
                  </a:txBody>
                  <a:tcPr marL="0" marR="0" marT="182880" marB="1828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8CCC0"/>
                    </a:solidFill>
                  </a:tcPr>
                </a:tc>
                <a:tc rowSpan="3">
                  <a:txBody>
                    <a:bodyPr/>
                    <a:lstStyle/>
                    <a:p>
                      <a:pPr marL="71755" marR="126364">
                        <a:lnSpc>
                          <a:spcPct val="104200"/>
                        </a:lnSpc>
                      </a:pPr>
                      <a:r>
                        <a:rPr sz="1000" spc="20">
                          <a:solidFill>
                            <a:schemeClr val="tx1"/>
                          </a:solidFill>
                          <a:latin typeface="+mj-lt"/>
                          <a:cs typeface="Calibri"/>
                        </a:rPr>
                        <a:t>95% </a:t>
                      </a:r>
                      <a:r>
                        <a:rPr sz="1000" spc="-5">
                          <a:solidFill>
                            <a:schemeClr val="tx1"/>
                          </a:solidFill>
                          <a:latin typeface="+mj-lt"/>
                          <a:cs typeface="Calibri"/>
                        </a:rPr>
                        <a:t>of  </a:t>
                      </a:r>
                      <a:r>
                        <a:rPr sz="1000" spc="10">
                          <a:solidFill>
                            <a:schemeClr val="tx1"/>
                          </a:solidFill>
                          <a:latin typeface="+mj-lt"/>
                          <a:cs typeface="Calibri"/>
                        </a:rPr>
                        <a:t>people </a:t>
                      </a:r>
                      <a:r>
                        <a:rPr sz="1000" spc="-10">
                          <a:solidFill>
                            <a:schemeClr val="tx1"/>
                          </a:solidFill>
                          <a:latin typeface="+mj-lt"/>
                          <a:cs typeface="Calibri"/>
                        </a:rPr>
                        <a:t>at  </a:t>
                      </a:r>
                      <a:r>
                        <a:rPr sz="1000" spc="-5">
                          <a:solidFill>
                            <a:schemeClr val="tx1"/>
                          </a:solidFill>
                          <a:latin typeface="+mj-lt"/>
                          <a:cs typeface="Calibri"/>
                        </a:rPr>
                        <a:t>risk </a:t>
                      </a:r>
                      <a:r>
                        <a:rPr sz="1000">
                          <a:solidFill>
                            <a:schemeClr val="tx1"/>
                          </a:solidFill>
                          <a:latin typeface="+mj-lt"/>
                          <a:cs typeface="Calibri"/>
                        </a:rPr>
                        <a:t>of </a:t>
                      </a:r>
                      <a:r>
                        <a:rPr sz="1000" spc="-5">
                          <a:solidFill>
                            <a:schemeClr val="tx1"/>
                          </a:solidFill>
                          <a:latin typeface="+mj-lt"/>
                          <a:cs typeface="Calibri"/>
                        </a:rPr>
                        <a:t>HIV </a:t>
                      </a:r>
                      <a:r>
                        <a:rPr sz="1000">
                          <a:solidFill>
                            <a:schemeClr val="tx1"/>
                          </a:solidFill>
                          <a:latin typeface="+mj-lt"/>
                          <a:cs typeface="Calibri"/>
                        </a:rPr>
                        <a:t>infection</a:t>
                      </a:r>
                      <a:r>
                        <a:rPr sz="1000" spc="-65">
                          <a:solidFill>
                            <a:schemeClr val="tx1"/>
                          </a:solidFill>
                          <a:latin typeface="+mj-lt"/>
                          <a:cs typeface="Calibri"/>
                        </a:rPr>
                        <a:t> </a:t>
                      </a:r>
                      <a:r>
                        <a:rPr sz="1000">
                          <a:solidFill>
                            <a:schemeClr val="tx1"/>
                          </a:solidFill>
                          <a:latin typeface="+mj-lt"/>
                          <a:cs typeface="Calibri"/>
                        </a:rPr>
                        <a:t>use </a:t>
                      </a:r>
                      <a:r>
                        <a:rPr sz="1000" spc="-5">
                          <a:solidFill>
                            <a:schemeClr val="tx1"/>
                          </a:solidFill>
                          <a:latin typeface="+mj-lt"/>
                          <a:cs typeface="Calibri"/>
                        </a:rPr>
                        <a:t>appropriate,  prioritized, </a:t>
                      </a:r>
                      <a:r>
                        <a:rPr sz="1000">
                          <a:solidFill>
                            <a:schemeClr val="tx1"/>
                          </a:solidFill>
                          <a:latin typeface="+mj-lt"/>
                          <a:cs typeface="Calibri"/>
                        </a:rPr>
                        <a:t>person-  centred </a:t>
                      </a:r>
                      <a:r>
                        <a:rPr sz="1000" spc="10">
                          <a:solidFill>
                            <a:schemeClr val="tx1"/>
                          </a:solidFill>
                          <a:latin typeface="+mj-lt"/>
                          <a:cs typeface="Calibri"/>
                        </a:rPr>
                        <a:t>and  </a:t>
                      </a:r>
                      <a:r>
                        <a:rPr sz="1000" spc="-5">
                          <a:solidFill>
                            <a:schemeClr val="tx1"/>
                          </a:solidFill>
                          <a:latin typeface="+mj-lt"/>
                          <a:cs typeface="Calibri"/>
                        </a:rPr>
                        <a:t>effective  </a:t>
                      </a:r>
                      <a:r>
                        <a:rPr sz="1000" spc="-10">
                          <a:solidFill>
                            <a:schemeClr val="tx1"/>
                          </a:solidFill>
                          <a:latin typeface="+mj-lt"/>
                          <a:cs typeface="Calibri"/>
                        </a:rPr>
                        <a:t>c</a:t>
                      </a:r>
                      <a:r>
                        <a:rPr sz="1000" spc="-5">
                          <a:solidFill>
                            <a:schemeClr val="tx1"/>
                          </a:solidFill>
                          <a:latin typeface="+mj-lt"/>
                          <a:cs typeface="Calibri"/>
                        </a:rPr>
                        <a:t>ombin</a:t>
                      </a:r>
                      <a:r>
                        <a:rPr sz="1000" spc="-10">
                          <a:solidFill>
                            <a:schemeClr val="tx1"/>
                          </a:solidFill>
                          <a:latin typeface="+mj-lt"/>
                          <a:cs typeface="Calibri"/>
                        </a:rPr>
                        <a:t>a</a:t>
                      </a:r>
                      <a:r>
                        <a:rPr sz="1000" spc="-5">
                          <a:solidFill>
                            <a:schemeClr val="tx1"/>
                          </a:solidFill>
                          <a:latin typeface="+mj-lt"/>
                          <a:cs typeface="Calibri"/>
                        </a:rPr>
                        <a:t>tion  </a:t>
                      </a:r>
                      <a:r>
                        <a:rPr sz="1000">
                          <a:solidFill>
                            <a:schemeClr val="tx1"/>
                          </a:solidFill>
                          <a:latin typeface="+mj-lt"/>
                          <a:cs typeface="Calibri"/>
                        </a:rPr>
                        <a:t>prevention options.</a:t>
                      </a:r>
                    </a:p>
                  </a:txBody>
                  <a:tcPr marL="0" marR="0" marT="182880" marB="1828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8CCC0"/>
                    </a:solidFill>
                  </a:tcPr>
                </a:tc>
                <a:tc rowSpan="3">
                  <a:txBody>
                    <a:bodyPr/>
                    <a:lstStyle/>
                    <a:p>
                      <a:pPr marL="71755" marR="208279">
                        <a:lnSpc>
                          <a:spcPct val="104200"/>
                        </a:lnSpc>
                      </a:pPr>
                      <a:r>
                        <a:rPr sz="1000" spc="10">
                          <a:solidFill>
                            <a:schemeClr val="tx1"/>
                          </a:solidFill>
                          <a:latin typeface="+mj-lt"/>
                          <a:cs typeface="Calibri"/>
                        </a:rPr>
                        <a:t>Adoption </a:t>
                      </a:r>
                      <a:r>
                        <a:rPr sz="1000">
                          <a:solidFill>
                            <a:schemeClr val="tx1"/>
                          </a:solidFill>
                          <a:latin typeface="+mj-lt"/>
                          <a:cs typeface="Calibri"/>
                        </a:rPr>
                        <a:t>of </a:t>
                      </a:r>
                      <a:r>
                        <a:rPr sz="1000" spc="10">
                          <a:solidFill>
                            <a:schemeClr val="tx1"/>
                          </a:solidFill>
                          <a:latin typeface="+mj-lt"/>
                          <a:cs typeface="Calibri"/>
                        </a:rPr>
                        <a:t>people- </a:t>
                      </a:r>
                      <a:r>
                        <a:rPr sz="1000" err="1">
                          <a:solidFill>
                            <a:schemeClr val="tx1"/>
                          </a:solidFill>
                          <a:latin typeface="+mj-lt"/>
                          <a:cs typeface="Calibri"/>
                        </a:rPr>
                        <a:t>centred</a:t>
                      </a:r>
                      <a:r>
                        <a:rPr sz="1000">
                          <a:solidFill>
                            <a:schemeClr val="tx1"/>
                          </a:solidFill>
                          <a:latin typeface="+mj-lt"/>
                          <a:cs typeface="Calibri"/>
                        </a:rPr>
                        <a:t> </a:t>
                      </a:r>
                      <a:r>
                        <a:rPr sz="1000" spc="15">
                          <a:solidFill>
                            <a:schemeClr val="tx1"/>
                          </a:solidFill>
                          <a:latin typeface="+mj-lt"/>
                          <a:cs typeface="Calibri"/>
                        </a:rPr>
                        <a:t>and</a:t>
                      </a:r>
                      <a:r>
                        <a:rPr sz="1000" spc="-95">
                          <a:solidFill>
                            <a:schemeClr val="tx1"/>
                          </a:solidFill>
                          <a:latin typeface="+mj-lt"/>
                          <a:cs typeface="Calibri"/>
                        </a:rPr>
                        <a:t> </a:t>
                      </a:r>
                      <a:r>
                        <a:rPr sz="1000">
                          <a:solidFill>
                            <a:schemeClr val="tx1"/>
                          </a:solidFill>
                          <a:latin typeface="+mj-lt"/>
                          <a:cs typeface="Calibri"/>
                        </a:rPr>
                        <a:t>context-  </a:t>
                      </a:r>
                      <a:r>
                        <a:rPr sz="1000" spc="5">
                          <a:solidFill>
                            <a:schemeClr val="tx1"/>
                          </a:solidFill>
                          <a:latin typeface="+mj-lt"/>
                          <a:cs typeface="Calibri"/>
                        </a:rPr>
                        <a:t>specific </a:t>
                      </a:r>
                      <a:r>
                        <a:rPr sz="1000">
                          <a:solidFill>
                            <a:schemeClr val="tx1"/>
                          </a:solidFill>
                          <a:latin typeface="+mj-lt"/>
                          <a:cs typeface="Calibri"/>
                        </a:rPr>
                        <a:t>integrated  </a:t>
                      </a:r>
                      <a:r>
                        <a:rPr sz="1000" spc="5">
                          <a:solidFill>
                            <a:schemeClr val="tx1"/>
                          </a:solidFill>
                          <a:latin typeface="+mj-lt"/>
                          <a:cs typeface="Calibri"/>
                        </a:rPr>
                        <a:t>approaches</a:t>
                      </a:r>
                      <a:r>
                        <a:rPr lang="fr-CH" sz="1000" spc="5">
                          <a:solidFill>
                            <a:schemeClr val="tx1"/>
                          </a:solidFill>
                          <a:latin typeface="+mj-lt"/>
                          <a:cs typeface="Calibri"/>
                        </a:rPr>
                        <a:t> </a:t>
                      </a:r>
                      <a:r>
                        <a:rPr sz="1000" spc="-5">
                          <a:solidFill>
                            <a:schemeClr val="tx1"/>
                          </a:solidFill>
                          <a:latin typeface="+mj-lt"/>
                          <a:cs typeface="Calibri"/>
                        </a:rPr>
                        <a:t>that </a:t>
                      </a:r>
                      <a:r>
                        <a:rPr sz="1000" spc="10">
                          <a:solidFill>
                            <a:schemeClr val="tx1"/>
                          </a:solidFill>
                          <a:latin typeface="+mj-lt"/>
                          <a:cs typeface="Calibri"/>
                        </a:rPr>
                        <a:t>support </a:t>
                      </a:r>
                      <a:r>
                        <a:rPr sz="1000">
                          <a:solidFill>
                            <a:schemeClr val="tx1"/>
                          </a:solidFill>
                          <a:latin typeface="+mj-lt"/>
                          <a:cs typeface="Calibri"/>
                        </a:rPr>
                        <a:t>the </a:t>
                      </a:r>
                      <a:r>
                        <a:rPr sz="1000" spc="5">
                          <a:solidFill>
                            <a:schemeClr val="tx1"/>
                          </a:solidFill>
                          <a:latin typeface="+mj-lt"/>
                          <a:cs typeface="Calibri"/>
                        </a:rPr>
                        <a:t>achievement </a:t>
                      </a:r>
                      <a:r>
                        <a:rPr sz="1000">
                          <a:solidFill>
                            <a:schemeClr val="tx1"/>
                          </a:solidFill>
                          <a:latin typeface="+mj-lt"/>
                          <a:cs typeface="Calibri"/>
                        </a:rPr>
                        <a:t>of the  2025 </a:t>
                      </a:r>
                      <a:r>
                        <a:rPr sz="1000" spc="-5">
                          <a:solidFill>
                            <a:schemeClr val="tx1"/>
                          </a:solidFill>
                          <a:latin typeface="+mj-lt"/>
                          <a:cs typeface="Calibri"/>
                        </a:rPr>
                        <a:t>HIV </a:t>
                      </a:r>
                      <a:r>
                        <a:rPr sz="1000">
                          <a:solidFill>
                            <a:schemeClr val="tx1"/>
                          </a:solidFill>
                          <a:latin typeface="+mj-lt"/>
                          <a:cs typeface="Calibri"/>
                        </a:rPr>
                        <a:t>targets</a:t>
                      </a:r>
                      <a:r>
                        <a:rPr sz="1000" spc="-110">
                          <a:solidFill>
                            <a:schemeClr val="tx1"/>
                          </a:solidFill>
                          <a:latin typeface="+mj-lt"/>
                          <a:cs typeface="Calibri"/>
                        </a:rPr>
                        <a:t> </a:t>
                      </a:r>
                      <a:r>
                        <a:rPr sz="1000" spc="10">
                          <a:solidFill>
                            <a:schemeClr val="tx1"/>
                          </a:solidFill>
                          <a:latin typeface="+mj-lt"/>
                          <a:cs typeface="Calibri"/>
                        </a:rPr>
                        <a:t>and  </a:t>
                      </a:r>
                      <a:r>
                        <a:rPr sz="1000" spc="-5">
                          <a:solidFill>
                            <a:schemeClr val="tx1"/>
                          </a:solidFill>
                          <a:latin typeface="+mj-lt"/>
                          <a:cs typeface="Calibri"/>
                        </a:rPr>
                        <a:t>result </a:t>
                      </a:r>
                      <a:r>
                        <a:rPr sz="1000" spc="10">
                          <a:solidFill>
                            <a:schemeClr val="tx1"/>
                          </a:solidFill>
                          <a:latin typeface="+mj-lt"/>
                          <a:cs typeface="Calibri"/>
                        </a:rPr>
                        <a:t>in </a:t>
                      </a:r>
                      <a:r>
                        <a:rPr sz="1000" spc="-10">
                          <a:solidFill>
                            <a:schemeClr val="tx1"/>
                          </a:solidFill>
                          <a:latin typeface="+mj-lt"/>
                          <a:cs typeface="Calibri"/>
                        </a:rPr>
                        <a:t>at </a:t>
                      </a:r>
                      <a:r>
                        <a:rPr sz="1000" spc="-5">
                          <a:solidFill>
                            <a:schemeClr val="tx1"/>
                          </a:solidFill>
                          <a:latin typeface="+mj-lt"/>
                          <a:cs typeface="Calibri"/>
                        </a:rPr>
                        <a:t>least</a:t>
                      </a:r>
                      <a:r>
                        <a:rPr sz="1000" spc="-120">
                          <a:solidFill>
                            <a:schemeClr val="tx1"/>
                          </a:solidFill>
                          <a:latin typeface="+mj-lt"/>
                          <a:cs typeface="Calibri"/>
                        </a:rPr>
                        <a:t> </a:t>
                      </a:r>
                      <a:r>
                        <a:rPr sz="1000" spc="15">
                          <a:solidFill>
                            <a:schemeClr val="tx1"/>
                          </a:solidFill>
                          <a:latin typeface="+mj-lt"/>
                          <a:cs typeface="Calibri"/>
                        </a:rPr>
                        <a:t>90%  </a:t>
                      </a:r>
                      <a:r>
                        <a:rPr sz="1000">
                          <a:solidFill>
                            <a:schemeClr val="tx1"/>
                          </a:solidFill>
                          <a:latin typeface="+mj-lt"/>
                          <a:cs typeface="Calibri"/>
                        </a:rPr>
                        <a:t>of </a:t>
                      </a:r>
                      <a:r>
                        <a:rPr sz="1000" spc="10">
                          <a:solidFill>
                            <a:schemeClr val="tx1"/>
                          </a:solidFill>
                          <a:latin typeface="+mj-lt"/>
                          <a:cs typeface="Calibri"/>
                        </a:rPr>
                        <a:t>people </a:t>
                      </a:r>
                      <a:r>
                        <a:rPr sz="1000" spc="15">
                          <a:solidFill>
                            <a:schemeClr val="tx1"/>
                          </a:solidFill>
                          <a:latin typeface="+mj-lt"/>
                          <a:cs typeface="Calibri"/>
                        </a:rPr>
                        <a:t>living</a:t>
                      </a:r>
                      <a:r>
                        <a:rPr sz="1000" spc="-130">
                          <a:solidFill>
                            <a:schemeClr val="tx1"/>
                          </a:solidFill>
                          <a:latin typeface="+mj-lt"/>
                          <a:cs typeface="Calibri"/>
                        </a:rPr>
                        <a:t> </a:t>
                      </a:r>
                      <a:r>
                        <a:rPr sz="1000" spc="5">
                          <a:solidFill>
                            <a:schemeClr val="tx1"/>
                          </a:solidFill>
                          <a:latin typeface="+mj-lt"/>
                          <a:cs typeface="Calibri"/>
                        </a:rPr>
                        <a:t>with </a:t>
                      </a:r>
                      <a:r>
                        <a:rPr sz="1000" spc="-5">
                          <a:solidFill>
                            <a:schemeClr val="tx1"/>
                          </a:solidFill>
                          <a:latin typeface="+mj-lt"/>
                          <a:cs typeface="Calibri"/>
                        </a:rPr>
                        <a:t>HIV </a:t>
                      </a:r>
                      <a:r>
                        <a:rPr sz="1000" spc="15">
                          <a:solidFill>
                            <a:schemeClr val="tx1"/>
                          </a:solidFill>
                          <a:latin typeface="+mj-lt"/>
                          <a:cs typeface="Calibri"/>
                        </a:rPr>
                        <a:t>and </a:t>
                      </a:r>
                      <a:r>
                        <a:rPr sz="1000" spc="5">
                          <a:solidFill>
                            <a:schemeClr val="tx1"/>
                          </a:solidFill>
                          <a:latin typeface="+mj-lt"/>
                          <a:cs typeface="Calibri"/>
                        </a:rPr>
                        <a:t>individuals </a:t>
                      </a:r>
                      <a:r>
                        <a:rPr sz="1000" spc="-10">
                          <a:solidFill>
                            <a:schemeClr val="tx1"/>
                          </a:solidFill>
                          <a:latin typeface="+mj-lt"/>
                          <a:cs typeface="Calibri"/>
                        </a:rPr>
                        <a:t>at </a:t>
                      </a:r>
                      <a:r>
                        <a:rPr sz="1000" spc="10">
                          <a:solidFill>
                            <a:schemeClr val="tx1"/>
                          </a:solidFill>
                          <a:latin typeface="+mj-lt"/>
                          <a:cs typeface="Calibri"/>
                        </a:rPr>
                        <a:t>heightened </a:t>
                      </a:r>
                      <a:r>
                        <a:rPr sz="1000" spc="-5">
                          <a:solidFill>
                            <a:schemeClr val="tx1"/>
                          </a:solidFill>
                          <a:latin typeface="+mj-lt"/>
                          <a:cs typeface="Calibri"/>
                        </a:rPr>
                        <a:t>risk</a:t>
                      </a:r>
                      <a:r>
                        <a:rPr sz="1000" spc="-105">
                          <a:solidFill>
                            <a:schemeClr val="tx1"/>
                          </a:solidFill>
                          <a:latin typeface="+mj-lt"/>
                          <a:cs typeface="Calibri"/>
                        </a:rPr>
                        <a:t> </a:t>
                      </a:r>
                      <a:r>
                        <a:rPr sz="1000" spc="-5">
                          <a:solidFill>
                            <a:schemeClr val="tx1"/>
                          </a:solidFill>
                          <a:latin typeface="+mj-lt"/>
                          <a:cs typeface="Calibri"/>
                        </a:rPr>
                        <a:t>of HIV </a:t>
                      </a:r>
                      <a:r>
                        <a:rPr sz="1000">
                          <a:solidFill>
                            <a:schemeClr val="tx1"/>
                          </a:solidFill>
                          <a:latin typeface="+mj-lt"/>
                          <a:cs typeface="Calibri"/>
                        </a:rPr>
                        <a:t>infection </a:t>
                      </a:r>
                      <a:r>
                        <a:rPr sz="1000" spc="5">
                          <a:solidFill>
                            <a:schemeClr val="tx1"/>
                          </a:solidFill>
                          <a:latin typeface="+mj-lt"/>
                          <a:cs typeface="Calibri"/>
                        </a:rPr>
                        <a:t>linked  </a:t>
                      </a:r>
                      <a:r>
                        <a:rPr sz="1000">
                          <a:solidFill>
                            <a:schemeClr val="tx1"/>
                          </a:solidFill>
                          <a:latin typeface="+mj-lt"/>
                          <a:cs typeface="Calibri"/>
                        </a:rPr>
                        <a:t>to services </a:t>
                      </a:r>
                      <a:r>
                        <a:rPr sz="1000" spc="-15">
                          <a:solidFill>
                            <a:schemeClr val="tx1"/>
                          </a:solidFill>
                          <a:latin typeface="+mj-lt"/>
                          <a:cs typeface="Calibri"/>
                        </a:rPr>
                        <a:t>for </a:t>
                      </a:r>
                      <a:r>
                        <a:rPr sz="1000" spc="-5">
                          <a:solidFill>
                            <a:schemeClr val="tx1"/>
                          </a:solidFill>
                          <a:latin typeface="+mj-lt"/>
                          <a:cs typeface="Calibri"/>
                        </a:rPr>
                        <a:t>other  </a:t>
                      </a:r>
                      <a:r>
                        <a:rPr sz="1000" spc="10">
                          <a:solidFill>
                            <a:schemeClr val="tx1"/>
                          </a:solidFill>
                          <a:latin typeface="+mj-lt"/>
                          <a:cs typeface="Calibri"/>
                        </a:rPr>
                        <a:t>communicable </a:t>
                      </a:r>
                      <a:r>
                        <a:rPr sz="1000" spc="-5">
                          <a:solidFill>
                            <a:schemeClr val="tx1"/>
                          </a:solidFill>
                          <a:latin typeface="+mj-lt"/>
                          <a:cs typeface="Calibri"/>
                        </a:rPr>
                        <a:t>diseases, </a:t>
                      </a:r>
                      <a:r>
                        <a:rPr sz="1000" spc="10">
                          <a:solidFill>
                            <a:schemeClr val="tx1"/>
                          </a:solidFill>
                          <a:latin typeface="+mj-lt"/>
                          <a:cs typeface="Calibri"/>
                        </a:rPr>
                        <a:t>non-communicable  </a:t>
                      </a:r>
                      <a:r>
                        <a:rPr sz="1000" spc="-5">
                          <a:solidFill>
                            <a:schemeClr val="tx1"/>
                          </a:solidFill>
                          <a:latin typeface="+mj-lt"/>
                          <a:cs typeface="Calibri"/>
                        </a:rPr>
                        <a:t>diseases,</a:t>
                      </a:r>
                      <a:r>
                        <a:rPr sz="1000" spc="-30">
                          <a:solidFill>
                            <a:schemeClr val="tx1"/>
                          </a:solidFill>
                          <a:latin typeface="+mj-lt"/>
                          <a:cs typeface="Calibri"/>
                        </a:rPr>
                        <a:t> </a:t>
                      </a:r>
                      <a:r>
                        <a:rPr sz="1000">
                          <a:solidFill>
                            <a:schemeClr val="tx1"/>
                          </a:solidFill>
                          <a:latin typeface="+mj-lt"/>
                          <a:cs typeface="Calibri"/>
                        </a:rPr>
                        <a:t>sexual</a:t>
                      </a:r>
                      <a:r>
                        <a:rPr lang="fr-CH" sz="1000">
                          <a:solidFill>
                            <a:schemeClr val="tx1"/>
                          </a:solidFill>
                          <a:latin typeface="+mj-lt"/>
                          <a:cs typeface="Calibri"/>
                        </a:rPr>
                        <a:t> </a:t>
                      </a:r>
                      <a:r>
                        <a:rPr sz="1000" spc="15">
                          <a:solidFill>
                            <a:schemeClr val="tx1"/>
                          </a:solidFill>
                          <a:latin typeface="+mj-lt"/>
                          <a:cs typeface="Calibri"/>
                        </a:rPr>
                        <a:t>and </a:t>
                      </a:r>
                      <a:r>
                        <a:rPr sz="1000" spc="10">
                          <a:solidFill>
                            <a:schemeClr val="tx1"/>
                          </a:solidFill>
                          <a:latin typeface="+mj-lt"/>
                          <a:cs typeface="Calibri"/>
                        </a:rPr>
                        <a:t>gender-based </a:t>
                      </a:r>
                      <a:r>
                        <a:rPr sz="1000">
                          <a:solidFill>
                            <a:schemeClr val="tx1"/>
                          </a:solidFill>
                          <a:latin typeface="+mj-lt"/>
                          <a:cs typeface="Calibri"/>
                        </a:rPr>
                        <a:t>violence, mental health </a:t>
                      </a:r>
                      <a:r>
                        <a:rPr sz="1000" spc="15">
                          <a:solidFill>
                            <a:schemeClr val="tx1"/>
                          </a:solidFill>
                          <a:latin typeface="+mj-lt"/>
                          <a:cs typeface="Calibri"/>
                        </a:rPr>
                        <a:t>and </a:t>
                      </a:r>
                      <a:r>
                        <a:rPr sz="1000" spc="-5">
                          <a:solidFill>
                            <a:schemeClr val="tx1"/>
                          </a:solidFill>
                          <a:latin typeface="+mj-lt"/>
                          <a:cs typeface="Calibri"/>
                        </a:rPr>
                        <a:t>other  </a:t>
                      </a:r>
                      <a:r>
                        <a:rPr sz="1000">
                          <a:solidFill>
                            <a:schemeClr val="tx1"/>
                          </a:solidFill>
                          <a:latin typeface="+mj-lt"/>
                          <a:cs typeface="Calibri"/>
                        </a:rPr>
                        <a:t>services </a:t>
                      </a:r>
                      <a:r>
                        <a:rPr sz="1000" spc="5">
                          <a:solidFill>
                            <a:schemeClr val="tx1"/>
                          </a:solidFill>
                          <a:latin typeface="+mj-lt"/>
                          <a:cs typeface="Calibri"/>
                        </a:rPr>
                        <a:t>they </a:t>
                      </a:r>
                      <a:r>
                        <a:rPr sz="1000" spc="10">
                          <a:solidFill>
                            <a:schemeClr val="tx1"/>
                          </a:solidFill>
                          <a:latin typeface="+mj-lt"/>
                          <a:cs typeface="Calibri"/>
                        </a:rPr>
                        <a:t>need</a:t>
                      </a:r>
                      <a:r>
                        <a:rPr sz="1000" spc="-125">
                          <a:solidFill>
                            <a:schemeClr val="tx1"/>
                          </a:solidFill>
                          <a:latin typeface="+mj-lt"/>
                          <a:cs typeface="Calibri"/>
                        </a:rPr>
                        <a:t> </a:t>
                      </a:r>
                      <a:r>
                        <a:rPr sz="1000" spc="-15">
                          <a:solidFill>
                            <a:schemeClr val="tx1"/>
                          </a:solidFill>
                          <a:latin typeface="+mj-lt"/>
                          <a:cs typeface="Calibri"/>
                        </a:rPr>
                        <a:t>for </a:t>
                      </a:r>
                      <a:r>
                        <a:rPr sz="1000" spc="-5">
                          <a:solidFill>
                            <a:schemeClr val="tx1"/>
                          </a:solidFill>
                          <a:latin typeface="+mj-lt"/>
                          <a:cs typeface="Calibri"/>
                        </a:rPr>
                        <a:t>their overall </a:t>
                      </a:r>
                      <a:r>
                        <a:rPr sz="1000">
                          <a:solidFill>
                            <a:schemeClr val="tx1"/>
                          </a:solidFill>
                          <a:latin typeface="+mj-lt"/>
                          <a:cs typeface="Calibri"/>
                        </a:rPr>
                        <a:t>health </a:t>
                      </a:r>
                      <a:r>
                        <a:rPr sz="1000" spc="15">
                          <a:solidFill>
                            <a:schemeClr val="tx1"/>
                          </a:solidFill>
                          <a:latin typeface="+mj-lt"/>
                          <a:cs typeface="Calibri"/>
                        </a:rPr>
                        <a:t>and</a:t>
                      </a:r>
                      <a:r>
                        <a:rPr sz="1000" spc="-30">
                          <a:solidFill>
                            <a:schemeClr val="tx1"/>
                          </a:solidFill>
                          <a:latin typeface="+mj-lt"/>
                          <a:cs typeface="Calibri"/>
                        </a:rPr>
                        <a:t> </a:t>
                      </a:r>
                      <a:r>
                        <a:rPr sz="1000" spc="5">
                          <a:solidFill>
                            <a:schemeClr val="tx1"/>
                          </a:solidFill>
                          <a:latin typeface="+mj-lt"/>
                          <a:cs typeface="Calibri"/>
                        </a:rPr>
                        <a:t>well-being.</a:t>
                      </a:r>
                      <a:endParaRPr sz="1000">
                        <a:solidFill>
                          <a:schemeClr val="tx1"/>
                        </a:solidFill>
                        <a:latin typeface="+mj-lt"/>
                        <a:cs typeface="Calibri"/>
                      </a:endParaRPr>
                    </a:p>
                  </a:txBody>
                  <a:tcPr marL="0" marR="0" marT="182880" marB="1828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6E4"/>
                    </a:solidFill>
                  </a:tcPr>
                </a:tc>
                <a:tc gridSpan="3">
                  <a:txBody>
                    <a:bodyPr/>
                    <a:lstStyle/>
                    <a:p>
                      <a:pPr marL="71755" marR="292735">
                        <a:lnSpc>
                          <a:spcPct val="104200"/>
                        </a:lnSpc>
                      </a:pPr>
                      <a:r>
                        <a:rPr sz="1000" spc="-5">
                          <a:solidFill>
                            <a:schemeClr val="tx1"/>
                          </a:solidFill>
                          <a:latin typeface="+mj-lt"/>
                          <a:cs typeface="Calibri"/>
                        </a:rPr>
                        <a:t>10–10–10 </a:t>
                      </a:r>
                      <a:r>
                        <a:rPr sz="1000">
                          <a:solidFill>
                            <a:schemeClr val="tx1"/>
                          </a:solidFill>
                          <a:latin typeface="+mj-lt"/>
                          <a:cs typeface="Calibri"/>
                        </a:rPr>
                        <a:t>targets </a:t>
                      </a:r>
                      <a:r>
                        <a:rPr sz="1000" spc="-15">
                          <a:solidFill>
                            <a:schemeClr val="tx1"/>
                          </a:solidFill>
                          <a:latin typeface="+mj-lt"/>
                          <a:cs typeface="Calibri"/>
                        </a:rPr>
                        <a:t>for </a:t>
                      </a:r>
                      <a:r>
                        <a:rPr sz="1000" spc="10">
                          <a:solidFill>
                            <a:schemeClr val="tx1"/>
                          </a:solidFill>
                          <a:latin typeface="+mj-lt"/>
                          <a:cs typeface="Calibri"/>
                        </a:rPr>
                        <a:t>removing </a:t>
                      </a:r>
                      <a:r>
                        <a:rPr sz="1000">
                          <a:solidFill>
                            <a:schemeClr val="tx1"/>
                          </a:solidFill>
                          <a:latin typeface="+mj-lt"/>
                          <a:cs typeface="Calibri"/>
                        </a:rPr>
                        <a:t>societal </a:t>
                      </a:r>
                      <a:r>
                        <a:rPr sz="1000" spc="15">
                          <a:solidFill>
                            <a:schemeClr val="tx1"/>
                          </a:solidFill>
                          <a:latin typeface="+mj-lt"/>
                          <a:cs typeface="Calibri"/>
                        </a:rPr>
                        <a:t>and</a:t>
                      </a:r>
                      <a:r>
                        <a:rPr sz="1000" spc="-90">
                          <a:solidFill>
                            <a:schemeClr val="tx1"/>
                          </a:solidFill>
                          <a:latin typeface="+mj-lt"/>
                          <a:cs typeface="Calibri"/>
                        </a:rPr>
                        <a:t> </a:t>
                      </a:r>
                      <a:r>
                        <a:rPr sz="1000" spc="10">
                          <a:solidFill>
                            <a:schemeClr val="tx1"/>
                          </a:solidFill>
                          <a:latin typeface="+mj-lt"/>
                          <a:cs typeface="Calibri"/>
                        </a:rPr>
                        <a:t>legal </a:t>
                      </a:r>
                      <a:r>
                        <a:rPr sz="1000" spc="5">
                          <a:solidFill>
                            <a:schemeClr val="tx1"/>
                          </a:solidFill>
                          <a:latin typeface="+mj-lt"/>
                          <a:cs typeface="Calibri"/>
                        </a:rPr>
                        <a:t>impediments </a:t>
                      </a:r>
                      <a:r>
                        <a:rPr sz="1000">
                          <a:solidFill>
                            <a:schemeClr val="tx1"/>
                          </a:solidFill>
                          <a:latin typeface="+mj-lt"/>
                          <a:cs typeface="Calibri"/>
                        </a:rPr>
                        <a:t>to </a:t>
                      </a:r>
                      <a:r>
                        <a:rPr sz="1000" spc="10">
                          <a:solidFill>
                            <a:schemeClr val="tx1"/>
                          </a:solidFill>
                          <a:latin typeface="+mj-lt"/>
                          <a:cs typeface="Calibri"/>
                        </a:rPr>
                        <a:t>an </a:t>
                      </a:r>
                      <a:r>
                        <a:rPr sz="1000" spc="15">
                          <a:solidFill>
                            <a:schemeClr val="tx1"/>
                          </a:solidFill>
                          <a:latin typeface="+mj-lt"/>
                          <a:cs typeface="Calibri"/>
                        </a:rPr>
                        <a:t>enabling </a:t>
                      </a:r>
                      <a:r>
                        <a:rPr sz="1000">
                          <a:solidFill>
                            <a:schemeClr val="tx1"/>
                          </a:solidFill>
                          <a:latin typeface="+mj-lt"/>
                          <a:cs typeface="Calibri"/>
                        </a:rPr>
                        <a:t>environment </a:t>
                      </a:r>
                      <a:r>
                        <a:rPr sz="1000" spc="-5">
                          <a:solidFill>
                            <a:schemeClr val="tx1"/>
                          </a:solidFill>
                          <a:latin typeface="+mj-lt"/>
                          <a:cs typeface="Calibri"/>
                        </a:rPr>
                        <a:t>that </a:t>
                      </a:r>
                      <a:r>
                        <a:rPr sz="1000">
                          <a:solidFill>
                            <a:schemeClr val="tx1"/>
                          </a:solidFill>
                          <a:latin typeface="+mj-lt"/>
                          <a:cs typeface="Calibri"/>
                        </a:rPr>
                        <a:t>limit access </a:t>
                      </a:r>
                      <a:r>
                        <a:rPr sz="1000" spc="-5">
                          <a:solidFill>
                            <a:schemeClr val="tx1"/>
                          </a:solidFill>
                          <a:latin typeface="+mj-lt"/>
                          <a:cs typeface="Calibri"/>
                        </a:rPr>
                        <a:t>or </a:t>
                      </a:r>
                      <a:r>
                        <a:rPr sz="1000">
                          <a:solidFill>
                            <a:schemeClr val="tx1"/>
                          </a:solidFill>
                          <a:latin typeface="+mj-lt"/>
                          <a:cs typeface="Calibri"/>
                        </a:rPr>
                        <a:t>utilization of </a:t>
                      </a:r>
                      <a:r>
                        <a:rPr sz="1000" spc="-5">
                          <a:solidFill>
                            <a:schemeClr val="tx1"/>
                          </a:solidFill>
                          <a:latin typeface="+mj-lt"/>
                          <a:cs typeface="Calibri"/>
                        </a:rPr>
                        <a:t>HIV</a:t>
                      </a:r>
                      <a:r>
                        <a:rPr sz="1000" spc="-114">
                          <a:solidFill>
                            <a:schemeClr val="tx1"/>
                          </a:solidFill>
                          <a:latin typeface="+mj-lt"/>
                          <a:cs typeface="Calibri"/>
                        </a:rPr>
                        <a:t> </a:t>
                      </a:r>
                      <a:r>
                        <a:rPr sz="1000" spc="-5">
                          <a:solidFill>
                            <a:schemeClr val="tx1"/>
                          </a:solidFill>
                          <a:latin typeface="+mj-lt"/>
                          <a:cs typeface="Calibri"/>
                        </a:rPr>
                        <a:t>services.</a:t>
                      </a:r>
                      <a:endParaRPr sz="1000">
                        <a:solidFill>
                          <a:schemeClr val="tx1"/>
                        </a:solidFill>
                        <a:latin typeface="+mj-lt"/>
                        <a:cs typeface="Calibri"/>
                      </a:endParaRPr>
                    </a:p>
                  </a:txBody>
                  <a:tcPr marL="0" marR="0" marT="18288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DF2FD"/>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858689597"/>
                  </a:ext>
                </a:extLst>
              </a:tr>
              <a:tr h="548640">
                <a:tc vMerge="1">
                  <a:txBody>
                    <a:bodyPr/>
                    <a:lstStyle/>
                    <a:p>
                      <a:endParaRPr/>
                    </a:p>
                  </a:txBody>
                  <a:tcPr marL="0" marR="0" marT="571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vMerge="1">
                  <a:txBody>
                    <a:bodyPr/>
                    <a:lstStyle/>
                    <a:p>
                      <a:endParaRPr/>
                    </a:p>
                  </a:txBody>
                  <a:tcPr marL="0" marR="0" marT="63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vMerge="1">
                  <a:txBody>
                    <a:bodyPr/>
                    <a:lstStyle/>
                    <a:p>
                      <a:endParaRPr/>
                    </a:p>
                  </a:txBody>
                  <a:tcPr marL="0" marR="0" marT="63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vMerge="1">
                  <a:txBody>
                    <a:bodyPr/>
                    <a:lstStyle/>
                    <a:p>
                      <a:endParaRPr/>
                    </a:p>
                  </a:txBody>
                  <a:tcPr marL="0" marR="0" marT="63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71755" marR="117475">
                        <a:lnSpc>
                          <a:spcPct val="104200"/>
                        </a:lnSpc>
                      </a:pPr>
                      <a:r>
                        <a:rPr sz="1000" spc="5">
                          <a:solidFill>
                            <a:schemeClr val="tx1"/>
                          </a:solidFill>
                          <a:latin typeface="+mj-lt"/>
                          <a:cs typeface="Calibri"/>
                        </a:rPr>
                        <a:t>Less than</a:t>
                      </a:r>
                      <a:r>
                        <a:rPr sz="1000" spc="-114">
                          <a:solidFill>
                            <a:schemeClr val="tx1"/>
                          </a:solidFill>
                          <a:latin typeface="+mj-lt"/>
                          <a:cs typeface="Calibri"/>
                        </a:rPr>
                        <a:t> </a:t>
                      </a:r>
                      <a:r>
                        <a:rPr sz="1000" spc="15">
                          <a:solidFill>
                            <a:schemeClr val="tx1"/>
                          </a:solidFill>
                          <a:latin typeface="+mj-lt"/>
                          <a:cs typeface="Calibri"/>
                        </a:rPr>
                        <a:t>10% </a:t>
                      </a:r>
                      <a:r>
                        <a:rPr sz="1000">
                          <a:solidFill>
                            <a:schemeClr val="tx1"/>
                          </a:solidFill>
                          <a:latin typeface="+mj-lt"/>
                          <a:cs typeface="Calibri"/>
                        </a:rPr>
                        <a:t>of countries have </a:t>
                      </a:r>
                      <a:r>
                        <a:rPr sz="1000" spc="5">
                          <a:solidFill>
                            <a:schemeClr val="tx1"/>
                          </a:solidFill>
                          <a:latin typeface="+mj-lt"/>
                          <a:cs typeface="Calibri"/>
                        </a:rPr>
                        <a:t>punitive </a:t>
                      </a:r>
                      <a:r>
                        <a:rPr sz="1000" spc="10">
                          <a:solidFill>
                            <a:schemeClr val="tx1"/>
                          </a:solidFill>
                          <a:latin typeface="+mj-lt"/>
                          <a:cs typeface="Calibri"/>
                        </a:rPr>
                        <a:t>legal and  policy </a:t>
                      </a:r>
                      <a:r>
                        <a:rPr sz="1000">
                          <a:solidFill>
                            <a:schemeClr val="tx1"/>
                          </a:solidFill>
                          <a:latin typeface="+mj-lt"/>
                          <a:cs typeface="Calibri"/>
                        </a:rPr>
                        <a:t>environments  </a:t>
                      </a:r>
                      <a:r>
                        <a:rPr sz="1000" spc="-5">
                          <a:solidFill>
                            <a:schemeClr val="tx1"/>
                          </a:solidFill>
                          <a:latin typeface="+mj-lt"/>
                          <a:cs typeface="Calibri"/>
                        </a:rPr>
                        <a:t>that </a:t>
                      </a:r>
                      <a:r>
                        <a:rPr sz="1000" spc="10">
                          <a:solidFill>
                            <a:schemeClr val="tx1"/>
                          </a:solidFill>
                          <a:latin typeface="+mj-lt"/>
                          <a:cs typeface="Calibri"/>
                        </a:rPr>
                        <a:t>deny</a:t>
                      </a:r>
                      <a:r>
                        <a:rPr lang="fr-CH" sz="1000" spc="10">
                          <a:solidFill>
                            <a:schemeClr val="tx1"/>
                          </a:solidFill>
                          <a:latin typeface="+mj-lt"/>
                          <a:cs typeface="Calibri"/>
                        </a:rPr>
                        <a:t> </a:t>
                      </a:r>
                      <a:r>
                        <a:rPr sz="1000" spc="-5">
                          <a:solidFill>
                            <a:schemeClr val="tx1"/>
                          </a:solidFill>
                          <a:latin typeface="+mj-lt"/>
                          <a:cs typeface="Calibri"/>
                        </a:rPr>
                        <a:t>or </a:t>
                      </a:r>
                      <a:r>
                        <a:rPr sz="1000">
                          <a:solidFill>
                            <a:schemeClr val="tx1"/>
                          </a:solidFill>
                          <a:latin typeface="+mj-lt"/>
                          <a:cs typeface="Calibri"/>
                        </a:rPr>
                        <a:t>limit access</a:t>
                      </a:r>
                      <a:r>
                        <a:rPr sz="1000" spc="-90">
                          <a:solidFill>
                            <a:schemeClr val="tx1"/>
                          </a:solidFill>
                          <a:latin typeface="+mj-lt"/>
                          <a:cs typeface="Calibri"/>
                        </a:rPr>
                        <a:t> </a:t>
                      </a:r>
                      <a:r>
                        <a:rPr sz="1000">
                          <a:solidFill>
                            <a:schemeClr val="tx1"/>
                          </a:solidFill>
                          <a:latin typeface="+mj-lt"/>
                          <a:cs typeface="Calibri"/>
                        </a:rPr>
                        <a:t>to </a:t>
                      </a:r>
                      <a:r>
                        <a:rPr sz="1000" spc="-5">
                          <a:solidFill>
                            <a:schemeClr val="tx1"/>
                          </a:solidFill>
                          <a:latin typeface="+mj-lt"/>
                          <a:cs typeface="Calibri"/>
                        </a:rPr>
                        <a:t>services.</a:t>
                      </a:r>
                      <a:endParaRPr sz="1000">
                        <a:solidFill>
                          <a:schemeClr val="tx1"/>
                        </a:solidFill>
                        <a:latin typeface="+mj-lt"/>
                        <a:cs typeface="Calibri"/>
                      </a:endParaRP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DF2FD"/>
                    </a:solidFill>
                  </a:tcPr>
                </a:tc>
                <a:tc>
                  <a:txBody>
                    <a:bodyPr/>
                    <a:lstStyle/>
                    <a:p>
                      <a:pPr marL="71755" marR="146685">
                        <a:lnSpc>
                          <a:spcPct val="104200"/>
                        </a:lnSpc>
                      </a:pPr>
                      <a:r>
                        <a:rPr sz="1000" spc="5">
                          <a:solidFill>
                            <a:schemeClr val="tx1"/>
                          </a:solidFill>
                          <a:latin typeface="+mj-lt"/>
                          <a:cs typeface="Calibri"/>
                        </a:rPr>
                        <a:t>Less than</a:t>
                      </a:r>
                      <a:r>
                        <a:rPr sz="1000" spc="-120">
                          <a:solidFill>
                            <a:schemeClr val="tx1"/>
                          </a:solidFill>
                          <a:latin typeface="+mj-lt"/>
                          <a:cs typeface="Calibri"/>
                        </a:rPr>
                        <a:t> </a:t>
                      </a:r>
                      <a:r>
                        <a:rPr sz="1000" spc="15">
                          <a:solidFill>
                            <a:schemeClr val="tx1"/>
                          </a:solidFill>
                          <a:latin typeface="+mj-lt"/>
                          <a:cs typeface="Calibri"/>
                        </a:rPr>
                        <a:t>10% </a:t>
                      </a:r>
                      <a:r>
                        <a:rPr sz="1000">
                          <a:solidFill>
                            <a:schemeClr val="tx1"/>
                          </a:solidFill>
                          <a:latin typeface="+mj-lt"/>
                          <a:cs typeface="Calibri"/>
                        </a:rPr>
                        <a:t>of </a:t>
                      </a:r>
                      <a:r>
                        <a:rPr sz="1000" spc="10">
                          <a:solidFill>
                            <a:schemeClr val="tx1"/>
                          </a:solidFill>
                          <a:latin typeface="+mj-lt"/>
                          <a:cs typeface="Calibri"/>
                        </a:rPr>
                        <a:t>people </a:t>
                      </a:r>
                      <a:r>
                        <a:rPr sz="1000" spc="15">
                          <a:solidFill>
                            <a:schemeClr val="tx1"/>
                          </a:solidFill>
                          <a:latin typeface="+mj-lt"/>
                          <a:cs typeface="Calibri"/>
                        </a:rPr>
                        <a:t>living </a:t>
                      </a:r>
                      <a:r>
                        <a:rPr sz="1000" spc="5">
                          <a:solidFill>
                            <a:schemeClr val="tx1"/>
                          </a:solidFill>
                          <a:latin typeface="+mj-lt"/>
                          <a:cs typeface="Calibri"/>
                        </a:rPr>
                        <a:t>with  </a:t>
                      </a:r>
                      <a:r>
                        <a:rPr sz="1000" spc="-5">
                          <a:solidFill>
                            <a:schemeClr val="tx1"/>
                          </a:solidFill>
                          <a:latin typeface="+mj-lt"/>
                          <a:cs typeface="Calibri"/>
                        </a:rPr>
                        <a:t>HIV </a:t>
                      </a:r>
                      <a:r>
                        <a:rPr sz="1000" spc="15">
                          <a:solidFill>
                            <a:schemeClr val="tx1"/>
                          </a:solidFill>
                          <a:latin typeface="+mj-lt"/>
                          <a:cs typeface="Calibri"/>
                        </a:rPr>
                        <a:t>and </a:t>
                      </a:r>
                      <a:r>
                        <a:rPr sz="1000">
                          <a:solidFill>
                            <a:schemeClr val="tx1"/>
                          </a:solidFill>
                          <a:latin typeface="+mj-lt"/>
                          <a:cs typeface="Calibri"/>
                        </a:rPr>
                        <a:t>key  </a:t>
                      </a:r>
                      <a:r>
                        <a:rPr sz="1000" spc="5">
                          <a:solidFill>
                            <a:schemeClr val="tx1"/>
                          </a:solidFill>
                          <a:latin typeface="+mj-lt"/>
                          <a:cs typeface="Calibri"/>
                        </a:rPr>
                        <a:t>populations  </a:t>
                      </a:r>
                      <a:r>
                        <a:rPr sz="1000">
                          <a:solidFill>
                            <a:schemeClr val="tx1"/>
                          </a:solidFill>
                          <a:latin typeface="+mj-lt"/>
                          <a:cs typeface="Calibri"/>
                        </a:rPr>
                        <a:t>experience </a:t>
                      </a:r>
                      <a:r>
                        <a:rPr sz="1000" spc="10">
                          <a:solidFill>
                            <a:schemeClr val="tx1"/>
                          </a:solidFill>
                          <a:latin typeface="+mj-lt"/>
                          <a:cs typeface="Calibri"/>
                        </a:rPr>
                        <a:t>stigma</a:t>
                      </a:r>
                      <a:r>
                        <a:rPr sz="1000" spc="-30">
                          <a:solidFill>
                            <a:schemeClr val="tx1"/>
                          </a:solidFill>
                          <a:latin typeface="+mj-lt"/>
                          <a:cs typeface="Calibri"/>
                        </a:rPr>
                        <a:t> </a:t>
                      </a:r>
                      <a:r>
                        <a:rPr sz="1000" spc="10">
                          <a:solidFill>
                            <a:schemeClr val="tx1"/>
                          </a:solidFill>
                          <a:latin typeface="+mj-lt"/>
                          <a:cs typeface="Calibri"/>
                        </a:rPr>
                        <a:t>and</a:t>
                      </a:r>
                      <a:r>
                        <a:rPr lang="fr-CH" sz="1000" spc="10">
                          <a:solidFill>
                            <a:schemeClr val="tx1"/>
                          </a:solidFill>
                          <a:latin typeface="+mj-lt"/>
                          <a:cs typeface="Calibri"/>
                        </a:rPr>
                        <a:t> </a:t>
                      </a:r>
                      <a:r>
                        <a:rPr sz="1000">
                          <a:solidFill>
                            <a:schemeClr val="tx1"/>
                          </a:solidFill>
                          <a:latin typeface="+mj-lt"/>
                          <a:cs typeface="Calibri"/>
                        </a:rPr>
                        <a:t>discrimination.</a:t>
                      </a: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DF2FD"/>
                    </a:solidFill>
                  </a:tcPr>
                </a:tc>
                <a:tc>
                  <a:txBody>
                    <a:bodyPr/>
                    <a:lstStyle/>
                    <a:p>
                      <a:pPr marL="71755" marR="111760">
                        <a:lnSpc>
                          <a:spcPct val="104200"/>
                        </a:lnSpc>
                      </a:pPr>
                      <a:r>
                        <a:rPr sz="1000" spc="5">
                          <a:solidFill>
                            <a:schemeClr val="tx1"/>
                          </a:solidFill>
                          <a:latin typeface="+mj-lt"/>
                          <a:cs typeface="Calibri"/>
                        </a:rPr>
                        <a:t>Less than</a:t>
                      </a:r>
                      <a:r>
                        <a:rPr sz="1000" spc="-110">
                          <a:solidFill>
                            <a:schemeClr val="tx1"/>
                          </a:solidFill>
                          <a:latin typeface="+mj-lt"/>
                          <a:cs typeface="Calibri"/>
                        </a:rPr>
                        <a:t> </a:t>
                      </a:r>
                      <a:r>
                        <a:rPr sz="1000" spc="15">
                          <a:solidFill>
                            <a:schemeClr val="tx1"/>
                          </a:solidFill>
                          <a:latin typeface="+mj-lt"/>
                          <a:cs typeface="Calibri"/>
                        </a:rPr>
                        <a:t>10% </a:t>
                      </a:r>
                      <a:r>
                        <a:rPr sz="1000">
                          <a:solidFill>
                            <a:schemeClr val="tx1"/>
                          </a:solidFill>
                          <a:latin typeface="+mj-lt"/>
                          <a:cs typeface="Calibri"/>
                        </a:rPr>
                        <a:t>of women, </a:t>
                      </a:r>
                      <a:r>
                        <a:rPr sz="1000" spc="-5">
                          <a:solidFill>
                            <a:schemeClr val="tx1"/>
                          </a:solidFill>
                          <a:latin typeface="+mj-lt"/>
                          <a:cs typeface="Calibri"/>
                        </a:rPr>
                        <a:t>girls, </a:t>
                      </a:r>
                      <a:r>
                        <a:rPr sz="1000" spc="10">
                          <a:solidFill>
                            <a:schemeClr val="tx1"/>
                          </a:solidFill>
                          <a:latin typeface="+mj-lt"/>
                          <a:cs typeface="Calibri"/>
                        </a:rPr>
                        <a:t>people  </a:t>
                      </a:r>
                      <a:r>
                        <a:rPr sz="1000" spc="15">
                          <a:solidFill>
                            <a:schemeClr val="tx1"/>
                          </a:solidFill>
                          <a:latin typeface="+mj-lt"/>
                          <a:cs typeface="Calibri"/>
                        </a:rPr>
                        <a:t>living </a:t>
                      </a:r>
                      <a:r>
                        <a:rPr sz="1000" spc="5">
                          <a:solidFill>
                            <a:schemeClr val="tx1"/>
                          </a:solidFill>
                          <a:latin typeface="+mj-lt"/>
                          <a:cs typeface="Calibri"/>
                        </a:rPr>
                        <a:t>with </a:t>
                      </a:r>
                      <a:r>
                        <a:rPr sz="1000" spc="-5">
                          <a:solidFill>
                            <a:schemeClr val="tx1"/>
                          </a:solidFill>
                          <a:latin typeface="+mj-lt"/>
                          <a:cs typeface="Calibri"/>
                        </a:rPr>
                        <a:t>HIV </a:t>
                      </a:r>
                      <a:r>
                        <a:rPr sz="1000" spc="15">
                          <a:solidFill>
                            <a:schemeClr val="tx1"/>
                          </a:solidFill>
                          <a:latin typeface="+mj-lt"/>
                          <a:cs typeface="Calibri"/>
                        </a:rPr>
                        <a:t>and </a:t>
                      </a:r>
                      <a:r>
                        <a:rPr sz="1000">
                          <a:solidFill>
                            <a:schemeClr val="tx1"/>
                          </a:solidFill>
                          <a:latin typeface="+mj-lt"/>
                          <a:cs typeface="Calibri"/>
                        </a:rPr>
                        <a:t>key </a:t>
                      </a:r>
                      <a:r>
                        <a:rPr sz="1000" spc="5">
                          <a:solidFill>
                            <a:schemeClr val="tx1"/>
                          </a:solidFill>
                          <a:latin typeface="+mj-lt"/>
                          <a:cs typeface="Calibri"/>
                        </a:rPr>
                        <a:t>populations  </a:t>
                      </a:r>
                      <a:r>
                        <a:rPr sz="1000">
                          <a:solidFill>
                            <a:schemeClr val="tx1"/>
                          </a:solidFill>
                          <a:latin typeface="+mj-lt"/>
                          <a:cs typeface="Calibri"/>
                        </a:rPr>
                        <a:t>experience </a:t>
                      </a:r>
                      <a:r>
                        <a:rPr sz="1000" spc="10">
                          <a:solidFill>
                            <a:schemeClr val="tx1"/>
                          </a:solidFill>
                          <a:latin typeface="+mj-lt"/>
                          <a:cs typeface="Calibri"/>
                        </a:rPr>
                        <a:t>gender  </a:t>
                      </a:r>
                      <a:r>
                        <a:rPr sz="1000" spc="5">
                          <a:solidFill>
                            <a:schemeClr val="tx1"/>
                          </a:solidFill>
                          <a:latin typeface="+mj-lt"/>
                          <a:cs typeface="Calibri"/>
                        </a:rPr>
                        <a:t>inequality</a:t>
                      </a:r>
                      <a:r>
                        <a:rPr sz="1000" spc="-90">
                          <a:solidFill>
                            <a:schemeClr val="tx1"/>
                          </a:solidFill>
                          <a:latin typeface="+mj-lt"/>
                          <a:cs typeface="Calibri"/>
                        </a:rPr>
                        <a:t> </a:t>
                      </a:r>
                      <a:r>
                        <a:rPr sz="1000" spc="10">
                          <a:solidFill>
                            <a:schemeClr val="tx1"/>
                          </a:solidFill>
                          <a:latin typeface="+mj-lt"/>
                          <a:cs typeface="Calibri"/>
                        </a:rPr>
                        <a:t>and  </a:t>
                      </a:r>
                      <a:r>
                        <a:rPr sz="1000">
                          <a:solidFill>
                            <a:schemeClr val="tx1"/>
                          </a:solidFill>
                          <a:latin typeface="+mj-lt"/>
                          <a:cs typeface="Calibri"/>
                        </a:rPr>
                        <a:t>violence.</a:t>
                      </a: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DF2FD"/>
                    </a:solidFill>
                  </a:tcPr>
                </a:tc>
                <a:extLst>
                  <a:ext uri="{0D108BD9-81ED-4DB2-BD59-A6C34878D82A}">
                    <a16:rowId xmlns:a16="http://schemas.microsoft.com/office/drawing/2014/main" val="3194895147"/>
                  </a:ext>
                </a:extLst>
              </a:tr>
              <a:tr h="548640">
                <a:tc vMerge="1">
                  <a:txBody>
                    <a:bodyPr/>
                    <a:lstStyle/>
                    <a:p>
                      <a:endParaRPr/>
                    </a:p>
                  </a:txBody>
                  <a:tcPr marL="0" marR="0" marT="571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vMerge="1">
                  <a:txBody>
                    <a:bodyPr/>
                    <a:lstStyle/>
                    <a:p>
                      <a:endParaRPr/>
                    </a:p>
                  </a:txBody>
                  <a:tcPr marL="0" marR="0" marT="63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vMerge="1">
                  <a:txBody>
                    <a:bodyPr/>
                    <a:lstStyle/>
                    <a:p>
                      <a:endParaRPr/>
                    </a:p>
                  </a:txBody>
                  <a:tcPr marL="0" marR="0" marT="63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vMerge="1">
                  <a:txBody>
                    <a:bodyPr/>
                    <a:lstStyle/>
                    <a:p>
                      <a:endParaRPr/>
                    </a:p>
                  </a:txBody>
                  <a:tcPr marL="0" marR="0" marT="63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gridSpan="3">
                  <a:txBody>
                    <a:bodyPr/>
                    <a:lstStyle/>
                    <a:p>
                      <a:pPr marL="71755" marR="342265">
                        <a:lnSpc>
                          <a:spcPct val="104200"/>
                        </a:lnSpc>
                      </a:pPr>
                      <a:r>
                        <a:rPr sz="1000" spc="5" dirty="0">
                          <a:solidFill>
                            <a:schemeClr val="tx1"/>
                          </a:solidFill>
                          <a:latin typeface="+mj-lt"/>
                          <a:cs typeface="Calibri"/>
                        </a:rPr>
                        <a:t>Achieve </a:t>
                      </a:r>
                      <a:r>
                        <a:rPr sz="1000" spc="20" dirty="0">
                          <a:solidFill>
                            <a:schemeClr val="tx1"/>
                          </a:solidFill>
                          <a:latin typeface="+mj-lt"/>
                          <a:cs typeface="Calibri"/>
                        </a:rPr>
                        <a:t>SDG </a:t>
                      </a:r>
                      <a:r>
                        <a:rPr sz="1000" dirty="0">
                          <a:solidFill>
                            <a:schemeClr val="tx1"/>
                          </a:solidFill>
                          <a:latin typeface="+mj-lt"/>
                          <a:cs typeface="Calibri"/>
                        </a:rPr>
                        <a:t>targets </a:t>
                      </a:r>
                      <a:r>
                        <a:rPr sz="1000" spc="-5" dirty="0">
                          <a:solidFill>
                            <a:schemeClr val="tx1"/>
                          </a:solidFill>
                          <a:latin typeface="+mj-lt"/>
                          <a:cs typeface="Calibri"/>
                        </a:rPr>
                        <a:t>critical </a:t>
                      </a:r>
                      <a:r>
                        <a:rPr sz="1000" dirty="0">
                          <a:solidFill>
                            <a:schemeClr val="tx1"/>
                          </a:solidFill>
                          <a:latin typeface="+mj-lt"/>
                          <a:cs typeface="Calibri"/>
                        </a:rPr>
                        <a:t>to the </a:t>
                      </a:r>
                      <a:r>
                        <a:rPr sz="1000" spc="-5" dirty="0">
                          <a:solidFill>
                            <a:schemeClr val="tx1"/>
                          </a:solidFill>
                          <a:latin typeface="+mj-lt"/>
                          <a:cs typeface="Calibri"/>
                        </a:rPr>
                        <a:t>HIV</a:t>
                      </a:r>
                      <a:r>
                        <a:rPr sz="1000" spc="-130" dirty="0">
                          <a:solidFill>
                            <a:schemeClr val="tx1"/>
                          </a:solidFill>
                          <a:latin typeface="+mj-lt"/>
                          <a:cs typeface="Calibri"/>
                        </a:rPr>
                        <a:t> </a:t>
                      </a:r>
                      <a:r>
                        <a:rPr sz="1000" dirty="0">
                          <a:solidFill>
                            <a:schemeClr val="tx1"/>
                          </a:solidFill>
                          <a:latin typeface="+mj-lt"/>
                          <a:cs typeface="Calibri"/>
                        </a:rPr>
                        <a:t>response  </a:t>
                      </a:r>
                      <a:r>
                        <a:rPr sz="1000" spc="-30" dirty="0">
                          <a:solidFill>
                            <a:schemeClr val="tx1"/>
                          </a:solidFill>
                          <a:latin typeface="+mj-lt"/>
                          <a:cs typeface="Calibri"/>
                        </a:rPr>
                        <a:t>(i.e., </a:t>
                      </a:r>
                      <a:r>
                        <a:rPr sz="1000" spc="-20" dirty="0">
                          <a:solidFill>
                            <a:schemeClr val="tx1"/>
                          </a:solidFill>
                          <a:latin typeface="+mj-lt"/>
                          <a:cs typeface="Calibri"/>
                        </a:rPr>
                        <a:t>1, 2, 3, 4, 5, 8, </a:t>
                      </a:r>
                      <a:r>
                        <a:rPr sz="1000" spc="-15" dirty="0">
                          <a:solidFill>
                            <a:schemeClr val="tx1"/>
                          </a:solidFill>
                          <a:latin typeface="+mj-lt"/>
                          <a:cs typeface="Calibri"/>
                        </a:rPr>
                        <a:t>10, 11, </a:t>
                      </a:r>
                      <a:r>
                        <a:rPr sz="1000" dirty="0">
                          <a:solidFill>
                            <a:schemeClr val="tx1"/>
                          </a:solidFill>
                          <a:latin typeface="+mj-lt"/>
                          <a:cs typeface="Calibri"/>
                        </a:rPr>
                        <a:t>16 </a:t>
                      </a:r>
                      <a:r>
                        <a:rPr sz="1000" spc="15" dirty="0">
                          <a:solidFill>
                            <a:schemeClr val="tx1"/>
                          </a:solidFill>
                          <a:latin typeface="+mj-lt"/>
                          <a:cs typeface="Calibri"/>
                        </a:rPr>
                        <a:t>and </a:t>
                      </a:r>
                      <a:r>
                        <a:rPr sz="1000" spc="-10" dirty="0">
                          <a:solidFill>
                            <a:schemeClr val="tx1"/>
                          </a:solidFill>
                          <a:latin typeface="+mj-lt"/>
                          <a:cs typeface="Calibri"/>
                        </a:rPr>
                        <a:t>17) </a:t>
                      </a:r>
                      <a:r>
                        <a:rPr sz="1000" spc="15" dirty="0">
                          <a:solidFill>
                            <a:schemeClr val="tx1"/>
                          </a:solidFill>
                          <a:latin typeface="+mj-lt"/>
                          <a:cs typeface="Calibri"/>
                        </a:rPr>
                        <a:t>by</a:t>
                      </a:r>
                      <a:r>
                        <a:rPr sz="1000" spc="-70" dirty="0">
                          <a:solidFill>
                            <a:schemeClr val="tx1"/>
                          </a:solidFill>
                          <a:latin typeface="+mj-lt"/>
                          <a:cs typeface="Calibri"/>
                        </a:rPr>
                        <a:t> </a:t>
                      </a:r>
                      <a:r>
                        <a:rPr sz="1000" spc="-10" dirty="0">
                          <a:solidFill>
                            <a:schemeClr val="tx1"/>
                          </a:solidFill>
                          <a:latin typeface="+mj-lt"/>
                          <a:cs typeface="Calibri"/>
                        </a:rPr>
                        <a:t>2030.</a:t>
                      </a:r>
                      <a:endParaRPr sz="1000" dirty="0">
                        <a:solidFill>
                          <a:schemeClr val="tx1"/>
                        </a:solidFill>
                        <a:latin typeface="+mj-lt"/>
                        <a:cs typeface="Calibri"/>
                      </a:endParaRPr>
                    </a:p>
                  </a:txBody>
                  <a:tcPr marL="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DF2FD"/>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793514183"/>
                  </a:ext>
                </a:extLst>
              </a:tr>
            </a:tbl>
          </a:graphicData>
        </a:graphic>
      </p:graphicFrame>
      <p:sp>
        <p:nvSpPr>
          <p:cNvPr id="8" name="object 2">
            <a:extLst>
              <a:ext uri="{FF2B5EF4-FFF2-40B4-BE49-F238E27FC236}">
                <a16:creationId xmlns:a16="http://schemas.microsoft.com/office/drawing/2014/main" id="{4B876060-8357-4EA9-8096-EBAB5F40E086}"/>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3918061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81043B3-1CBD-432B-9B63-59320597B914}"/>
              </a:ext>
            </a:extLst>
          </p:cNvPr>
          <p:cNvGrpSpPr/>
          <p:nvPr/>
        </p:nvGrpSpPr>
        <p:grpSpPr>
          <a:xfrm>
            <a:off x="365760" y="1051560"/>
            <a:ext cx="11430000" cy="5412581"/>
            <a:chOff x="365760" y="1051560"/>
            <a:chExt cx="11430000" cy="5412581"/>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Sexual and reproductive health and rights within the 2025 AIDS targets</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48" name="Group 47">
              <a:extLst>
                <a:ext uri="{FF2B5EF4-FFF2-40B4-BE49-F238E27FC236}">
                  <a16:creationId xmlns:a16="http://schemas.microsoft.com/office/drawing/2014/main" id="{DD7D5A26-6246-4A6C-BAFD-B20E423AFBA1}"/>
                </a:ext>
              </a:extLst>
            </p:cNvPr>
            <p:cNvGrpSpPr/>
            <p:nvPr/>
          </p:nvGrpSpPr>
          <p:grpSpPr>
            <a:xfrm>
              <a:off x="1135990" y="1737360"/>
              <a:ext cx="9452762" cy="4211598"/>
              <a:chOff x="1135990" y="1627632"/>
              <a:chExt cx="9452762" cy="4211598"/>
            </a:xfrm>
          </p:grpSpPr>
          <p:sp>
            <p:nvSpPr>
              <p:cNvPr id="5" name="object 12">
                <a:extLst>
                  <a:ext uri="{FF2B5EF4-FFF2-40B4-BE49-F238E27FC236}">
                    <a16:creationId xmlns:a16="http://schemas.microsoft.com/office/drawing/2014/main" id="{6E44B7EC-8D54-40FC-BB07-39815A071953}"/>
                  </a:ext>
                </a:extLst>
              </p:cNvPr>
              <p:cNvSpPr>
                <a:spLocks noChangeAspect="1"/>
              </p:cNvSpPr>
              <p:nvPr/>
            </p:nvSpPr>
            <p:spPr>
              <a:xfrm>
                <a:off x="1135990" y="1670846"/>
                <a:ext cx="7069560" cy="41148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object 19">
                <a:extLst>
                  <a:ext uri="{FF2B5EF4-FFF2-40B4-BE49-F238E27FC236}">
                    <a16:creationId xmlns:a16="http://schemas.microsoft.com/office/drawing/2014/main" id="{B8466CA2-51F7-4B4D-978B-8A9457A880ED}"/>
                  </a:ext>
                </a:extLst>
              </p:cNvPr>
              <p:cNvSpPr txBox="1"/>
              <p:nvPr/>
            </p:nvSpPr>
            <p:spPr>
              <a:xfrm>
                <a:off x="3553902" y="3383280"/>
                <a:ext cx="1253607" cy="689932"/>
              </a:xfrm>
              <a:prstGeom prst="rect">
                <a:avLst/>
              </a:prstGeom>
            </p:spPr>
            <p:txBody>
              <a:bodyPr vert="horz" wrap="square" lIns="0" tIns="35560" rIns="0" bIns="0" rtlCol="0">
                <a:spAutoFit/>
              </a:bodyPr>
              <a:lstStyle/>
              <a:p>
                <a:pPr marL="0" marR="5080" lvl="0" indent="-131445" algn="r" defTabSz="914400" rtl="0" eaLnBrk="1" fontAlgn="auto" latinLnBrk="0" hangingPunct="1">
                  <a:lnSpc>
                    <a:spcPts val="1700"/>
                  </a:lnSpc>
                  <a:spcBef>
                    <a:spcPts val="280"/>
                  </a:spcBef>
                  <a:spcAft>
                    <a:spcPts val="0"/>
                  </a:spcAft>
                  <a:buClrTx/>
                  <a:buSzTx/>
                  <a:buFontTx/>
                  <a:buNone/>
                  <a:tabLst/>
                  <a:defRPr/>
                </a:pPr>
                <a:r>
                  <a:rPr kumimoji="0" sz="1600" b="1" i="0" u="none" strike="noStrike" kern="1200" cap="none" spc="0" normalizeH="0" baseline="0" noProof="0">
                    <a:ln>
                      <a:noFill/>
                    </a:ln>
                    <a:solidFill>
                      <a:srgbClr val="FFFFFF"/>
                    </a:solidFill>
                    <a:effectLst/>
                    <a:uLnTx/>
                    <a:uFillTx/>
                    <a:latin typeface="Arial Narrow" panose="020B0606020202030204" pitchFamily="34" charset="0"/>
                    <a:ea typeface="+mn-ea"/>
                    <a:cs typeface="Lucida Sans"/>
                  </a:rPr>
                  <a:t>HIV-SPECIFIC  SOCIETAL  ENABLERS</a:t>
                </a:r>
              </a:p>
            </p:txBody>
          </p:sp>
          <p:sp>
            <p:nvSpPr>
              <p:cNvPr id="13" name="object 20">
                <a:extLst>
                  <a:ext uri="{FF2B5EF4-FFF2-40B4-BE49-F238E27FC236}">
                    <a16:creationId xmlns:a16="http://schemas.microsoft.com/office/drawing/2014/main" id="{2D89554D-1AB6-40BB-A80F-660C1EC7CF87}"/>
                  </a:ext>
                </a:extLst>
              </p:cNvPr>
              <p:cNvSpPr txBox="1"/>
              <p:nvPr/>
            </p:nvSpPr>
            <p:spPr>
              <a:xfrm>
                <a:off x="5075908" y="3602142"/>
                <a:ext cx="1253607" cy="253916"/>
              </a:xfrm>
              <a:prstGeom prst="rect">
                <a:avLst/>
              </a:prstGeom>
            </p:spPr>
            <p:txBody>
              <a:bodyPr vert="horz" wrap="square" lIns="0" tIns="35560" rIns="0" bIns="0" rtlCol="0">
                <a:spAutoFit/>
              </a:bodyPr>
              <a:lstStyle>
                <a:defPPr>
                  <a:defRPr lang="LID4096"/>
                </a:defPPr>
                <a:lvl1pPr marR="5080" indent="-131445" algn="r">
                  <a:lnSpc>
                    <a:spcPts val="1700"/>
                  </a:lnSpc>
                  <a:spcBef>
                    <a:spcPts val="280"/>
                  </a:spcBef>
                  <a:defRPr sz="1600" b="1">
                    <a:solidFill>
                      <a:schemeClr val="bg1"/>
                    </a:solidFill>
                    <a:latin typeface="Arial Narrow" panose="020B0606020202030204" pitchFamily="34" charset="0"/>
                    <a:cs typeface="Lucida Sans"/>
                  </a:defRPr>
                </a:lvl1pPr>
              </a:lstStyle>
              <a:p>
                <a:pPr marL="0" marR="5080" lvl="0" indent="-131445" algn="r" defTabSz="914400" rtl="0" eaLnBrk="1" fontAlgn="auto" latinLnBrk="0" hangingPunct="1">
                  <a:lnSpc>
                    <a:spcPts val="1700"/>
                  </a:lnSpc>
                  <a:spcBef>
                    <a:spcPts val="280"/>
                  </a:spcBef>
                  <a:spcAft>
                    <a:spcPts val="0"/>
                  </a:spcAft>
                  <a:buClrTx/>
                  <a:buSzTx/>
                  <a:buFontTx/>
                  <a:buNone/>
                  <a:tabLst/>
                  <a:defRPr/>
                </a:pPr>
                <a:r>
                  <a:rPr kumimoji="0" sz="1600" b="1" i="0" u="none" strike="noStrike" kern="1200" cap="none" spc="0" normalizeH="0" baseline="0" noProof="0">
                    <a:ln>
                      <a:noFill/>
                    </a:ln>
                    <a:solidFill>
                      <a:srgbClr val="FFFFFF"/>
                    </a:solidFill>
                    <a:effectLst/>
                    <a:uLnTx/>
                    <a:uFillTx/>
                    <a:latin typeface="Arial Narrow" panose="020B0606020202030204" pitchFamily="34" charset="0"/>
                    <a:ea typeface="+mn-ea"/>
                    <a:cs typeface="Lucida Sans"/>
                  </a:rPr>
                  <a:t>INTEGRATION</a:t>
                </a:r>
              </a:p>
            </p:txBody>
          </p:sp>
          <p:sp>
            <p:nvSpPr>
              <p:cNvPr id="14" name="object 21">
                <a:extLst>
                  <a:ext uri="{FF2B5EF4-FFF2-40B4-BE49-F238E27FC236}">
                    <a16:creationId xmlns:a16="http://schemas.microsoft.com/office/drawing/2014/main" id="{FF6B8677-8067-4CC8-9C9D-16768284FFE0}"/>
                  </a:ext>
                </a:extLst>
              </p:cNvPr>
              <p:cNvSpPr txBox="1"/>
              <p:nvPr/>
            </p:nvSpPr>
            <p:spPr>
              <a:xfrm>
                <a:off x="6654684" y="3602142"/>
                <a:ext cx="1302129" cy="253916"/>
              </a:xfrm>
              <a:prstGeom prst="rect">
                <a:avLst/>
              </a:prstGeom>
            </p:spPr>
            <p:txBody>
              <a:bodyPr vert="horz" wrap="square" lIns="0" tIns="35560" rIns="0" bIns="0" rtlCol="0">
                <a:spAutoFit/>
              </a:bodyPr>
              <a:lstStyle>
                <a:defPPr>
                  <a:defRPr lang="LID4096"/>
                </a:defPPr>
                <a:lvl1pPr marR="5080" indent="-131445" algn="r">
                  <a:lnSpc>
                    <a:spcPts val="1700"/>
                  </a:lnSpc>
                  <a:spcBef>
                    <a:spcPts val="280"/>
                  </a:spcBef>
                  <a:defRPr sz="1600" b="1">
                    <a:solidFill>
                      <a:schemeClr val="bg1"/>
                    </a:solidFill>
                    <a:latin typeface="Arial Narrow" panose="020B0606020202030204" pitchFamily="34" charset="0"/>
                    <a:cs typeface="Lucida Sans"/>
                  </a:defRPr>
                </a:lvl1pPr>
              </a:lstStyle>
              <a:p>
                <a:pPr marL="0" marR="5080" lvl="0" indent="-131445" algn="r" defTabSz="914400" rtl="0" eaLnBrk="1" fontAlgn="auto" latinLnBrk="0" hangingPunct="1">
                  <a:lnSpc>
                    <a:spcPts val="1700"/>
                  </a:lnSpc>
                  <a:spcBef>
                    <a:spcPts val="280"/>
                  </a:spcBef>
                  <a:spcAft>
                    <a:spcPts val="0"/>
                  </a:spcAft>
                  <a:buClrTx/>
                  <a:buSzTx/>
                  <a:buFontTx/>
                  <a:buNone/>
                  <a:tabLst/>
                  <a:defRPr/>
                </a:pPr>
                <a:r>
                  <a:rPr kumimoji="0" sz="1600" b="1" i="0" u="none" strike="noStrike" kern="1200" cap="none" spc="0" normalizeH="0" baseline="0" noProof="0">
                    <a:ln>
                      <a:noFill/>
                    </a:ln>
                    <a:solidFill>
                      <a:srgbClr val="FFFFFF"/>
                    </a:solidFill>
                    <a:effectLst/>
                    <a:uLnTx/>
                    <a:uFillTx/>
                    <a:latin typeface="Arial Narrow" panose="020B0606020202030204" pitchFamily="34" charset="0"/>
                    <a:ea typeface="+mn-ea"/>
                    <a:cs typeface="Lucida Sans"/>
                  </a:rPr>
                  <a:t>HIV SERVICES</a:t>
                </a:r>
              </a:p>
            </p:txBody>
          </p:sp>
          <p:sp>
            <p:nvSpPr>
              <p:cNvPr id="15" name="object 22">
                <a:extLst>
                  <a:ext uri="{FF2B5EF4-FFF2-40B4-BE49-F238E27FC236}">
                    <a16:creationId xmlns:a16="http://schemas.microsoft.com/office/drawing/2014/main" id="{34B0C7CA-61D8-4CEC-81D7-5E125E5867D7}"/>
                  </a:ext>
                </a:extLst>
              </p:cNvPr>
              <p:cNvSpPr txBox="1"/>
              <p:nvPr/>
            </p:nvSpPr>
            <p:spPr>
              <a:xfrm>
                <a:off x="1460162" y="3383280"/>
                <a:ext cx="1568285" cy="661720"/>
              </a:xfrm>
              <a:prstGeom prst="rect">
                <a:avLst/>
              </a:prstGeom>
            </p:spPr>
            <p:txBody>
              <a:bodyPr vert="horz" wrap="square" lIns="0" tIns="7620" rIns="0" bIns="0" rtlCol="0">
                <a:spAutoFit/>
              </a:bodyPr>
              <a:lstStyle/>
              <a:p>
                <a:pPr marL="0" marR="5080" lvl="0" indent="0" algn="l" defTabSz="914400" rtl="0" eaLnBrk="1" fontAlgn="auto" latinLnBrk="0" hangingPunct="1">
                  <a:lnSpc>
                    <a:spcPts val="1700"/>
                  </a:lnSpc>
                  <a:spcBef>
                    <a:spcPts val="0"/>
                  </a:spcBef>
                  <a:spcAft>
                    <a:spcPts val="0"/>
                  </a:spcAft>
                  <a:buClrTx/>
                  <a:buSzTx/>
                  <a:buFontTx/>
                  <a:buNone/>
                  <a:tabLst/>
                  <a:defRPr/>
                </a:pPr>
                <a:r>
                  <a:rPr kumimoji="0" sz="1600" b="1" i="0" u="none" strike="noStrike" kern="1200" cap="none" spc="0" normalizeH="0" baseline="0" noProof="0">
                    <a:ln>
                      <a:noFill/>
                    </a:ln>
                    <a:solidFill>
                      <a:srgbClr val="FFFFFF"/>
                    </a:solidFill>
                    <a:effectLst/>
                    <a:uLnTx/>
                    <a:uFillTx/>
                    <a:latin typeface="Arial Narrow" panose="020B0606020202030204" pitchFamily="34" charset="0"/>
                    <a:ea typeface="+mn-ea"/>
                    <a:cs typeface="Lucida Sans"/>
                  </a:rPr>
                  <a:t>Wider efforts on  sexual and  reproductive rights</a:t>
                </a:r>
              </a:p>
            </p:txBody>
          </p:sp>
          <p:sp>
            <p:nvSpPr>
              <p:cNvPr id="19" name="TextBox 18">
                <a:extLst>
                  <a:ext uri="{FF2B5EF4-FFF2-40B4-BE49-F238E27FC236}">
                    <a16:creationId xmlns:a16="http://schemas.microsoft.com/office/drawing/2014/main" id="{AD175448-AFF3-4073-A0A7-7E3C20588D6E}"/>
                  </a:ext>
                </a:extLst>
              </p:cNvPr>
              <p:cNvSpPr txBox="1"/>
              <p:nvPr/>
            </p:nvSpPr>
            <p:spPr>
              <a:xfrm>
                <a:off x="4142283" y="1627632"/>
                <a:ext cx="3010072" cy="738664"/>
              </a:xfrm>
              <a:prstGeom prst="rect">
                <a:avLst/>
              </a:prstGeom>
              <a:noFill/>
            </p:spPr>
            <p:txBody>
              <a:bodyPr wrap="square" lIns="0" tIns="0" rIns="0" bIns="0" anchor="ctr">
                <a:spAutoFit/>
              </a:bodyPr>
              <a:lstStyle/>
              <a:p>
                <a:pPr>
                  <a:buSzPct val="200000"/>
                </a:pPr>
                <a:r>
                  <a:rPr lang="en-US" sz="1200" spc="-20"/>
                  <a:t>Decriminalization of same-sex sexual relationships</a:t>
                </a:r>
              </a:p>
              <a:p>
                <a:pPr>
                  <a:buSzPct val="200000"/>
                </a:pPr>
                <a:r>
                  <a:rPr lang="en-US" sz="1200" spc="-20"/>
                  <a:t>Gender equitable laws and policies</a:t>
                </a:r>
              </a:p>
              <a:p>
                <a:pPr>
                  <a:buSzPct val="200000"/>
                </a:pPr>
                <a:r>
                  <a:rPr lang="en-US" sz="1200" spc="-20"/>
                  <a:t>Reduction of stigma and discrimination</a:t>
                </a:r>
                <a:endParaRPr lang="en-GB" sz="1200" spc="-20"/>
              </a:p>
            </p:txBody>
          </p:sp>
          <p:sp>
            <p:nvSpPr>
              <p:cNvPr id="20" name="Rectangle 19">
                <a:extLst>
                  <a:ext uri="{FF2B5EF4-FFF2-40B4-BE49-F238E27FC236}">
                    <a16:creationId xmlns:a16="http://schemas.microsoft.com/office/drawing/2014/main" id="{2EC1960D-7979-4FD4-BCA7-9327203A8162}"/>
                  </a:ext>
                </a:extLst>
              </p:cNvPr>
              <p:cNvSpPr/>
              <p:nvPr/>
            </p:nvSpPr>
            <p:spPr>
              <a:xfrm>
                <a:off x="4023360" y="1686799"/>
                <a:ext cx="73152"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D93B41A-C21E-435E-A4DD-84BA2F3141DE}"/>
                  </a:ext>
                </a:extLst>
              </p:cNvPr>
              <p:cNvSpPr/>
              <p:nvPr/>
            </p:nvSpPr>
            <p:spPr>
              <a:xfrm>
                <a:off x="4023360" y="2057060"/>
                <a:ext cx="73152"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C666837-257B-42B9-B660-A9E72701698E}"/>
                  </a:ext>
                </a:extLst>
              </p:cNvPr>
              <p:cNvSpPr/>
              <p:nvPr/>
            </p:nvSpPr>
            <p:spPr>
              <a:xfrm>
                <a:off x="4023360" y="2237542"/>
                <a:ext cx="73152"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724DAB4D-208D-4DE2-87B5-62CA21401E2A}"/>
                  </a:ext>
                </a:extLst>
              </p:cNvPr>
              <p:cNvGrpSpPr/>
              <p:nvPr/>
            </p:nvGrpSpPr>
            <p:grpSpPr>
              <a:xfrm>
                <a:off x="7397496" y="1627632"/>
                <a:ext cx="3125613" cy="553998"/>
                <a:chOff x="7406640" y="1627632"/>
                <a:chExt cx="3125613" cy="553998"/>
              </a:xfrm>
            </p:grpSpPr>
            <p:sp>
              <p:nvSpPr>
                <p:cNvPr id="24" name="TextBox 23">
                  <a:extLst>
                    <a:ext uri="{FF2B5EF4-FFF2-40B4-BE49-F238E27FC236}">
                      <a16:creationId xmlns:a16="http://schemas.microsoft.com/office/drawing/2014/main" id="{D313E034-D9C1-4DFE-8A65-655C927D407A}"/>
                    </a:ext>
                  </a:extLst>
                </p:cNvPr>
                <p:cNvSpPr txBox="1"/>
                <p:nvPr/>
              </p:nvSpPr>
              <p:spPr>
                <a:xfrm>
                  <a:off x="7522181" y="1627632"/>
                  <a:ext cx="3010072" cy="553998"/>
                </a:xfrm>
                <a:prstGeom prst="rect">
                  <a:avLst/>
                </a:prstGeom>
                <a:noFill/>
              </p:spPr>
              <p:txBody>
                <a:bodyPr wrap="square" lIns="0" tIns="0" rIns="0" bIns="0" anchor="ctr">
                  <a:spAutoFit/>
                </a:bodyPr>
                <a:lstStyle/>
                <a:p>
                  <a:pPr>
                    <a:buSzPct val="200000"/>
                  </a:pPr>
                  <a:r>
                    <a:rPr lang="en-US" sz="1200" spc="-20"/>
                    <a:t>Family planning</a:t>
                  </a:r>
                </a:p>
                <a:p>
                  <a:pPr>
                    <a:buSzPct val="200000"/>
                  </a:pPr>
                  <a:r>
                    <a:rPr lang="en-US" sz="1200" spc="-20"/>
                    <a:t>STI services</a:t>
                  </a:r>
                </a:p>
                <a:p>
                  <a:pPr>
                    <a:buSzPct val="200000"/>
                  </a:pPr>
                  <a:r>
                    <a:rPr lang="en-US" sz="1200" spc="-20"/>
                    <a:t>Comprehensive sexuality education</a:t>
                  </a:r>
                  <a:endParaRPr lang="en-GB" sz="1200" spc="-20"/>
                </a:p>
              </p:txBody>
            </p:sp>
            <p:sp>
              <p:nvSpPr>
                <p:cNvPr id="25" name="Rectangle 24">
                  <a:extLst>
                    <a:ext uri="{FF2B5EF4-FFF2-40B4-BE49-F238E27FC236}">
                      <a16:creationId xmlns:a16="http://schemas.microsoft.com/office/drawing/2014/main" id="{BBF5049E-96A6-4963-8E18-87728ABAD24B}"/>
                    </a:ext>
                  </a:extLst>
                </p:cNvPr>
                <p:cNvSpPr/>
                <p:nvPr/>
              </p:nvSpPr>
              <p:spPr>
                <a:xfrm>
                  <a:off x="7406640" y="1691640"/>
                  <a:ext cx="73152"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04A7767F-1DB2-4B50-A94F-60518C63F7C5}"/>
                    </a:ext>
                  </a:extLst>
                </p:cNvPr>
                <p:cNvSpPr/>
                <p:nvPr/>
              </p:nvSpPr>
              <p:spPr>
                <a:xfrm>
                  <a:off x="7406640" y="1874520"/>
                  <a:ext cx="73152"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D5750C3-1856-4B92-B90E-A23FC20A82FC}"/>
                    </a:ext>
                  </a:extLst>
                </p:cNvPr>
                <p:cNvSpPr/>
                <p:nvPr/>
              </p:nvSpPr>
              <p:spPr>
                <a:xfrm>
                  <a:off x="7406640" y="2058162"/>
                  <a:ext cx="73152"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Box 31">
                <a:extLst>
                  <a:ext uri="{FF2B5EF4-FFF2-40B4-BE49-F238E27FC236}">
                    <a16:creationId xmlns:a16="http://schemas.microsoft.com/office/drawing/2014/main" id="{34855950-B312-4EFC-A02E-E572F5D11E73}"/>
                  </a:ext>
                </a:extLst>
              </p:cNvPr>
              <p:cNvSpPr txBox="1"/>
              <p:nvPr/>
            </p:nvSpPr>
            <p:spPr>
              <a:xfrm>
                <a:off x="5742432" y="5285232"/>
                <a:ext cx="4846320" cy="553998"/>
              </a:xfrm>
              <a:prstGeom prst="rect">
                <a:avLst/>
              </a:prstGeom>
              <a:noFill/>
            </p:spPr>
            <p:txBody>
              <a:bodyPr wrap="square" lIns="0" tIns="0" rIns="0" bIns="0" anchor="ctr">
                <a:spAutoFit/>
              </a:bodyPr>
              <a:lstStyle/>
              <a:p>
                <a:pPr>
                  <a:buSzPct val="200000"/>
                </a:pPr>
                <a:r>
                  <a:rPr lang="en-US" sz="1200" spc="-20"/>
                  <a:t>Gender-based violence services</a:t>
                </a:r>
              </a:p>
              <a:p>
                <a:pPr>
                  <a:buSzPct val="200000"/>
                </a:pPr>
                <a:r>
                  <a:rPr lang="en-US" sz="1200" spc="-20"/>
                  <a:t>HPV vaccination, cervical cancer screening and treatment </a:t>
                </a:r>
              </a:p>
              <a:p>
                <a:pPr>
                  <a:buSzPct val="200000"/>
                </a:pPr>
                <a:r>
                  <a:rPr lang="en-US" sz="1200" spc="-20"/>
                  <a:t>Gender-affirming therapy</a:t>
                </a:r>
                <a:endParaRPr lang="en-GB" sz="1200" spc="-20"/>
              </a:p>
            </p:txBody>
          </p:sp>
          <p:sp>
            <p:nvSpPr>
              <p:cNvPr id="40" name="Rectangle 39">
                <a:extLst>
                  <a:ext uri="{FF2B5EF4-FFF2-40B4-BE49-F238E27FC236}">
                    <a16:creationId xmlns:a16="http://schemas.microsoft.com/office/drawing/2014/main" id="{D41649F7-BDAF-4479-A372-14B4D55A6935}"/>
                  </a:ext>
                </a:extLst>
              </p:cNvPr>
              <p:cNvSpPr/>
              <p:nvPr/>
            </p:nvSpPr>
            <p:spPr>
              <a:xfrm>
                <a:off x="5623560" y="5345964"/>
                <a:ext cx="73152"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3E1579DB-9291-4819-BD33-D6C186C23AD7}"/>
                  </a:ext>
                </a:extLst>
              </p:cNvPr>
              <p:cNvSpPr/>
              <p:nvPr/>
            </p:nvSpPr>
            <p:spPr>
              <a:xfrm>
                <a:off x="5623560" y="5528844"/>
                <a:ext cx="73152"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BDC7FD08-A748-4C4D-988D-11C82135F323}"/>
                  </a:ext>
                </a:extLst>
              </p:cNvPr>
              <p:cNvSpPr/>
              <p:nvPr/>
            </p:nvSpPr>
            <p:spPr>
              <a:xfrm>
                <a:off x="5623560" y="5712486"/>
                <a:ext cx="73152"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TextBox 42">
              <a:extLst>
                <a:ext uri="{FF2B5EF4-FFF2-40B4-BE49-F238E27FC236}">
                  <a16:creationId xmlns:a16="http://schemas.microsoft.com/office/drawing/2014/main" id="{5938237C-6C99-4322-A6D0-13417DAFEEEA}"/>
                </a:ext>
              </a:extLst>
            </p:cNvPr>
            <p:cNvSpPr txBox="1"/>
            <p:nvPr/>
          </p:nvSpPr>
          <p:spPr>
            <a:xfrm>
              <a:off x="1858655" y="6217920"/>
              <a:ext cx="2103140" cy="246221"/>
            </a:xfrm>
            <a:prstGeom prst="rect">
              <a:avLst/>
            </a:prstGeom>
            <a:noFill/>
          </p:spPr>
          <p:txBody>
            <a:bodyPr wrap="none" lIns="0" tIns="0" rIns="0" bIns="0" anchor="ctr">
              <a:spAutoFit/>
            </a:bodyPr>
            <a:lstStyle/>
            <a:p>
              <a:pPr>
                <a:buSzPct val="200000"/>
              </a:pPr>
              <a:r>
                <a:rPr lang="en-US" sz="1600" b="1" spc="-20"/>
                <a:t>Enabling environment</a:t>
              </a:r>
              <a:endParaRPr lang="en-GB" sz="1600" b="1" spc="-20"/>
            </a:p>
          </p:txBody>
        </p:sp>
        <p:sp>
          <p:nvSpPr>
            <p:cNvPr id="44" name="TextBox 43">
              <a:extLst>
                <a:ext uri="{FF2B5EF4-FFF2-40B4-BE49-F238E27FC236}">
                  <a16:creationId xmlns:a16="http://schemas.microsoft.com/office/drawing/2014/main" id="{EAC644C5-CD8F-45F5-8B7F-0281AE050FA5}"/>
                </a:ext>
              </a:extLst>
            </p:cNvPr>
            <p:cNvSpPr txBox="1"/>
            <p:nvPr/>
          </p:nvSpPr>
          <p:spPr>
            <a:xfrm>
              <a:off x="6122706" y="6217920"/>
              <a:ext cx="1521891" cy="246221"/>
            </a:xfrm>
            <a:prstGeom prst="rect">
              <a:avLst/>
            </a:prstGeom>
            <a:noFill/>
          </p:spPr>
          <p:txBody>
            <a:bodyPr wrap="none" lIns="0" tIns="0" rIns="0" bIns="0" anchor="ctr">
              <a:spAutoFit/>
            </a:bodyPr>
            <a:lstStyle/>
            <a:p>
              <a:pPr>
                <a:buSzPct val="200000"/>
              </a:pPr>
              <a:r>
                <a:rPr lang="en-US" sz="1600" b="1" spc="-20"/>
                <a:t>Service delivery</a:t>
              </a:r>
              <a:endParaRPr lang="en-GB" sz="1600" b="1" spc="-20"/>
            </a:p>
          </p:txBody>
        </p:sp>
        <p:cxnSp>
          <p:nvCxnSpPr>
            <p:cNvPr id="47" name="Straight Arrow Connector 46">
              <a:extLst>
                <a:ext uri="{FF2B5EF4-FFF2-40B4-BE49-F238E27FC236}">
                  <a16:creationId xmlns:a16="http://schemas.microsoft.com/office/drawing/2014/main" id="{48FD2451-A6A3-42B5-9B3F-1CDD9BCA9D65}"/>
                </a:ext>
              </a:extLst>
            </p:cNvPr>
            <p:cNvCxnSpPr/>
            <p:nvPr/>
          </p:nvCxnSpPr>
          <p:spPr>
            <a:xfrm>
              <a:off x="4177524" y="6359504"/>
              <a:ext cx="1737360" cy="0"/>
            </a:xfrm>
            <a:prstGeom prst="straightConnector1">
              <a:avLst/>
            </a:prstGeom>
            <a:ln w="12700" cap="rnd">
              <a:solidFill>
                <a:schemeClr val="tx1"/>
              </a:solidFill>
              <a:round/>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0" name="object 2">
            <a:extLst>
              <a:ext uri="{FF2B5EF4-FFF2-40B4-BE49-F238E27FC236}">
                <a16:creationId xmlns:a16="http://schemas.microsoft.com/office/drawing/2014/main" id="{472541F8-0BDC-4CFB-BB41-B0EAEA0A9879}"/>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218633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C01EFC-CB7A-4FBA-840A-578293A7F0D4}"/>
              </a:ext>
            </a:extLst>
          </p:cNvPr>
          <p:cNvGrpSpPr/>
          <p:nvPr/>
        </p:nvGrpSpPr>
        <p:grpSpPr>
          <a:xfrm>
            <a:off x="365760" y="1051560"/>
            <a:ext cx="11430000" cy="5577840"/>
            <a:chOff x="365760" y="1051560"/>
            <a:chExt cx="11430000" cy="5577840"/>
          </a:xfrm>
        </p:grpSpPr>
        <p:sp>
          <p:nvSpPr>
            <p:cNvPr id="41" name="Content Placeholder 2">
              <a:extLst>
                <a:ext uri="{FF2B5EF4-FFF2-40B4-BE49-F238E27FC236}">
                  <a16:creationId xmlns:a16="http://schemas.microsoft.com/office/drawing/2014/main" id="{21DC7FF3-E42E-4EBC-AA79-12746504A00C}"/>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a:t>Top-line targets for 2025</a:t>
              </a:r>
              <a:endParaRPr lang="en-GB" sz="2400"/>
            </a:p>
          </p:txBody>
        </p:sp>
        <p:grpSp>
          <p:nvGrpSpPr>
            <p:cNvPr id="88" name="Group 87">
              <a:extLst>
                <a:ext uri="{FF2B5EF4-FFF2-40B4-BE49-F238E27FC236}">
                  <a16:creationId xmlns:a16="http://schemas.microsoft.com/office/drawing/2014/main" id="{4EDA9598-5000-4208-9F9D-2AF9E6814B58}"/>
                </a:ext>
              </a:extLst>
            </p:cNvPr>
            <p:cNvGrpSpPr/>
            <p:nvPr/>
          </p:nvGrpSpPr>
          <p:grpSpPr>
            <a:xfrm>
              <a:off x="2743200" y="1600200"/>
              <a:ext cx="5090195" cy="5029200"/>
              <a:chOff x="2971800" y="1600200"/>
              <a:chExt cx="5090195" cy="5029200"/>
            </a:xfrm>
          </p:grpSpPr>
          <p:sp>
            <p:nvSpPr>
              <p:cNvPr id="7" name="object 15">
                <a:extLst>
                  <a:ext uri="{FF2B5EF4-FFF2-40B4-BE49-F238E27FC236}">
                    <a16:creationId xmlns:a16="http://schemas.microsoft.com/office/drawing/2014/main" id="{9E1A2A4A-7F8D-41F1-BE90-0A391BF9B6C5}"/>
                  </a:ext>
                </a:extLst>
              </p:cNvPr>
              <p:cNvSpPr>
                <a:spLocks noChangeAspect="1"/>
              </p:cNvSpPr>
              <p:nvPr/>
            </p:nvSpPr>
            <p:spPr>
              <a:xfrm>
                <a:off x="2971800" y="1600200"/>
                <a:ext cx="5090195" cy="50292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 name="object 17">
                <a:extLst>
                  <a:ext uri="{FF2B5EF4-FFF2-40B4-BE49-F238E27FC236}">
                    <a16:creationId xmlns:a16="http://schemas.microsoft.com/office/drawing/2014/main" id="{FF0EB07B-BC57-4BA5-AB09-966C109249B9}"/>
                  </a:ext>
                </a:extLst>
              </p:cNvPr>
              <p:cNvSpPr txBox="1"/>
              <p:nvPr/>
            </p:nvSpPr>
            <p:spPr>
              <a:xfrm>
                <a:off x="3268137" y="2944368"/>
                <a:ext cx="561975" cy="293029"/>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b="1" i="0" u="none" strike="noStrike" kern="1200" cap="none" spc="-250" normalizeH="0" baseline="0" noProof="0">
                    <a:ln>
                      <a:noFill/>
                    </a:ln>
                    <a:solidFill>
                      <a:srgbClr val="FFFFFF"/>
                    </a:solidFill>
                    <a:effectLst/>
                    <a:uLnTx/>
                    <a:uFillTx/>
                    <a:ea typeface="+mn-ea"/>
                    <a:cs typeface="Trebuchet MS"/>
                  </a:rPr>
                  <a:t>1</a:t>
                </a:r>
                <a:r>
                  <a:rPr kumimoji="0" b="1" i="0" u="none" strike="noStrike" kern="1200" cap="none" spc="50" normalizeH="0" baseline="0" noProof="0">
                    <a:ln>
                      <a:noFill/>
                    </a:ln>
                    <a:solidFill>
                      <a:srgbClr val="FFFFFF"/>
                    </a:solidFill>
                    <a:effectLst/>
                    <a:uLnTx/>
                    <a:uFillTx/>
                    <a:ea typeface="+mn-ea"/>
                    <a:cs typeface="Trebuchet MS"/>
                  </a:rPr>
                  <a:t>0</a:t>
                </a:r>
                <a:r>
                  <a:rPr kumimoji="0" b="0" i="0" u="none" strike="noStrike" kern="1200" cap="none" spc="185" normalizeH="0" baseline="0" noProof="0">
                    <a:ln>
                      <a:noFill/>
                    </a:ln>
                    <a:solidFill>
                      <a:srgbClr val="FFFFFF"/>
                    </a:solidFill>
                    <a:effectLst/>
                    <a:uLnTx/>
                    <a:uFillTx/>
                    <a:ea typeface="+mn-ea"/>
                    <a:cs typeface="Calibri"/>
                  </a:rPr>
                  <a:t>%</a:t>
                </a:r>
                <a:endParaRPr kumimoji="0" b="0" i="0" u="none" strike="noStrike" kern="1200" cap="none" spc="0" normalizeH="0" baseline="0" noProof="0">
                  <a:ln>
                    <a:noFill/>
                  </a:ln>
                  <a:solidFill>
                    <a:prstClr val="black"/>
                  </a:solidFill>
                  <a:effectLst/>
                  <a:uLnTx/>
                  <a:uFillTx/>
                  <a:ea typeface="+mn-ea"/>
                  <a:cs typeface="Calibri"/>
                </a:endParaRPr>
              </a:p>
            </p:txBody>
          </p:sp>
          <p:sp>
            <p:nvSpPr>
              <p:cNvPr id="43" name="object 20">
                <a:extLst>
                  <a:ext uri="{FF2B5EF4-FFF2-40B4-BE49-F238E27FC236}">
                    <a16:creationId xmlns:a16="http://schemas.microsoft.com/office/drawing/2014/main" id="{E476D1AF-65ED-42EE-906B-44B5ADB3FC22}"/>
                  </a:ext>
                </a:extLst>
              </p:cNvPr>
              <p:cNvSpPr txBox="1"/>
              <p:nvPr/>
            </p:nvSpPr>
            <p:spPr>
              <a:xfrm>
                <a:off x="3063572" y="3758184"/>
                <a:ext cx="561975" cy="293029"/>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b="1" i="0" u="none" strike="noStrike" kern="1200" cap="none" spc="-250" normalizeH="0" baseline="0" noProof="0">
                    <a:ln>
                      <a:noFill/>
                    </a:ln>
                    <a:solidFill>
                      <a:srgbClr val="FFFFFF"/>
                    </a:solidFill>
                    <a:effectLst/>
                    <a:uLnTx/>
                    <a:uFillTx/>
                    <a:ea typeface="+mn-ea"/>
                    <a:cs typeface="Trebuchet MS"/>
                  </a:rPr>
                  <a:t>1</a:t>
                </a:r>
                <a:r>
                  <a:rPr kumimoji="0" b="1" i="0" u="none" strike="noStrike" kern="1200" cap="none" spc="50" normalizeH="0" baseline="0" noProof="0">
                    <a:ln>
                      <a:noFill/>
                    </a:ln>
                    <a:solidFill>
                      <a:srgbClr val="FFFFFF"/>
                    </a:solidFill>
                    <a:effectLst/>
                    <a:uLnTx/>
                    <a:uFillTx/>
                    <a:ea typeface="+mn-ea"/>
                    <a:cs typeface="Trebuchet MS"/>
                  </a:rPr>
                  <a:t>0</a:t>
                </a:r>
                <a:r>
                  <a:rPr kumimoji="0" b="0" i="0" u="none" strike="noStrike" kern="1200" cap="none" spc="185" normalizeH="0" baseline="0" noProof="0">
                    <a:ln>
                      <a:noFill/>
                    </a:ln>
                    <a:solidFill>
                      <a:srgbClr val="FFFFFF"/>
                    </a:solidFill>
                    <a:effectLst/>
                    <a:uLnTx/>
                    <a:uFillTx/>
                    <a:ea typeface="+mn-ea"/>
                    <a:cs typeface="Calibri"/>
                  </a:rPr>
                  <a:t>%</a:t>
                </a:r>
                <a:endParaRPr kumimoji="0" b="0" i="0" u="none" strike="noStrike" kern="1200" cap="none" spc="0" normalizeH="0" baseline="0" noProof="0">
                  <a:ln>
                    <a:noFill/>
                  </a:ln>
                  <a:solidFill>
                    <a:prstClr val="black"/>
                  </a:solidFill>
                  <a:effectLst/>
                  <a:uLnTx/>
                  <a:uFillTx/>
                  <a:ea typeface="+mn-ea"/>
                  <a:cs typeface="Calibri"/>
                </a:endParaRPr>
              </a:p>
            </p:txBody>
          </p:sp>
          <p:sp>
            <p:nvSpPr>
              <p:cNvPr id="44" name="object 23">
                <a:extLst>
                  <a:ext uri="{FF2B5EF4-FFF2-40B4-BE49-F238E27FC236}">
                    <a16:creationId xmlns:a16="http://schemas.microsoft.com/office/drawing/2014/main" id="{855001EF-111C-4684-9471-768A6E796BCF}"/>
                  </a:ext>
                </a:extLst>
              </p:cNvPr>
              <p:cNvSpPr txBox="1"/>
              <p:nvPr/>
            </p:nvSpPr>
            <p:spPr>
              <a:xfrm>
                <a:off x="3149122" y="4572000"/>
                <a:ext cx="561975" cy="293029"/>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b="1" i="0" u="none" strike="noStrike" kern="1200" cap="none" spc="-250" normalizeH="0" baseline="0" noProof="0">
                    <a:ln>
                      <a:noFill/>
                    </a:ln>
                    <a:solidFill>
                      <a:srgbClr val="FFFFFF"/>
                    </a:solidFill>
                    <a:effectLst/>
                    <a:uLnTx/>
                    <a:uFillTx/>
                    <a:ea typeface="+mn-ea"/>
                    <a:cs typeface="Trebuchet MS"/>
                  </a:rPr>
                  <a:t>1</a:t>
                </a:r>
                <a:r>
                  <a:rPr kumimoji="0" b="1" i="0" u="none" strike="noStrike" kern="1200" cap="none" spc="50" normalizeH="0" baseline="0" noProof="0">
                    <a:ln>
                      <a:noFill/>
                    </a:ln>
                    <a:solidFill>
                      <a:srgbClr val="FFFFFF"/>
                    </a:solidFill>
                    <a:effectLst/>
                    <a:uLnTx/>
                    <a:uFillTx/>
                    <a:ea typeface="+mn-ea"/>
                    <a:cs typeface="Trebuchet MS"/>
                  </a:rPr>
                  <a:t>0</a:t>
                </a:r>
                <a:r>
                  <a:rPr kumimoji="0" b="0" i="0" u="none" strike="noStrike" kern="1200" cap="none" spc="185" normalizeH="0" baseline="0" noProof="0">
                    <a:ln>
                      <a:noFill/>
                    </a:ln>
                    <a:solidFill>
                      <a:srgbClr val="FFFFFF"/>
                    </a:solidFill>
                    <a:effectLst/>
                    <a:uLnTx/>
                    <a:uFillTx/>
                    <a:ea typeface="+mn-ea"/>
                    <a:cs typeface="Calibri"/>
                  </a:rPr>
                  <a:t>%</a:t>
                </a:r>
                <a:endParaRPr kumimoji="0" b="0" i="0" u="none" strike="noStrike" kern="1200" cap="none" spc="0" normalizeH="0" baseline="0" noProof="0">
                  <a:ln>
                    <a:noFill/>
                  </a:ln>
                  <a:solidFill>
                    <a:prstClr val="black"/>
                  </a:solidFill>
                  <a:effectLst/>
                  <a:uLnTx/>
                  <a:uFillTx/>
                  <a:ea typeface="+mn-ea"/>
                  <a:cs typeface="Calibri"/>
                </a:endParaRPr>
              </a:p>
            </p:txBody>
          </p:sp>
          <p:sp>
            <p:nvSpPr>
              <p:cNvPr id="45" name="object 25">
                <a:extLst>
                  <a:ext uri="{FF2B5EF4-FFF2-40B4-BE49-F238E27FC236}">
                    <a16:creationId xmlns:a16="http://schemas.microsoft.com/office/drawing/2014/main" id="{587BC093-802F-482D-BE2E-B396274A35C0}"/>
                  </a:ext>
                </a:extLst>
              </p:cNvPr>
              <p:cNvSpPr txBox="1"/>
              <p:nvPr/>
            </p:nvSpPr>
            <p:spPr>
              <a:xfrm>
                <a:off x="4933254" y="3757162"/>
                <a:ext cx="1043845" cy="715581"/>
              </a:xfrm>
              <a:prstGeom prst="rect">
                <a:avLst/>
              </a:prstGeom>
            </p:spPr>
            <p:txBody>
              <a:bodyPr vert="horz" wrap="square" lIns="0" tIns="10160" rIns="0" bIns="0" rtlCol="0">
                <a:spAutoFit/>
              </a:bodyPr>
              <a:lstStyle/>
              <a:p>
                <a:pPr marR="5080" lvl="0" algn="ctr" defTabSz="914400" rtl="0" eaLnBrk="1" fontAlgn="auto" latinLnBrk="0" hangingPunct="1">
                  <a:lnSpc>
                    <a:spcPts val="1100"/>
                  </a:lnSpc>
                  <a:spcAft>
                    <a:spcPts val="0"/>
                  </a:spcAft>
                  <a:buClrTx/>
                  <a:buSzTx/>
                  <a:buFontTx/>
                  <a:buNone/>
                  <a:tabLst/>
                  <a:defRPr/>
                </a:pPr>
                <a:r>
                  <a:rPr kumimoji="0" sz="1100" b="1" i="0" u="none" strike="noStrike" kern="1200" cap="none" spc="-10" normalizeH="0" noProof="0">
                    <a:ln>
                      <a:noFill/>
                    </a:ln>
                    <a:solidFill>
                      <a:srgbClr val="E31836"/>
                    </a:solidFill>
                    <a:effectLst/>
                    <a:uLnTx/>
                    <a:uFillTx/>
                    <a:latin typeface="Arial Narrow" panose="020B0606020202030204" pitchFamily="34" charset="0"/>
                    <a:cs typeface="Calibri"/>
                  </a:rPr>
                  <a:t>PEOPLE </a:t>
                </a:r>
                <a:r>
                  <a:rPr kumimoji="0" sz="1100" b="1" i="0" u="none" strike="noStrike" kern="1200" cap="none" spc="-10" normalizeH="0" noProof="0">
                    <a:ln>
                      <a:noFill/>
                    </a:ln>
                    <a:solidFill>
                      <a:srgbClr val="231F20"/>
                    </a:solidFill>
                    <a:effectLst/>
                    <a:uLnTx/>
                    <a:uFillTx/>
                    <a:latin typeface="Arial Narrow" panose="020B0606020202030204" pitchFamily="34" charset="0"/>
                    <a:cs typeface="Calibri"/>
                  </a:rPr>
                  <a:t>LIVING WITH HIV AND</a:t>
                </a:r>
                <a:r>
                  <a:rPr kumimoji="0" lang="fr-CH" sz="1100" b="1" i="0" u="none" strike="noStrike" kern="1200" cap="none" spc="-10" normalizeH="0" noProof="0">
                    <a:ln>
                      <a:noFill/>
                    </a:ln>
                    <a:solidFill>
                      <a:srgbClr val="231F20"/>
                    </a:solidFill>
                    <a:effectLst/>
                    <a:uLnTx/>
                    <a:uFillTx/>
                    <a:latin typeface="Arial Narrow" panose="020B0606020202030204" pitchFamily="34" charset="0"/>
                    <a:cs typeface="Calibri"/>
                  </a:rPr>
                  <a:t> COMMUNITIES AT </a:t>
                </a:r>
                <a:r>
                  <a:rPr kumimoji="0" sz="1100" b="1" i="0" u="none" strike="noStrike" kern="1200" cap="none" spc="-10" normalizeH="0" noProof="0">
                    <a:ln>
                      <a:noFill/>
                    </a:ln>
                    <a:solidFill>
                      <a:srgbClr val="231F20"/>
                    </a:solidFill>
                    <a:effectLst/>
                    <a:uLnTx/>
                    <a:uFillTx/>
                    <a:latin typeface="Arial Narrow" panose="020B0606020202030204" pitchFamily="34" charset="0"/>
                    <a:cs typeface="Calibri"/>
                  </a:rPr>
                  <a:t>RISK </a:t>
                </a:r>
                <a:r>
                  <a:rPr kumimoji="0" sz="1100" b="1" i="0" u="none" strike="noStrike" kern="1200" cap="none" spc="-10" normalizeH="0" noProof="0">
                    <a:ln>
                      <a:noFill/>
                    </a:ln>
                    <a:solidFill>
                      <a:srgbClr val="E31836"/>
                    </a:solidFill>
                    <a:effectLst/>
                    <a:uLnTx/>
                    <a:uFillTx/>
                    <a:latin typeface="Arial Narrow" panose="020B0606020202030204" pitchFamily="34" charset="0"/>
                    <a:cs typeface="Calibri"/>
                  </a:rPr>
                  <a:t>AT THE  CENTRE</a:t>
                </a:r>
                <a:endParaRPr kumimoji="0" sz="1100" b="1" i="0" u="none" strike="noStrike" kern="1200" cap="none" spc="-10" normalizeH="0" noProof="0">
                  <a:ln>
                    <a:noFill/>
                  </a:ln>
                  <a:solidFill>
                    <a:prstClr val="black"/>
                  </a:solidFill>
                  <a:effectLst/>
                  <a:uLnTx/>
                  <a:uFillTx/>
                  <a:latin typeface="Arial Narrow" panose="020B0606020202030204" pitchFamily="34" charset="0"/>
                  <a:cs typeface="Calibri"/>
                </a:endParaRPr>
              </a:p>
            </p:txBody>
          </p:sp>
          <p:grpSp>
            <p:nvGrpSpPr>
              <p:cNvPr id="46" name="Group 45">
                <a:extLst>
                  <a:ext uri="{FF2B5EF4-FFF2-40B4-BE49-F238E27FC236}">
                    <a16:creationId xmlns:a16="http://schemas.microsoft.com/office/drawing/2014/main" id="{055C9645-6CAE-40FD-A60A-FA42B3604055}"/>
                  </a:ext>
                </a:extLst>
              </p:cNvPr>
              <p:cNvGrpSpPr/>
              <p:nvPr/>
            </p:nvGrpSpPr>
            <p:grpSpPr>
              <a:xfrm>
                <a:off x="5062143" y="2739385"/>
                <a:ext cx="777240" cy="467477"/>
                <a:chOff x="4050567" y="2968551"/>
                <a:chExt cx="777240" cy="467477"/>
              </a:xfrm>
            </p:grpSpPr>
            <p:sp>
              <p:nvSpPr>
                <p:cNvPr id="47" name="object 26">
                  <a:extLst>
                    <a:ext uri="{FF2B5EF4-FFF2-40B4-BE49-F238E27FC236}">
                      <a16:creationId xmlns:a16="http://schemas.microsoft.com/office/drawing/2014/main" id="{4294265B-54A7-448D-A8E8-E70C417389BB}"/>
                    </a:ext>
                  </a:extLst>
                </p:cNvPr>
                <p:cNvSpPr txBox="1"/>
                <p:nvPr/>
              </p:nvSpPr>
              <p:spPr>
                <a:xfrm>
                  <a:off x="4187887" y="2968551"/>
                  <a:ext cx="518159" cy="245580"/>
                </a:xfrm>
                <a:prstGeom prst="rect">
                  <a:avLst/>
                </a:prstGeom>
              </p:spPr>
              <p:txBody>
                <a:bodyPr vert="horz" wrap="square" lIns="0" tIns="14605" rIns="0" bIns="0" rtlCol="0">
                  <a:spAutoFit/>
                </a:bodyPr>
                <a:lstStyle/>
                <a:p>
                  <a:pPr marL="12700" marR="0" lvl="0" indent="0" algn="ctr" defTabSz="914400" rtl="0" eaLnBrk="1" fontAlgn="auto" latinLnBrk="0" hangingPunct="1">
                    <a:lnSpc>
                      <a:spcPct val="100000"/>
                    </a:lnSpc>
                    <a:spcBef>
                      <a:spcPts val="115"/>
                    </a:spcBef>
                    <a:spcAft>
                      <a:spcPts val="0"/>
                    </a:spcAft>
                    <a:buClrTx/>
                    <a:buSzTx/>
                    <a:buFontTx/>
                    <a:buNone/>
                    <a:tabLst/>
                    <a:defRPr/>
                  </a:pPr>
                  <a:r>
                    <a:rPr kumimoji="0" sz="1500" b="1" i="0" u="none" strike="noStrike" kern="1200" cap="none" normalizeH="0" baseline="0" noProof="0">
                      <a:ln>
                        <a:noFill/>
                      </a:ln>
                      <a:solidFill>
                        <a:srgbClr val="FFFFFF"/>
                      </a:solidFill>
                      <a:effectLst/>
                      <a:uLnTx/>
                      <a:uFillTx/>
                      <a:ea typeface="+mn-ea"/>
                      <a:cs typeface="Calibri"/>
                    </a:rPr>
                    <a:t>95</a:t>
                  </a:r>
                  <a:r>
                    <a:rPr kumimoji="0" sz="1500" b="0" i="0" u="none" strike="noStrike" kern="1200" cap="none" normalizeH="0" baseline="0" noProof="0">
                      <a:ln>
                        <a:noFill/>
                      </a:ln>
                      <a:solidFill>
                        <a:srgbClr val="FFFFFF"/>
                      </a:solidFill>
                      <a:effectLst/>
                      <a:uLnTx/>
                      <a:uFillTx/>
                      <a:ea typeface="+mn-ea"/>
                      <a:cs typeface="Calibri"/>
                    </a:rPr>
                    <a:t>%</a:t>
                  </a:r>
                  <a:endParaRPr kumimoji="0" sz="1500" b="0" i="0" u="none" strike="noStrike" kern="1200" cap="none" normalizeH="0" baseline="0" noProof="0">
                    <a:ln>
                      <a:noFill/>
                    </a:ln>
                    <a:solidFill>
                      <a:prstClr val="black"/>
                    </a:solidFill>
                    <a:effectLst/>
                    <a:uLnTx/>
                    <a:uFillTx/>
                    <a:ea typeface="+mn-ea"/>
                    <a:cs typeface="Calibri"/>
                  </a:endParaRPr>
                </a:p>
              </p:txBody>
            </p:sp>
            <p:sp>
              <p:nvSpPr>
                <p:cNvPr id="48" name="object 27">
                  <a:extLst>
                    <a:ext uri="{FF2B5EF4-FFF2-40B4-BE49-F238E27FC236}">
                      <a16:creationId xmlns:a16="http://schemas.microsoft.com/office/drawing/2014/main" id="{9AEEE05D-BCC4-47F9-A778-E6F076676FDD}"/>
                    </a:ext>
                  </a:extLst>
                </p:cNvPr>
                <p:cNvSpPr txBox="1"/>
                <p:nvPr/>
              </p:nvSpPr>
              <p:spPr>
                <a:xfrm>
                  <a:off x="4050567" y="3182112"/>
                  <a:ext cx="777240" cy="253916"/>
                </a:xfrm>
                <a:prstGeom prst="rect">
                  <a:avLst/>
                </a:prstGeom>
              </p:spPr>
              <p:txBody>
                <a:bodyPr vert="horz" wrap="square" lIns="0" tIns="22860" rIns="0" bIns="0" rtlCol="0">
                  <a:spAutoFit/>
                </a:bodyPr>
                <a:lstStyle/>
                <a:p>
                  <a:pPr marR="5080" lvl="0" algn="ctr">
                    <a:lnSpc>
                      <a:spcPts val="900"/>
                    </a:lnSpc>
                    <a:defRPr/>
                  </a:pPr>
                  <a:r>
                    <a:rPr sz="900">
                      <a:solidFill>
                        <a:srgbClr val="FFFFFF"/>
                      </a:solidFill>
                      <a:latin typeface="Arial Narrow" panose="020B0606020202030204" pitchFamily="34" charset="0"/>
                    </a:rPr>
                    <a:t>use combination  prevention</a:t>
                  </a:r>
                </a:p>
              </p:txBody>
            </p:sp>
          </p:grpSp>
          <p:grpSp>
            <p:nvGrpSpPr>
              <p:cNvPr id="49" name="Group 48">
                <a:extLst>
                  <a:ext uri="{FF2B5EF4-FFF2-40B4-BE49-F238E27FC236}">
                    <a16:creationId xmlns:a16="http://schemas.microsoft.com/office/drawing/2014/main" id="{43DA9FC5-3236-442F-A29B-E197C18E9221}"/>
                  </a:ext>
                </a:extLst>
              </p:cNvPr>
              <p:cNvGrpSpPr/>
              <p:nvPr/>
            </p:nvGrpSpPr>
            <p:grpSpPr>
              <a:xfrm>
                <a:off x="5060194" y="4822342"/>
                <a:ext cx="777240" cy="468042"/>
                <a:chOff x="4048407" y="4769354"/>
                <a:chExt cx="777240" cy="468042"/>
              </a:xfrm>
            </p:grpSpPr>
            <p:sp>
              <p:nvSpPr>
                <p:cNvPr id="50" name="object 28">
                  <a:extLst>
                    <a:ext uri="{FF2B5EF4-FFF2-40B4-BE49-F238E27FC236}">
                      <a16:creationId xmlns:a16="http://schemas.microsoft.com/office/drawing/2014/main" id="{CE91B12B-4EF8-4C83-8566-215C85039764}"/>
                    </a:ext>
                  </a:extLst>
                </p:cNvPr>
                <p:cNvSpPr txBox="1"/>
                <p:nvPr/>
              </p:nvSpPr>
              <p:spPr>
                <a:xfrm>
                  <a:off x="4186184" y="4769354"/>
                  <a:ext cx="518159" cy="245580"/>
                </a:xfrm>
                <a:prstGeom prst="rect">
                  <a:avLst/>
                </a:prstGeom>
              </p:spPr>
              <p:txBody>
                <a:bodyPr vert="horz" wrap="square" lIns="0" tIns="14605" rIns="0" bIns="0" rtlCol="0">
                  <a:spAutoFit/>
                </a:bodyPr>
                <a:lstStyle/>
                <a:p>
                  <a:pPr marL="12700" marR="0" lvl="0" indent="0" algn="ctr" defTabSz="914400" rtl="0" eaLnBrk="1" fontAlgn="auto" latinLnBrk="0" hangingPunct="1">
                    <a:lnSpc>
                      <a:spcPct val="100000"/>
                    </a:lnSpc>
                    <a:spcBef>
                      <a:spcPts val="115"/>
                    </a:spcBef>
                    <a:spcAft>
                      <a:spcPts val="0"/>
                    </a:spcAft>
                    <a:buClrTx/>
                    <a:buSzTx/>
                    <a:buFontTx/>
                    <a:buNone/>
                    <a:tabLst/>
                    <a:defRPr/>
                  </a:pPr>
                  <a:r>
                    <a:rPr kumimoji="0" sz="1500" b="1" i="0" u="none" strike="noStrike" kern="1200" cap="none" normalizeH="0" noProof="0">
                      <a:ln>
                        <a:noFill/>
                      </a:ln>
                      <a:solidFill>
                        <a:srgbClr val="FFFFFF"/>
                      </a:solidFill>
                      <a:effectLst/>
                      <a:uLnTx/>
                      <a:uFillTx/>
                      <a:ea typeface="+mn-ea"/>
                      <a:cs typeface="Calibri"/>
                    </a:rPr>
                    <a:t>95</a:t>
                  </a:r>
                  <a:r>
                    <a:rPr kumimoji="0" sz="1500" b="0" i="0" u="none" strike="noStrike" kern="1200" cap="none" normalizeH="0" baseline="0" noProof="0">
                      <a:ln>
                        <a:noFill/>
                      </a:ln>
                      <a:solidFill>
                        <a:srgbClr val="FFFFFF"/>
                      </a:solidFill>
                      <a:effectLst/>
                      <a:uLnTx/>
                      <a:uFillTx/>
                      <a:ea typeface="+mn-ea"/>
                      <a:cs typeface="Calibri"/>
                    </a:rPr>
                    <a:t>%</a:t>
                  </a:r>
                  <a:endParaRPr kumimoji="0" sz="1500" b="0" i="0" u="none" strike="noStrike" kern="1200" cap="none" normalizeH="0" baseline="0" noProof="0">
                    <a:ln>
                      <a:noFill/>
                    </a:ln>
                    <a:solidFill>
                      <a:prstClr val="black"/>
                    </a:solidFill>
                    <a:effectLst/>
                    <a:uLnTx/>
                    <a:uFillTx/>
                    <a:ea typeface="+mn-ea"/>
                    <a:cs typeface="Calibri"/>
                  </a:endParaRPr>
                </a:p>
              </p:txBody>
            </p:sp>
            <p:sp>
              <p:nvSpPr>
                <p:cNvPr id="51" name="object 29">
                  <a:extLst>
                    <a:ext uri="{FF2B5EF4-FFF2-40B4-BE49-F238E27FC236}">
                      <a16:creationId xmlns:a16="http://schemas.microsoft.com/office/drawing/2014/main" id="{B4081367-B847-4E92-A9DA-292BB24E83F6}"/>
                    </a:ext>
                  </a:extLst>
                </p:cNvPr>
                <p:cNvSpPr txBox="1"/>
                <p:nvPr/>
              </p:nvSpPr>
              <p:spPr>
                <a:xfrm>
                  <a:off x="4048407" y="4983480"/>
                  <a:ext cx="777240" cy="253916"/>
                </a:xfrm>
                <a:prstGeom prst="rect">
                  <a:avLst/>
                </a:prstGeom>
              </p:spPr>
              <p:txBody>
                <a:bodyPr vert="horz" wrap="square" lIns="0" tIns="22860" rIns="0" bIns="0" rtlCol="0">
                  <a:spAutoFit/>
                </a:bodyPr>
                <a:lstStyle>
                  <a:defPPr>
                    <a:defRPr lang="LID4096"/>
                  </a:defPPr>
                  <a:lvl1pPr marR="5080" lvl="0" algn="ctr" fontAlgn="auto">
                    <a:lnSpc>
                      <a:spcPts val="900"/>
                    </a:lnSpc>
                    <a:spcAft>
                      <a:spcPts val="0"/>
                    </a:spcAft>
                    <a:buClrTx/>
                    <a:buSzTx/>
                    <a:buFontTx/>
                    <a:buNone/>
                    <a:tabLst/>
                    <a:defRPr kumimoji="0" sz="800" b="0" i="0" u="none" strike="noStrike" cap="none" normalizeH="0">
                      <a:ln>
                        <a:noFill/>
                      </a:ln>
                      <a:solidFill>
                        <a:srgbClr val="FFFFFF"/>
                      </a:solidFill>
                      <a:effectLst/>
                      <a:uLnTx/>
                      <a:uFillTx/>
                      <a:latin typeface="Arial Narrow" panose="020B0606020202030204" pitchFamily="34" charset="0"/>
                      <a:cs typeface="Gill Sans MT"/>
                    </a:defRPr>
                  </a:lvl1pPr>
                </a:lstStyle>
                <a:p>
                  <a:pPr>
                    <a:defRPr/>
                  </a:pPr>
                  <a:r>
                    <a:rPr sz="900">
                      <a:cs typeface="+mn-cs"/>
                    </a:rPr>
                    <a:t>on treatment are virally suppressed</a:t>
                  </a:r>
                </a:p>
              </p:txBody>
            </p:sp>
          </p:grpSp>
          <p:grpSp>
            <p:nvGrpSpPr>
              <p:cNvPr id="52" name="Group 51">
                <a:extLst>
                  <a:ext uri="{FF2B5EF4-FFF2-40B4-BE49-F238E27FC236}">
                    <a16:creationId xmlns:a16="http://schemas.microsoft.com/office/drawing/2014/main" id="{F2FCE2B6-6F30-4CFC-91BE-1D51A68871B2}"/>
                  </a:ext>
                </a:extLst>
              </p:cNvPr>
              <p:cNvGrpSpPr/>
              <p:nvPr/>
            </p:nvGrpSpPr>
            <p:grpSpPr>
              <a:xfrm>
                <a:off x="6001786" y="4256717"/>
                <a:ext cx="744582" cy="578635"/>
                <a:chOff x="4858645" y="4316977"/>
                <a:chExt cx="744582" cy="578635"/>
              </a:xfrm>
            </p:grpSpPr>
            <p:sp>
              <p:nvSpPr>
                <p:cNvPr id="53" name="object 30">
                  <a:extLst>
                    <a:ext uri="{FF2B5EF4-FFF2-40B4-BE49-F238E27FC236}">
                      <a16:creationId xmlns:a16="http://schemas.microsoft.com/office/drawing/2014/main" id="{32E9A4F7-3BD5-42C3-8FE0-749442CFECBC}"/>
                    </a:ext>
                  </a:extLst>
                </p:cNvPr>
                <p:cNvSpPr txBox="1"/>
                <p:nvPr/>
              </p:nvSpPr>
              <p:spPr>
                <a:xfrm>
                  <a:off x="4973404" y="4316977"/>
                  <a:ext cx="518159" cy="245580"/>
                </a:xfrm>
                <a:prstGeom prst="rect">
                  <a:avLst/>
                </a:prstGeom>
              </p:spPr>
              <p:txBody>
                <a:bodyPr vert="horz" wrap="square" lIns="0" tIns="14605" rIns="0" bIns="0" rtlCol="0">
                  <a:spAutoFit/>
                </a:bodyPr>
                <a:lstStyle/>
                <a:p>
                  <a:pPr marL="12700" marR="0" lvl="0" indent="0" algn="ctr" defTabSz="914400" rtl="0" eaLnBrk="1" fontAlgn="auto" latinLnBrk="0" hangingPunct="1">
                    <a:lnSpc>
                      <a:spcPct val="100000"/>
                    </a:lnSpc>
                    <a:spcBef>
                      <a:spcPts val="115"/>
                    </a:spcBef>
                    <a:spcAft>
                      <a:spcPts val="0"/>
                    </a:spcAft>
                    <a:buClrTx/>
                    <a:buSzTx/>
                    <a:buFontTx/>
                    <a:buNone/>
                    <a:tabLst/>
                    <a:defRPr/>
                  </a:pPr>
                  <a:r>
                    <a:rPr kumimoji="0" sz="1500" b="1" i="0" u="none" strike="noStrike" kern="1200" cap="none" normalizeH="0" baseline="0" noProof="0">
                      <a:ln>
                        <a:noFill/>
                      </a:ln>
                      <a:solidFill>
                        <a:srgbClr val="FFFFFF"/>
                      </a:solidFill>
                      <a:effectLst/>
                      <a:uLnTx/>
                      <a:uFillTx/>
                      <a:ea typeface="+mn-ea"/>
                      <a:cs typeface="Calibri"/>
                    </a:rPr>
                    <a:t>95</a:t>
                  </a:r>
                  <a:r>
                    <a:rPr kumimoji="0" sz="1500" b="0" i="0" u="none" strike="noStrike" kern="1200" cap="none" normalizeH="0" baseline="0" noProof="0">
                      <a:ln>
                        <a:noFill/>
                      </a:ln>
                      <a:solidFill>
                        <a:srgbClr val="FFFFFF"/>
                      </a:solidFill>
                      <a:effectLst/>
                      <a:uLnTx/>
                      <a:uFillTx/>
                      <a:ea typeface="+mn-ea"/>
                      <a:cs typeface="Calibri"/>
                    </a:rPr>
                    <a:t>%</a:t>
                  </a:r>
                  <a:endParaRPr kumimoji="0" sz="1500" b="0" i="0" u="none" strike="noStrike" kern="1200" cap="none" normalizeH="0" baseline="0" noProof="0">
                    <a:ln>
                      <a:noFill/>
                    </a:ln>
                    <a:solidFill>
                      <a:prstClr val="black"/>
                    </a:solidFill>
                    <a:effectLst/>
                    <a:uLnTx/>
                    <a:uFillTx/>
                    <a:ea typeface="+mn-ea"/>
                    <a:cs typeface="Calibri"/>
                  </a:endParaRPr>
                </a:p>
              </p:txBody>
            </p:sp>
            <p:sp>
              <p:nvSpPr>
                <p:cNvPr id="54" name="object 31">
                  <a:extLst>
                    <a:ext uri="{FF2B5EF4-FFF2-40B4-BE49-F238E27FC236}">
                      <a16:creationId xmlns:a16="http://schemas.microsoft.com/office/drawing/2014/main" id="{6BBEEB04-9609-4140-9311-E29F245CECA6}"/>
                    </a:ext>
                  </a:extLst>
                </p:cNvPr>
                <p:cNvSpPr txBox="1"/>
                <p:nvPr/>
              </p:nvSpPr>
              <p:spPr>
                <a:xfrm>
                  <a:off x="4858645" y="4526280"/>
                  <a:ext cx="744582" cy="369332"/>
                </a:xfrm>
                <a:prstGeom prst="rect">
                  <a:avLst/>
                </a:prstGeom>
              </p:spPr>
              <p:txBody>
                <a:bodyPr vert="horz" wrap="square" lIns="0" tIns="22860" rIns="0" bIns="0" rtlCol="0">
                  <a:spAutoFit/>
                </a:bodyPr>
                <a:lstStyle>
                  <a:defPPr>
                    <a:defRPr lang="LID4096"/>
                  </a:defPPr>
                  <a:lvl1pPr marR="5080" lvl="0" algn="ctr" fontAlgn="auto">
                    <a:lnSpc>
                      <a:spcPts val="900"/>
                    </a:lnSpc>
                    <a:spcAft>
                      <a:spcPts val="0"/>
                    </a:spcAft>
                    <a:buClrTx/>
                    <a:buSzTx/>
                    <a:buFontTx/>
                    <a:buNone/>
                    <a:tabLst/>
                    <a:defRPr sz="800">
                      <a:solidFill>
                        <a:srgbClr val="FFFFFF"/>
                      </a:solidFill>
                      <a:latin typeface="Arial Narrow" panose="020B0606020202030204" pitchFamily="34" charset="0"/>
                    </a:defRPr>
                  </a:lvl1pPr>
                </a:lstStyle>
                <a:p>
                  <a:pPr>
                    <a:defRPr/>
                  </a:pPr>
                  <a:r>
                    <a:rPr sz="900"/>
                    <a:t>of PLHIV who know their status initiate treatment</a:t>
                  </a:r>
                </a:p>
              </p:txBody>
            </p:sp>
          </p:grpSp>
          <p:grpSp>
            <p:nvGrpSpPr>
              <p:cNvPr id="55" name="Group 54">
                <a:extLst>
                  <a:ext uri="{FF2B5EF4-FFF2-40B4-BE49-F238E27FC236}">
                    <a16:creationId xmlns:a16="http://schemas.microsoft.com/office/drawing/2014/main" id="{1B869F15-0909-4A9F-BEC3-4D853159DEF1}"/>
                  </a:ext>
                </a:extLst>
              </p:cNvPr>
              <p:cNvGrpSpPr/>
              <p:nvPr/>
            </p:nvGrpSpPr>
            <p:grpSpPr>
              <a:xfrm>
                <a:off x="4144149" y="4212109"/>
                <a:ext cx="805954" cy="693214"/>
                <a:chOff x="3253883" y="4281238"/>
                <a:chExt cx="805954" cy="693214"/>
              </a:xfrm>
            </p:grpSpPr>
            <p:sp>
              <p:nvSpPr>
                <p:cNvPr id="56" name="object 32">
                  <a:extLst>
                    <a:ext uri="{FF2B5EF4-FFF2-40B4-BE49-F238E27FC236}">
                      <a16:creationId xmlns:a16="http://schemas.microsoft.com/office/drawing/2014/main" id="{83FE5A1F-6F5F-4967-B2DF-D3275A46D26A}"/>
                    </a:ext>
                  </a:extLst>
                </p:cNvPr>
                <p:cNvSpPr txBox="1"/>
                <p:nvPr/>
              </p:nvSpPr>
              <p:spPr>
                <a:xfrm>
                  <a:off x="3393016" y="4281238"/>
                  <a:ext cx="518159" cy="245580"/>
                </a:xfrm>
                <a:prstGeom prst="rect">
                  <a:avLst/>
                </a:prstGeom>
              </p:spPr>
              <p:txBody>
                <a:bodyPr vert="horz" wrap="square" lIns="0" tIns="14605" rIns="0" bIns="0" rtlCol="0">
                  <a:spAutoFit/>
                </a:bodyPr>
                <a:lstStyle/>
                <a:p>
                  <a:pPr marL="12700" marR="0" lvl="0" indent="0" algn="ctr" defTabSz="914400" rtl="0" eaLnBrk="1" fontAlgn="auto" latinLnBrk="0" hangingPunct="1">
                    <a:lnSpc>
                      <a:spcPct val="100000"/>
                    </a:lnSpc>
                    <a:spcBef>
                      <a:spcPts val="115"/>
                    </a:spcBef>
                    <a:spcAft>
                      <a:spcPts val="0"/>
                    </a:spcAft>
                    <a:buClrTx/>
                    <a:buSzTx/>
                    <a:buFontTx/>
                    <a:buNone/>
                    <a:tabLst/>
                    <a:defRPr/>
                  </a:pPr>
                  <a:r>
                    <a:rPr kumimoji="0" sz="1500" b="1" i="0" u="none" strike="noStrike" kern="1200" cap="none" normalizeH="0" baseline="0" noProof="0">
                      <a:ln>
                        <a:noFill/>
                      </a:ln>
                      <a:solidFill>
                        <a:srgbClr val="FFFFFF"/>
                      </a:solidFill>
                      <a:effectLst/>
                      <a:uLnTx/>
                      <a:uFillTx/>
                      <a:ea typeface="+mn-ea"/>
                      <a:cs typeface="Calibri"/>
                    </a:rPr>
                    <a:t>95</a:t>
                  </a:r>
                  <a:r>
                    <a:rPr kumimoji="0" sz="1500" b="0" i="0" u="none" strike="noStrike" kern="1200" cap="none" normalizeH="0" baseline="0" noProof="0">
                      <a:ln>
                        <a:noFill/>
                      </a:ln>
                      <a:solidFill>
                        <a:srgbClr val="FFFFFF"/>
                      </a:solidFill>
                      <a:effectLst/>
                      <a:uLnTx/>
                      <a:uFillTx/>
                      <a:ea typeface="+mn-ea"/>
                      <a:cs typeface="Calibri"/>
                    </a:rPr>
                    <a:t>%</a:t>
                  </a:r>
                  <a:endParaRPr kumimoji="0" sz="1500" b="0" i="0" u="none" strike="noStrike" kern="1200" cap="none" normalizeH="0" baseline="0" noProof="0">
                    <a:ln>
                      <a:noFill/>
                    </a:ln>
                    <a:solidFill>
                      <a:prstClr val="black"/>
                    </a:solidFill>
                    <a:effectLst/>
                    <a:uLnTx/>
                    <a:uFillTx/>
                    <a:ea typeface="+mn-ea"/>
                    <a:cs typeface="Calibri"/>
                  </a:endParaRPr>
                </a:p>
              </p:txBody>
            </p:sp>
            <p:sp>
              <p:nvSpPr>
                <p:cNvPr id="57" name="object 33">
                  <a:extLst>
                    <a:ext uri="{FF2B5EF4-FFF2-40B4-BE49-F238E27FC236}">
                      <a16:creationId xmlns:a16="http://schemas.microsoft.com/office/drawing/2014/main" id="{5119B2D3-DAC9-4AE8-8329-3D2E799F0E70}"/>
                    </a:ext>
                  </a:extLst>
                </p:cNvPr>
                <p:cNvSpPr txBox="1"/>
                <p:nvPr/>
              </p:nvSpPr>
              <p:spPr>
                <a:xfrm>
                  <a:off x="3253883" y="4489704"/>
                  <a:ext cx="805954" cy="484748"/>
                </a:xfrm>
                <a:prstGeom prst="rect">
                  <a:avLst/>
                </a:prstGeom>
              </p:spPr>
              <p:txBody>
                <a:bodyPr vert="horz" wrap="square" lIns="0" tIns="22860" rIns="0" bIns="0" rtlCol="0">
                  <a:spAutoFit/>
                </a:bodyPr>
                <a:lstStyle>
                  <a:defPPr>
                    <a:defRPr lang="LID4096"/>
                  </a:defPPr>
                  <a:lvl1pPr marR="5080" lvl="0" algn="ctr" fontAlgn="auto">
                    <a:lnSpc>
                      <a:spcPts val="800"/>
                    </a:lnSpc>
                    <a:spcAft>
                      <a:spcPts val="0"/>
                    </a:spcAft>
                    <a:buClrTx/>
                    <a:buSzTx/>
                    <a:buFontTx/>
                    <a:buNone/>
                    <a:tabLst/>
                    <a:defRPr kumimoji="0" sz="800" b="0" i="0" u="none" strike="noStrike" cap="none" normalizeH="0">
                      <a:ln>
                        <a:noFill/>
                      </a:ln>
                      <a:solidFill>
                        <a:srgbClr val="FFFFFF"/>
                      </a:solidFill>
                      <a:effectLst/>
                      <a:uLnTx/>
                      <a:uFillTx/>
                      <a:latin typeface="Arial Narrow" panose="020B0606020202030204" pitchFamily="34" charset="0"/>
                      <a:cs typeface="Gill Sans MT"/>
                    </a:defRPr>
                  </a:lvl1pPr>
                </a:lstStyle>
                <a:p>
                  <a:pPr>
                    <a:lnSpc>
                      <a:spcPts val="900"/>
                    </a:lnSpc>
                    <a:defRPr/>
                  </a:pPr>
                  <a:r>
                    <a:rPr sz="900">
                      <a:cs typeface="+mn-cs"/>
                    </a:rPr>
                    <a:t>coverage of</a:t>
                  </a:r>
                  <a:r>
                    <a:rPr lang="fr-CH" sz="900">
                      <a:cs typeface="+mn-cs"/>
                    </a:rPr>
                    <a:t> </a:t>
                  </a:r>
                </a:p>
                <a:p>
                  <a:pPr>
                    <a:lnSpc>
                      <a:spcPts val="900"/>
                    </a:lnSpc>
                    <a:defRPr/>
                  </a:pPr>
                  <a:r>
                    <a:rPr sz="900">
                      <a:cs typeface="+mn-cs"/>
                    </a:rPr>
                    <a:t>services for eliminating</a:t>
                  </a:r>
                  <a:r>
                    <a:rPr lang="fr-CH" sz="900">
                      <a:cs typeface="+mn-cs"/>
                    </a:rPr>
                    <a:t> </a:t>
                  </a:r>
                  <a:r>
                    <a:rPr sz="900">
                      <a:cs typeface="+mn-cs"/>
                    </a:rPr>
                    <a:t>vertical</a:t>
                  </a:r>
                  <a:r>
                    <a:rPr lang="fr-CH" sz="900">
                      <a:cs typeface="+mn-cs"/>
                    </a:rPr>
                    <a:t> </a:t>
                  </a:r>
                </a:p>
                <a:p>
                  <a:pPr>
                    <a:lnSpc>
                      <a:spcPts val="900"/>
                    </a:lnSpc>
                    <a:defRPr/>
                  </a:pPr>
                  <a:r>
                    <a:rPr sz="900">
                      <a:cs typeface="+mn-cs"/>
                    </a:rPr>
                    <a:t>transmission</a:t>
                  </a:r>
                </a:p>
              </p:txBody>
            </p:sp>
          </p:grpSp>
          <p:grpSp>
            <p:nvGrpSpPr>
              <p:cNvPr id="58" name="Group 57">
                <a:extLst>
                  <a:ext uri="{FF2B5EF4-FFF2-40B4-BE49-F238E27FC236}">
                    <a16:creationId xmlns:a16="http://schemas.microsoft.com/office/drawing/2014/main" id="{4A25B25E-B0FD-426A-9831-B22913CA6788}"/>
                  </a:ext>
                </a:extLst>
              </p:cNvPr>
              <p:cNvGrpSpPr/>
              <p:nvPr/>
            </p:nvGrpSpPr>
            <p:grpSpPr>
              <a:xfrm>
                <a:off x="5999437" y="3244970"/>
                <a:ext cx="744582" cy="460409"/>
                <a:chOff x="4858645" y="3405387"/>
                <a:chExt cx="744582" cy="460409"/>
              </a:xfrm>
            </p:grpSpPr>
            <p:sp>
              <p:nvSpPr>
                <p:cNvPr id="59" name="object 34">
                  <a:extLst>
                    <a:ext uri="{FF2B5EF4-FFF2-40B4-BE49-F238E27FC236}">
                      <a16:creationId xmlns:a16="http://schemas.microsoft.com/office/drawing/2014/main" id="{4076EB36-167B-47BB-A93F-B29C73146DC3}"/>
                    </a:ext>
                  </a:extLst>
                </p:cNvPr>
                <p:cNvSpPr txBox="1"/>
                <p:nvPr/>
              </p:nvSpPr>
              <p:spPr>
                <a:xfrm>
                  <a:off x="4980274" y="3405387"/>
                  <a:ext cx="518159" cy="245580"/>
                </a:xfrm>
                <a:prstGeom prst="rect">
                  <a:avLst/>
                </a:prstGeom>
              </p:spPr>
              <p:txBody>
                <a:bodyPr vert="horz" wrap="square" lIns="0" tIns="14605" rIns="0" bIns="0" rtlCol="0">
                  <a:spAutoFit/>
                </a:bodyPr>
                <a:lstStyle/>
                <a:p>
                  <a:pPr marL="12700" marR="0" lvl="0" indent="0" algn="ctr" defTabSz="914400" rtl="0" eaLnBrk="1" fontAlgn="auto" latinLnBrk="0" hangingPunct="1">
                    <a:lnSpc>
                      <a:spcPct val="100000"/>
                    </a:lnSpc>
                    <a:spcBef>
                      <a:spcPts val="115"/>
                    </a:spcBef>
                    <a:spcAft>
                      <a:spcPts val="0"/>
                    </a:spcAft>
                    <a:buClrTx/>
                    <a:buSzTx/>
                    <a:buFontTx/>
                    <a:buNone/>
                    <a:tabLst/>
                    <a:defRPr/>
                  </a:pPr>
                  <a:r>
                    <a:rPr kumimoji="0" sz="1500" b="1" i="0" u="none" strike="noStrike" kern="1200" cap="none" normalizeH="0" baseline="0" noProof="0">
                      <a:ln>
                        <a:noFill/>
                      </a:ln>
                      <a:solidFill>
                        <a:srgbClr val="FFFFFF"/>
                      </a:solidFill>
                      <a:effectLst/>
                      <a:uLnTx/>
                      <a:uFillTx/>
                      <a:ea typeface="+mn-ea"/>
                      <a:cs typeface="Calibri"/>
                    </a:rPr>
                    <a:t>95</a:t>
                  </a:r>
                  <a:r>
                    <a:rPr kumimoji="0" sz="1500" b="0" i="0" u="none" strike="noStrike" kern="1200" cap="none" normalizeH="0" baseline="0" noProof="0">
                      <a:ln>
                        <a:noFill/>
                      </a:ln>
                      <a:solidFill>
                        <a:srgbClr val="FFFFFF"/>
                      </a:solidFill>
                      <a:effectLst/>
                      <a:uLnTx/>
                      <a:uFillTx/>
                      <a:ea typeface="+mn-ea"/>
                      <a:cs typeface="Calibri"/>
                    </a:rPr>
                    <a:t>%</a:t>
                  </a:r>
                  <a:endParaRPr kumimoji="0" sz="1500" b="0" i="0" u="none" strike="noStrike" kern="1200" cap="none" normalizeH="0" baseline="0" noProof="0">
                    <a:ln>
                      <a:noFill/>
                    </a:ln>
                    <a:solidFill>
                      <a:prstClr val="black"/>
                    </a:solidFill>
                    <a:effectLst/>
                    <a:uLnTx/>
                    <a:uFillTx/>
                    <a:ea typeface="+mn-ea"/>
                    <a:cs typeface="Calibri"/>
                  </a:endParaRPr>
                </a:p>
              </p:txBody>
            </p:sp>
            <p:sp>
              <p:nvSpPr>
                <p:cNvPr id="60" name="object 35">
                  <a:extLst>
                    <a:ext uri="{FF2B5EF4-FFF2-40B4-BE49-F238E27FC236}">
                      <a16:creationId xmlns:a16="http://schemas.microsoft.com/office/drawing/2014/main" id="{F6BE94A1-962A-4EC3-8766-359795E27F10}"/>
                    </a:ext>
                  </a:extLst>
                </p:cNvPr>
                <p:cNvSpPr txBox="1"/>
                <p:nvPr/>
              </p:nvSpPr>
              <p:spPr>
                <a:xfrm>
                  <a:off x="4858645" y="3611880"/>
                  <a:ext cx="744582" cy="253916"/>
                </a:xfrm>
                <a:prstGeom prst="rect">
                  <a:avLst/>
                </a:prstGeom>
              </p:spPr>
              <p:txBody>
                <a:bodyPr vert="horz" wrap="square" lIns="0" tIns="22860" rIns="0" bIns="0" rtlCol="0">
                  <a:spAutoFit/>
                </a:bodyPr>
                <a:lstStyle>
                  <a:defPPr>
                    <a:defRPr lang="LID4096"/>
                  </a:defPPr>
                  <a:lvl1pPr marR="5080" lvl="0" algn="ctr" fontAlgn="auto">
                    <a:lnSpc>
                      <a:spcPts val="900"/>
                    </a:lnSpc>
                    <a:spcAft>
                      <a:spcPts val="0"/>
                    </a:spcAft>
                    <a:buClrTx/>
                    <a:buSzTx/>
                    <a:buFontTx/>
                    <a:buNone/>
                    <a:tabLst/>
                    <a:defRPr sz="800">
                      <a:solidFill>
                        <a:srgbClr val="FFFFFF"/>
                      </a:solidFill>
                      <a:latin typeface="Arial Narrow" panose="020B0606020202030204" pitchFamily="34" charset="0"/>
                    </a:defRPr>
                  </a:lvl1pPr>
                </a:lstStyle>
                <a:p>
                  <a:pPr>
                    <a:defRPr/>
                  </a:pPr>
                  <a:r>
                    <a:rPr sz="900"/>
                    <a:t>of PLHIV know </a:t>
                  </a:r>
                  <a:endParaRPr lang="fr-CH" sz="900"/>
                </a:p>
                <a:p>
                  <a:pPr>
                    <a:defRPr/>
                  </a:pPr>
                  <a:r>
                    <a:rPr sz="900"/>
                    <a:t>their HIV status</a:t>
                  </a:r>
                </a:p>
              </p:txBody>
            </p:sp>
          </p:grpSp>
          <p:grpSp>
            <p:nvGrpSpPr>
              <p:cNvPr id="61" name="Group 60">
                <a:extLst>
                  <a:ext uri="{FF2B5EF4-FFF2-40B4-BE49-F238E27FC236}">
                    <a16:creationId xmlns:a16="http://schemas.microsoft.com/office/drawing/2014/main" id="{5505DC41-1780-43D4-B16C-BE8973CE1B36}"/>
                  </a:ext>
                </a:extLst>
              </p:cNvPr>
              <p:cNvGrpSpPr/>
              <p:nvPr/>
            </p:nvGrpSpPr>
            <p:grpSpPr>
              <a:xfrm>
                <a:off x="4148418" y="3120134"/>
                <a:ext cx="801685" cy="693433"/>
                <a:chOff x="3258408" y="3335619"/>
                <a:chExt cx="801685" cy="693433"/>
              </a:xfrm>
            </p:grpSpPr>
            <p:sp>
              <p:nvSpPr>
                <p:cNvPr id="62" name="object 36">
                  <a:extLst>
                    <a:ext uri="{FF2B5EF4-FFF2-40B4-BE49-F238E27FC236}">
                      <a16:creationId xmlns:a16="http://schemas.microsoft.com/office/drawing/2014/main" id="{8A0929C8-8645-4D2D-AF85-D2CA03E05E6B}"/>
                    </a:ext>
                  </a:extLst>
                </p:cNvPr>
                <p:cNvSpPr txBox="1"/>
                <p:nvPr/>
              </p:nvSpPr>
              <p:spPr>
                <a:xfrm>
                  <a:off x="3390156" y="3335619"/>
                  <a:ext cx="518159" cy="245580"/>
                </a:xfrm>
                <a:prstGeom prst="rect">
                  <a:avLst/>
                </a:prstGeom>
              </p:spPr>
              <p:txBody>
                <a:bodyPr vert="horz" wrap="square" lIns="0" tIns="14605" rIns="0" bIns="0" rtlCol="0">
                  <a:spAutoFit/>
                </a:bodyPr>
                <a:lstStyle/>
                <a:p>
                  <a:pPr marL="12700" marR="0" lvl="0" indent="0" algn="ctr" defTabSz="914400" rtl="0" eaLnBrk="1" fontAlgn="auto" latinLnBrk="0" hangingPunct="1">
                    <a:lnSpc>
                      <a:spcPct val="100000"/>
                    </a:lnSpc>
                    <a:spcBef>
                      <a:spcPts val="115"/>
                    </a:spcBef>
                    <a:spcAft>
                      <a:spcPts val="0"/>
                    </a:spcAft>
                    <a:buClrTx/>
                    <a:buSzTx/>
                    <a:buFontTx/>
                    <a:buNone/>
                    <a:tabLst/>
                    <a:defRPr/>
                  </a:pPr>
                  <a:r>
                    <a:rPr kumimoji="0" sz="1500" b="1" i="0" u="none" strike="noStrike" kern="1200" cap="none" normalizeH="0" baseline="0" noProof="0">
                      <a:ln>
                        <a:noFill/>
                      </a:ln>
                      <a:solidFill>
                        <a:srgbClr val="FFFFFF"/>
                      </a:solidFill>
                      <a:effectLst/>
                      <a:uLnTx/>
                      <a:uFillTx/>
                      <a:ea typeface="+mn-ea"/>
                      <a:cs typeface="Calibri"/>
                    </a:rPr>
                    <a:t>95</a:t>
                  </a:r>
                  <a:r>
                    <a:rPr kumimoji="0" sz="1500" b="0" i="0" u="none" strike="noStrike" kern="1200" cap="none" normalizeH="0" baseline="0" noProof="0">
                      <a:ln>
                        <a:noFill/>
                      </a:ln>
                      <a:solidFill>
                        <a:srgbClr val="FFFFFF"/>
                      </a:solidFill>
                      <a:effectLst/>
                      <a:uLnTx/>
                      <a:uFillTx/>
                      <a:ea typeface="+mn-ea"/>
                      <a:cs typeface="Calibri"/>
                    </a:rPr>
                    <a:t>%</a:t>
                  </a:r>
                  <a:endParaRPr kumimoji="0" sz="1500" b="0" i="0" u="none" strike="noStrike" kern="1200" cap="none" normalizeH="0" baseline="0" noProof="0">
                    <a:ln>
                      <a:noFill/>
                    </a:ln>
                    <a:solidFill>
                      <a:prstClr val="black"/>
                    </a:solidFill>
                    <a:effectLst/>
                    <a:uLnTx/>
                    <a:uFillTx/>
                    <a:ea typeface="+mn-ea"/>
                    <a:cs typeface="Calibri"/>
                  </a:endParaRPr>
                </a:p>
              </p:txBody>
            </p:sp>
            <p:sp>
              <p:nvSpPr>
                <p:cNvPr id="63" name="object 37">
                  <a:extLst>
                    <a:ext uri="{FF2B5EF4-FFF2-40B4-BE49-F238E27FC236}">
                      <a16:creationId xmlns:a16="http://schemas.microsoft.com/office/drawing/2014/main" id="{58F61686-A6FC-4B0C-84E7-286BD9A8925A}"/>
                    </a:ext>
                  </a:extLst>
                </p:cNvPr>
                <p:cNvSpPr txBox="1"/>
                <p:nvPr/>
              </p:nvSpPr>
              <p:spPr>
                <a:xfrm>
                  <a:off x="3258408" y="3544304"/>
                  <a:ext cx="801685" cy="484748"/>
                </a:xfrm>
                <a:prstGeom prst="rect">
                  <a:avLst/>
                </a:prstGeom>
              </p:spPr>
              <p:txBody>
                <a:bodyPr vert="horz" wrap="square" lIns="0" tIns="22860" rIns="0" bIns="0" rtlCol="0">
                  <a:spAutoFit/>
                </a:bodyPr>
                <a:lstStyle>
                  <a:defPPr>
                    <a:defRPr lang="LID4096"/>
                  </a:defPPr>
                  <a:lvl1pPr marR="5080" lvl="0" algn="ctr" fontAlgn="auto">
                    <a:lnSpc>
                      <a:spcPts val="900"/>
                    </a:lnSpc>
                    <a:spcAft>
                      <a:spcPts val="0"/>
                    </a:spcAft>
                    <a:buClrTx/>
                    <a:buSzTx/>
                    <a:buFontTx/>
                    <a:buNone/>
                    <a:tabLst/>
                    <a:defRPr kumimoji="0" sz="800" b="0" i="0" u="none" strike="noStrike" cap="none" normalizeH="0">
                      <a:ln>
                        <a:noFill/>
                      </a:ln>
                      <a:solidFill>
                        <a:srgbClr val="FFFFFF"/>
                      </a:solidFill>
                      <a:effectLst/>
                      <a:uLnTx/>
                      <a:uFillTx/>
                      <a:latin typeface="Arial Narrow" panose="020B0606020202030204" pitchFamily="34" charset="0"/>
                      <a:cs typeface="Gill Sans MT"/>
                    </a:defRPr>
                  </a:lvl1pPr>
                </a:lstStyle>
                <a:p>
                  <a:pPr>
                    <a:defRPr/>
                  </a:pPr>
                  <a:r>
                    <a:rPr sz="900">
                      <a:cs typeface="+mn-cs"/>
                    </a:rPr>
                    <a:t>of women access HIV </a:t>
                  </a:r>
                  <a:r>
                    <a:rPr lang="en-GB" sz="900">
                      <a:cs typeface="+mn-cs"/>
                    </a:rPr>
                    <a:t>a</a:t>
                  </a:r>
                  <a:r>
                    <a:rPr sz="900" err="1">
                      <a:cs typeface="+mn-cs"/>
                    </a:rPr>
                    <a:t>nd</a:t>
                  </a:r>
                  <a:r>
                    <a:rPr sz="900">
                      <a:cs typeface="+mn-cs"/>
                    </a:rPr>
                    <a:t> sexual and reproductive health services</a:t>
                  </a:r>
                </a:p>
              </p:txBody>
            </p:sp>
          </p:grpSp>
          <p:sp>
            <p:nvSpPr>
              <p:cNvPr id="64" name="object 40">
                <a:extLst>
                  <a:ext uri="{FF2B5EF4-FFF2-40B4-BE49-F238E27FC236}">
                    <a16:creationId xmlns:a16="http://schemas.microsoft.com/office/drawing/2014/main" id="{1833841E-CCA7-46C5-9E22-8EE7927C2456}"/>
                  </a:ext>
                </a:extLst>
              </p:cNvPr>
              <p:cNvSpPr txBox="1"/>
              <p:nvPr/>
            </p:nvSpPr>
            <p:spPr>
              <a:xfrm>
                <a:off x="7199845" y="2944368"/>
                <a:ext cx="605155" cy="2898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b="1" i="0" u="none" strike="noStrike" kern="1200" cap="none" spc="15" normalizeH="0" baseline="0" noProof="0">
                    <a:ln>
                      <a:noFill/>
                    </a:ln>
                    <a:solidFill>
                      <a:srgbClr val="FFFFFF"/>
                    </a:solidFill>
                    <a:effectLst/>
                    <a:uLnTx/>
                    <a:uFillTx/>
                    <a:ea typeface="+mn-ea"/>
                    <a:cs typeface="Trebuchet MS"/>
                  </a:rPr>
                  <a:t>90</a:t>
                </a:r>
                <a:r>
                  <a:rPr kumimoji="0" b="0" i="0" u="none" strike="noStrike" kern="1200" cap="none" spc="185" normalizeH="0" baseline="0" noProof="0">
                    <a:ln>
                      <a:noFill/>
                    </a:ln>
                    <a:solidFill>
                      <a:srgbClr val="FFFFFF"/>
                    </a:solidFill>
                    <a:effectLst/>
                    <a:uLnTx/>
                    <a:uFillTx/>
                    <a:ea typeface="+mn-ea"/>
                    <a:cs typeface="Calibri"/>
                  </a:rPr>
                  <a:t>%</a:t>
                </a:r>
                <a:endParaRPr kumimoji="0" b="0" i="0" u="none" strike="noStrike" kern="1200" cap="none" spc="0" normalizeH="0" baseline="0" noProof="0">
                  <a:ln>
                    <a:noFill/>
                  </a:ln>
                  <a:solidFill>
                    <a:prstClr val="black"/>
                  </a:solidFill>
                  <a:effectLst/>
                  <a:uLnTx/>
                  <a:uFillTx/>
                  <a:ea typeface="+mn-ea"/>
                  <a:cs typeface="Calibri"/>
                </a:endParaRPr>
              </a:p>
            </p:txBody>
          </p:sp>
          <p:sp>
            <p:nvSpPr>
              <p:cNvPr id="65" name="object 38">
                <a:extLst>
                  <a:ext uri="{FF2B5EF4-FFF2-40B4-BE49-F238E27FC236}">
                    <a16:creationId xmlns:a16="http://schemas.microsoft.com/office/drawing/2014/main" id="{405AA6F6-8C8B-407D-8FC5-3691DD64F25D}"/>
                  </a:ext>
                </a:extLst>
              </p:cNvPr>
              <p:cNvSpPr txBox="1"/>
              <p:nvPr/>
            </p:nvSpPr>
            <p:spPr>
              <a:xfrm>
                <a:off x="7024956" y="3216126"/>
                <a:ext cx="696024" cy="105029"/>
              </a:xfrm>
              <a:prstGeom prst="rect">
                <a:avLst/>
              </a:prstGeom>
            </p:spPr>
            <p:txBody>
              <a:bodyPr vert="horz" wrap="none" lIns="0" tIns="12065" rIns="0" bIns="0" rtlCol="0">
                <a:spAutoFit/>
              </a:bodyPr>
              <a:lstStyle/>
              <a:p>
                <a:pPr marR="5080" lvl="0" algn="r">
                  <a:lnSpc>
                    <a:spcPts val="700"/>
                  </a:lnSpc>
                  <a:spcBef>
                    <a:spcPts val="95"/>
                  </a:spcBef>
                  <a:defRPr/>
                </a:pPr>
                <a:r>
                  <a:rPr sz="900" b="1">
                    <a:solidFill>
                      <a:schemeClr val="bg1"/>
                    </a:solidFill>
                    <a:latin typeface="Arial Narrow" panose="020B0606020202030204" pitchFamily="34" charset="0"/>
                  </a:rPr>
                  <a:t>of people living</a:t>
                </a:r>
                <a:endParaRPr lang="en-US" sz="900" b="1">
                  <a:solidFill>
                    <a:schemeClr val="bg1"/>
                  </a:solidFill>
                  <a:latin typeface="Arial Narrow" panose="020B0606020202030204" pitchFamily="34" charset="0"/>
                </a:endParaRPr>
              </a:p>
            </p:txBody>
          </p:sp>
          <p:sp>
            <p:nvSpPr>
              <p:cNvPr id="66" name="object 38">
                <a:extLst>
                  <a:ext uri="{FF2B5EF4-FFF2-40B4-BE49-F238E27FC236}">
                    <a16:creationId xmlns:a16="http://schemas.microsoft.com/office/drawing/2014/main" id="{FE974ACF-935C-4125-ADEA-A3C4D1179851}"/>
                  </a:ext>
                </a:extLst>
              </p:cNvPr>
              <p:cNvSpPr txBox="1"/>
              <p:nvPr/>
            </p:nvSpPr>
            <p:spPr>
              <a:xfrm>
                <a:off x="7189969" y="3334998"/>
                <a:ext cx="570990" cy="105029"/>
              </a:xfrm>
              <a:prstGeom prst="rect">
                <a:avLst/>
              </a:prstGeom>
            </p:spPr>
            <p:txBody>
              <a:bodyPr vert="horz" wrap="none" lIns="0" tIns="12065" rIns="0" bIns="0" rtlCol="0">
                <a:spAutoFit/>
              </a:bodyPr>
              <a:lstStyle/>
              <a:p>
                <a:pPr marR="5080" lvl="0" algn="r">
                  <a:lnSpc>
                    <a:spcPts val="700"/>
                  </a:lnSpc>
                  <a:spcBef>
                    <a:spcPts val="95"/>
                  </a:spcBef>
                  <a:defRPr/>
                </a:pPr>
                <a:r>
                  <a:rPr sz="900" b="1">
                    <a:solidFill>
                      <a:schemeClr val="bg1"/>
                    </a:solidFill>
                    <a:latin typeface="Arial Narrow" panose="020B0606020202030204" pitchFamily="34" charset="0"/>
                  </a:rPr>
                  <a:t>with HIV and</a:t>
                </a:r>
                <a:endParaRPr lang="fr-CH" sz="900" b="1">
                  <a:solidFill>
                    <a:schemeClr val="bg1"/>
                  </a:solidFill>
                  <a:latin typeface="Arial Narrow" panose="020B0606020202030204" pitchFamily="34" charset="0"/>
                </a:endParaRPr>
              </a:p>
            </p:txBody>
          </p:sp>
          <p:sp>
            <p:nvSpPr>
              <p:cNvPr id="67" name="object 38">
                <a:extLst>
                  <a:ext uri="{FF2B5EF4-FFF2-40B4-BE49-F238E27FC236}">
                    <a16:creationId xmlns:a16="http://schemas.microsoft.com/office/drawing/2014/main" id="{5996F941-C4CF-42BE-8850-8034D61E3B44}"/>
                  </a:ext>
                </a:extLst>
              </p:cNvPr>
              <p:cNvSpPr txBox="1"/>
              <p:nvPr/>
            </p:nvSpPr>
            <p:spPr>
              <a:xfrm>
                <a:off x="7011450" y="3444726"/>
                <a:ext cx="782587" cy="105029"/>
              </a:xfrm>
              <a:prstGeom prst="rect">
                <a:avLst/>
              </a:prstGeom>
            </p:spPr>
            <p:txBody>
              <a:bodyPr vert="horz" wrap="none" lIns="0" tIns="12065" rIns="0" bIns="0" rtlCol="0">
                <a:spAutoFit/>
              </a:bodyPr>
              <a:lstStyle/>
              <a:p>
                <a:pPr marR="5080" indent="0" algn="r" fontAlgn="auto">
                  <a:lnSpc>
                    <a:spcPts val="700"/>
                  </a:lnSpc>
                  <a:spcAft>
                    <a:spcPts val="0"/>
                  </a:spcAft>
                  <a:buClrTx/>
                  <a:buSzTx/>
                  <a:buFontTx/>
                  <a:buNone/>
                  <a:tabLst/>
                  <a:defRPr/>
                </a:pPr>
                <a:r>
                  <a:rPr lang="en-US" sz="900" b="1">
                    <a:solidFill>
                      <a:schemeClr val="bg1"/>
                    </a:solidFill>
                    <a:latin typeface="Arial Narrow" panose="020B0606020202030204" pitchFamily="34" charset="0"/>
                  </a:rPr>
                  <a:t>people at risk are</a:t>
                </a:r>
              </a:p>
            </p:txBody>
          </p:sp>
          <p:sp>
            <p:nvSpPr>
              <p:cNvPr id="68" name="object 38">
                <a:extLst>
                  <a:ext uri="{FF2B5EF4-FFF2-40B4-BE49-F238E27FC236}">
                    <a16:creationId xmlns:a16="http://schemas.microsoft.com/office/drawing/2014/main" id="{37BE0EBD-79DA-40A3-949E-5BF344C338B6}"/>
                  </a:ext>
                </a:extLst>
              </p:cNvPr>
              <p:cNvSpPr txBox="1"/>
              <p:nvPr/>
            </p:nvSpPr>
            <p:spPr>
              <a:xfrm>
                <a:off x="7427173" y="3554454"/>
                <a:ext cx="393057" cy="105029"/>
              </a:xfrm>
              <a:prstGeom prst="rect">
                <a:avLst/>
              </a:prstGeom>
            </p:spPr>
            <p:txBody>
              <a:bodyPr vert="horz" wrap="none" lIns="0" tIns="12065" rIns="0" bIns="0" rtlCol="0">
                <a:spAutoFit/>
              </a:bodyPr>
              <a:lstStyle/>
              <a:p>
                <a:pPr marR="5080" lvl="0" algn="r">
                  <a:lnSpc>
                    <a:spcPts val="700"/>
                  </a:lnSpc>
                  <a:spcBef>
                    <a:spcPts val="95"/>
                  </a:spcBef>
                  <a:defRPr/>
                </a:pPr>
                <a:r>
                  <a:rPr lang="en-US" sz="900" b="1">
                    <a:solidFill>
                      <a:schemeClr val="bg1"/>
                    </a:solidFill>
                    <a:latin typeface="Arial Narrow" panose="020B0606020202030204" pitchFamily="34" charset="0"/>
                  </a:rPr>
                  <a:t>linked to</a:t>
                </a:r>
              </a:p>
            </p:txBody>
          </p:sp>
          <p:sp>
            <p:nvSpPr>
              <p:cNvPr id="69" name="object 38">
                <a:extLst>
                  <a:ext uri="{FF2B5EF4-FFF2-40B4-BE49-F238E27FC236}">
                    <a16:creationId xmlns:a16="http://schemas.microsoft.com/office/drawing/2014/main" id="{89923902-2018-4FDB-B376-CC9938CE988B}"/>
                  </a:ext>
                </a:extLst>
              </p:cNvPr>
              <p:cNvSpPr txBox="1"/>
              <p:nvPr/>
            </p:nvSpPr>
            <p:spPr>
              <a:xfrm>
                <a:off x="7149715" y="3664182"/>
                <a:ext cx="684803" cy="105029"/>
              </a:xfrm>
              <a:prstGeom prst="rect">
                <a:avLst/>
              </a:prstGeom>
            </p:spPr>
            <p:txBody>
              <a:bodyPr vert="horz" wrap="none" lIns="0" tIns="12065" rIns="0" bIns="0" rtlCol="0">
                <a:spAutoFit/>
              </a:bodyPr>
              <a:lstStyle/>
              <a:p>
                <a:pPr marR="5080" indent="0" algn="r" fontAlgn="auto">
                  <a:lnSpc>
                    <a:spcPts val="700"/>
                  </a:lnSpc>
                  <a:spcAft>
                    <a:spcPts val="0"/>
                  </a:spcAft>
                  <a:buClrTx/>
                  <a:buSzTx/>
                  <a:buFontTx/>
                  <a:buNone/>
                  <a:tabLst/>
                  <a:defRPr/>
                </a:pPr>
                <a:r>
                  <a:rPr lang="en-US" sz="900" b="1">
                    <a:solidFill>
                      <a:schemeClr val="bg1"/>
                    </a:solidFill>
                    <a:latin typeface="Arial Narrow" panose="020B0606020202030204" pitchFamily="34" charset="0"/>
                  </a:rPr>
                  <a:t>people-</a:t>
                </a:r>
                <a:r>
                  <a:rPr lang="en-US" sz="900" b="1" err="1">
                    <a:solidFill>
                      <a:schemeClr val="bg1"/>
                    </a:solidFill>
                    <a:latin typeface="Arial Narrow" panose="020B0606020202030204" pitchFamily="34" charset="0"/>
                  </a:rPr>
                  <a:t>centred</a:t>
                </a:r>
                <a:endParaRPr lang="en-US" sz="900" b="1">
                  <a:solidFill>
                    <a:schemeClr val="bg1"/>
                  </a:solidFill>
                  <a:latin typeface="Arial Narrow" panose="020B0606020202030204" pitchFamily="34" charset="0"/>
                </a:endParaRPr>
              </a:p>
            </p:txBody>
          </p:sp>
          <p:sp>
            <p:nvSpPr>
              <p:cNvPr id="70" name="object 38">
                <a:extLst>
                  <a:ext uri="{FF2B5EF4-FFF2-40B4-BE49-F238E27FC236}">
                    <a16:creationId xmlns:a16="http://schemas.microsoft.com/office/drawing/2014/main" id="{88B772C9-FAD2-400A-81FB-5B3474965542}"/>
                  </a:ext>
                </a:extLst>
              </p:cNvPr>
              <p:cNvSpPr txBox="1"/>
              <p:nvPr/>
            </p:nvSpPr>
            <p:spPr>
              <a:xfrm>
                <a:off x="7676792" y="3773910"/>
                <a:ext cx="173445" cy="105029"/>
              </a:xfrm>
              <a:prstGeom prst="rect">
                <a:avLst/>
              </a:prstGeom>
            </p:spPr>
            <p:txBody>
              <a:bodyPr vert="horz" wrap="none" lIns="0" tIns="12065" rIns="0" bIns="0" rtlCol="0">
                <a:spAutoFit/>
              </a:bodyPr>
              <a:lstStyle/>
              <a:p>
                <a:pPr marR="5080" indent="0" algn="r" fontAlgn="auto">
                  <a:lnSpc>
                    <a:spcPts val="700"/>
                  </a:lnSpc>
                  <a:spcAft>
                    <a:spcPts val="0"/>
                  </a:spcAft>
                  <a:buClrTx/>
                  <a:buSzTx/>
                  <a:buFontTx/>
                  <a:buNone/>
                  <a:tabLst/>
                  <a:defRPr/>
                </a:pPr>
                <a:r>
                  <a:rPr lang="en-US" sz="900" b="1">
                    <a:solidFill>
                      <a:schemeClr val="bg1"/>
                    </a:solidFill>
                    <a:latin typeface="Arial Narrow" panose="020B0606020202030204" pitchFamily="34" charset="0"/>
                  </a:rPr>
                  <a:t>and</a:t>
                </a:r>
              </a:p>
            </p:txBody>
          </p:sp>
          <p:sp>
            <p:nvSpPr>
              <p:cNvPr id="71" name="object 38">
                <a:extLst>
                  <a:ext uri="{FF2B5EF4-FFF2-40B4-BE49-F238E27FC236}">
                    <a16:creationId xmlns:a16="http://schemas.microsoft.com/office/drawing/2014/main" id="{20E274B6-B116-43F8-A39D-24F5D9DC1CEC}"/>
                  </a:ext>
                </a:extLst>
              </p:cNvPr>
              <p:cNvSpPr txBox="1"/>
              <p:nvPr/>
            </p:nvSpPr>
            <p:spPr>
              <a:xfrm>
                <a:off x="7135898" y="3883638"/>
                <a:ext cx="728084" cy="105029"/>
              </a:xfrm>
              <a:prstGeom prst="rect">
                <a:avLst/>
              </a:prstGeom>
            </p:spPr>
            <p:txBody>
              <a:bodyPr vert="horz" wrap="none" lIns="0" tIns="12065" rIns="0" bIns="0" rtlCol="0">
                <a:spAutoFit/>
              </a:bodyPr>
              <a:lstStyle/>
              <a:p>
                <a:pPr marR="5080" indent="0" algn="r" fontAlgn="auto">
                  <a:lnSpc>
                    <a:spcPts val="700"/>
                  </a:lnSpc>
                  <a:spcAft>
                    <a:spcPts val="0"/>
                  </a:spcAft>
                  <a:buClrTx/>
                  <a:buSzTx/>
                  <a:buFontTx/>
                  <a:buNone/>
                  <a:tabLst/>
                  <a:defRPr/>
                </a:pPr>
                <a:r>
                  <a:rPr lang="en-US" sz="900" b="1">
                    <a:solidFill>
                      <a:schemeClr val="bg1"/>
                    </a:solidFill>
                    <a:latin typeface="Arial Narrow" panose="020B0606020202030204" pitchFamily="34" charset="0"/>
                  </a:rPr>
                  <a:t>context-specific</a:t>
                </a:r>
              </a:p>
            </p:txBody>
          </p:sp>
          <p:sp>
            <p:nvSpPr>
              <p:cNvPr id="72" name="object 38">
                <a:extLst>
                  <a:ext uri="{FF2B5EF4-FFF2-40B4-BE49-F238E27FC236}">
                    <a16:creationId xmlns:a16="http://schemas.microsoft.com/office/drawing/2014/main" id="{C9027CDC-FAA9-4FFA-B0A1-AECE9CEE7972}"/>
                  </a:ext>
                </a:extLst>
              </p:cNvPr>
              <p:cNvSpPr txBox="1"/>
              <p:nvPr/>
            </p:nvSpPr>
            <p:spPr>
              <a:xfrm>
                <a:off x="7401726" y="3993366"/>
                <a:ext cx="463589" cy="105029"/>
              </a:xfrm>
              <a:prstGeom prst="rect">
                <a:avLst/>
              </a:prstGeom>
            </p:spPr>
            <p:txBody>
              <a:bodyPr vert="horz" wrap="none" lIns="0" tIns="12065" rIns="0" bIns="0" rtlCol="0">
                <a:spAutoFit/>
              </a:bodyPr>
              <a:lstStyle/>
              <a:p>
                <a:pPr marR="5080" indent="-83820" algn="r" fontAlgn="auto">
                  <a:lnSpc>
                    <a:spcPts val="700"/>
                  </a:lnSpc>
                  <a:spcAft>
                    <a:spcPts val="0"/>
                  </a:spcAft>
                  <a:buClrTx/>
                  <a:buSzTx/>
                  <a:buFontTx/>
                  <a:buNone/>
                  <a:tabLst/>
                  <a:defRPr/>
                </a:pPr>
                <a:r>
                  <a:rPr lang="en-US" sz="900" b="1">
                    <a:solidFill>
                      <a:schemeClr val="bg1"/>
                    </a:solidFill>
                    <a:latin typeface="Arial Narrow" panose="020B0606020202030204" pitchFamily="34" charset="0"/>
                  </a:rPr>
                  <a:t>integrated</a:t>
                </a:r>
              </a:p>
            </p:txBody>
          </p:sp>
          <p:sp>
            <p:nvSpPr>
              <p:cNvPr id="73" name="object 38">
                <a:extLst>
                  <a:ext uri="{FF2B5EF4-FFF2-40B4-BE49-F238E27FC236}">
                    <a16:creationId xmlns:a16="http://schemas.microsoft.com/office/drawing/2014/main" id="{D6AA427E-4EF8-4FF7-B270-880CFB9A181E}"/>
                  </a:ext>
                </a:extLst>
              </p:cNvPr>
              <p:cNvSpPr txBox="1"/>
              <p:nvPr/>
            </p:nvSpPr>
            <p:spPr>
              <a:xfrm>
                <a:off x="7482914" y="4098682"/>
                <a:ext cx="385042" cy="105029"/>
              </a:xfrm>
              <a:prstGeom prst="rect">
                <a:avLst/>
              </a:prstGeom>
            </p:spPr>
            <p:txBody>
              <a:bodyPr vert="horz" wrap="none" lIns="0" tIns="12065" rIns="0" bIns="0" rtlCol="0">
                <a:spAutoFit/>
              </a:bodyPr>
              <a:lstStyle/>
              <a:p>
                <a:pPr marR="5080" lvl="0" algn="r">
                  <a:lnSpc>
                    <a:spcPts val="700"/>
                  </a:lnSpc>
                  <a:spcBef>
                    <a:spcPts val="95"/>
                  </a:spcBef>
                  <a:defRPr/>
                </a:pPr>
                <a:r>
                  <a:rPr lang="en-US" sz="900" b="1">
                    <a:solidFill>
                      <a:schemeClr val="bg1"/>
                    </a:solidFill>
                    <a:latin typeface="Arial Narrow" panose="020B0606020202030204" pitchFamily="34" charset="0"/>
                  </a:rPr>
                  <a:t>services</a:t>
                </a:r>
              </a:p>
            </p:txBody>
          </p:sp>
          <p:sp>
            <p:nvSpPr>
              <p:cNvPr id="74" name="object 16">
                <a:extLst>
                  <a:ext uri="{FF2B5EF4-FFF2-40B4-BE49-F238E27FC236}">
                    <a16:creationId xmlns:a16="http://schemas.microsoft.com/office/drawing/2014/main" id="{2E5C53E6-1768-454C-9B15-CC4C6E2F79F9}"/>
                  </a:ext>
                </a:extLst>
              </p:cNvPr>
              <p:cNvSpPr txBox="1"/>
              <p:nvPr/>
            </p:nvSpPr>
            <p:spPr>
              <a:xfrm>
                <a:off x="3388928" y="2877798"/>
                <a:ext cx="417102" cy="107209"/>
              </a:xfrm>
              <a:prstGeom prst="rect">
                <a:avLst/>
              </a:prstGeom>
            </p:spPr>
            <p:txBody>
              <a:bodyPr vert="horz" wrap="none" lIns="0" tIns="13970" rIns="0" bIns="0" rtlCol="0">
                <a:spAutoFit/>
              </a:bodyPr>
              <a:lstStyle/>
              <a:p>
                <a:pPr marR="5080" indent="0" fontAlgn="auto">
                  <a:lnSpc>
                    <a:spcPts val="700"/>
                  </a:lnSpc>
                  <a:spcBef>
                    <a:spcPts val="95"/>
                  </a:spcBef>
                  <a:spcAft>
                    <a:spcPts val="0"/>
                  </a:spcAft>
                  <a:buClrTx/>
                  <a:buSzTx/>
                  <a:buFontTx/>
                  <a:buNone/>
                  <a:tabLst/>
                  <a:defRPr/>
                </a:pPr>
                <a:r>
                  <a:rPr sz="900">
                    <a:solidFill>
                      <a:schemeClr val="bg1"/>
                    </a:solidFill>
                    <a:latin typeface="Arial Narrow" panose="020B0606020202030204" pitchFamily="34" charset="0"/>
                  </a:rPr>
                  <a:t>Less than</a:t>
                </a:r>
              </a:p>
            </p:txBody>
          </p:sp>
          <p:sp>
            <p:nvSpPr>
              <p:cNvPr id="75" name="object 18">
                <a:extLst>
                  <a:ext uri="{FF2B5EF4-FFF2-40B4-BE49-F238E27FC236}">
                    <a16:creationId xmlns:a16="http://schemas.microsoft.com/office/drawing/2014/main" id="{E07C59E9-4EA0-40A7-BF94-9668413195D3}"/>
                  </a:ext>
                </a:extLst>
              </p:cNvPr>
              <p:cNvSpPr txBox="1"/>
              <p:nvPr/>
            </p:nvSpPr>
            <p:spPr>
              <a:xfrm>
                <a:off x="3217981" y="3215062"/>
                <a:ext cx="788999" cy="105029"/>
              </a:xfrm>
              <a:prstGeom prst="rect">
                <a:avLst/>
              </a:prstGeom>
            </p:spPr>
            <p:txBody>
              <a:bodyPr vert="horz" wrap="none" lIns="0" tIns="12065" rIns="0" bIns="0" rtlCol="0">
                <a:spAutoFit/>
              </a:bodyPr>
              <a:lstStyle/>
              <a:p>
                <a:pPr marR="5080" fontAlgn="auto">
                  <a:lnSpc>
                    <a:spcPts val="700"/>
                  </a:lnSpc>
                  <a:spcAft>
                    <a:spcPts val="0"/>
                  </a:spcAft>
                  <a:buClrTx/>
                  <a:buSzTx/>
                  <a:buFontTx/>
                  <a:buNone/>
                  <a:tabLst/>
                  <a:defRPr/>
                </a:pPr>
                <a:r>
                  <a:rPr sz="900" b="1">
                    <a:solidFill>
                      <a:schemeClr val="bg1"/>
                    </a:solidFill>
                    <a:latin typeface="Arial Narrow" panose="020B0606020202030204" pitchFamily="34" charset="0"/>
                  </a:rPr>
                  <a:t>of countries have</a:t>
                </a:r>
              </a:p>
            </p:txBody>
          </p:sp>
          <p:sp>
            <p:nvSpPr>
              <p:cNvPr id="76" name="object 18">
                <a:extLst>
                  <a:ext uri="{FF2B5EF4-FFF2-40B4-BE49-F238E27FC236}">
                    <a16:creationId xmlns:a16="http://schemas.microsoft.com/office/drawing/2014/main" id="{3E4912FE-42C6-4777-B19A-274560221E8D}"/>
                  </a:ext>
                </a:extLst>
              </p:cNvPr>
              <p:cNvSpPr txBox="1"/>
              <p:nvPr/>
            </p:nvSpPr>
            <p:spPr>
              <a:xfrm>
                <a:off x="3184875" y="3325236"/>
                <a:ext cx="598241" cy="105029"/>
              </a:xfrm>
              <a:prstGeom prst="rect">
                <a:avLst/>
              </a:prstGeom>
            </p:spPr>
            <p:txBody>
              <a:bodyPr vert="horz" wrap="none" lIns="0" tIns="12065" rIns="0" bIns="0" rtlCol="0">
                <a:spAutoFit/>
              </a:bodyPr>
              <a:lstStyle/>
              <a:p>
                <a:pPr marR="5080" fontAlgn="auto">
                  <a:lnSpc>
                    <a:spcPts val="700"/>
                  </a:lnSpc>
                  <a:spcAft>
                    <a:spcPts val="0"/>
                  </a:spcAft>
                  <a:buClrTx/>
                  <a:buSzTx/>
                  <a:buFontTx/>
                  <a:buNone/>
                  <a:tabLst/>
                  <a:defRPr/>
                </a:pPr>
                <a:r>
                  <a:rPr sz="900" b="1">
                    <a:solidFill>
                      <a:schemeClr val="bg1"/>
                    </a:solidFill>
                    <a:latin typeface="Arial Narrow" panose="020B0606020202030204" pitchFamily="34" charset="0"/>
                  </a:rPr>
                  <a:t>punitive laws</a:t>
                </a:r>
              </a:p>
            </p:txBody>
          </p:sp>
          <p:sp>
            <p:nvSpPr>
              <p:cNvPr id="77" name="object 18">
                <a:extLst>
                  <a:ext uri="{FF2B5EF4-FFF2-40B4-BE49-F238E27FC236}">
                    <a16:creationId xmlns:a16="http://schemas.microsoft.com/office/drawing/2014/main" id="{E8E82452-2E69-4F90-9D55-7D1CC3F9F87C}"/>
                  </a:ext>
                </a:extLst>
              </p:cNvPr>
              <p:cNvSpPr txBox="1"/>
              <p:nvPr/>
            </p:nvSpPr>
            <p:spPr>
              <a:xfrm>
                <a:off x="3147672" y="3434964"/>
                <a:ext cx="550151" cy="105029"/>
              </a:xfrm>
              <a:prstGeom prst="rect">
                <a:avLst/>
              </a:prstGeom>
            </p:spPr>
            <p:txBody>
              <a:bodyPr vert="horz" wrap="none" lIns="0" tIns="12065" rIns="0" bIns="0" rtlCol="0">
                <a:spAutoFit/>
              </a:bodyPr>
              <a:lstStyle/>
              <a:p>
                <a:pPr marR="5080" fontAlgn="auto">
                  <a:lnSpc>
                    <a:spcPts val="700"/>
                  </a:lnSpc>
                  <a:spcAft>
                    <a:spcPts val="0"/>
                  </a:spcAft>
                  <a:buClrTx/>
                  <a:buSzTx/>
                  <a:buFontTx/>
                  <a:buNone/>
                  <a:tabLst/>
                  <a:defRPr/>
                </a:pPr>
                <a:r>
                  <a:rPr sz="900" b="1">
                    <a:solidFill>
                      <a:schemeClr val="bg1"/>
                    </a:solidFill>
                    <a:latin typeface="Arial Narrow" panose="020B0606020202030204" pitchFamily="34" charset="0"/>
                  </a:rPr>
                  <a:t>and policies</a:t>
                </a:r>
              </a:p>
            </p:txBody>
          </p:sp>
          <p:sp>
            <p:nvSpPr>
              <p:cNvPr id="79" name="object 19">
                <a:extLst>
                  <a:ext uri="{FF2B5EF4-FFF2-40B4-BE49-F238E27FC236}">
                    <a16:creationId xmlns:a16="http://schemas.microsoft.com/office/drawing/2014/main" id="{C5D9E57B-0D69-41AB-97A8-5E33D92A1503}"/>
                  </a:ext>
                </a:extLst>
              </p:cNvPr>
              <p:cNvSpPr txBox="1"/>
              <p:nvPr/>
            </p:nvSpPr>
            <p:spPr>
              <a:xfrm>
                <a:off x="3109002" y="3691614"/>
                <a:ext cx="417102" cy="107209"/>
              </a:xfrm>
              <a:prstGeom prst="rect">
                <a:avLst/>
              </a:prstGeom>
            </p:spPr>
            <p:txBody>
              <a:bodyPr vert="horz" wrap="none" lIns="0" tIns="13970" rIns="0" bIns="0" rtlCol="0">
                <a:spAutoFit/>
              </a:bodyPr>
              <a:lstStyle>
                <a:defPPr>
                  <a:defRPr lang="LID4096"/>
                </a:defPPr>
                <a:lvl1pPr marR="5080" indent="0" fontAlgn="auto">
                  <a:lnSpc>
                    <a:spcPts val="700"/>
                  </a:lnSpc>
                  <a:spcBef>
                    <a:spcPts val="95"/>
                  </a:spcBef>
                  <a:spcAft>
                    <a:spcPts val="0"/>
                  </a:spcAft>
                  <a:buClrTx/>
                  <a:buSzTx/>
                  <a:buFontTx/>
                  <a:buNone/>
                  <a:tabLst/>
                  <a:defRPr sz="800" b="1">
                    <a:solidFill>
                      <a:schemeClr val="bg1"/>
                    </a:solidFill>
                    <a:latin typeface="Arial Narrow" panose="020B0606020202030204" pitchFamily="34" charset="0"/>
                  </a:defRPr>
                </a:lvl1pPr>
              </a:lstStyle>
              <a:p>
                <a:r>
                  <a:rPr sz="900" b="0"/>
                  <a:t>Less than</a:t>
                </a:r>
              </a:p>
            </p:txBody>
          </p:sp>
          <p:sp>
            <p:nvSpPr>
              <p:cNvPr id="80" name="object 21">
                <a:extLst>
                  <a:ext uri="{FF2B5EF4-FFF2-40B4-BE49-F238E27FC236}">
                    <a16:creationId xmlns:a16="http://schemas.microsoft.com/office/drawing/2014/main" id="{17795239-744B-4861-91FA-ABF128AB048E}"/>
                  </a:ext>
                </a:extLst>
              </p:cNvPr>
              <p:cNvSpPr txBox="1"/>
              <p:nvPr/>
            </p:nvSpPr>
            <p:spPr>
              <a:xfrm>
                <a:off x="3078541" y="4036013"/>
                <a:ext cx="500458" cy="106952"/>
              </a:xfrm>
              <a:prstGeom prst="rect">
                <a:avLst/>
              </a:prstGeom>
            </p:spPr>
            <p:txBody>
              <a:bodyPr vert="horz" wrap="none" lIns="0" tIns="13970" rIns="0" bIns="0" rtlCol="0">
                <a:spAutoFit/>
              </a:bodyPr>
              <a:lstStyle>
                <a:defPPr>
                  <a:defRPr lang="LID4096"/>
                </a:defPPr>
                <a:lvl1pPr marR="5080" indent="0" fontAlgn="auto">
                  <a:lnSpc>
                    <a:spcPts val="700"/>
                  </a:lnSpc>
                  <a:spcBef>
                    <a:spcPts val="95"/>
                  </a:spcBef>
                  <a:spcAft>
                    <a:spcPts val="0"/>
                  </a:spcAft>
                  <a:buClrTx/>
                  <a:buSzTx/>
                  <a:buFontTx/>
                  <a:buNone/>
                  <a:tabLst/>
                  <a:defRPr sz="800" b="1">
                    <a:latin typeface="Arial Narrow" panose="020B0606020202030204" pitchFamily="34" charset="0"/>
                  </a:defRPr>
                </a:lvl1pPr>
              </a:lstStyle>
              <a:p>
                <a:r>
                  <a:rPr sz="900">
                    <a:solidFill>
                      <a:schemeClr val="bg1"/>
                    </a:solidFill>
                  </a:rPr>
                  <a:t>experience</a:t>
                </a:r>
              </a:p>
            </p:txBody>
          </p:sp>
          <p:sp>
            <p:nvSpPr>
              <p:cNvPr id="81" name="object 21">
                <a:extLst>
                  <a:ext uri="{FF2B5EF4-FFF2-40B4-BE49-F238E27FC236}">
                    <a16:creationId xmlns:a16="http://schemas.microsoft.com/office/drawing/2014/main" id="{699D9427-1836-4675-834D-9D80F1607F1A}"/>
                  </a:ext>
                </a:extLst>
              </p:cNvPr>
              <p:cNvSpPr txBox="1"/>
              <p:nvPr/>
            </p:nvSpPr>
            <p:spPr>
              <a:xfrm>
                <a:off x="3082828" y="4139670"/>
                <a:ext cx="503664" cy="106952"/>
              </a:xfrm>
              <a:prstGeom prst="rect">
                <a:avLst/>
              </a:prstGeom>
            </p:spPr>
            <p:txBody>
              <a:bodyPr vert="horz" wrap="none" lIns="0" tIns="13970" rIns="0" bIns="0" rtlCol="0">
                <a:spAutoFit/>
              </a:bodyPr>
              <a:lstStyle>
                <a:defPPr>
                  <a:defRPr lang="LID4096"/>
                </a:defPPr>
                <a:lvl1pPr marR="5080" indent="0" fontAlgn="auto">
                  <a:lnSpc>
                    <a:spcPts val="700"/>
                  </a:lnSpc>
                  <a:spcBef>
                    <a:spcPts val="95"/>
                  </a:spcBef>
                  <a:spcAft>
                    <a:spcPts val="0"/>
                  </a:spcAft>
                  <a:buClrTx/>
                  <a:buSzTx/>
                  <a:buFontTx/>
                  <a:buNone/>
                  <a:tabLst/>
                  <a:defRPr sz="800" b="1">
                    <a:latin typeface="Arial Narrow" panose="020B0606020202030204" pitchFamily="34" charset="0"/>
                  </a:defRPr>
                </a:lvl1pPr>
              </a:lstStyle>
              <a:p>
                <a:r>
                  <a:rPr sz="900">
                    <a:solidFill>
                      <a:schemeClr val="bg1"/>
                    </a:solidFill>
                  </a:rPr>
                  <a:t>stigma and</a:t>
                </a:r>
              </a:p>
            </p:txBody>
          </p:sp>
          <p:sp>
            <p:nvSpPr>
              <p:cNvPr id="82" name="object 21">
                <a:extLst>
                  <a:ext uri="{FF2B5EF4-FFF2-40B4-BE49-F238E27FC236}">
                    <a16:creationId xmlns:a16="http://schemas.microsoft.com/office/drawing/2014/main" id="{3A111D61-4C27-48F0-AE90-AC92ED5FE8B8}"/>
                  </a:ext>
                </a:extLst>
              </p:cNvPr>
              <p:cNvSpPr txBox="1"/>
              <p:nvPr/>
            </p:nvSpPr>
            <p:spPr>
              <a:xfrm>
                <a:off x="3093300" y="4249398"/>
                <a:ext cx="649537" cy="106952"/>
              </a:xfrm>
              <a:prstGeom prst="rect">
                <a:avLst/>
              </a:prstGeom>
            </p:spPr>
            <p:txBody>
              <a:bodyPr vert="horz" wrap="none" lIns="0" tIns="13970" rIns="0" bIns="0" rtlCol="0">
                <a:spAutoFit/>
              </a:bodyPr>
              <a:lstStyle>
                <a:defPPr>
                  <a:defRPr lang="LID4096"/>
                </a:defPPr>
                <a:lvl1pPr marR="5080" indent="0" fontAlgn="auto">
                  <a:lnSpc>
                    <a:spcPts val="700"/>
                  </a:lnSpc>
                  <a:spcBef>
                    <a:spcPts val="95"/>
                  </a:spcBef>
                  <a:spcAft>
                    <a:spcPts val="0"/>
                  </a:spcAft>
                  <a:buClrTx/>
                  <a:buSzTx/>
                  <a:buFontTx/>
                  <a:buNone/>
                  <a:tabLst/>
                  <a:defRPr sz="800" b="1">
                    <a:latin typeface="Arial Narrow" panose="020B0606020202030204" pitchFamily="34" charset="0"/>
                  </a:defRPr>
                </a:lvl1pPr>
              </a:lstStyle>
              <a:p>
                <a:r>
                  <a:rPr sz="900">
                    <a:solidFill>
                      <a:schemeClr val="bg1"/>
                    </a:solidFill>
                  </a:rPr>
                  <a:t>discrimination</a:t>
                </a:r>
              </a:p>
            </p:txBody>
          </p:sp>
          <p:sp>
            <p:nvSpPr>
              <p:cNvPr id="84" name="object 22">
                <a:extLst>
                  <a:ext uri="{FF2B5EF4-FFF2-40B4-BE49-F238E27FC236}">
                    <a16:creationId xmlns:a16="http://schemas.microsoft.com/office/drawing/2014/main" id="{62F1D00B-9D7A-4254-83E7-FEFF1C673734}"/>
                  </a:ext>
                </a:extLst>
              </p:cNvPr>
              <p:cNvSpPr txBox="1"/>
              <p:nvPr/>
            </p:nvSpPr>
            <p:spPr>
              <a:xfrm>
                <a:off x="3141082" y="4514574"/>
                <a:ext cx="417102" cy="107209"/>
              </a:xfrm>
              <a:prstGeom prst="rect">
                <a:avLst/>
              </a:prstGeom>
            </p:spPr>
            <p:txBody>
              <a:bodyPr vert="horz" wrap="none" lIns="0" tIns="13970" rIns="0" bIns="0" rtlCol="0">
                <a:spAutoFit/>
              </a:bodyPr>
              <a:lstStyle>
                <a:defPPr>
                  <a:defRPr lang="LID4096"/>
                </a:defPPr>
                <a:lvl1pPr marR="5080" indent="0" fontAlgn="auto">
                  <a:lnSpc>
                    <a:spcPts val="700"/>
                  </a:lnSpc>
                  <a:spcBef>
                    <a:spcPts val="95"/>
                  </a:spcBef>
                  <a:spcAft>
                    <a:spcPts val="0"/>
                  </a:spcAft>
                  <a:buClrTx/>
                  <a:buSzTx/>
                  <a:buFontTx/>
                  <a:buNone/>
                  <a:tabLst/>
                  <a:defRPr sz="800" b="1">
                    <a:latin typeface="Arial Narrow" panose="020B0606020202030204" pitchFamily="34" charset="0"/>
                  </a:defRPr>
                </a:lvl1pPr>
              </a:lstStyle>
              <a:p>
                <a:r>
                  <a:rPr sz="900" b="0">
                    <a:solidFill>
                      <a:schemeClr val="bg1"/>
                    </a:solidFill>
                  </a:rPr>
                  <a:t>Less than</a:t>
                </a:r>
              </a:p>
            </p:txBody>
          </p:sp>
          <p:sp>
            <p:nvSpPr>
              <p:cNvPr id="85" name="object 24">
                <a:extLst>
                  <a:ext uri="{FF2B5EF4-FFF2-40B4-BE49-F238E27FC236}">
                    <a16:creationId xmlns:a16="http://schemas.microsoft.com/office/drawing/2014/main" id="{B8A61A3D-96BF-45F4-B688-EA6E17E2D298}"/>
                  </a:ext>
                </a:extLst>
              </p:cNvPr>
              <p:cNvSpPr txBox="1"/>
              <p:nvPr/>
            </p:nvSpPr>
            <p:spPr>
              <a:xfrm>
                <a:off x="3239974" y="4847867"/>
                <a:ext cx="495328" cy="105029"/>
              </a:xfrm>
              <a:prstGeom prst="rect">
                <a:avLst/>
              </a:prstGeom>
            </p:spPr>
            <p:txBody>
              <a:bodyPr vert="horz" wrap="none" lIns="0" tIns="12065" rIns="0" bIns="0" rtlCol="0">
                <a:spAutoFit/>
              </a:bodyPr>
              <a:lstStyle/>
              <a:p>
                <a:pPr marR="0" lvl="0" algn="l" defTabSz="914400" rtl="0" eaLnBrk="1" fontAlgn="auto" latinLnBrk="0" hangingPunct="1">
                  <a:lnSpc>
                    <a:spcPts val="660"/>
                  </a:lnSpc>
                  <a:spcBef>
                    <a:spcPts val="95"/>
                  </a:spcBef>
                  <a:spcAft>
                    <a:spcPts val="0"/>
                  </a:spcAft>
                  <a:buClrTx/>
                  <a:buSzTx/>
                  <a:buFontTx/>
                  <a:buNone/>
                  <a:tabLst/>
                  <a:defRPr/>
                </a:pPr>
                <a:r>
                  <a:rPr sz="900" b="1">
                    <a:solidFill>
                      <a:schemeClr val="bg1"/>
                    </a:solidFill>
                    <a:latin typeface="Arial Narrow" panose="020B0606020202030204" pitchFamily="34" charset="0"/>
                  </a:rPr>
                  <a:t>experience</a:t>
                </a:r>
              </a:p>
            </p:txBody>
          </p:sp>
          <p:sp>
            <p:nvSpPr>
              <p:cNvPr id="86" name="object 24">
                <a:extLst>
                  <a:ext uri="{FF2B5EF4-FFF2-40B4-BE49-F238E27FC236}">
                    <a16:creationId xmlns:a16="http://schemas.microsoft.com/office/drawing/2014/main" id="{B222BA7F-C158-4632-8386-8879352EFB73}"/>
                  </a:ext>
                </a:extLst>
              </p:cNvPr>
              <p:cNvSpPr txBox="1"/>
              <p:nvPr/>
            </p:nvSpPr>
            <p:spPr>
              <a:xfrm>
                <a:off x="3288786" y="4963248"/>
                <a:ext cx="787395" cy="105029"/>
              </a:xfrm>
              <a:prstGeom prst="rect">
                <a:avLst/>
              </a:prstGeom>
            </p:spPr>
            <p:txBody>
              <a:bodyPr vert="horz" wrap="none" lIns="0" tIns="12065" rIns="0" bIns="0" rtlCol="0">
                <a:spAutoFit/>
              </a:bodyPr>
              <a:lstStyle/>
              <a:p>
                <a:pPr marR="5080" lvl="0" algn="l" defTabSz="914400" rtl="0" eaLnBrk="1" fontAlgn="auto" latinLnBrk="0" hangingPunct="1">
                  <a:lnSpc>
                    <a:spcPts val="660"/>
                  </a:lnSpc>
                  <a:spcBef>
                    <a:spcPts val="20"/>
                  </a:spcBef>
                  <a:spcAft>
                    <a:spcPts val="0"/>
                  </a:spcAft>
                  <a:buClrTx/>
                  <a:buSzTx/>
                  <a:buFontTx/>
                  <a:buNone/>
                  <a:tabLst/>
                  <a:defRPr/>
                </a:pPr>
                <a:r>
                  <a:rPr sz="900" b="1">
                    <a:solidFill>
                      <a:schemeClr val="bg1"/>
                    </a:solidFill>
                    <a:latin typeface="Arial Narrow" panose="020B0606020202030204" pitchFamily="34" charset="0"/>
                  </a:rPr>
                  <a:t>gender inequality</a:t>
                </a:r>
              </a:p>
            </p:txBody>
          </p:sp>
          <p:sp>
            <p:nvSpPr>
              <p:cNvPr id="87" name="object 24">
                <a:extLst>
                  <a:ext uri="{FF2B5EF4-FFF2-40B4-BE49-F238E27FC236}">
                    <a16:creationId xmlns:a16="http://schemas.microsoft.com/office/drawing/2014/main" id="{85206B8A-E5D1-4A7F-A5ED-423633CBAABB}"/>
                  </a:ext>
                </a:extLst>
              </p:cNvPr>
              <p:cNvSpPr txBox="1"/>
              <p:nvPr/>
            </p:nvSpPr>
            <p:spPr>
              <a:xfrm>
                <a:off x="3334568" y="5072976"/>
                <a:ext cx="572273" cy="105029"/>
              </a:xfrm>
              <a:prstGeom prst="rect">
                <a:avLst/>
              </a:prstGeom>
            </p:spPr>
            <p:txBody>
              <a:bodyPr vert="horz" wrap="none" lIns="0" tIns="12065" rIns="0" bIns="0" rtlCol="0">
                <a:spAutoFit/>
              </a:bodyPr>
              <a:lstStyle/>
              <a:p>
                <a:pPr marR="0" lvl="0" algn="l" defTabSz="914400" rtl="0" eaLnBrk="1" fontAlgn="auto" latinLnBrk="0" hangingPunct="1">
                  <a:lnSpc>
                    <a:spcPts val="660"/>
                  </a:lnSpc>
                  <a:spcBef>
                    <a:spcPts val="95"/>
                  </a:spcBef>
                  <a:spcAft>
                    <a:spcPts val="0"/>
                  </a:spcAft>
                  <a:buClrTx/>
                  <a:buSzTx/>
                  <a:buFontTx/>
                  <a:buNone/>
                  <a:tabLst/>
                  <a:defRPr/>
                </a:pPr>
                <a:r>
                  <a:rPr sz="900" b="1">
                    <a:solidFill>
                      <a:schemeClr val="bg1"/>
                    </a:solidFill>
                    <a:latin typeface="Arial Narrow" panose="020B0606020202030204" pitchFamily="34" charset="0"/>
                  </a:rPr>
                  <a:t>and violence</a:t>
                </a:r>
              </a:p>
            </p:txBody>
          </p:sp>
        </p:grpSp>
      </p:grpSp>
      <p:sp>
        <p:nvSpPr>
          <p:cNvPr id="83" name="object 2">
            <a:extLst>
              <a:ext uri="{FF2B5EF4-FFF2-40B4-BE49-F238E27FC236}">
                <a16:creationId xmlns:a16="http://schemas.microsoft.com/office/drawing/2014/main" id="{DFEDC596-BBF0-4362-9DB9-F7947EEC66D2}"/>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3889416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EDC6E9-E38C-4D12-978F-E0E608849A0A}"/>
              </a:ext>
            </a:extLst>
          </p:cNvPr>
          <p:cNvGrpSpPr/>
          <p:nvPr/>
        </p:nvGrpSpPr>
        <p:grpSpPr>
          <a:xfrm>
            <a:off x="347918" y="1051560"/>
            <a:ext cx="11447842" cy="5530252"/>
            <a:chOff x="347918" y="1051560"/>
            <a:chExt cx="11447842" cy="5530252"/>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HIV service areas have considerable overlap</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object 17">
              <a:extLst>
                <a:ext uri="{FF2B5EF4-FFF2-40B4-BE49-F238E27FC236}">
                  <a16:creationId xmlns:a16="http://schemas.microsoft.com/office/drawing/2014/main" id="{F35B5977-4B77-483A-89A7-B33C2AF17650}"/>
                </a:ext>
              </a:extLst>
            </p:cNvPr>
            <p:cNvSpPr txBox="1"/>
            <p:nvPr/>
          </p:nvSpPr>
          <p:spPr>
            <a:xfrm>
              <a:off x="347918" y="1548816"/>
              <a:ext cx="7843581" cy="505267"/>
            </a:xfrm>
            <a:prstGeom prst="rect">
              <a:avLst/>
            </a:prstGeom>
          </p:spPr>
          <p:txBody>
            <a:bodyPr vert="horz" wrap="squar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414042"/>
                  </a:solidFill>
                  <a:effectLst/>
                  <a:uLnTx/>
                  <a:uFillTx/>
                  <a:latin typeface="Arial" panose="020B0604020202020204"/>
                  <a:ea typeface="+mn-ea"/>
                  <a:cs typeface="Tahoma"/>
                </a:rPr>
                <a:t>There are no clear divisions among HIV prevention, testing and treatment, </a:t>
              </a:r>
              <a:endParaRPr kumimoji="0" lang="fr-CH" sz="1600" b="0" i="0" u="none" strike="noStrike" kern="1200" cap="none" spc="0" normalizeH="0" baseline="0" noProof="0">
                <a:ln>
                  <a:noFill/>
                </a:ln>
                <a:solidFill>
                  <a:srgbClr val="414042"/>
                </a:solidFill>
                <a:effectLst/>
                <a:uLnTx/>
                <a:uFillTx/>
                <a:latin typeface="Arial" panose="020B0604020202020204"/>
                <a:ea typeface="+mn-ea"/>
                <a:cs typeface="Tahoma"/>
              </a:endParaRPr>
            </a:p>
            <a:p>
              <a:pPr marL="0" marR="508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414042"/>
                  </a:solidFill>
                  <a:effectLst/>
                  <a:uLnTx/>
                  <a:uFillTx/>
                  <a:latin typeface="Arial" panose="020B0604020202020204"/>
                  <a:ea typeface="+mn-ea"/>
                  <a:cs typeface="Tahoma"/>
                </a:rPr>
                <a:t>the prevention of vertical transmission, and sexual and reproductive health services</a:t>
              </a:r>
              <a:endParaRPr kumimoji="0" sz="1600" b="0" i="0" u="none" strike="noStrike" kern="1200" cap="none" spc="0" normalizeH="0" baseline="0" noProof="0">
                <a:ln>
                  <a:noFill/>
                </a:ln>
                <a:solidFill>
                  <a:prstClr val="black"/>
                </a:solidFill>
                <a:effectLst/>
                <a:uLnTx/>
                <a:uFillTx/>
                <a:latin typeface="Arial" panose="020B0604020202020204"/>
                <a:ea typeface="+mn-ea"/>
                <a:cs typeface="Tahoma"/>
              </a:endParaRPr>
            </a:p>
          </p:txBody>
        </p:sp>
        <p:grpSp>
          <p:nvGrpSpPr>
            <p:cNvPr id="6" name="Group 5">
              <a:extLst>
                <a:ext uri="{FF2B5EF4-FFF2-40B4-BE49-F238E27FC236}">
                  <a16:creationId xmlns:a16="http://schemas.microsoft.com/office/drawing/2014/main" id="{57716222-6EF6-47C2-A26C-CEEBDE7597A4}"/>
                </a:ext>
              </a:extLst>
            </p:cNvPr>
            <p:cNvGrpSpPr/>
            <p:nvPr/>
          </p:nvGrpSpPr>
          <p:grpSpPr>
            <a:xfrm>
              <a:off x="947661" y="2167128"/>
              <a:ext cx="4708263" cy="4414684"/>
              <a:chOff x="947661" y="2221530"/>
              <a:chExt cx="4708263" cy="4414684"/>
            </a:xfrm>
          </p:grpSpPr>
          <p:pic>
            <p:nvPicPr>
              <p:cNvPr id="11" name="Picture 10">
                <a:extLst>
                  <a:ext uri="{FF2B5EF4-FFF2-40B4-BE49-F238E27FC236}">
                    <a16:creationId xmlns:a16="http://schemas.microsoft.com/office/drawing/2014/main" id="{936CD5A5-37F8-4883-9AE1-700F3EF74A26}"/>
                  </a:ext>
                </a:extLst>
              </p:cNvPr>
              <p:cNvPicPr>
                <a:picLocks noChangeAspect="1"/>
              </p:cNvPicPr>
              <p:nvPr/>
            </p:nvPicPr>
            <p:blipFill>
              <a:blip r:embed="rId2"/>
              <a:stretch>
                <a:fillRect/>
              </a:stretch>
            </p:blipFill>
            <p:spPr>
              <a:xfrm>
                <a:off x="1011186" y="2221530"/>
                <a:ext cx="4601497" cy="4414684"/>
              </a:xfrm>
              <a:prstGeom prst="rect">
                <a:avLst/>
              </a:prstGeom>
            </p:spPr>
          </p:pic>
          <p:sp>
            <p:nvSpPr>
              <p:cNvPr id="13" name="TextBox 12">
                <a:extLst>
                  <a:ext uri="{FF2B5EF4-FFF2-40B4-BE49-F238E27FC236}">
                    <a16:creationId xmlns:a16="http://schemas.microsoft.com/office/drawing/2014/main" id="{4F6B190B-1F51-4F8A-B708-C59853A971B1}"/>
                  </a:ext>
                </a:extLst>
              </p:cNvPr>
              <p:cNvSpPr txBox="1"/>
              <p:nvPr/>
            </p:nvSpPr>
            <p:spPr>
              <a:xfrm>
                <a:off x="2630452" y="2825157"/>
                <a:ext cx="1362963" cy="436017"/>
              </a:xfrm>
              <a:prstGeom prst="rect">
                <a:avLst/>
              </a:prstGeom>
              <a:noFill/>
            </p:spPr>
            <p:txBody>
              <a:bodyPr wrap="square" lIns="0" tIns="0" rIns="0" bIns="0" rtlCol="0" anchor="ctr">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fr-CH" sz="1400" b="1"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PRIMARY  PREVENTION</a:t>
                </a:r>
                <a:endParaRPr kumimoji="0" lang="en-GB" sz="1400" b="1"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14" name="TextBox 13">
                <a:extLst>
                  <a:ext uri="{FF2B5EF4-FFF2-40B4-BE49-F238E27FC236}">
                    <a16:creationId xmlns:a16="http://schemas.microsoft.com/office/drawing/2014/main" id="{E07A3D5C-BA47-4026-8D6E-28835E9E3E98}"/>
                  </a:ext>
                </a:extLst>
              </p:cNvPr>
              <p:cNvSpPr txBox="1"/>
              <p:nvPr/>
            </p:nvSpPr>
            <p:spPr>
              <a:xfrm>
                <a:off x="947661" y="4057603"/>
                <a:ext cx="1652566" cy="857158"/>
              </a:xfrm>
              <a:prstGeom prst="rect">
                <a:avLst/>
              </a:prstGeom>
              <a:noFill/>
            </p:spPr>
            <p:txBody>
              <a:bodyPr wrap="square" lIns="0" tIns="0" rIns="0" bIns="0" rtlCol="0" anchor="ctr">
                <a:spAutoFit/>
              </a:bodyPr>
              <a:lstStyle>
                <a:defPPr>
                  <a:defRPr lang="LID4096"/>
                </a:defPPr>
                <a:lvl1pPr algn="ctr">
                  <a:lnSpc>
                    <a:spcPts val="1700"/>
                  </a:lnSpc>
                  <a:defRPr sz="1600" b="1">
                    <a:solidFill>
                      <a:schemeClr val="bg1"/>
                    </a:solidFill>
                    <a:latin typeface="Arial Narrow" panose="020B0606020202030204" pitchFamily="34" charset="0"/>
                  </a:defRPr>
                </a:lvl1p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400" b="1" i="0" u="none" strike="noStrike" kern="1200" cap="none" normalizeH="0" noProof="0">
                    <a:ln>
                      <a:noFill/>
                    </a:ln>
                    <a:solidFill>
                      <a:srgbClr val="FFFFFF"/>
                    </a:solidFill>
                    <a:effectLst/>
                    <a:uLnTx/>
                    <a:uFillTx/>
                    <a:latin typeface="Arial Narrow" panose="020B0606020202030204" pitchFamily="34" charset="0"/>
                    <a:ea typeface="+mn-ea"/>
                    <a:cs typeface="+mn-cs"/>
                  </a:rPr>
                  <a:t>SEXUAL AND  REPRODUCTIVE  HEALTH </a:t>
                </a: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400" b="1" i="0" u="none" strike="noStrike" kern="1200" cap="none" normalizeH="0" noProof="0">
                    <a:ln>
                      <a:noFill/>
                    </a:ln>
                    <a:solidFill>
                      <a:srgbClr val="FFFFFF"/>
                    </a:solidFill>
                    <a:effectLst/>
                    <a:uLnTx/>
                    <a:uFillTx/>
                    <a:latin typeface="Arial Narrow" panose="020B0606020202030204" pitchFamily="34" charset="0"/>
                    <a:ea typeface="+mn-ea"/>
                    <a:cs typeface="+mn-cs"/>
                  </a:rPr>
                  <a:t>SERVICES</a:t>
                </a:r>
              </a:p>
            </p:txBody>
          </p:sp>
          <p:sp>
            <p:nvSpPr>
              <p:cNvPr id="15" name="TextBox 14">
                <a:extLst>
                  <a:ext uri="{FF2B5EF4-FFF2-40B4-BE49-F238E27FC236}">
                    <a16:creationId xmlns:a16="http://schemas.microsoft.com/office/drawing/2014/main" id="{FC9B27A0-8C2A-40FA-9E05-9923D39927B7}"/>
                  </a:ext>
                </a:extLst>
              </p:cNvPr>
              <p:cNvSpPr txBox="1"/>
              <p:nvPr/>
            </p:nvSpPr>
            <p:spPr>
              <a:xfrm>
                <a:off x="2630354" y="5676999"/>
                <a:ext cx="1362963" cy="654025"/>
              </a:xfrm>
              <a:prstGeom prst="rect">
                <a:avLst/>
              </a:prstGeom>
              <a:noFill/>
            </p:spPr>
            <p:txBody>
              <a:bodyPr wrap="square" lIns="0" tIns="0" rIns="0" bIns="0" rtlCol="0" anchor="ctr">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fr-CH" sz="1400" b="1"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PREVENTION  OF VERTICAL  TRANSMISSION</a:t>
                </a:r>
              </a:p>
            </p:txBody>
          </p:sp>
          <p:sp>
            <p:nvSpPr>
              <p:cNvPr id="16" name="TextBox 15">
                <a:extLst>
                  <a:ext uri="{FF2B5EF4-FFF2-40B4-BE49-F238E27FC236}">
                    <a16:creationId xmlns:a16="http://schemas.microsoft.com/office/drawing/2014/main" id="{950721F2-0523-4163-8EBE-B80F0D004D76}"/>
                  </a:ext>
                </a:extLst>
              </p:cNvPr>
              <p:cNvSpPr txBox="1"/>
              <p:nvPr/>
            </p:nvSpPr>
            <p:spPr>
              <a:xfrm>
                <a:off x="4134820" y="4067030"/>
                <a:ext cx="1521104" cy="857158"/>
              </a:xfrm>
              <a:prstGeom prst="rect">
                <a:avLst/>
              </a:prstGeom>
              <a:noFill/>
            </p:spPr>
            <p:txBody>
              <a:bodyPr wrap="square" lIns="0" tIns="0" rIns="0" bIns="0" rtlCol="0" anchor="ctr">
                <a:spAutoFit/>
              </a:bodyPr>
              <a:lstStyle>
                <a:defPPr>
                  <a:defRPr lang="LID4096"/>
                </a:defPPr>
                <a:lvl1pPr algn="ctr">
                  <a:lnSpc>
                    <a:spcPts val="1700"/>
                  </a:lnSpc>
                  <a:defRPr sz="1600" b="1">
                    <a:solidFill>
                      <a:schemeClr val="bg1"/>
                    </a:solidFill>
                    <a:latin typeface="Arial Narrow" panose="020B0606020202030204" pitchFamily="34" charset="0"/>
                  </a:defRPr>
                </a:lvl1p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fr-CH" sz="1400" b="1"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HIV </a:t>
                </a: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fr-CH" sz="1400" b="1"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TESTING </a:t>
                </a: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fr-CH" sz="1400" b="1"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AND </a:t>
                </a: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fr-CH" sz="1400" b="1"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TREATMENT</a:t>
                </a:r>
              </a:p>
            </p:txBody>
          </p:sp>
        </p:grpSp>
      </p:grpSp>
      <p:sp>
        <p:nvSpPr>
          <p:cNvPr id="18" name="object 2">
            <a:extLst>
              <a:ext uri="{FF2B5EF4-FFF2-40B4-BE49-F238E27FC236}">
                <a16:creationId xmlns:a16="http://schemas.microsoft.com/office/drawing/2014/main" id="{8B32F82F-816D-4897-B1A0-556F6E767883}"/>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308497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Detailed testing and treatment targets</a:t>
            </a:r>
          </a:p>
        </p:txBody>
      </p:sp>
      <p:graphicFrame>
        <p:nvGraphicFramePr>
          <p:cNvPr id="5" name="Table 4">
            <a:extLst>
              <a:ext uri="{FF2B5EF4-FFF2-40B4-BE49-F238E27FC236}">
                <a16:creationId xmlns:a16="http://schemas.microsoft.com/office/drawing/2014/main" id="{F6C77AFE-876C-40F5-A588-210D7958B770}"/>
              </a:ext>
            </a:extLst>
          </p:cNvPr>
          <p:cNvGraphicFramePr>
            <a:graphicFrameLocks noGrp="1"/>
          </p:cNvGraphicFramePr>
          <p:nvPr/>
        </p:nvGraphicFramePr>
        <p:xfrm>
          <a:off x="457200" y="1828800"/>
          <a:ext cx="10835640" cy="3185160"/>
        </p:xfrm>
        <a:graphic>
          <a:graphicData uri="http://schemas.openxmlformats.org/drawingml/2006/table">
            <a:tbl>
              <a:tblPr/>
              <a:tblGrid>
                <a:gridCol w="1920240">
                  <a:extLst>
                    <a:ext uri="{9D8B030D-6E8A-4147-A177-3AD203B41FA5}">
                      <a16:colId xmlns:a16="http://schemas.microsoft.com/office/drawing/2014/main" val="3445399568"/>
                    </a:ext>
                  </a:extLst>
                </a:gridCol>
                <a:gridCol w="1828800">
                  <a:extLst>
                    <a:ext uri="{9D8B030D-6E8A-4147-A177-3AD203B41FA5}">
                      <a16:colId xmlns:a16="http://schemas.microsoft.com/office/drawing/2014/main" val="1871595694"/>
                    </a:ext>
                  </a:extLst>
                </a:gridCol>
                <a:gridCol w="1828800">
                  <a:extLst>
                    <a:ext uri="{9D8B030D-6E8A-4147-A177-3AD203B41FA5}">
                      <a16:colId xmlns:a16="http://schemas.microsoft.com/office/drawing/2014/main" val="2890903347"/>
                    </a:ext>
                  </a:extLst>
                </a:gridCol>
                <a:gridCol w="1828800">
                  <a:extLst>
                    <a:ext uri="{9D8B030D-6E8A-4147-A177-3AD203B41FA5}">
                      <a16:colId xmlns:a16="http://schemas.microsoft.com/office/drawing/2014/main" val="4011238786"/>
                    </a:ext>
                  </a:extLst>
                </a:gridCol>
                <a:gridCol w="1828800">
                  <a:extLst>
                    <a:ext uri="{9D8B030D-6E8A-4147-A177-3AD203B41FA5}">
                      <a16:colId xmlns:a16="http://schemas.microsoft.com/office/drawing/2014/main" val="2569932229"/>
                    </a:ext>
                  </a:extLst>
                </a:gridCol>
                <a:gridCol w="1600200">
                  <a:extLst>
                    <a:ext uri="{9D8B030D-6E8A-4147-A177-3AD203B41FA5}">
                      <a16:colId xmlns:a16="http://schemas.microsoft.com/office/drawing/2014/main" val="1713269143"/>
                    </a:ext>
                  </a:extLst>
                </a:gridCol>
              </a:tblGrid>
              <a:tr h="443099">
                <a:tc>
                  <a:txBody>
                    <a:bodyPr/>
                    <a:lstStyle/>
                    <a:p>
                      <a:pPr marL="0" algn="l">
                        <a:lnSpc>
                          <a:spcPts val="1300"/>
                        </a:lnSpc>
                        <a:spcBef>
                          <a:spcPts val="0"/>
                        </a:spcBef>
                      </a:pPr>
                      <a:endParaRPr sz="1200" b="1" spc="0" baseline="0">
                        <a:solidFill>
                          <a:schemeClr val="bg1"/>
                        </a:solidFill>
                        <a:latin typeface="+mj-lt"/>
                        <a:cs typeface="Times New Roman"/>
                      </a:endParaRPr>
                    </a:p>
                    <a:p>
                      <a:pPr marL="0" algn="l">
                        <a:lnSpc>
                          <a:spcPts val="1300"/>
                        </a:lnSpc>
                        <a:spcBef>
                          <a:spcPts val="0"/>
                        </a:spcBef>
                      </a:pPr>
                      <a:r>
                        <a:rPr sz="1200" b="1" spc="0" baseline="0">
                          <a:solidFill>
                            <a:schemeClr val="bg1"/>
                          </a:solidFill>
                          <a:latin typeface="+mj-lt"/>
                          <a:cs typeface="Arial"/>
                        </a:rPr>
                        <a:t>Children</a:t>
                      </a:r>
                    </a:p>
                    <a:p>
                      <a:pPr marL="0" algn="l">
                        <a:lnSpc>
                          <a:spcPts val="1300"/>
                        </a:lnSpc>
                        <a:spcBef>
                          <a:spcPts val="0"/>
                        </a:spcBef>
                      </a:pPr>
                      <a:r>
                        <a:rPr sz="1200" b="1" spc="0" baseline="0">
                          <a:solidFill>
                            <a:schemeClr val="bg1"/>
                          </a:solidFill>
                          <a:latin typeface="+mj-lt"/>
                          <a:cs typeface="Arial"/>
                        </a:rPr>
                        <a:t>(aged 0–14 years)</a:t>
                      </a:r>
                    </a:p>
                  </a:txBody>
                  <a:tcPr marL="182880" marR="0" marT="18288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a:txBody>
                    <a:bodyPr/>
                    <a:lstStyle/>
                    <a:p>
                      <a:pPr marL="0" marR="139700" algn="l">
                        <a:lnSpc>
                          <a:spcPts val="1300"/>
                        </a:lnSpc>
                        <a:spcBef>
                          <a:spcPts val="0"/>
                        </a:spcBef>
                      </a:pPr>
                      <a:r>
                        <a:rPr sz="1200" b="1" spc="0" baseline="0">
                          <a:solidFill>
                            <a:schemeClr val="bg1"/>
                          </a:solidFill>
                          <a:latin typeface="+mj-lt"/>
                          <a:cs typeface="Arial"/>
                        </a:rPr>
                        <a:t>Adolescent girls and young women (aged  15–24 years)</a:t>
                      </a:r>
                    </a:p>
                  </a:txBody>
                  <a:tcPr marR="0" marT="18288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a:txBody>
                    <a:bodyPr/>
                    <a:lstStyle/>
                    <a:p>
                      <a:pPr marL="0" marR="96520" algn="l">
                        <a:lnSpc>
                          <a:spcPts val="1300"/>
                        </a:lnSpc>
                        <a:spcBef>
                          <a:spcPts val="0"/>
                        </a:spcBef>
                      </a:pPr>
                      <a:r>
                        <a:rPr sz="1200" b="1" spc="0" baseline="0">
                          <a:solidFill>
                            <a:schemeClr val="bg1"/>
                          </a:solidFill>
                          <a:latin typeface="+mj-lt"/>
                          <a:cs typeface="Arial"/>
                        </a:rPr>
                        <a:t>Adolescent boys and  young men (aged  15–24 years)</a:t>
                      </a:r>
                    </a:p>
                  </a:txBody>
                  <a:tcPr marR="0" marT="18288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a:txBody>
                    <a:bodyPr/>
                    <a:lstStyle/>
                    <a:p>
                      <a:pPr marL="0" marR="67310" algn="l">
                        <a:lnSpc>
                          <a:spcPts val="1300"/>
                        </a:lnSpc>
                        <a:spcBef>
                          <a:spcPts val="0"/>
                        </a:spcBef>
                      </a:pPr>
                      <a:r>
                        <a:rPr sz="1200" b="1" spc="0" baseline="0">
                          <a:solidFill>
                            <a:schemeClr val="bg1"/>
                          </a:solidFill>
                          <a:latin typeface="+mj-lt"/>
                          <a:cs typeface="Arial"/>
                        </a:rPr>
                        <a:t>Adult women (aged 25  years and older)</a:t>
                      </a:r>
                    </a:p>
                  </a:txBody>
                  <a:tcPr marR="0" marT="18288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a:txBody>
                    <a:bodyPr/>
                    <a:lstStyle/>
                    <a:p>
                      <a:pPr marL="0" marR="50800" algn="l">
                        <a:lnSpc>
                          <a:spcPts val="1300"/>
                        </a:lnSpc>
                        <a:spcBef>
                          <a:spcPts val="0"/>
                        </a:spcBef>
                      </a:pPr>
                      <a:r>
                        <a:rPr sz="1200" b="1" spc="0" baseline="0">
                          <a:solidFill>
                            <a:schemeClr val="bg1"/>
                          </a:solidFill>
                          <a:latin typeface="+mj-lt"/>
                          <a:cs typeface="Arial"/>
                        </a:rPr>
                        <a:t>Adult men (aged 25 years and older)</a:t>
                      </a:r>
                    </a:p>
                  </a:txBody>
                  <a:tcPr marR="0" marT="18288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rowSpan="2">
                  <a:txBody>
                    <a:bodyPr/>
                    <a:lstStyle/>
                    <a:p>
                      <a:pPr marL="0" algn="l">
                        <a:lnSpc>
                          <a:spcPts val="1300"/>
                        </a:lnSpc>
                        <a:spcBef>
                          <a:spcPts val="0"/>
                        </a:spcBef>
                      </a:pPr>
                      <a:endParaRPr lang="en-US" sz="1200" b="1" spc="0" baseline="0">
                        <a:solidFill>
                          <a:schemeClr val="bg1"/>
                        </a:solidFill>
                        <a:latin typeface="+mj-lt"/>
                      </a:endParaRPr>
                    </a:p>
                    <a:p>
                      <a:pPr marL="0" algn="l" defTabSz="914400" rtl="0" eaLnBrk="1" latinLnBrk="0" hangingPunct="1">
                        <a:lnSpc>
                          <a:spcPts val="1300"/>
                        </a:lnSpc>
                        <a:spcBef>
                          <a:spcPts val="0"/>
                        </a:spcBef>
                      </a:pPr>
                      <a:r>
                        <a:rPr lang="en-US" sz="1200" b="1" kern="1200" spc="0" baseline="0">
                          <a:solidFill>
                            <a:schemeClr val="bg1"/>
                          </a:solidFill>
                          <a:latin typeface="+mj-lt"/>
                          <a:ea typeface="+mn-ea"/>
                          <a:cs typeface="Times New Roman"/>
                        </a:rPr>
                        <a:t>People on the move (such as migrants and refugees)</a:t>
                      </a:r>
                    </a:p>
                    <a:p>
                      <a:pPr marL="0" algn="l">
                        <a:lnSpc>
                          <a:spcPts val="1300"/>
                        </a:lnSpc>
                        <a:spcBef>
                          <a:spcPts val="0"/>
                        </a:spcBef>
                      </a:pPr>
                      <a:endParaRPr lang="en-GB" sz="1200" b="1" spc="0" baseline="0">
                        <a:solidFill>
                          <a:schemeClr val="bg1"/>
                        </a:solidFill>
                        <a:latin typeface="+mj-lt"/>
                      </a:endParaRPr>
                    </a:p>
                  </a:txBody>
                  <a:tcPr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extLst>
                  <a:ext uri="{0D108BD9-81ED-4DB2-BD59-A6C34878D82A}">
                    <a16:rowId xmlns:a16="http://schemas.microsoft.com/office/drawing/2014/main" val="3024168645"/>
                  </a:ext>
                </a:extLst>
              </a:tr>
              <a:tr h="548640">
                <a:tc>
                  <a:txBody>
                    <a:bodyPr/>
                    <a:lstStyle/>
                    <a:p>
                      <a:pPr marL="0" marR="314325" algn="l">
                        <a:lnSpc>
                          <a:spcPts val="1300"/>
                        </a:lnSpc>
                        <a:spcBef>
                          <a:spcPts val="0"/>
                        </a:spcBef>
                      </a:pPr>
                      <a:r>
                        <a:rPr sz="1200" b="1" spc="0" baseline="0" dirty="0">
                          <a:solidFill>
                            <a:schemeClr val="bg1"/>
                          </a:solidFill>
                          <a:latin typeface="+mj-lt"/>
                          <a:cs typeface="Arial"/>
                        </a:rPr>
                        <a:t>Gay</a:t>
                      </a:r>
                      <a:r>
                        <a:rPr lang="fr-CH" sz="1200" b="1" spc="0" baseline="0" dirty="0">
                          <a:solidFill>
                            <a:schemeClr val="bg1"/>
                          </a:solidFill>
                          <a:latin typeface="+mj-lt"/>
                          <a:cs typeface="Arial"/>
                        </a:rPr>
                        <a:t> </a:t>
                      </a:r>
                      <a:r>
                        <a:rPr sz="1200" b="1" spc="0" baseline="0" dirty="0">
                          <a:solidFill>
                            <a:schemeClr val="bg1"/>
                          </a:solidFill>
                          <a:latin typeface="+mj-lt"/>
                          <a:cs typeface="Arial"/>
                        </a:rPr>
                        <a:t>men and other</a:t>
                      </a:r>
                      <a:r>
                        <a:rPr lang="fr-CH" sz="1200" b="1" spc="0" baseline="0" dirty="0">
                          <a:solidFill>
                            <a:schemeClr val="bg1"/>
                          </a:solidFill>
                          <a:latin typeface="+mj-lt"/>
                          <a:cs typeface="Arial"/>
                        </a:rPr>
                        <a:t> </a:t>
                      </a:r>
                      <a:r>
                        <a:rPr sz="1200" b="1" spc="0" baseline="0" dirty="0">
                          <a:solidFill>
                            <a:schemeClr val="bg1"/>
                          </a:solidFill>
                          <a:latin typeface="+mj-lt"/>
                          <a:cs typeface="Arial"/>
                        </a:rPr>
                        <a:t>men who have sex  with men</a:t>
                      </a:r>
                    </a:p>
                  </a:txBody>
                  <a:tcPr marL="182880" marR="0" marT="18288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tc>
                  <a:txBody>
                    <a:bodyPr/>
                    <a:lstStyle/>
                    <a:p>
                      <a:pPr marL="0" marR="290195" algn="l">
                        <a:lnSpc>
                          <a:spcPts val="1300"/>
                        </a:lnSpc>
                        <a:spcBef>
                          <a:spcPts val="0"/>
                        </a:spcBef>
                      </a:pPr>
                      <a:r>
                        <a:rPr sz="1200" b="1" spc="0" baseline="0">
                          <a:solidFill>
                            <a:schemeClr val="bg1"/>
                          </a:solidFill>
                          <a:latin typeface="+mj-lt"/>
                          <a:cs typeface="Arial"/>
                        </a:rPr>
                        <a:t>Transgender  people</a:t>
                      </a:r>
                    </a:p>
                  </a:txBody>
                  <a:tcPr marR="0" marT="18288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tc>
                  <a:txBody>
                    <a:bodyPr/>
                    <a:lstStyle/>
                    <a:p>
                      <a:pPr marL="0" algn="l">
                        <a:lnSpc>
                          <a:spcPts val="1300"/>
                        </a:lnSpc>
                        <a:spcBef>
                          <a:spcPts val="0"/>
                        </a:spcBef>
                      </a:pPr>
                      <a:r>
                        <a:rPr sz="1200" b="1" spc="0" baseline="0">
                          <a:solidFill>
                            <a:schemeClr val="bg1"/>
                          </a:solidFill>
                          <a:latin typeface="+mj-lt"/>
                          <a:cs typeface="Arial"/>
                        </a:rPr>
                        <a:t>Sex workers</a:t>
                      </a:r>
                    </a:p>
                  </a:txBody>
                  <a:tcPr marR="0" marT="18288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tc>
                  <a:txBody>
                    <a:bodyPr/>
                    <a:lstStyle/>
                    <a:p>
                      <a:pPr marL="0" marR="149225" algn="l">
                        <a:lnSpc>
                          <a:spcPts val="1300"/>
                        </a:lnSpc>
                        <a:spcBef>
                          <a:spcPts val="0"/>
                        </a:spcBef>
                      </a:pPr>
                      <a:r>
                        <a:rPr sz="1200" b="1" spc="0" baseline="0">
                          <a:solidFill>
                            <a:schemeClr val="bg1"/>
                          </a:solidFill>
                          <a:latin typeface="+mj-lt"/>
                          <a:cs typeface="Arial"/>
                        </a:rPr>
                        <a:t>People who inject drugs</a:t>
                      </a:r>
                    </a:p>
                  </a:txBody>
                  <a:tcPr marR="0" marT="18288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tc>
                  <a:txBody>
                    <a:bodyPr/>
                    <a:lstStyle/>
                    <a:p>
                      <a:pPr marL="0" marR="169545" algn="l">
                        <a:lnSpc>
                          <a:spcPts val="1300"/>
                        </a:lnSpc>
                        <a:spcBef>
                          <a:spcPts val="0"/>
                        </a:spcBef>
                      </a:pPr>
                      <a:r>
                        <a:rPr sz="1200" b="1" spc="0" baseline="0">
                          <a:solidFill>
                            <a:schemeClr val="bg1"/>
                          </a:solidFill>
                          <a:latin typeface="+mj-lt"/>
                          <a:cs typeface="Arial"/>
                        </a:rPr>
                        <a:t>People in prisons and other closed  settings</a:t>
                      </a:r>
                    </a:p>
                  </a:txBody>
                  <a:tcPr marR="0" marT="18288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tc v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858689597"/>
                  </a:ext>
                </a:extLst>
              </a:tr>
              <a:tr h="548640">
                <a:tc gridSpan="6">
                  <a:txBody>
                    <a:bodyPr/>
                    <a:lstStyle/>
                    <a:p>
                      <a:pPr marL="107950">
                        <a:lnSpc>
                          <a:spcPct val="100000"/>
                        </a:lnSpc>
                      </a:pPr>
                      <a:r>
                        <a:rPr sz="1200" spc="20" dirty="0">
                          <a:solidFill>
                            <a:schemeClr val="tx1"/>
                          </a:solidFill>
                          <a:latin typeface="+mj-lt"/>
                          <a:cs typeface="Calibri"/>
                        </a:rPr>
                        <a:t>95%</a:t>
                      </a:r>
                      <a:r>
                        <a:rPr sz="1200" spc="-20" dirty="0">
                          <a:solidFill>
                            <a:schemeClr val="tx1"/>
                          </a:solidFill>
                          <a:latin typeface="+mj-lt"/>
                          <a:cs typeface="Calibri"/>
                        </a:rPr>
                        <a:t> </a:t>
                      </a:r>
                      <a:r>
                        <a:rPr sz="1200" dirty="0">
                          <a:solidFill>
                            <a:schemeClr val="tx1"/>
                          </a:solidFill>
                          <a:latin typeface="+mj-lt"/>
                          <a:cs typeface="Calibri"/>
                        </a:rPr>
                        <a:t>of</a:t>
                      </a:r>
                      <a:r>
                        <a:rPr sz="1200" spc="-20" dirty="0">
                          <a:solidFill>
                            <a:schemeClr val="tx1"/>
                          </a:solidFill>
                          <a:latin typeface="+mj-lt"/>
                          <a:cs typeface="Calibri"/>
                        </a:rPr>
                        <a:t> </a:t>
                      </a:r>
                      <a:r>
                        <a:rPr sz="1200" spc="10" dirty="0">
                          <a:solidFill>
                            <a:schemeClr val="tx1"/>
                          </a:solidFill>
                          <a:latin typeface="+mj-lt"/>
                          <a:cs typeface="Calibri"/>
                        </a:rPr>
                        <a:t>people</a:t>
                      </a:r>
                      <a:r>
                        <a:rPr sz="1200" spc="-20" dirty="0">
                          <a:solidFill>
                            <a:schemeClr val="tx1"/>
                          </a:solidFill>
                          <a:latin typeface="+mj-lt"/>
                          <a:cs typeface="Calibri"/>
                        </a:rPr>
                        <a:t> </a:t>
                      </a:r>
                      <a:r>
                        <a:rPr sz="1200" spc="5" dirty="0">
                          <a:solidFill>
                            <a:schemeClr val="tx1"/>
                          </a:solidFill>
                          <a:latin typeface="+mj-lt"/>
                          <a:cs typeface="Calibri"/>
                        </a:rPr>
                        <a:t>within</a:t>
                      </a:r>
                      <a:r>
                        <a:rPr sz="1200" spc="-20" dirty="0">
                          <a:solidFill>
                            <a:schemeClr val="tx1"/>
                          </a:solidFill>
                          <a:latin typeface="+mj-lt"/>
                          <a:cs typeface="Calibri"/>
                        </a:rPr>
                        <a:t> </a:t>
                      </a:r>
                      <a:r>
                        <a:rPr sz="1200" dirty="0">
                          <a:solidFill>
                            <a:schemeClr val="tx1"/>
                          </a:solidFill>
                          <a:latin typeface="+mj-lt"/>
                          <a:cs typeface="Calibri"/>
                        </a:rPr>
                        <a:t>the</a:t>
                      </a:r>
                      <a:r>
                        <a:rPr sz="1200" spc="-20" dirty="0">
                          <a:solidFill>
                            <a:schemeClr val="tx1"/>
                          </a:solidFill>
                          <a:latin typeface="+mj-lt"/>
                          <a:cs typeface="Calibri"/>
                        </a:rPr>
                        <a:t> </a:t>
                      </a:r>
                      <a:r>
                        <a:rPr sz="1200" spc="10" dirty="0">
                          <a:solidFill>
                            <a:schemeClr val="tx1"/>
                          </a:solidFill>
                          <a:latin typeface="+mj-lt"/>
                          <a:cs typeface="Calibri"/>
                        </a:rPr>
                        <a:t>subpopulation</a:t>
                      </a:r>
                      <a:r>
                        <a:rPr sz="1200" spc="-20" dirty="0">
                          <a:solidFill>
                            <a:schemeClr val="tx1"/>
                          </a:solidFill>
                          <a:latin typeface="+mj-lt"/>
                          <a:cs typeface="Calibri"/>
                        </a:rPr>
                        <a:t> </a:t>
                      </a:r>
                      <a:r>
                        <a:rPr sz="1200" spc="15" dirty="0">
                          <a:solidFill>
                            <a:schemeClr val="tx1"/>
                          </a:solidFill>
                          <a:latin typeface="+mj-lt"/>
                          <a:cs typeface="Calibri"/>
                        </a:rPr>
                        <a:t>who</a:t>
                      </a:r>
                      <a:r>
                        <a:rPr sz="1200" spc="-20" dirty="0">
                          <a:solidFill>
                            <a:schemeClr val="tx1"/>
                          </a:solidFill>
                          <a:latin typeface="+mj-lt"/>
                          <a:cs typeface="Calibri"/>
                        </a:rPr>
                        <a:t> </a:t>
                      </a:r>
                      <a:r>
                        <a:rPr sz="1200" spc="-15" dirty="0">
                          <a:solidFill>
                            <a:schemeClr val="tx1"/>
                          </a:solidFill>
                          <a:latin typeface="+mj-lt"/>
                          <a:cs typeface="Calibri"/>
                        </a:rPr>
                        <a:t>are</a:t>
                      </a:r>
                      <a:r>
                        <a:rPr sz="1200" spc="-20" dirty="0">
                          <a:solidFill>
                            <a:schemeClr val="tx1"/>
                          </a:solidFill>
                          <a:latin typeface="+mj-lt"/>
                          <a:cs typeface="Calibri"/>
                        </a:rPr>
                        <a:t> </a:t>
                      </a:r>
                      <a:r>
                        <a:rPr sz="1200" spc="15" dirty="0">
                          <a:solidFill>
                            <a:schemeClr val="tx1"/>
                          </a:solidFill>
                          <a:latin typeface="+mj-lt"/>
                          <a:cs typeface="Calibri"/>
                        </a:rPr>
                        <a:t>living</a:t>
                      </a:r>
                      <a:r>
                        <a:rPr sz="1200" spc="-15" dirty="0">
                          <a:solidFill>
                            <a:schemeClr val="tx1"/>
                          </a:solidFill>
                          <a:latin typeface="+mj-lt"/>
                          <a:cs typeface="Calibri"/>
                        </a:rPr>
                        <a:t> </a:t>
                      </a:r>
                      <a:r>
                        <a:rPr sz="1200" spc="5" dirty="0">
                          <a:solidFill>
                            <a:schemeClr val="tx1"/>
                          </a:solidFill>
                          <a:latin typeface="+mj-lt"/>
                          <a:cs typeface="Calibri"/>
                        </a:rPr>
                        <a:t>with</a:t>
                      </a:r>
                      <a:r>
                        <a:rPr sz="1200" spc="-20" dirty="0">
                          <a:solidFill>
                            <a:schemeClr val="tx1"/>
                          </a:solidFill>
                          <a:latin typeface="+mj-lt"/>
                          <a:cs typeface="Calibri"/>
                        </a:rPr>
                        <a:t> </a:t>
                      </a:r>
                      <a:r>
                        <a:rPr sz="1200" spc="-5" dirty="0">
                          <a:solidFill>
                            <a:schemeClr val="tx1"/>
                          </a:solidFill>
                          <a:latin typeface="+mj-lt"/>
                          <a:cs typeface="Calibri"/>
                        </a:rPr>
                        <a:t>HIV</a:t>
                      </a:r>
                      <a:r>
                        <a:rPr sz="1200" spc="-20" dirty="0">
                          <a:solidFill>
                            <a:schemeClr val="tx1"/>
                          </a:solidFill>
                          <a:latin typeface="+mj-lt"/>
                          <a:cs typeface="Calibri"/>
                        </a:rPr>
                        <a:t> </a:t>
                      </a:r>
                      <a:r>
                        <a:rPr sz="1200" spc="10" dirty="0">
                          <a:solidFill>
                            <a:schemeClr val="tx1"/>
                          </a:solidFill>
                          <a:latin typeface="+mj-lt"/>
                          <a:cs typeface="Calibri"/>
                        </a:rPr>
                        <a:t>know</a:t>
                      </a:r>
                      <a:r>
                        <a:rPr sz="1200" spc="-20" dirty="0">
                          <a:solidFill>
                            <a:schemeClr val="tx1"/>
                          </a:solidFill>
                          <a:latin typeface="+mj-lt"/>
                          <a:cs typeface="Calibri"/>
                        </a:rPr>
                        <a:t> </a:t>
                      </a:r>
                      <a:r>
                        <a:rPr sz="1200" spc="-5" dirty="0">
                          <a:solidFill>
                            <a:schemeClr val="tx1"/>
                          </a:solidFill>
                          <a:latin typeface="+mj-lt"/>
                          <a:cs typeface="Calibri"/>
                        </a:rPr>
                        <a:t>their</a:t>
                      </a:r>
                      <a:r>
                        <a:rPr sz="1200" spc="-20" dirty="0">
                          <a:solidFill>
                            <a:schemeClr val="tx1"/>
                          </a:solidFill>
                          <a:latin typeface="+mj-lt"/>
                          <a:cs typeface="Calibri"/>
                        </a:rPr>
                        <a:t> </a:t>
                      </a:r>
                      <a:r>
                        <a:rPr sz="1200" spc="-5" dirty="0">
                          <a:solidFill>
                            <a:schemeClr val="tx1"/>
                          </a:solidFill>
                          <a:latin typeface="+mj-lt"/>
                          <a:cs typeface="Calibri"/>
                        </a:rPr>
                        <a:t>HIV</a:t>
                      </a:r>
                      <a:r>
                        <a:rPr sz="1200" spc="-20" dirty="0">
                          <a:solidFill>
                            <a:schemeClr val="tx1"/>
                          </a:solidFill>
                          <a:latin typeface="+mj-lt"/>
                          <a:cs typeface="Calibri"/>
                        </a:rPr>
                        <a:t> </a:t>
                      </a:r>
                      <a:r>
                        <a:rPr sz="1200" spc="-5" dirty="0">
                          <a:solidFill>
                            <a:schemeClr val="tx1"/>
                          </a:solidFill>
                          <a:latin typeface="+mj-lt"/>
                          <a:cs typeface="Calibri"/>
                        </a:rPr>
                        <a:t>status</a:t>
                      </a:r>
                      <a:endParaRPr sz="1200" dirty="0">
                        <a:solidFill>
                          <a:schemeClr val="tx1"/>
                        </a:solidFill>
                        <a:latin typeface="+mj-lt"/>
                        <a:cs typeface="Calibri"/>
                      </a:endParaRPr>
                    </a:p>
                  </a:txBody>
                  <a:tcPr marL="109728"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EDFE0"/>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194895147"/>
                  </a:ext>
                </a:extLst>
              </a:tr>
              <a:tr h="548640">
                <a:tc gridSpan="6">
                  <a:txBody>
                    <a:bodyPr/>
                    <a:lstStyle/>
                    <a:p>
                      <a:pPr marL="107950">
                        <a:lnSpc>
                          <a:spcPct val="100000"/>
                        </a:lnSpc>
                      </a:pPr>
                      <a:r>
                        <a:rPr sz="1200" spc="20">
                          <a:solidFill>
                            <a:schemeClr val="tx1"/>
                          </a:solidFill>
                          <a:latin typeface="+mj-lt"/>
                          <a:cs typeface="Calibri"/>
                        </a:rPr>
                        <a:t>95%</a:t>
                      </a:r>
                      <a:r>
                        <a:rPr sz="1200" spc="-20">
                          <a:solidFill>
                            <a:schemeClr val="tx1"/>
                          </a:solidFill>
                          <a:latin typeface="+mj-lt"/>
                          <a:cs typeface="Calibri"/>
                        </a:rPr>
                        <a:t> </a:t>
                      </a:r>
                      <a:r>
                        <a:rPr sz="1200">
                          <a:solidFill>
                            <a:schemeClr val="tx1"/>
                          </a:solidFill>
                          <a:latin typeface="+mj-lt"/>
                          <a:cs typeface="Calibri"/>
                        </a:rPr>
                        <a:t>of</a:t>
                      </a:r>
                      <a:r>
                        <a:rPr sz="1200" spc="-15">
                          <a:solidFill>
                            <a:schemeClr val="tx1"/>
                          </a:solidFill>
                          <a:latin typeface="+mj-lt"/>
                          <a:cs typeface="Calibri"/>
                        </a:rPr>
                        <a:t> </a:t>
                      </a:r>
                      <a:r>
                        <a:rPr sz="1200" spc="10">
                          <a:solidFill>
                            <a:schemeClr val="tx1"/>
                          </a:solidFill>
                          <a:latin typeface="+mj-lt"/>
                          <a:cs typeface="Calibri"/>
                        </a:rPr>
                        <a:t>people</a:t>
                      </a:r>
                      <a:r>
                        <a:rPr sz="1200" spc="-20">
                          <a:solidFill>
                            <a:schemeClr val="tx1"/>
                          </a:solidFill>
                          <a:latin typeface="+mj-lt"/>
                          <a:cs typeface="Calibri"/>
                        </a:rPr>
                        <a:t> </a:t>
                      </a:r>
                      <a:r>
                        <a:rPr sz="1200" spc="5">
                          <a:solidFill>
                            <a:schemeClr val="tx1"/>
                          </a:solidFill>
                          <a:latin typeface="+mj-lt"/>
                          <a:cs typeface="Calibri"/>
                        </a:rPr>
                        <a:t>within</a:t>
                      </a:r>
                      <a:r>
                        <a:rPr sz="1200" spc="-15">
                          <a:solidFill>
                            <a:schemeClr val="tx1"/>
                          </a:solidFill>
                          <a:latin typeface="+mj-lt"/>
                          <a:cs typeface="Calibri"/>
                        </a:rPr>
                        <a:t> </a:t>
                      </a:r>
                      <a:r>
                        <a:rPr sz="1200">
                          <a:solidFill>
                            <a:schemeClr val="tx1"/>
                          </a:solidFill>
                          <a:latin typeface="+mj-lt"/>
                          <a:cs typeface="Calibri"/>
                        </a:rPr>
                        <a:t>the</a:t>
                      </a:r>
                      <a:r>
                        <a:rPr sz="1200" spc="-15">
                          <a:solidFill>
                            <a:schemeClr val="tx1"/>
                          </a:solidFill>
                          <a:latin typeface="+mj-lt"/>
                          <a:cs typeface="Calibri"/>
                        </a:rPr>
                        <a:t> </a:t>
                      </a:r>
                      <a:r>
                        <a:rPr sz="1200" spc="10">
                          <a:solidFill>
                            <a:schemeClr val="tx1"/>
                          </a:solidFill>
                          <a:latin typeface="+mj-lt"/>
                          <a:cs typeface="Calibri"/>
                        </a:rPr>
                        <a:t>subpopulation</a:t>
                      </a:r>
                      <a:r>
                        <a:rPr sz="1200" spc="-20">
                          <a:solidFill>
                            <a:schemeClr val="tx1"/>
                          </a:solidFill>
                          <a:latin typeface="+mj-lt"/>
                          <a:cs typeface="Calibri"/>
                        </a:rPr>
                        <a:t> </a:t>
                      </a:r>
                      <a:r>
                        <a:rPr sz="1200" spc="15">
                          <a:solidFill>
                            <a:schemeClr val="tx1"/>
                          </a:solidFill>
                          <a:latin typeface="+mj-lt"/>
                          <a:cs typeface="Calibri"/>
                        </a:rPr>
                        <a:t>who</a:t>
                      </a:r>
                      <a:r>
                        <a:rPr sz="1200" spc="-15">
                          <a:solidFill>
                            <a:schemeClr val="tx1"/>
                          </a:solidFill>
                          <a:latin typeface="+mj-lt"/>
                          <a:cs typeface="Calibri"/>
                        </a:rPr>
                        <a:t> are </a:t>
                      </a:r>
                      <a:r>
                        <a:rPr sz="1200" spc="15">
                          <a:solidFill>
                            <a:schemeClr val="tx1"/>
                          </a:solidFill>
                          <a:latin typeface="+mj-lt"/>
                          <a:cs typeface="Calibri"/>
                        </a:rPr>
                        <a:t>living</a:t>
                      </a:r>
                      <a:r>
                        <a:rPr sz="1200" spc="-20">
                          <a:solidFill>
                            <a:schemeClr val="tx1"/>
                          </a:solidFill>
                          <a:latin typeface="+mj-lt"/>
                          <a:cs typeface="Calibri"/>
                        </a:rPr>
                        <a:t> </a:t>
                      </a:r>
                      <a:r>
                        <a:rPr sz="1200" spc="5">
                          <a:solidFill>
                            <a:schemeClr val="tx1"/>
                          </a:solidFill>
                          <a:latin typeface="+mj-lt"/>
                          <a:cs typeface="Calibri"/>
                        </a:rPr>
                        <a:t>with</a:t>
                      </a:r>
                      <a:r>
                        <a:rPr sz="1200" spc="-15">
                          <a:solidFill>
                            <a:schemeClr val="tx1"/>
                          </a:solidFill>
                          <a:latin typeface="+mj-lt"/>
                          <a:cs typeface="Calibri"/>
                        </a:rPr>
                        <a:t> </a:t>
                      </a:r>
                      <a:r>
                        <a:rPr sz="1200" spc="-5">
                          <a:solidFill>
                            <a:schemeClr val="tx1"/>
                          </a:solidFill>
                          <a:latin typeface="+mj-lt"/>
                          <a:cs typeface="Calibri"/>
                        </a:rPr>
                        <a:t>HIV</a:t>
                      </a:r>
                      <a:r>
                        <a:rPr sz="1200" spc="-15">
                          <a:solidFill>
                            <a:schemeClr val="tx1"/>
                          </a:solidFill>
                          <a:latin typeface="+mj-lt"/>
                          <a:cs typeface="Calibri"/>
                        </a:rPr>
                        <a:t> </a:t>
                      </a:r>
                      <a:r>
                        <a:rPr sz="1200" spc="15">
                          <a:solidFill>
                            <a:schemeClr val="tx1"/>
                          </a:solidFill>
                          <a:latin typeface="+mj-lt"/>
                          <a:cs typeface="Calibri"/>
                        </a:rPr>
                        <a:t>and</a:t>
                      </a:r>
                      <a:r>
                        <a:rPr sz="1200" spc="-20">
                          <a:solidFill>
                            <a:schemeClr val="tx1"/>
                          </a:solidFill>
                          <a:latin typeface="+mj-lt"/>
                          <a:cs typeface="Calibri"/>
                        </a:rPr>
                        <a:t> </a:t>
                      </a:r>
                      <a:r>
                        <a:rPr sz="1200" spc="15">
                          <a:solidFill>
                            <a:schemeClr val="tx1"/>
                          </a:solidFill>
                          <a:latin typeface="+mj-lt"/>
                          <a:cs typeface="Calibri"/>
                        </a:rPr>
                        <a:t>who</a:t>
                      </a:r>
                      <a:r>
                        <a:rPr sz="1200" spc="-15">
                          <a:solidFill>
                            <a:schemeClr val="tx1"/>
                          </a:solidFill>
                          <a:latin typeface="+mj-lt"/>
                          <a:cs typeface="Calibri"/>
                        </a:rPr>
                        <a:t> </a:t>
                      </a:r>
                      <a:r>
                        <a:rPr sz="1200" spc="10">
                          <a:solidFill>
                            <a:schemeClr val="tx1"/>
                          </a:solidFill>
                          <a:latin typeface="+mj-lt"/>
                          <a:cs typeface="Calibri"/>
                        </a:rPr>
                        <a:t>know</a:t>
                      </a:r>
                      <a:r>
                        <a:rPr sz="1200" spc="-15">
                          <a:solidFill>
                            <a:schemeClr val="tx1"/>
                          </a:solidFill>
                          <a:latin typeface="+mj-lt"/>
                          <a:cs typeface="Calibri"/>
                        </a:rPr>
                        <a:t> </a:t>
                      </a:r>
                      <a:r>
                        <a:rPr sz="1200" spc="-5">
                          <a:solidFill>
                            <a:schemeClr val="tx1"/>
                          </a:solidFill>
                          <a:latin typeface="+mj-lt"/>
                          <a:cs typeface="Calibri"/>
                        </a:rPr>
                        <a:t>their</a:t>
                      </a:r>
                      <a:r>
                        <a:rPr sz="1200" spc="-20">
                          <a:solidFill>
                            <a:schemeClr val="tx1"/>
                          </a:solidFill>
                          <a:latin typeface="+mj-lt"/>
                          <a:cs typeface="Calibri"/>
                        </a:rPr>
                        <a:t> </a:t>
                      </a:r>
                      <a:r>
                        <a:rPr sz="1200" spc="-5">
                          <a:solidFill>
                            <a:schemeClr val="tx1"/>
                          </a:solidFill>
                          <a:latin typeface="+mj-lt"/>
                          <a:cs typeface="Calibri"/>
                        </a:rPr>
                        <a:t>HIV</a:t>
                      </a:r>
                      <a:r>
                        <a:rPr sz="1200" spc="-15">
                          <a:solidFill>
                            <a:schemeClr val="tx1"/>
                          </a:solidFill>
                          <a:latin typeface="+mj-lt"/>
                          <a:cs typeface="Calibri"/>
                        </a:rPr>
                        <a:t> </a:t>
                      </a:r>
                      <a:r>
                        <a:rPr sz="1200" spc="-5">
                          <a:solidFill>
                            <a:schemeClr val="tx1"/>
                          </a:solidFill>
                          <a:latin typeface="+mj-lt"/>
                          <a:cs typeface="Calibri"/>
                        </a:rPr>
                        <a:t>status</a:t>
                      </a:r>
                      <a:r>
                        <a:rPr sz="1200" spc="-15">
                          <a:solidFill>
                            <a:schemeClr val="tx1"/>
                          </a:solidFill>
                          <a:latin typeface="+mj-lt"/>
                          <a:cs typeface="Calibri"/>
                        </a:rPr>
                        <a:t> are</a:t>
                      </a:r>
                      <a:r>
                        <a:rPr sz="1200" spc="-20">
                          <a:solidFill>
                            <a:schemeClr val="tx1"/>
                          </a:solidFill>
                          <a:latin typeface="+mj-lt"/>
                          <a:cs typeface="Calibri"/>
                        </a:rPr>
                        <a:t> </a:t>
                      </a:r>
                      <a:r>
                        <a:rPr sz="1200" spc="15">
                          <a:solidFill>
                            <a:schemeClr val="tx1"/>
                          </a:solidFill>
                          <a:latin typeface="+mj-lt"/>
                          <a:cs typeface="Calibri"/>
                        </a:rPr>
                        <a:t>on</a:t>
                      </a:r>
                      <a:r>
                        <a:rPr sz="1200" spc="-15">
                          <a:solidFill>
                            <a:schemeClr val="tx1"/>
                          </a:solidFill>
                          <a:latin typeface="+mj-lt"/>
                          <a:cs typeface="Calibri"/>
                        </a:rPr>
                        <a:t> </a:t>
                      </a:r>
                      <a:r>
                        <a:rPr sz="1200" spc="-10">
                          <a:solidFill>
                            <a:schemeClr val="tx1"/>
                          </a:solidFill>
                          <a:latin typeface="+mj-lt"/>
                          <a:cs typeface="Calibri"/>
                        </a:rPr>
                        <a:t>antiretroviral</a:t>
                      </a:r>
                      <a:r>
                        <a:rPr sz="1200" spc="-20">
                          <a:solidFill>
                            <a:schemeClr val="tx1"/>
                          </a:solidFill>
                          <a:latin typeface="+mj-lt"/>
                          <a:cs typeface="Calibri"/>
                        </a:rPr>
                        <a:t> </a:t>
                      </a:r>
                      <a:r>
                        <a:rPr sz="1200">
                          <a:solidFill>
                            <a:schemeClr val="tx1"/>
                          </a:solidFill>
                          <a:latin typeface="+mj-lt"/>
                          <a:cs typeface="Calibri"/>
                        </a:rPr>
                        <a:t>therapy</a:t>
                      </a:r>
                    </a:p>
                  </a:txBody>
                  <a:tcPr marL="109728"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EDFE0"/>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793514183"/>
                  </a:ext>
                </a:extLst>
              </a:tr>
              <a:tr h="548640">
                <a:tc gridSpan="6">
                  <a:txBody>
                    <a:bodyPr/>
                    <a:lstStyle/>
                    <a:p>
                      <a:pPr marL="107950">
                        <a:lnSpc>
                          <a:spcPct val="100000"/>
                        </a:lnSpc>
                      </a:pPr>
                      <a:r>
                        <a:rPr sz="1200" spc="20" dirty="0">
                          <a:solidFill>
                            <a:schemeClr val="tx1"/>
                          </a:solidFill>
                          <a:latin typeface="+mj-lt"/>
                          <a:cs typeface="Calibri"/>
                        </a:rPr>
                        <a:t>95%</a:t>
                      </a:r>
                      <a:r>
                        <a:rPr sz="1200" spc="-20" dirty="0">
                          <a:solidFill>
                            <a:schemeClr val="tx1"/>
                          </a:solidFill>
                          <a:latin typeface="+mj-lt"/>
                          <a:cs typeface="Calibri"/>
                        </a:rPr>
                        <a:t> </a:t>
                      </a:r>
                      <a:r>
                        <a:rPr sz="1200" dirty="0">
                          <a:solidFill>
                            <a:schemeClr val="tx1"/>
                          </a:solidFill>
                          <a:latin typeface="+mj-lt"/>
                          <a:cs typeface="Calibri"/>
                        </a:rPr>
                        <a:t>of</a:t>
                      </a:r>
                      <a:r>
                        <a:rPr sz="1200" spc="-20" dirty="0">
                          <a:solidFill>
                            <a:schemeClr val="tx1"/>
                          </a:solidFill>
                          <a:latin typeface="+mj-lt"/>
                          <a:cs typeface="Calibri"/>
                        </a:rPr>
                        <a:t> </a:t>
                      </a:r>
                      <a:r>
                        <a:rPr sz="1200" spc="10" dirty="0">
                          <a:solidFill>
                            <a:schemeClr val="tx1"/>
                          </a:solidFill>
                          <a:latin typeface="+mj-lt"/>
                          <a:cs typeface="Calibri"/>
                        </a:rPr>
                        <a:t>people</a:t>
                      </a:r>
                      <a:r>
                        <a:rPr sz="1200" spc="-20" dirty="0">
                          <a:solidFill>
                            <a:schemeClr val="tx1"/>
                          </a:solidFill>
                          <a:latin typeface="+mj-lt"/>
                          <a:cs typeface="Calibri"/>
                        </a:rPr>
                        <a:t> </a:t>
                      </a:r>
                      <a:r>
                        <a:rPr sz="1200" spc="5" dirty="0">
                          <a:solidFill>
                            <a:schemeClr val="tx1"/>
                          </a:solidFill>
                          <a:latin typeface="+mj-lt"/>
                          <a:cs typeface="Calibri"/>
                        </a:rPr>
                        <a:t>within</a:t>
                      </a:r>
                      <a:r>
                        <a:rPr sz="1200" spc="-15" dirty="0">
                          <a:solidFill>
                            <a:schemeClr val="tx1"/>
                          </a:solidFill>
                          <a:latin typeface="+mj-lt"/>
                          <a:cs typeface="Calibri"/>
                        </a:rPr>
                        <a:t> </a:t>
                      </a:r>
                      <a:r>
                        <a:rPr sz="1200" dirty="0">
                          <a:solidFill>
                            <a:schemeClr val="tx1"/>
                          </a:solidFill>
                          <a:latin typeface="+mj-lt"/>
                          <a:cs typeface="Calibri"/>
                        </a:rPr>
                        <a:t>the</a:t>
                      </a:r>
                      <a:r>
                        <a:rPr sz="1200" spc="-20" dirty="0">
                          <a:solidFill>
                            <a:schemeClr val="tx1"/>
                          </a:solidFill>
                          <a:latin typeface="+mj-lt"/>
                          <a:cs typeface="Calibri"/>
                        </a:rPr>
                        <a:t> </a:t>
                      </a:r>
                      <a:r>
                        <a:rPr sz="1200" spc="10" dirty="0">
                          <a:solidFill>
                            <a:schemeClr val="tx1"/>
                          </a:solidFill>
                          <a:latin typeface="+mj-lt"/>
                          <a:cs typeface="Calibri"/>
                        </a:rPr>
                        <a:t>subpopulation</a:t>
                      </a:r>
                      <a:r>
                        <a:rPr sz="1200" spc="-20" dirty="0">
                          <a:solidFill>
                            <a:schemeClr val="tx1"/>
                          </a:solidFill>
                          <a:latin typeface="+mj-lt"/>
                          <a:cs typeface="Calibri"/>
                        </a:rPr>
                        <a:t> </a:t>
                      </a:r>
                      <a:r>
                        <a:rPr sz="1200" spc="15" dirty="0">
                          <a:solidFill>
                            <a:schemeClr val="tx1"/>
                          </a:solidFill>
                          <a:latin typeface="+mj-lt"/>
                          <a:cs typeface="Calibri"/>
                        </a:rPr>
                        <a:t>who</a:t>
                      </a:r>
                      <a:r>
                        <a:rPr sz="1200" spc="-20" dirty="0">
                          <a:solidFill>
                            <a:schemeClr val="tx1"/>
                          </a:solidFill>
                          <a:latin typeface="+mj-lt"/>
                          <a:cs typeface="Calibri"/>
                        </a:rPr>
                        <a:t> </a:t>
                      </a:r>
                      <a:r>
                        <a:rPr sz="1200" spc="-15" dirty="0">
                          <a:solidFill>
                            <a:schemeClr val="tx1"/>
                          </a:solidFill>
                          <a:latin typeface="+mj-lt"/>
                          <a:cs typeface="Calibri"/>
                        </a:rPr>
                        <a:t>are </a:t>
                      </a:r>
                      <a:r>
                        <a:rPr sz="1200" spc="15" dirty="0">
                          <a:solidFill>
                            <a:schemeClr val="tx1"/>
                          </a:solidFill>
                          <a:latin typeface="+mj-lt"/>
                          <a:cs typeface="Calibri"/>
                        </a:rPr>
                        <a:t>on</a:t>
                      </a:r>
                      <a:r>
                        <a:rPr sz="1200" spc="-20" dirty="0">
                          <a:solidFill>
                            <a:schemeClr val="tx1"/>
                          </a:solidFill>
                          <a:latin typeface="+mj-lt"/>
                          <a:cs typeface="Calibri"/>
                        </a:rPr>
                        <a:t> </a:t>
                      </a:r>
                      <a:r>
                        <a:rPr sz="1200" spc="-10" dirty="0">
                          <a:solidFill>
                            <a:schemeClr val="tx1"/>
                          </a:solidFill>
                          <a:latin typeface="+mj-lt"/>
                          <a:cs typeface="Calibri"/>
                        </a:rPr>
                        <a:t>antiretroviral</a:t>
                      </a:r>
                      <a:r>
                        <a:rPr sz="1200" spc="-20" dirty="0">
                          <a:solidFill>
                            <a:schemeClr val="tx1"/>
                          </a:solidFill>
                          <a:latin typeface="+mj-lt"/>
                          <a:cs typeface="Calibri"/>
                        </a:rPr>
                        <a:t> </a:t>
                      </a:r>
                      <a:r>
                        <a:rPr sz="1200" dirty="0">
                          <a:solidFill>
                            <a:schemeClr val="tx1"/>
                          </a:solidFill>
                          <a:latin typeface="+mj-lt"/>
                          <a:cs typeface="Calibri"/>
                        </a:rPr>
                        <a:t>therapy</a:t>
                      </a:r>
                      <a:r>
                        <a:rPr sz="1200" spc="-20" dirty="0">
                          <a:solidFill>
                            <a:schemeClr val="tx1"/>
                          </a:solidFill>
                          <a:latin typeface="+mj-lt"/>
                          <a:cs typeface="Calibri"/>
                        </a:rPr>
                        <a:t> </a:t>
                      </a:r>
                      <a:r>
                        <a:rPr sz="1200" dirty="0">
                          <a:solidFill>
                            <a:schemeClr val="tx1"/>
                          </a:solidFill>
                          <a:latin typeface="+mj-lt"/>
                          <a:cs typeface="Calibri"/>
                        </a:rPr>
                        <a:t>have</a:t>
                      </a:r>
                      <a:r>
                        <a:rPr sz="1200" spc="-15" dirty="0">
                          <a:solidFill>
                            <a:schemeClr val="tx1"/>
                          </a:solidFill>
                          <a:latin typeface="+mj-lt"/>
                          <a:cs typeface="Calibri"/>
                        </a:rPr>
                        <a:t> </a:t>
                      </a:r>
                      <a:r>
                        <a:rPr sz="1200" spc="5" dirty="0">
                          <a:solidFill>
                            <a:schemeClr val="tx1"/>
                          </a:solidFill>
                          <a:latin typeface="+mj-lt"/>
                          <a:cs typeface="Calibri"/>
                        </a:rPr>
                        <a:t>suppressed</a:t>
                      </a:r>
                      <a:r>
                        <a:rPr sz="1200" spc="-20" dirty="0">
                          <a:solidFill>
                            <a:schemeClr val="tx1"/>
                          </a:solidFill>
                          <a:latin typeface="+mj-lt"/>
                          <a:cs typeface="Calibri"/>
                        </a:rPr>
                        <a:t> </a:t>
                      </a:r>
                      <a:r>
                        <a:rPr sz="1200" spc="-5" dirty="0">
                          <a:solidFill>
                            <a:schemeClr val="tx1"/>
                          </a:solidFill>
                          <a:latin typeface="+mj-lt"/>
                          <a:cs typeface="Calibri"/>
                        </a:rPr>
                        <a:t>viral</a:t>
                      </a:r>
                      <a:r>
                        <a:rPr sz="1200" spc="-20" dirty="0">
                          <a:solidFill>
                            <a:schemeClr val="tx1"/>
                          </a:solidFill>
                          <a:latin typeface="+mj-lt"/>
                          <a:cs typeface="Calibri"/>
                        </a:rPr>
                        <a:t> </a:t>
                      </a:r>
                      <a:r>
                        <a:rPr sz="1200" spc="5" dirty="0">
                          <a:solidFill>
                            <a:schemeClr val="tx1"/>
                          </a:solidFill>
                          <a:latin typeface="+mj-lt"/>
                          <a:cs typeface="Calibri"/>
                        </a:rPr>
                        <a:t>loads</a:t>
                      </a:r>
                      <a:endParaRPr sz="1200" dirty="0">
                        <a:solidFill>
                          <a:schemeClr val="tx1"/>
                        </a:solidFill>
                        <a:latin typeface="+mj-lt"/>
                        <a:cs typeface="Calibri"/>
                      </a:endParaRPr>
                    </a:p>
                  </a:txBody>
                  <a:tcPr marL="109728"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EDFE0"/>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103641783"/>
                  </a:ext>
                </a:extLst>
              </a:tr>
            </a:tbl>
          </a:graphicData>
        </a:graphic>
      </p:graphicFrame>
      <p:sp>
        <p:nvSpPr>
          <p:cNvPr id="8" name="object 2">
            <a:extLst>
              <a:ext uri="{FF2B5EF4-FFF2-40B4-BE49-F238E27FC236}">
                <a16:creationId xmlns:a16="http://schemas.microsoft.com/office/drawing/2014/main" id="{A21B0772-EBE1-4308-B0A2-499669870AA0}"/>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398947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Detailed targets for sexual and reproductive health services and eliminating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vertical HIV transmission</a:t>
            </a:r>
          </a:p>
        </p:txBody>
      </p:sp>
      <p:graphicFrame>
        <p:nvGraphicFramePr>
          <p:cNvPr id="5" name="Table 4">
            <a:extLst>
              <a:ext uri="{FF2B5EF4-FFF2-40B4-BE49-F238E27FC236}">
                <a16:creationId xmlns:a16="http://schemas.microsoft.com/office/drawing/2014/main" id="{90657559-CA0E-44A3-872C-F56E9BE0CC0A}"/>
              </a:ext>
            </a:extLst>
          </p:cNvPr>
          <p:cNvGraphicFramePr>
            <a:graphicFrameLocks noGrp="1"/>
          </p:cNvGraphicFramePr>
          <p:nvPr>
            <p:extLst>
              <p:ext uri="{D42A27DB-BD31-4B8C-83A1-F6EECF244321}">
                <p14:modId xmlns:p14="http://schemas.microsoft.com/office/powerpoint/2010/main" val="3431417732"/>
              </p:ext>
            </p:extLst>
          </p:nvPr>
        </p:nvGraphicFramePr>
        <p:xfrm>
          <a:off x="457200" y="2057400"/>
          <a:ext cx="10104120" cy="4408617"/>
        </p:xfrm>
        <a:graphic>
          <a:graphicData uri="http://schemas.openxmlformats.org/drawingml/2006/table">
            <a:tbl>
              <a:tblPr/>
              <a:tblGrid>
                <a:gridCol w="4023360">
                  <a:extLst>
                    <a:ext uri="{9D8B030D-6E8A-4147-A177-3AD203B41FA5}">
                      <a16:colId xmlns:a16="http://schemas.microsoft.com/office/drawing/2014/main" val="3445399568"/>
                    </a:ext>
                  </a:extLst>
                </a:gridCol>
                <a:gridCol w="6080760">
                  <a:extLst>
                    <a:ext uri="{9D8B030D-6E8A-4147-A177-3AD203B41FA5}">
                      <a16:colId xmlns:a16="http://schemas.microsoft.com/office/drawing/2014/main" val="1871595694"/>
                    </a:ext>
                  </a:extLst>
                </a:gridCol>
              </a:tblGrid>
              <a:tr h="548640">
                <a:tc>
                  <a:txBody>
                    <a:bodyPr/>
                    <a:lstStyle/>
                    <a:p>
                      <a:pPr marL="107950" algn="l" defTabSz="914400" rtl="0" eaLnBrk="1" latinLnBrk="0" hangingPunct="1">
                        <a:lnSpc>
                          <a:spcPct val="100000"/>
                        </a:lnSpc>
                        <a:spcBef>
                          <a:spcPts val="850"/>
                        </a:spcBef>
                      </a:pPr>
                      <a:r>
                        <a:rPr sz="1400" b="1" kern="1200" spc="-20" dirty="0">
                          <a:solidFill>
                            <a:schemeClr val="bg1"/>
                          </a:solidFill>
                          <a:latin typeface="+mj-lt"/>
                          <a:ea typeface="+mn-ea"/>
                          <a:cs typeface="Arial"/>
                        </a:rPr>
                        <a:t>Population</a:t>
                      </a:r>
                    </a:p>
                  </a:txBody>
                  <a:tcPr marL="0" marR="0" marT="18288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tc>
                  <a:txBody>
                    <a:bodyPr/>
                    <a:lstStyle/>
                    <a:p>
                      <a:pPr marL="107950" algn="l" defTabSz="914400" rtl="0" eaLnBrk="1" latinLnBrk="0" hangingPunct="1">
                        <a:lnSpc>
                          <a:spcPct val="100000"/>
                        </a:lnSpc>
                        <a:spcBef>
                          <a:spcPts val="850"/>
                        </a:spcBef>
                      </a:pPr>
                      <a:r>
                        <a:rPr sz="1400" b="1" kern="1200" spc="-20">
                          <a:solidFill>
                            <a:schemeClr val="bg1"/>
                          </a:solidFill>
                          <a:latin typeface="+mj-lt"/>
                          <a:ea typeface="+mn-ea"/>
                          <a:cs typeface="Arial"/>
                        </a:rPr>
                        <a:t>Target</a:t>
                      </a:r>
                    </a:p>
                  </a:txBody>
                  <a:tcPr marR="0" marT="18288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extLst>
                  <a:ext uri="{0D108BD9-81ED-4DB2-BD59-A6C34878D82A}">
                    <a16:rowId xmlns:a16="http://schemas.microsoft.com/office/drawing/2014/main" val="3024168645"/>
                  </a:ext>
                </a:extLst>
              </a:tr>
              <a:tr h="457200">
                <a:tc>
                  <a:txBody>
                    <a:bodyPr/>
                    <a:lstStyle/>
                    <a:p>
                      <a:pPr marL="135890" marR="100330" indent="147320" algn="r">
                        <a:lnSpc>
                          <a:spcPct val="100000"/>
                        </a:lnSpc>
                        <a:spcBef>
                          <a:spcPts val="665"/>
                        </a:spcBef>
                      </a:pPr>
                      <a:r>
                        <a:rPr sz="1200" b="1" spc="-35">
                          <a:solidFill>
                            <a:srgbClr val="231F20"/>
                          </a:solidFill>
                          <a:latin typeface="+mj-lt"/>
                          <a:cs typeface="Lucida Sans"/>
                        </a:rPr>
                        <a:t>Women</a:t>
                      </a:r>
                      <a:r>
                        <a:rPr sz="1200" b="1" spc="-40">
                          <a:solidFill>
                            <a:srgbClr val="231F20"/>
                          </a:solidFill>
                          <a:latin typeface="+mj-lt"/>
                          <a:cs typeface="Lucida Sans"/>
                        </a:rPr>
                        <a:t> </a:t>
                      </a:r>
                      <a:r>
                        <a:rPr sz="1200" b="1" spc="-30">
                          <a:solidFill>
                            <a:srgbClr val="231F20"/>
                          </a:solidFill>
                          <a:latin typeface="+mj-lt"/>
                          <a:cs typeface="Lucida Sans"/>
                        </a:rPr>
                        <a:t>of</a:t>
                      </a:r>
                      <a:r>
                        <a:rPr sz="1200" b="1" spc="-35">
                          <a:solidFill>
                            <a:srgbClr val="231F20"/>
                          </a:solidFill>
                          <a:latin typeface="+mj-lt"/>
                          <a:cs typeface="Lucida Sans"/>
                        </a:rPr>
                        <a:t> </a:t>
                      </a:r>
                      <a:r>
                        <a:rPr sz="1200" b="1" spc="-40">
                          <a:solidFill>
                            <a:srgbClr val="231F20"/>
                          </a:solidFill>
                          <a:latin typeface="+mj-lt"/>
                          <a:cs typeface="Lucida Sans"/>
                        </a:rPr>
                        <a:t>reproductive </a:t>
                      </a:r>
                      <a:r>
                        <a:rPr sz="1200" b="1" spc="-30">
                          <a:solidFill>
                            <a:srgbClr val="231F20"/>
                          </a:solidFill>
                          <a:latin typeface="+mj-lt"/>
                          <a:cs typeface="Lucida Sans"/>
                        </a:rPr>
                        <a:t>age </a:t>
                      </a:r>
                      <a:r>
                        <a:rPr sz="1200" b="1" spc="-60">
                          <a:solidFill>
                            <a:srgbClr val="231F20"/>
                          </a:solidFill>
                          <a:latin typeface="+mj-lt"/>
                          <a:cs typeface="Lucida Sans"/>
                        </a:rPr>
                        <a:t>in </a:t>
                      </a:r>
                      <a:r>
                        <a:rPr sz="1200" b="1" spc="-55">
                          <a:solidFill>
                            <a:srgbClr val="231F20"/>
                          </a:solidFill>
                          <a:latin typeface="+mj-lt"/>
                          <a:cs typeface="Lucida Sans"/>
                        </a:rPr>
                        <a:t>high</a:t>
                      </a:r>
                      <a:r>
                        <a:rPr sz="1200" b="1" spc="-10">
                          <a:solidFill>
                            <a:srgbClr val="231F20"/>
                          </a:solidFill>
                          <a:latin typeface="+mj-lt"/>
                          <a:cs typeface="Lucida Sans"/>
                        </a:rPr>
                        <a:t> </a:t>
                      </a:r>
                      <a:r>
                        <a:rPr sz="1200" b="1" spc="-20">
                          <a:solidFill>
                            <a:srgbClr val="231F20"/>
                          </a:solidFill>
                          <a:latin typeface="+mj-lt"/>
                          <a:cs typeface="Lucida Sans"/>
                        </a:rPr>
                        <a:t>HIV</a:t>
                      </a:r>
                      <a:r>
                        <a:rPr sz="1200" b="1" spc="-35">
                          <a:solidFill>
                            <a:srgbClr val="231F20"/>
                          </a:solidFill>
                          <a:latin typeface="+mj-lt"/>
                          <a:cs typeface="Lucida Sans"/>
                        </a:rPr>
                        <a:t> </a:t>
                      </a:r>
                      <a:r>
                        <a:rPr sz="1200" b="1" spc="-40">
                          <a:solidFill>
                            <a:srgbClr val="231F20"/>
                          </a:solidFill>
                          <a:latin typeface="+mj-lt"/>
                          <a:cs typeface="Lucida Sans"/>
                        </a:rPr>
                        <a:t>prevalence</a:t>
                      </a:r>
                      <a:r>
                        <a:rPr lang="fr-CH" sz="1200" b="1" spc="-40">
                          <a:solidFill>
                            <a:srgbClr val="231F20"/>
                          </a:solidFill>
                          <a:latin typeface="+mj-lt"/>
                          <a:cs typeface="Lucida Sans"/>
                        </a:rPr>
                        <a:t> </a:t>
                      </a:r>
                      <a:r>
                        <a:rPr sz="1200" b="1" spc="-35">
                          <a:solidFill>
                            <a:srgbClr val="231F20"/>
                          </a:solidFill>
                          <a:latin typeface="+mj-lt"/>
                          <a:cs typeface="Lucida Sans"/>
                        </a:rPr>
                        <a:t>settings,</a:t>
                      </a:r>
                      <a:r>
                        <a:rPr sz="1200" b="1" spc="-65">
                          <a:solidFill>
                            <a:srgbClr val="231F20"/>
                          </a:solidFill>
                          <a:latin typeface="+mj-lt"/>
                          <a:cs typeface="Lucida Sans"/>
                        </a:rPr>
                        <a:t> </a:t>
                      </a:r>
                      <a:r>
                        <a:rPr sz="1200" b="1" spc="-45">
                          <a:solidFill>
                            <a:srgbClr val="231F20"/>
                          </a:solidFill>
                          <a:latin typeface="+mj-lt"/>
                          <a:cs typeface="Lucida Sans"/>
                        </a:rPr>
                        <a:t>within</a:t>
                      </a:r>
                      <a:r>
                        <a:rPr sz="1200" b="1" spc="-65">
                          <a:solidFill>
                            <a:srgbClr val="231F20"/>
                          </a:solidFill>
                          <a:latin typeface="+mj-lt"/>
                          <a:cs typeface="Lucida Sans"/>
                        </a:rPr>
                        <a:t> </a:t>
                      </a:r>
                      <a:r>
                        <a:rPr sz="1200" b="1" spc="-35">
                          <a:solidFill>
                            <a:srgbClr val="231F20"/>
                          </a:solidFill>
                          <a:latin typeface="+mj-lt"/>
                          <a:cs typeface="Lucida Sans"/>
                        </a:rPr>
                        <a:t>key </a:t>
                      </a:r>
                      <a:r>
                        <a:rPr sz="1200" b="1" spc="-45">
                          <a:solidFill>
                            <a:srgbClr val="231F20"/>
                          </a:solidFill>
                          <a:latin typeface="+mj-lt"/>
                          <a:cs typeface="Lucida Sans"/>
                        </a:rPr>
                        <a:t>populations and </a:t>
                      </a:r>
                      <a:r>
                        <a:rPr sz="1200" b="1" spc="-50">
                          <a:solidFill>
                            <a:srgbClr val="231F20"/>
                          </a:solidFill>
                          <a:latin typeface="+mj-lt"/>
                          <a:cs typeface="Lucida Sans"/>
                        </a:rPr>
                        <a:t>living</a:t>
                      </a:r>
                      <a:r>
                        <a:rPr sz="1200" b="1" spc="-45">
                          <a:solidFill>
                            <a:srgbClr val="231F20"/>
                          </a:solidFill>
                          <a:latin typeface="+mj-lt"/>
                          <a:cs typeface="Lucida Sans"/>
                        </a:rPr>
                        <a:t> </a:t>
                      </a:r>
                      <a:r>
                        <a:rPr sz="1200" b="1" spc="-40">
                          <a:solidFill>
                            <a:srgbClr val="231F20"/>
                          </a:solidFill>
                          <a:latin typeface="+mj-lt"/>
                          <a:cs typeface="Lucida Sans"/>
                        </a:rPr>
                        <a:t>with</a:t>
                      </a:r>
                      <a:r>
                        <a:rPr lang="fr-CH" sz="1200" b="1" spc="0">
                          <a:solidFill>
                            <a:schemeClr val="tx1"/>
                          </a:solidFill>
                          <a:latin typeface="+mj-lt"/>
                          <a:cs typeface="Lucida Sans"/>
                        </a:rPr>
                        <a:t> </a:t>
                      </a:r>
                      <a:r>
                        <a:rPr sz="1200" b="1" spc="-5">
                          <a:solidFill>
                            <a:srgbClr val="231F20"/>
                          </a:solidFill>
                          <a:latin typeface="+mj-lt"/>
                          <a:cs typeface="Lucida Sans"/>
                        </a:rPr>
                        <a:t>HIV</a:t>
                      </a:r>
                      <a:endParaRPr sz="1200" b="1">
                        <a:latin typeface="+mj-lt"/>
                        <a:cs typeface="Lucida Sans"/>
                      </a:endParaRPr>
                    </a:p>
                  </a:txBody>
                  <a:tcPr marL="0" marT="13716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71755" marR="360045" algn="l" defTabSz="914400" rtl="0" eaLnBrk="1" latinLnBrk="0" hangingPunct="1">
                        <a:lnSpc>
                          <a:spcPct val="104200"/>
                        </a:lnSpc>
                        <a:spcBef>
                          <a:spcPts val="655"/>
                        </a:spcBef>
                      </a:pPr>
                      <a:r>
                        <a:rPr sz="1000" kern="1200" spc="0" baseline="0" dirty="0">
                          <a:solidFill>
                            <a:srgbClr val="353334"/>
                          </a:solidFill>
                          <a:latin typeface="+mj-lt"/>
                          <a:ea typeface="+mn-ea"/>
                          <a:cs typeface="Calibri"/>
                        </a:rPr>
                        <a:t>95% have their HIV prevention and sexual and reproductive health service needs met</a:t>
                      </a:r>
                    </a:p>
                  </a:txBody>
                  <a:tcPr marR="0" marT="13716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858689597"/>
                  </a:ext>
                </a:extLst>
              </a:tr>
              <a:tr h="457200">
                <a:tc>
                  <a:txBody>
                    <a:bodyPr/>
                    <a:lstStyle/>
                    <a:p>
                      <a:pPr marL="363220" marR="100330" indent="379095" algn="r">
                        <a:lnSpc>
                          <a:spcPct val="100000"/>
                        </a:lnSpc>
                      </a:pPr>
                      <a:r>
                        <a:rPr sz="1200" b="1" spc="-35">
                          <a:solidFill>
                            <a:srgbClr val="231F20"/>
                          </a:solidFill>
                          <a:latin typeface="+mj-lt"/>
                          <a:cs typeface="Lucida Sans"/>
                        </a:rPr>
                        <a:t>Pregnant</a:t>
                      </a:r>
                      <a:r>
                        <a:rPr sz="1200" b="1" spc="-90">
                          <a:solidFill>
                            <a:srgbClr val="231F20"/>
                          </a:solidFill>
                          <a:latin typeface="+mj-lt"/>
                          <a:cs typeface="Lucida Sans"/>
                        </a:rPr>
                        <a:t> </a:t>
                      </a:r>
                      <a:r>
                        <a:rPr sz="1200" b="1" spc="-50">
                          <a:solidFill>
                            <a:srgbClr val="231F20"/>
                          </a:solidFill>
                          <a:latin typeface="+mj-lt"/>
                          <a:cs typeface="Lucida Sans"/>
                        </a:rPr>
                        <a:t>and </a:t>
                      </a:r>
                      <a:r>
                        <a:rPr sz="1200" b="1" spc="-40">
                          <a:solidFill>
                            <a:srgbClr val="231F20"/>
                          </a:solidFill>
                          <a:latin typeface="+mj-lt"/>
                          <a:cs typeface="Lucida Sans"/>
                        </a:rPr>
                        <a:t>breastfeeding</a:t>
                      </a:r>
                      <a:r>
                        <a:rPr sz="1200" b="1" spc="-60">
                          <a:solidFill>
                            <a:srgbClr val="231F20"/>
                          </a:solidFill>
                          <a:latin typeface="+mj-lt"/>
                          <a:cs typeface="Lucida Sans"/>
                        </a:rPr>
                        <a:t> </a:t>
                      </a:r>
                      <a:r>
                        <a:rPr sz="1200" b="1" spc="-45">
                          <a:solidFill>
                            <a:srgbClr val="231F20"/>
                          </a:solidFill>
                          <a:latin typeface="+mj-lt"/>
                          <a:cs typeface="Lucida Sans"/>
                        </a:rPr>
                        <a:t>women</a:t>
                      </a:r>
                      <a:endParaRPr sz="1200" b="1">
                        <a:latin typeface="+mj-lt"/>
                        <a:cs typeface="Lucida Sans"/>
                      </a:endParaRPr>
                    </a:p>
                  </a:txBody>
                  <a:tcPr marL="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71755" marR="360045" algn="l" defTabSz="914400" rtl="0" eaLnBrk="1" latinLnBrk="0" hangingPunct="1">
                        <a:lnSpc>
                          <a:spcPct val="104200"/>
                        </a:lnSpc>
                        <a:spcBef>
                          <a:spcPts val="330"/>
                        </a:spcBef>
                      </a:pPr>
                      <a:r>
                        <a:rPr sz="1000" kern="1200" spc="0" baseline="0">
                          <a:solidFill>
                            <a:srgbClr val="353334"/>
                          </a:solidFill>
                          <a:latin typeface="+mj-lt"/>
                          <a:ea typeface="+mn-ea"/>
                          <a:cs typeface="Calibri"/>
                        </a:rPr>
                        <a:t>95% of pregnant women are tested for HIV, syphilis and hepatitis B surface antigen at least once and as early as possible. In high HIV burden settings, pregnant and breastfeeding women with unknown HIV status or who previously tested HIV-negative should be re-tested during late pregnancy (third trimester) and in the post-partum period.</a:t>
                      </a:r>
                    </a:p>
                  </a:txBody>
                  <a:tcPr marR="0" marT="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194895147"/>
                  </a:ext>
                </a:extLst>
              </a:tr>
              <a:tr h="365760">
                <a:tc rowSpan="3">
                  <a:txBody>
                    <a:bodyPr/>
                    <a:lstStyle/>
                    <a:p>
                      <a:pPr marL="363220" marR="100330" indent="379095" algn="r">
                        <a:lnSpc>
                          <a:spcPct val="100000"/>
                        </a:lnSpc>
                      </a:pPr>
                      <a:r>
                        <a:rPr sz="1200" b="1" spc="-35">
                          <a:solidFill>
                            <a:srgbClr val="231F20"/>
                          </a:solidFill>
                          <a:latin typeface="+mj-lt"/>
                          <a:cs typeface="Lucida Sans"/>
                        </a:rPr>
                        <a:t>Pregnant</a:t>
                      </a:r>
                      <a:r>
                        <a:rPr sz="1200" b="1" spc="-90">
                          <a:solidFill>
                            <a:srgbClr val="231F20"/>
                          </a:solidFill>
                          <a:latin typeface="+mj-lt"/>
                          <a:cs typeface="Lucida Sans"/>
                        </a:rPr>
                        <a:t> </a:t>
                      </a:r>
                      <a:r>
                        <a:rPr sz="1200" b="1" spc="-50">
                          <a:solidFill>
                            <a:srgbClr val="231F20"/>
                          </a:solidFill>
                          <a:latin typeface="+mj-lt"/>
                          <a:cs typeface="Lucida Sans"/>
                        </a:rPr>
                        <a:t>and </a:t>
                      </a:r>
                      <a:r>
                        <a:rPr sz="1200" b="1" spc="-40">
                          <a:solidFill>
                            <a:srgbClr val="231F20"/>
                          </a:solidFill>
                          <a:latin typeface="+mj-lt"/>
                          <a:cs typeface="Lucida Sans"/>
                        </a:rPr>
                        <a:t>breastfeeding</a:t>
                      </a:r>
                      <a:r>
                        <a:rPr sz="1200" b="1" spc="-65">
                          <a:solidFill>
                            <a:srgbClr val="231F20"/>
                          </a:solidFill>
                          <a:latin typeface="+mj-lt"/>
                          <a:cs typeface="Lucida Sans"/>
                        </a:rPr>
                        <a:t> </a:t>
                      </a:r>
                      <a:r>
                        <a:rPr sz="1200" b="1" spc="-45">
                          <a:solidFill>
                            <a:srgbClr val="231F20"/>
                          </a:solidFill>
                          <a:latin typeface="+mj-lt"/>
                          <a:cs typeface="Lucida Sans"/>
                        </a:rPr>
                        <a:t>women</a:t>
                      </a:r>
                      <a:r>
                        <a:rPr lang="fr-CH" sz="1200" b="1" spc="-45">
                          <a:solidFill>
                            <a:srgbClr val="231F20"/>
                          </a:solidFill>
                          <a:latin typeface="+mj-lt"/>
                          <a:cs typeface="Lucida Sans"/>
                        </a:rPr>
                        <a:t> </a:t>
                      </a:r>
                    </a:p>
                    <a:p>
                      <a:pPr marL="363220" marR="100330" indent="379095" algn="r">
                        <a:lnSpc>
                          <a:spcPct val="100000"/>
                        </a:lnSpc>
                      </a:pPr>
                      <a:r>
                        <a:rPr sz="1200" b="1" spc="-50">
                          <a:solidFill>
                            <a:srgbClr val="231F20"/>
                          </a:solidFill>
                          <a:latin typeface="+mj-lt"/>
                          <a:cs typeface="Lucida Sans"/>
                        </a:rPr>
                        <a:t>living</a:t>
                      </a:r>
                      <a:r>
                        <a:rPr lang="fr-CH" sz="1200" b="1" spc="-50">
                          <a:solidFill>
                            <a:srgbClr val="231F20"/>
                          </a:solidFill>
                          <a:latin typeface="+mj-lt"/>
                          <a:cs typeface="Lucida Sans"/>
                        </a:rPr>
                        <a:t> </a:t>
                      </a:r>
                      <a:r>
                        <a:rPr sz="1200" b="1" spc="-40">
                          <a:solidFill>
                            <a:srgbClr val="231F20"/>
                          </a:solidFill>
                          <a:latin typeface="+mj-lt"/>
                          <a:cs typeface="Lucida Sans"/>
                        </a:rPr>
                        <a:t>with</a:t>
                      </a:r>
                      <a:r>
                        <a:rPr sz="1200" b="1" spc="-65">
                          <a:solidFill>
                            <a:srgbClr val="231F20"/>
                          </a:solidFill>
                          <a:latin typeface="+mj-lt"/>
                          <a:cs typeface="Lucida Sans"/>
                        </a:rPr>
                        <a:t> </a:t>
                      </a:r>
                      <a:r>
                        <a:rPr sz="1200" b="1" spc="-20">
                          <a:solidFill>
                            <a:srgbClr val="231F20"/>
                          </a:solidFill>
                          <a:latin typeface="+mj-lt"/>
                          <a:cs typeface="Lucida Sans"/>
                        </a:rPr>
                        <a:t>HIV</a:t>
                      </a:r>
                      <a:endParaRPr sz="1200" b="1">
                        <a:latin typeface="+mj-lt"/>
                        <a:cs typeface="Lucida Sans"/>
                      </a:endParaRPr>
                    </a:p>
                  </a:txBody>
                  <a:tcPr marL="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71755" marR="360045" algn="l" defTabSz="914400" rtl="0" eaLnBrk="1" latinLnBrk="0" hangingPunct="1">
                        <a:lnSpc>
                          <a:spcPct val="104200"/>
                        </a:lnSpc>
                        <a:spcBef>
                          <a:spcPts val="655"/>
                        </a:spcBef>
                      </a:pPr>
                      <a:r>
                        <a:rPr sz="1000" kern="1200" spc="0" baseline="0">
                          <a:solidFill>
                            <a:srgbClr val="353334"/>
                          </a:solidFill>
                          <a:latin typeface="+mj-lt"/>
                          <a:ea typeface="+mn-ea"/>
                          <a:cs typeface="Calibri"/>
                        </a:rPr>
                        <a:t>90% of women living with HIV on antiretroviral therapy before their current pregnancy</a:t>
                      </a: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793514183"/>
                  </a:ext>
                </a:extLst>
              </a:tr>
              <a:tr h="365760">
                <a:tc v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71755" marR="360045" algn="l" defTabSz="914400" rtl="0" eaLnBrk="1" latinLnBrk="0" hangingPunct="1">
                        <a:lnSpc>
                          <a:spcPct val="104200"/>
                        </a:lnSpc>
                        <a:spcBef>
                          <a:spcPts val="655"/>
                        </a:spcBef>
                      </a:pPr>
                      <a:r>
                        <a:rPr sz="1000" kern="1200" spc="0" baseline="0">
                          <a:solidFill>
                            <a:srgbClr val="353334"/>
                          </a:solidFill>
                          <a:latin typeface="+mj-lt"/>
                          <a:ea typeface="+mn-ea"/>
                          <a:cs typeface="Calibri"/>
                        </a:rPr>
                        <a:t>All pregnant women living with HIV are diagnosed and on antiretroviral therapy, and 95% achieve viral suppression before delivery</a:t>
                      </a:r>
                    </a:p>
                  </a:txBody>
                  <a:tcPr marR="0" marT="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103641783"/>
                  </a:ext>
                </a:extLst>
              </a:tr>
              <a:tr h="365760">
                <a:tc v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71755" marR="360045" algn="l" defTabSz="914400" rtl="0" eaLnBrk="1" latinLnBrk="0" hangingPunct="1">
                        <a:lnSpc>
                          <a:spcPct val="104200"/>
                        </a:lnSpc>
                        <a:spcBef>
                          <a:spcPts val="655"/>
                        </a:spcBef>
                      </a:pPr>
                      <a:r>
                        <a:rPr sz="1000" kern="1200" spc="0" baseline="0">
                          <a:solidFill>
                            <a:srgbClr val="353334"/>
                          </a:solidFill>
                          <a:latin typeface="+mj-lt"/>
                          <a:ea typeface="+mn-ea"/>
                          <a:cs typeface="Calibri"/>
                        </a:rPr>
                        <a:t>All breastfeeding women living with HIV are diagnosed and on antiretroviral therapy, and 95% achieve viral suppression (to be measured at 6–12 months)</a:t>
                      </a:r>
                    </a:p>
                  </a:txBody>
                  <a:tcPr marR="0" marT="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858533293"/>
                  </a:ext>
                </a:extLst>
              </a:tr>
              <a:tr h="365760">
                <a:tc rowSpan="3">
                  <a:txBody>
                    <a:bodyPr/>
                    <a:lstStyle/>
                    <a:p>
                      <a:pPr marL="363220" marR="100330" indent="379095" algn="r" defTabSz="914400" rtl="0" eaLnBrk="1" latinLnBrk="0" hangingPunct="1">
                        <a:lnSpc>
                          <a:spcPct val="100000"/>
                        </a:lnSpc>
                      </a:pPr>
                      <a:r>
                        <a:rPr sz="1200" b="1" kern="1200" spc="-35">
                          <a:solidFill>
                            <a:srgbClr val="231F20"/>
                          </a:solidFill>
                          <a:latin typeface="+mj-lt"/>
                          <a:ea typeface="+mn-ea"/>
                          <a:cs typeface="Lucida Sans"/>
                        </a:rPr>
                        <a:t>Children (aged 0–14 years)</a:t>
                      </a:r>
                    </a:p>
                  </a:txBody>
                  <a:tcPr marL="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71755" marR="360045" algn="l" defTabSz="914400" rtl="0" eaLnBrk="1" latinLnBrk="0" hangingPunct="1">
                        <a:lnSpc>
                          <a:spcPct val="104200"/>
                        </a:lnSpc>
                        <a:spcBef>
                          <a:spcPts val="655"/>
                        </a:spcBef>
                      </a:pPr>
                      <a:r>
                        <a:rPr sz="1000" kern="1200" spc="0" baseline="0">
                          <a:solidFill>
                            <a:srgbClr val="353334"/>
                          </a:solidFill>
                          <a:latin typeface="+mj-lt"/>
                          <a:ea typeface="+mn-ea"/>
                          <a:cs typeface="Calibri"/>
                        </a:rPr>
                        <a:t>95% of HIV-exposed infants receive a virologic test and parents provided the results by age 2 months</a:t>
                      </a:r>
                    </a:p>
                  </a:txBody>
                  <a:tcPr marR="0" marT="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991248836"/>
                  </a:ext>
                </a:extLst>
              </a:tr>
              <a:tr h="365760">
                <a:tc v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71755" marR="360045" algn="l" defTabSz="914400" rtl="0" eaLnBrk="1" latinLnBrk="0" hangingPunct="1">
                        <a:lnSpc>
                          <a:spcPct val="104200"/>
                        </a:lnSpc>
                        <a:spcBef>
                          <a:spcPts val="655"/>
                        </a:spcBef>
                      </a:pPr>
                      <a:r>
                        <a:rPr sz="1000" kern="1200" spc="0" baseline="0" dirty="0">
                          <a:solidFill>
                            <a:srgbClr val="353334"/>
                          </a:solidFill>
                          <a:latin typeface="+mj-lt"/>
                          <a:ea typeface="+mn-ea"/>
                          <a:cs typeface="Calibri"/>
                        </a:rPr>
                        <a:t>95% of HIV-exposed infants receive a virologic test and parents provided the results</a:t>
                      </a:r>
                      <a:r>
                        <a:rPr lang="fr-CH" sz="1000" kern="1200" spc="0" baseline="0" dirty="0">
                          <a:solidFill>
                            <a:srgbClr val="353334"/>
                          </a:solidFill>
                          <a:latin typeface="+mj-lt"/>
                          <a:ea typeface="+mn-ea"/>
                          <a:cs typeface="Calibri"/>
                        </a:rPr>
                        <a:t> after the cessation of breastfeeding</a:t>
                      </a:r>
                      <a:endParaRPr sz="1000" kern="1200" spc="0" baseline="0" dirty="0">
                        <a:solidFill>
                          <a:srgbClr val="353334"/>
                        </a:solidFill>
                        <a:latin typeface="+mj-lt"/>
                        <a:ea typeface="+mn-ea"/>
                        <a:cs typeface="Calibri"/>
                      </a:endParaRPr>
                    </a:p>
                  </a:txBody>
                  <a:tcPr marR="0" marT="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218134412"/>
                  </a:ext>
                </a:extLst>
              </a:tr>
              <a:tr h="365760">
                <a:tc v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71755" marR="360045" algn="l" defTabSz="914400" rtl="0" eaLnBrk="1" latinLnBrk="0" hangingPunct="1">
                        <a:lnSpc>
                          <a:spcPct val="104200"/>
                        </a:lnSpc>
                        <a:spcBef>
                          <a:spcPts val="655"/>
                        </a:spcBef>
                      </a:pPr>
                      <a:r>
                        <a:rPr sz="1000" kern="1200" spc="0" baseline="0" dirty="0">
                          <a:solidFill>
                            <a:srgbClr val="353334"/>
                          </a:solidFill>
                          <a:latin typeface="+mj-lt"/>
                          <a:ea typeface="+mn-ea"/>
                          <a:cs typeface="Calibri"/>
                        </a:rPr>
                        <a:t>95–95–95 testing and treatment targets achieved among children living with HIV</a:t>
                      </a:r>
                    </a:p>
                  </a:txBody>
                  <a:tcPr marR="0" marT="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471353730"/>
                  </a:ext>
                </a:extLst>
              </a:tr>
            </a:tbl>
          </a:graphicData>
        </a:graphic>
      </p:graphicFrame>
      <p:sp>
        <p:nvSpPr>
          <p:cNvPr id="8" name="object 2">
            <a:extLst>
              <a:ext uri="{FF2B5EF4-FFF2-40B4-BE49-F238E27FC236}">
                <a16:creationId xmlns:a16="http://schemas.microsoft.com/office/drawing/2014/main" id="{FD7D512A-9C63-4599-A664-A6FD1143EB58}"/>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3887937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Thresholds for the prioritization of HIV prevention methods</a:t>
            </a:r>
          </a:p>
        </p:txBody>
      </p:sp>
      <p:graphicFrame>
        <p:nvGraphicFramePr>
          <p:cNvPr id="4" name="Table 3">
            <a:extLst>
              <a:ext uri="{FF2B5EF4-FFF2-40B4-BE49-F238E27FC236}">
                <a16:creationId xmlns:a16="http://schemas.microsoft.com/office/drawing/2014/main" id="{FC972FBD-C5C0-4246-A985-B4017F5D014C}"/>
              </a:ext>
            </a:extLst>
          </p:cNvPr>
          <p:cNvGraphicFramePr>
            <a:graphicFrameLocks noGrp="1"/>
          </p:cNvGraphicFramePr>
          <p:nvPr/>
        </p:nvGraphicFramePr>
        <p:xfrm>
          <a:off x="457200" y="1554480"/>
          <a:ext cx="11521440" cy="5197856"/>
        </p:xfrm>
        <a:graphic>
          <a:graphicData uri="http://schemas.openxmlformats.org/drawingml/2006/table">
            <a:tbl>
              <a:tblPr/>
              <a:tblGrid>
                <a:gridCol w="1828800">
                  <a:extLst>
                    <a:ext uri="{9D8B030D-6E8A-4147-A177-3AD203B41FA5}">
                      <a16:colId xmlns:a16="http://schemas.microsoft.com/office/drawing/2014/main" val="3695985299"/>
                    </a:ext>
                  </a:extLst>
                </a:gridCol>
                <a:gridCol w="2468880">
                  <a:extLst>
                    <a:ext uri="{9D8B030D-6E8A-4147-A177-3AD203B41FA5}">
                      <a16:colId xmlns:a16="http://schemas.microsoft.com/office/drawing/2014/main" val="699124215"/>
                    </a:ext>
                  </a:extLst>
                </a:gridCol>
                <a:gridCol w="1280160">
                  <a:extLst>
                    <a:ext uri="{9D8B030D-6E8A-4147-A177-3AD203B41FA5}">
                      <a16:colId xmlns:a16="http://schemas.microsoft.com/office/drawing/2014/main" val="2875481288"/>
                    </a:ext>
                  </a:extLst>
                </a:gridCol>
                <a:gridCol w="1280160">
                  <a:extLst>
                    <a:ext uri="{9D8B030D-6E8A-4147-A177-3AD203B41FA5}">
                      <a16:colId xmlns:a16="http://schemas.microsoft.com/office/drawing/2014/main" val="3759060136"/>
                    </a:ext>
                  </a:extLst>
                </a:gridCol>
                <a:gridCol w="2103120">
                  <a:extLst>
                    <a:ext uri="{9D8B030D-6E8A-4147-A177-3AD203B41FA5}">
                      <a16:colId xmlns:a16="http://schemas.microsoft.com/office/drawing/2014/main" val="4053548576"/>
                    </a:ext>
                  </a:extLst>
                </a:gridCol>
                <a:gridCol w="2560320">
                  <a:extLst>
                    <a:ext uri="{9D8B030D-6E8A-4147-A177-3AD203B41FA5}">
                      <a16:colId xmlns:a16="http://schemas.microsoft.com/office/drawing/2014/main" val="456027434"/>
                    </a:ext>
                  </a:extLst>
                </a:gridCol>
              </a:tblGrid>
              <a:tr h="320040">
                <a:tc>
                  <a:txBody>
                    <a:bodyPr/>
                    <a:lstStyle/>
                    <a:p>
                      <a:pPr marL="107950" algn="l" defTabSz="914400" rtl="0" eaLnBrk="1" latinLnBrk="0" hangingPunct="1">
                        <a:lnSpc>
                          <a:spcPct val="100000"/>
                        </a:lnSpc>
                        <a:spcBef>
                          <a:spcPts val="850"/>
                        </a:spcBef>
                      </a:pPr>
                      <a:endParaRPr sz="1400" b="1" kern="1200" spc="-20">
                        <a:solidFill>
                          <a:schemeClr val="bg1"/>
                        </a:solidFill>
                        <a:latin typeface="+mj-lt"/>
                        <a:ea typeface="+mn-ea"/>
                        <a:cs typeface="Aria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a:txBody>
                    <a:bodyPr/>
                    <a:lstStyle/>
                    <a:p>
                      <a:pPr marL="107950" algn="l" defTabSz="914400" rtl="0" eaLnBrk="1" latinLnBrk="0" hangingPunct="1">
                        <a:lnSpc>
                          <a:spcPct val="100000"/>
                        </a:lnSpc>
                        <a:spcBef>
                          <a:spcPts val="850"/>
                        </a:spcBef>
                      </a:pPr>
                      <a:r>
                        <a:rPr sz="1400" b="1" kern="1200" spc="-20">
                          <a:solidFill>
                            <a:schemeClr val="bg1"/>
                          </a:solidFill>
                          <a:latin typeface="+mj-lt"/>
                          <a:ea typeface="+mn-ea"/>
                          <a:cs typeface="Arial"/>
                        </a:rPr>
                        <a:t>Criterion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gridSpan="2">
                  <a:txBody>
                    <a:bodyPr/>
                    <a:lstStyle/>
                    <a:p>
                      <a:pPr marL="107950" algn="l" defTabSz="914400" rtl="0" eaLnBrk="1" latinLnBrk="0" hangingPunct="1">
                        <a:lnSpc>
                          <a:spcPct val="100000"/>
                        </a:lnSpc>
                        <a:spcBef>
                          <a:spcPts val="850"/>
                        </a:spcBef>
                      </a:pPr>
                      <a:r>
                        <a:rPr sz="1400" b="1" kern="1200" spc="-20">
                          <a:solidFill>
                            <a:schemeClr val="bg1"/>
                          </a:solidFill>
                          <a:latin typeface="+mj-lt"/>
                          <a:ea typeface="+mn-ea"/>
                          <a:cs typeface="Arial"/>
                        </a:rPr>
                        <a:t>Very high</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a:txBody>
                    <a:bodyPr/>
                    <a:lstStyle/>
                    <a:p>
                      <a:pPr marL="107950" algn="l" defTabSz="914400" rtl="0" eaLnBrk="1" latinLnBrk="0" hangingPunct="1">
                        <a:lnSpc>
                          <a:spcPct val="100000"/>
                        </a:lnSpc>
                        <a:spcBef>
                          <a:spcPts val="850"/>
                        </a:spcBef>
                      </a:pPr>
                      <a:r>
                        <a:rPr sz="1400" b="1" kern="1200" spc="-20">
                          <a:solidFill>
                            <a:schemeClr val="bg1"/>
                          </a:solidFill>
                          <a:latin typeface="+mj-lt"/>
                          <a:ea typeface="+mn-ea"/>
                          <a:cs typeface="Arial"/>
                        </a:rPr>
                        <a:t>High</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a:txBody>
                    <a:bodyPr/>
                    <a:lstStyle/>
                    <a:p>
                      <a:pPr marL="107950" algn="l" defTabSz="914400" rtl="0" eaLnBrk="1" latinLnBrk="0" hangingPunct="1">
                        <a:lnSpc>
                          <a:spcPct val="100000"/>
                        </a:lnSpc>
                        <a:spcBef>
                          <a:spcPts val="850"/>
                        </a:spcBef>
                      </a:pPr>
                      <a:r>
                        <a:rPr sz="1400" b="1" kern="1200" spc="-20">
                          <a:solidFill>
                            <a:schemeClr val="bg1"/>
                          </a:solidFill>
                          <a:latin typeface="+mj-lt"/>
                          <a:ea typeface="+mn-ea"/>
                          <a:cs typeface="Arial"/>
                        </a:rPr>
                        <a:t>Moderate and low</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extLst>
                  <a:ext uri="{0D108BD9-81ED-4DB2-BD59-A6C34878D82A}">
                    <a16:rowId xmlns:a16="http://schemas.microsoft.com/office/drawing/2014/main" val="3217709941"/>
                  </a:ext>
                </a:extLst>
              </a:tr>
              <a:tr h="274320">
                <a:tc>
                  <a:txBody>
                    <a:bodyPr/>
                    <a:lstStyle/>
                    <a:p>
                      <a:pPr marL="0" algn="l">
                        <a:lnSpc>
                          <a:spcPts val="1000"/>
                        </a:lnSpc>
                        <a:spcBef>
                          <a:spcPts val="0"/>
                        </a:spcBef>
                      </a:pPr>
                      <a:r>
                        <a:rPr sz="1000" b="1" spc="0" baseline="0">
                          <a:solidFill>
                            <a:srgbClr val="353334"/>
                          </a:solidFill>
                          <a:latin typeface="+mj-lt"/>
                          <a:cs typeface="Calibri"/>
                        </a:rPr>
                        <a:t>Sex workers</a:t>
                      </a:r>
                      <a:endParaRPr sz="1000" b="1" spc="0" baseline="0">
                        <a:latin typeface="+mj-lt"/>
                        <a:cs typeface="Calibri"/>
                      </a:endParaRPr>
                    </a:p>
                  </a:txBody>
                  <a:tcPr marL="45720" marR="0"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marR="330200" algn="l">
                        <a:lnSpc>
                          <a:spcPts val="1000"/>
                        </a:lnSpc>
                        <a:spcBef>
                          <a:spcPts val="0"/>
                        </a:spcBef>
                      </a:pPr>
                      <a:r>
                        <a:rPr sz="900" spc="0" baseline="0">
                          <a:solidFill>
                            <a:srgbClr val="353334"/>
                          </a:solidFill>
                          <a:latin typeface="+mj-lt"/>
                          <a:cs typeface="Calibri"/>
                        </a:rPr>
                        <a:t>National adult (15–49  years) HIV prevalence</a:t>
                      </a:r>
                      <a:endParaRPr sz="900" spc="0" baseline="0">
                        <a:latin typeface="+mj-lt"/>
                        <a:cs typeface="Calibri"/>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gridSpan="2">
                  <a:txBody>
                    <a:bodyPr/>
                    <a:lstStyle/>
                    <a:p>
                      <a:pPr marL="0" algn="l">
                        <a:lnSpc>
                          <a:spcPts val="1000"/>
                        </a:lnSpc>
                        <a:spcBef>
                          <a:spcPts val="0"/>
                        </a:spcBef>
                      </a:pPr>
                      <a:r>
                        <a:rPr sz="900" spc="0" baseline="0">
                          <a:solidFill>
                            <a:srgbClr val="353334"/>
                          </a:solidFill>
                          <a:latin typeface="+mj-lt"/>
                          <a:cs typeface="Arial"/>
                        </a:rPr>
                        <a:t>&gt;3%</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l">
                        <a:lnSpc>
                          <a:spcPts val="1000"/>
                        </a:lnSpc>
                        <a:spcBef>
                          <a:spcPts val="0"/>
                        </a:spcBef>
                      </a:pPr>
                      <a:r>
                        <a:rPr sz="900" spc="0" baseline="0">
                          <a:solidFill>
                            <a:srgbClr val="353334"/>
                          </a:solidFill>
                          <a:latin typeface="+mj-lt"/>
                          <a:cs typeface="Arial"/>
                        </a:rPr>
                        <a:t>&gt;0.3%</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l">
                        <a:lnSpc>
                          <a:spcPts val="1000"/>
                        </a:lnSpc>
                        <a:spcBef>
                          <a:spcPts val="0"/>
                        </a:spcBef>
                      </a:pPr>
                      <a:r>
                        <a:rPr sz="900" spc="0" baseline="0">
                          <a:solidFill>
                            <a:srgbClr val="353334"/>
                          </a:solidFill>
                          <a:latin typeface="+mj-lt"/>
                          <a:cs typeface="Arial"/>
                        </a:rPr>
                        <a:t>&lt;0.3%</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1816039674"/>
                  </a:ext>
                </a:extLst>
              </a:tr>
              <a:tr h="274320">
                <a:tc>
                  <a:txBody>
                    <a:bodyPr/>
                    <a:lstStyle/>
                    <a:p>
                      <a:pPr marL="0" algn="l">
                        <a:lnSpc>
                          <a:spcPts val="1000"/>
                        </a:lnSpc>
                        <a:spcBef>
                          <a:spcPts val="0"/>
                        </a:spcBef>
                      </a:pPr>
                      <a:r>
                        <a:rPr sz="1000" b="1" spc="0" baseline="0">
                          <a:solidFill>
                            <a:srgbClr val="353334"/>
                          </a:solidFill>
                          <a:latin typeface="+mj-lt"/>
                          <a:cs typeface="Calibri"/>
                        </a:rPr>
                        <a:t>Prisoners</a:t>
                      </a:r>
                      <a:endParaRPr sz="1000" b="1" spc="0" baseline="0">
                        <a:latin typeface="+mj-lt"/>
                        <a:cs typeface="Calibri"/>
                      </a:endParaRPr>
                    </a:p>
                  </a:txBody>
                  <a:tcPr marL="45720" marR="0"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marR="330200" algn="l">
                        <a:lnSpc>
                          <a:spcPts val="1000"/>
                        </a:lnSpc>
                        <a:spcBef>
                          <a:spcPts val="0"/>
                        </a:spcBef>
                      </a:pPr>
                      <a:r>
                        <a:rPr sz="900" spc="0" baseline="0">
                          <a:solidFill>
                            <a:srgbClr val="353334"/>
                          </a:solidFill>
                          <a:latin typeface="+mj-lt"/>
                          <a:cs typeface="Calibri"/>
                        </a:rPr>
                        <a:t>National adult (15–49  years) HIV prevalence</a:t>
                      </a:r>
                      <a:endParaRPr sz="900" spc="0" baseline="0">
                        <a:latin typeface="+mj-lt"/>
                        <a:cs typeface="Calibri"/>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gridSpan="2">
                  <a:txBody>
                    <a:bodyPr/>
                    <a:lstStyle/>
                    <a:p>
                      <a:pPr marL="0" algn="l">
                        <a:lnSpc>
                          <a:spcPts val="1000"/>
                        </a:lnSpc>
                        <a:spcBef>
                          <a:spcPts val="0"/>
                        </a:spcBef>
                      </a:pPr>
                      <a:r>
                        <a:rPr sz="900" spc="0" baseline="0">
                          <a:solidFill>
                            <a:srgbClr val="353334"/>
                          </a:solidFill>
                          <a:latin typeface="+mj-lt"/>
                          <a:cs typeface="Arial"/>
                        </a:rPr>
                        <a:t>&gt;10%</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l">
                        <a:lnSpc>
                          <a:spcPts val="1000"/>
                        </a:lnSpc>
                        <a:spcBef>
                          <a:spcPts val="0"/>
                        </a:spcBef>
                      </a:pPr>
                      <a:r>
                        <a:rPr sz="900" spc="0" baseline="0">
                          <a:solidFill>
                            <a:srgbClr val="353334"/>
                          </a:solidFill>
                          <a:latin typeface="+mj-lt"/>
                          <a:cs typeface="Arial"/>
                        </a:rPr>
                        <a:t>&gt;1%</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l">
                        <a:lnSpc>
                          <a:spcPts val="1000"/>
                        </a:lnSpc>
                        <a:spcBef>
                          <a:spcPts val="0"/>
                        </a:spcBef>
                      </a:pPr>
                      <a:r>
                        <a:rPr sz="900" spc="0" baseline="0">
                          <a:solidFill>
                            <a:srgbClr val="353334"/>
                          </a:solidFill>
                          <a:latin typeface="+mj-lt"/>
                          <a:cs typeface="Arial"/>
                        </a:rPr>
                        <a:t>&lt;1%</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940317957"/>
                  </a:ext>
                </a:extLst>
              </a:tr>
              <a:tr h="274320">
                <a:tc>
                  <a:txBody>
                    <a:bodyPr/>
                    <a:lstStyle/>
                    <a:p>
                      <a:pPr marL="0" marR="219710" algn="l">
                        <a:lnSpc>
                          <a:spcPts val="1000"/>
                        </a:lnSpc>
                        <a:spcBef>
                          <a:spcPts val="0"/>
                        </a:spcBef>
                      </a:pPr>
                      <a:r>
                        <a:rPr sz="1000" b="1" spc="0" baseline="0">
                          <a:solidFill>
                            <a:srgbClr val="353334"/>
                          </a:solidFill>
                          <a:latin typeface="+mj-lt"/>
                          <a:cs typeface="Calibri"/>
                        </a:rPr>
                        <a:t>Gay men and other men who have sex with men</a:t>
                      </a:r>
                      <a:endParaRPr sz="1000" b="1" spc="0" baseline="0">
                        <a:latin typeface="+mj-lt"/>
                        <a:cs typeface="Calibri"/>
                      </a:endParaRPr>
                    </a:p>
                  </a:txBody>
                  <a:tcPr marL="45720" marR="0"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marR="343535" algn="l">
                        <a:lnSpc>
                          <a:spcPts val="1000"/>
                        </a:lnSpc>
                        <a:spcBef>
                          <a:spcPts val="0"/>
                        </a:spcBef>
                      </a:pPr>
                      <a:r>
                        <a:rPr sz="900" spc="0" baseline="0">
                          <a:solidFill>
                            <a:srgbClr val="353334"/>
                          </a:solidFill>
                          <a:latin typeface="+mj-lt"/>
                          <a:cs typeface="Arial"/>
                        </a:rPr>
                        <a:t>UNAIDS analysis by country/region</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gridSpan="2">
                  <a:txBody>
                    <a:bodyPr/>
                    <a:lstStyle/>
                    <a:p>
                      <a:pPr marL="0" marR="111125" algn="l">
                        <a:lnSpc>
                          <a:spcPts val="1000"/>
                        </a:lnSpc>
                        <a:spcBef>
                          <a:spcPts val="0"/>
                        </a:spcBef>
                      </a:pPr>
                      <a:r>
                        <a:rPr sz="900" spc="0" baseline="0">
                          <a:solidFill>
                            <a:srgbClr val="353334"/>
                          </a:solidFill>
                          <a:latin typeface="+mj-lt"/>
                          <a:cs typeface="Arial"/>
                        </a:rPr>
                        <a:t>Proportion of populations estimated to</a:t>
                      </a:r>
                      <a:r>
                        <a:rPr lang="fr-CH" sz="900" spc="0" baseline="0">
                          <a:solidFill>
                            <a:srgbClr val="353334"/>
                          </a:solidFill>
                          <a:latin typeface="+mj-lt"/>
                          <a:cs typeface="Arial"/>
                        </a:rPr>
                        <a:t> </a:t>
                      </a:r>
                      <a:r>
                        <a:rPr sz="900" spc="0" baseline="0">
                          <a:solidFill>
                            <a:srgbClr val="353334"/>
                          </a:solidFill>
                          <a:latin typeface="+mj-lt"/>
                          <a:cs typeface="Arial"/>
                        </a:rPr>
                        <a:t>have incidence</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&gt;3%</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marR="83820" algn="l">
                        <a:lnSpc>
                          <a:spcPts val="1000"/>
                        </a:lnSpc>
                        <a:spcBef>
                          <a:spcPts val="0"/>
                        </a:spcBef>
                      </a:pPr>
                      <a:r>
                        <a:rPr sz="900" spc="0" baseline="0">
                          <a:solidFill>
                            <a:srgbClr val="353334"/>
                          </a:solidFill>
                          <a:latin typeface="+mj-lt"/>
                          <a:cs typeface="Arial"/>
                        </a:rPr>
                        <a:t>Proportion of populations estimated to have incidence  </a:t>
                      </a:r>
                      <a:endParaRPr lang="fr-CH" sz="900" spc="0" baseline="0">
                        <a:solidFill>
                          <a:srgbClr val="353334"/>
                        </a:solidFill>
                        <a:latin typeface="+mj-lt"/>
                        <a:cs typeface="Arial"/>
                      </a:endParaRPr>
                    </a:p>
                    <a:p>
                      <a:pPr marL="0" marR="83820" algn="l">
                        <a:lnSpc>
                          <a:spcPts val="1000"/>
                        </a:lnSpc>
                        <a:spcBef>
                          <a:spcPts val="0"/>
                        </a:spcBef>
                      </a:pPr>
                      <a:r>
                        <a:rPr sz="900" spc="0" baseline="0">
                          <a:solidFill>
                            <a:srgbClr val="353334"/>
                          </a:solidFill>
                          <a:latin typeface="+mj-lt"/>
                          <a:cs typeface="Arial"/>
                        </a:rPr>
                        <a:t>0.3–3%</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marR="83820" algn="l">
                        <a:lnSpc>
                          <a:spcPts val="1000"/>
                        </a:lnSpc>
                        <a:spcBef>
                          <a:spcPts val="0"/>
                        </a:spcBef>
                      </a:pPr>
                      <a:r>
                        <a:rPr sz="900" spc="0" baseline="0">
                          <a:solidFill>
                            <a:srgbClr val="353334"/>
                          </a:solidFill>
                          <a:latin typeface="+mj-lt"/>
                          <a:cs typeface="Arial"/>
                        </a:rPr>
                        <a:t>Proportion of populations estimated to have incidence</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&lt;0.3%</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919692033"/>
                  </a:ext>
                </a:extLst>
              </a:tr>
              <a:tr h="274320">
                <a:tc>
                  <a:txBody>
                    <a:bodyPr/>
                    <a:lstStyle/>
                    <a:p>
                      <a:pPr marL="0" marR="340995" algn="l">
                        <a:lnSpc>
                          <a:spcPts val="1000"/>
                        </a:lnSpc>
                        <a:spcBef>
                          <a:spcPts val="0"/>
                        </a:spcBef>
                      </a:pPr>
                      <a:r>
                        <a:rPr sz="1000" b="1" spc="0" baseline="0">
                          <a:solidFill>
                            <a:srgbClr val="353334"/>
                          </a:solidFill>
                          <a:latin typeface="+mj-lt"/>
                          <a:cs typeface="Calibri"/>
                        </a:rPr>
                        <a:t>Transgender people</a:t>
                      </a:r>
                      <a:endParaRPr sz="1000" b="1" spc="0" baseline="0">
                        <a:latin typeface="+mj-lt"/>
                        <a:cs typeface="Calibri"/>
                      </a:endParaRPr>
                    </a:p>
                  </a:txBody>
                  <a:tcPr marL="45720" marR="0"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marR="124460" algn="l">
                        <a:lnSpc>
                          <a:spcPts val="1000"/>
                        </a:lnSpc>
                        <a:spcBef>
                          <a:spcPts val="0"/>
                        </a:spcBef>
                      </a:pPr>
                      <a:r>
                        <a:rPr sz="900" spc="0" baseline="0">
                          <a:solidFill>
                            <a:srgbClr val="353334"/>
                          </a:solidFill>
                          <a:latin typeface="+mj-lt"/>
                          <a:cs typeface="Arial"/>
                        </a:rPr>
                        <a:t>Mirrors gay men and other men who have sex with men in absence of data</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gridSpan="2">
                  <a:txBody>
                    <a:bodyPr/>
                    <a:lstStyle/>
                    <a:p>
                      <a:pPr marL="0" marR="111125" algn="l">
                        <a:lnSpc>
                          <a:spcPts val="1000"/>
                        </a:lnSpc>
                        <a:spcBef>
                          <a:spcPts val="0"/>
                        </a:spcBef>
                      </a:pPr>
                      <a:r>
                        <a:rPr sz="900" spc="0" baseline="0">
                          <a:solidFill>
                            <a:srgbClr val="353334"/>
                          </a:solidFill>
                          <a:latin typeface="+mj-lt"/>
                          <a:cs typeface="Arial"/>
                        </a:rPr>
                        <a:t>Proportion of populations estimated to</a:t>
                      </a:r>
                      <a:r>
                        <a:rPr lang="fr-CH" sz="900" spc="0" baseline="0">
                          <a:solidFill>
                            <a:srgbClr val="353334"/>
                          </a:solidFill>
                          <a:latin typeface="+mj-lt"/>
                          <a:cs typeface="Arial"/>
                        </a:rPr>
                        <a:t> </a:t>
                      </a:r>
                      <a:r>
                        <a:rPr sz="900" spc="0" baseline="0">
                          <a:solidFill>
                            <a:srgbClr val="353334"/>
                          </a:solidFill>
                          <a:latin typeface="+mj-lt"/>
                          <a:cs typeface="Arial"/>
                        </a:rPr>
                        <a:t>have incidence</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&gt;3%</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marR="83820" algn="l">
                        <a:lnSpc>
                          <a:spcPts val="1000"/>
                        </a:lnSpc>
                        <a:spcBef>
                          <a:spcPts val="0"/>
                        </a:spcBef>
                      </a:pPr>
                      <a:r>
                        <a:rPr sz="900" spc="0" baseline="0">
                          <a:solidFill>
                            <a:srgbClr val="353334"/>
                          </a:solidFill>
                          <a:latin typeface="+mj-lt"/>
                          <a:cs typeface="Arial"/>
                        </a:rPr>
                        <a:t>Proportion of populations estimated to have incidence  </a:t>
                      </a:r>
                      <a:endParaRPr lang="fr-CH" sz="900" spc="0" baseline="0">
                        <a:solidFill>
                          <a:srgbClr val="353334"/>
                        </a:solidFill>
                        <a:latin typeface="+mj-lt"/>
                        <a:cs typeface="Arial"/>
                      </a:endParaRPr>
                    </a:p>
                    <a:p>
                      <a:pPr marL="0" marR="83820" algn="l">
                        <a:lnSpc>
                          <a:spcPts val="1000"/>
                        </a:lnSpc>
                        <a:spcBef>
                          <a:spcPts val="0"/>
                        </a:spcBef>
                      </a:pPr>
                      <a:r>
                        <a:rPr sz="900" spc="0" baseline="0">
                          <a:solidFill>
                            <a:srgbClr val="353334"/>
                          </a:solidFill>
                          <a:latin typeface="+mj-lt"/>
                          <a:cs typeface="Arial"/>
                        </a:rPr>
                        <a:t>0.3–3%</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marR="83820" algn="l">
                        <a:lnSpc>
                          <a:spcPts val="1000"/>
                        </a:lnSpc>
                        <a:spcBef>
                          <a:spcPts val="0"/>
                        </a:spcBef>
                      </a:pPr>
                      <a:r>
                        <a:rPr sz="900" spc="0" baseline="0">
                          <a:solidFill>
                            <a:srgbClr val="353334"/>
                          </a:solidFill>
                          <a:latin typeface="+mj-lt"/>
                          <a:cs typeface="Arial"/>
                        </a:rPr>
                        <a:t>Proportion of populations estimated to have incidence</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&lt;0.3%</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1556808423"/>
                  </a:ext>
                </a:extLst>
              </a:tr>
              <a:tr h="274320">
                <a:tc>
                  <a:txBody>
                    <a:bodyPr/>
                    <a:lstStyle/>
                    <a:p>
                      <a:pPr marL="0" marR="369570" algn="l">
                        <a:lnSpc>
                          <a:spcPts val="1000"/>
                        </a:lnSpc>
                        <a:spcBef>
                          <a:spcPts val="0"/>
                        </a:spcBef>
                      </a:pPr>
                      <a:r>
                        <a:rPr sz="1000" b="1" spc="0" baseline="0">
                          <a:solidFill>
                            <a:srgbClr val="353334"/>
                          </a:solidFill>
                          <a:latin typeface="+mj-lt"/>
                          <a:cs typeface="Calibri"/>
                        </a:rPr>
                        <a:t>People who inject</a:t>
                      </a:r>
                      <a:r>
                        <a:rPr lang="fr-CH" sz="1000" b="1" spc="0" baseline="0">
                          <a:solidFill>
                            <a:srgbClr val="353334"/>
                          </a:solidFill>
                          <a:latin typeface="+mj-lt"/>
                          <a:cs typeface="Calibri"/>
                        </a:rPr>
                        <a:t> </a:t>
                      </a:r>
                      <a:r>
                        <a:rPr sz="1000" b="1" spc="0" baseline="0">
                          <a:solidFill>
                            <a:srgbClr val="353334"/>
                          </a:solidFill>
                          <a:latin typeface="+mj-lt"/>
                          <a:cs typeface="Calibri"/>
                        </a:rPr>
                        <a:t>drugs</a:t>
                      </a:r>
                      <a:endParaRPr sz="1000" b="1" spc="0" baseline="0">
                        <a:latin typeface="+mj-lt"/>
                        <a:cs typeface="Calibri"/>
                      </a:endParaRPr>
                    </a:p>
                  </a:txBody>
                  <a:tcPr marL="45720" marR="0"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marR="343535" algn="l">
                        <a:lnSpc>
                          <a:spcPts val="1000"/>
                        </a:lnSpc>
                        <a:spcBef>
                          <a:spcPts val="0"/>
                        </a:spcBef>
                      </a:pPr>
                      <a:r>
                        <a:rPr sz="900" spc="0" baseline="0">
                          <a:solidFill>
                            <a:srgbClr val="353334"/>
                          </a:solidFill>
                          <a:latin typeface="+mj-lt"/>
                          <a:cs typeface="Arial"/>
                        </a:rPr>
                        <a:t>UNAIDS analysis by country/region</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gridSpan="2">
                  <a:txBody>
                    <a:bodyPr/>
                    <a:lstStyle/>
                    <a:p>
                      <a:pPr marL="0" marR="333375" algn="l">
                        <a:lnSpc>
                          <a:spcPts val="1000"/>
                        </a:lnSpc>
                        <a:spcBef>
                          <a:spcPts val="0"/>
                        </a:spcBef>
                      </a:pPr>
                      <a:r>
                        <a:rPr sz="900" spc="0" baseline="0">
                          <a:solidFill>
                            <a:srgbClr val="353334"/>
                          </a:solidFill>
                          <a:latin typeface="+mj-lt"/>
                          <a:cs typeface="Arial"/>
                        </a:rPr>
                        <a:t>Low needle–syringe programme and opioid substitution therapy coverage</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marR="123825" algn="l">
                        <a:lnSpc>
                          <a:spcPts val="1000"/>
                        </a:lnSpc>
                        <a:spcBef>
                          <a:spcPts val="0"/>
                        </a:spcBef>
                      </a:pPr>
                      <a:r>
                        <a:rPr sz="900" spc="0" baseline="0">
                          <a:solidFill>
                            <a:srgbClr val="353334"/>
                          </a:solidFill>
                          <a:latin typeface="+mj-lt"/>
                          <a:cs typeface="Arial"/>
                        </a:rPr>
                        <a:t>Some needle–syringe </a:t>
                      </a:r>
                      <a:r>
                        <a:rPr sz="900" spc="0" baseline="0" err="1">
                          <a:solidFill>
                            <a:srgbClr val="353334"/>
                          </a:solidFill>
                          <a:latin typeface="+mj-lt"/>
                          <a:cs typeface="Arial"/>
                        </a:rPr>
                        <a:t>programme</a:t>
                      </a:r>
                      <a:r>
                        <a:rPr sz="900" spc="0" baseline="0">
                          <a:solidFill>
                            <a:srgbClr val="353334"/>
                          </a:solidFill>
                          <a:latin typeface="+mj-lt"/>
                          <a:cs typeface="Arial"/>
                        </a:rPr>
                        <a:t>; some opioid substitution therapy</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marR="115570" algn="l">
                        <a:lnSpc>
                          <a:spcPts val="1000"/>
                        </a:lnSpc>
                        <a:spcBef>
                          <a:spcPts val="0"/>
                        </a:spcBef>
                      </a:pPr>
                      <a:r>
                        <a:rPr sz="900" spc="0" baseline="0">
                          <a:solidFill>
                            <a:srgbClr val="353334"/>
                          </a:solidFill>
                          <a:latin typeface="+mj-lt"/>
                          <a:cs typeface="Arial"/>
                        </a:rPr>
                        <a:t>High needle–syringe </a:t>
                      </a:r>
                      <a:r>
                        <a:rPr sz="900" spc="0" baseline="0" err="1">
                          <a:solidFill>
                            <a:srgbClr val="353334"/>
                          </a:solidFill>
                          <a:latin typeface="+mj-lt"/>
                          <a:cs typeface="Arial"/>
                        </a:rPr>
                        <a:t>programme</a:t>
                      </a:r>
                      <a:r>
                        <a:rPr sz="900" spc="0" baseline="0">
                          <a:solidFill>
                            <a:srgbClr val="353334"/>
                          </a:solidFill>
                          <a:latin typeface="+mj-lt"/>
                          <a:cs typeface="Arial"/>
                        </a:rPr>
                        <a:t> coverage  with adequate needles and syringes per person who injects drugs;</a:t>
                      </a:r>
                      <a:r>
                        <a:rPr lang="fr-CH" sz="900" spc="0" baseline="0">
                          <a:solidFill>
                            <a:srgbClr val="353334"/>
                          </a:solidFill>
                          <a:latin typeface="+mj-lt"/>
                          <a:cs typeface="Arial"/>
                        </a:rPr>
                        <a:t> </a:t>
                      </a:r>
                      <a:r>
                        <a:rPr sz="900" spc="0" baseline="0">
                          <a:solidFill>
                            <a:srgbClr val="353334"/>
                          </a:solidFill>
                          <a:latin typeface="+mj-lt"/>
                          <a:cs typeface="Arial"/>
                        </a:rPr>
                        <a:t>opioid substitution therapy available</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327254665"/>
                  </a:ext>
                </a:extLst>
              </a:tr>
              <a:tr h="320040">
                <a:tc>
                  <a:txBody>
                    <a:bodyPr/>
                    <a:lstStyle/>
                    <a:p>
                      <a:pPr marL="107950" algn="l" defTabSz="914400" rtl="0" eaLnBrk="1" latinLnBrk="0" hangingPunct="1">
                        <a:lnSpc>
                          <a:spcPct val="100000"/>
                        </a:lnSpc>
                        <a:spcBef>
                          <a:spcPts val="850"/>
                        </a:spcBef>
                      </a:pPr>
                      <a:endParaRPr sz="1400" b="1" kern="1200" spc="-20">
                        <a:solidFill>
                          <a:schemeClr val="bg1"/>
                        </a:solidFill>
                        <a:latin typeface="+mj-lt"/>
                        <a:ea typeface="+mn-ea"/>
                        <a:cs typeface="Aria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a:txBody>
                    <a:bodyPr/>
                    <a:lstStyle/>
                    <a:p>
                      <a:pPr marL="107950" algn="l" defTabSz="914400" rtl="0" eaLnBrk="1" latinLnBrk="0" hangingPunct="1">
                        <a:lnSpc>
                          <a:spcPct val="100000"/>
                        </a:lnSpc>
                        <a:spcBef>
                          <a:spcPts val="850"/>
                        </a:spcBef>
                      </a:pPr>
                      <a:r>
                        <a:rPr sz="1400" b="1" kern="1200" spc="-20">
                          <a:solidFill>
                            <a:schemeClr val="bg1"/>
                          </a:solidFill>
                          <a:latin typeface="+mj-lt"/>
                          <a:ea typeface="+mn-ea"/>
                          <a:cs typeface="Arial"/>
                        </a:rPr>
                        <a:t>Criterion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gridSpan="2">
                  <a:txBody>
                    <a:bodyPr/>
                    <a:lstStyle/>
                    <a:p>
                      <a:pPr marL="107950" algn="l" defTabSz="914400" rtl="0" eaLnBrk="1" latinLnBrk="0" hangingPunct="1">
                        <a:lnSpc>
                          <a:spcPct val="100000"/>
                        </a:lnSpc>
                        <a:spcBef>
                          <a:spcPts val="850"/>
                        </a:spcBef>
                      </a:pPr>
                      <a:r>
                        <a:rPr sz="1400" b="1" kern="1200" spc="-20">
                          <a:solidFill>
                            <a:schemeClr val="bg1"/>
                          </a:solidFill>
                          <a:latin typeface="+mj-lt"/>
                          <a:ea typeface="+mn-ea"/>
                          <a:cs typeface="Arial"/>
                        </a:rPr>
                        <a:t>High and very high</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107950" algn="l" defTabSz="914400" rtl="0" eaLnBrk="1" latinLnBrk="0" hangingPunct="1">
                        <a:lnSpc>
                          <a:spcPct val="100000"/>
                        </a:lnSpc>
                        <a:spcBef>
                          <a:spcPts val="850"/>
                        </a:spcBef>
                      </a:pPr>
                      <a:r>
                        <a:rPr sz="1400" b="1" kern="1200" spc="-20">
                          <a:solidFill>
                            <a:schemeClr val="bg1"/>
                          </a:solidFill>
                          <a:latin typeface="+mj-lt"/>
                          <a:ea typeface="+mn-ea"/>
                          <a:cs typeface="Arial"/>
                        </a:rPr>
                        <a:t>Moderate</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a:txBody>
                    <a:bodyPr/>
                    <a:lstStyle/>
                    <a:p>
                      <a:pPr marL="107950" algn="l" defTabSz="914400" rtl="0" eaLnBrk="1" latinLnBrk="0" hangingPunct="1">
                        <a:lnSpc>
                          <a:spcPct val="100000"/>
                        </a:lnSpc>
                        <a:spcBef>
                          <a:spcPts val="850"/>
                        </a:spcBef>
                      </a:pPr>
                      <a:r>
                        <a:rPr sz="1400" b="1" kern="1200" spc="-20">
                          <a:solidFill>
                            <a:schemeClr val="bg1"/>
                          </a:solidFill>
                          <a:latin typeface="+mj-lt"/>
                          <a:ea typeface="+mn-ea"/>
                          <a:cs typeface="Arial"/>
                        </a:rPr>
                        <a:t>Low</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extLst>
                  <a:ext uri="{0D108BD9-81ED-4DB2-BD59-A6C34878D82A}">
                    <a16:rowId xmlns:a16="http://schemas.microsoft.com/office/drawing/2014/main" val="2995912935"/>
                  </a:ext>
                </a:extLst>
              </a:tr>
              <a:tr h="685800">
                <a:tc>
                  <a:txBody>
                    <a:bodyPr/>
                    <a:lstStyle/>
                    <a:p>
                      <a:pPr marL="0" marR="199390" algn="l">
                        <a:lnSpc>
                          <a:spcPts val="1000"/>
                        </a:lnSpc>
                        <a:spcBef>
                          <a:spcPts val="0"/>
                        </a:spcBef>
                      </a:pPr>
                      <a:r>
                        <a:rPr sz="1000" b="1" spc="0" baseline="0">
                          <a:solidFill>
                            <a:srgbClr val="353334"/>
                          </a:solidFill>
                          <a:latin typeface="+mj-lt"/>
                          <a:cs typeface="Calibri"/>
                        </a:rPr>
                        <a:t>Adolescent girls and young women</a:t>
                      </a:r>
                      <a:endParaRPr sz="1000" b="1" spc="0" baseline="0">
                        <a:latin typeface="+mj-lt"/>
                        <a:cs typeface="Calibri"/>
                      </a:endParaRPr>
                    </a:p>
                  </a:txBody>
                  <a:tcPr marL="45720" marR="0"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marR="74295" algn="l">
                        <a:lnSpc>
                          <a:spcPts val="1000"/>
                        </a:lnSpc>
                        <a:spcBef>
                          <a:spcPts val="0"/>
                        </a:spcBef>
                      </a:pPr>
                      <a:r>
                        <a:rPr sz="900" spc="0" baseline="0">
                          <a:solidFill>
                            <a:srgbClr val="353334"/>
                          </a:solidFill>
                          <a:latin typeface="+mj-lt"/>
                          <a:cs typeface="Arial"/>
                        </a:rPr>
                        <a:t>Combination of [national or subnational incidence in women 15–24 years] AND [reported </a:t>
                      </a:r>
                      <a:r>
                        <a:rPr sz="900" spc="0" baseline="0" err="1">
                          <a:solidFill>
                            <a:srgbClr val="353334"/>
                          </a:solidFill>
                          <a:latin typeface="+mj-lt"/>
                          <a:cs typeface="Arial"/>
                        </a:rPr>
                        <a:t>behaviour</a:t>
                      </a:r>
                      <a:r>
                        <a:rPr sz="900" spc="0" baseline="0">
                          <a:solidFill>
                            <a:srgbClr val="353334"/>
                          </a:solidFill>
                          <a:latin typeface="+mj-lt"/>
                          <a:cs typeface="Arial"/>
                        </a:rPr>
                        <a:t> from DHS or other (&gt;2  partners; or reported STI in previous 12 months)]</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l">
                        <a:lnSpc>
                          <a:spcPts val="1000"/>
                        </a:lnSpc>
                        <a:spcBef>
                          <a:spcPts val="0"/>
                        </a:spcBef>
                      </a:pPr>
                      <a:r>
                        <a:rPr sz="900" spc="0" baseline="0">
                          <a:solidFill>
                            <a:srgbClr val="353334"/>
                          </a:solidFill>
                          <a:latin typeface="+mj-lt"/>
                          <a:cs typeface="Arial"/>
                        </a:rPr>
                        <a:t>1–3% incidence</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AND</a:t>
                      </a:r>
                      <a:endParaRPr sz="900" spc="0" baseline="0">
                        <a:latin typeface="+mj-lt"/>
                        <a:cs typeface="Arial"/>
                      </a:endParaRPr>
                    </a:p>
                    <a:p>
                      <a:pPr marL="0" marR="320040" algn="l">
                        <a:lnSpc>
                          <a:spcPts val="1000"/>
                        </a:lnSpc>
                        <a:spcBef>
                          <a:spcPts val="0"/>
                        </a:spcBef>
                      </a:pPr>
                      <a:r>
                        <a:rPr sz="900" spc="0" baseline="0">
                          <a:solidFill>
                            <a:srgbClr val="353334"/>
                          </a:solidFill>
                          <a:latin typeface="+mj-lt"/>
                          <a:cs typeface="Arial"/>
                        </a:rPr>
                        <a:t>high-risk</a:t>
                      </a:r>
                      <a:r>
                        <a:rPr lang="fr-CH" sz="900" spc="0" baseline="0">
                          <a:solidFill>
                            <a:srgbClr val="353334"/>
                          </a:solidFill>
                          <a:latin typeface="+mj-lt"/>
                          <a:cs typeface="Arial"/>
                        </a:rPr>
                        <a:t> </a:t>
                      </a:r>
                      <a:r>
                        <a:rPr sz="900" spc="0" baseline="0">
                          <a:solidFill>
                            <a:srgbClr val="353334"/>
                          </a:solidFill>
                          <a:latin typeface="+mj-lt"/>
                          <a:cs typeface="Arial"/>
                        </a:rPr>
                        <a:t>reported  behaviour</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l">
                        <a:lnSpc>
                          <a:spcPts val="1000"/>
                        </a:lnSpc>
                        <a:spcBef>
                          <a:spcPts val="0"/>
                        </a:spcBef>
                      </a:pPr>
                      <a:r>
                        <a:rPr sz="900" spc="0" baseline="0">
                          <a:solidFill>
                            <a:srgbClr val="353334"/>
                          </a:solidFill>
                          <a:latin typeface="+mj-lt"/>
                          <a:cs typeface="Arial"/>
                        </a:rPr>
                        <a:t>&gt;3%</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incidence</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marR="86360" algn="l">
                        <a:lnSpc>
                          <a:spcPts val="1000"/>
                        </a:lnSpc>
                        <a:spcBef>
                          <a:spcPts val="0"/>
                        </a:spcBef>
                      </a:pPr>
                      <a:r>
                        <a:rPr sz="900" spc="0" baseline="0">
                          <a:solidFill>
                            <a:srgbClr val="353334"/>
                          </a:solidFill>
                          <a:latin typeface="+mj-lt"/>
                          <a:cs typeface="Arial"/>
                        </a:rPr>
                        <a:t>0.3–&lt;1% incidence and high-risk reported </a:t>
                      </a:r>
                      <a:r>
                        <a:rPr sz="900" spc="0" baseline="0" err="1">
                          <a:solidFill>
                            <a:srgbClr val="353334"/>
                          </a:solidFill>
                          <a:latin typeface="+mj-lt"/>
                          <a:cs typeface="Arial"/>
                        </a:rPr>
                        <a:t>behaviour</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OR</a:t>
                      </a:r>
                      <a:endParaRPr sz="900" spc="0" baseline="0">
                        <a:latin typeface="+mj-lt"/>
                        <a:cs typeface="Arial"/>
                      </a:endParaRPr>
                    </a:p>
                    <a:p>
                      <a:pPr marL="0" marR="191770" algn="l">
                        <a:lnSpc>
                          <a:spcPts val="1000"/>
                        </a:lnSpc>
                        <a:spcBef>
                          <a:spcPts val="0"/>
                        </a:spcBef>
                      </a:pPr>
                      <a:r>
                        <a:rPr sz="900" spc="0" baseline="0">
                          <a:solidFill>
                            <a:srgbClr val="353334"/>
                          </a:solidFill>
                          <a:latin typeface="+mj-lt"/>
                          <a:cs typeface="Arial"/>
                        </a:rPr>
                        <a:t>1–3% incidence and low-risk reported  behaviour</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l">
                        <a:lnSpc>
                          <a:spcPts val="1000"/>
                        </a:lnSpc>
                        <a:spcBef>
                          <a:spcPts val="0"/>
                        </a:spcBef>
                      </a:pPr>
                      <a:r>
                        <a:rPr sz="900" spc="0" baseline="0">
                          <a:solidFill>
                            <a:srgbClr val="353334"/>
                          </a:solidFill>
                          <a:latin typeface="+mj-lt"/>
                          <a:cs typeface="Arial"/>
                        </a:rPr>
                        <a:t>&lt;0.3% incidence</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OR</a:t>
                      </a:r>
                      <a:endParaRPr sz="900" spc="0" baseline="0">
                        <a:latin typeface="+mj-lt"/>
                        <a:cs typeface="Arial"/>
                      </a:endParaRPr>
                    </a:p>
                    <a:p>
                      <a:pPr marL="0" marR="125095" algn="l">
                        <a:lnSpc>
                          <a:spcPts val="1000"/>
                        </a:lnSpc>
                        <a:spcBef>
                          <a:spcPts val="0"/>
                        </a:spcBef>
                      </a:pPr>
                      <a:r>
                        <a:rPr sz="900" spc="0" baseline="0">
                          <a:solidFill>
                            <a:srgbClr val="353334"/>
                          </a:solidFill>
                          <a:latin typeface="+mj-lt"/>
                          <a:cs typeface="Arial"/>
                        </a:rPr>
                        <a:t>0.3–&lt;1% incidence and low-risk reported  behaviour</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056875763"/>
                  </a:ext>
                </a:extLst>
              </a:tr>
              <a:tr h="685800">
                <a:tc>
                  <a:txBody>
                    <a:bodyPr/>
                    <a:lstStyle/>
                    <a:p>
                      <a:pPr marL="0" marR="175895" algn="l">
                        <a:lnSpc>
                          <a:spcPts val="1000"/>
                        </a:lnSpc>
                        <a:spcBef>
                          <a:spcPts val="0"/>
                        </a:spcBef>
                      </a:pPr>
                      <a:r>
                        <a:rPr sz="1000" b="1" spc="0" baseline="0">
                          <a:solidFill>
                            <a:srgbClr val="353334"/>
                          </a:solidFill>
                          <a:latin typeface="+mj-lt"/>
                          <a:cs typeface="Calibri"/>
                        </a:rPr>
                        <a:t>Adolescent boys and young men</a:t>
                      </a:r>
                      <a:endParaRPr sz="1000" b="1" spc="0" baseline="0">
                        <a:latin typeface="+mj-lt"/>
                        <a:cs typeface="Calibri"/>
                      </a:endParaRPr>
                    </a:p>
                  </a:txBody>
                  <a:tcPr marL="45720" marR="0"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marR="80645" algn="l">
                        <a:lnSpc>
                          <a:spcPts val="1000"/>
                        </a:lnSpc>
                        <a:spcBef>
                          <a:spcPts val="0"/>
                        </a:spcBef>
                      </a:pPr>
                      <a:r>
                        <a:rPr sz="900" spc="0" baseline="0">
                          <a:solidFill>
                            <a:srgbClr val="353334"/>
                          </a:solidFill>
                          <a:latin typeface="+mj-lt"/>
                          <a:cs typeface="Arial"/>
                        </a:rPr>
                        <a:t>Combination of [national or subnational incidence in men 15–24 years] AND [reported </a:t>
                      </a:r>
                      <a:r>
                        <a:rPr sz="900" spc="0" baseline="0" err="1">
                          <a:solidFill>
                            <a:srgbClr val="353334"/>
                          </a:solidFill>
                          <a:latin typeface="+mj-lt"/>
                          <a:cs typeface="Arial"/>
                        </a:rPr>
                        <a:t>behaviour</a:t>
                      </a:r>
                      <a:r>
                        <a:rPr lang="fr-CH" sz="900" spc="0" baseline="0">
                          <a:solidFill>
                            <a:schemeClr val="tx1"/>
                          </a:solidFill>
                          <a:latin typeface="+mj-lt"/>
                          <a:cs typeface="Arial"/>
                        </a:rPr>
                        <a:t> </a:t>
                      </a:r>
                      <a:r>
                        <a:rPr sz="900" spc="0" baseline="0">
                          <a:solidFill>
                            <a:srgbClr val="353334"/>
                          </a:solidFill>
                          <a:latin typeface="+mj-lt"/>
                          <a:cs typeface="Arial"/>
                        </a:rPr>
                        <a:t>from DHS or other (&gt;2  partners; or reported STI in previous 12 months)]</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l">
                        <a:lnSpc>
                          <a:spcPts val="1000"/>
                        </a:lnSpc>
                        <a:spcBef>
                          <a:spcPts val="0"/>
                        </a:spcBef>
                      </a:pPr>
                      <a:r>
                        <a:rPr sz="900" spc="0" baseline="0">
                          <a:solidFill>
                            <a:srgbClr val="353334"/>
                          </a:solidFill>
                          <a:latin typeface="+mj-lt"/>
                          <a:cs typeface="Arial"/>
                        </a:rPr>
                        <a:t>1–3% incidence</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AND</a:t>
                      </a:r>
                      <a:endParaRPr sz="900" spc="0" baseline="0">
                        <a:latin typeface="+mj-lt"/>
                        <a:cs typeface="Arial"/>
                      </a:endParaRPr>
                    </a:p>
                    <a:p>
                      <a:pPr marL="0" marR="320040" algn="l">
                        <a:lnSpc>
                          <a:spcPts val="1000"/>
                        </a:lnSpc>
                        <a:spcBef>
                          <a:spcPts val="0"/>
                        </a:spcBef>
                      </a:pPr>
                      <a:r>
                        <a:rPr sz="900" spc="0" baseline="0">
                          <a:solidFill>
                            <a:srgbClr val="353334"/>
                          </a:solidFill>
                          <a:latin typeface="+mj-lt"/>
                          <a:cs typeface="Arial"/>
                        </a:rPr>
                        <a:t>high-risk reported  behaviour</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l">
                        <a:lnSpc>
                          <a:spcPts val="1000"/>
                        </a:lnSpc>
                        <a:spcBef>
                          <a:spcPts val="0"/>
                        </a:spcBef>
                      </a:pPr>
                      <a:r>
                        <a:rPr sz="900" spc="0" baseline="0">
                          <a:solidFill>
                            <a:srgbClr val="353334"/>
                          </a:solidFill>
                          <a:latin typeface="+mj-lt"/>
                          <a:cs typeface="Arial"/>
                        </a:rPr>
                        <a:t>&gt;3%</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incidence</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marR="86360" algn="l">
                        <a:lnSpc>
                          <a:spcPts val="1000"/>
                        </a:lnSpc>
                        <a:spcBef>
                          <a:spcPts val="0"/>
                        </a:spcBef>
                      </a:pPr>
                      <a:r>
                        <a:rPr sz="900" spc="0" baseline="0">
                          <a:solidFill>
                            <a:srgbClr val="353334"/>
                          </a:solidFill>
                          <a:latin typeface="+mj-lt"/>
                          <a:cs typeface="Arial"/>
                        </a:rPr>
                        <a:t>0.3–&lt;1% incidence and high-risk reported </a:t>
                      </a:r>
                      <a:r>
                        <a:rPr sz="900" spc="0" baseline="0" err="1">
                          <a:solidFill>
                            <a:srgbClr val="353334"/>
                          </a:solidFill>
                          <a:latin typeface="+mj-lt"/>
                          <a:cs typeface="Arial"/>
                        </a:rPr>
                        <a:t>behaviour</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OR</a:t>
                      </a:r>
                      <a:endParaRPr sz="900" spc="0" baseline="0">
                        <a:latin typeface="+mj-lt"/>
                        <a:cs typeface="Arial"/>
                      </a:endParaRPr>
                    </a:p>
                    <a:p>
                      <a:pPr marL="0" marR="191770" algn="l">
                        <a:lnSpc>
                          <a:spcPts val="1000"/>
                        </a:lnSpc>
                        <a:spcBef>
                          <a:spcPts val="0"/>
                        </a:spcBef>
                      </a:pPr>
                      <a:r>
                        <a:rPr sz="900" spc="0" baseline="0">
                          <a:solidFill>
                            <a:srgbClr val="353334"/>
                          </a:solidFill>
                          <a:latin typeface="+mj-lt"/>
                          <a:cs typeface="Arial"/>
                        </a:rPr>
                        <a:t>1–3% incidence and low-risk reported  behaviour</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l">
                        <a:lnSpc>
                          <a:spcPts val="1000"/>
                        </a:lnSpc>
                        <a:spcBef>
                          <a:spcPts val="0"/>
                        </a:spcBef>
                      </a:pPr>
                      <a:r>
                        <a:rPr sz="900" spc="0" baseline="0">
                          <a:solidFill>
                            <a:srgbClr val="353334"/>
                          </a:solidFill>
                          <a:latin typeface="+mj-lt"/>
                          <a:cs typeface="Arial"/>
                        </a:rPr>
                        <a:t>&lt;0.3% incidence</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OR</a:t>
                      </a:r>
                      <a:endParaRPr sz="900" spc="0" baseline="0">
                        <a:latin typeface="+mj-lt"/>
                        <a:cs typeface="Arial"/>
                      </a:endParaRPr>
                    </a:p>
                    <a:p>
                      <a:pPr marL="0" marR="125095" algn="l">
                        <a:lnSpc>
                          <a:spcPts val="1000"/>
                        </a:lnSpc>
                        <a:spcBef>
                          <a:spcPts val="0"/>
                        </a:spcBef>
                      </a:pPr>
                      <a:r>
                        <a:rPr sz="900" spc="0" baseline="0">
                          <a:solidFill>
                            <a:srgbClr val="353334"/>
                          </a:solidFill>
                          <a:latin typeface="+mj-lt"/>
                          <a:cs typeface="Arial"/>
                        </a:rPr>
                        <a:t>0.3–&lt;1% incidence and low-risk reported  behaviour</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325162238"/>
                  </a:ext>
                </a:extLst>
              </a:tr>
              <a:tr h="685800">
                <a:tc>
                  <a:txBody>
                    <a:bodyPr/>
                    <a:lstStyle/>
                    <a:p>
                      <a:pPr marL="0" marR="435609" algn="l">
                        <a:lnSpc>
                          <a:spcPts val="1000"/>
                        </a:lnSpc>
                        <a:spcBef>
                          <a:spcPts val="0"/>
                        </a:spcBef>
                      </a:pPr>
                      <a:r>
                        <a:rPr sz="1000" b="1" spc="0" baseline="0">
                          <a:solidFill>
                            <a:srgbClr val="353334"/>
                          </a:solidFill>
                          <a:latin typeface="+mj-lt"/>
                          <a:cs typeface="Calibri"/>
                        </a:rPr>
                        <a:t>Adults (aged 25 and older)</a:t>
                      </a:r>
                      <a:endParaRPr sz="1000" b="1" spc="0" baseline="0">
                        <a:latin typeface="+mj-lt"/>
                        <a:cs typeface="Calibri"/>
                      </a:endParaRPr>
                    </a:p>
                  </a:txBody>
                  <a:tcPr marL="45720" marR="0"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marR="74295" algn="l">
                        <a:lnSpc>
                          <a:spcPts val="1000"/>
                        </a:lnSpc>
                        <a:spcBef>
                          <a:spcPts val="0"/>
                        </a:spcBef>
                      </a:pPr>
                      <a:r>
                        <a:rPr sz="900" spc="0" baseline="0">
                          <a:solidFill>
                            <a:srgbClr val="353334"/>
                          </a:solidFill>
                          <a:latin typeface="+mj-lt"/>
                          <a:cs typeface="Arial"/>
                        </a:rPr>
                        <a:t>Combination of [national or subnational incidence in adults 25–49 years] AND [reported </a:t>
                      </a:r>
                      <a:r>
                        <a:rPr sz="900" spc="0" baseline="0" err="1">
                          <a:solidFill>
                            <a:srgbClr val="353334"/>
                          </a:solidFill>
                          <a:latin typeface="+mj-lt"/>
                          <a:cs typeface="Arial"/>
                        </a:rPr>
                        <a:t>behaviour</a:t>
                      </a:r>
                      <a:r>
                        <a:rPr sz="900" spc="0" baseline="0">
                          <a:solidFill>
                            <a:srgbClr val="353334"/>
                          </a:solidFill>
                          <a:latin typeface="+mj-lt"/>
                          <a:cs typeface="Arial"/>
                        </a:rPr>
                        <a:t> from DHS or other (&gt;2  partners; or reported STI in previous 12 months)]</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l">
                        <a:lnSpc>
                          <a:spcPts val="1000"/>
                        </a:lnSpc>
                        <a:spcBef>
                          <a:spcPts val="0"/>
                        </a:spcBef>
                      </a:pPr>
                      <a:r>
                        <a:rPr sz="900" spc="0" baseline="0">
                          <a:solidFill>
                            <a:srgbClr val="353334"/>
                          </a:solidFill>
                          <a:latin typeface="+mj-lt"/>
                          <a:cs typeface="Arial"/>
                        </a:rPr>
                        <a:t>1–3% incidence</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AND</a:t>
                      </a:r>
                      <a:endParaRPr sz="900" spc="0" baseline="0">
                        <a:latin typeface="+mj-lt"/>
                        <a:cs typeface="Arial"/>
                      </a:endParaRPr>
                    </a:p>
                    <a:p>
                      <a:pPr marL="0" marR="320040" algn="l">
                        <a:lnSpc>
                          <a:spcPts val="1000"/>
                        </a:lnSpc>
                        <a:spcBef>
                          <a:spcPts val="0"/>
                        </a:spcBef>
                      </a:pPr>
                      <a:r>
                        <a:rPr sz="900" spc="0" baseline="0">
                          <a:solidFill>
                            <a:srgbClr val="353334"/>
                          </a:solidFill>
                          <a:latin typeface="+mj-lt"/>
                          <a:cs typeface="Arial"/>
                        </a:rPr>
                        <a:t>high-risk reported  behaviour</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l">
                        <a:lnSpc>
                          <a:spcPts val="1000"/>
                        </a:lnSpc>
                        <a:spcBef>
                          <a:spcPts val="0"/>
                        </a:spcBef>
                      </a:pPr>
                      <a:r>
                        <a:rPr sz="900" spc="0" baseline="0">
                          <a:solidFill>
                            <a:srgbClr val="353334"/>
                          </a:solidFill>
                          <a:latin typeface="+mj-lt"/>
                          <a:cs typeface="Arial"/>
                        </a:rPr>
                        <a:t>&gt;3%</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incidence</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marR="86360" algn="l">
                        <a:lnSpc>
                          <a:spcPts val="1000"/>
                        </a:lnSpc>
                        <a:spcBef>
                          <a:spcPts val="0"/>
                        </a:spcBef>
                      </a:pPr>
                      <a:r>
                        <a:rPr sz="900" spc="0" baseline="0">
                          <a:solidFill>
                            <a:srgbClr val="353334"/>
                          </a:solidFill>
                          <a:latin typeface="+mj-lt"/>
                          <a:cs typeface="Arial"/>
                        </a:rPr>
                        <a:t>0.3–&lt;1% incidence and high-risk reported </a:t>
                      </a:r>
                      <a:r>
                        <a:rPr sz="900" spc="0" baseline="0" err="1">
                          <a:solidFill>
                            <a:srgbClr val="353334"/>
                          </a:solidFill>
                          <a:latin typeface="+mj-lt"/>
                          <a:cs typeface="Arial"/>
                        </a:rPr>
                        <a:t>behaviour</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OR</a:t>
                      </a:r>
                      <a:endParaRPr sz="900" spc="0" baseline="0">
                        <a:latin typeface="+mj-lt"/>
                        <a:cs typeface="Arial"/>
                      </a:endParaRPr>
                    </a:p>
                    <a:p>
                      <a:pPr marL="0" marR="191770" algn="l">
                        <a:lnSpc>
                          <a:spcPts val="1000"/>
                        </a:lnSpc>
                        <a:spcBef>
                          <a:spcPts val="0"/>
                        </a:spcBef>
                      </a:pPr>
                      <a:r>
                        <a:rPr sz="900" spc="0" baseline="0">
                          <a:solidFill>
                            <a:srgbClr val="353334"/>
                          </a:solidFill>
                          <a:latin typeface="+mj-lt"/>
                          <a:cs typeface="Arial"/>
                        </a:rPr>
                        <a:t>1–3% incidence and low-risk reported </a:t>
                      </a:r>
                      <a:r>
                        <a:rPr sz="900" spc="0" baseline="0" err="1">
                          <a:solidFill>
                            <a:srgbClr val="353334"/>
                          </a:solidFill>
                          <a:latin typeface="+mj-lt"/>
                          <a:cs typeface="Arial"/>
                        </a:rPr>
                        <a:t>behaviour</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l">
                        <a:lnSpc>
                          <a:spcPts val="1000"/>
                        </a:lnSpc>
                        <a:spcBef>
                          <a:spcPts val="0"/>
                        </a:spcBef>
                      </a:pPr>
                      <a:r>
                        <a:rPr sz="900" spc="0" baseline="0">
                          <a:solidFill>
                            <a:srgbClr val="353334"/>
                          </a:solidFill>
                          <a:latin typeface="+mj-lt"/>
                          <a:cs typeface="Arial"/>
                        </a:rPr>
                        <a:t>&lt;0.3% incidence</a:t>
                      </a:r>
                      <a:endParaRPr sz="900" spc="0" baseline="0">
                        <a:latin typeface="+mj-lt"/>
                        <a:cs typeface="Arial"/>
                      </a:endParaRPr>
                    </a:p>
                    <a:p>
                      <a:pPr marL="0" algn="l">
                        <a:lnSpc>
                          <a:spcPts val="1000"/>
                        </a:lnSpc>
                        <a:spcBef>
                          <a:spcPts val="0"/>
                        </a:spcBef>
                      </a:pPr>
                      <a:r>
                        <a:rPr sz="900" spc="0" baseline="0">
                          <a:solidFill>
                            <a:srgbClr val="353334"/>
                          </a:solidFill>
                          <a:latin typeface="+mj-lt"/>
                          <a:cs typeface="Arial"/>
                        </a:rPr>
                        <a:t>OR</a:t>
                      </a:r>
                      <a:endParaRPr sz="900" spc="0" baseline="0">
                        <a:latin typeface="+mj-lt"/>
                        <a:cs typeface="Arial"/>
                      </a:endParaRPr>
                    </a:p>
                    <a:p>
                      <a:pPr marL="0" marR="125095" algn="l">
                        <a:lnSpc>
                          <a:spcPts val="1000"/>
                        </a:lnSpc>
                        <a:spcBef>
                          <a:spcPts val="0"/>
                        </a:spcBef>
                      </a:pPr>
                      <a:r>
                        <a:rPr sz="900" spc="0" baseline="0">
                          <a:solidFill>
                            <a:srgbClr val="353334"/>
                          </a:solidFill>
                          <a:latin typeface="+mj-lt"/>
                          <a:cs typeface="Arial"/>
                        </a:rPr>
                        <a:t>0.3–&lt;1% incidence and low-risk reported  behaviour</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4096290474"/>
                  </a:ext>
                </a:extLst>
              </a:tr>
              <a:tr h="274320">
                <a:tc>
                  <a:txBody>
                    <a:bodyPr/>
                    <a:lstStyle/>
                    <a:p>
                      <a:pPr marL="0" marR="231775" algn="l">
                        <a:lnSpc>
                          <a:spcPts val="1000"/>
                        </a:lnSpc>
                        <a:spcBef>
                          <a:spcPts val="0"/>
                        </a:spcBef>
                      </a:pPr>
                      <a:r>
                        <a:rPr sz="1000" b="1" spc="0" baseline="0" err="1">
                          <a:solidFill>
                            <a:srgbClr val="353334"/>
                          </a:solidFill>
                          <a:latin typeface="+mj-lt"/>
                          <a:cs typeface="Calibri"/>
                        </a:rPr>
                        <a:t>Serodiscordant</a:t>
                      </a:r>
                      <a:r>
                        <a:rPr sz="1000" b="1" spc="0" baseline="0">
                          <a:solidFill>
                            <a:srgbClr val="353334"/>
                          </a:solidFill>
                          <a:latin typeface="+mj-lt"/>
                          <a:cs typeface="Calibri"/>
                        </a:rPr>
                        <a:t> partnerships</a:t>
                      </a:r>
                      <a:endParaRPr sz="1000" b="1" spc="0" baseline="0">
                        <a:latin typeface="+mj-lt"/>
                        <a:cs typeface="Calibri"/>
                      </a:endParaRPr>
                    </a:p>
                  </a:txBody>
                  <a:tcPr marL="45720" marR="0"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marR="61594" algn="l">
                        <a:lnSpc>
                          <a:spcPts val="1000"/>
                        </a:lnSpc>
                        <a:spcBef>
                          <a:spcPts val="0"/>
                        </a:spcBef>
                      </a:pPr>
                      <a:r>
                        <a:rPr sz="900" spc="0" baseline="0">
                          <a:solidFill>
                            <a:srgbClr val="353334"/>
                          </a:solidFill>
                          <a:latin typeface="+mj-lt"/>
                          <a:cs typeface="Arial"/>
                        </a:rPr>
                        <a:t>Estimated number of HIV-negative regular partners of someone newly starting on treatment</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gridSpan="4">
                  <a:txBody>
                    <a:bodyPr/>
                    <a:lstStyle/>
                    <a:p>
                      <a:pPr marL="0" marR="197485" algn="l">
                        <a:lnSpc>
                          <a:spcPts val="1000"/>
                        </a:lnSpc>
                        <a:spcBef>
                          <a:spcPts val="0"/>
                        </a:spcBef>
                      </a:pPr>
                      <a:r>
                        <a:rPr sz="900" spc="0" baseline="0">
                          <a:solidFill>
                            <a:srgbClr val="353334"/>
                          </a:solidFill>
                          <a:latin typeface="+mj-lt"/>
                          <a:cs typeface="Arial"/>
                        </a:rPr>
                        <a:t>Risk stratification depends on choices within the partnership: choice of timing and regimen of antiretroviral therapy for the HIV-positive partner; choice of </a:t>
                      </a:r>
                      <a:r>
                        <a:rPr sz="900" spc="0" baseline="0" err="1">
                          <a:solidFill>
                            <a:srgbClr val="353334"/>
                          </a:solidFill>
                          <a:latin typeface="+mj-lt"/>
                          <a:cs typeface="Arial"/>
                        </a:rPr>
                        <a:t>behavioural</a:t>
                      </a:r>
                      <a:r>
                        <a:rPr sz="900" spc="0" baseline="0">
                          <a:solidFill>
                            <a:srgbClr val="353334"/>
                          </a:solidFill>
                          <a:latin typeface="+mj-lt"/>
                          <a:cs typeface="Arial"/>
                        </a:rPr>
                        <a:t> patterns (condoms, frequency of sex); choice of PrEP</a:t>
                      </a:r>
                      <a:endParaRPr sz="900" spc="0" baseline="0">
                        <a:latin typeface="+mj-lt"/>
                        <a:cs typeface="Arial"/>
                      </a:endParaRPr>
                    </a:p>
                  </a:txBody>
                  <a:tcPr marL="4572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1880222827"/>
                  </a:ext>
                </a:extLst>
              </a:tr>
            </a:tbl>
          </a:graphicData>
        </a:graphic>
      </p:graphicFrame>
      <p:sp>
        <p:nvSpPr>
          <p:cNvPr id="8" name="object 2">
            <a:extLst>
              <a:ext uri="{FF2B5EF4-FFF2-40B4-BE49-F238E27FC236}">
                <a16:creationId xmlns:a16="http://schemas.microsoft.com/office/drawing/2014/main" id="{A789CF96-86C5-4317-926D-B70650299D66}"/>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3894665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Detailed HIV prevention targets for key populations</a:t>
            </a:r>
          </a:p>
        </p:txBody>
      </p:sp>
      <p:graphicFrame>
        <p:nvGraphicFramePr>
          <p:cNvPr id="5" name="Table 4">
            <a:extLst>
              <a:ext uri="{FF2B5EF4-FFF2-40B4-BE49-F238E27FC236}">
                <a16:creationId xmlns:a16="http://schemas.microsoft.com/office/drawing/2014/main" id="{DA5D97FB-6FA7-4261-B035-39785BAFE484}"/>
              </a:ext>
            </a:extLst>
          </p:cNvPr>
          <p:cNvGraphicFramePr>
            <a:graphicFrameLocks noGrp="1"/>
          </p:cNvGraphicFramePr>
          <p:nvPr/>
        </p:nvGraphicFramePr>
        <p:xfrm>
          <a:off x="457200" y="1691640"/>
          <a:ext cx="11201400" cy="4876800"/>
        </p:xfrm>
        <a:graphic>
          <a:graphicData uri="http://schemas.openxmlformats.org/drawingml/2006/table">
            <a:tbl>
              <a:tblPr/>
              <a:tblGrid>
                <a:gridCol w="4343400">
                  <a:extLst>
                    <a:ext uri="{9D8B030D-6E8A-4147-A177-3AD203B41FA5}">
                      <a16:colId xmlns:a16="http://schemas.microsoft.com/office/drawing/2014/main" val="3445399568"/>
                    </a:ext>
                  </a:extLst>
                </a:gridCol>
                <a:gridCol w="1371600">
                  <a:extLst>
                    <a:ext uri="{9D8B030D-6E8A-4147-A177-3AD203B41FA5}">
                      <a16:colId xmlns:a16="http://schemas.microsoft.com/office/drawing/2014/main" val="1871595694"/>
                    </a:ext>
                  </a:extLst>
                </a:gridCol>
                <a:gridCol w="1371600">
                  <a:extLst>
                    <a:ext uri="{9D8B030D-6E8A-4147-A177-3AD203B41FA5}">
                      <a16:colId xmlns:a16="http://schemas.microsoft.com/office/drawing/2014/main" val="2890903347"/>
                    </a:ext>
                  </a:extLst>
                </a:gridCol>
                <a:gridCol w="1371600">
                  <a:extLst>
                    <a:ext uri="{9D8B030D-6E8A-4147-A177-3AD203B41FA5}">
                      <a16:colId xmlns:a16="http://schemas.microsoft.com/office/drawing/2014/main" val="4011238786"/>
                    </a:ext>
                  </a:extLst>
                </a:gridCol>
                <a:gridCol w="1371600">
                  <a:extLst>
                    <a:ext uri="{9D8B030D-6E8A-4147-A177-3AD203B41FA5}">
                      <a16:colId xmlns:a16="http://schemas.microsoft.com/office/drawing/2014/main" val="2569932229"/>
                    </a:ext>
                  </a:extLst>
                </a:gridCol>
                <a:gridCol w="1371600">
                  <a:extLst>
                    <a:ext uri="{9D8B030D-6E8A-4147-A177-3AD203B41FA5}">
                      <a16:colId xmlns:a16="http://schemas.microsoft.com/office/drawing/2014/main" val="1713269143"/>
                    </a:ext>
                  </a:extLst>
                </a:gridCol>
              </a:tblGrid>
              <a:tr h="914400">
                <a:tc>
                  <a:txBody>
                    <a:bodyPr/>
                    <a:lstStyle/>
                    <a:p>
                      <a:pPr marL="0" marR="139700" algn="l" defTabSz="914400" rtl="0" eaLnBrk="1" latinLnBrk="0" hangingPunct="1">
                        <a:lnSpc>
                          <a:spcPts val="1500"/>
                        </a:lnSpc>
                        <a:spcBef>
                          <a:spcPts val="0"/>
                        </a:spcBef>
                      </a:pPr>
                      <a:endParaRPr sz="1400" b="1" kern="1200" spc="0" baseline="0" dirty="0">
                        <a:solidFill>
                          <a:schemeClr val="bg1"/>
                        </a:solidFill>
                        <a:latin typeface="+mj-lt"/>
                        <a:ea typeface="+mn-ea"/>
                        <a:cs typeface="Arial"/>
                      </a:endParaRPr>
                    </a:p>
                    <a:p>
                      <a:pPr marL="0" marR="139700" algn="l" defTabSz="914400" rtl="0" eaLnBrk="1" latinLnBrk="0" hangingPunct="1">
                        <a:lnSpc>
                          <a:spcPts val="1500"/>
                        </a:lnSpc>
                        <a:spcBef>
                          <a:spcPts val="0"/>
                        </a:spcBef>
                      </a:pPr>
                      <a:endParaRPr sz="1400" b="1" kern="1200" spc="0" baseline="0" dirty="0">
                        <a:solidFill>
                          <a:schemeClr val="bg1"/>
                        </a:solidFill>
                        <a:latin typeface="+mj-lt"/>
                        <a:ea typeface="+mn-ea"/>
                        <a:cs typeface="Arial"/>
                      </a:endParaRPr>
                    </a:p>
                    <a:p>
                      <a:pPr marL="0" marR="139700" algn="l" defTabSz="914400" rtl="0" eaLnBrk="1" latinLnBrk="0" hangingPunct="1">
                        <a:lnSpc>
                          <a:spcPts val="1500"/>
                        </a:lnSpc>
                        <a:spcBef>
                          <a:spcPts val="0"/>
                        </a:spcBef>
                      </a:pPr>
                      <a:r>
                        <a:rPr sz="1400" b="1" kern="1200" spc="0" baseline="0" dirty="0">
                          <a:solidFill>
                            <a:schemeClr val="bg1"/>
                          </a:solidFill>
                          <a:latin typeface="+mj-lt"/>
                          <a:ea typeface="+mn-ea"/>
                          <a:cs typeface="Arial"/>
                        </a:rPr>
                        <a:t>KEY POPULATIONS</a:t>
                      </a:r>
                    </a:p>
                  </a:txBody>
                  <a:tcPr marR="0" marT="9144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a:txBody>
                    <a:bodyPr/>
                    <a:lstStyle/>
                    <a:p>
                      <a:pPr marL="0" marR="139700" algn="l" defTabSz="914400" rtl="0" eaLnBrk="1" latinLnBrk="0" hangingPunct="1">
                        <a:lnSpc>
                          <a:spcPts val="1500"/>
                        </a:lnSpc>
                        <a:spcBef>
                          <a:spcPts val="0"/>
                        </a:spcBef>
                      </a:pPr>
                      <a:endParaRPr sz="1400" b="1" kern="1200" spc="0" baseline="0">
                        <a:solidFill>
                          <a:schemeClr val="bg1"/>
                        </a:solidFill>
                        <a:latin typeface="+mj-lt"/>
                        <a:ea typeface="+mn-ea"/>
                        <a:cs typeface="Arial"/>
                      </a:endParaRPr>
                    </a:p>
                    <a:p>
                      <a:pPr marL="0" marR="139700" algn="l" defTabSz="914400" rtl="0" eaLnBrk="1" latinLnBrk="0" hangingPunct="1">
                        <a:lnSpc>
                          <a:spcPts val="1500"/>
                        </a:lnSpc>
                        <a:spcBef>
                          <a:spcPts val="0"/>
                        </a:spcBef>
                      </a:pPr>
                      <a:r>
                        <a:rPr sz="1400" b="1" kern="1200" spc="0" baseline="0">
                          <a:solidFill>
                            <a:schemeClr val="bg1"/>
                          </a:solidFill>
                          <a:latin typeface="+mj-lt"/>
                          <a:ea typeface="+mn-ea"/>
                          <a:cs typeface="Arial"/>
                        </a:rPr>
                        <a:t>Sex  workers</a:t>
                      </a:r>
                    </a:p>
                  </a:txBody>
                  <a:tcPr marR="0" marT="9144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a:txBody>
                    <a:bodyPr/>
                    <a:lstStyle/>
                    <a:p>
                      <a:pPr marL="0" marR="139700" algn="l" defTabSz="914400" rtl="0" eaLnBrk="1" latinLnBrk="0" hangingPunct="1">
                        <a:lnSpc>
                          <a:spcPts val="1500"/>
                        </a:lnSpc>
                        <a:spcBef>
                          <a:spcPts val="0"/>
                        </a:spcBef>
                      </a:pPr>
                      <a:r>
                        <a:rPr sz="1400" b="1" kern="1200" spc="0" baseline="0">
                          <a:solidFill>
                            <a:schemeClr val="bg1"/>
                          </a:solidFill>
                          <a:latin typeface="+mj-lt"/>
                          <a:ea typeface="+mn-ea"/>
                          <a:cs typeface="Arial"/>
                        </a:rPr>
                        <a:t>Gay men and other men who</a:t>
                      </a:r>
                      <a:r>
                        <a:rPr lang="fr-CH" sz="1400" b="1" kern="1200" spc="0" baseline="0">
                          <a:solidFill>
                            <a:schemeClr val="bg1"/>
                          </a:solidFill>
                          <a:latin typeface="+mj-lt"/>
                          <a:ea typeface="+mn-ea"/>
                          <a:cs typeface="Arial"/>
                        </a:rPr>
                        <a:t> </a:t>
                      </a:r>
                      <a:r>
                        <a:rPr sz="1400" b="1" kern="1200" spc="0" baseline="0">
                          <a:solidFill>
                            <a:schemeClr val="bg1"/>
                          </a:solidFill>
                          <a:latin typeface="+mj-lt"/>
                          <a:ea typeface="+mn-ea"/>
                          <a:cs typeface="Arial"/>
                        </a:rPr>
                        <a:t>have sex with men</a:t>
                      </a:r>
                    </a:p>
                  </a:txBody>
                  <a:tcPr marR="0" marT="9144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a:txBody>
                    <a:bodyPr/>
                    <a:lstStyle/>
                    <a:p>
                      <a:pPr marL="0" marR="139700" algn="l" defTabSz="914400" rtl="0" eaLnBrk="1" latinLnBrk="0" hangingPunct="1">
                        <a:lnSpc>
                          <a:spcPts val="1500"/>
                        </a:lnSpc>
                        <a:spcBef>
                          <a:spcPts val="0"/>
                        </a:spcBef>
                      </a:pPr>
                      <a:endParaRPr sz="1400" b="1" kern="1200" spc="0" baseline="0">
                        <a:solidFill>
                          <a:schemeClr val="bg1"/>
                        </a:solidFill>
                        <a:latin typeface="+mj-lt"/>
                        <a:ea typeface="+mn-ea"/>
                        <a:cs typeface="Arial"/>
                      </a:endParaRPr>
                    </a:p>
                    <a:p>
                      <a:pPr marL="0" marR="139700" algn="l" defTabSz="914400" rtl="0" eaLnBrk="1" latinLnBrk="0" hangingPunct="1">
                        <a:lnSpc>
                          <a:spcPts val="1500"/>
                        </a:lnSpc>
                        <a:spcBef>
                          <a:spcPts val="0"/>
                        </a:spcBef>
                      </a:pPr>
                      <a:r>
                        <a:rPr sz="1400" b="1" kern="1200" spc="0" baseline="0">
                          <a:solidFill>
                            <a:schemeClr val="bg1"/>
                          </a:solidFill>
                          <a:latin typeface="+mj-lt"/>
                          <a:ea typeface="+mn-ea"/>
                          <a:cs typeface="Arial"/>
                        </a:rPr>
                        <a:t>People who  inject drugs</a:t>
                      </a:r>
                    </a:p>
                  </a:txBody>
                  <a:tcPr marR="0" marT="9144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a:txBody>
                    <a:bodyPr/>
                    <a:lstStyle/>
                    <a:p>
                      <a:pPr marL="0" marR="139700" algn="l" defTabSz="914400" rtl="0" eaLnBrk="1" latinLnBrk="0" hangingPunct="1">
                        <a:lnSpc>
                          <a:spcPts val="1500"/>
                        </a:lnSpc>
                        <a:spcBef>
                          <a:spcPts val="0"/>
                        </a:spcBef>
                      </a:pPr>
                      <a:endParaRPr sz="1400" b="1" kern="1200" spc="0" baseline="0">
                        <a:solidFill>
                          <a:schemeClr val="bg1"/>
                        </a:solidFill>
                        <a:latin typeface="+mj-lt"/>
                        <a:ea typeface="+mn-ea"/>
                        <a:cs typeface="Arial"/>
                      </a:endParaRPr>
                    </a:p>
                    <a:p>
                      <a:pPr marL="0" marR="139700" algn="l" defTabSz="914400" rtl="0" eaLnBrk="1" latinLnBrk="0" hangingPunct="1">
                        <a:lnSpc>
                          <a:spcPts val="1500"/>
                        </a:lnSpc>
                        <a:spcBef>
                          <a:spcPts val="0"/>
                        </a:spcBef>
                      </a:pPr>
                      <a:r>
                        <a:rPr sz="1400" b="1" kern="1200" spc="0" baseline="0">
                          <a:solidFill>
                            <a:schemeClr val="bg1"/>
                          </a:solidFill>
                          <a:latin typeface="+mj-lt"/>
                          <a:ea typeface="+mn-ea"/>
                          <a:cs typeface="Arial"/>
                        </a:rPr>
                        <a:t>Transgender  people</a:t>
                      </a:r>
                    </a:p>
                  </a:txBody>
                  <a:tcPr marR="0" marT="9144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a:txBody>
                    <a:bodyPr/>
                    <a:lstStyle/>
                    <a:p>
                      <a:pPr marL="0" marR="139700" algn="l" defTabSz="914400" rtl="0" eaLnBrk="1" latinLnBrk="0" hangingPunct="1">
                        <a:lnSpc>
                          <a:spcPts val="1500"/>
                        </a:lnSpc>
                        <a:spcBef>
                          <a:spcPts val="0"/>
                        </a:spcBef>
                      </a:pPr>
                      <a:r>
                        <a:rPr sz="1400" b="1" kern="1200" spc="0" baseline="0">
                          <a:solidFill>
                            <a:schemeClr val="bg1"/>
                          </a:solidFill>
                          <a:latin typeface="+mj-lt"/>
                          <a:ea typeface="+mn-ea"/>
                          <a:cs typeface="Arial"/>
                        </a:rPr>
                        <a:t>Prisoners and others </a:t>
                      </a:r>
                      <a:endParaRPr lang="fr-CH" sz="1400" b="1" kern="1200" spc="0" baseline="0">
                        <a:solidFill>
                          <a:schemeClr val="bg1"/>
                        </a:solidFill>
                        <a:latin typeface="+mj-lt"/>
                        <a:ea typeface="+mn-ea"/>
                        <a:cs typeface="Arial"/>
                      </a:endParaRPr>
                    </a:p>
                    <a:p>
                      <a:pPr marL="0" marR="139700" algn="l" defTabSz="914400" rtl="0" eaLnBrk="1" latinLnBrk="0" hangingPunct="1">
                        <a:lnSpc>
                          <a:spcPts val="1500"/>
                        </a:lnSpc>
                        <a:spcBef>
                          <a:spcPts val="0"/>
                        </a:spcBef>
                      </a:pPr>
                      <a:r>
                        <a:rPr sz="1400" b="1" kern="1200" spc="0" baseline="0">
                          <a:solidFill>
                            <a:schemeClr val="bg1"/>
                          </a:solidFill>
                          <a:latin typeface="+mj-lt"/>
                          <a:ea typeface="+mn-ea"/>
                          <a:cs typeface="Arial"/>
                        </a:rPr>
                        <a:t>in closed  settings</a:t>
                      </a:r>
                    </a:p>
                  </a:txBody>
                  <a:tcPr marR="0" marT="9144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extLst>
                  <a:ext uri="{0D108BD9-81ED-4DB2-BD59-A6C34878D82A}">
                    <a16:rowId xmlns:a16="http://schemas.microsoft.com/office/drawing/2014/main" val="3024168645"/>
                  </a:ext>
                </a:extLst>
              </a:tr>
              <a:tr h="640080">
                <a:tc>
                  <a:txBody>
                    <a:bodyPr/>
                    <a:lstStyle/>
                    <a:p>
                      <a:pPr marL="0" marR="282575" algn="l">
                        <a:lnSpc>
                          <a:spcPts val="1100"/>
                        </a:lnSpc>
                        <a:spcBef>
                          <a:spcPts val="0"/>
                        </a:spcBef>
                      </a:pPr>
                      <a:r>
                        <a:rPr sz="1000" spc="0" baseline="0">
                          <a:solidFill>
                            <a:srgbClr val="353334"/>
                          </a:solidFill>
                          <a:latin typeface="+mj-lt"/>
                          <a:cs typeface="Calibri"/>
                        </a:rPr>
                        <a:t>Condoms/lubricant use at last sex by those not taking </a:t>
                      </a:r>
                      <a:r>
                        <a:rPr sz="1000" spc="0" baseline="0" err="1">
                          <a:solidFill>
                            <a:srgbClr val="353334"/>
                          </a:solidFill>
                          <a:latin typeface="+mj-lt"/>
                          <a:cs typeface="Calibri"/>
                        </a:rPr>
                        <a:t>PrEP</a:t>
                      </a:r>
                      <a:r>
                        <a:rPr sz="1000" spc="0" baseline="0">
                          <a:solidFill>
                            <a:srgbClr val="353334"/>
                          </a:solidFill>
                          <a:latin typeface="+mj-lt"/>
                          <a:cs typeface="Calibri"/>
                        </a:rPr>
                        <a:t> with a non-regular partner whose HIV viral load status is not known to be undetectable (includes those who are known to be HIV-negative)</a:t>
                      </a:r>
                      <a:endParaRPr sz="1000" spc="0" baseline="0">
                        <a:latin typeface="+mj-lt"/>
                        <a:cs typeface="Calibri"/>
                      </a:endParaRPr>
                    </a:p>
                  </a:txBody>
                  <a:tcPr marR="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100"/>
                        </a:lnSpc>
                        <a:spcBef>
                          <a:spcPts val="0"/>
                        </a:spcBef>
                      </a:pPr>
                      <a:r>
                        <a:rPr sz="1000" spc="0" baseline="0">
                          <a:solidFill>
                            <a:srgbClr val="353334"/>
                          </a:solidFill>
                          <a:latin typeface="+mj-lt"/>
                          <a:cs typeface="Calibri"/>
                        </a:rPr>
                        <a:t>--</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95%</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95%</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95%</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858689597"/>
                  </a:ext>
                </a:extLst>
              </a:tr>
              <a:tr h="365760">
                <a:tc>
                  <a:txBody>
                    <a:bodyPr/>
                    <a:lstStyle/>
                    <a:p>
                      <a:pPr marL="0" marR="293370" algn="l">
                        <a:lnSpc>
                          <a:spcPts val="1100"/>
                        </a:lnSpc>
                        <a:spcBef>
                          <a:spcPts val="0"/>
                        </a:spcBef>
                      </a:pPr>
                      <a:r>
                        <a:rPr sz="1000" spc="0" baseline="0">
                          <a:solidFill>
                            <a:srgbClr val="353334"/>
                          </a:solidFill>
                          <a:latin typeface="+mj-lt"/>
                          <a:cs typeface="Calibri"/>
                        </a:rPr>
                        <a:t>Condom/lubricant use at last sex with a client or non-regular partner</a:t>
                      </a:r>
                      <a:endParaRPr sz="1000" spc="0" baseline="0">
                        <a:latin typeface="+mj-lt"/>
                        <a:cs typeface="Calibri"/>
                      </a:endParaRPr>
                    </a:p>
                  </a:txBody>
                  <a:tcPr marR="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100"/>
                        </a:lnSpc>
                        <a:spcBef>
                          <a:spcPts val="0"/>
                        </a:spcBef>
                      </a:pPr>
                      <a:r>
                        <a:rPr sz="1000" spc="0" baseline="0">
                          <a:solidFill>
                            <a:srgbClr val="353334"/>
                          </a:solidFill>
                          <a:latin typeface="+mj-lt"/>
                          <a:cs typeface="Calibri"/>
                        </a:rPr>
                        <a:t>90%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90%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194895147"/>
                  </a:ext>
                </a:extLst>
              </a:tr>
              <a:tr h="822960">
                <a:tc>
                  <a:txBody>
                    <a:bodyPr/>
                    <a:lstStyle/>
                    <a:p>
                      <a:pPr marL="0" algn="l">
                        <a:lnSpc>
                          <a:spcPts val="1100"/>
                        </a:lnSpc>
                        <a:spcBef>
                          <a:spcPts val="0"/>
                        </a:spcBef>
                        <a:spcAft>
                          <a:spcPts val="200"/>
                        </a:spcAft>
                      </a:pPr>
                      <a:r>
                        <a:rPr sz="1000" spc="0" baseline="0" err="1">
                          <a:solidFill>
                            <a:srgbClr val="353334"/>
                          </a:solidFill>
                          <a:latin typeface="+mj-lt"/>
                          <a:cs typeface="Calibri"/>
                        </a:rPr>
                        <a:t>PrEP</a:t>
                      </a:r>
                      <a:r>
                        <a:rPr sz="1000" spc="0" baseline="0">
                          <a:solidFill>
                            <a:srgbClr val="353334"/>
                          </a:solidFill>
                          <a:latin typeface="+mj-lt"/>
                          <a:cs typeface="Calibri"/>
                        </a:rPr>
                        <a:t> use (by risk category)</a:t>
                      </a:r>
                      <a:endParaRPr sz="1000" spc="0" baseline="0">
                        <a:latin typeface="+mj-lt"/>
                        <a:cs typeface="Calibri"/>
                      </a:endParaRPr>
                    </a:p>
                    <a:p>
                      <a:pPr marL="227013" indent="-114300" algn="l">
                        <a:lnSpc>
                          <a:spcPts val="1100"/>
                        </a:lnSpc>
                        <a:spcBef>
                          <a:spcPts val="0"/>
                        </a:spcBef>
                        <a:spcAft>
                          <a:spcPts val="200"/>
                        </a:spcAft>
                        <a:buSzPct val="100000"/>
                        <a:buFont typeface="Wingdings" panose="05000000000000000000" pitchFamily="2" charset="2"/>
                        <a:buChar char="§"/>
                        <a:tabLst>
                          <a:tab pos="318135" algn="l"/>
                        </a:tabLst>
                      </a:pPr>
                      <a:r>
                        <a:rPr sz="1000" spc="0" baseline="0">
                          <a:solidFill>
                            <a:srgbClr val="353334"/>
                          </a:solidFill>
                          <a:latin typeface="+mj-lt"/>
                          <a:cs typeface="Calibri"/>
                        </a:rPr>
                        <a:t>Very high</a:t>
                      </a:r>
                      <a:endParaRPr sz="1000" spc="0" baseline="0">
                        <a:latin typeface="+mj-lt"/>
                        <a:cs typeface="Calibri"/>
                      </a:endParaRPr>
                    </a:p>
                    <a:p>
                      <a:pPr marL="227013" indent="-114300" algn="l">
                        <a:lnSpc>
                          <a:spcPts val="1100"/>
                        </a:lnSpc>
                        <a:spcBef>
                          <a:spcPts val="0"/>
                        </a:spcBef>
                        <a:spcAft>
                          <a:spcPts val="200"/>
                        </a:spcAft>
                        <a:buSzPct val="100000"/>
                        <a:buFont typeface="Wingdings" panose="05000000000000000000" pitchFamily="2" charset="2"/>
                        <a:buChar char="§"/>
                        <a:tabLst>
                          <a:tab pos="321310" algn="l"/>
                        </a:tabLst>
                      </a:pPr>
                      <a:r>
                        <a:rPr sz="1000" spc="0" baseline="0">
                          <a:solidFill>
                            <a:srgbClr val="353334"/>
                          </a:solidFill>
                          <a:latin typeface="+mj-lt"/>
                          <a:cs typeface="Calibri"/>
                        </a:rPr>
                        <a:t>High</a:t>
                      </a:r>
                      <a:endParaRPr sz="1000" spc="0" baseline="0">
                        <a:latin typeface="+mj-lt"/>
                        <a:cs typeface="Calibri"/>
                      </a:endParaRPr>
                    </a:p>
                    <a:p>
                      <a:pPr marL="227013" indent="-114300" algn="l">
                        <a:lnSpc>
                          <a:spcPts val="1100"/>
                        </a:lnSpc>
                        <a:spcBef>
                          <a:spcPts val="0"/>
                        </a:spcBef>
                        <a:spcAft>
                          <a:spcPts val="200"/>
                        </a:spcAft>
                        <a:buSzPct val="100000"/>
                        <a:buFont typeface="Wingdings" panose="05000000000000000000" pitchFamily="2" charset="2"/>
                        <a:buChar char="§"/>
                        <a:tabLst>
                          <a:tab pos="321310" algn="l"/>
                        </a:tabLst>
                      </a:pPr>
                      <a:r>
                        <a:rPr sz="1000" spc="0" baseline="0">
                          <a:solidFill>
                            <a:srgbClr val="353334"/>
                          </a:solidFill>
                          <a:latin typeface="+mj-lt"/>
                          <a:cs typeface="Calibri"/>
                        </a:rPr>
                        <a:t>Moderate an</a:t>
                      </a:r>
                      <a:r>
                        <a:rPr lang="fr-CH" sz="1000" spc="0" baseline="0">
                          <a:solidFill>
                            <a:srgbClr val="353334"/>
                          </a:solidFill>
                          <a:latin typeface="+mj-lt"/>
                          <a:cs typeface="Calibri"/>
                        </a:rPr>
                        <a:t>d</a:t>
                      </a:r>
                      <a:r>
                        <a:rPr sz="1000" spc="0" baseline="0">
                          <a:solidFill>
                            <a:srgbClr val="353334"/>
                          </a:solidFill>
                          <a:latin typeface="+mj-lt"/>
                          <a:cs typeface="Calibri"/>
                        </a:rPr>
                        <a:t> low</a:t>
                      </a:r>
                      <a:endParaRPr sz="1000" spc="0" baseline="0">
                        <a:latin typeface="+mj-lt"/>
                        <a:cs typeface="Calibri"/>
                      </a:endParaRPr>
                    </a:p>
                  </a:txBody>
                  <a:tcPr marR="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100"/>
                        </a:lnSpc>
                        <a:spcBef>
                          <a:spcPts val="0"/>
                        </a:spcBef>
                        <a:spcAft>
                          <a:spcPts val="200"/>
                        </a:spcAft>
                      </a:pPr>
                      <a:endParaRPr lang="fr-CH" sz="1000" spc="0" baseline="0">
                        <a:solidFill>
                          <a:srgbClr val="353334"/>
                        </a:solidFill>
                        <a:latin typeface="+mj-lt"/>
                        <a:cs typeface="Calibri"/>
                      </a:endParaRPr>
                    </a:p>
                    <a:p>
                      <a:pPr marL="0" algn="r">
                        <a:lnSpc>
                          <a:spcPts val="1100"/>
                        </a:lnSpc>
                        <a:spcBef>
                          <a:spcPts val="0"/>
                        </a:spcBef>
                        <a:spcAft>
                          <a:spcPts val="200"/>
                        </a:spcAft>
                      </a:pPr>
                      <a:r>
                        <a:rPr sz="1000" spc="0" baseline="0">
                          <a:solidFill>
                            <a:srgbClr val="353334"/>
                          </a:solidFill>
                          <a:latin typeface="+mj-lt"/>
                          <a:cs typeface="Calibri"/>
                        </a:rPr>
                        <a:t>80%</a:t>
                      </a:r>
                      <a:endParaRPr sz="1000" spc="0" baseline="0">
                        <a:latin typeface="+mj-lt"/>
                        <a:cs typeface="Calibri"/>
                      </a:endParaRPr>
                    </a:p>
                    <a:p>
                      <a:pPr marL="0" algn="r">
                        <a:lnSpc>
                          <a:spcPts val="1100"/>
                        </a:lnSpc>
                        <a:spcBef>
                          <a:spcPts val="0"/>
                        </a:spcBef>
                        <a:spcAft>
                          <a:spcPts val="200"/>
                        </a:spcAft>
                      </a:pPr>
                      <a:r>
                        <a:rPr sz="1000" spc="0" baseline="0">
                          <a:solidFill>
                            <a:srgbClr val="353334"/>
                          </a:solidFill>
                          <a:latin typeface="+mj-lt"/>
                          <a:cs typeface="Calibri"/>
                        </a:rPr>
                        <a:t>15%</a:t>
                      </a:r>
                      <a:endParaRPr sz="1000" spc="0" baseline="0">
                        <a:latin typeface="+mj-lt"/>
                        <a:cs typeface="Calibri"/>
                      </a:endParaRPr>
                    </a:p>
                    <a:p>
                      <a:pPr marL="0" algn="r">
                        <a:lnSpc>
                          <a:spcPts val="1100"/>
                        </a:lnSpc>
                        <a:spcBef>
                          <a:spcPts val="0"/>
                        </a:spcBef>
                        <a:spcAft>
                          <a:spcPts val="200"/>
                        </a:spcAft>
                      </a:pPr>
                      <a:r>
                        <a:rPr sz="1000" spc="0" baseline="0">
                          <a:solidFill>
                            <a:srgbClr val="353334"/>
                          </a:solidFill>
                          <a:latin typeface="+mj-lt"/>
                          <a:cs typeface="Calibri"/>
                        </a:rPr>
                        <a:t>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spcAft>
                          <a:spcPts val="200"/>
                        </a:spcAft>
                      </a:pPr>
                      <a:endParaRPr lang="fr-CH" sz="1000" spc="0" baseline="0">
                        <a:solidFill>
                          <a:srgbClr val="353334"/>
                        </a:solidFill>
                        <a:latin typeface="+mj-lt"/>
                        <a:cs typeface="Calibri"/>
                      </a:endParaRPr>
                    </a:p>
                    <a:p>
                      <a:pPr marL="0" algn="r">
                        <a:lnSpc>
                          <a:spcPts val="1100"/>
                        </a:lnSpc>
                        <a:spcBef>
                          <a:spcPts val="0"/>
                        </a:spcBef>
                        <a:spcAft>
                          <a:spcPts val="200"/>
                        </a:spcAft>
                      </a:pPr>
                      <a:r>
                        <a:rPr sz="1000" spc="0" baseline="0">
                          <a:solidFill>
                            <a:srgbClr val="353334"/>
                          </a:solidFill>
                          <a:latin typeface="+mj-lt"/>
                          <a:cs typeface="Calibri"/>
                        </a:rPr>
                        <a:t>50%</a:t>
                      </a:r>
                      <a:endParaRPr sz="1000" spc="0" baseline="0">
                        <a:latin typeface="+mj-lt"/>
                        <a:cs typeface="Calibri"/>
                      </a:endParaRPr>
                    </a:p>
                    <a:p>
                      <a:pPr marL="0" algn="r">
                        <a:lnSpc>
                          <a:spcPts val="1100"/>
                        </a:lnSpc>
                        <a:spcBef>
                          <a:spcPts val="0"/>
                        </a:spcBef>
                        <a:spcAft>
                          <a:spcPts val="200"/>
                        </a:spcAft>
                      </a:pPr>
                      <a:r>
                        <a:rPr sz="1000" spc="0" baseline="0">
                          <a:solidFill>
                            <a:srgbClr val="353334"/>
                          </a:solidFill>
                          <a:latin typeface="+mj-lt"/>
                          <a:cs typeface="Calibri"/>
                        </a:rPr>
                        <a:t>15%</a:t>
                      </a:r>
                      <a:endParaRPr sz="1000" spc="0" baseline="0">
                        <a:latin typeface="+mj-lt"/>
                        <a:cs typeface="Calibri"/>
                      </a:endParaRPr>
                    </a:p>
                    <a:p>
                      <a:pPr marL="0" algn="r">
                        <a:lnSpc>
                          <a:spcPts val="1100"/>
                        </a:lnSpc>
                        <a:spcBef>
                          <a:spcPts val="0"/>
                        </a:spcBef>
                        <a:spcAft>
                          <a:spcPts val="200"/>
                        </a:spcAft>
                      </a:pPr>
                      <a:r>
                        <a:rPr sz="1000" spc="0" baseline="0">
                          <a:solidFill>
                            <a:srgbClr val="353334"/>
                          </a:solidFill>
                          <a:latin typeface="+mj-lt"/>
                          <a:cs typeface="Calibri"/>
                        </a:rPr>
                        <a:t>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spcAft>
                          <a:spcPts val="200"/>
                        </a:spcAft>
                      </a:pPr>
                      <a:endParaRPr lang="fr-CH" sz="1000" spc="0" baseline="0">
                        <a:solidFill>
                          <a:srgbClr val="353334"/>
                        </a:solidFill>
                        <a:latin typeface="+mj-lt"/>
                        <a:cs typeface="Calibri"/>
                      </a:endParaRPr>
                    </a:p>
                    <a:p>
                      <a:pPr marL="0" algn="r">
                        <a:lnSpc>
                          <a:spcPts val="1100"/>
                        </a:lnSpc>
                        <a:spcBef>
                          <a:spcPts val="0"/>
                        </a:spcBef>
                        <a:spcAft>
                          <a:spcPts val="200"/>
                        </a:spcAft>
                      </a:pPr>
                      <a:r>
                        <a:rPr sz="1000" spc="0" baseline="0">
                          <a:solidFill>
                            <a:srgbClr val="353334"/>
                          </a:solidFill>
                          <a:latin typeface="+mj-lt"/>
                          <a:cs typeface="Calibri"/>
                        </a:rPr>
                        <a:t>15%</a:t>
                      </a:r>
                      <a:endParaRPr sz="1000" spc="0" baseline="0">
                        <a:latin typeface="+mj-lt"/>
                        <a:cs typeface="Calibri"/>
                      </a:endParaRPr>
                    </a:p>
                    <a:p>
                      <a:pPr marL="0" algn="r">
                        <a:lnSpc>
                          <a:spcPts val="1100"/>
                        </a:lnSpc>
                        <a:spcBef>
                          <a:spcPts val="0"/>
                        </a:spcBef>
                        <a:spcAft>
                          <a:spcPts val="200"/>
                        </a:spcAft>
                      </a:pPr>
                      <a:r>
                        <a:rPr sz="1000" spc="0" baseline="0">
                          <a:solidFill>
                            <a:srgbClr val="353334"/>
                          </a:solidFill>
                          <a:latin typeface="+mj-lt"/>
                          <a:cs typeface="Calibri"/>
                        </a:rPr>
                        <a:t>5%</a:t>
                      </a:r>
                      <a:endParaRPr sz="1000" spc="0" baseline="0">
                        <a:latin typeface="+mj-lt"/>
                        <a:cs typeface="Calibri"/>
                      </a:endParaRPr>
                    </a:p>
                    <a:p>
                      <a:pPr marL="0" algn="r">
                        <a:lnSpc>
                          <a:spcPts val="1100"/>
                        </a:lnSpc>
                        <a:spcBef>
                          <a:spcPts val="0"/>
                        </a:spcBef>
                        <a:spcAft>
                          <a:spcPts val="200"/>
                        </a:spcAft>
                      </a:pPr>
                      <a:r>
                        <a:rPr sz="1000" spc="0" baseline="0">
                          <a:solidFill>
                            <a:srgbClr val="353334"/>
                          </a:solidFill>
                          <a:latin typeface="+mj-lt"/>
                          <a:cs typeface="Calibri"/>
                        </a:rPr>
                        <a:t>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spcAft>
                          <a:spcPts val="200"/>
                        </a:spcAft>
                      </a:pPr>
                      <a:endParaRPr lang="fr-CH" sz="1000" spc="0" baseline="0">
                        <a:solidFill>
                          <a:srgbClr val="353334"/>
                        </a:solidFill>
                        <a:latin typeface="+mj-lt"/>
                        <a:cs typeface="Calibri"/>
                      </a:endParaRPr>
                    </a:p>
                    <a:p>
                      <a:pPr marL="0" algn="r">
                        <a:lnSpc>
                          <a:spcPts val="1100"/>
                        </a:lnSpc>
                        <a:spcBef>
                          <a:spcPts val="0"/>
                        </a:spcBef>
                        <a:spcAft>
                          <a:spcPts val="200"/>
                        </a:spcAft>
                      </a:pPr>
                      <a:r>
                        <a:rPr sz="1000" spc="0" baseline="0">
                          <a:solidFill>
                            <a:srgbClr val="353334"/>
                          </a:solidFill>
                          <a:latin typeface="+mj-lt"/>
                          <a:cs typeface="Calibri"/>
                        </a:rPr>
                        <a:t>50%</a:t>
                      </a:r>
                      <a:endParaRPr sz="1000" spc="0" baseline="0">
                        <a:latin typeface="+mj-lt"/>
                        <a:cs typeface="Calibri"/>
                      </a:endParaRPr>
                    </a:p>
                    <a:p>
                      <a:pPr marL="0" algn="r">
                        <a:lnSpc>
                          <a:spcPts val="1100"/>
                        </a:lnSpc>
                        <a:spcBef>
                          <a:spcPts val="0"/>
                        </a:spcBef>
                        <a:spcAft>
                          <a:spcPts val="200"/>
                        </a:spcAft>
                      </a:pPr>
                      <a:r>
                        <a:rPr sz="1000" spc="0" baseline="0">
                          <a:solidFill>
                            <a:srgbClr val="353334"/>
                          </a:solidFill>
                          <a:latin typeface="+mj-lt"/>
                          <a:cs typeface="Calibri"/>
                        </a:rPr>
                        <a:t>15%</a:t>
                      </a:r>
                      <a:endParaRPr sz="1000" spc="0" baseline="0">
                        <a:latin typeface="+mj-lt"/>
                        <a:cs typeface="Calibri"/>
                      </a:endParaRPr>
                    </a:p>
                    <a:p>
                      <a:pPr marL="0" algn="r">
                        <a:lnSpc>
                          <a:spcPts val="1100"/>
                        </a:lnSpc>
                        <a:spcBef>
                          <a:spcPts val="0"/>
                        </a:spcBef>
                        <a:spcAft>
                          <a:spcPts val="200"/>
                        </a:spcAft>
                      </a:pPr>
                      <a:r>
                        <a:rPr sz="1000" spc="0" baseline="0">
                          <a:solidFill>
                            <a:srgbClr val="353334"/>
                          </a:solidFill>
                          <a:latin typeface="+mj-lt"/>
                          <a:cs typeface="Calibri"/>
                        </a:rPr>
                        <a:t>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spcAft>
                          <a:spcPts val="200"/>
                        </a:spcAft>
                      </a:pPr>
                      <a:endParaRPr lang="fr-CH" sz="1000" spc="0" baseline="0">
                        <a:solidFill>
                          <a:srgbClr val="353334"/>
                        </a:solidFill>
                        <a:latin typeface="+mj-lt"/>
                        <a:cs typeface="Calibri"/>
                      </a:endParaRPr>
                    </a:p>
                    <a:p>
                      <a:pPr marL="0" algn="r">
                        <a:lnSpc>
                          <a:spcPts val="1100"/>
                        </a:lnSpc>
                        <a:spcBef>
                          <a:spcPts val="0"/>
                        </a:spcBef>
                        <a:spcAft>
                          <a:spcPts val="200"/>
                        </a:spcAft>
                      </a:pPr>
                      <a:r>
                        <a:rPr sz="1000" spc="0" baseline="0">
                          <a:solidFill>
                            <a:srgbClr val="353334"/>
                          </a:solidFill>
                          <a:latin typeface="+mj-lt"/>
                          <a:cs typeface="Calibri"/>
                        </a:rPr>
                        <a:t>15%</a:t>
                      </a:r>
                      <a:endParaRPr sz="1000" spc="0" baseline="0">
                        <a:latin typeface="+mj-lt"/>
                        <a:cs typeface="Calibri"/>
                      </a:endParaRPr>
                    </a:p>
                    <a:p>
                      <a:pPr marL="0" algn="r">
                        <a:lnSpc>
                          <a:spcPts val="1100"/>
                        </a:lnSpc>
                        <a:spcBef>
                          <a:spcPts val="0"/>
                        </a:spcBef>
                        <a:spcAft>
                          <a:spcPts val="200"/>
                        </a:spcAft>
                      </a:pPr>
                      <a:r>
                        <a:rPr sz="1000" spc="0" baseline="0">
                          <a:solidFill>
                            <a:srgbClr val="353334"/>
                          </a:solidFill>
                          <a:latin typeface="+mj-lt"/>
                          <a:cs typeface="Calibri"/>
                        </a:rPr>
                        <a:t>5%</a:t>
                      </a:r>
                      <a:endParaRPr sz="1000" spc="0" baseline="0">
                        <a:latin typeface="+mj-lt"/>
                        <a:cs typeface="Calibri"/>
                      </a:endParaRPr>
                    </a:p>
                    <a:p>
                      <a:pPr marL="0" algn="r">
                        <a:lnSpc>
                          <a:spcPts val="1100"/>
                        </a:lnSpc>
                        <a:spcBef>
                          <a:spcPts val="0"/>
                        </a:spcBef>
                        <a:spcAft>
                          <a:spcPts val="200"/>
                        </a:spcAft>
                      </a:pPr>
                      <a:r>
                        <a:rPr sz="1000" spc="0" baseline="0">
                          <a:solidFill>
                            <a:srgbClr val="353334"/>
                          </a:solidFill>
                          <a:latin typeface="+mj-lt"/>
                          <a:cs typeface="Calibri"/>
                        </a:rPr>
                        <a:t>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793514183"/>
                  </a:ext>
                </a:extLst>
              </a:tr>
              <a:tr h="365760">
                <a:tc>
                  <a:txBody>
                    <a:bodyPr/>
                    <a:lstStyle/>
                    <a:p>
                      <a:pPr marL="0" algn="l">
                        <a:lnSpc>
                          <a:spcPts val="1100"/>
                        </a:lnSpc>
                        <a:spcBef>
                          <a:spcPts val="0"/>
                        </a:spcBef>
                      </a:pPr>
                      <a:r>
                        <a:rPr sz="1000" spc="0" baseline="0">
                          <a:solidFill>
                            <a:srgbClr val="353334"/>
                          </a:solidFill>
                          <a:latin typeface="+mj-lt"/>
                          <a:cs typeface="Calibri"/>
                        </a:rPr>
                        <a:t>Sterile needles and syringes</a:t>
                      </a:r>
                      <a:endParaRPr sz="1000" spc="0" baseline="0">
                        <a:latin typeface="+mj-lt"/>
                        <a:cs typeface="Calibri"/>
                      </a:endParaRPr>
                    </a:p>
                  </a:txBody>
                  <a:tcPr marR="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100"/>
                        </a:lnSpc>
                        <a:spcBef>
                          <a:spcPts val="0"/>
                        </a:spcBef>
                      </a:pPr>
                      <a:r>
                        <a:rPr sz="1000" spc="0" baseline="0">
                          <a:solidFill>
                            <a:srgbClr val="353334"/>
                          </a:solidFill>
                          <a:latin typeface="+mj-lt"/>
                          <a:cs typeface="Calibri"/>
                        </a:rPr>
                        <a:t>--</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90%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90%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4126498477"/>
                  </a:ext>
                </a:extLst>
              </a:tr>
              <a:tr h="365760">
                <a:tc>
                  <a:txBody>
                    <a:bodyPr/>
                    <a:lstStyle/>
                    <a:p>
                      <a:pPr marL="0" marR="319405" algn="l">
                        <a:lnSpc>
                          <a:spcPts val="1100"/>
                        </a:lnSpc>
                        <a:spcBef>
                          <a:spcPts val="0"/>
                        </a:spcBef>
                      </a:pPr>
                      <a:r>
                        <a:rPr sz="1000" spc="0" baseline="0">
                          <a:solidFill>
                            <a:srgbClr val="353334"/>
                          </a:solidFill>
                          <a:latin typeface="+mj-lt"/>
                          <a:cs typeface="Calibri"/>
                        </a:rPr>
                        <a:t>Opioid substitution therapy among people who are opioid dependent</a:t>
                      </a:r>
                      <a:endParaRPr sz="1000" spc="0" baseline="0">
                        <a:latin typeface="+mj-lt"/>
                        <a:cs typeface="Calibri"/>
                      </a:endParaRPr>
                    </a:p>
                  </a:txBody>
                  <a:tcPr marR="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100"/>
                        </a:lnSpc>
                        <a:spcBef>
                          <a:spcPts val="0"/>
                        </a:spcBef>
                      </a:pPr>
                      <a:r>
                        <a:rPr sz="1000" spc="0" baseline="0">
                          <a:solidFill>
                            <a:srgbClr val="353334"/>
                          </a:solidFill>
                          <a:latin typeface="+mj-lt"/>
                          <a:cs typeface="Calibri"/>
                        </a:rPr>
                        <a:t>--</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50%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1147662020"/>
                  </a:ext>
                </a:extLst>
              </a:tr>
              <a:tr h="365760">
                <a:tc>
                  <a:txBody>
                    <a:bodyPr/>
                    <a:lstStyle/>
                    <a:p>
                      <a:pPr marL="0" algn="l">
                        <a:lnSpc>
                          <a:spcPts val="1100"/>
                        </a:lnSpc>
                        <a:spcBef>
                          <a:spcPts val="0"/>
                        </a:spcBef>
                      </a:pPr>
                      <a:r>
                        <a:rPr sz="1000" spc="0" baseline="0">
                          <a:solidFill>
                            <a:srgbClr val="353334"/>
                          </a:solidFill>
                          <a:latin typeface="+mj-lt"/>
                          <a:cs typeface="Calibri"/>
                        </a:rPr>
                        <a:t>STI screening and treatment</a:t>
                      </a:r>
                      <a:endParaRPr sz="1000" spc="0" baseline="0">
                        <a:latin typeface="+mj-lt"/>
                        <a:cs typeface="Calibri"/>
                      </a:endParaRPr>
                    </a:p>
                  </a:txBody>
                  <a:tcPr marR="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100"/>
                        </a:lnSpc>
                        <a:spcBef>
                          <a:spcPts val="0"/>
                        </a:spcBef>
                      </a:pPr>
                      <a:r>
                        <a:rPr sz="1000" spc="0" baseline="0">
                          <a:solidFill>
                            <a:srgbClr val="353334"/>
                          </a:solidFill>
                          <a:latin typeface="+mj-lt"/>
                          <a:cs typeface="Calibri"/>
                        </a:rPr>
                        <a:t>80%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80%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80%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891588968"/>
                  </a:ext>
                </a:extLst>
              </a:tr>
              <a:tr h="502920">
                <a:tc>
                  <a:txBody>
                    <a:bodyPr/>
                    <a:lstStyle/>
                    <a:p>
                      <a:pPr marL="0" marR="350520" algn="l">
                        <a:lnSpc>
                          <a:spcPts val="1100"/>
                        </a:lnSpc>
                        <a:spcBef>
                          <a:spcPts val="0"/>
                        </a:spcBef>
                      </a:pPr>
                      <a:r>
                        <a:rPr sz="1000" spc="0" baseline="0">
                          <a:solidFill>
                            <a:srgbClr val="353334"/>
                          </a:solidFill>
                          <a:latin typeface="+mj-lt"/>
                          <a:cs typeface="Calibri"/>
                        </a:rPr>
                        <a:t>Regular access to appropriate health system or community-led services</a:t>
                      </a:r>
                      <a:endParaRPr sz="1000" spc="0" baseline="0">
                        <a:latin typeface="+mj-lt"/>
                        <a:cs typeface="Calibri"/>
                      </a:endParaRPr>
                    </a:p>
                  </a:txBody>
                  <a:tcPr marR="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100"/>
                        </a:lnSpc>
                        <a:spcBef>
                          <a:spcPts val="0"/>
                        </a:spcBef>
                      </a:pPr>
                      <a:r>
                        <a:rPr sz="1000" spc="0" baseline="0">
                          <a:solidFill>
                            <a:srgbClr val="353334"/>
                          </a:solidFill>
                          <a:latin typeface="+mj-lt"/>
                          <a:cs typeface="Calibri"/>
                        </a:rPr>
                        <a:t>90%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90%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90%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90%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100%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869091684"/>
                  </a:ext>
                </a:extLst>
              </a:tr>
              <a:tr h="502920">
                <a:tc>
                  <a:txBody>
                    <a:bodyPr/>
                    <a:lstStyle/>
                    <a:p>
                      <a:pPr marL="0" marR="297180" algn="l">
                        <a:lnSpc>
                          <a:spcPts val="1100"/>
                        </a:lnSpc>
                        <a:spcBef>
                          <a:spcPts val="0"/>
                        </a:spcBef>
                      </a:pPr>
                      <a:r>
                        <a:rPr sz="1000" spc="0" baseline="0">
                          <a:solidFill>
                            <a:srgbClr val="353334"/>
                          </a:solidFill>
                          <a:latin typeface="+mj-lt"/>
                          <a:cs typeface="Calibri"/>
                        </a:rPr>
                        <a:t>Access to post-exposure prophylaxis as part of package of risk assessment and support</a:t>
                      </a:r>
                      <a:endParaRPr sz="1000" spc="0" baseline="0">
                        <a:latin typeface="+mj-lt"/>
                        <a:cs typeface="Calibri"/>
                      </a:endParaRPr>
                    </a:p>
                  </a:txBody>
                  <a:tcPr marR="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100"/>
                        </a:lnSpc>
                        <a:spcBef>
                          <a:spcPts val="0"/>
                        </a:spcBef>
                      </a:pPr>
                      <a:r>
                        <a:rPr sz="1000" spc="0" baseline="0">
                          <a:solidFill>
                            <a:srgbClr val="353334"/>
                          </a:solidFill>
                          <a:latin typeface="+mj-lt"/>
                          <a:cs typeface="Calibri"/>
                        </a:rPr>
                        <a:t>90%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90%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90%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a:solidFill>
                            <a:srgbClr val="353334"/>
                          </a:solidFill>
                          <a:latin typeface="+mj-lt"/>
                          <a:cs typeface="Calibri"/>
                        </a:rPr>
                        <a:t>90%</a:t>
                      </a:r>
                      <a:endParaRPr sz="1000" spc="0" baseline="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100"/>
                        </a:lnSpc>
                        <a:spcBef>
                          <a:spcPts val="0"/>
                        </a:spcBef>
                      </a:pPr>
                      <a:r>
                        <a:rPr sz="1000" spc="0" baseline="0" dirty="0">
                          <a:solidFill>
                            <a:srgbClr val="353334"/>
                          </a:solidFill>
                          <a:latin typeface="+mj-lt"/>
                          <a:cs typeface="Calibri"/>
                        </a:rPr>
                        <a:t>90%</a:t>
                      </a:r>
                      <a:endParaRPr sz="1000" spc="0" baseline="0" dirty="0">
                        <a:latin typeface="+mj-lt"/>
                        <a:cs typeface="Calibri"/>
                      </a:endParaRPr>
                    </a:p>
                  </a:txBody>
                  <a:tcPr marR="548640" marT="9144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1433049734"/>
                  </a:ext>
                </a:extLst>
              </a:tr>
            </a:tbl>
          </a:graphicData>
        </a:graphic>
      </p:graphicFrame>
      <p:sp>
        <p:nvSpPr>
          <p:cNvPr id="8" name="object 2">
            <a:extLst>
              <a:ext uri="{FF2B5EF4-FFF2-40B4-BE49-F238E27FC236}">
                <a16:creationId xmlns:a16="http://schemas.microsoft.com/office/drawing/2014/main" id="{E684CAFC-E7D3-4C02-80C6-6C0397142AFC}"/>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810333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Detailed HIV prevention targets for the general population</a:t>
            </a:r>
          </a:p>
        </p:txBody>
      </p:sp>
      <p:graphicFrame>
        <p:nvGraphicFramePr>
          <p:cNvPr id="5" name="Table 4">
            <a:extLst>
              <a:ext uri="{FF2B5EF4-FFF2-40B4-BE49-F238E27FC236}">
                <a16:creationId xmlns:a16="http://schemas.microsoft.com/office/drawing/2014/main" id="{8627F32E-276B-49E5-9D63-BA3535F483FF}"/>
              </a:ext>
            </a:extLst>
          </p:cNvPr>
          <p:cNvGraphicFramePr>
            <a:graphicFrameLocks noGrp="1"/>
          </p:cNvGraphicFramePr>
          <p:nvPr/>
        </p:nvGraphicFramePr>
        <p:xfrm>
          <a:off x="457200" y="1645920"/>
          <a:ext cx="11475720" cy="4927029"/>
        </p:xfrm>
        <a:graphic>
          <a:graphicData uri="http://schemas.openxmlformats.org/drawingml/2006/table">
            <a:tbl>
              <a:tblPr/>
              <a:tblGrid>
                <a:gridCol w="2743200">
                  <a:extLst>
                    <a:ext uri="{9D8B030D-6E8A-4147-A177-3AD203B41FA5}">
                      <a16:colId xmlns:a16="http://schemas.microsoft.com/office/drawing/2014/main" val="3695985299"/>
                    </a:ext>
                  </a:extLst>
                </a:gridCol>
                <a:gridCol w="4343400">
                  <a:extLst>
                    <a:ext uri="{9D8B030D-6E8A-4147-A177-3AD203B41FA5}">
                      <a16:colId xmlns:a16="http://schemas.microsoft.com/office/drawing/2014/main" val="565789969"/>
                    </a:ext>
                  </a:extLst>
                </a:gridCol>
                <a:gridCol w="1097280">
                  <a:extLst>
                    <a:ext uri="{9D8B030D-6E8A-4147-A177-3AD203B41FA5}">
                      <a16:colId xmlns:a16="http://schemas.microsoft.com/office/drawing/2014/main" val="2875481288"/>
                    </a:ext>
                  </a:extLst>
                </a:gridCol>
                <a:gridCol w="1097280">
                  <a:extLst>
                    <a:ext uri="{9D8B030D-6E8A-4147-A177-3AD203B41FA5}">
                      <a16:colId xmlns:a16="http://schemas.microsoft.com/office/drawing/2014/main" val="3759060136"/>
                    </a:ext>
                  </a:extLst>
                </a:gridCol>
                <a:gridCol w="1097280">
                  <a:extLst>
                    <a:ext uri="{9D8B030D-6E8A-4147-A177-3AD203B41FA5}">
                      <a16:colId xmlns:a16="http://schemas.microsoft.com/office/drawing/2014/main" val="4053548576"/>
                    </a:ext>
                  </a:extLst>
                </a:gridCol>
                <a:gridCol w="1097280">
                  <a:extLst>
                    <a:ext uri="{9D8B030D-6E8A-4147-A177-3AD203B41FA5}">
                      <a16:colId xmlns:a16="http://schemas.microsoft.com/office/drawing/2014/main" val="456027434"/>
                    </a:ext>
                  </a:extLst>
                </a:gridCol>
              </a:tblGrid>
              <a:tr h="411480">
                <a:tc rowSpan="2" gridSpan="2">
                  <a:txBody>
                    <a:bodyPr/>
                    <a:lstStyle/>
                    <a:p>
                      <a:pPr marL="107950" algn="l">
                        <a:lnSpc>
                          <a:spcPct val="100000"/>
                        </a:lnSpc>
                        <a:spcBef>
                          <a:spcPts val="850"/>
                        </a:spcBef>
                      </a:pPr>
                      <a:r>
                        <a:rPr sz="1400" b="1" spc="-30">
                          <a:solidFill>
                            <a:srgbClr val="FFFFFF"/>
                          </a:solidFill>
                          <a:latin typeface="Arial"/>
                          <a:cs typeface="Arial"/>
                        </a:rPr>
                        <a:t>GENERAL</a:t>
                      </a:r>
                      <a:r>
                        <a:rPr sz="1400" b="1" spc="-55">
                          <a:solidFill>
                            <a:srgbClr val="FFFFFF"/>
                          </a:solidFill>
                          <a:latin typeface="Arial"/>
                          <a:cs typeface="Arial"/>
                        </a:rPr>
                        <a:t> </a:t>
                      </a:r>
                      <a:r>
                        <a:rPr sz="1400" b="1" spc="-5">
                          <a:solidFill>
                            <a:srgbClr val="FFFFFF"/>
                          </a:solidFill>
                          <a:latin typeface="Arial"/>
                          <a:cs typeface="Arial"/>
                        </a:rPr>
                        <a:t>POPULATION</a:t>
                      </a:r>
                      <a:endParaRPr sz="1400">
                        <a:latin typeface="Arial"/>
                        <a:cs typeface="Arial"/>
                      </a:endParaRPr>
                    </a:p>
                  </a:txBody>
                  <a:tcPr marL="0" marR="0" marT="1828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rowSpan="2"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gridSpan="4">
                  <a:txBody>
                    <a:bodyPr/>
                    <a:lstStyle/>
                    <a:p>
                      <a:pPr marL="0" algn="ctr">
                        <a:lnSpc>
                          <a:spcPct val="100000"/>
                        </a:lnSpc>
                        <a:spcBef>
                          <a:spcPts val="850"/>
                        </a:spcBef>
                      </a:pPr>
                      <a:r>
                        <a:rPr sz="1400" b="1" spc="-25">
                          <a:solidFill>
                            <a:srgbClr val="FFFFFF"/>
                          </a:solidFill>
                          <a:latin typeface="Arial"/>
                          <a:cs typeface="Arial"/>
                        </a:rPr>
                        <a:t>Risk </a:t>
                      </a:r>
                      <a:r>
                        <a:rPr sz="1400" b="1" spc="20">
                          <a:solidFill>
                            <a:srgbClr val="FFFFFF"/>
                          </a:solidFill>
                          <a:latin typeface="Arial"/>
                          <a:cs typeface="Arial"/>
                        </a:rPr>
                        <a:t>by </a:t>
                      </a:r>
                      <a:r>
                        <a:rPr sz="1400" b="1" spc="10">
                          <a:solidFill>
                            <a:srgbClr val="FFFFFF"/>
                          </a:solidFill>
                          <a:latin typeface="Arial"/>
                          <a:cs typeface="Arial"/>
                        </a:rPr>
                        <a:t>prioritization</a:t>
                      </a:r>
                      <a:r>
                        <a:rPr sz="1400" b="1" spc="-110">
                          <a:solidFill>
                            <a:srgbClr val="FFFFFF"/>
                          </a:solidFill>
                          <a:latin typeface="Arial"/>
                          <a:cs typeface="Arial"/>
                        </a:rPr>
                        <a:t> </a:t>
                      </a:r>
                      <a:r>
                        <a:rPr sz="1400" b="1" spc="-5">
                          <a:solidFill>
                            <a:srgbClr val="FFFFFF"/>
                          </a:solidFill>
                          <a:latin typeface="Arial"/>
                          <a:cs typeface="Arial"/>
                        </a:rPr>
                        <a:t>stratum</a:t>
                      </a:r>
                      <a:endParaRPr sz="1400">
                        <a:latin typeface="Arial"/>
                        <a:cs typeface="Aria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extLst>
                  <a:ext uri="{0D108BD9-81ED-4DB2-BD59-A6C34878D82A}">
                    <a16:rowId xmlns:a16="http://schemas.microsoft.com/office/drawing/2014/main" val="3217709941"/>
                  </a:ext>
                </a:extLst>
              </a:tr>
              <a:tr h="274320">
                <a:tc gridSpan="2" vMerge="1">
                  <a:txBody>
                    <a:bodyPr/>
                    <a:lstStyle/>
                    <a:p>
                      <a:endParaRPr/>
                    </a:p>
                  </a:txBody>
                  <a:tcPr marL="0" marR="0" marT="10795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hMerge="1" v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gridSpan="2">
                  <a:txBody>
                    <a:bodyPr/>
                    <a:lstStyle/>
                    <a:p>
                      <a:pPr marL="0" algn="ctr">
                        <a:lnSpc>
                          <a:spcPct val="100000"/>
                        </a:lnSpc>
                        <a:spcBef>
                          <a:spcPts val="850"/>
                        </a:spcBef>
                      </a:pPr>
                      <a:r>
                        <a:rPr sz="1200" b="1">
                          <a:solidFill>
                            <a:srgbClr val="FFFFFF"/>
                          </a:solidFill>
                          <a:latin typeface="Arial"/>
                          <a:cs typeface="Arial"/>
                        </a:rPr>
                        <a:t>Very</a:t>
                      </a:r>
                      <a:r>
                        <a:rPr sz="1200" b="1" spc="-40">
                          <a:solidFill>
                            <a:srgbClr val="FFFFFF"/>
                          </a:solidFill>
                          <a:latin typeface="Arial"/>
                          <a:cs typeface="Arial"/>
                        </a:rPr>
                        <a:t> </a:t>
                      </a:r>
                      <a:r>
                        <a:rPr sz="1200" b="1" spc="10">
                          <a:solidFill>
                            <a:srgbClr val="FFFFFF"/>
                          </a:solidFill>
                          <a:latin typeface="Arial"/>
                          <a:cs typeface="Arial"/>
                        </a:rPr>
                        <a:t>high</a:t>
                      </a:r>
                      <a:endParaRPr sz="1200">
                        <a:latin typeface="Arial"/>
                        <a:cs typeface="Aria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ctr">
                        <a:lnSpc>
                          <a:spcPct val="100000"/>
                        </a:lnSpc>
                        <a:spcBef>
                          <a:spcPts val="850"/>
                        </a:spcBef>
                      </a:pPr>
                      <a:r>
                        <a:rPr sz="1200" b="1" spc="20">
                          <a:solidFill>
                            <a:srgbClr val="FFFFFF"/>
                          </a:solidFill>
                          <a:latin typeface="Arial"/>
                          <a:cs typeface="Arial"/>
                        </a:rPr>
                        <a:t>Moderate</a:t>
                      </a:r>
                      <a:endParaRPr sz="1200">
                        <a:latin typeface="Arial"/>
                        <a:cs typeface="Aria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tc>
                  <a:txBody>
                    <a:bodyPr/>
                    <a:lstStyle/>
                    <a:p>
                      <a:pPr marL="0" algn="ctr">
                        <a:lnSpc>
                          <a:spcPct val="100000"/>
                        </a:lnSpc>
                        <a:spcBef>
                          <a:spcPts val="850"/>
                        </a:spcBef>
                      </a:pPr>
                      <a:r>
                        <a:rPr sz="1200" b="1" spc="-5">
                          <a:solidFill>
                            <a:srgbClr val="FFFFFF"/>
                          </a:solidFill>
                          <a:latin typeface="Arial"/>
                          <a:cs typeface="Arial"/>
                        </a:rPr>
                        <a:t>Low</a:t>
                      </a:r>
                      <a:endParaRPr sz="1200">
                        <a:latin typeface="Arial"/>
                        <a:cs typeface="Aria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31836"/>
                    </a:solidFill>
                  </a:tcPr>
                </a:tc>
                <a:extLst>
                  <a:ext uri="{0D108BD9-81ED-4DB2-BD59-A6C34878D82A}">
                    <a16:rowId xmlns:a16="http://schemas.microsoft.com/office/drawing/2014/main" val="1816039674"/>
                  </a:ext>
                </a:extLst>
              </a:tr>
              <a:tr h="442153">
                <a:tc rowSpan="3">
                  <a:txBody>
                    <a:bodyPr/>
                    <a:lstStyle/>
                    <a:p>
                      <a:pPr marL="107950" algn="l">
                        <a:lnSpc>
                          <a:spcPct val="100000"/>
                        </a:lnSpc>
                      </a:pPr>
                      <a:r>
                        <a:rPr sz="1000" b="1" spc="5">
                          <a:solidFill>
                            <a:srgbClr val="353334"/>
                          </a:solidFill>
                          <a:latin typeface="+mj-lt"/>
                          <a:cs typeface="Calibri"/>
                        </a:rPr>
                        <a:t>All </a:t>
                      </a:r>
                      <a:r>
                        <a:rPr sz="1000" b="1" spc="15">
                          <a:solidFill>
                            <a:srgbClr val="353334"/>
                          </a:solidFill>
                          <a:latin typeface="+mj-lt"/>
                          <a:cs typeface="Calibri"/>
                        </a:rPr>
                        <a:t>ages and</a:t>
                      </a:r>
                      <a:r>
                        <a:rPr sz="1000" b="1" spc="-90">
                          <a:solidFill>
                            <a:srgbClr val="353334"/>
                          </a:solidFill>
                          <a:latin typeface="+mj-lt"/>
                          <a:cs typeface="Calibri"/>
                        </a:rPr>
                        <a:t> </a:t>
                      </a:r>
                      <a:r>
                        <a:rPr sz="1000" b="1" spc="10">
                          <a:solidFill>
                            <a:srgbClr val="353334"/>
                          </a:solidFill>
                          <a:latin typeface="+mj-lt"/>
                          <a:cs typeface="Calibri"/>
                        </a:rPr>
                        <a:t>genders</a:t>
                      </a:r>
                      <a:endParaRPr sz="1000" b="1">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107950" marR="442595" algn="l">
                        <a:lnSpc>
                          <a:spcPct val="104200"/>
                        </a:lnSpc>
                      </a:pPr>
                      <a:r>
                        <a:rPr sz="1000" spc="5">
                          <a:solidFill>
                            <a:srgbClr val="353334"/>
                          </a:solidFill>
                          <a:latin typeface="+mj-lt"/>
                          <a:cs typeface="Calibri"/>
                        </a:rPr>
                        <a:t>Condoms/lubricant use </a:t>
                      </a:r>
                      <a:r>
                        <a:rPr sz="1000" spc="-10">
                          <a:solidFill>
                            <a:srgbClr val="353334"/>
                          </a:solidFill>
                          <a:latin typeface="+mj-lt"/>
                          <a:cs typeface="Calibri"/>
                        </a:rPr>
                        <a:t>at </a:t>
                      </a:r>
                      <a:r>
                        <a:rPr sz="1000" spc="-5">
                          <a:solidFill>
                            <a:srgbClr val="353334"/>
                          </a:solidFill>
                          <a:latin typeface="+mj-lt"/>
                          <a:cs typeface="Calibri"/>
                        </a:rPr>
                        <a:t>last  </a:t>
                      </a:r>
                      <a:r>
                        <a:rPr sz="1000" spc="5">
                          <a:solidFill>
                            <a:srgbClr val="353334"/>
                          </a:solidFill>
                          <a:latin typeface="+mj-lt"/>
                          <a:cs typeface="Calibri"/>
                        </a:rPr>
                        <a:t>sex</a:t>
                      </a:r>
                      <a:r>
                        <a:rPr sz="1000" spc="-30">
                          <a:solidFill>
                            <a:srgbClr val="353334"/>
                          </a:solidFill>
                          <a:latin typeface="+mj-lt"/>
                          <a:cs typeface="Calibri"/>
                        </a:rPr>
                        <a:t> </a:t>
                      </a:r>
                      <a:r>
                        <a:rPr sz="1000" spc="15">
                          <a:solidFill>
                            <a:srgbClr val="353334"/>
                          </a:solidFill>
                          <a:latin typeface="+mj-lt"/>
                          <a:cs typeface="Calibri"/>
                        </a:rPr>
                        <a:t>by</a:t>
                      </a:r>
                      <a:r>
                        <a:rPr sz="1000" spc="-30">
                          <a:solidFill>
                            <a:srgbClr val="353334"/>
                          </a:solidFill>
                          <a:latin typeface="+mj-lt"/>
                          <a:cs typeface="Calibri"/>
                        </a:rPr>
                        <a:t> </a:t>
                      </a:r>
                      <a:r>
                        <a:rPr sz="1000">
                          <a:solidFill>
                            <a:srgbClr val="353334"/>
                          </a:solidFill>
                          <a:latin typeface="+mj-lt"/>
                          <a:cs typeface="Calibri"/>
                        </a:rPr>
                        <a:t>those</a:t>
                      </a:r>
                      <a:r>
                        <a:rPr sz="1000" spc="-25">
                          <a:solidFill>
                            <a:srgbClr val="353334"/>
                          </a:solidFill>
                          <a:latin typeface="+mj-lt"/>
                          <a:cs typeface="Calibri"/>
                        </a:rPr>
                        <a:t> </a:t>
                      </a:r>
                      <a:r>
                        <a:rPr sz="1000" spc="5">
                          <a:solidFill>
                            <a:srgbClr val="353334"/>
                          </a:solidFill>
                          <a:latin typeface="+mj-lt"/>
                          <a:cs typeface="Calibri"/>
                        </a:rPr>
                        <a:t>not</a:t>
                      </a:r>
                      <a:r>
                        <a:rPr sz="1000" spc="-30">
                          <a:solidFill>
                            <a:srgbClr val="353334"/>
                          </a:solidFill>
                          <a:latin typeface="+mj-lt"/>
                          <a:cs typeface="Calibri"/>
                        </a:rPr>
                        <a:t> </a:t>
                      </a:r>
                      <a:r>
                        <a:rPr sz="1000" spc="15">
                          <a:solidFill>
                            <a:srgbClr val="353334"/>
                          </a:solidFill>
                          <a:latin typeface="+mj-lt"/>
                          <a:cs typeface="Calibri"/>
                        </a:rPr>
                        <a:t>taking</a:t>
                      </a:r>
                      <a:r>
                        <a:rPr sz="1000" spc="-25">
                          <a:solidFill>
                            <a:srgbClr val="353334"/>
                          </a:solidFill>
                          <a:latin typeface="+mj-lt"/>
                          <a:cs typeface="Calibri"/>
                        </a:rPr>
                        <a:t> </a:t>
                      </a:r>
                      <a:r>
                        <a:rPr sz="1000" spc="-5">
                          <a:solidFill>
                            <a:srgbClr val="353334"/>
                          </a:solidFill>
                          <a:latin typeface="+mj-lt"/>
                          <a:cs typeface="Calibri"/>
                        </a:rPr>
                        <a:t>PrEP</a:t>
                      </a:r>
                      <a:r>
                        <a:rPr sz="1000" spc="-30">
                          <a:solidFill>
                            <a:srgbClr val="353334"/>
                          </a:solidFill>
                          <a:latin typeface="+mj-lt"/>
                          <a:cs typeface="Calibri"/>
                        </a:rPr>
                        <a:t> </a:t>
                      </a:r>
                      <a:r>
                        <a:rPr sz="1000" spc="5">
                          <a:solidFill>
                            <a:srgbClr val="353334"/>
                          </a:solidFill>
                          <a:latin typeface="+mj-lt"/>
                          <a:cs typeface="Calibri"/>
                        </a:rPr>
                        <a:t>with  </a:t>
                      </a:r>
                      <a:r>
                        <a:rPr sz="1000">
                          <a:solidFill>
                            <a:srgbClr val="353334"/>
                          </a:solidFill>
                          <a:latin typeface="+mj-lt"/>
                          <a:cs typeface="Calibri"/>
                        </a:rPr>
                        <a:t>a </a:t>
                      </a:r>
                      <a:r>
                        <a:rPr sz="1000" spc="5">
                          <a:solidFill>
                            <a:srgbClr val="353334"/>
                          </a:solidFill>
                          <a:latin typeface="+mj-lt"/>
                          <a:cs typeface="Calibri"/>
                        </a:rPr>
                        <a:t>non-regular </a:t>
                      </a:r>
                      <a:r>
                        <a:rPr sz="1000">
                          <a:solidFill>
                            <a:srgbClr val="353334"/>
                          </a:solidFill>
                          <a:latin typeface="+mj-lt"/>
                          <a:cs typeface="Calibri"/>
                        </a:rPr>
                        <a:t>partner </a:t>
                      </a:r>
                      <a:r>
                        <a:rPr sz="1000" spc="5">
                          <a:solidFill>
                            <a:srgbClr val="353334"/>
                          </a:solidFill>
                          <a:latin typeface="+mj-lt"/>
                          <a:cs typeface="Calibri"/>
                        </a:rPr>
                        <a:t>whose</a:t>
                      </a:r>
                      <a:r>
                        <a:rPr sz="1000" spc="-114">
                          <a:solidFill>
                            <a:srgbClr val="353334"/>
                          </a:solidFill>
                          <a:latin typeface="+mj-lt"/>
                          <a:cs typeface="Calibri"/>
                        </a:rPr>
                        <a:t> </a:t>
                      </a:r>
                      <a:r>
                        <a:rPr sz="1000" spc="-5">
                          <a:solidFill>
                            <a:srgbClr val="353334"/>
                          </a:solidFill>
                          <a:latin typeface="+mj-lt"/>
                          <a:cs typeface="Calibri"/>
                        </a:rPr>
                        <a:t>HIV</a:t>
                      </a:r>
                      <a:r>
                        <a:rPr lang="fr-CH" sz="1000" spc="0">
                          <a:solidFill>
                            <a:schemeClr val="tx1"/>
                          </a:solidFill>
                          <a:latin typeface="+mj-lt"/>
                          <a:cs typeface="Calibri"/>
                        </a:rPr>
                        <a:t> </a:t>
                      </a:r>
                      <a:r>
                        <a:rPr sz="1000" spc="-5">
                          <a:solidFill>
                            <a:srgbClr val="353334"/>
                          </a:solidFill>
                          <a:latin typeface="+mj-lt"/>
                          <a:cs typeface="Calibri"/>
                        </a:rPr>
                        <a:t>viral </a:t>
                      </a:r>
                      <a:r>
                        <a:rPr sz="1000" spc="10">
                          <a:solidFill>
                            <a:srgbClr val="353334"/>
                          </a:solidFill>
                          <a:latin typeface="+mj-lt"/>
                          <a:cs typeface="Calibri"/>
                        </a:rPr>
                        <a:t>load </a:t>
                      </a:r>
                      <a:r>
                        <a:rPr sz="1000" spc="-5">
                          <a:solidFill>
                            <a:srgbClr val="353334"/>
                          </a:solidFill>
                          <a:latin typeface="+mj-lt"/>
                          <a:cs typeface="Calibri"/>
                        </a:rPr>
                        <a:t>status </a:t>
                      </a:r>
                      <a:r>
                        <a:rPr sz="1000">
                          <a:solidFill>
                            <a:srgbClr val="353334"/>
                          </a:solidFill>
                          <a:latin typeface="+mj-lt"/>
                          <a:cs typeface="Calibri"/>
                        </a:rPr>
                        <a:t>is </a:t>
                      </a:r>
                      <a:r>
                        <a:rPr sz="1000" spc="5">
                          <a:solidFill>
                            <a:srgbClr val="353334"/>
                          </a:solidFill>
                          <a:latin typeface="+mj-lt"/>
                          <a:cs typeface="Calibri"/>
                        </a:rPr>
                        <a:t>not </a:t>
                      </a:r>
                      <a:r>
                        <a:rPr sz="1000" spc="15">
                          <a:solidFill>
                            <a:srgbClr val="353334"/>
                          </a:solidFill>
                          <a:latin typeface="+mj-lt"/>
                          <a:cs typeface="Calibri"/>
                        </a:rPr>
                        <a:t>known </a:t>
                      </a:r>
                      <a:r>
                        <a:rPr sz="1000">
                          <a:solidFill>
                            <a:srgbClr val="353334"/>
                          </a:solidFill>
                          <a:latin typeface="+mj-lt"/>
                          <a:cs typeface="Calibri"/>
                        </a:rPr>
                        <a:t>to </a:t>
                      </a:r>
                      <a:r>
                        <a:rPr sz="1000" spc="10">
                          <a:solidFill>
                            <a:srgbClr val="353334"/>
                          </a:solidFill>
                          <a:latin typeface="+mj-lt"/>
                          <a:cs typeface="Calibri"/>
                        </a:rPr>
                        <a:t>be  </a:t>
                      </a:r>
                      <a:r>
                        <a:rPr sz="1000" spc="5">
                          <a:solidFill>
                            <a:srgbClr val="353334"/>
                          </a:solidFill>
                          <a:latin typeface="+mj-lt"/>
                          <a:cs typeface="Calibri"/>
                        </a:rPr>
                        <a:t>undetectable (includes </a:t>
                      </a:r>
                      <a:r>
                        <a:rPr sz="1000">
                          <a:solidFill>
                            <a:srgbClr val="353334"/>
                          </a:solidFill>
                          <a:latin typeface="+mj-lt"/>
                          <a:cs typeface="Calibri"/>
                        </a:rPr>
                        <a:t>those </a:t>
                      </a:r>
                      <a:r>
                        <a:rPr sz="1000" spc="15">
                          <a:solidFill>
                            <a:srgbClr val="353334"/>
                          </a:solidFill>
                          <a:latin typeface="+mj-lt"/>
                          <a:cs typeface="Calibri"/>
                        </a:rPr>
                        <a:t>who</a:t>
                      </a:r>
                      <a:r>
                        <a:rPr sz="1000" spc="-110">
                          <a:solidFill>
                            <a:srgbClr val="353334"/>
                          </a:solidFill>
                          <a:latin typeface="+mj-lt"/>
                          <a:cs typeface="Calibri"/>
                        </a:rPr>
                        <a:t> </a:t>
                      </a:r>
                      <a:r>
                        <a:rPr sz="1000" spc="-15">
                          <a:solidFill>
                            <a:srgbClr val="353334"/>
                          </a:solidFill>
                          <a:latin typeface="+mj-lt"/>
                          <a:cs typeface="Calibri"/>
                        </a:rPr>
                        <a:t>are </a:t>
                      </a:r>
                      <a:r>
                        <a:rPr sz="1000" spc="15">
                          <a:solidFill>
                            <a:srgbClr val="353334"/>
                          </a:solidFill>
                          <a:latin typeface="+mj-lt"/>
                          <a:cs typeface="Calibri"/>
                        </a:rPr>
                        <a:t>known </a:t>
                      </a:r>
                      <a:r>
                        <a:rPr sz="1000">
                          <a:solidFill>
                            <a:srgbClr val="353334"/>
                          </a:solidFill>
                          <a:latin typeface="+mj-lt"/>
                          <a:cs typeface="Calibri"/>
                        </a:rPr>
                        <a:t>to </a:t>
                      </a:r>
                      <a:r>
                        <a:rPr sz="1000" spc="15">
                          <a:solidFill>
                            <a:srgbClr val="353334"/>
                          </a:solidFill>
                          <a:latin typeface="+mj-lt"/>
                          <a:cs typeface="Calibri"/>
                        </a:rPr>
                        <a:t>be</a:t>
                      </a:r>
                      <a:r>
                        <a:rPr sz="1000" spc="-85">
                          <a:solidFill>
                            <a:srgbClr val="353334"/>
                          </a:solidFill>
                          <a:latin typeface="+mj-lt"/>
                          <a:cs typeface="Calibri"/>
                        </a:rPr>
                        <a:t> </a:t>
                      </a:r>
                      <a:r>
                        <a:rPr sz="1000">
                          <a:solidFill>
                            <a:srgbClr val="353334"/>
                          </a:solidFill>
                          <a:latin typeface="+mj-lt"/>
                          <a:cs typeface="Calibri"/>
                        </a:rPr>
                        <a:t>HIV-negative)</a:t>
                      </a: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gridSpan="2">
                  <a:txBody>
                    <a:bodyPr/>
                    <a:lstStyle/>
                    <a:p>
                      <a:pPr algn="r">
                        <a:lnSpc>
                          <a:spcPct val="100000"/>
                        </a:lnSpc>
                      </a:pPr>
                      <a:r>
                        <a:rPr sz="1000" spc="15">
                          <a:solidFill>
                            <a:srgbClr val="353334"/>
                          </a:solidFill>
                          <a:latin typeface="+mj-lt"/>
                          <a:cs typeface="Calibri"/>
                        </a:rPr>
                        <a:t>95%</a:t>
                      </a:r>
                      <a:endParaRPr sz="1000">
                        <a:latin typeface="+mj-lt"/>
                        <a:cs typeface="Calibri"/>
                      </a:endParaRPr>
                    </a:p>
                  </a:txBody>
                  <a:tcPr marL="0" marR="91440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algn="r">
                        <a:lnSpc>
                          <a:spcPct val="100000"/>
                        </a:lnSpc>
                      </a:pPr>
                      <a:r>
                        <a:rPr sz="1000" spc="15">
                          <a:solidFill>
                            <a:srgbClr val="353334"/>
                          </a:solidFill>
                          <a:latin typeface="+mj-lt"/>
                          <a:cs typeface="Calibri"/>
                        </a:rPr>
                        <a:t>70%</a:t>
                      </a:r>
                      <a:endParaRPr sz="1000">
                        <a:latin typeface="+mj-lt"/>
                        <a:cs typeface="Calibri"/>
                      </a:endParaRP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249554" algn="r">
                        <a:lnSpc>
                          <a:spcPct val="100000"/>
                        </a:lnSpc>
                      </a:pPr>
                      <a:r>
                        <a:rPr sz="1000" spc="15">
                          <a:solidFill>
                            <a:srgbClr val="353334"/>
                          </a:solidFill>
                          <a:latin typeface="+mj-lt"/>
                          <a:cs typeface="Calibri"/>
                        </a:rPr>
                        <a:t>50%</a:t>
                      </a:r>
                      <a:endParaRPr sz="1000">
                        <a:latin typeface="+mj-lt"/>
                        <a:cs typeface="Calibri"/>
                      </a:endParaRP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940317957"/>
                  </a:ext>
                </a:extLst>
              </a:tr>
              <a:tr h="228600">
                <a:tc vMerge="1">
                  <a:txBody>
                    <a:bodyPr/>
                    <a:lstStyle/>
                    <a:p>
                      <a:endParaRPr/>
                    </a:p>
                  </a:txBody>
                  <a:tcPr marL="0" marR="0" marT="571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107950" algn="l">
                        <a:lnSpc>
                          <a:spcPct val="100000"/>
                        </a:lnSpc>
                      </a:pPr>
                      <a:r>
                        <a:rPr sz="1000" spc="-5" err="1">
                          <a:solidFill>
                            <a:srgbClr val="353334"/>
                          </a:solidFill>
                          <a:latin typeface="+mj-lt"/>
                          <a:cs typeface="Calibri"/>
                        </a:rPr>
                        <a:t>PrEP</a:t>
                      </a:r>
                      <a:r>
                        <a:rPr sz="1000" spc="-5">
                          <a:solidFill>
                            <a:srgbClr val="353334"/>
                          </a:solidFill>
                          <a:latin typeface="+mj-lt"/>
                          <a:cs typeface="Calibri"/>
                        </a:rPr>
                        <a:t> </a:t>
                      </a:r>
                      <a:r>
                        <a:rPr sz="1000" spc="5">
                          <a:solidFill>
                            <a:srgbClr val="353334"/>
                          </a:solidFill>
                          <a:latin typeface="+mj-lt"/>
                          <a:cs typeface="Calibri"/>
                        </a:rPr>
                        <a:t>use (by </a:t>
                      </a:r>
                      <a:r>
                        <a:rPr sz="1000" spc="-5">
                          <a:solidFill>
                            <a:srgbClr val="353334"/>
                          </a:solidFill>
                          <a:latin typeface="+mj-lt"/>
                          <a:cs typeface="Calibri"/>
                        </a:rPr>
                        <a:t>risk</a:t>
                      </a:r>
                      <a:r>
                        <a:rPr sz="1000" spc="-95">
                          <a:solidFill>
                            <a:srgbClr val="353334"/>
                          </a:solidFill>
                          <a:latin typeface="+mj-lt"/>
                          <a:cs typeface="Calibri"/>
                        </a:rPr>
                        <a:t> </a:t>
                      </a:r>
                      <a:r>
                        <a:rPr sz="1000" spc="5">
                          <a:solidFill>
                            <a:srgbClr val="353334"/>
                          </a:solidFill>
                          <a:latin typeface="+mj-lt"/>
                          <a:cs typeface="Calibri"/>
                        </a:rPr>
                        <a:t>category)</a:t>
                      </a: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gridSpan="2">
                  <a:txBody>
                    <a:bodyPr/>
                    <a:lstStyle/>
                    <a:p>
                      <a:pPr algn="r">
                        <a:lnSpc>
                          <a:spcPct val="100000"/>
                        </a:lnSpc>
                      </a:pPr>
                      <a:r>
                        <a:rPr sz="1000" spc="15">
                          <a:solidFill>
                            <a:srgbClr val="353334"/>
                          </a:solidFill>
                          <a:latin typeface="+mj-lt"/>
                          <a:cs typeface="Calibri"/>
                        </a:rPr>
                        <a:t>50%</a:t>
                      </a:r>
                      <a:endParaRPr sz="1000">
                        <a:latin typeface="+mj-lt"/>
                        <a:cs typeface="Calibri"/>
                      </a:endParaRPr>
                    </a:p>
                  </a:txBody>
                  <a:tcPr marL="0" marR="91440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algn="r">
                        <a:lnSpc>
                          <a:spcPct val="100000"/>
                        </a:lnSpc>
                      </a:pPr>
                      <a:r>
                        <a:rPr sz="1000" spc="25">
                          <a:solidFill>
                            <a:srgbClr val="353334"/>
                          </a:solidFill>
                          <a:latin typeface="+mj-lt"/>
                          <a:cs typeface="Calibri"/>
                        </a:rPr>
                        <a:t>5%</a:t>
                      </a:r>
                      <a:endParaRPr sz="1000">
                        <a:latin typeface="+mj-lt"/>
                        <a:cs typeface="Calibri"/>
                      </a:endParaRP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275590" algn="r">
                        <a:lnSpc>
                          <a:spcPct val="100000"/>
                        </a:lnSpc>
                      </a:pPr>
                      <a:r>
                        <a:rPr sz="1000" spc="25">
                          <a:solidFill>
                            <a:srgbClr val="353334"/>
                          </a:solidFill>
                          <a:latin typeface="+mj-lt"/>
                          <a:cs typeface="Calibri"/>
                        </a:rPr>
                        <a:t>0%</a:t>
                      </a:r>
                      <a:endParaRPr sz="1000">
                        <a:latin typeface="+mj-lt"/>
                        <a:cs typeface="Calibri"/>
                      </a:endParaRP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919692033"/>
                  </a:ext>
                </a:extLst>
              </a:tr>
              <a:tr h="228600">
                <a:tc vMerge="1">
                  <a:txBody>
                    <a:bodyPr/>
                    <a:lstStyle/>
                    <a:p>
                      <a:endParaRPr/>
                    </a:p>
                  </a:txBody>
                  <a:tcPr marL="0" marR="0" marT="571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107950" algn="l">
                        <a:lnSpc>
                          <a:spcPct val="100000"/>
                        </a:lnSpc>
                      </a:pPr>
                      <a:r>
                        <a:rPr sz="1000">
                          <a:solidFill>
                            <a:srgbClr val="353334"/>
                          </a:solidFill>
                          <a:latin typeface="+mj-lt"/>
                          <a:cs typeface="Calibri"/>
                        </a:rPr>
                        <a:t>STI </a:t>
                      </a:r>
                      <a:r>
                        <a:rPr sz="1000" spc="5">
                          <a:solidFill>
                            <a:srgbClr val="353334"/>
                          </a:solidFill>
                          <a:latin typeface="+mj-lt"/>
                          <a:cs typeface="Calibri"/>
                        </a:rPr>
                        <a:t>screening </a:t>
                      </a:r>
                      <a:r>
                        <a:rPr sz="1000" spc="15">
                          <a:solidFill>
                            <a:srgbClr val="353334"/>
                          </a:solidFill>
                          <a:latin typeface="+mj-lt"/>
                          <a:cs typeface="Calibri"/>
                        </a:rPr>
                        <a:t>and</a:t>
                      </a:r>
                      <a:r>
                        <a:rPr sz="1000" spc="-70">
                          <a:solidFill>
                            <a:srgbClr val="353334"/>
                          </a:solidFill>
                          <a:latin typeface="+mj-lt"/>
                          <a:cs typeface="Calibri"/>
                        </a:rPr>
                        <a:t> </a:t>
                      </a:r>
                      <a:r>
                        <a:rPr sz="1000" spc="-5">
                          <a:solidFill>
                            <a:srgbClr val="353334"/>
                          </a:solidFill>
                          <a:latin typeface="+mj-lt"/>
                          <a:cs typeface="Calibri"/>
                        </a:rPr>
                        <a:t>treatment</a:t>
                      </a: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gridSpan="2">
                  <a:txBody>
                    <a:bodyPr/>
                    <a:lstStyle/>
                    <a:p>
                      <a:pPr algn="r">
                        <a:lnSpc>
                          <a:spcPct val="100000"/>
                        </a:lnSpc>
                      </a:pPr>
                      <a:r>
                        <a:rPr sz="1000" spc="15">
                          <a:solidFill>
                            <a:srgbClr val="353334"/>
                          </a:solidFill>
                          <a:latin typeface="+mj-lt"/>
                          <a:cs typeface="Calibri"/>
                        </a:rPr>
                        <a:t>80%</a:t>
                      </a:r>
                      <a:endParaRPr sz="1000">
                        <a:latin typeface="+mj-lt"/>
                        <a:cs typeface="Calibri"/>
                      </a:endParaRPr>
                    </a:p>
                  </a:txBody>
                  <a:tcPr marL="0" marR="91440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algn="r">
                        <a:lnSpc>
                          <a:spcPct val="100000"/>
                        </a:lnSpc>
                      </a:pPr>
                      <a:r>
                        <a:rPr sz="1000" spc="15">
                          <a:solidFill>
                            <a:srgbClr val="353334"/>
                          </a:solidFill>
                          <a:latin typeface="+mj-lt"/>
                          <a:cs typeface="Calibri"/>
                        </a:rPr>
                        <a:t>10%</a:t>
                      </a:r>
                      <a:endParaRPr sz="1000">
                        <a:latin typeface="+mj-lt"/>
                        <a:cs typeface="Calibri"/>
                      </a:endParaRP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249554" algn="r">
                        <a:lnSpc>
                          <a:spcPct val="100000"/>
                        </a:lnSpc>
                      </a:pPr>
                      <a:r>
                        <a:rPr sz="1000" spc="15">
                          <a:solidFill>
                            <a:srgbClr val="353334"/>
                          </a:solidFill>
                          <a:latin typeface="+mj-lt"/>
                          <a:cs typeface="Calibri"/>
                        </a:rPr>
                        <a:t>10%</a:t>
                      </a:r>
                      <a:endParaRPr sz="1000">
                        <a:latin typeface="+mj-lt"/>
                        <a:cs typeface="Calibri"/>
                      </a:endParaRP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1556808423"/>
                  </a:ext>
                </a:extLst>
              </a:tr>
              <a:tr h="365760">
                <a:tc>
                  <a:txBody>
                    <a:bodyPr/>
                    <a:lstStyle/>
                    <a:p>
                      <a:pPr marL="107950" marR="270510" algn="l">
                        <a:lnSpc>
                          <a:spcPct val="104200"/>
                        </a:lnSpc>
                      </a:pPr>
                      <a:r>
                        <a:rPr sz="1000" b="1" spc="5">
                          <a:solidFill>
                            <a:srgbClr val="353334"/>
                          </a:solidFill>
                          <a:latin typeface="+mj-lt"/>
                          <a:cs typeface="Calibri"/>
                        </a:rPr>
                        <a:t>Adolescents </a:t>
                      </a:r>
                      <a:r>
                        <a:rPr sz="1000" b="1" spc="15">
                          <a:solidFill>
                            <a:srgbClr val="353334"/>
                          </a:solidFill>
                          <a:latin typeface="+mj-lt"/>
                          <a:cs typeface="Calibri"/>
                        </a:rPr>
                        <a:t>and</a:t>
                      </a:r>
                      <a:r>
                        <a:rPr sz="1000" b="1" spc="-114">
                          <a:solidFill>
                            <a:srgbClr val="353334"/>
                          </a:solidFill>
                          <a:latin typeface="+mj-lt"/>
                          <a:cs typeface="Calibri"/>
                        </a:rPr>
                        <a:t> </a:t>
                      </a:r>
                      <a:r>
                        <a:rPr sz="1000" b="1" spc="20">
                          <a:solidFill>
                            <a:srgbClr val="353334"/>
                          </a:solidFill>
                          <a:latin typeface="+mj-lt"/>
                          <a:cs typeface="Calibri"/>
                        </a:rPr>
                        <a:t>young </a:t>
                      </a:r>
                      <a:r>
                        <a:rPr sz="1000" b="1" spc="10">
                          <a:solidFill>
                            <a:srgbClr val="353334"/>
                          </a:solidFill>
                          <a:latin typeface="+mj-lt"/>
                          <a:cs typeface="Calibri"/>
                        </a:rPr>
                        <a:t>people</a:t>
                      </a:r>
                      <a:endParaRPr sz="1000" b="1">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107950" marR="335280" algn="l">
                        <a:lnSpc>
                          <a:spcPct val="104200"/>
                        </a:lnSpc>
                      </a:pPr>
                      <a:r>
                        <a:rPr sz="1000" spc="5">
                          <a:solidFill>
                            <a:srgbClr val="353334"/>
                          </a:solidFill>
                          <a:latin typeface="+mj-lt"/>
                          <a:cs typeface="Calibri"/>
                        </a:rPr>
                        <a:t>Comprehensive </a:t>
                      </a:r>
                      <a:r>
                        <a:rPr sz="1000">
                          <a:solidFill>
                            <a:srgbClr val="353334"/>
                          </a:solidFill>
                          <a:latin typeface="+mj-lt"/>
                          <a:cs typeface="Calibri"/>
                        </a:rPr>
                        <a:t>sexuality</a:t>
                      </a:r>
                      <a:r>
                        <a:rPr sz="1000" spc="-55">
                          <a:solidFill>
                            <a:srgbClr val="353334"/>
                          </a:solidFill>
                          <a:latin typeface="+mj-lt"/>
                          <a:cs typeface="Calibri"/>
                        </a:rPr>
                        <a:t> </a:t>
                      </a:r>
                      <a:r>
                        <a:rPr sz="1000" spc="5">
                          <a:solidFill>
                            <a:srgbClr val="353334"/>
                          </a:solidFill>
                          <a:latin typeface="+mj-lt"/>
                          <a:cs typeface="Calibri"/>
                        </a:rPr>
                        <a:t>education </a:t>
                      </a:r>
                      <a:r>
                        <a:rPr sz="1000" spc="10">
                          <a:solidFill>
                            <a:srgbClr val="353334"/>
                          </a:solidFill>
                          <a:latin typeface="+mj-lt"/>
                          <a:cs typeface="Calibri"/>
                        </a:rPr>
                        <a:t>in </a:t>
                      </a:r>
                      <a:r>
                        <a:rPr sz="1000">
                          <a:solidFill>
                            <a:srgbClr val="353334"/>
                          </a:solidFill>
                          <a:latin typeface="+mj-lt"/>
                          <a:cs typeface="Calibri"/>
                        </a:rPr>
                        <a:t>schools, </a:t>
                      </a:r>
                      <a:r>
                        <a:rPr sz="1000" spc="10">
                          <a:solidFill>
                            <a:srgbClr val="353334"/>
                          </a:solidFill>
                          <a:latin typeface="+mj-lt"/>
                          <a:cs typeface="Calibri"/>
                        </a:rPr>
                        <a:t>in </a:t>
                      </a:r>
                      <a:r>
                        <a:rPr sz="1000" spc="5">
                          <a:solidFill>
                            <a:srgbClr val="353334"/>
                          </a:solidFill>
                          <a:latin typeface="+mj-lt"/>
                          <a:cs typeface="Calibri"/>
                        </a:rPr>
                        <a:t>line with </a:t>
                      </a:r>
                      <a:r>
                        <a:rPr sz="1000">
                          <a:solidFill>
                            <a:srgbClr val="353334"/>
                          </a:solidFill>
                          <a:latin typeface="+mj-lt"/>
                          <a:cs typeface="Calibri"/>
                        </a:rPr>
                        <a:t>UN  international </a:t>
                      </a:r>
                      <a:r>
                        <a:rPr sz="1000" spc="5">
                          <a:solidFill>
                            <a:srgbClr val="353334"/>
                          </a:solidFill>
                          <a:latin typeface="+mj-lt"/>
                          <a:cs typeface="Calibri"/>
                        </a:rPr>
                        <a:t>technical</a:t>
                      </a:r>
                      <a:r>
                        <a:rPr sz="1000" spc="-55">
                          <a:solidFill>
                            <a:srgbClr val="353334"/>
                          </a:solidFill>
                          <a:latin typeface="+mj-lt"/>
                          <a:cs typeface="Calibri"/>
                        </a:rPr>
                        <a:t> </a:t>
                      </a:r>
                      <a:r>
                        <a:rPr sz="1000" spc="15">
                          <a:solidFill>
                            <a:srgbClr val="353334"/>
                          </a:solidFill>
                          <a:latin typeface="+mj-lt"/>
                          <a:cs typeface="Calibri"/>
                        </a:rPr>
                        <a:t>guidance</a:t>
                      </a: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gridSpan="2">
                  <a:txBody>
                    <a:bodyPr/>
                    <a:lstStyle/>
                    <a:p>
                      <a:pPr algn="r">
                        <a:lnSpc>
                          <a:spcPct val="100000"/>
                        </a:lnSpc>
                      </a:pPr>
                      <a:r>
                        <a:rPr sz="1000" spc="15">
                          <a:solidFill>
                            <a:srgbClr val="353334"/>
                          </a:solidFill>
                          <a:latin typeface="+mj-lt"/>
                          <a:cs typeface="Calibri"/>
                        </a:rPr>
                        <a:t>90%</a:t>
                      </a:r>
                      <a:endParaRPr sz="1000">
                        <a:latin typeface="+mj-lt"/>
                        <a:cs typeface="Calibri"/>
                      </a:endParaRPr>
                    </a:p>
                  </a:txBody>
                  <a:tcPr marL="0" marR="91440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algn="r">
                        <a:lnSpc>
                          <a:spcPct val="100000"/>
                        </a:lnSpc>
                      </a:pPr>
                      <a:r>
                        <a:rPr sz="1000" spc="15">
                          <a:solidFill>
                            <a:srgbClr val="353334"/>
                          </a:solidFill>
                          <a:latin typeface="+mj-lt"/>
                          <a:cs typeface="Calibri"/>
                        </a:rPr>
                        <a:t>90%</a:t>
                      </a:r>
                      <a:endParaRPr sz="1000">
                        <a:latin typeface="+mj-lt"/>
                        <a:cs typeface="Calibri"/>
                      </a:endParaRP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249554" algn="r">
                        <a:lnSpc>
                          <a:spcPct val="100000"/>
                        </a:lnSpc>
                      </a:pPr>
                      <a:r>
                        <a:rPr sz="1000" spc="15">
                          <a:solidFill>
                            <a:srgbClr val="353334"/>
                          </a:solidFill>
                          <a:latin typeface="+mj-lt"/>
                          <a:cs typeface="Calibri"/>
                        </a:rPr>
                        <a:t>90%</a:t>
                      </a:r>
                      <a:endParaRPr sz="1000">
                        <a:latin typeface="+mj-lt"/>
                        <a:cs typeface="Calibri"/>
                      </a:endParaRP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327254665"/>
                  </a:ext>
                </a:extLst>
              </a:tr>
              <a:tr h="411480">
                <a:tc rowSpan="2" gridSpan="2">
                  <a:txBody>
                    <a:bodyPr/>
                    <a:lstStyle/>
                    <a:p>
                      <a:pPr algn="l">
                        <a:lnSpc>
                          <a:spcPct val="100000"/>
                        </a:lnSpc>
                      </a:pPr>
                      <a:endParaRPr sz="1400">
                        <a:latin typeface="+mj-lt"/>
                        <a:cs typeface="Times New Roman"/>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rowSpan="2"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gridSpan="4">
                  <a:txBody>
                    <a:bodyPr/>
                    <a:lstStyle/>
                    <a:p>
                      <a:pPr marL="0" algn="ctr">
                        <a:lnSpc>
                          <a:spcPct val="100000"/>
                        </a:lnSpc>
                        <a:spcBef>
                          <a:spcPts val="0"/>
                        </a:spcBef>
                      </a:pPr>
                      <a:r>
                        <a:rPr sz="1400" b="1" spc="-10">
                          <a:solidFill>
                            <a:srgbClr val="FFFFFF"/>
                          </a:solidFill>
                          <a:latin typeface="+mj-lt"/>
                          <a:cs typeface="Arial"/>
                        </a:rPr>
                        <a:t>Strata </a:t>
                      </a:r>
                      <a:r>
                        <a:rPr sz="1400" b="1" spc="5">
                          <a:solidFill>
                            <a:srgbClr val="FFFFFF"/>
                          </a:solidFill>
                          <a:latin typeface="+mj-lt"/>
                          <a:cs typeface="Arial"/>
                        </a:rPr>
                        <a:t>based on </a:t>
                      </a:r>
                      <a:r>
                        <a:rPr sz="1400" b="1" spc="10">
                          <a:solidFill>
                            <a:srgbClr val="FFFFFF"/>
                          </a:solidFill>
                          <a:latin typeface="+mj-lt"/>
                          <a:cs typeface="Arial"/>
                        </a:rPr>
                        <a:t>geography</a:t>
                      </a:r>
                      <a:r>
                        <a:rPr sz="1400" b="1" spc="-145">
                          <a:solidFill>
                            <a:srgbClr val="FFFFFF"/>
                          </a:solidFill>
                          <a:latin typeface="+mj-lt"/>
                          <a:cs typeface="Arial"/>
                        </a:rPr>
                        <a:t> </a:t>
                      </a:r>
                      <a:r>
                        <a:rPr sz="1400" b="1" spc="10">
                          <a:solidFill>
                            <a:srgbClr val="FFFFFF"/>
                          </a:solidFill>
                          <a:latin typeface="+mj-lt"/>
                          <a:cs typeface="Arial"/>
                        </a:rPr>
                        <a:t>alone</a:t>
                      </a:r>
                      <a:endParaRPr sz="1400">
                        <a:latin typeface="+mj-lt"/>
                        <a:cs typeface="Aria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995912935"/>
                  </a:ext>
                </a:extLst>
              </a:tr>
              <a:tr h="457200">
                <a:tc gridSpan="2" v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hMerge="1" v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marR="94615" indent="-86995" algn="ctr">
                        <a:lnSpc>
                          <a:spcPts val="1500"/>
                        </a:lnSpc>
                        <a:spcBef>
                          <a:spcPts val="0"/>
                        </a:spcBef>
                      </a:pPr>
                      <a:r>
                        <a:rPr sz="1200" b="1">
                          <a:solidFill>
                            <a:srgbClr val="FFFFFF"/>
                          </a:solidFill>
                          <a:latin typeface="+mj-lt"/>
                          <a:cs typeface="Arial"/>
                        </a:rPr>
                        <a:t>Very</a:t>
                      </a:r>
                      <a:r>
                        <a:rPr sz="1200" b="1" spc="-114">
                          <a:solidFill>
                            <a:srgbClr val="FFFFFF"/>
                          </a:solidFill>
                          <a:latin typeface="+mj-lt"/>
                          <a:cs typeface="Arial"/>
                        </a:rPr>
                        <a:t> </a:t>
                      </a:r>
                      <a:r>
                        <a:rPr sz="1200" b="1" spc="10">
                          <a:solidFill>
                            <a:srgbClr val="FFFFFF"/>
                          </a:solidFill>
                          <a:latin typeface="+mj-lt"/>
                          <a:cs typeface="Arial"/>
                        </a:rPr>
                        <a:t>high  </a:t>
                      </a:r>
                      <a:r>
                        <a:rPr sz="1200" b="1" spc="25">
                          <a:solidFill>
                            <a:srgbClr val="FFFFFF"/>
                          </a:solidFill>
                          <a:latin typeface="+mj-lt"/>
                          <a:cs typeface="Arial"/>
                        </a:rPr>
                        <a:t>(&gt;3%)</a:t>
                      </a:r>
                      <a:endParaRPr sz="1200">
                        <a:latin typeface="+mj-lt"/>
                        <a:cs typeface="Aria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a:txBody>
                    <a:bodyPr/>
                    <a:lstStyle/>
                    <a:p>
                      <a:pPr marL="0" marR="157480" indent="47625" algn="ctr">
                        <a:lnSpc>
                          <a:spcPts val="1500"/>
                        </a:lnSpc>
                        <a:spcBef>
                          <a:spcPts val="0"/>
                        </a:spcBef>
                      </a:pPr>
                      <a:r>
                        <a:rPr sz="1200" b="1" spc="15">
                          <a:solidFill>
                            <a:srgbClr val="FFFFFF"/>
                          </a:solidFill>
                          <a:latin typeface="+mj-lt"/>
                          <a:cs typeface="Arial"/>
                        </a:rPr>
                        <a:t>High  </a:t>
                      </a:r>
                      <a:endParaRPr lang="fr-CH" sz="1200" b="1" spc="15">
                        <a:solidFill>
                          <a:srgbClr val="FFFFFF"/>
                        </a:solidFill>
                        <a:latin typeface="+mj-lt"/>
                        <a:cs typeface="Arial"/>
                      </a:endParaRPr>
                    </a:p>
                    <a:p>
                      <a:pPr marL="0" marR="157480" indent="47625" algn="ctr">
                        <a:lnSpc>
                          <a:spcPts val="1500"/>
                        </a:lnSpc>
                        <a:spcBef>
                          <a:spcPts val="0"/>
                        </a:spcBef>
                      </a:pPr>
                      <a:r>
                        <a:rPr sz="1200" b="1" spc="-5">
                          <a:solidFill>
                            <a:srgbClr val="FFFFFF"/>
                          </a:solidFill>
                          <a:latin typeface="+mj-lt"/>
                          <a:cs typeface="Arial"/>
                        </a:rPr>
                        <a:t>(1–3%)</a:t>
                      </a:r>
                      <a:endParaRPr sz="1200">
                        <a:latin typeface="+mj-lt"/>
                        <a:cs typeface="Aria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a:txBody>
                    <a:bodyPr/>
                    <a:lstStyle/>
                    <a:p>
                      <a:pPr marL="0" marR="95250" indent="-26034" algn="ctr">
                        <a:lnSpc>
                          <a:spcPts val="1500"/>
                        </a:lnSpc>
                        <a:spcBef>
                          <a:spcPts val="0"/>
                        </a:spcBef>
                      </a:pPr>
                      <a:r>
                        <a:rPr sz="1200" b="1" spc="-5">
                          <a:solidFill>
                            <a:srgbClr val="FFFFFF"/>
                          </a:solidFill>
                          <a:latin typeface="+mj-lt"/>
                          <a:cs typeface="Arial"/>
                        </a:rPr>
                        <a:t>Mode</a:t>
                      </a:r>
                      <a:r>
                        <a:rPr sz="1200" b="1" spc="-20">
                          <a:solidFill>
                            <a:srgbClr val="FFFFFF"/>
                          </a:solidFill>
                          <a:latin typeface="+mj-lt"/>
                          <a:cs typeface="Arial"/>
                        </a:rPr>
                        <a:t>r</a:t>
                      </a:r>
                      <a:r>
                        <a:rPr sz="1200" b="1" spc="-15">
                          <a:solidFill>
                            <a:srgbClr val="FFFFFF"/>
                          </a:solidFill>
                          <a:latin typeface="+mj-lt"/>
                          <a:cs typeface="Arial"/>
                        </a:rPr>
                        <a:t>a</a:t>
                      </a:r>
                      <a:r>
                        <a:rPr sz="1200" b="1" spc="-5">
                          <a:solidFill>
                            <a:srgbClr val="FFFFFF"/>
                          </a:solidFill>
                          <a:latin typeface="+mj-lt"/>
                          <a:cs typeface="Arial"/>
                        </a:rPr>
                        <a:t>te  </a:t>
                      </a:r>
                      <a:r>
                        <a:rPr sz="1200" b="1" spc="10">
                          <a:solidFill>
                            <a:srgbClr val="FFFFFF"/>
                          </a:solidFill>
                          <a:latin typeface="+mj-lt"/>
                          <a:cs typeface="Arial"/>
                        </a:rPr>
                        <a:t>(0.3–1%)</a:t>
                      </a:r>
                      <a:endParaRPr sz="1200">
                        <a:latin typeface="+mj-lt"/>
                        <a:cs typeface="Aria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tc>
                  <a:txBody>
                    <a:bodyPr/>
                    <a:lstStyle/>
                    <a:p>
                      <a:pPr marL="0" marR="140335" indent="92075" algn="ctr">
                        <a:lnSpc>
                          <a:spcPts val="1500"/>
                        </a:lnSpc>
                        <a:spcBef>
                          <a:spcPts val="0"/>
                        </a:spcBef>
                      </a:pPr>
                      <a:r>
                        <a:rPr sz="1200" b="1" spc="-5">
                          <a:solidFill>
                            <a:srgbClr val="FFFFFF"/>
                          </a:solidFill>
                          <a:latin typeface="+mj-lt"/>
                          <a:cs typeface="Arial"/>
                        </a:rPr>
                        <a:t>Low  (&lt;0.3%)</a:t>
                      </a:r>
                      <a:endParaRPr sz="1200">
                        <a:latin typeface="+mj-lt"/>
                        <a:cs typeface="Aria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31836"/>
                    </a:solidFill>
                  </a:tcPr>
                </a:tc>
                <a:extLst>
                  <a:ext uri="{0D108BD9-81ED-4DB2-BD59-A6C34878D82A}">
                    <a16:rowId xmlns:a16="http://schemas.microsoft.com/office/drawing/2014/main" val="2056875763"/>
                  </a:ext>
                </a:extLst>
              </a:tr>
              <a:tr h="365760">
                <a:tc rowSpan="2">
                  <a:txBody>
                    <a:bodyPr/>
                    <a:lstStyle/>
                    <a:p>
                      <a:pPr marL="107950" algn="l">
                        <a:lnSpc>
                          <a:spcPct val="100000"/>
                        </a:lnSpc>
                      </a:pPr>
                      <a:r>
                        <a:rPr sz="1000" b="1" spc="5">
                          <a:solidFill>
                            <a:srgbClr val="353334"/>
                          </a:solidFill>
                          <a:latin typeface="+mj-lt"/>
                          <a:cs typeface="Calibri"/>
                        </a:rPr>
                        <a:t>All </a:t>
                      </a:r>
                      <a:r>
                        <a:rPr sz="1000" b="1" spc="15">
                          <a:solidFill>
                            <a:srgbClr val="353334"/>
                          </a:solidFill>
                          <a:latin typeface="+mj-lt"/>
                          <a:cs typeface="Calibri"/>
                        </a:rPr>
                        <a:t>ages and</a:t>
                      </a:r>
                      <a:r>
                        <a:rPr sz="1000" b="1" spc="-90">
                          <a:solidFill>
                            <a:srgbClr val="353334"/>
                          </a:solidFill>
                          <a:latin typeface="+mj-lt"/>
                          <a:cs typeface="Calibri"/>
                        </a:rPr>
                        <a:t> </a:t>
                      </a:r>
                      <a:r>
                        <a:rPr sz="1000" b="1" spc="10">
                          <a:solidFill>
                            <a:srgbClr val="353334"/>
                          </a:solidFill>
                          <a:latin typeface="+mj-lt"/>
                          <a:cs typeface="Calibri"/>
                        </a:rPr>
                        <a:t>genders</a:t>
                      </a:r>
                      <a:endParaRPr sz="1000" b="1">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107950" marR="291465" algn="l">
                        <a:lnSpc>
                          <a:spcPct val="104200"/>
                        </a:lnSpc>
                      </a:pPr>
                      <a:r>
                        <a:rPr sz="1000" spc="5">
                          <a:solidFill>
                            <a:srgbClr val="353334"/>
                          </a:solidFill>
                          <a:latin typeface="+mj-lt"/>
                          <a:cs typeface="Calibri"/>
                        </a:rPr>
                        <a:t>Access </a:t>
                      </a:r>
                      <a:r>
                        <a:rPr sz="1000">
                          <a:solidFill>
                            <a:srgbClr val="353334"/>
                          </a:solidFill>
                          <a:latin typeface="+mj-lt"/>
                          <a:cs typeface="Calibri"/>
                        </a:rPr>
                        <a:t>to </a:t>
                      </a:r>
                      <a:r>
                        <a:rPr sz="1000" spc="5">
                          <a:solidFill>
                            <a:srgbClr val="353334"/>
                          </a:solidFill>
                          <a:latin typeface="+mj-lt"/>
                          <a:cs typeface="Calibri"/>
                        </a:rPr>
                        <a:t>post-exposure prophylaxis </a:t>
                      </a:r>
                      <a:r>
                        <a:rPr sz="1000" spc="-5">
                          <a:solidFill>
                            <a:srgbClr val="353334"/>
                          </a:solidFill>
                          <a:latin typeface="+mj-lt"/>
                          <a:cs typeface="Calibri"/>
                        </a:rPr>
                        <a:t>(PEP) </a:t>
                      </a:r>
                      <a:r>
                        <a:rPr sz="1000" spc="5">
                          <a:solidFill>
                            <a:srgbClr val="353334"/>
                          </a:solidFill>
                          <a:latin typeface="+mj-lt"/>
                          <a:cs typeface="Calibri"/>
                        </a:rPr>
                        <a:t>(non-occupational </a:t>
                      </a:r>
                      <a:r>
                        <a:rPr sz="1000">
                          <a:solidFill>
                            <a:srgbClr val="353334"/>
                          </a:solidFill>
                          <a:latin typeface="+mj-lt"/>
                          <a:cs typeface="Calibri"/>
                        </a:rPr>
                        <a:t>exposure) as</a:t>
                      </a:r>
                      <a:r>
                        <a:rPr sz="1000" spc="-30">
                          <a:solidFill>
                            <a:srgbClr val="353334"/>
                          </a:solidFill>
                          <a:latin typeface="+mj-lt"/>
                          <a:cs typeface="Calibri"/>
                        </a:rPr>
                        <a:t> </a:t>
                      </a:r>
                      <a:r>
                        <a:rPr sz="1000" spc="5">
                          <a:solidFill>
                            <a:srgbClr val="353334"/>
                          </a:solidFill>
                          <a:latin typeface="+mj-lt"/>
                          <a:cs typeface="Calibri"/>
                        </a:rPr>
                        <a:t>part</a:t>
                      </a:r>
                      <a:r>
                        <a:rPr sz="1000" spc="-25">
                          <a:solidFill>
                            <a:srgbClr val="353334"/>
                          </a:solidFill>
                          <a:latin typeface="+mj-lt"/>
                          <a:cs typeface="Calibri"/>
                        </a:rPr>
                        <a:t> </a:t>
                      </a:r>
                      <a:r>
                        <a:rPr sz="1000">
                          <a:solidFill>
                            <a:srgbClr val="353334"/>
                          </a:solidFill>
                          <a:latin typeface="+mj-lt"/>
                          <a:cs typeface="Calibri"/>
                        </a:rPr>
                        <a:t>of</a:t>
                      </a:r>
                      <a:r>
                        <a:rPr sz="1000" spc="-25">
                          <a:solidFill>
                            <a:srgbClr val="353334"/>
                          </a:solidFill>
                          <a:latin typeface="+mj-lt"/>
                          <a:cs typeface="Calibri"/>
                        </a:rPr>
                        <a:t> </a:t>
                      </a:r>
                      <a:r>
                        <a:rPr sz="1000" spc="15">
                          <a:solidFill>
                            <a:srgbClr val="353334"/>
                          </a:solidFill>
                          <a:latin typeface="+mj-lt"/>
                          <a:cs typeface="Calibri"/>
                        </a:rPr>
                        <a:t>package</a:t>
                      </a:r>
                      <a:r>
                        <a:rPr sz="1000" spc="-30">
                          <a:solidFill>
                            <a:srgbClr val="353334"/>
                          </a:solidFill>
                          <a:latin typeface="+mj-lt"/>
                          <a:cs typeface="Calibri"/>
                        </a:rPr>
                        <a:t> </a:t>
                      </a:r>
                      <a:r>
                        <a:rPr sz="1000">
                          <a:solidFill>
                            <a:srgbClr val="353334"/>
                          </a:solidFill>
                          <a:latin typeface="+mj-lt"/>
                          <a:cs typeface="Calibri"/>
                        </a:rPr>
                        <a:t>of</a:t>
                      </a:r>
                      <a:r>
                        <a:rPr sz="1000" spc="-25">
                          <a:solidFill>
                            <a:srgbClr val="353334"/>
                          </a:solidFill>
                          <a:latin typeface="+mj-lt"/>
                          <a:cs typeface="Calibri"/>
                        </a:rPr>
                        <a:t> </a:t>
                      </a:r>
                      <a:r>
                        <a:rPr sz="1000" spc="-5">
                          <a:solidFill>
                            <a:srgbClr val="353334"/>
                          </a:solidFill>
                          <a:latin typeface="+mj-lt"/>
                          <a:cs typeface="Calibri"/>
                        </a:rPr>
                        <a:t>risk</a:t>
                      </a:r>
                      <a:r>
                        <a:rPr sz="1000" spc="-25">
                          <a:solidFill>
                            <a:srgbClr val="353334"/>
                          </a:solidFill>
                          <a:latin typeface="+mj-lt"/>
                          <a:cs typeface="Calibri"/>
                        </a:rPr>
                        <a:t> </a:t>
                      </a:r>
                      <a:r>
                        <a:rPr sz="1000">
                          <a:solidFill>
                            <a:srgbClr val="353334"/>
                          </a:solidFill>
                          <a:latin typeface="+mj-lt"/>
                          <a:cs typeface="Calibri"/>
                        </a:rPr>
                        <a:t>assessment </a:t>
                      </a:r>
                      <a:r>
                        <a:rPr sz="1000" spc="15">
                          <a:solidFill>
                            <a:srgbClr val="353334"/>
                          </a:solidFill>
                          <a:latin typeface="+mj-lt"/>
                          <a:cs typeface="Calibri"/>
                        </a:rPr>
                        <a:t>and</a:t>
                      </a:r>
                      <a:r>
                        <a:rPr sz="1000" spc="-25">
                          <a:solidFill>
                            <a:srgbClr val="353334"/>
                          </a:solidFill>
                          <a:latin typeface="+mj-lt"/>
                          <a:cs typeface="Calibri"/>
                        </a:rPr>
                        <a:t> </a:t>
                      </a:r>
                      <a:r>
                        <a:rPr sz="1000" spc="10">
                          <a:solidFill>
                            <a:srgbClr val="353334"/>
                          </a:solidFill>
                          <a:latin typeface="+mj-lt"/>
                          <a:cs typeface="Calibri"/>
                        </a:rPr>
                        <a:t>support</a:t>
                      </a: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defTabSz="914400" rtl="0" eaLnBrk="1" latinLnBrk="0" hangingPunct="1">
                        <a:lnSpc>
                          <a:spcPct val="100000"/>
                        </a:lnSpc>
                      </a:pPr>
                      <a:r>
                        <a:rPr sz="1000" kern="1200" spc="25">
                          <a:solidFill>
                            <a:srgbClr val="353334"/>
                          </a:solidFill>
                          <a:latin typeface="+mj-lt"/>
                          <a:ea typeface="+mn-ea"/>
                          <a:cs typeface="Calibri"/>
                        </a:rPr>
                        <a:t>90%</a:t>
                      </a: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defTabSz="914400" rtl="0" eaLnBrk="1" latinLnBrk="0" hangingPunct="1">
                        <a:lnSpc>
                          <a:spcPct val="100000"/>
                        </a:lnSpc>
                      </a:pPr>
                      <a:r>
                        <a:rPr sz="1000" kern="1200" spc="25">
                          <a:solidFill>
                            <a:srgbClr val="353334"/>
                          </a:solidFill>
                          <a:latin typeface="+mj-lt"/>
                          <a:ea typeface="+mn-ea"/>
                          <a:cs typeface="Calibri"/>
                        </a:rPr>
                        <a:t>50%</a:t>
                      </a: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defTabSz="914400" rtl="0" eaLnBrk="1" latinLnBrk="0" hangingPunct="1">
                        <a:lnSpc>
                          <a:spcPct val="100000"/>
                        </a:lnSpc>
                      </a:pPr>
                      <a:r>
                        <a:rPr sz="1000" kern="1200" spc="25">
                          <a:solidFill>
                            <a:srgbClr val="353334"/>
                          </a:solidFill>
                          <a:latin typeface="+mj-lt"/>
                          <a:ea typeface="+mn-ea"/>
                          <a:cs typeface="Calibri"/>
                        </a:rPr>
                        <a:t>5%</a:t>
                      </a: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defTabSz="914400" rtl="0" eaLnBrk="1" latinLnBrk="0" hangingPunct="1">
                        <a:lnSpc>
                          <a:spcPct val="100000"/>
                        </a:lnSpc>
                      </a:pPr>
                      <a:r>
                        <a:rPr sz="1000" kern="1200" spc="25">
                          <a:solidFill>
                            <a:srgbClr val="353334"/>
                          </a:solidFill>
                          <a:latin typeface="+mj-lt"/>
                          <a:ea typeface="+mn-ea"/>
                          <a:cs typeface="Calibri"/>
                        </a:rPr>
                        <a:t>0%</a:t>
                      </a: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325162238"/>
                  </a:ext>
                </a:extLst>
              </a:tr>
              <a:tr h="365760">
                <a:tc vMerge="1">
                  <a:txBody>
                    <a:bodyPr/>
                    <a:lstStyle/>
                    <a:p>
                      <a:endParaRPr/>
                    </a:p>
                  </a:txBody>
                  <a:tcPr marL="0" marR="0" marT="571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107950" marR="394970" algn="l">
                        <a:lnSpc>
                          <a:spcPct val="104200"/>
                        </a:lnSpc>
                      </a:pPr>
                      <a:r>
                        <a:rPr sz="1000" spc="5">
                          <a:solidFill>
                            <a:srgbClr val="353334"/>
                          </a:solidFill>
                          <a:latin typeface="+mj-lt"/>
                          <a:cs typeface="Calibri"/>
                        </a:rPr>
                        <a:t>Access</a:t>
                      </a:r>
                      <a:r>
                        <a:rPr sz="1000" spc="-30">
                          <a:solidFill>
                            <a:srgbClr val="353334"/>
                          </a:solidFill>
                          <a:latin typeface="+mj-lt"/>
                          <a:cs typeface="Calibri"/>
                        </a:rPr>
                        <a:t> </a:t>
                      </a:r>
                      <a:r>
                        <a:rPr sz="1000">
                          <a:solidFill>
                            <a:srgbClr val="353334"/>
                          </a:solidFill>
                          <a:latin typeface="+mj-lt"/>
                          <a:cs typeface="Calibri"/>
                        </a:rPr>
                        <a:t>to</a:t>
                      </a:r>
                      <a:r>
                        <a:rPr sz="1000" spc="-25">
                          <a:solidFill>
                            <a:srgbClr val="353334"/>
                          </a:solidFill>
                          <a:latin typeface="+mj-lt"/>
                          <a:cs typeface="Calibri"/>
                        </a:rPr>
                        <a:t> </a:t>
                      </a:r>
                      <a:r>
                        <a:rPr sz="1000" spc="5">
                          <a:solidFill>
                            <a:srgbClr val="353334"/>
                          </a:solidFill>
                          <a:latin typeface="+mj-lt"/>
                          <a:cs typeface="Calibri"/>
                        </a:rPr>
                        <a:t>PEP</a:t>
                      </a:r>
                      <a:r>
                        <a:rPr sz="1000" spc="-30">
                          <a:solidFill>
                            <a:srgbClr val="353334"/>
                          </a:solidFill>
                          <a:latin typeface="+mj-lt"/>
                          <a:cs typeface="Calibri"/>
                        </a:rPr>
                        <a:t> </a:t>
                      </a:r>
                      <a:r>
                        <a:rPr sz="1000">
                          <a:solidFill>
                            <a:srgbClr val="353334"/>
                          </a:solidFill>
                          <a:latin typeface="+mj-lt"/>
                          <a:cs typeface="Calibri"/>
                        </a:rPr>
                        <a:t>(nosocomial)</a:t>
                      </a:r>
                      <a:r>
                        <a:rPr sz="1000" spc="-30">
                          <a:solidFill>
                            <a:srgbClr val="353334"/>
                          </a:solidFill>
                          <a:latin typeface="+mj-lt"/>
                          <a:cs typeface="Calibri"/>
                        </a:rPr>
                        <a:t> </a:t>
                      </a:r>
                      <a:r>
                        <a:rPr sz="1000">
                          <a:solidFill>
                            <a:srgbClr val="353334"/>
                          </a:solidFill>
                          <a:latin typeface="+mj-lt"/>
                          <a:cs typeface="Calibri"/>
                        </a:rPr>
                        <a:t>as</a:t>
                      </a:r>
                      <a:r>
                        <a:rPr sz="1000" spc="-25">
                          <a:solidFill>
                            <a:srgbClr val="353334"/>
                          </a:solidFill>
                          <a:latin typeface="+mj-lt"/>
                          <a:cs typeface="Calibri"/>
                        </a:rPr>
                        <a:t> </a:t>
                      </a:r>
                      <a:r>
                        <a:rPr sz="1000" spc="5">
                          <a:solidFill>
                            <a:srgbClr val="353334"/>
                          </a:solidFill>
                          <a:latin typeface="+mj-lt"/>
                          <a:cs typeface="Calibri"/>
                        </a:rPr>
                        <a:t>part </a:t>
                      </a:r>
                      <a:r>
                        <a:rPr sz="1000">
                          <a:solidFill>
                            <a:srgbClr val="353334"/>
                          </a:solidFill>
                          <a:latin typeface="+mj-lt"/>
                          <a:cs typeface="Calibri"/>
                        </a:rPr>
                        <a:t>of </a:t>
                      </a:r>
                      <a:r>
                        <a:rPr sz="1000" spc="15">
                          <a:solidFill>
                            <a:srgbClr val="353334"/>
                          </a:solidFill>
                          <a:latin typeface="+mj-lt"/>
                          <a:cs typeface="Calibri"/>
                        </a:rPr>
                        <a:t>package </a:t>
                      </a:r>
                      <a:r>
                        <a:rPr sz="1000">
                          <a:solidFill>
                            <a:srgbClr val="353334"/>
                          </a:solidFill>
                          <a:latin typeface="+mj-lt"/>
                          <a:cs typeface="Calibri"/>
                        </a:rPr>
                        <a:t>of </a:t>
                      </a:r>
                      <a:r>
                        <a:rPr sz="1000" spc="-5">
                          <a:solidFill>
                            <a:srgbClr val="353334"/>
                          </a:solidFill>
                          <a:latin typeface="+mj-lt"/>
                          <a:cs typeface="Calibri"/>
                        </a:rPr>
                        <a:t>risk </a:t>
                      </a:r>
                      <a:r>
                        <a:rPr sz="1000">
                          <a:solidFill>
                            <a:srgbClr val="353334"/>
                          </a:solidFill>
                          <a:latin typeface="+mj-lt"/>
                          <a:cs typeface="Calibri"/>
                        </a:rPr>
                        <a:t>assessment </a:t>
                      </a:r>
                      <a:r>
                        <a:rPr sz="1000" spc="10">
                          <a:solidFill>
                            <a:srgbClr val="353334"/>
                          </a:solidFill>
                          <a:latin typeface="+mj-lt"/>
                          <a:cs typeface="Calibri"/>
                        </a:rPr>
                        <a:t>and support</a:t>
                      </a: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defTabSz="914400" rtl="0" eaLnBrk="1" latinLnBrk="0" hangingPunct="1">
                        <a:lnSpc>
                          <a:spcPct val="100000"/>
                        </a:lnSpc>
                      </a:pPr>
                      <a:r>
                        <a:rPr sz="1000" kern="1200" spc="25">
                          <a:solidFill>
                            <a:srgbClr val="353334"/>
                          </a:solidFill>
                          <a:latin typeface="+mj-lt"/>
                          <a:ea typeface="+mn-ea"/>
                          <a:cs typeface="Calibri"/>
                        </a:rPr>
                        <a:t>90%</a:t>
                      </a: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defTabSz="914400" rtl="0" eaLnBrk="1" latinLnBrk="0" hangingPunct="1">
                        <a:lnSpc>
                          <a:spcPct val="100000"/>
                        </a:lnSpc>
                      </a:pPr>
                      <a:r>
                        <a:rPr lang="en-GB" sz="1000" kern="1200" spc="25">
                          <a:solidFill>
                            <a:srgbClr val="353334"/>
                          </a:solidFill>
                          <a:latin typeface="+mj-lt"/>
                          <a:ea typeface="+mn-ea"/>
                          <a:cs typeface="Calibri"/>
                        </a:rPr>
                        <a:t>8</a:t>
                      </a:r>
                      <a:r>
                        <a:rPr sz="1000" kern="1200" spc="25">
                          <a:solidFill>
                            <a:srgbClr val="353334"/>
                          </a:solidFill>
                          <a:latin typeface="+mj-lt"/>
                          <a:ea typeface="+mn-ea"/>
                          <a:cs typeface="Calibri"/>
                        </a:rPr>
                        <a:t>0%</a:t>
                      </a: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defTabSz="914400" rtl="0" eaLnBrk="1" latinLnBrk="0" hangingPunct="1">
                        <a:lnSpc>
                          <a:spcPct val="100000"/>
                        </a:lnSpc>
                      </a:pPr>
                      <a:r>
                        <a:rPr sz="1000" kern="1200" spc="25">
                          <a:solidFill>
                            <a:srgbClr val="353334"/>
                          </a:solidFill>
                          <a:latin typeface="+mj-lt"/>
                          <a:ea typeface="+mn-ea"/>
                          <a:cs typeface="Calibri"/>
                        </a:rPr>
                        <a:t>70%</a:t>
                      </a: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defTabSz="914400" rtl="0" eaLnBrk="1" latinLnBrk="0" hangingPunct="1">
                        <a:lnSpc>
                          <a:spcPct val="100000"/>
                        </a:lnSpc>
                      </a:pPr>
                      <a:r>
                        <a:rPr sz="1000" kern="1200" spc="25">
                          <a:solidFill>
                            <a:srgbClr val="353334"/>
                          </a:solidFill>
                          <a:latin typeface="+mj-lt"/>
                          <a:ea typeface="+mn-ea"/>
                          <a:cs typeface="Calibri"/>
                        </a:rPr>
                        <a:t>50%</a:t>
                      </a: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4096290474"/>
                  </a:ext>
                </a:extLst>
              </a:tr>
              <a:tr h="228600">
                <a:tc>
                  <a:txBody>
                    <a:bodyPr/>
                    <a:lstStyle/>
                    <a:p>
                      <a:pPr marL="107950" marR="403860" algn="l">
                        <a:lnSpc>
                          <a:spcPct val="104200"/>
                        </a:lnSpc>
                      </a:pPr>
                      <a:r>
                        <a:rPr sz="1000" b="1" spc="5">
                          <a:solidFill>
                            <a:srgbClr val="353334"/>
                          </a:solidFill>
                          <a:latin typeface="+mj-lt"/>
                          <a:cs typeface="Calibri"/>
                        </a:rPr>
                        <a:t>Adolescent girls</a:t>
                      </a:r>
                      <a:r>
                        <a:rPr sz="1000" b="1" spc="-100">
                          <a:solidFill>
                            <a:srgbClr val="353334"/>
                          </a:solidFill>
                          <a:latin typeface="+mj-lt"/>
                          <a:cs typeface="Calibri"/>
                        </a:rPr>
                        <a:t> </a:t>
                      </a:r>
                      <a:r>
                        <a:rPr sz="1000" b="1" spc="10">
                          <a:solidFill>
                            <a:srgbClr val="353334"/>
                          </a:solidFill>
                          <a:latin typeface="+mj-lt"/>
                          <a:cs typeface="Calibri"/>
                        </a:rPr>
                        <a:t>and </a:t>
                      </a:r>
                      <a:r>
                        <a:rPr sz="1000" b="1" spc="20">
                          <a:solidFill>
                            <a:srgbClr val="353334"/>
                          </a:solidFill>
                          <a:latin typeface="+mj-lt"/>
                          <a:cs typeface="Calibri"/>
                        </a:rPr>
                        <a:t>young</a:t>
                      </a:r>
                      <a:r>
                        <a:rPr sz="1000" b="1" spc="-30">
                          <a:solidFill>
                            <a:srgbClr val="353334"/>
                          </a:solidFill>
                          <a:latin typeface="+mj-lt"/>
                          <a:cs typeface="Calibri"/>
                        </a:rPr>
                        <a:t> </a:t>
                      </a:r>
                      <a:r>
                        <a:rPr sz="1000" b="1" spc="10">
                          <a:solidFill>
                            <a:srgbClr val="353334"/>
                          </a:solidFill>
                          <a:latin typeface="+mj-lt"/>
                          <a:cs typeface="Calibri"/>
                        </a:rPr>
                        <a:t>women</a:t>
                      </a:r>
                      <a:endParaRPr sz="1000" b="1">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107950" algn="l">
                        <a:lnSpc>
                          <a:spcPct val="100000"/>
                        </a:lnSpc>
                      </a:pPr>
                      <a:r>
                        <a:rPr sz="1000" spc="10">
                          <a:solidFill>
                            <a:srgbClr val="353334"/>
                          </a:solidFill>
                          <a:latin typeface="+mj-lt"/>
                          <a:cs typeface="Calibri"/>
                        </a:rPr>
                        <a:t>Economic</a:t>
                      </a:r>
                      <a:r>
                        <a:rPr sz="1000" spc="-25">
                          <a:solidFill>
                            <a:srgbClr val="353334"/>
                          </a:solidFill>
                          <a:latin typeface="+mj-lt"/>
                          <a:cs typeface="Calibri"/>
                        </a:rPr>
                        <a:t> </a:t>
                      </a:r>
                      <a:r>
                        <a:rPr sz="1000" spc="5">
                          <a:solidFill>
                            <a:srgbClr val="353334"/>
                          </a:solidFill>
                          <a:latin typeface="+mj-lt"/>
                          <a:cs typeface="Calibri"/>
                        </a:rPr>
                        <a:t>empowerment</a:t>
                      </a: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defTabSz="914400" rtl="0" eaLnBrk="1" latinLnBrk="0" hangingPunct="1">
                        <a:lnSpc>
                          <a:spcPct val="100000"/>
                        </a:lnSpc>
                      </a:pPr>
                      <a:r>
                        <a:rPr sz="1000" kern="1200" spc="25">
                          <a:solidFill>
                            <a:srgbClr val="353334"/>
                          </a:solidFill>
                          <a:latin typeface="+mj-lt"/>
                          <a:ea typeface="+mn-ea"/>
                          <a:cs typeface="Calibri"/>
                        </a:rPr>
                        <a:t>20%</a:t>
                      </a: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defTabSz="914400" rtl="0" eaLnBrk="1" latinLnBrk="0" hangingPunct="1">
                        <a:lnSpc>
                          <a:spcPct val="100000"/>
                        </a:lnSpc>
                      </a:pPr>
                      <a:r>
                        <a:rPr sz="1000" kern="1200" spc="25">
                          <a:solidFill>
                            <a:srgbClr val="353334"/>
                          </a:solidFill>
                          <a:latin typeface="+mj-lt"/>
                          <a:ea typeface="+mn-ea"/>
                          <a:cs typeface="Calibri"/>
                        </a:rPr>
                        <a:t>20%</a:t>
                      </a: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defTabSz="914400" rtl="0" eaLnBrk="1" latinLnBrk="0" hangingPunct="1">
                        <a:lnSpc>
                          <a:spcPct val="100000"/>
                        </a:lnSpc>
                      </a:pPr>
                      <a:r>
                        <a:rPr sz="1000" kern="1200" spc="25">
                          <a:solidFill>
                            <a:srgbClr val="353334"/>
                          </a:solidFill>
                          <a:latin typeface="+mj-lt"/>
                          <a:ea typeface="+mn-ea"/>
                          <a:cs typeface="Calibri"/>
                        </a:rPr>
                        <a:t>0%</a:t>
                      </a: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defTabSz="914400" rtl="0" eaLnBrk="1" latinLnBrk="0" hangingPunct="1">
                        <a:lnSpc>
                          <a:spcPct val="100000"/>
                        </a:lnSpc>
                      </a:pPr>
                      <a:r>
                        <a:rPr sz="1000" kern="1200" spc="25">
                          <a:solidFill>
                            <a:srgbClr val="353334"/>
                          </a:solidFill>
                          <a:latin typeface="+mj-lt"/>
                          <a:ea typeface="+mn-ea"/>
                          <a:cs typeface="Calibri"/>
                        </a:rPr>
                        <a:t>0%</a:t>
                      </a:r>
                    </a:p>
                  </a:txBody>
                  <a:tcPr marL="0" marR="41148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1880222827"/>
                  </a:ext>
                </a:extLst>
              </a:tr>
              <a:tr h="228600">
                <a:tc>
                  <a:txBody>
                    <a:bodyPr/>
                    <a:lstStyle/>
                    <a:p>
                      <a:pPr marL="107950" algn="l">
                        <a:lnSpc>
                          <a:spcPct val="100000"/>
                        </a:lnSpc>
                      </a:pPr>
                      <a:r>
                        <a:rPr sz="1000" b="1" spc="5">
                          <a:solidFill>
                            <a:srgbClr val="353334"/>
                          </a:solidFill>
                          <a:latin typeface="+mj-lt"/>
                          <a:cs typeface="Calibri"/>
                        </a:rPr>
                        <a:t>Adolescent </a:t>
                      </a:r>
                      <a:r>
                        <a:rPr sz="1000" b="1" spc="10">
                          <a:solidFill>
                            <a:srgbClr val="353334"/>
                          </a:solidFill>
                          <a:latin typeface="+mj-lt"/>
                          <a:cs typeface="Calibri"/>
                        </a:rPr>
                        <a:t>boys </a:t>
                      </a:r>
                      <a:r>
                        <a:rPr sz="1000" b="1" spc="15">
                          <a:solidFill>
                            <a:srgbClr val="353334"/>
                          </a:solidFill>
                          <a:latin typeface="+mj-lt"/>
                          <a:cs typeface="Calibri"/>
                        </a:rPr>
                        <a:t>and</a:t>
                      </a:r>
                      <a:r>
                        <a:rPr sz="1000" b="1" spc="-95">
                          <a:solidFill>
                            <a:srgbClr val="353334"/>
                          </a:solidFill>
                          <a:latin typeface="+mj-lt"/>
                          <a:cs typeface="Calibri"/>
                        </a:rPr>
                        <a:t> </a:t>
                      </a:r>
                      <a:r>
                        <a:rPr sz="1000" b="1" spc="10">
                          <a:solidFill>
                            <a:srgbClr val="353334"/>
                          </a:solidFill>
                          <a:latin typeface="+mj-lt"/>
                          <a:cs typeface="Calibri"/>
                        </a:rPr>
                        <a:t>men</a:t>
                      </a:r>
                      <a:endParaRPr sz="1000" b="1">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107950" algn="l">
                        <a:lnSpc>
                          <a:spcPct val="100000"/>
                        </a:lnSpc>
                      </a:pPr>
                      <a:r>
                        <a:rPr sz="1000" spc="-20">
                          <a:solidFill>
                            <a:srgbClr val="353334"/>
                          </a:solidFill>
                          <a:latin typeface="+mj-lt"/>
                          <a:cs typeface="Calibri"/>
                        </a:rPr>
                        <a:t>VMMC</a:t>
                      </a: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gridSpan="4">
                  <a:txBody>
                    <a:bodyPr/>
                    <a:lstStyle/>
                    <a:p>
                      <a:pPr marL="0" algn="ctr">
                        <a:lnSpc>
                          <a:spcPct val="100000"/>
                        </a:lnSpc>
                      </a:pPr>
                      <a:r>
                        <a:rPr sz="1000" spc="20">
                          <a:solidFill>
                            <a:srgbClr val="353334"/>
                          </a:solidFill>
                          <a:latin typeface="+mj-lt"/>
                          <a:cs typeface="Calibri"/>
                        </a:rPr>
                        <a:t>90% </a:t>
                      </a:r>
                      <a:r>
                        <a:rPr sz="1000" spc="10">
                          <a:solidFill>
                            <a:srgbClr val="353334"/>
                          </a:solidFill>
                          <a:latin typeface="+mj-lt"/>
                          <a:cs typeface="Calibri"/>
                        </a:rPr>
                        <a:t>in </a:t>
                      </a:r>
                      <a:r>
                        <a:rPr sz="1000">
                          <a:solidFill>
                            <a:srgbClr val="353334"/>
                          </a:solidFill>
                          <a:latin typeface="+mj-lt"/>
                          <a:cs typeface="Calibri"/>
                        </a:rPr>
                        <a:t>15 priority</a:t>
                      </a:r>
                      <a:r>
                        <a:rPr sz="1000" spc="-120">
                          <a:solidFill>
                            <a:srgbClr val="353334"/>
                          </a:solidFill>
                          <a:latin typeface="+mj-lt"/>
                          <a:cs typeface="Calibri"/>
                        </a:rPr>
                        <a:t> </a:t>
                      </a:r>
                      <a:r>
                        <a:rPr sz="1000">
                          <a:solidFill>
                            <a:srgbClr val="353334"/>
                          </a:solidFill>
                          <a:latin typeface="+mj-lt"/>
                          <a:cs typeface="Calibri"/>
                        </a:rPr>
                        <a:t>countries</a:t>
                      </a: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pPr marL="775970" algn="ctr">
                        <a:lnSpc>
                          <a:spcPct val="100000"/>
                        </a:lnSpc>
                      </a:pP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pPr marL="775970" algn="ctr">
                        <a:lnSpc>
                          <a:spcPct val="100000"/>
                        </a:lnSpc>
                      </a:pP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pPr marL="775970" algn="ctr">
                        <a:lnSpc>
                          <a:spcPct val="100000"/>
                        </a:lnSpc>
                      </a:pP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15403647"/>
                  </a:ext>
                </a:extLst>
              </a:tr>
              <a:tr h="365760">
                <a:tc rowSpan="3">
                  <a:txBody>
                    <a:bodyPr/>
                    <a:lstStyle/>
                    <a:p>
                      <a:pPr marL="107950" marR="629285" algn="l">
                        <a:lnSpc>
                          <a:spcPct val="104200"/>
                        </a:lnSpc>
                      </a:pPr>
                      <a:r>
                        <a:rPr sz="1000" b="1" spc="5">
                          <a:solidFill>
                            <a:srgbClr val="353334"/>
                          </a:solidFill>
                          <a:latin typeface="+mj-lt"/>
                          <a:cs typeface="Calibri"/>
                        </a:rPr>
                        <a:t>People within </a:t>
                      </a:r>
                      <a:r>
                        <a:rPr sz="1000" b="1" spc="-5" err="1">
                          <a:solidFill>
                            <a:srgbClr val="353334"/>
                          </a:solidFill>
                          <a:latin typeface="+mj-lt"/>
                          <a:cs typeface="Calibri"/>
                        </a:rPr>
                        <a:t>se</a:t>
                      </a:r>
                      <a:r>
                        <a:rPr sz="1000" b="1" spc="-15" err="1">
                          <a:solidFill>
                            <a:srgbClr val="353334"/>
                          </a:solidFill>
                          <a:latin typeface="+mj-lt"/>
                          <a:cs typeface="Calibri"/>
                        </a:rPr>
                        <a:t>r</a:t>
                      </a:r>
                      <a:r>
                        <a:rPr sz="1000" b="1" spc="-5" err="1">
                          <a:solidFill>
                            <a:srgbClr val="353334"/>
                          </a:solidFill>
                          <a:latin typeface="+mj-lt"/>
                          <a:cs typeface="Calibri"/>
                        </a:rPr>
                        <a:t>odis</a:t>
                      </a:r>
                      <a:r>
                        <a:rPr sz="1000" b="1" spc="-10" err="1">
                          <a:solidFill>
                            <a:srgbClr val="353334"/>
                          </a:solidFill>
                          <a:latin typeface="+mj-lt"/>
                          <a:cs typeface="Calibri"/>
                        </a:rPr>
                        <a:t>c</a:t>
                      </a:r>
                      <a:r>
                        <a:rPr sz="1000" b="1" spc="-5" err="1">
                          <a:solidFill>
                            <a:srgbClr val="353334"/>
                          </a:solidFill>
                          <a:latin typeface="+mj-lt"/>
                          <a:cs typeface="Calibri"/>
                        </a:rPr>
                        <a:t>o</a:t>
                      </a:r>
                      <a:r>
                        <a:rPr sz="1000" b="1" spc="-15" err="1">
                          <a:solidFill>
                            <a:srgbClr val="353334"/>
                          </a:solidFill>
                          <a:latin typeface="+mj-lt"/>
                          <a:cs typeface="Calibri"/>
                        </a:rPr>
                        <a:t>r</a:t>
                      </a:r>
                      <a:r>
                        <a:rPr sz="1000" b="1" spc="-5" err="1">
                          <a:solidFill>
                            <a:srgbClr val="353334"/>
                          </a:solidFill>
                          <a:latin typeface="+mj-lt"/>
                          <a:cs typeface="Calibri"/>
                        </a:rPr>
                        <a:t>da</a:t>
                      </a:r>
                      <a:r>
                        <a:rPr sz="1000" b="1" spc="-10" err="1">
                          <a:solidFill>
                            <a:srgbClr val="353334"/>
                          </a:solidFill>
                          <a:latin typeface="+mj-lt"/>
                          <a:cs typeface="Calibri"/>
                        </a:rPr>
                        <a:t>n</a:t>
                      </a:r>
                      <a:r>
                        <a:rPr sz="1000" b="1" err="1">
                          <a:solidFill>
                            <a:srgbClr val="353334"/>
                          </a:solidFill>
                          <a:latin typeface="+mj-lt"/>
                          <a:cs typeface="Calibri"/>
                        </a:rPr>
                        <a:t>t</a:t>
                      </a:r>
                      <a:r>
                        <a:rPr sz="1000" b="1">
                          <a:solidFill>
                            <a:srgbClr val="353334"/>
                          </a:solidFill>
                          <a:latin typeface="+mj-lt"/>
                          <a:cs typeface="Calibri"/>
                        </a:rPr>
                        <a:t> </a:t>
                      </a:r>
                      <a:endParaRPr lang="fr-CH" sz="1000" b="1">
                        <a:solidFill>
                          <a:srgbClr val="353334"/>
                        </a:solidFill>
                        <a:latin typeface="+mj-lt"/>
                        <a:cs typeface="Calibri"/>
                      </a:endParaRPr>
                    </a:p>
                    <a:p>
                      <a:pPr marL="107950" marR="629285" algn="l">
                        <a:lnSpc>
                          <a:spcPct val="104200"/>
                        </a:lnSpc>
                      </a:pPr>
                      <a:r>
                        <a:rPr sz="1000" b="1">
                          <a:solidFill>
                            <a:srgbClr val="353334"/>
                          </a:solidFill>
                          <a:latin typeface="+mj-lt"/>
                          <a:cs typeface="Calibri"/>
                        </a:rPr>
                        <a:t>partnerships</a:t>
                      </a:r>
                      <a:endParaRPr sz="1000" b="1">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107950" marR="297180" algn="l">
                        <a:lnSpc>
                          <a:spcPct val="104200"/>
                        </a:lnSpc>
                      </a:pPr>
                      <a:r>
                        <a:rPr sz="1000" spc="5">
                          <a:solidFill>
                            <a:srgbClr val="353334"/>
                          </a:solidFill>
                          <a:latin typeface="+mj-lt"/>
                          <a:cs typeface="Calibri"/>
                        </a:rPr>
                        <a:t>Condoms/lubricant use </a:t>
                      </a:r>
                      <a:r>
                        <a:rPr sz="1000" spc="-10">
                          <a:solidFill>
                            <a:srgbClr val="353334"/>
                          </a:solidFill>
                          <a:latin typeface="+mj-lt"/>
                          <a:cs typeface="Calibri"/>
                        </a:rPr>
                        <a:t>at </a:t>
                      </a:r>
                      <a:r>
                        <a:rPr sz="1000" spc="-5">
                          <a:solidFill>
                            <a:srgbClr val="353334"/>
                          </a:solidFill>
                          <a:latin typeface="+mj-lt"/>
                          <a:cs typeface="Calibri"/>
                        </a:rPr>
                        <a:t>last </a:t>
                      </a:r>
                      <a:r>
                        <a:rPr sz="1000" spc="5">
                          <a:solidFill>
                            <a:srgbClr val="353334"/>
                          </a:solidFill>
                          <a:latin typeface="+mj-lt"/>
                          <a:cs typeface="Calibri"/>
                        </a:rPr>
                        <a:t>sex</a:t>
                      </a:r>
                      <a:r>
                        <a:rPr sz="1000" spc="-125">
                          <a:solidFill>
                            <a:srgbClr val="353334"/>
                          </a:solidFill>
                          <a:latin typeface="+mj-lt"/>
                          <a:cs typeface="Calibri"/>
                        </a:rPr>
                        <a:t> </a:t>
                      </a:r>
                      <a:r>
                        <a:rPr sz="1000" spc="15">
                          <a:solidFill>
                            <a:srgbClr val="353334"/>
                          </a:solidFill>
                          <a:latin typeface="+mj-lt"/>
                          <a:cs typeface="Calibri"/>
                        </a:rPr>
                        <a:t>by </a:t>
                      </a:r>
                      <a:r>
                        <a:rPr sz="1000">
                          <a:solidFill>
                            <a:srgbClr val="353334"/>
                          </a:solidFill>
                          <a:latin typeface="+mj-lt"/>
                          <a:cs typeface="Calibri"/>
                        </a:rPr>
                        <a:t>those </a:t>
                      </a:r>
                      <a:r>
                        <a:rPr sz="1000" spc="5">
                          <a:solidFill>
                            <a:srgbClr val="353334"/>
                          </a:solidFill>
                          <a:latin typeface="+mj-lt"/>
                          <a:cs typeface="Calibri"/>
                        </a:rPr>
                        <a:t>not </a:t>
                      </a:r>
                      <a:r>
                        <a:rPr sz="1000" spc="15">
                          <a:solidFill>
                            <a:srgbClr val="353334"/>
                          </a:solidFill>
                          <a:latin typeface="+mj-lt"/>
                          <a:cs typeface="Calibri"/>
                        </a:rPr>
                        <a:t>taking </a:t>
                      </a:r>
                      <a:r>
                        <a:rPr sz="1000" spc="-5">
                          <a:solidFill>
                            <a:srgbClr val="353334"/>
                          </a:solidFill>
                          <a:latin typeface="+mj-lt"/>
                          <a:cs typeface="Calibri"/>
                        </a:rPr>
                        <a:t>PrEP </a:t>
                      </a:r>
                      <a:r>
                        <a:rPr sz="1000" spc="5">
                          <a:solidFill>
                            <a:srgbClr val="353334"/>
                          </a:solidFill>
                          <a:latin typeface="+mj-lt"/>
                          <a:cs typeface="Calibri"/>
                        </a:rPr>
                        <a:t>with </a:t>
                      </a:r>
                      <a:r>
                        <a:rPr sz="1000">
                          <a:solidFill>
                            <a:srgbClr val="353334"/>
                          </a:solidFill>
                          <a:latin typeface="+mj-lt"/>
                          <a:cs typeface="Calibri"/>
                        </a:rPr>
                        <a:t>a </a:t>
                      </a:r>
                      <a:r>
                        <a:rPr sz="1000" spc="10">
                          <a:solidFill>
                            <a:srgbClr val="353334"/>
                          </a:solidFill>
                          <a:latin typeface="+mj-lt"/>
                          <a:cs typeface="Calibri"/>
                        </a:rPr>
                        <a:t>non- </a:t>
                      </a:r>
                      <a:r>
                        <a:rPr sz="1000">
                          <a:solidFill>
                            <a:srgbClr val="353334"/>
                          </a:solidFill>
                          <a:latin typeface="+mj-lt"/>
                          <a:cs typeface="Calibri"/>
                        </a:rPr>
                        <a:t>regular partner </a:t>
                      </a:r>
                      <a:r>
                        <a:rPr sz="1000" spc="5">
                          <a:solidFill>
                            <a:srgbClr val="353334"/>
                          </a:solidFill>
                          <a:latin typeface="+mj-lt"/>
                          <a:cs typeface="Calibri"/>
                        </a:rPr>
                        <a:t>whose </a:t>
                      </a:r>
                      <a:r>
                        <a:rPr sz="1000" spc="-5">
                          <a:solidFill>
                            <a:srgbClr val="353334"/>
                          </a:solidFill>
                          <a:latin typeface="+mj-lt"/>
                          <a:cs typeface="Calibri"/>
                        </a:rPr>
                        <a:t>HIV viral </a:t>
                      </a:r>
                      <a:r>
                        <a:rPr sz="1000" spc="5">
                          <a:solidFill>
                            <a:srgbClr val="353334"/>
                          </a:solidFill>
                          <a:latin typeface="+mj-lt"/>
                          <a:cs typeface="Calibri"/>
                        </a:rPr>
                        <a:t>load </a:t>
                      </a:r>
                      <a:r>
                        <a:rPr sz="1000" spc="-5">
                          <a:solidFill>
                            <a:srgbClr val="353334"/>
                          </a:solidFill>
                          <a:latin typeface="+mj-lt"/>
                          <a:cs typeface="Calibri"/>
                        </a:rPr>
                        <a:t>status </a:t>
                      </a:r>
                      <a:r>
                        <a:rPr sz="1000">
                          <a:solidFill>
                            <a:srgbClr val="353334"/>
                          </a:solidFill>
                          <a:latin typeface="+mj-lt"/>
                          <a:cs typeface="Calibri"/>
                        </a:rPr>
                        <a:t>is </a:t>
                      </a:r>
                      <a:r>
                        <a:rPr sz="1000" spc="5">
                          <a:solidFill>
                            <a:srgbClr val="353334"/>
                          </a:solidFill>
                          <a:latin typeface="+mj-lt"/>
                          <a:cs typeface="Calibri"/>
                        </a:rPr>
                        <a:t>not</a:t>
                      </a:r>
                      <a:r>
                        <a:rPr sz="1000" spc="-60">
                          <a:solidFill>
                            <a:srgbClr val="353334"/>
                          </a:solidFill>
                          <a:latin typeface="+mj-lt"/>
                          <a:cs typeface="Calibri"/>
                        </a:rPr>
                        <a:t> </a:t>
                      </a:r>
                      <a:r>
                        <a:rPr sz="1000" spc="10">
                          <a:solidFill>
                            <a:srgbClr val="353334"/>
                          </a:solidFill>
                          <a:latin typeface="+mj-lt"/>
                          <a:cs typeface="Calibri"/>
                        </a:rPr>
                        <a:t>known</a:t>
                      </a: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gridSpan="4">
                  <a:txBody>
                    <a:bodyPr/>
                    <a:lstStyle/>
                    <a:p>
                      <a:pPr algn="ctr">
                        <a:lnSpc>
                          <a:spcPct val="100000"/>
                        </a:lnSpc>
                      </a:pPr>
                      <a:r>
                        <a:rPr sz="1000" spc="15">
                          <a:solidFill>
                            <a:srgbClr val="353334"/>
                          </a:solidFill>
                          <a:latin typeface="+mj-lt"/>
                          <a:cs typeface="Calibri"/>
                        </a:rPr>
                        <a:t>95%</a:t>
                      </a: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387985456"/>
                  </a:ext>
                </a:extLst>
              </a:tr>
              <a:tr h="246888">
                <a:tc vMerge="1">
                  <a:txBody>
                    <a:bodyPr/>
                    <a:lstStyle/>
                    <a:p>
                      <a:endParaRPr/>
                    </a:p>
                  </a:txBody>
                  <a:tcPr marL="0" marR="0" marT="63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107950" marR="578485" algn="l">
                        <a:lnSpc>
                          <a:spcPct val="104200"/>
                        </a:lnSpc>
                      </a:pPr>
                      <a:r>
                        <a:rPr sz="1000" spc="-5" err="1">
                          <a:solidFill>
                            <a:srgbClr val="353334"/>
                          </a:solidFill>
                          <a:latin typeface="+mj-lt"/>
                          <a:cs typeface="Calibri"/>
                        </a:rPr>
                        <a:t>PrEP</a:t>
                      </a:r>
                      <a:r>
                        <a:rPr sz="1000" spc="-40">
                          <a:solidFill>
                            <a:srgbClr val="353334"/>
                          </a:solidFill>
                          <a:latin typeface="+mj-lt"/>
                          <a:cs typeface="Calibri"/>
                        </a:rPr>
                        <a:t> </a:t>
                      </a:r>
                      <a:r>
                        <a:rPr sz="1000" spc="5">
                          <a:solidFill>
                            <a:srgbClr val="353334"/>
                          </a:solidFill>
                          <a:latin typeface="+mj-lt"/>
                          <a:cs typeface="Calibri"/>
                        </a:rPr>
                        <a:t>until</a:t>
                      </a:r>
                      <a:r>
                        <a:rPr sz="1000" spc="-40">
                          <a:solidFill>
                            <a:srgbClr val="353334"/>
                          </a:solidFill>
                          <a:latin typeface="+mj-lt"/>
                          <a:cs typeface="Calibri"/>
                        </a:rPr>
                        <a:t> </a:t>
                      </a:r>
                      <a:r>
                        <a:rPr sz="1000" spc="5">
                          <a:solidFill>
                            <a:srgbClr val="353334"/>
                          </a:solidFill>
                          <a:latin typeface="+mj-lt"/>
                          <a:cs typeface="Calibri"/>
                        </a:rPr>
                        <a:t>positive</a:t>
                      </a:r>
                      <a:r>
                        <a:rPr sz="1000" spc="-40">
                          <a:solidFill>
                            <a:srgbClr val="353334"/>
                          </a:solidFill>
                          <a:latin typeface="+mj-lt"/>
                          <a:cs typeface="Calibri"/>
                        </a:rPr>
                        <a:t> </a:t>
                      </a:r>
                      <a:r>
                        <a:rPr sz="1000">
                          <a:solidFill>
                            <a:srgbClr val="353334"/>
                          </a:solidFill>
                          <a:latin typeface="+mj-lt"/>
                          <a:cs typeface="Calibri"/>
                        </a:rPr>
                        <a:t>partner</a:t>
                      </a:r>
                      <a:r>
                        <a:rPr sz="1000" spc="-40">
                          <a:solidFill>
                            <a:srgbClr val="353334"/>
                          </a:solidFill>
                          <a:latin typeface="+mj-lt"/>
                          <a:cs typeface="Calibri"/>
                        </a:rPr>
                        <a:t> </a:t>
                      </a:r>
                      <a:r>
                        <a:rPr sz="1000" spc="5">
                          <a:solidFill>
                            <a:srgbClr val="353334"/>
                          </a:solidFill>
                          <a:latin typeface="+mj-lt"/>
                          <a:cs typeface="Calibri"/>
                        </a:rPr>
                        <a:t>has suppressed </a:t>
                      </a:r>
                      <a:r>
                        <a:rPr sz="1000" spc="-5">
                          <a:solidFill>
                            <a:srgbClr val="353334"/>
                          </a:solidFill>
                          <a:latin typeface="+mj-lt"/>
                          <a:cs typeface="Calibri"/>
                        </a:rPr>
                        <a:t>viral</a:t>
                      </a:r>
                      <a:r>
                        <a:rPr sz="1000" spc="-50">
                          <a:solidFill>
                            <a:srgbClr val="353334"/>
                          </a:solidFill>
                          <a:latin typeface="+mj-lt"/>
                          <a:cs typeface="Calibri"/>
                        </a:rPr>
                        <a:t> </a:t>
                      </a:r>
                      <a:r>
                        <a:rPr sz="1000" spc="5">
                          <a:solidFill>
                            <a:srgbClr val="353334"/>
                          </a:solidFill>
                          <a:latin typeface="+mj-lt"/>
                          <a:cs typeface="Calibri"/>
                        </a:rPr>
                        <a:t>load</a:t>
                      </a: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gridSpan="4">
                  <a:txBody>
                    <a:bodyPr/>
                    <a:lstStyle/>
                    <a:p>
                      <a:pPr algn="ctr">
                        <a:lnSpc>
                          <a:spcPct val="100000"/>
                        </a:lnSpc>
                      </a:pPr>
                      <a:r>
                        <a:rPr sz="1000" spc="15">
                          <a:solidFill>
                            <a:srgbClr val="353334"/>
                          </a:solidFill>
                          <a:latin typeface="+mj-lt"/>
                          <a:cs typeface="Calibri"/>
                        </a:rPr>
                        <a:t>30%</a:t>
                      </a: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1262913275"/>
                  </a:ext>
                </a:extLst>
              </a:tr>
              <a:tr h="228600">
                <a:tc vMerge="1">
                  <a:txBody>
                    <a:bodyPr/>
                    <a:lstStyle/>
                    <a:p>
                      <a:endParaRPr sz="1000"/>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107950" algn="l">
                        <a:lnSpc>
                          <a:spcPct val="100000"/>
                        </a:lnSpc>
                      </a:pPr>
                      <a:r>
                        <a:rPr sz="1000">
                          <a:solidFill>
                            <a:srgbClr val="353334"/>
                          </a:solidFill>
                          <a:latin typeface="+mj-lt"/>
                          <a:cs typeface="Calibri"/>
                        </a:rPr>
                        <a:t>PEP</a:t>
                      </a: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gridSpan="4">
                  <a:txBody>
                    <a:bodyPr/>
                    <a:lstStyle/>
                    <a:p>
                      <a:pPr marL="0" algn="ctr">
                        <a:lnSpc>
                          <a:spcPct val="100000"/>
                        </a:lnSpc>
                      </a:pPr>
                      <a:r>
                        <a:rPr sz="1000" spc="15">
                          <a:solidFill>
                            <a:srgbClr val="353334"/>
                          </a:solidFill>
                          <a:latin typeface="+mj-lt"/>
                          <a:cs typeface="Calibri"/>
                        </a:rPr>
                        <a:t>100% </a:t>
                      </a:r>
                      <a:r>
                        <a:rPr sz="1000" spc="-10">
                          <a:solidFill>
                            <a:srgbClr val="353334"/>
                          </a:solidFill>
                          <a:latin typeface="+mj-lt"/>
                          <a:cs typeface="Calibri"/>
                        </a:rPr>
                        <a:t>after </a:t>
                      </a:r>
                      <a:r>
                        <a:rPr sz="1000" spc="5">
                          <a:solidFill>
                            <a:srgbClr val="353334"/>
                          </a:solidFill>
                          <a:latin typeface="+mj-lt"/>
                          <a:cs typeface="Calibri"/>
                        </a:rPr>
                        <a:t>high-risk</a:t>
                      </a:r>
                      <a:r>
                        <a:rPr sz="1000" spc="-70">
                          <a:solidFill>
                            <a:srgbClr val="353334"/>
                          </a:solidFill>
                          <a:latin typeface="+mj-lt"/>
                          <a:cs typeface="Calibri"/>
                        </a:rPr>
                        <a:t> </a:t>
                      </a:r>
                      <a:r>
                        <a:rPr sz="1000">
                          <a:solidFill>
                            <a:srgbClr val="353334"/>
                          </a:solidFill>
                          <a:latin typeface="+mj-lt"/>
                          <a:cs typeface="Calibri"/>
                        </a:rPr>
                        <a:t>exposure</a:t>
                      </a:r>
                      <a:endParaRPr sz="1000">
                        <a:latin typeface="+mj-lt"/>
                        <a:cs typeface="Calibri"/>
                      </a:endParaRPr>
                    </a:p>
                  </a:txBody>
                  <a:tcPr marL="0" marR="0" marT="27432" marB="2743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hMerge="1">
                  <a:txBody>
                    <a:bodyPr/>
                    <a:lstStyle/>
                    <a:p>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1422367476"/>
                  </a:ext>
                </a:extLst>
              </a:tr>
            </a:tbl>
          </a:graphicData>
        </a:graphic>
      </p:graphicFrame>
      <p:sp>
        <p:nvSpPr>
          <p:cNvPr id="8" name="object 2">
            <a:extLst>
              <a:ext uri="{FF2B5EF4-FFF2-40B4-BE49-F238E27FC236}">
                <a16:creationId xmlns:a16="http://schemas.microsoft.com/office/drawing/2014/main" id="{498963CB-AF94-4ADF-BAF0-652CD3A737E3}"/>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3064770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object 2">
            <a:extLst>
              <a:ext uri="{FF2B5EF4-FFF2-40B4-BE49-F238E27FC236}">
                <a16:creationId xmlns:a16="http://schemas.microsoft.com/office/drawing/2014/main" id="{A8698838-70CE-4A4D-A1D5-DF5D0EB00EF3}"/>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grpSp>
        <p:nvGrpSpPr>
          <p:cNvPr id="13" name="Group 12">
            <a:extLst>
              <a:ext uri="{FF2B5EF4-FFF2-40B4-BE49-F238E27FC236}">
                <a16:creationId xmlns:a16="http://schemas.microsoft.com/office/drawing/2014/main" id="{B1C9A460-CB4E-4695-8991-68F78FC0EE9D}"/>
              </a:ext>
            </a:extLst>
          </p:cNvPr>
          <p:cNvGrpSpPr/>
          <p:nvPr/>
        </p:nvGrpSpPr>
        <p:grpSpPr>
          <a:xfrm>
            <a:off x="365760" y="1051560"/>
            <a:ext cx="11737597" cy="5503073"/>
            <a:chOff x="365760" y="1051560"/>
            <a:chExt cx="11737597" cy="5503073"/>
          </a:xfrm>
        </p:grpSpPr>
        <p:sp>
          <p:nvSpPr>
            <p:cNvPr id="86" name="TextBox 85">
              <a:extLst>
                <a:ext uri="{FF2B5EF4-FFF2-40B4-BE49-F238E27FC236}">
                  <a16:creationId xmlns:a16="http://schemas.microsoft.com/office/drawing/2014/main" id="{1B6EDE88-76AF-48E5-A8F7-7152F631421A}"/>
                </a:ext>
              </a:extLst>
            </p:cNvPr>
            <p:cNvSpPr txBox="1"/>
            <p:nvPr/>
          </p:nvSpPr>
          <p:spPr>
            <a:xfrm>
              <a:off x="877824" y="2331720"/>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2</a:t>
              </a:r>
              <a:r>
                <a:rPr kumimoji="0" lang="en-US" sz="1000" b="0" i="0" u="none" strike="noStrike" kern="1200" cap="none" spc="0" normalizeH="0" baseline="0" noProof="0">
                  <a:ln>
                    <a:noFill/>
                  </a:ln>
                  <a:effectLst/>
                  <a:uLnTx/>
                  <a:uFillTx/>
                  <a:latin typeface="Arial" panose="020B0604020202020204"/>
                  <a:ea typeface="+mn-ea"/>
                  <a:cs typeface="+mn-cs"/>
                </a:rPr>
                <a:t> 500 000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87" name="TextBox 86">
              <a:extLst>
                <a:ext uri="{FF2B5EF4-FFF2-40B4-BE49-F238E27FC236}">
                  <a16:creationId xmlns:a16="http://schemas.microsoft.com/office/drawing/2014/main" id="{B0A3A7CA-DD93-45E7-96F9-A3E07A8012CE}"/>
                </a:ext>
              </a:extLst>
            </p:cNvPr>
            <p:cNvSpPr txBox="1"/>
            <p:nvPr/>
          </p:nvSpPr>
          <p:spPr>
            <a:xfrm>
              <a:off x="877824" y="3228658"/>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a:ea typeface="+mn-ea"/>
                  <a:cs typeface="+mn-cs"/>
                </a:rPr>
                <a:t>1 </a:t>
              </a:r>
              <a:r>
                <a:rPr lang="en-US" sz="1000">
                  <a:latin typeface="Arial" panose="020B0604020202020204"/>
                </a:rPr>
                <a:t>50</a:t>
              </a:r>
              <a:r>
                <a:rPr kumimoji="0" lang="en-US" sz="1000" b="0" i="0" u="none" strike="noStrike" kern="1200" cap="none" spc="0" normalizeH="0" baseline="0" noProof="0">
                  <a:ln>
                    <a:noFill/>
                  </a:ln>
                  <a:effectLst/>
                  <a:uLnTx/>
                  <a:uFillTx/>
                  <a:latin typeface="Arial" panose="020B0604020202020204"/>
                  <a:ea typeface="+mn-ea"/>
                  <a:cs typeface="+mn-cs"/>
                </a:rPr>
                <a:t>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sp>
          <p:nvSpPr>
            <p:cNvPr id="88" name="TextBox 87">
              <a:extLst>
                <a:ext uri="{FF2B5EF4-FFF2-40B4-BE49-F238E27FC236}">
                  <a16:creationId xmlns:a16="http://schemas.microsoft.com/office/drawing/2014/main" id="{74DC69DC-25BA-45C4-8A41-149716887455}"/>
                </a:ext>
              </a:extLst>
            </p:cNvPr>
            <p:cNvSpPr txBox="1"/>
            <p:nvPr/>
          </p:nvSpPr>
          <p:spPr>
            <a:xfrm>
              <a:off x="877824" y="3666261"/>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a:ea typeface="+mn-ea"/>
                  <a:cs typeface="+mn-cs"/>
                </a:rPr>
                <a:t>1 000 000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89" name="Straight Connector 88">
              <a:extLst>
                <a:ext uri="{FF2B5EF4-FFF2-40B4-BE49-F238E27FC236}">
                  <a16:creationId xmlns:a16="http://schemas.microsoft.com/office/drawing/2014/main" id="{B33B6F12-7BD4-482A-A505-0A2637B71729}"/>
                </a:ext>
              </a:extLst>
            </p:cNvPr>
            <p:cNvCxnSpPr>
              <a:cxnSpLocks/>
            </p:cNvCxnSpPr>
            <p:nvPr/>
          </p:nvCxnSpPr>
          <p:spPr>
            <a:xfrm>
              <a:off x="1616133" y="2417293"/>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1B30C5D-D334-4918-889D-050FD112ACCF}"/>
                </a:ext>
              </a:extLst>
            </p:cNvPr>
            <p:cNvCxnSpPr>
              <a:cxnSpLocks/>
            </p:cNvCxnSpPr>
            <p:nvPr/>
          </p:nvCxnSpPr>
          <p:spPr>
            <a:xfrm>
              <a:off x="1616133" y="3307578"/>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86E92F7-A0DF-4357-8500-69091A41F796}"/>
                </a:ext>
              </a:extLst>
            </p:cNvPr>
            <p:cNvCxnSpPr>
              <a:cxnSpLocks/>
            </p:cNvCxnSpPr>
            <p:nvPr/>
          </p:nvCxnSpPr>
          <p:spPr>
            <a:xfrm>
              <a:off x="1616133" y="3749288"/>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72F8647E-D85D-484A-BD33-CF28F71C2634}"/>
                </a:ext>
              </a:extLst>
            </p:cNvPr>
            <p:cNvSpPr txBox="1"/>
            <p:nvPr/>
          </p:nvSpPr>
          <p:spPr>
            <a:xfrm>
              <a:off x="877824" y="4115386"/>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latin typeface="Arial" panose="020B0604020202020204"/>
                </a:rPr>
                <a:t>50</a:t>
              </a:r>
              <a:r>
                <a:rPr kumimoji="0" lang="en-US" sz="1000" b="0" i="0" u="none" strike="noStrike" kern="1200" cap="none" spc="0" normalizeH="0" baseline="0" noProof="0">
                  <a:ln>
                    <a:noFill/>
                  </a:ln>
                  <a:effectLst/>
                  <a:uLnTx/>
                  <a:uFillTx/>
                  <a:latin typeface="Arial" panose="020B0604020202020204"/>
                  <a:ea typeface="+mn-ea"/>
                  <a:cs typeface="+mn-cs"/>
                </a:rPr>
                <a:t>0 000</a:t>
              </a:r>
              <a:endParaRPr kumimoji="0" lang="en-GB" sz="1000" b="0" i="0" u="none" strike="noStrike" kern="1200" cap="none" spc="0" normalizeH="0" baseline="0" noProof="0">
                <a:ln>
                  <a:noFill/>
                </a:ln>
                <a:effectLst/>
                <a:uLnTx/>
                <a:uFillTx/>
                <a:latin typeface="Arial" panose="020B0604020202020204"/>
                <a:ea typeface="+mn-ea"/>
                <a:cs typeface="+mn-cs"/>
              </a:endParaRPr>
            </a:p>
          </p:txBody>
        </p:sp>
        <p:cxnSp>
          <p:nvCxnSpPr>
            <p:cNvPr id="95" name="Straight Connector 94">
              <a:extLst>
                <a:ext uri="{FF2B5EF4-FFF2-40B4-BE49-F238E27FC236}">
                  <a16:creationId xmlns:a16="http://schemas.microsoft.com/office/drawing/2014/main" id="{73962F3C-9E3C-4BCD-BCE2-C2A6AB836FFD}"/>
                </a:ext>
              </a:extLst>
            </p:cNvPr>
            <p:cNvCxnSpPr>
              <a:cxnSpLocks/>
            </p:cNvCxnSpPr>
            <p:nvPr/>
          </p:nvCxnSpPr>
          <p:spPr>
            <a:xfrm>
              <a:off x="1616133" y="419577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EECBAE6-3E15-4395-994D-A233BC33DC1E}"/>
                </a:ext>
              </a:extLst>
            </p:cNvPr>
            <p:cNvCxnSpPr>
              <a:cxnSpLocks/>
            </p:cNvCxnSpPr>
            <p:nvPr/>
          </p:nvCxnSpPr>
          <p:spPr>
            <a:xfrm>
              <a:off x="1616133" y="4639777"/>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FF04A9D7-7E68-4E0E-B648-B7C7CE3B593B}"/>
                </a:ext>
              </a:extLst>
            </p:cNvPr>
            <p:cNvSpPr txBox="1"/>
            <p:nvPr/>
          </p:nvSpPr>
          <p:spPr>
            <a:xfrm>
              <a:off x="877824" y="2777232"/>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dirty="0">
                  <a:latin typeface="Arial" panose="020B0604020202020204"/>
                </a:rPr>
                <a:t>2</a:t>
              </a:r>
              <a:r>
                <a:rPr kumimoji="0" lang="en-US" sz="1000" b="0" i="0" u="none" strike="noStrike" kern="1200" cap="none" spc="0" normalizeH="0" baseline="0" noProof="0" dirty="0">
                  <a:ln>
                    <a:noFill/>
                  </a:ln>
                  <a:effectLst/>
                  <a:uLnTx/>
                  <a:uFillTx/>
                  <a:latin typeface="Arial" panose="020B0604020202020204"/>
                  <a:ea typeface="+mn-ea"/>
                  <a:cs typeface="+mn-cs"/>
                </a:rPr>
                <a:t> 000 000</a:t>
              </a:r>
              <a:endParaRPr kumimoji="0" lang="en-GB" sz="1000" b="0" i="0" u="none" strike="noStrike" kern="1200" cap="none" spc="0" normalizeH="0" baseline="0" noProof="0" dirty="0">
                <a:ln>
                  <a:noFill/>
                </a:ln>
                <a:effectLst/>
                <a:uLnTx/>
                <a:uFillTx/>
                <a:latin typeface="Arial" panose="020B0604020202020204"/>
                <a:ea typeface="+mn-ea"/>
                <a:cs typeface="+mn-cs"/>
              </a:endParaRPr>
            </a:p>
          </p:txBody>
        </p:sp>
        <p:cxnSp>
          <p:nvCxnSpPr>
            <p:cNvPr id="99" name="Straight Connector 98">
              <a:extLst>
                <a:ext uri="{FF2B5EF4-FFF2-40B4-BE49-F238E27FC236}">
                  <a16:creationId xmlns:a16="http://schemas.microsoft.com/office/drawing/2014/main" id="{7B3CF118-C29E-40B4-93BA-257212FAB42D}"/>
                </a:ext>
              </a:extLst>
            </p:cNvPr>
            <p:cNvCxnSpPr>
              <a:cxnSpLocks/>
            </p:cNvCxnSpPr>
            <p:nvPr/>
          </p:nvCxnSpPr>
          <p:spPr>
            <a:xfrm>
              <a:off x="1616133" y="2862846"/>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bject 61">
              <a:extLst>
                <a:ext uri="{FF2B5EF4-FFF2-40B4-BE49-F238E27FC236}">
                  <a16:creationId xmlns:a16="http://schemas.microsoft.com/office/drawing/2014/main" id="{24619172-FFA5-4FE1-9E4E-506144EC41ED}"/>
                </a:ext>
              </a:extLst>
            </p:cNvPr>
            <p:cNvSpPr txBox="1"/>
            <p:nvPr/>
          </p:nvSpPr>
          <p:spPr>
            <a:xfrm>
              <a:off x="685800" y="2717802"/>
              <a:ext cx="153888" cy="1705916"/>
            </a:xfrm>
            <a:prstGeom prst="rect">
              <a:avLst/>
            </a:prstGeom>
          </p:spPr>
          <p:txBody>
            <a:bodyPr vert="vert270" wrap="none" lIns="0" tIns="12700" rIns="0" bIns="0" rtlCol="0">
              <a:spAutoFit/>
            </a:bodyPr>
            <a:lstStyle/>
            <a:p>
              <a:pPr marL="0" marR="508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Number of new HIV infections</a:t>
              </a:r>
            </a:p>
          </p:txBody>
        </p:sp>
        <p:sp>
          <p:nvSpPr>
            <p:cNvPr id="107" name="TextBox 106">
              <a:extLst>
                <a:ext uri="{FF2B5EF4-FFF2-40B4-BE49-F238E27FC236}">
                  <a16:creationId xmlns:a16="http://schemas.microsoft.com/office/drawing/2014/main" id="{EE7503A1-7DCD-4AF9-8653-E9C27445FBC0}"/>
                </a:ext>
              </a:extLst>
            </p:cNvPr>
            <p:cNvSpPr txBox="1"/>
            <p:nvPr/>
          </p:nvSpPr>
          <p:spPr>
            <a:xfrm>
              <a:off x="6821424" y="2331720"/>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dirty="0">
                  <a:solidFill>
                    <a:prstClr val="black">
                      <a:lumMod val="65000"/>
                      <a:lumOff val="35000"/>
                    </a:prstClr>
                  </a:solidFill>
                  <a:latin typeface="Arial" panose="020B0604020202020204"/>
                </a:rPr>
                <a:t>1 20</a:t>
              </a:r>
              <a:r>
                <a:rPr kumimoji="0" lang="en-US" sz="1000" b="0" i="0" u="none" strike="noStrike" kern="1200" cap="none" spc="0" normalizeH="0" baseline="0" noProof="0" dirty="0">
                  <a:ln>
                    <a:noFill/>
                  </a:ln>
                  <a:solidFill>
                    <a:prstClr val="black">
                      <a:lumMod val="65000"/>
                      <a:lumOff val="35000"/>
                    </a:prstClr>
                  </a:solidFill>
                  <a:effectLst/>
                  <a:uLnTx/>
                  <a:uFillTx/>
                  <a:latin typeface="Arial" panose="020B0604020202020204"/>
                  <a:ea typeface="+mn-ea"/>
                  <a:cs typeface="+mn-cs"/>
                </a:rPr>
                <a:t>0 000</a:t>
              </a:r>
              <a:endPar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a:ea typeface="+mn-ea"/>
                <a:cs typeface="+mn-cs"/>
              </a:endParaRPr>
            </a:p>
          </p:txBody>
        </p:sp>
        <p:sp>
          <p:nvSpPr>
            <p:cNvPr id="108" name="TextBox 107">
              <a:extLst>
                <a:ext uri="{FF2B5EF4-FFF2-40B4-BE49-F238E27FC236}">
                  <a16:creationId xmlns:a16="http://schemas.microsoft.com/office/drawing/2014/main" id="{F20830EC-8D1E-433B-8EB0-D6C0E46E4986}"/>
                </a:ext>
              </a:extLst>
            </p:cNvPr>
            <p:cNvSpPr txBox="1"/>
            <p:nvPr/>
          </p:nvSpPr>
          <p:spPr>
            <a:xfrm>
              <a:off x="6821424" y="3223670"/>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solidFill>
                    <a:prstClr val="black">
                      <a:lumMod val="65000"/>
                      <a:lumOff val="35000"/>
                    </a:prstClr>
                  </a:solidFill>
                  <a:latin typeface="Arial" panose="020B0604020202020204"/>
                </a:rPr>
                <a:t>80</a:t>
              </a:r>
              <a:r>
                <a:rPr kumimoji="0" lang="en-US" sz="10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0 000</a:t>
              </a:r>
              <a:endParaRPr kumimoji="0" lang="en-GB" sz="10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endParaRPr>
            </a:p>
          </p:txBody>
        </p:sp>
        <p:sp>
          <p:nvSpPr>
            <p:cNvPr id="109" name="TextBox 108">
              <a:extLst>
                <a:ext uri="{FF2B5EF4-FFF2-40B4-BE49-F238E27FC236}">
                  <a16:creationId xmlns:a16="http://schemas.microsoft.com/office/drawing/2014/main" id="{D4AE0080-0A4D-4DB4-A995-900445A5B359}"/>
                </a:ext>
              </a:extLst>
            </p:cNvPr>
            <p:cNvSpPr txBox="1"/>
            <p:nvPr/>
          </p:nvSpPr>
          <p:spPr>
            <a:xfrm>
              <a:off x="6821424" y="3665385"/>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solidFill>
                    <a:prstClr val="black">
                      <a:lumMod val="65000"/>
                      <a:lumOff val="35000"/>
                    </a:prstClr>
                  </a:solidFill>
                  <a:latin typeface="Arial" panose="020B0604020202020204"/>
                </a:rPr>
                <a:t>600</a:t>
              </a:r>
              <a:r>
                <a:rPr kumimoji="0" lang="en-US" sz="10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 000</a:t>
              </a:r>
              <a:endParaRPr kumimoji="0" lang="en-GB" sz="10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endParaRPr>
            </a:p>
          </p:txBody>
        </p:sp>
        <p:cxnSp>
          <p:nvCxnSpPr>
            <p:cNvPr id="110" name="Straight Connector 109">
              <a:extLst>
                <a:ext uri="{FF2B5EF4-FFF2-40B4-BE49-F238E27FC236}">
                  <a16:creationId xmlns:a16="http://schemas.microsoft.com/office/drawing/2014/main" id="{69298714-8754-4BD3-9B22-174271DADBCF}"/>
                </a:ext>
              </a:extLst>
            </p:cNvPr>
            <p:cNvCxnSpPr>
              <a:cxnSpLocks/>
            </p:cNvCxnSpPr>
            <p:nvPr/>
          </p:nvCxnSpPr>
          <p:spPr>
            <a:xfrm>
              <a:off x="7562808" y="2417293"/>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AA6849D-334E-4374-9DD3-10C8DF326BBE}"/>
                </a:ext>
              </a:extLst>
            </p:cNvPr>
            <p:cNvCxnSpPr>
              <a:cxnSpLocks/>
            </p:cNvCxnSpPr>
            <p:nvPr/>
          </p:nvCxnSpPr>
          <p:spPr>
            <a:xfrm>
              <a:off x="7562808" y="330259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6CA95EF-5170-43EF-854D-2B768DCDDEB1}"/>
                </a:ext>
              </a:extLst>
            </p:cNvPr>
            <p:cNvCxnSpPr>
              <a:cxnSpLocks/>
            </p:cNvCxnSpPr>
            <p:nvPr/>
          </p:nvCxnSpPr>
          <p:spPr>
            <a:xfrm>
              <a:off x="7562808" y="374841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A716F3E8-1F94-4499-83F6-6B39E7F8121A}"/>
                </a:ext>
              </a:extLst>
            </p:cNvPr>
            <p:cNvSpPr txBox="1"/>
            <p:nvPr/>
          </p:nvSpPr>
          <p:spPr>
            <a:xfrm>
              <a:off x="6821424" y="4112279"/>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solidFill>
                    <a:prstClr val="black">
                      <a:lumMod val="65000"/>
                      <a:lumOff val="35000"/>
                    </a:prstClr>
                  </a:solidFill>
                  <a:latin typeface="Arial" panose="020B0604020202020204"/>
                </a:rPr>
                <a:t>40</a:t>
              </a:r>
              <a:r>
                <a:rPr kumimoji="0" lang="en-US" sz="10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0 000</a:t>
              </a:r>
              <a:endParaRPr kumimoji="0" lang="en-GB" sz="10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endParaRPr>
            </a:p>
          </p:txBody>
        </p:sp>
        <p:sp>
          <p:nvSpPr>
            <p:cNvPr id="114" name="TextBox 113">
              <a:extLst>
                <a:ext uri="{FF2B5EF4-FFF2-40B4-BE49-F238E27FC236}">
                  <a16:creationId xmlns:a16="http://schemas.microsoft.com/office/drawing/2014/main" id="{A670369E-5261-4F30-AB14-E79B494F55CB}"/>
                </a:ext>
              </a:extLst>
            </p:cNvPr>
            <p:cNvSpPr txBox="1"/>
            <p:nvPr/>
          </p:nvSpPr>
          <p:spPr>
            <a:xfrm>
              <a:off x="6821424" y="4557238"/>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a:solidFill>
                    <a:prstClr val="black">
                      <a:lumMod val="65000"/>
                      <a:lumOff val="35000"/>
                    </a:prstClr>
                  </a:solidFill>
                  <a:latin typeface="Arial" panose="020B0604020202020204"/>
                </a:rPr>
                <a:t>200</a:t>
              </a:r>
              <a:r>
                <a:rPr kumimoji="0" lang="en-US" sz="10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 000</a:t>
              </a:r>
              <a:endParaRPr kumimoji="0" lang="en-GB" sz="10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endParaRPr>
            </a:p>
          </p:txBody>
        </p:sp>
        <p:cxnSp>
          <p:nvCxnSpPr>
            <p:cNvPr id="116" name="Straight Connector 115">
              <a:extLst>
                <a:ext uri="{FF2B5EF4-FFF2-40B4-BE49-F238E27FC236}">
                  <a16:creationId xmlns:a16="http://schemas.microsoft.com/office/drawing/2014/main" id="{F1BB9CC4-2C7E-4A7E-BD65-EACE7807F78A}"/>
                </a:ext>
              </a:extLst>
            </p:cNvPr>
            <p:cNvCxnSpPr>
              <a:cxnSpLocks/>
            </p:cNvCxnSpPr>
            <p:nvPr/>
          </p:nvCxnSpPr>
          <p:spPr>
            <a:xfrm>
              <a:off x="7562808" y="4192663"/>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E474045-8397-43B5-9A2D-71F4F6A9BB78}"/>
                </a:ext>
              </a:extLst>
            </p:cNvPr>
            <p:cNvCxnSpPr>
              <a:cxnSpLocks/>
            </p:cNvCxnSpPr>
            <p:nvPr/>
          </p:nvCxnSpPr>
          <p:spPr>
            <a:xfrm>
              <a:off x="7562808" y="4636111"/>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142A3778-9206-4AE8-A2EA-BB35DA08140D}"/>
                </a:ext>
              </a:extLst>
            </p:cNvPr>
            <p:cNvSpPr txBox="1"/>
            <p:nvPr/>
          </p:nvSpPr>
          <p:spPr>
            <a:xfrm>
              <a:off x="6821424" y="2772007"/>
              <a:ext cx="76809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000" dirty="0">
                  <a:solidFill>
                    <a:prstClr val="black">
                      <a:lumMod val="65000"/>
                      <a:lumOff val="35000"/>
                    </a:prstClr>
                  </a:solidFill>
                  <a:latin typeface="Arial" panose="020B0604020202020204"/>
                </a:rPr>
                <a:t>1 000</a:t>
              </a:r>
              <a:r>
                <a:rPr kumimoji="0" lang="en-US" sz="1000" b="0" i="0" u="none" strike="noStrike" kern="1200" cap="none" spc="0" normalizeH="0" baseline="0" noProof="0" dirty="0">
                  <a:ln>
                    <a:noFill/>
                  </a:ln>
                  <a:solidFill>
                    <a:prstClr val="black">
                      <a:lumMod val="65000"/>
                      <a:lumOff val="35000"/>
                    </a:prstClr>
                  </a:solidFill>
                  <a:effectLst/>
                  <a:uLnTx/>
                  <a:uFillTx/>
                  <a:latin typeface="Arial" panose="020B0604020202020204"/>
                  <a:ea typeface="+mn-ea"/>
                  <a:cs typeface="+mn-cs"/>
                </a:rPr>
                <a:t> 000</a:t>
              </a:r>
              <a:endPar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a:ea typeface="+mn-ea"/>
                <a:cs typeface="+mn-cs"/>
              </a:endParaRPr>
            </a:p>
          </p:txBody>
        </p:sp>
        <p:cxnSp>
          <p:nvCxnSpPr>
            <p:cNvPr id="120" name="Straight Connector 119">
              <a:extLst>
                <a:ext uri="{FF2B5EF4-FFF2-40B4-BE49-F238E27FC236}">
                  <a16:creationId xmlns:a16="http://schemas.microsoft.com/office/drawing/2014/main" id="{2255017C-E4A7-4B34-8B4D-B681C3DA8740}"/>
                </a:ext>
              </a:extLst>
            </p:cNvPr>
            <p:cNvCxnSpPr>
              <a:cxnSpLocks/>
            </p:cNvCxnSpPr>
            <p:nvPr/>
          </p:nvCxnSpPr>
          <p:spPr>
            <a:xfrm>
              <a:off x="7562808" y="2857621"/>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object 61">
              <a:extLst>
                <a:ext uri="{FF2B5EF4-FFF2-40B4-BE49-F238E27FC236}">
                  <a16:creationId xmlns:a16="http://schemas.microsoft.com/office/drawing/2014/main" id="{76C81064-2481-4778-95F5-B368E6DB6C96}"/>
                </a:ext>
              </a:extLst>
            </p:cNvPr>
            <p:cNvSpPr txBox="1"/>
            <p:nvPr/>
          </p:nvSpPr>
          <p:spPr>
            <a:xfrm>
              <a:off x="6629400" y="2676469"/>
              <a:ext cx="307777" cy="1797287"/>
            </a:xfrm>
            <a:prstGeom prst="rect">
              <a:avLst/>
            </a:prstGeom>
          </p:spPr>
          <p:txBody>
            <a:bodyPr vert="vert270" wrap="none" lIns="0" tIns="12700" rIns="0" bIns="0" rtlCol="0">
              <a:spAutoFit/>
            </a:bodyPr>
            <a:lstStyle>
              <a:defPPr>
                <a:defRPr lang="LID4096"/>
              </a:defPPr>
              <a:lvl1pPr marR="508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pPr marL="0" marR="508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Number of AIDS-related deaths</a:t>
              </a:r>
            </a:p>
            <a:p>
              <a:pPr marL="0" marR="508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cxnSp>
          <p:nvCxnSpPr>
            <p:cNvPr id="160" name="Straight Connector 159">
              <a:extLst>
                <a:ext uri="{FF2B5EF4-FFF2-40B4-BE49-F238E27FC236}">
                  <a16:creationId xmlns:a16="http://schemas.microsoft.com/office/drawing/2014/main" id="{D4106C1B-3363-48DC-B223-A056677D56F5}"/>
                </a:ext>
              </a:extLst>
            </p:cNvPr>
            <p:cNvCxnSpPr/>
            <p:nvPr/>
          </p:nvCxnSpPr>
          <p:spPr>
            <a:xfrm>
              <a:off x="6077146" y="1051560"/>
              <a:ext cx="0" cy="484632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7" name="object 99">
              <a:extLst>
                <a:ext uri="{FF2B5EF4-FFF2-40B4-BE49-F238E27FC236}">
                  <a16:creationId xmlns:a16="http://schemas.microsoft.com/office/drawing/2014/main" id="{4CCBF1D0-690D-43AF-B307-64C77AE0FEE7}"/>
                </a:ext>
              </a:extLst>
            </p:cNvPr>
            <p:cNvSpPr/>
            <p:nvPr/>
          </p:nvSpPr>
          <p:spPr>
            <a:xfrm>
              <a:off x="3477480" y="3871291"/>
              <a:ext cx="462280" cy="859155"/>
            </a:xfrm>
            <a:custGeom>
              <a:avLst/>
              <a:gdLst/>
              <a:ahLst/>
              <a:cxnLst/>
              <a:rect l="l" t="t" r="r" b="b"/>
              <a:pathLst>
                <a:path w="462279" h="859154">
                  <a:moveTo>
                    <a:pt x="461708" y="0"/>
                  </a:moveTo>
                  <a:lnTo>
                    <a:pt x="0" y="0"/>
                  </a:lnTo>
                  <a:lnTo>
                    <a:pt x="0" y="859091"/>
                  </a:lnTo>
                  <a:lnTo>
                    <a:pt x="461708" y="859091"/>
                  </a:lnTo>
                  <a:lnTo>
                    <a:pt x="461708" y="0"/>
                  </a:lnTo>
                  <a:close/>
                </a:path>
              </a:pathLst>
            </a:custGeom>
            <a:solidFill>
              <a:srgbClr val="FFFFFF">
                <a:alpha val="6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 name="object 71">
              <a:extLst>
                <a:ext uri="{FF2B5EF4-FFF2-40B4-BE49-F238E27FC236}">
                  <a16:creationId xmlns:a16="http://schemas.microsoft.com/office/drawing/2014/main" id="{29FB16EC-31BD-48E9-81B6-05DFDE27A9B7}"/>
                </a:ext>
              </a:extLst>
            </p:cNvPr>
            <p:cNvSpPr/>
            <p:nvPr/>
          </p:nvSpPr>
          <p:spPr>
            <a:xfrm>
              <a:off x="9428862" y="3869869"/>
              <a:ext cx="462280" cy="859155"/>
            </a:xfrm>
            <a:custGeom>
              <a:avLst/>
              <a:gdLst/>
              <a:ahLst/>
              <a:cxnLst/>
              <a:rect l="l" t="t" r="r" b="b"/>
              <a:pathLst>
                <a:path w="462279" h="859154">
                  <a:moveTo>
                    <a:pt x="461695" y="0"/>
                  </a:moveTo>
                  <a:lnTo>
                    <a:pt x="0" y="0"/>
                  </a:lnTo>
                  <a:lnTo>
                    <a:pt x="0" y="859091"/>
                  </a:lnTo>
                  <a:lnTo>
                    <a:pt x="461695" y="859091"/>
                  </a:lnTo>
                  <a:lnTo>
                    <a:pt x="461695" y="0"/>
                  </a:lnTo>
                  <a:close/>
                </a:path>
              </a:pathLst>
            </a:custGeom>
            <a:solidFill>
              <a:srgbClr val="FFFFFF">
                <a:alpha val="6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59ACE479-86DC-4897-B48A-D30003CC352E}"/>
                </a:ext>
              </a:extLst>
            </p:cNvPr>
            <p:cNvSpPr txBox="1"/>
            <p:nvPr/>
          </p:nvSpPr>
          <p:spPr>
            <a:xfrm>
              <a:off x="1728828"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2010</a:t>
              </a:r>
              <a:endParaRPr lang="en-GB">
                <a:solidFill>
                  <a:schemeClr val="tx1"/>
                </a:solidFill>
              </a:endParaRPr>
            </a:p>
          </p:txBody>
        </p:sp>
        <p:sp>
          <p:nvSpPr>
            <p:cNvPr id="188" name="TextBox 187">
              <a:extLst>
                <a:ext uri="{FF2B5EF4-FFF2-40B4-BE49-F238E27FC236}">
                  <a16:creationId xmlns:a16="http://schemas.microsoft.com/office/drawing/2014/main" id="{AAECCF45-9427-4DB7-ADF7-71428E88C904}"/>
                </a:ext>
              </a:extLst>
            </p:cNvPr>
            <p:cNvSpPr txBox="1"/>
            <p:nvPr/>
          </p:nvSpPr>
          <p:spPr>
            <a:xfrm>
              <a:off x="1935654"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2012</a:t>
              </a:r>
              <a:endParaRPr lang="en-GB">
                <a:solidFill>
                  <a:schemeClr val="tx1"/>
                </a:solidFill>
              </a:endParaRPr>
            </a:p>
          </p:txBody>
        </p:sp>
        <p:sp>
          <p:nvSpPr>
            <p:cNvPr id="189" name="TextBox 188">
              <a:extLst>
                <a:ext uri="{FF2B5EF4-FFF2-40B4-BE49-F238E27FC236}">
                  <a16:creationId xmlns:a16="http://schemas.microsoft.com/office/drawing/2014/main" id="{EA85D423-6456-4A77-84BE-0C73409C1DB0}"/>
                </a:ext>
              </a:extLst>
            </p:cNvPr>
            <p:cNvSpPr txBox="1"/>
            <p:nvPr/>
          </p:nvSpPr>
          <p:spPr>
            <a:xfrm>
              <a:off x="2139755"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2014</a:t>
              </a:r>
              <a:endParaRPr lang="en-GB">
                <a:solidFill>
                  <a:schemeClr val="tx1"/>
                </a:solidFill>
              </a:endParaRPr>
            </a:p>
          </p:txBody>
        </p:sp>
        <p:sp>
          <p:nvSpPr>
            <p:cNvPr id="190" name="TextBox 189">
              <a:extLst>
                <a:ext uri="{FF2B5EF4-FFF2-40B4-BE49-F238E27FC236}">
                  <a16:creationId xmlns:a16="http://schemas.microsoft.com/office/drawing/2014/main" id="{E8C62171-C878-4E3F-B331-F522A59B051B}"/>
                </a:ext>
              </a:extLst>
            </p:cNvPr>
            <p:cNvSpPr txBox="1"/>
            <p:nvPr/>
          </p:nvSpPr>
          <p:spPr>
            <a:xfrm>
              <a:off x="2346581"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2016</a:t>
              </a:r>
              <a:endParaRPr lang="en-GB">
                <a:solidFill>
                  <a:schemeClr val="tx1"/>
                </a:solidFill>
              </a:endParaRPr>
            </a:p>
          </p:txBody>
        </p:sp>
        <p:sp>
          <p:nvSpPr>
            <p:cNvPr id="191" name="TextBox 190">
              <a:extLst>
                <a:ext uri="{FF2B5EF4-FFF2-40B4-BE49-F238E27FC236}">
                  <a16:creationId xmlns:a16="http://schemas.microsoft.com/office/drawing/2014/main" id="{7025EB9F-79E2-4233-84A3-64D870177450}"/>
                </a:ext>
              </a:extLst>
            </p:cNvPr>
            <p:cNvSpPr txBox="1"/>
            <p:nvPr/>
          </p:nvSpPr>
          <p:spPr>
            <a:xfrm>
              <a:off x="2550686"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2018</a:t>
              </a:r>
              <a:endParaRPr lang="en-GB">
                <a:solidFill>
                  <a:schemeClr val="tx1"/>
                </a:solidFill>
              </a:endParaRPr>
            </a:p>
          </p:txBody>
        </p:sp>
        <p:sp>
          <p:nvSpPr>
            <p:cNvPr id="192" name="TextBox 191">
              <a:extLst>
                <a:ext uri="{FF2B5EF4-FFF2-40B4-BE49-F238E27FC236}">
                  <a16:creationId xmlns:a16="http://schemas.microsoft.com/office/drawing/2014/main" id="{B49F68CA-B626-4933-9C9E-271F26438166}"/>
                </a:ext>
              </a:extLst>
            </p:cNvPr>
            <p:cNvSpPr txBox="1"/>
            <p:nvPr/>
          </p:nvSpPr>
          <p:spPr>
            <a:xfrm>
              <a:off x="2757512"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2020</a:t>
              </a:r>
              <a:endParaRPr lang="en-GB">
                <a:solidFill>
                  <a:schemeClr val="tx1"/>
                </a:solidFill>
              </a:endParaRPr>
            </a:p>
          </p:txBody>
        </p:sp>
        <p:sp>
          <p:nvSpPr>
            <p:cNvPr id="193" name="TextBox 192">
              <a:extLst>
                <a:ext uri="{FF2B5EF4-FFF2-40B4-BE49-F238E27FC236}">
                  <a16:creationId xmlns:a16="http://schemas.microsoft.com/office/drawing/2014/main" id="{6E60A6F6-698B-4C0C-A593-08A4412C7686}"/>
                </a:ext>
              </a:extLst>
            </p:cNvPr>
            <p:cNvSpPr txBox="1"/>
            <p:nvPr/>
          </p:nvSpPr>
          <p:spPr>
            <a:xfrm>
              <a:off x="2964340"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2022</a:t>
              </a:r>
              <a:endParaRPr lang="en-GB">
                <a:solidFill>
                  <a:schemeClr val="tx1"/>
                </a:solidFill>
              </a:endParaRPr>
            </a:p>
          </p:txBody>
        </p:sp>
        <p:sp>
          <p:nvSpPr>
            <p:cNvPr id="194" name="TextBox 193">
              <a:extLst>
                <a:ext uri="{FF2B5EF4-FFF2-40B4-BE49-F238E27FC236}">
                  <a16:creationId xmlns:a16="http://schemas.microsoft.com/office/drawing/2014/main" id="{7AD08A38-B979-4158-BE6D-823EB6ECE51B}"/>
                </a:ext>
              </a:extLst>
            </p:cNvPr>
            <p:cNvSpPr txBox="1"/>
            <p:nvPr/>
          </p:nvSpPr>
          <p:spPr>
            <a:xfrm>
              <a:off x="3168442"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2024</a:t>
              </a:r>
              <a:endParaRPr lang="en-GB">
                <a:solidFill>
                  <a:schemeClr val="tx1"/>
                </a:solidFill>
              </a:endParaRPr>
            </a:p>
          </p:txBody>
        </p:sp>
        <p:sp>
          <p:nvSpPr>
            <p:cNvPr id="195" name="TextBox 194">
              <a:extLst>
                <a:ext uri="{FF2B5EF4-FFF2-40B4-BE49-F238E27FC236}">
                  <a16:creationId xmlns:a16="http://schemas.microsoft.com/office/drawing/2014/main" id="{C0F2B196-DF69-4F27-BB5C-A890FACB572A}"/>
                </a:ext>
              </a:extLst>
            </p:cNvPr>
            <p:cNvSpPr txBox="1"/>
            <p:nvPr/>
          </p:nvSpPr>
          <p:spPr>
            <a:xfrm>
              <a:off x="3375268"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dirty="0">
                  <a:solidFill>
                    <a:schemeClr val="tx1"/>
                  </a:solidFill>
                </a:rPr>
                <a:t>2026</a:t>
              </a:r>
              <a:endParaRPr lang="en-GB" dirty="0">
                <a:solidFill>
                  <a:schemeClr val="tx1"/>
                </a:solidFill>
              </a:endParaRPr>
            </a:p>
          </p:txBody>
        </p:sp>
        <p:sp>
          <p:nvSpPr>
            <p:cNvPr id="196" name="TextBox 195">
              <a:extLst>
                <a:ext uri="{FF2B5EF4-FFF2-40B4-BE49-F238E27FC236}">
                  <a16:creationId xmlns:a16="http://schemas.microsoft.com/office/drawing/2014/main" id="{135FEB38-D6B4-4419-ACAC-D4FD1D6EEFED}"/>
                </a:ext>
              </a:extLst>
            </p:cNvPr>
            <p:cNvSpPr txBox="1"/>
            <p:nvPr/>
          </p:nvSpPr>
          <p:spPr>
            <a:xfrm>
              <a:off x="3582095"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2028</a:t>
              </a:r>
              <a:endParaRPr lang="en-GB">
                <a:solidFill>
                  <a:schemeClr val="tx1"/>
                </a:solidFill>
              </a:endParaRPr>
            </a:p>
          </p:txBody>
        </p:sp>
        <p:sp>
          <p:nvSpPr>
            <p:cNvPr id="197" name="TextBox 196">
              <a:extLst>
                <a:ext uri="{FF2B5EF4-FFF2-40B4-BE49-F238E27FC236}">
                  <a16:creationId xmlns:a16="http://schemas.microsoft.com/office/drawing/2014/main" id="{729BBA86-B9D6-4027-97A8-9EF47CA6EF6C}"/>
                </a:ext>
              </a:extLst>
            </p:cNvPr>
            <p:cNvSpPr txBox="1"/>
            <p:nvPr/>
          </p:nvSpPr>
          <p:spPr>
            <a:xfrm>
              <a:off x="3786198"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2030</a:t>
              </a:r>
              <a:endParaRPr lang="en-GB">
                <a:solidFill>
                  <a:schemeClr val="tx1"/>
                </a:solidFill>
              </a:endParaRPr>
            </a:p>
          </p:txBody>
        </p:sp>
        <p:sp>
          <p:nvSpPr>
            <p:cNvPr id="199" name="TextBox 198">
              <a:extLst>
                <a:ext uri="{FF2B5EF4-FFF2-40B4-BE49-F238E27FC236}">
                  <a16:creationId xmlns:a16="http://schemas.microsoft.com/office/drawing/2014/main" id="{9C0C4002-3180-4938-8B16-6110740933D8}"/>
                </a:ext>
              </a:extLst>
            </p:cNvPr>
            <p:cNvSpPr txBox="1"/>
            <p:nvPr/>
          </p:nvSpPr>
          <p:spPr>
            <a:xfrm>
              <a:off x="7684776"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2010</a:t>
              </a:r>
              <a:endParaRPr lang="en-GB">
                <a:solidFill>
                  <a:schemeClr val="tx1"/>
                </a:solidFill>
              </a:endParaRPr>
            </a:p>
          </p:txBody>
        </p:sp>
        <p:sp>
          <p:nvSpPr>
            <p:cNvPr id="200" name="TextBox 199">
              <a:extLst>
                <a:ext uri="{FF2B5EF4-FFF2-40B4-BE49-F238E27FC236}">
                  <a16:creationId xmlns:a16="http://schemas.microsoft.com/office/drawing/2014/main" id="{F442C49F-3F80-4D2C-8A6D-3116B53618DA}"/>
                </a:ext>
              </a:extLst>
            </p:cNvPr>
            <p:cNvSpPr txBox="1"/>
            <p:nvPr/>
          </p:nvSpPr>
          <p:spPr>
            <a:xfrm>
              <a:off x="7891602"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2012</a:t>
              </a:r>
              <a:endParaRPr lang="en-GB">
                <a:solidFill>
                  <a:schemeClr val="tx1"/>
                </a:solidFill>
              </a:endParaRPr>
            </a:p>
          </p:txBody>
        </p:sp>
        <p:sp>
          <p:nvSpPr>
            <p:cNvPr id="201" name="TextBox 200">
              <a:extLst>
                <a:ext uri="{FF2B5EF4-FFF2-40B4-BE49-F238E27FC236}">
                  <a16:creationId xmlns:a16="http://schemas.microsoft.com/office/drawing/2014/main" id="{53E06E0D-8BFF-4E73-944B-69FDE779CC0A}"/>
                </a:ext>
              </a:extLst>
            </p:cNvPr>
            <p:cNvSpPr txBox="1"/>
            <p:nvPr/>
          </p:nvSpPr>
          <p:spPr>
            <a:xfrm>
              <a:off x="8095703"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2014</a:t>
              </a:r>
              <a:endParaRPr lang="en-GB">
                <a:solidFill>
                  <a:schemeClr val="tx1"/>
                </a:solidFill>
              </a:endParaRPr>
            </a:p>
          </p:txBody>
        </p:sp>
        <p:sp>
          <p:nvSpPr>
            <p:cNvPr id="202" name="TextBox 201">
              <a:extLst>
                <a:ext uri="{FF2B5EF4-FFF2-40B4-BE49-F238E27FC236}">
                  <a16:creationId xmlns:a16="http://schemas.microsoft.com/office/drawing/2014/main" id="{F4F1E19D-4A43-4FB3-ADFF-BE6640B2D219}"/>
                </a:ext>
              </a:extLst>
            </p:cNvPr>
            <p:cNvSpPr txBox="1"/>
            <p:nvPr/>
          </p:nvSpPr>
          <p:spPr>
            <a:xfrm>
              <a:off x="8302529"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2016</a:t>
              </a:r>
              <a:endParaRPr lang="en-GB">
                <a:solidFill>
                  <a:schemeClr val="tx1"/>
                </a:solidFill>
              </a:endParaRPr>
            </a:p>
          </p:txBody>
        </p:sp>
        <p:sp>
          <p:nvSpPr>
            <p:cNvPr id="203" name="TextBox 202">
              <a:extLst>
                <a:ext uri="{FF2B5EF4-FFF2-40B4-BE49-F238E27FC236}">
                  <a16:creationId xmlns:a16="http://schemas.microsoft.com/office/drawing/2014/main" id="{2C857A04-A9DF-435D-94B0-53E357F7606F}"/>
                </a:ext>
              </a:extLst>
            </p:cNvPr>
            <p:cNvSpPr txBox="1"/>
            <p:nvPr/>
          </p:nvSpPr>
          <p:spPr>
            <a:xfrm>
              <a:off x="8506634"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2018</a:t>
              </a:r>
              <a:endParaRPr lang="en-GB">
                <a:solidFill>
                  <a:schemeClr val="tx1"/>
                </a:solidFill>
              </a:endParaRPr>
            </a:p>
          </p:txBody>
        </p:sp>
        <p:sp>
          <p:nvSpPr>
            <p:cNvPr id="204" name="TextBox 203">
              <a:extLst>
                <a:ext uri="{FF2B5EF4-FFF2-40B4-BE49-F238E27FC236}">
                  <a16:creationId xmlns:a16="http://schemas.microsoft.com/office/drawing/2014/main" id="{8CCEA75D-3CD3-41D2-A5B8-1485749B2102}"/>
                </a:ext>
              </a:extLst>
            </p:cNvPr>
            <p:cNvSpPr txBox="1"/>
            <p:nvPr/>
          </p:nvSpPr>
          <p:spPr>
            <a:xfrm>
              <a:off x="8713460"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2020</a:t>
              </a:r>
              <a:endParaRPr lang="en-GB">
                <a:solidFill>
                  <a:schemeClr val="tx1"/>
                </a:solidFill>
              </a:endParaRPr>
            </a:p>
          </p:txBody>
        </p:sp>
        <p:sp>
          <p:nvSpPr>
            <p:cNvPr id="205" name="TextBox 204">
              <a:extLst>
                <a:ext uri="{FF2B5EF4-FFF2-40B4-BE49-F238E27FC236}">
                  <a16:creationId xmlns:a16="http://schemas.microsoft.com/office/drawing/2014/main" id="{CD3EC416-8EC7-4CD8-B8E3-96439D7BD0D0}"/>
                </a:ext>
              </a:extLst>
            </p:cNvPr>
            <p:cNvSpPr txBox="1"/>
            <p:nvPr/>
          </p:nvSpPr>
          <p:spPr>
            <a:xfrm>
              <a:off x="8920288"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2022</a:t>
              </a:r>
              <a:endParaRPr lang="en-GB">
                <a:solidFill>
                  <a:schemeClr val="tx1"/>
                </a:solidFill>
              </a:endParaRPr>
            </a:p>
          </p:txBody>
        </p:sp>
        <p:sp>
          <p:nvSpPr>
            <p:cNvPr id="206" name="TextBox 205">
              <a:extLst>
                <a:ext uri="{FF2B5EF4-FFF2-40B4-BE49-F238E27FC236}">
                  <a16:creationId xmlns:a16="http://schemas.microsoft.com/office/drawing/2014/main" id="{DC601AD2-FF56-48AE-B46A-69C94C367BC1}"/>
                </a:ext>
              </a:extLst>
            </p:cNvPr>
            <p:cNvSpPr txBox="1"/>
            <p:nvPr/>
          </p:nvSpPr>
          <p:spPr>
            <a:xfrm>
              <a:off x="9124390"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2024</a:t>
              </a:r>
              <a:endParaRPr lang="en-GB">
                <a:solidFill>
                  <a:schemeClr val="tx1"/>
                </a:solidFill>
              </a:endParaRPr>
            </a:p>
          </p:txBody>
        </p:sp>
        <p:sp>
          <p:nvSpPr>
            <p:cNvPr id="207" name="TextBox 206">
              <a:extLst>
                <a:ext uri="{FF2B5EF4-FFF2-40B4-BE49-F238E27FC236}">
                  <a16:creationId xmlns:a16="http://schemas.microsoft.com/office/drawing/2014/main" id="{7C0BAB59-1F43-47A3-BB22-89608DCA01CB}"/>
                </a:ext>
              </a:extLst>
            </p:cNvPr>
            <p:cNvSpPr txBox="1"/>
            <p:nvPr/>
          </p:nvSpPr>
          <p:spPr>
            <a:xfrm>
              <a:off x="9331216"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2026</a:t>
              </a:r>
              <a:endParaRPr lang="en-GB">
                <a:solidFill>
                  <a:schemeClr val="tx1"/>
                </a:solidFill>
              </a:endParaRPr>
            </a:p>
          </p:txBody>
        </p:sp>
        <p:sp>
          <p:nvSpPr>
            <p:cNvPr id="208" name="TextBox 207">
              <a:extLst>
                <a:ext uri="{FF2B5EF4-FFF2-40B4-BE49-F238E27FC236}">
                  <a16:creationId xmlns:a16="http://schemas.microsoft.com/office/drawing/2014/main" id="{BD1A8528-A486-4B4B-8822-F124EC98243C}"/>
                </a:ext>
              </a:extLst>
            </p:cNvPr>
            <p:cNvSpPr txBox="1"/>
            <p:nvPr/>
          </p:nvSpPr>
          <p:spPr>
            <a:xfrm>
              <a:off x="9538043"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2028</a:t>
              </a:r>
              <a:endParaRPr lang="en-GB">
                <a:solidFill>
                  <a:schemeClr val="tx1"/>
                </a:solidFill>
              </a:endParaRPr>
            </a:p>
          </p:txBody>
        </p:sp>
        <p:sp>
          <p:nvSpPr>
            <p:cNvPr id="209" name="TextBox 208">
              <a:extLst>
                <a:ext uri="{FF2B5EF4-FFF2-40B4-BE49-F238E27FC236}">
                  <a16:creationId xmlns:a16="http://schemas.microsoft.com/office/drawing/2014/main" id="{3CEC6E62-88B3-47C4-96C6-A1A89AE55704}"/>
                </a:ext>
              </a:extLst>
            </p:cNvPr>
            <p:cNvSpPr txBox="1"/>
            <p:nvPr/>
          </p:nvSpPr>
          <p:spPr>
            <a:xfrm>
              <a:off x="9742146" y="4782312"/>
              <a:ext cx="163827" cy="282129"/>
            </a:xfrm>
            <a:prstGeom prst="rect">
              <a:avLst/>
            </a:prstGeom>
            <a:noFill/>
          </p:spPr>
          <p:txBody>
            <a:bodyPr vert="vert270" wrap="none" lIns="0" tIns="0" rIns="0" bIns="0" rtlCol="0">
              <a:spAutoFit/>
            </a:bodyPr>
            <a:lstStyle>
              <a:defPPr>
                <a:defRPr lang="LID4096"/>
              </a:defPPr>
              <a:lvl1pPr marR="0" lvl="0" indent="0" algn="r" fontAlgn="auto">
                <a:lnSpc>
                  <a:spcPts val="1400"/>
                </a:lnSpc>
                <a:spcBef>
                  <a:spcPts val="0"/>
                </a:spcBef>
                <a:spcAft>
                  <a:spcPts val="0"/>
                </a:spcAft>
                <a:buClrTx/>
                <a:buSzTx/>
                <a:buFontTx/>
                <a:buNone/>
                <a:tabLst/>
                <a:defRPr sz="1000">
                  <a:solidFill>
                    <a:prstClr val="black">
                      <a:lumMod val="65000"/>
                      <a:lumOff val="35000"/>
                    </a:prstClr>
                  </a:solidFill>
                  <a:latin typeface="Arial" panose="020B0604020202020204"/>
                </a:defRPr>
              </a:lvl1pPr>
            </a:lstStyle>
            <a:p>
              <a:r>
                <a:rPr lang="fr-CH">
                  <a:solidFill>
                    <a:schemeClr val="tx1"/>
                  </a:solidFill>
                </a:rPr>
                <a:t>2030</a:t>
              </a:r>
              <a:endParaRPr lang="en-GB">
                <a:solidFill>
                  <a:schemeClr val="tx1"/>
                </a:solidFill>
              </a:endParaRPr>
            </a:p>
          </p:txBody>
        </p:sp>
        <p:sp>
          <p:nvSpPr>
            <p:cNvPr id="211" name="Content Placeholder 2">
              <a:extLst>
                <a:ext uri="{FF2B5EF4-FFF2-40B4-BE49-F238E27FC236}">
                  <a16:creationId xmlns:a16="http://schemas.microsoft.com/office/drawing/2014/main" id="{06B02DCD-4B7A-493F-9FCF-8BBAB666B72B}"/>
                </a:ext>
              </a:extLst>
            </p:cNvPr>
            <p:cNvSpPr txBox="1">
              <a:spLocks/>
            </p:cNvSpPr>
            <p:nvPr/>
          </p:nvSpPr>
          <p:spPr>
            <a:xfrm>
              <a:off x="365760" y="1051560"/>
              <a:ext cx="5620261"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HIV infections projected through 2020, and modelled predictions related to progress on societal enablers, 2021–2030</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4" name="Content Placeholder 2">
              <a:extLst>
                <a:ext uri="{FF2B5EF4-FFF2-40B4-BE49-F238E27FC236}">
                  <a16:creationId xmlns:a16="http://schemas.microsoft.com/office/drawing/2014/main" id="{F94BB1DD-559C-4B77-B042-05988CD32180}"/>
                </a:ext>
              </a:extLst>
            </p:cNvPr>
            <p:cNvSpPr txBox="1">
              <a:spLocks/>
            </p:cNvSpPr>
            <p:nvPr/>
          </p:nvSpPr>
          <p:spPr>
            <a:xfrm>
              <a:off x="6483096" y="1051560"/>
              <a:ext cx="5620261"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AIDS-related deaths projected through 2020, and modelled predictions related to progress on societal enablers, 2021–2030</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33" name="TextBox 232">
              <a:extLst>
                <a:ext uri="{FF2B5EF4-FFF2-40B4-BE49-F238E27FC236}">
                  <a16:creationId xmlns:a16="http://schemas.microsoft.com/office/drawing/2014/main" id="{317B8ECC-2A83-417B-B5CB-BD96C97FD1E3}"/>
                </a:ext>
              </a:extLst>
            </p:cNvPr>
            <p:cNvSpPr txBox="1"/>
            <p:nvPr/>
          </p:nvSpPr>
          <p:spPr>
            <a:xfrm>
              <a:off x="457200" y="6246856"/>
              <a:ext cx="10041433" cy="30777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Source: </a:t>
              </a:r>
              <a:r>
                <a:rPr kumimoji="0" lang="en-US"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Special analysis by Avenir Health using data from UNAIDS/WHO/UNICEF HIV services tracking tool, November 2020; and UNAIDS epidemiological estimates,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(https://aidsinfo.unaids.org/). See annex on methods.</a:t>
              </a:r>
              <a:endParaRPr kumimoji="0" lang="en-GB"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435C801B-265F-47AB-8FD6-0507B451C66D}"/>
                </a:ext>
              </a:extLst>
            </p:cNvPr>
            <p:cNvGrpSpPr/>
            <p:nvPr/>
          </p:nvGrpSpPr>
          <p:grpSpPr>
            <a:xfrm>
              <a:off x="932688" y="5394960"/>
              <a:ext cx="4948255" cy="587002"/>
              <a:chOff x="1572768" y="5394960"/>
              <a:chExt cx="4948255" cy="587002"/>
            </a:xfrm>
          </p:grpSpPr>
          <p:sp>
            <p:nvSpPr>
              <p:cNvPr id="218" name="object 60">
                <a:extLst>
                  <a:ext uri="{FF2B5EF4-FFF2-40B4-BE49-F238E27FC236}">
                    <a16:creationId xmlns:a16="http://schemas.microsoft.com/office/drawing/2014/main" id="{8AF256A1-4E6A-4896-A83C-B232CE9EBCFA}"/>
                  </a:ext>
                </a:extLst>
              </p:cNvPr>
              <p:cNvSpPr txBox="1"/>
              <p:nvPr/>
            </p:nvSpPr>
            <p:spPr>
              <a:xfrm>
                <a:off x="1840254" y="5596128"/>
                <a:ext cx="2677015" cy="184666"/>
              </a:xfrm>
              <a:prstGeom prst="rect">
                <a:avLst/>
              </a:prstGeom>
              <a:noFill/>
            </p:spPr>
            <p:txBody>
              <a:bodyPr wrap="none" lIns="0" tIns="0" rIns="0" bIns="0" anchor="ctr">
                <a:spAutoFit/>
              </a:bodyPr>
              <a:lstStyle>
                <a:defPPr>
                  <a:defRPr lang="LID4096"/>
                </a:defPPr>
                <a:lvl1pPr>
                  <a:defRPr kumimoji="0" sz="1200" b="0" i="0" u="none" strike="noStrike" cap="none" normalizeH="0">
                    <a:ln>
                      <a:noFill/>
                    </a:ln>
                    <a:effectLst/>
                    <a:uLnTx/>
                    <a:uFillTx/>
                    <a:latin typeface="+mj-lt"/>
                    <a:cs typeface="Calibri"/>
                  </a:defRPr>
                </a:lvl1pPr>
              </a:lstStyle>
              <a:p>
                <a:r>
                  <a:rPr lang="en-US" dirty="0"/>
                  <a:t>No progress on societal enabler targets</a:t>
                </a:r>
                <a:endParaRPr dirty="0"/>
              </a:p>
            </p:txBody>
          </p:sp>
          <p:sp>
            <p:nvSpPr>
              <p:cNvPr id="219" name="object 61">
                <a:extLst>
                  <a:ext uri="{FF2B5EF4-FFF2-40B4-BE49-F238E27FC236}">
                    <a16:creationId xmlns:a16="http://schemas.microsoft.com/office/drawing/2014/main" id="{DE7FC2C4-EA9A-43BC-AB9E-FA6782C840DA}"/>
                  </a:ext>
                </a:extLst>
              </p:cNvPr>
              <p:cNvSpPr/>
              <p:nvPr/>
            </p:nvSpPr>
            <p:spPr>
              <a:xfrm>
                <a:off x="1572768" y="5687568"/>
                <a:ext cx="219456" cy="0"/>
              </a:xfrm>
              <a:custGeom>
                <a:avLst/>
                <a:gdLst/>
                <a:ahLst/>
                <a:cxnLst/>
                <a:rect l="l" t="t" r="r" b="b"/>
                <a:pathLst>
                  <a:path w="180339">
                    <a:moveTo>
                      <a:pt x="0" y="0"/>
                    </a:moveTo>
                    <a:lnTo>
                      <a:pt x="179844" y="0"/>
                    </a:lnTo>
                  </a:path>
                </a:pathLst>
              </a:custGeom>
              <a:ln w="19050">
                <a:solidFill>
                  <a:srgbClr val="E31836"/>
                </a:solidFill>
                <a:prstDash val="dash"/>
              </a:ln>
            </p:spPr>
            <p:txBody>
              <a:bodyPr wrap="square" lIns="0" tIns="0" rIns="0" bIns="0" rtlCol="0"/>
              <a:lstStyle/>
              <a:p>
                <a:endParaRPr>
                  <a:solidFill>
                    <a:prstClr val="black"/>
                  </a:solidFill>
                  <a:latin typeface="Arial" panose="020B0604020202020204"/>
                </a:endParaRPr>
              </a:p>
            </p:txBody>
          </p:sp>
          <p:sp>
            <p:nvSpPr>
              <p:cNvPr id="220" name="object 62">
                <a:extLst>
                  <a:ext uri="{FF2B5EF4-FFF2-40B4-BE49-F238E27FC236}">
                    <a16:creationId xmlns:a16="http://schemas.microsoft.com/office/drawing/2014/main" id="{F81C6913-D016-4B98-9FAC-591FCF38E2C2}"/>
                  </a:ext>
                </a:extLst>
              </p:cNvPr>
              <p:cNvSpPr/>
              <p:nvPr/>
            </p:nvSpPr>
            <p:spPr>
              <a:xfrm>
                <a:off x="1572768" y="5888736"/>
                <a:ext cx="219456" cy="0"/>
              </a:xfrm>
              <a:custGeom>
                <a:avLst/>
                <a:gdLst/>
                <a:ahLst/>
                <a:cxnLst/>
                <a:rect l="l" t="t" r="r" b="b"/>
                <a:pathLst>
                  <a:path w="180339">
                    <a:moveTo>
                      <a:pt x="0" y="0"/>
                    </a:moveTo>
                    <a:lnTo>
                      <a:pt x="179844" y="0"/>
                    </a:lnTo>
                  </a:path>
                </a:pathLst>
              </a:custGeom>
              <a:ln w="19050">
                <a:solidFill>
                  <a:srgbClr val="62CDF6"/>
                </a:solidFill>
                <a:prstDash val="dash"/>
              </a:ln>
            </p:spPr>
            <p:txBody>
              <a:bodyPr wrap="square" lIns="0" tIns="0" rIns="0" bIns="0" rtlCol="0"/>
              <a:lstStyle/>
              <a:p>
                <a:endParaRPr>
                  <a:solidFill>
                    <a:prstClr val="black"/>
                  </a:solidFill>
                  <a:latin typeface="Arial" panose="020B0604020202020204"/>
                </a:endParaRPr>
              </a:p>
            </p:txBody>
          </p:sp>
          <p:sp>
            <p:nvSpPr>
              <p:cNvPr id="221" name="TextBox 220">
                <a:extLst>
                  <a:ext uri="{FF2B5EF4-FFF2-40B4-BE49-F238E27FC236}">
                    <a16:creationId xmlns:a16="http://schemas.microsoft.com/office/drawing/2014/main" id="{33D4997E-03E1-44CB-B06D-9EF997A40A20}"/>
                  </a:ext>
                </a:extLst>
              </p:cNvPr>
              <p:cNvSpPr txBox="1"/>
              <p:nvPr/>
            </p:nvSpPr>
            <p:spPr>
              <a:xfrm>
                <a:off x="1840254" y="5797296"/>
                <a:ext cx="3079369" cy="184666"/>
              </a:xfrm>
              <a:prstGeom prst="rect">
                <a:avLst/>
              </a:prstGeom>
              <a:noFill/>
            </p:spPr>
            <p:txBody>
              <a:bodyPr wrap="none" lIns="0" tIns="0" rIns="0" bIns="0" anchor="ctr">
                <a:spAutoFit/>
              </a:bodyPr>
              <a:lstStyle/>
              <a:p>
                <a:r>
                  <a:rPr kumimoji="0" lang="en-US" sz="1200" b="0" i="0" u="none" strike="noStrike" kern="1200" cap="none" normalizeH="0" noProof="0" dirty="0">
                    <a:ln>
                      <a:noFill/>
                    </a:ln>
                    <a:effectLst/>
                    <a:uLnTx/>
                    <a:uFillTx/>
                    <a:latin typeface="+mj-lt"/>
                    <a:ea typeface="+mn-ea"/>
                    <a:cs typeface="Calibri"/>
                  </a:rPr>
                  <a:t>Progress towards the societal enabler targets</a:t>
                </a:r>
                <a:endParaRPr lang="en-GB" sz="1200" dirty="0">
                  <a:latin typeface="+mj-lt"/>
                </a:endParaRPr>
              </a:p>
            </p:txBody>
          </p:sp>
          <p:sp>
            <p:nvSpPr>
              <p:cNvPr id="78" name="object 60">
                <a:extLst>
                  <a:ext uri="{FF2B5EF4-FFF2-40B4-BE49-F238E27FC236}">
                    <a16:creationId xmlns:a16="http://schemas.microsoft.com/office/drawing/2014/main" id="{A0DDDDD2-7B60-48F2-914E-D4F0B4F80FAC}"/>
                  </a:ext>
                </a:extLst>
              </p:cNvPr>
              <p:cNvSpPr txBox="1"/>
              <p:nvPr/>
            </p:nvSpPr>
            <p:spPr>
              <a:xfrm>
                <a:off x="1840254" y="5394960"/>
                <a:ext cx="4680769" cy="184666"/>
              </a:xfrm>
              <a:prstGeom prst="rect">
                <a:avLst/>
              </a:prstGeom>
              <a:noFill/>
            </p:spPr>
            <p:txBody>
              <a:bodyPr wrap="none" lIns="0" tIns="0" rIns="0" bIns="0" anchor="ctr">
                <a:spAutoFit/>
              </a:bodyPr>
              <a:lstStyle>
                <a:defPPr>
                  <a:defRPr lang="LID4096"/>
                </a:defPPr>
                <a:lvl1pPr>
                  <a:defRPr kumimoji="0" sz="1200" b="0" i="0" u="none" strike="noStrike" cap="none" normalizeH="0">
                    <a:ln>
                      <a:noFill/>
                    </a:ln>
                    <a:effectLst/>
                    <a:uLnTx/>
                    <a:uFillTx/>
                    <a:latin typeface="+mj-lt"/>
                    <a:cs typeface="Calibri"/>
                  </a:defRPr>
                </a:lvl1pPr>
              </a:lstStyle>
              <a:p>
                <a:r>
                  <a:rPr lang="en-US" dirty="0"/>
                  <a:t>Annual new HIV infections, UNAIDS epidemiological estimates, 2020</a:t>
                </a:r>
                <a:endParaRPr dirty="0"/>
              </a:p>
            </p:txBody>
          </p:sp>
          <p:sp>
            <p:nvSpPr>
              <p:cNvPr id="80" name="object 61">
                <a:extLst>
                  <a:ext uri="{FF2B5EF4-FFF2-40B4-BE49-F238E27FC236}">
                    <a16:creationId xmlns:a16="http://schemas.microsoft.com/office/drawing/2014/main" id="{68D749A3-5BC5-4FA7-B8E3-972045C3BF42}"/>
                  </a:ext>
                </a:extLst>
              </p:cNvPr>
              <p:cNvSpPr/>
              <p:nvPr/>
            </p:nvSpPr>
            <p:spPr>
              <a:xfrm>
                <a:off x="1572768" y="5486400"/>
                <a:ext cx="219456" cy="0"/>
              </a:xfrm>
              <a:custGeom>
                <a:avLst/>
                <a:gdLst/>
                <a:ahLst/>
                <a:cxnLst/>
                <a:rect l="l" t="t" r="r" b="b"/>
                <a:pathLst>
                  <a:path w="180339">
                    <a:moveTo>
                      <a:pt x="0" y="0"/>
                    </a:moveTo>
                    <a:lnTo>
                      <a:pt x="179844" y="0"/>
                    </a:lnTo>
                  </a:path>
                </a:pathLst>
              </a:custGeom>
              <a:ln w="19050">
                <a:solidFill>
                  <a:srgbClr val="E31836"/>
                </a:solidFill>
                <a:prstDash val="solid"/>
              </a:ln>
            </p:spPr>
            <p:txBody>
              <a:bodyPr wrap="square" lIns="0" tIns="0" rIns="0" bIns="0" rtlCol="0"/>
              <a:lstStyle/>
              <a:p>
                <a:endParaRPr>
                  <a:solidFill>
                    <a:prstClr val="black"/>
                  </a:solidFill>
                  <a:latin typeface="Arial" panose="020B0604020202020204"/>
                </a:endParaRPr>
              </a:p>
            </p:txBody>
          </p:sp>
        </p:grpSp>
        <p:grpSp>
          <p:nvGrpSpPr>
            <p:cNvPr id="10" name="Group 9">
              <a:extLst>
                <a:ext uri="{FF2B5EF4-FFF2-40B4-BE49-F238E27FC236}">
                  <a16:creationId xmlns:a16="http://schemas.microsoft.com/office/drawing/2014/main" id="{EB594D21-48F2-4C2F-BB9D-0261E8A9F59F}"/>
                </a:ext>
              </a:extLst>
            </p:cNvPr>
            <p:cNvGrpSpPr/>
            <p:nvPr/>
          </p:nvGrpSpPr>
          <p:grpSpPr>
            <a:xfrm>
              <a:off x="6885432" y="5394960"/>
              <a:ext cx="5048171" cy="587002"/>
              <a:chOff x="7525512" y="5394960"/>
              <a:chExt cx="5048171" cy="587002"/>
            </a:xfrm>
          </p:grpSpPr>
          <p:sp>
            <p:nvSpPr>
              <p:cNvPr id="227" name="object 60">
                <a:extLst>
                  <a:ext uri="{FF2B5EF4-FFF2-40B4-BE49-F238E27FC236}">
                    <a16:creationId xmlns:a16="http://schemas.microsoft.com/office/drawing/2014/main" id="{E8536782-518D-4F42-BB6F-9A85FF62C164}"/>
                  </a:ext>
                </a:extLst>
              </p:cNvPr>
              <p:cNvSpPr txBox="1"/>
              <p:nvPr/>
            </p:nvSpPr>
            <p:spPr>
              <a:xfrm>
                <a:off x="7790771" y="5596128"/>
                <a:ext cx="2677015" cy="184666"/>
              </a:xfrm>
              <a:prstGeom prst="rect">
                <a:avLst/>
              </a:prstGeom>
              <a:noFill/>
            </p:spPr>
            <p:txBody>
              <a:bodyPr wrap="none" lIns="0" tIns="0" rIns="0" bIns="0" anchor="ctr">
                <a:spAutoFit/>
              </a:bodyPr>
              <a:lstStyle>
                <a:defPPr>
                  <a:defRPr lang="LID4096"/>
                </a:defPPr>
                <a:lvl1pPr>
                  <a:defRPr kumimoji="0" sz="1200" b="0" i="0" u="none" strike="noStrike" cap="none" normalizeH="0">
                    <a:ln>
                      <a:noFill/>
                    </a:ln>
                    <a:effectLst/>
                    <a:uLnTx/>
                    <a:uFillTx/>
                    <a:latin typeface="+mj-lt"/>
                    <a:cs typeface="Calibri"/>
                  </a:defRPr>
                </a:lvl1pPr>
              </a:lstStyle>
              <a:p>
                <a:r>
                  <a:rPr lang="en-US"/>
                  <a:t>No progress on societal enabler targets</a:t>
                </a:r>
                <a:endParaRPr lang="en-US" dirty="0"/>
              </a:p>
            </p:txBody>
          </p:sp>
          <p:sp>
            <p:nvSpPr>
              <p:cNvPr id="228" name="object 61">
                <a:extLst>
                  <a:ext uri="{FF2B5EF4-FFF2-40B4-BE49-F238E27FC236}">
                    <a16:creationId xmlns:a16="http://schemas.microsoft.com/office/drawing/2014/main" id="{172D7A51-3837-4FBB-AA8E-20520954DAAF}"/>
                  </a:ext>
                </a:extLst>
              </p:cNvPr>
              <p:cNvSpPr/>
              <p:nvPr/>
            </p:nvSpPr>
            <p:spPr>
              <a:xfrm>
                <a:off x="7525512" y="5687568"/>
                <a:ext cx="219456" cy="0"/>
              </a:xfrm>
              <a:custGeom>
                <a:avLst/>
                <a:gdLst/>
                <a:ahLst/>
                <a:cxnLst/>
                <a:rect l="l" t="t" r="r" b="b"/>
                <a:pathLst>
                  <a:path w="180339">
                    <a:moveTo>
                      <a:pt x="0" y="0"/>
                    </a:moveTo>
                    <a:lnTo>
                      <a:pt x="179844" y="0"/>
                    </a:lnTo>
                  </a:path>
                </a:pathLst>
              </a:custGeom>
              <a:ln w="19050">
                <a:solidFill>
                  <a:srgbClr val="E31836"/>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 name="object 62">
                <a:extLst>
                  <a:ext uri="{FF2B5EF4-FFF2-40B4-BE49-F238E27FC236}">
                    <a16:creationId xmlns:a16="http://schemas.microsoft.com/office/drawing/2014/main" id="{8EF62F3A-FDE1-4834-BEAA-FA83BEE40F00}"/>
                  </a:ext>
                </a:extLst>
              </p:cNvPr>
              <p:cNvSpPr/>
              <p:nvPr/>
            </p:nvSpPr>
            <p:spPr>
              <a:xfrm>
                <a:off x="7525512" y="5888736"/>
                <a:ext cx="219456" cy="0"/>
              </a:xfrm>
              <a:custGeom>
                <a:avLst/>
                <a:gdLst/>
                <a:ahLst/>
                <a:cxnLst/>
                <a:rect l="l" t="t" r="r" b="b"/>
                <a:pathLst>
                  <a:path w="180339">
                    <a:moveTo>
                      <a:pt x="0" y="0"/>
                    </a:moveTo>
                    <a:lnTo>
                      <a:pt x="179844" y="0"/>
                    </a:lnTo>
                  </a:path>
                </a:pathLst>
              </a:custGeom>
              <a:ln w="19050">
                <a:solidFill>
                  <a:srgbClr val="62CDF6"/>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 name="TextBox 229">
                <a:extLst>
                  <a:ext uri="{FF2B5EF4-FFF2-40B4-BE49-F238E27FC236}">
                    <a16:creationId xmlns:a16="http://schemas.microsoft.com/office/drawing/2014/main" id="{835FD0A1-3D95-447E-B9B7-BB974BFFCFEC}"/>
                  </a:ext>
                </a:extLst>
              </p:cNvPr>
              <p:cNvSpPr txBox="1"/>
              <p:nvPr/>
            </p:nvSpPr>
            <p:spPr>
              <a:xfrm>
                <a:off x="7790771" y="5797296"/>
                <a:ext cx="3079369" cy="184666"/>
              </a:xfrm>
              <a:prstGeom prst="rect">
                <a:avLst/>
              </a:prstGeom>
              <a:noFill/>
            </p:spPr>
            <p:txBody>
              <a:bodyPr wrap="none" lIns="0" tIns="0" rIns="0" bIns="0" anchor="ctr">
                <a:spAutoFit/>
              </a:bodyPr>
              <a:lstStyle/>
              <a:p>
                <a:r>
                  <a:rPr kumimoji="0" lang="en-US" sz="1200" b="0" i="0" u="none" strike="noStrike" kern="1200" cap="none" normalizeH="0" noProof="0" dirty="0">
                    <a:ln>
                      <a:noFill/>
                    </a:ln>
                    <a:effectLst/>
                    <a:uLnTx/>
                    <a:uFillTx/>
                    <a:latin typeface="+mj-lt"/>
                    <a:ea typeface="+mn-ea"/>
                    <a:cs typeface="Calibri"/>
                  </a:rPr>
                  <a:t>Progress towards the societal enabler targets</a:t>
                </a:r>
                <a:endParaRPr lang="en-GB" sz="1200" dirty="0">
                  <a:latin typeface="+mj-lt"/>
                </a:endParaRPr>
              </a:p>
            </p:txBody>
          </p:sp>
          <p:sp>
            <p:nvSpPr>
              <p:cNvPr id="82" name="object 60">
                <a:extLst>
                  <a:ext uri="{FF2B5EF4-FFF2-40B4-BE49-F238E27FC236}">
                    <a16:creationId xmlns:a16="http://schemas.microsoft.com/office/drawing/2014/main" id="{8EEBDC64-7F3D-42E0-9E9B-98E4932E84B1}"/>
                  </a:ext>
                </a:extLst>
              </p:cNvPr>
              <p:cNvSpPr txBox="1"/>
              <p:nvPr/>
            </p:nvSpPr>
            <p:spPr>
              <a:xfrm>
                <a:off x="7790771" y="5394960"/>
                <a:ext cx="4782912" cy="184666"/>
              </a:xfrm>
              <a:prstGeom prst="rect">
                <a:avLst/>
              </a:prstGeom>
              <a:noFill/>
            </p:spPr>
            <p:txBody>
              <a:bodyPr wrap="none" lIns="0" tIns="0" rIns="0" bIns="0" anchor="ctr">
                <a:spAutoFit/>
              </a:bodyPr>
              <a:lstStyle>
                <a:defPPr>
                  <a:defRPr lang="LID4096"/>
                </a:defPPr>
                <a:lvl1pPr>
                  <a:defRPr kumimoji="0" sz="1200" b="0" i="0" u="none" strike="noStrike" cap="none" normalizeH="0">
                    <a:ln>
                      <a:noFill/>
                    </a:ln>
                    <a:effectLst/>
                    <a:uLnTx/>
                    <a:uFillTx/>
                    <a:latin typeface="+mj-lt"/>
                    <a:cs typeface="Calibri"/>
                  </a:defRPr>
                </a:lvl1pPr>
              </a:lstStyle>
              <a:p>
                <a:r>
                  <a:rPr lang="en-US" dirty="0"/>
                  <a:t>Annual AIDS-related deaths, UNAIDS epidemiological estimates, 2020</a:t>
                </a:r>
              </a:p>
            </p:txBody>
          </p:sp>
          <p:sp>
            <p:nvSpPr>
              <p:cNvPr id="83" name="object 61">
                <a:extLst>
                  <a:ext uri="{FF2B5EF4-FFF2-40B4-BE49-F238E27FC236}">
                    <a16:creationId xmlns:a16="http://schemas.microsoft.com/office/drawing/2014/main" id="{583F6D8F-B85B-4F96-ACDD-8D742B2F2965}"/>
                  </a:ext>
                </a:extLst>
              </p:cNvPr>
              <p:cNvSpPr/>
              <p:nvPr/>
            </p:nvSpPr>
            <p:spPr>
              <a:xfrm>
                <a:off x="7525512" y="5486400"/>
                <a:ext cx="219456" cy="0"/>
              </a:xfrm>
              <a:custGeom>
                <a:avLst/>
                <a:gdLst/>
                <a:ahLst/>
                <a:cxnLst/>
                <a:rect l="l" t="t" r="r" b="b"/>
                <a:pathLst>
                  <a:path w="180339">
                    <a:moveTo>
                      <a:pt x="0" y="0"/>
                    </a:moveTo>
                    <a:lnTo>
                      <a:pt x="179844" y="0"/>
                    </a:lnTo>
                  </a:path>
                </a:pathLst>
              </a:custGeom>
              <a:ln w="19050">
                <a:solidFill>
                  <a:srgbClr val="E31836"/>
                </a:solidFill>
                <a:prstDash val="solid"/>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18" name="object 14">
              <a:extLst>
                <a:ext uri="{FF2B5EF4-FFF2-40B4-BE49-F238E27FC236}">
                  <a16:creationId xmlns:a16="http://schemas.microsoft.com/office/drawing/2014/main" id="{C1424D7F-6A5C-48B8-9BCD-F6E196431350}"/>
                </a:ext>
              </a:extLst>
            </p:cNvPr>
            <p:cNvSpPr/>
            <p:nvPr/>
          </p:nvSpPr>
          <p:spPr>
            <a:xfrm>
              <a:off x="2894432" y="3737205"/>
              <a:ext cx="965835" cy="690880"/>
            </a:xfrm>
            <a:custGeom>
              <a:avLst/>
              <a:gdLst/>
              <a:ahLst/>
              <a:cxnLst/>
              <a:rect l="l" t="t" r="r" b="b"/>
              <a:pathLst>
                <a:path w="965835" h="690879">
                  <a:moveTo>
                    <a:pt x="0" y="0"/>
                  </a:moveTo>
                  <a:lnTo>
                    <a:pt x="199402" y="304901"/>
                  </a:lnTo>
                  <a:lnTo>
                    <a:pt x="438721" y="642759"/>
                  </a:lnTo>
                  <a:lnTo>
                    <a:pt x="548525" y="690626"/>
                  </a:lnTo>
                  <a:lnTo>
                    <a:pt x="756969" y="675266"/>
                  </a:lnTo>
                  <a:lnTo>
                    <a:pt x="869856" y="668093"/>
                  </a:lnTo>
                  <a:lnTo>
                    <a:pt x="926253" y="667258"/>
                  </a:lnTo>
                  <a:lnTo>
                    <a:pt x="965225" y="670915"/>
                  </a:lnTo>
                </a:path>
              </a:pathLst>
            </a:custGeom>
            <a:ln w="25400">
              <a:solidFill>
                <a:srgbClr val="62CDF6"/>
              </a:solidFill>
              <a:prstDash val="dash"/>
            </a:ln>
          </p:spPr>
          <p:txBody>
            <a:bodyPr wrap="square" lIns="0" tIns="0" rIns="0" bIns="0" rtlCol="0"/>
            <a:lstStyle/>
            <a:p>
              <a:endParaRPr>
                <a:solidFill>
                  <a:prstClr val="black"/>
                </a:solidFill>
                <a:latin typeface="Arial" panose="020B0604020202020204"/>
              </a:endParaRPr>
            </a:p>
          </p:txBody>
        </p:sp>
        <p:sp>
          <p:nvSpPr>
            <p:cNvPr id="122" name="object 15">
              <a:extLst>
                <a:ext uri="{FF2B5EF4-FFF2-40B4-BE49-F238E27FC236}">
                  <a16:creationId xmlns:a16="http://schemas.microsoft.com/office/drawing/2014/main" id="{926B23BC-5A70-4ADA-B6DC-1E942FE0BBBF}"/>
                </a:ext>
              </a:extLst>
            </p:cNvPr>
            <p:cNvSpPr/>
            <p:nvPr/>
          </p:nvSpPr>
          <p:spPr>
            <a:xfrm>
              <a:off x="2823001" y="3611898"/>
              <a:ext cx="71755" cy="125730"/>
            </a:xfrm>
            <a:custGeom>
              <a:avLst/>
              <a:gdLst/>
              <a:ahLst/>
              <a:cxnLst/>
              <a:rect l="l" t="t" r="r" b="b"/>
              <a:pathLst>
                <a:path w="71755" h="125729">
                  <a:moveTo>
                    <a:pt x="0" y="0"/>
                  </a:moveTo>
                  <a:lnTo>
                    <a:pt x="71437" y="125310"/>
                  </a:lnTo>
                </a:path>
              </a:pathLst>
            </a:custGeom>
            <a:ln w="16510">
              <a:solidFill>
                <a:srgbClr val="79CDF4"/>
              </a:solidFill>
            </a:ln>
          </p:spPr>
          <p:txBody>
            <a:bodyPr wrap="square" lIns="0" tIns="0" rIns="0" bIns="0" rtlCol="0"/>
            <a:lstStyle/>
            <a:p>
              <a:endParaRPr>
                <a:solidFill>
                  <a:prstClr val="black"/>
                </a:solidFill>
                <a:latin typeface="Calibri"/>
              </a:endParaRPr>
            </a:p>
          </p:txBody>
        </p:sp>
        <p:sp>
          <p:nvSpPr>
            <p:cNvPr id="123" name="object 16">
              <a:extLst>
                <a:ext uri="{FF2B5EF4-FFF2-40B4-BE49-F238E27FC236}">
                  <a16:creationId xmlns:a16="http://schemas.microsoft.com/office/drawing/2014/main" id="{64AFA4D2-D9B6-4D6F-9211-C2EA518C3D37}"/>
                </a:ext>
              </a:extLst>
            </p:cNvPr>
            <p:cNvSpPr/>
            <p:nvPr/>
          </p:nvSpPr>
          <p:spPr>
            <a:xfrm>
              <a:off x="1791335" y="2769497"/>
              <a:ext cx="1103630" cy="906780"/>
            </a:xfrm>
            <a:custGeom>
              <a:avLst/>
              <a:gdLst/>
              <a:ahLst/>
              <a:cxnLst/>
              <a:rect l="l" t="t" r="r" b="b"/>
              <a:pathLst>
                <a:path w="1103630" h="906779">
                  <a:moveTo>
                    <a:pt x="1103096" y="906589"/>
                  </a:moveTo>
                  <a:lnTo>
                    <a:pt x="1060712" y="872450"/>
                  </a:lnTo>
                  <a:lnTo>
                    <a:pt x="1029816" y="844646"/>
                  </a:lnTo>
                  <a:lnTo>
                    <a:pt x="995317" y="808396"/>
                  </a:lnTo>
                  <a:lnTo>
                    <a:pt x="942124" y="748918"/>
                  </a:lnTo>
                  <a:lnTo>
                    <a:pt x="911787" y="716659"/>
                  </a:lnTo>
                  <a:lnTo>
                    <a:pt x="875808" y="681392"/>
                  </a:lnTo>
                  <a:lnTo>
                    <a:pt x="835641" y="644166"/>
                  </a:lnTo>
                  <a:lnTo>
                    <a:pt x="792737" y="606028"/>
                  </a:lnTo>
                  <a:lnTo>
                    <a:pt x="748550" y="568024"/>
                  </a:lnTo>
                  <a:lnTo>
                    <a:pt x="704532" y="531204"/>
                  </a:lnTo>
                  <a:lnTo>
                    <a:pt x="662136" y="496612"/>
                  </a:lnTo>
                  <a:lnTo>
                    <a:pt x="622815" y="465297"/>
                  </a:lnTo>
                  <a:lnTo>
                    <a:pt x="588020" y="438306"/>
                  </a:lnTo>
                  <a:lnTo>
                    <a:pt x="436195" y="325449"/>
                  </a:lnTo>
                  <a:lnTo>
                    <a:pt x="247927" y="185116"/>
                  </a:lnTo>
                  <a:lnTo>
                    <a:pt x="75497" y="56397"/>
                  </a:lnTo>
                  <a:lnTo>
                    <a:pt x="0" y="0"/>
                  </a:lnTo>
                </a:path>
              </a:pathLst>
            </a:custGeom>
            <a:ln w="25400">
              <a:solidFill>
                <a:srgbClr val="E31836"/>
              </a:solidFill>
            </a:ln>
          </p:spPr>
          <p:txBody>
            <a:bodyPr wrap="square" lIns="0" tIns="0" rIns="0" bIns="0" rtlCol="0"/>
            <a:lstStyle/>
            <a:p>
              <a:endParaRPr>
                <a:solidFill>
                  <a:prstClr val="black"/>
                </a:solidFill>
                <a:latin typeface="Arial" panose="020B0604020202020204"/>
              </a:endParaRPr>
            </a:p>
          </p:txBody>
        </p:sp>
        <p:sp>
          <p:nvSpPr>
            <p:cNvPr id="124" name="object 17">
              <a:extLst>
                <a:ext uri="{FF2B5EF4-FFF2-40B4-BE49-F238E27FC236}">
                  <a16:creationId xmlns:a16="http://schemas.microsoft.com/office/drawing/2014/main" id="{4B48DBD2-1695-4D1E-8100-91C785378A71}"/>
                </a:ext>
              </a:extLst>
            </p:cNvPr>
            <p:cNvSpPr/>
            <p:nvPr/>
          </p:nvSpPr>
          <p:spPr>
            <a:xfrm>
              <a:off x="2894432" y="3676082"/>
              <a:ext cx="965835" cy="450850"/>
            </a:xfrm>
            <a:custGeom>
              <a:avLst/>
              <a:gdLst/>
              <a:ahLst/>
              <a:cxnLst/>
              <a:rect l="l" t="t" r="r" b="b"/>
              <a:pathLst>
                <a:path w="965835" h="450850">
                  <a:moveTo>
                    <a:pt x="965225" y="450494"/>
                  </a:moveTo>
                  <a:lnTo>
                    <a:pt x="548525" y="450494"/>
                  </a:lnTo>
                  <a:lnTo>
                    <a:pt x="447167" y="450494"/>
                  </a:lnTo>
                  <a:lnTo>
                    <a:pt x="0" y="0"/>
                  </a:lnTo>
                </a:path>
              </a:pathLst>
            </a:custGeom>
            <a:ln w="25400">
              <a:solidFill>
                <a:srgbClr val="E31836"/>
              </a:solidFill>
              <a:prstDash val="dash"/>
            </a:ln>
          </p:spPr>
          <p:txBody>
            <a:bodyPr wrap="square" lIns="0" tIns="0" rIns="0" bIns="0" rtlCol="0"/>
            <a:lstStyle/>
            <a:p>
              <a:endParaRPr>
                <a:solidFill>
                  <a:prstClr val="black"/>
                </a:solidFill>
                <a:latin typeface="Arial" panose="020B0604020202020204"/>
              </a:endParaRPr>
            </a:p>
          </p:txBody>
        </p:sp>
        <p:sp>
          <p:nvSpPr>
            <p:cNvPr id="125" name="object 18">
              <a:extLst>
                <a:ext uri="{FF2B5EF4-FFF2-40B4-BE49-F238E27FC236}">
                  <a16:creationId xmlns:a16="http://schemas.microsoft.com/office/drawing/2014/main" id="{67339792-D20A-4904-8DEC-F599DEA5F086}"/>
                </a:ext>
              </a:extLst>
            </p:cNvPr>
            <p:cNvSpPr/>
            <p:nvPr/>
          </p:nvSpPr>
          <p:spPr>
            <a:xfrm>
              <a:off x="3476139" y="3871459"/>
              <a:ext cx="462280" cy="859155"/>
            </a:xfrm>
            <a:custGeom>
              <a:avLst/>
              <a:gdLst/>
              <a:ahLst/>
              <a:cxnLst/>
              <a:rect l="l" t="t" r="r" b="b"/>
              <a:pathLst>
                <a:path w="462279" h="859154">
                  <a:moveTo>
                    <a:pt x="461708" y="0"/>
                  </a:moveTo>
                  <a:lnTo>
                    <a:pt x="0" y="0"/>
                  </a:lnTo>
                  <a:lnTo>
                    <a:pt x="0" y="859078"/>
                  </a:lnTo>
                  <a:lnTo>
                    <a:pt x="461708" y="859078"/>
                  </a:lnTo>
                  <a:lnTo>
                    <a:pt x="461708" y="0"/>
                  </a:lnTo>
                  <a:close/>
                </a:path>
              </a:pathLst>
            </a:custGeom>
            <a:solidFill>
              <a:srgbClr val="FFFFFF">
                <a:alpha val="69999"/>
              </a:srgbClr>
            </a:solidFill>
          </p:spPr>
          <p:txBody>
            <a:bodyPr wrap="square" lIns="0" tIns="0" rIns="0" bIns="0" rtlCol="0"/>
            <a:lstStyle/>
            <a:p>
              <a:endParaRPr>
                <a:solidFill>
                  <a:prstClr val="black"/>
                </a:solidFill>
                <a:latin typeface="Calibri"/>
              </a:endParaRPr>
            </a:p>
          </p:txBody>
        </p:sp>
        <p:sp>
          <p:nvSpPr>
            <p:cNvPr id="149" name="object 14">
              <a:extLst>
                <a:ext uri="{FF2B5EF4-FFF2-40B4-BE49-F238E27FC236}">
                  <a16:creationId xmlns:a16="http://schemas.microsoft.com/office/drawing/2014/main" id="{9887EF77-D03F-47BE-BFB6-61D179787DEE}"/>
                </a:ext>
              </a:extLst>
            </p:cNvPr>
            <p:cNvSpPr/>
            <p:nvPr/>
          </p:nvSpPr>
          <p:spPr>
            <a:xfrm>
              <a:off x="8918029" y="3789990"/>
              <a:ext cx="937260" cy="379095"/>
            </a:xfrm>
            <a:custGeom>
              <a:avLst/>
              <a:gdLst/>
              <a:ahLst/>
              <a:cxnLst/>
              <a:rect l="l" t="t" r="r" b="b"/>
              <a:pathLst>
                <a:path w="937259" h="379095">
                  <a:moveTo>
                    <a:pt x="0" y="0"/>
                  </a:moveTo>
                  <a:lnTo>
                    <a:pt x="104317" y="107048"/>
                  </a:lnTo>
                  <a:lnTo>
                    <a:pt x="208026" y="195287"/>
                  </a:lnTo>
                  <a:lnTo>
                    <a:pt x="312331" y="284695"/>
                  </a:lnTo>
                  <a:lnTo>
                    <a:pt x="416648" y="370573"/>
                  </a:lnTo>
                  <a:lnTo>
                    <a:pt x="520966" y="378802"/>
                  </a:lnTo>
                  <a:lnTo>
                    <a:pt x="624674" y="324688"/>
                  </a:lnTo>
                  <a:lnTo>
                    <a:pt x="728980" y="262331"/>
                  </a:lnTo>
                  <a:lnTo>
                    <a:pt x="833285" y="211759"/>
                  </a:lnTo>
                  <a:lnTo>
                    <a:pt x="936993" y="174104"/>
                  </a:lnTo>
                </a:path>
              </a:pathLst>
            </a:custGeom>
            <a:ln w="25400">
              <a:solidFill>
                <a:srgbClr val="E31836"/>
              </a:solidFill>
              <a:prstDash val="dash"/>
            </a:ln>
          </p:spPr>
          <p:txBody>
            <a:bodyPr wrap="square" lIns="0" tIns="0" rIns="0" bIns="0" rtlCol="0"/>
            <a:lstStyle/>
            <a:p>
              <a:endParaRPr>
                <a:solidFill>
                  <a:prstClr val="black"/>
                </a:solidFill>
                <a:latin typeface="Arial" panose="020B0604020202020204"/>
              </a:endParaRPr>
            </a:p>
          </p:txBody>
        </p:sp>
        <p:sp>
          <p:nvSpPr>
            <p:cNvPr id="151" name="bg object 16">
              <a:extLst>
                <a:ext uri="{FF2B5EF4-FFF2-40B4-BE49-F238E27FC236}">
                  <a16:creationId xmlns:a16="http://schemas.microsoft.com/office/drawing/2014/main" id="{76BA8360-A39C-49D5-BCE8-C5A3A81479CA}"/>
                </a:ext>
              </a:extLst>
            </p:cNvPr>
            <p:cNvSpPr/>
            <p:nvPr/>
          </p:nvSpPr>
          <p:spPr>
            <a:xfrm>
              <a:off x="7772400" y="2557111"/>
              <a:ext cx="2082800" cy="2045970"/>
            </a:xfrm>
            <a:custGeom>
              <a:avLst/>
              <a:gdLst/>
              <a:ahLst/>
              <a:cxnLst/>
              <a:rect l="l" t="t" r="r" b="b"/>
              <a:pathLst>
                <a:path w="2082800" h="2045970">
                  <a:moveTo>
                    <a:pt x="0" y="0"/>
                  </a:moveTo>
                  <a:lnTo>
                    <a:pt x="104317" y="155295"/>
                  </a:lnTo>
                  <a:lnTo>
                    <a:pt x="208635" y="310578"/>
                  </a:lnTo>
                  <a:lnTo>
                    <a:pt x="312940" y="467029"/>
                  </a:lnTo>
                  <a:lnTo>
                    <a:pt x="416648" y="582320"/>
                  </a:lnTo>
                  <a:lnTo>
                    <a:pt x="520966" y="672909"/>
                  </a:lnTo>
                  <a:lnTo>
                    <a:pt x="625271" y="758786"/>
                  </a:lnTo>
                  <a:lnTo>
                    <a:pt x="728980" y="829373"/>
                  </a:lnTo>
                  <a:lnTo>
                    <a:pt x="833297" y="902309"/>
                  </a:lnTo>
                  <a:lnTo>
                    <a:pt x="937602" y="983475"/>
                  </a:lnTo>
                  <a:lnTo>
                    <a:pt x="1041311" y="1055243"/>
                  </a:lnTo>
                  <a:lnTo>
                    <a:pt x="1145628" y="1289342"/>
                  </a:lnTo>
                  <a:lnTo>
                    <a:pt x="1249946" y="1488160"/>
                  </a:lnTo>
                  <a:lnTo>
                    <a:pt x="1353654" y="1661096"/>
                  </a:lnTo>
                  <a:lnTo>
                    <a:pt x="1457960" y="1824608"/>
                  </a:lnTo>
                  <a:lnTo>
                    <a:pt x="1562277" y="1976374"/>
                  </a:lnTo>
                  <a:lnTo>
                    <a:pt x="1666595" y="2035187"/>
                  </a:lnTo>
                  <a:lnTo>
                    <a:pt x="1770303" y="2045779"/>
                  </a:lnTo>
                  <a:lnTo>
                    <a:pt x="1874608" y="2035187"/>
                  </a:lnTo>
                  <a:lnTo>
                    <a:pt x="1978914" y="2019896"/>
                  </a:lnTo>
                  <a:lnTo>
                    <a:pt x="2082622" y="2002243"/>
                  </a:lnTo>
                </a:path>
              </a:pathLst>
            </a:custGeom>
            <a:ln w="25400">
              <a:solidFill>
                <a:srgbClr val="62CDF6"/>
              </a:solidFill>
              <a:prstDash val="dash"/>
            </a:ln>
          </p:spPr>
          <p:txBody>
            <a:bodyPr wrap="square" lIns="0" tIns="0" rIns="0" bIns="0" rtlCol="0"/>
            <a:lstStyle/>
            <a:p>
              <a:endParaRPr>
                <a:solidFill>
                  <a:prstClr val="black"/>
                </a:solidFill>
                <a:latin typeface="Arial" panose="020B0604020202020204"/>
              </a:endParaRPr>
            </a:p>
          </p:txBody>
        </p:sp>
        <p:sp>
          <p:nvSpPr>
            <p:cNvPr id="152" name="bg object 17">
              <a:extLst>
                <a:ext uri="{FF2B5EF4-FFF2-40B4-BE49-F238E27FC236}">
                  <a16:creationId xmlns:a16="http://schemas.microsoft.com/office/drawing/2014/main" id="{F17A04A8-D523-43C4-882E-223ECACD3B5F}"/>
                </a:ext>
              </a:extLst>
            </p:cNvPr>
            <p:cNvSpPr/>
            <p:nvPr/>
          </p:nvSpPr>
          <p:spPr>
            <a:xfrm>
              <a:off x="7772400" y="2557112"/>
              <a:ext cx="1146175" cy="1233170"/>
            </a:xfrm>
            <a:custGeom>
              <a:avLst/>
              <a:gdLst/>
              <a:ahLst/>
              <a:cxnLst/>
              <a:rect l="l" t="t" r="r" b="b"/>
              <a:pathLst>
                <a:path w="1146175" h="1233170">
                  <a:moveTo>
                    <a:pt x="1145628" y="1232877"/>
                  </a:moveTo>
                  <a:lnTo>
                    <a:pt x="1041311" y="1055243"/>
                  </a:lnTo>
                  <a:lnTo>
                    <a:pt x="937602" y="983475"/>
                  </a:lnTo>
                  <a:lnTo>
                    <a:pt x="833297" y="902309"/>
                  </a:lnTo>
                  <a:lnTo>
                    <a:pt x="728979" y="829373"/>
                  </a:lnTo>
                  <a:lnTo>
                    <a:pt x="625271" y="758786"/>
                  </a:lnTo>
                  <a:lnTo>
                    <a:pt x="520953" y="672909"/>
                  </a:lnTo>
                  <a:lnTo>
                    <a:pt x="416648" y="582320"/>
                  </a:lnTo>
                  <a:lnTo>
                    <a:pt x="312940" y="467029"/>
                  </a:lnTo>
                  <a:lnTo>
                    <a:pt x="208635" y="310565"/>
                  </a:lnTo>
                  <a:lnTo>
                    <a:pt x="104317" y="155282"/>
                  </a:lnTo>
                  <a:lnTo>
                    <a:pt x="0" y="0"/>
                  </a:lnTo>
                </a:path>
              </a:pathLst>
            </a:custGeom>
            <a:ln w="25400">
              <a:solidFill>
                <a:srgbClr val="E31836"/>
              </a:solidFill>
            </a:ln>
          </p:spPr>
          <p:txBody>
            <a:bodyPr wrap="square" lIns="0" tIns="0" rIns="0" bIns="0" rtlCol="0"/>
            <a:lstStyle/>
            <a:p>
              <a:endParaRPr>
                <a:solidFill>
                  <a:prstClr val="black"/>
                </a:solidFill>
                <a:latin typeface="Arial" panose="020B0604020202020204"/>
              </a:endParaRPr>
            </a:p>
          </p:txBody>
        </p:sp>
        <p:sp>
          <p:nvSpPr>
            <p:cNvPr id="150" name="object 15">
              <a:extLst>
                <a:ext uri="{FF2B5EF4-FFF2-40B4-BE49-F238E27FC236}">
                  <a16:creationId xmlns:a16="http://schemas.microsoft.com/office/drawing/2014/main" id="{97702E45-FC4B-42F2-AD5E-327E26562147}"/>
                </a:ext>
              </a:extLst>
            </p:cNvPr>
            <p:cNvSpPr/>
            <p:nvPr/>
          </p:nvSpPr>
          <p:spPr>
            <a:xfrm>
              <a:off x="9430064" y="3873853"/>
              <a:ext cx="462280" cy="859155"/>
            </a:xfrm>
            <a:custGeom>
              <a:avLst/>
              <a:gdLst/>
              <a:ahLst/>
              <a:cxnLst/>
              <a:rect l="l" t="t" r="r" b="b"/>
              <a:pathLst>
                <a:path w="462279" h="859154">
                  <a:moveTo>
                    <a:pt x="461695" y="0"/>
                  </a:moveTo>
                  <a:lnTo>
                    <a:pt x="0" y="0"/>
                  </a:lnTo>
                  <a:lnTo>
                    <a:pt x="0" y="859078"/>
                  </a:lnTo>
                  <a:lnTo>
                    <a:pt x="461695" y="859078"/>
                  </a:lnTo>
                  <a:lnTo>
                    <a:pt x="461695" y="0"/>
                  </a:lnTo>
                  <a:close/>
                </a:path>
              </a:pathLst>
            </a:custGeom>
            <a:solidFill>
              <a:srgbClr val="FFFFFF">
                <a:alpha val="69999"/>
              </a:srgbClr>
            </a:solidFill>
          </p:spPr>
          <p:txBody>
            <a:bodyPr wrap="square" lIns="0" tIns="0" rIns="0" bIns="0" rtlCol="0"/>
            <a:lstStyle/>
            <a:p>
              <a:endParaRPr/>
            </a:p>
          </p:txBody>
        </p:sp>
      </p:grpSp>
    </p:spTree>
    <p:extLst>
      <p:ext uri="{BB962C8B-B14F-4D97-AF65-F5344CB8AC3E}">
        <p14:creationId xmlns:p14="http://schemas.microsoft.com/office/powerpoint/2010/main" val="2306933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CB0668D-86DD-404E-A8D5-95147D88607B}"/>
              </a:ext>
            </a:extLst>
          </p:cNvPr>
          <p:cNvGrpSpPr/>
          <p:nvPr/>
        </p:nvGrpSpPr>
        <p:grpSpPr>
          <a:xfrm>
            <a:off x="365760" y="1051560"/>
            <a:ext cx="11596854" cy="5505166"/>
            <a:chOff x="365760" y="1051560"/>
            <a:chExt cx="11596854" cy="5505166"/>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596854"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Change in HIV incidence over 10 years in countries with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favourable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and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unfavourable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societal environments, by male condom use at last higher risk sex, 2010–2019</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108CDF00-E656-4E0E-B3A6-7CFD46C9DD41}"/>
                </a:ext>
              </a:extLst>
            </p:cNvPr>
            <p:cNvSpPr txBox="1"/>
            <p:nvPr/>
          </p:nvSpPr>
          <p:spPr>
            <a:xfrm>
              <a:off x="457200" y="5902701"/>
              <a:ext cx="11505414" cy="654025"/>
            </a:xfrm>
            <a:prstGeom prst="rect">
              <a:avLst/>
            </a:prstGeom>
            <a:noFill/>
          </p:spPr>
          <p:txBody>
            <a:bodyPr wrap="square" lIns="0" tIns="0" rIns="0" bIns="0">
              <a:spAutoFit/>
            </a:bodyPr>
            <a:lstStyle/>
            <a:p>
              <a:r>
                <a:rPr lang="en-US" sz="1000" b="1" dirty="0">
                  <a:solidFill>
                    <a:schemeClr val="tx1">
                      <a:lumMod val="65000"/>
                      <a:lumOff val="35000"/>
                    </a:schemeClr>
                  </a:solidFill>
                </a:rPr>
                <a:t>Source: </a:t>
              </a:r>
              <a:r>
                <a:rPr lang="en-US" sz="1000" dirty="0">
                  <a:solidFill>
                    <a:schemeClr val="tx1">
                      <a:lumMod val="65000"/>
                      <a:lumOff val="35000"/>
                    </a:schemeClr>
                  </a:solidFill>
                </a:rPr>
                <a:t>UNAIDS special analysis using structural equation modelling; see methods annex.</a:t>
              </a:r>
            </a:p>
            <a:p>
              <a:pPr>
                <a:spcBef>
                  <a:spcPts val="300"/>
                </a:spcBef>
              </a:pPr>
              <a:r>
                <a:rPr lang="en-US" sz="1000" b="1" dirty="0">
                  <a:solidFill>
                    <a:schemeClr val="tx1">
                      <a:lumMod val="65000"/>
                      <a:lumOff val="35000"/>
                    </a:schemeClr>
                  </a:solidFill>
                </a:rPr>
                <a:t>Note: </a:t>
              </a:r>
              <a:r>
                <a:rPr lang="en-US" sz="1000" dirty="0">
                  <a:solidFill>
                    <a:schemeClr val="tx1">
                      <a:lumMod val="65000"/>
                      <a:lumOff val="35000"/>
                    </a:schemeClr>
                  </a:solidFill>
                </a:rPr>
                <a:t>The level of the societal enabling environment is a composite indicator based on four groups of societal enabling environments: (1) gender-equal societies; (2) societies free from stigma and discrimination; (3) improved access to justice and punitive laws lifted; and (4) joint action with broader development sector. The estimation was performed by applying multivariate panel regression data </a:t>
              </a:r>
            </a:p>
            <a:p>
              <a:r>
                <a:rPr lang="en-US" sz="1000" dirty="0">
                  <a:solidFill>
                    <a:schemeClr val="tx1">
                      <a:lumMod val="65000"/>
                      <a:lumOff val="35000"/>
                    </a:schemeClr>
                  </a:solidFill>
                </a:rPr>
                <a:t>with structural equations modeling for the statistical analysis of unobserved constructs.</a:t>
              </a:r>
              <a:endParaRPr lang="en-GB" sz="1000" dirty="0">
                <a:solidFill>
                  <a:schemeClr val="tx1">
                    <a:lumMod val="65000"/>
                    <a:lumOff val="35000"/>
                  </a:schemeClr>
                </a:solidFill>
              </a:endParaRPr>
            </a:p>
          </p:txBody>
        </p:sp>
        <p:sp>
          <p:nvSpPr>
            <p:cNvPr id="25" name="object 33">
              <a:extLst>
                <a:ext uri="{FF2B5EF4-FFF2-40B4-BE49-F238E27FC236}">
                  <a16:creationId xmlns:a16="http://schemas.microsoft.com/office/drawing/2014/main" id="{10B388CA-CB2A-482C-877E-888C58F58DCC}"/>
                </a:ext>
              </a:extLst>
            </p:cNvPr>
            <p:cNvSpPr/>
            <p:nvPr/>
          </p:nvSpPr>
          <p:spPr>
            <a:xfrm>
              <a:off x="3015966" y="2623833"/>
              <a:ext cx="4830445" cy="1530985"/>
            </a:xfrm>
            <a:custGeom>
              <a:avLst/>
              <a:gdLst/>
              <a:ahLst/>
              <a:cxnLst/>
              <a:rect l="l" t="t" r="r" b="b"/>
              <a:pathLst>
                <a:path w="4830445" h="1530984">
                  <a:moveTo>
                    <a:pt x="0" y="0"/>
                  </a:moveTo>
                  <a:lnTo>
                    <a:pt x="2414955" y="873874"/>
                  </a:lnTo>
                  <a:lnTo>
                    <a:pt x="4829924" y="1530896"/>
                  </a:lnTo>
                </a:path>
              </a:pathLst>
            </a:custGeom>
            <a:ln w="25400">
              <a:solidFill>
                <a:srgbClr val="62CDF6"/>
              </a:solidFill>
            </a:ln>
          </p:spPr>
          <p:txBody>
            <a:bodyPr wrap="square" lIns="0" tIns="0" rIns="0" bIns="0" rtlCol="0"/>
            <a:lstStyle/>
            <a:p>
              <a:endParaRPr/>
            </a:p>
          </p:txBody>
        </p:sp>
        <p:sp>
          <p:nvSpPr>
            <p:cNvPr id="26" name="object 34">
              <a:extLst>
                <a:ext uri="{FF2B5EF4-FFF2-40B4-BE49-F238E27FC236}">
                  <a16:creationId xmlns:a16="http://schemas.microsoft.com/office/drawing/2014/main" id="{4BF0AB93-1C17-4035-A4A9-8AC2DF4375AB}"/>
                </a:ext>
              </a:extLst>
            </p:cNvPr>
            <p:cNvSpPr/>
            <p:nvPr/>
          </p:nvSpPr>
          <p:spPr>
            <a:xfrm>
              <a:off x="3015966" y="2710566"/>
              <a:ext cx="4830445" cy="857885"/>
            </a:xfrm>
            <a:custGeom>
              <a:avLst/>
              <a:gdLst/>
              <a:ahLst/>
              <a:cxnLst/>
              <a:rect l="l" t="t" r="r" b="b"/>
              <a:pathLst>
                <a:path w="4830445" h="857884">
                  <a:moveTo>
                    <a:pt x="0" y="0"/>
                  </a:moveTo>
                  <a:lnTo>
                    <a:pt x="2414955" y="490067"/>
                  </a:lnTo>
                  <a:lnTo>
                    <a:pt x="4829924" y="857605"/>
                  </a:lnTo>
                </a:path>
              </a:pathLst>
            </a:custGeom>
            <a:ln w="25400">
              <a:solidFill>
                <a:srgbClr val="E31836"/>
              </a:solidFill>
            </a:ln>
          </p:spPr>
          <p:txBody>
            <a:bodyPr wrap="square" lIns="0" tIns="0" rIns="0" bIns="0" rtlCol="0"/>
            <a:lstStyle/>
            <a:p>
              <a:endParaRPr/>
            </a:p>
          </p:txBody>
        </p:sp>
        <p:sp>
          <p:nvSpPr>
            <p:cNvPr id="27" name="TextBox 26">
              <a:extLst>
                <a:ext uri="{FF2B5EF4-FFF2-40B4-BE49-F238E27FC236}">
                  <a16:creationId xmlns:a16="http://schemas.microsoft.com/office/drawing/2014/main" id="{18970D11-743B-4224-AA7C-457A9D673517}"/>
                </a:ext>
              </a:extLst>
            </p:cNvPr>
            <p:cNvSpPr txBox="1"/>
            <p:nvPr/>
          </p:nvSpPr>
          <p:spPr>
            <a:xfrm>
              <a:off x="2904383" y="4781973"/>
              <a:ext cx="5050934" cy="246221"/>
            </a:xfrm>
            <a:prstGeom prst="rect">
              <a:avLst/>
            </a:prstGeom>
            <a:noFill/>
          </p:spPr>
          <p:txBody>
            <a:bodyPr wrap="none" lIns="0" tIns="0" rIns="0" bIns="0" anchor="ctr">
              <a:spAutoFit/>
            </a:bodyPr>
            <a:lstStyle>
              <a:defPPr>
                <a:defRPr lang="LID4096"/>
              </a:defPPr>
              <a:lvl1pPr>
                <a:buSzPct val="200000"/>
                <a:defRPr sz="1600" b="1" spc="-20"/>
              </a:lvl1pPr>
            </a:lstStyle>
            <a:p>
              <a:pPr algn="ctr"/>
              <a:r>
                <a:rPr lang="en-US" b="0"/>
                <a:t>Condom use at last higher risk sexual encounter, men, %</a:t>
              </a:r>
            </a:p>
          </p:txBody>
        </p:sp>
        <p:sp>
          <p:nvSpPr>
            <p:cNvPr id="30" name="object 61">
              <a:extLst>
                <a:ext uri="{FF2B5EF4-FFF2-40B4-BE49-F238E27FC236}">
                  <a16:creationId xmlns:a16="http://schemas.microsoft.com/office/drawing/2014/main" id="{F84AAE32-32DE-4F94-9B2F-1ACA5FA1B7CC}"/>
                </a:ext>
              </a:extLst>
            </p:cNvPr>
            <p:cNvSpPr txBox="1"/>
            <p:nvPr/>
          </p:nvSpPr>
          <p:spPr>
            <a:xfrm>
              <a:off x="1214253" y="3081878"/>
              <a:ext cx="848309" cy="628377"/>
            </a:xfrm>
            <a:prstGeom prst="rect">
              <a:avLst/>
            </a:prstGeom>
          </p:spPr>
          <p:txBody>
            <a:bodyPr vert="horz" wrap="non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 in </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HIV incidence </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over 10 years, </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p>
          </p:txBody>
        </p:sp>
        <p:sp>
          <p:nvSpPr>
            <p:cNvPr id="31" name="TextBox 30">
              <a:extLst>
                <a:ext uri="{FF2B5EF4-FFF2-40B4-BE49-F238E27FC236}">
                  <a16:creationId xmlns:a16="http://schemas.microsoft.com/office/drawing/2014/main" id="{36D747A5-4A5E-4CBD-AB81-A37F327D06BA}"/>
                </a:ext>
              </a:extLst>
            </p:cNvPr>
            <p:cNvSpPr txBox="1"/>
            <p:nvPr/>
          </p:nvSpPr>
          <p:spPr>
            <a:xfrm>
              <a:off x="2223967" y="2203704"/>
              <a:ext cx="341760" cy="166777"/>
            </a:xfrm>
            <a:prstGeom prst="rect">
              <a:avLst/>
            </a:prstGeom>
            <a:noFill/>
          </p:spPr>
          <p:txBody>
            <a:bodyPr wrap="non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4</a:t>
              </a:r>
              <a:r>
                <a:rPr kumimoji="0" lang="en-US" sz="1100" b="0" i="0" u="none" strike="noStrike" kern="1200" cap="none" spc="0" normalizeH="0" baseline="0" noProof="0">
                  <a:ln>
                    <a:noFill/>
                  </a:ln>
                  <a:effectLst/>
                  <a:uLnTx/>
                  <a:uFillTx/>
                  <a:latin typeface="Arial" panose="020B0604020202020204"/>
                  <a:ea typeface="+mn-ea"/>
                  <a:cs typeface="+mn-cs"/>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DDB85FC2-B358-4D56-884B-FB1E85E715A3}"/>
                </a:ext>
              </a:extLst>
            </p:cNvPr>
            <p:cNvSpPr txBox="1"/>
            <p:nvPr/>
          </p:nvSpPr>
          <p:spPr>
            <a:xfrm>
              <a:off x="2164962" y="2835603"/>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C1E7BA84-3211-4CE0-9808-8A25EAA6834B}"/>
                </a:ext>
              </a:extLst>
            </p:cNvPr>
            <p:cNvSpPr txBox="1"/>
            <p:nvPr/>
          </p:nvSpPr>
          <p:spPr>
            <a:xfrm>
              <a:off x="2164962" y="3147168"/>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-20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34" name="Straight Connector 33">
              <a:extLst>
                <a:ext uri="{FF2B5EF4-FFF2-40B4-BE49-F238E27FC236}">
                  <a16:creationId xmlns:a16="http://schemas.microsoft.com/office/drawing/2014/main" id="{5D481DC2-6B0F-493A-88A9-A90065147DAC}"/>
                </a:ext>
              </a:extLst>
            </p:cNvPr>
            <p:cNvCxnSpPr>
              <a:cxnSpLocks/>
            </p:cNvCxnSpPr>
            <p:nvPr/>
          </p:nvCxnSpPr>
          <p:spPr>
            <a:xfrm>
              <a:off x="2541307" y="2289277"/>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0FC442-7A3B-4FC0-B85E-8891A2BC62D8}"/>
                </a:ext>
              </a:extLst>
            </p:cNvPr>
            <p:cNvCxnSpPr>
              <a:cxnSpLocks/>
            </p:cNvCxnSpPr>
            <p:nvPr/>
          </p:nvCxnSpPr>
          <p:spPr>
            <a:xfrm>
              <a:off x="2541307" y="2914523"/>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E2597B3-F696-45FC-BCFA-053A6CEB042C}"/>
                </a:ext>
              </a:extLst>
            </p:cNvPr>
            <p:cNvCxnSpPr>
              <a:cxnSpLocks/>
            </p:cNvCxnSpPr>
            <p:nvPr/>
          </p:nvCxnSpPr>
          <p:spPr>
            <a:xfrm>
              <a:off x="2541307" y="3230195"/>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9F8025-E485-455B-BD52-3F534C9D80D6}"/>
                </a:ext>
              </a:extLst>
            </p:cNvPr>
            <p:cNvSpPr txBox="1"/>
            <p:nvPr/>
          </p:nvSpPr>
          <p:spPr>
            <a:xfrm>
              <a:off x="2164962" y="3463117"/>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-40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03137F44-BE5B-48BB-AE94-971C6DD77980}"/>
                </a:ext>
              </a:extLst>
            </p:cNvPr>
            <p:cNvSpPr txBox="1"/>
            <p:nvPr/>
          </p:nvSpPr>
          <p:spPr>
            <a:xfrm>
              <a:off x="2164962" y="3779070"/>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-60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8898D159-4C6E-4D0D-A0A9-43B3302A6735}"/>
                </a:ext>
              </a:extLst>
            </p:cNvPr>
            <p:cNvSpPr txBox="1"/>
            <p:nvPr/>
          </p:nvSpPr>
          <p:spPr>
            <a:xfrm>
              <a:off x="2164962" y="4088255"/>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-80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40" name="Straight Connector 39">
              <a:extLst>
                <a:ext uri="{FF2B5EF4-FFF2-40B4-BE49-F238E27FC236}">
                  <a16:creationId xmlns:a16="http://schemas.microsoft.com/office/drawing/2014/main" id="{72186B17-8C35-4EFC-9B44-1F508981AAD0}"/>
                </a:ext>
              </a:extLst>
            </p:cNvPr>
            <p:cNvCxnSpPr>
              <a:cxnSpLocks/>
            </p:cNvCxnSpPr>
            <p:nvPr/>
          </p:nvCxnSpPr>
          <p:spPr>
            <a:xfrm>
              <a:off x="2541307" y="3543501"/>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4B1DA73-6C49-4D5A-B6A2-5A38B357AA0B}"/>
                </a:ext>
              </a:extLst>
            </p:cNvPr>
            <p:cNvCxnSpPr>
              <a:cxnSpLocks/>
            </p:cNvCxnSpPr>
            <p:nvPr/>
          </p:nvCxnSpPr>
          <p:spPr>
            <a:xfrm>
              <a:off x="2541307" y="3857943"/>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A82E6F4-43EC-4A2B-8735-D81DDDA7D3D2}"/>
                </a:ext>
              </a:extLst>
            </p:cNvPr>
            <p:cNvCxnSpPr>
              <a:cxnSpLocks/>
            </p:cNvCxnSpPr>
            <p:nvPr/>
          </p:nvCxnSpPr>
          <p:spPr>
            <a:xfrm>
              <a:off x="2541307" y="4172464"/>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7732D00-DE5C-4F2E-B0AE-C3F013DF30DF}"/>
                </a:ext>
              </a:extLst>
            </p:cNvPr>
            <p:cNvSpPr txBox="1"/>
            <p:nvPr/>
          </p:nvSpPr>
          <p:spPr>
            <a:xfrm>
              <a:off x="2211143" y="2514895"/>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20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44" name="Straight Connector 43">
              <a:extLst>
                <a:ext uri="{FF2B5EF4-FFF2-40B4-BE49-F238E27FC236}">
                  <a16:creationId xmlns:a16="http://schemas.microsoft.com/office/drawing/2014/main" id="{22246823-338F-47AB-8970-6A82ADABD0C6}"/>
                </a:ext>
              </a:extLst>
            </p:cNvPr>
            <p:cNvCxnSpPr>
              <a:cxnSpLocks/>
            </p:cNvCxnSpPr>
            <p:nvPr/>
          </p:nvCxnSpPr>
          <p:spPr>
            <a:xfrm>
              <a:off x="2541307" y="260050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0CC8BA8-F525-424F-BC3F-806F5FAD5C23}"/>
                </a:ext>
              </a:extLst>
            </p:cNvPr>
            <p:cNvSpPr txBox="1"/>
            <p:nvPr/>
          </p:nvSpPr>
          <p:spPr>
            <a:xfrm>
              <a:off x="2072472" y="4404199"/>
              <a:ext cx="49377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-100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47" name="Straight Connector 46">
              <a:extLst>
                <a:ext uri="{FF2B5EF4-FFF2-40B4-BE49-F238E27FC236}">
                  <a16:creationId xmlns:a16="http://schemas.microsoft.com/office/drawing/2014/main" id="{7A6641C2-51F7-4F02-9578-8066CB81C948}"/>
                </a:ext>
              </a:extLst>
            </p:cNvPr>
            <p:cNvCxnSpPr>
              <a:cxnSpLocks/>
            </p:cNvCxnSpPr>
            <p:nvPr/>
          </p:nvCxnSpPr>
          <p:spPr>
            <a:xfrm>
              <a:off x="2541307" y="4484221"/>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7410766-5849-4DB9-9593-F43820ADBBD9}"/>
                </a:ext>
              </a:extLst>
            </p:cNvPr>
            <p:cNvSpPr txBox="1"/>
            <p:nvPr/>
          </p:nvSpPr>
          <p:spPr>
            <a:xfrm>
              <a:off x="2842907" y="4523041"/>
              <a:ext cx="341760" cy="166777"/>
            </a:xfrm>
            <a:prstGeom prst="rect">
              <a:avLst/>
            </a:prstGeom>
            <a:noFill/>
          </p:spPr>
          <p:txBody>
            <a:bodyPr wrap="non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6</a:t>
              </a:r>
              <a:r>
                <a:rPr kumimoji="0" lang="en-US" sz="1100" b="0" i="0" u="none" strike="noStrike" kern="1200" cap="none" spc="0" normalizeH="0" baseline="0" noProof="0">
                  <a:ln>
                    <a:noFill/>
                  </a:ln>
                  <a:effectLst/>
                  <a:uLnTx/>
                  <a:uFillTx/>
                  <a:latin typeface="Arial" panose="020B0604020202020204"/>
                  <a:ea typeface="+mn-ea"/>
                  <a:cs typeface="+mn-cs"/>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50" name="TextBox 49">
              <a:extLst>
                <a:ext uri="{FF2B5EF4-FFF2-40B4-BE49-F238E27FC236}">
                  <a16:creationId xmlns:a16="http://schemas.microsoft.com/office/drawing/2014/main" id="{20892515-90C0-4950-A5D3-C86E34A3AA77}"/>
                </a:ext>
              </a:extLst>
            </p:cNvPr>
            <p:cNvSpPr txBox="1"/>
            <p:nvPr/>
          </p:nvSpPr>
          <p:spPr>
            <a:xfrm>
              <a:off x="5258970" y="4523041"/>
              <a:ext cx="341760" cy="166777"/>
            </a:xfrm>
            <a:prstGeom prst="rect">
              <a:avLst/>
            </a:prstGeom>
            <a:noFill/>
          </p:spPr>
          <p:txBody>
            <a:bodyPr wrap="non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80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51" name="TextBox 50">
              <a:extLst>
                <a:ext uri="{FF2B5EF4-FFF2-40B4-BE49-F238E27FC236}">
                  <a16:creationId xmlns:a16="http://schemas.microsoft.com/office/drawing/2014/main" id="{2FBEA455-6308-482B-BFED-1BA36A4E950F}"/>
                </a:ext>
              </a:extLst>
            </p:cNvPr>
            <p:cNvSpPr txBox="1"/>
            <p:nvPr/>
          </p:nvSpPr>
          <p:spPr>
            <a:xfrm>
              <a:off x="7671268" y="4523041"/>
              <a:ext cx="341760" cy="166777"/>
            </a:xfrm>
            <a:prstGeom prst="rect">
              <a:avLst/>
            </a:prstGeom>
            <a:noFill/>
          </p:spPr>
          <p:txBody>
            <a:bodyPr wrap="non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95</a:t>
              </a:r>
              <a:endParaRPr kumimoji="0" lang="en-GB" sz="1100" b="0" i="0" u="none" strike="noStrike" kern="1200" cap="none" spc="0" normalizeH="0" baseline="0" noProof="0">
                <a:ln>
                  <a:noFill/>
                </a:ln>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6283A841-21C9-4D3E-9FB8-23EE011DEE31}"/>
                </a:ext>
              </a:extLst>
            </p:cNvPr>
            <p:cNvGrpSpPr/>
            <p:nvPr/>
          </p:nvGrpSpPr>
          <p:grpSpPr>
            <a:xfrm>
              <a:off x="2541515" y="5349240"/>
              <a:ext cx="3919801" cy="184666"/>
              <a:chOff x="8112989" y="4990305"/>
              <a:chExt cx="3919801" cy="184666"/>
            </a:xfrm>
          </p:grpSpPr>
          <p:sp>
            <p:nvSpPr>
              <p:cNvPr id="55" name="object 60">
                <a:extLst>
                  <a:ext uri="{FF2B5EF4-FFF2-40B4-BE49-F238E27FC236}">
                    <a16:creationId xmlns:a16="http://schemas.microsoft.com/office/drawing/2014/main" id="{6CF17828-33D9-4FC4-BE14-CD0239EDE7D2}"/>
                  </a:ext>
                </a:extLst>
              </p:cNvPr>
              <p:cNvSpPr txBox="1"/>
              <p:nvPr/>
            </p:nvSpPr>
            <p:spPr>
              <a:xfrm>
                <a:off x="8341074" y="4990305"/>
                <a:ext cx="3691716" cy="184666"/>
              </a:xfrm>
              <a:prstGeom prst="rect">
                <a:avLst/>
              </a:prstGeom>
              <a:noFill/>
            </p:spPr>
            <p:txBody>
              <a:bodyPr wrap="none" lIns="0" tIns="0" rIns="0" bIns="0" anchor="ctr">
                <a:spAutoFit/>
              </a:bodyPr>
              <a:lstStyle>
                <a:defPPr>
                  <a:defRPr lang="LID4096"/>
                </a:defPPr>
                <a:lvl1pPr>
                  <a:defRPr kumimoji="0" sz="1200" b="0" i="0" u="none" strike="noStrike" cap="none" normalizeH="0">
                    <a:ln>
                      <a:noFill/>
                    </a:ln>
                    <a:effectLst/>
                    <a:uLnTx/>
                    <a:uFillTx/>
                    <a:latin typeface="+mj-lt"/>
                    <a:cs typeface="Calibri"/>
                  </a:defRPr>
                </a:lvl1pPr>
              </a:lstStyle>
              <a:p>
                <a:r>
                  <a:rPr lang="en-US"/>
                  <a:t>Most </a:t>
                </a:r>
                <a:r>
                  <a:rPr lang="en-US" err="1"/>
                  <a:t>favourable</a:t>
                </a:r>
                <a:r>
                  <a:rPr lang="en-US"/>
                  <a:t> societal environment (75th percentile)</a:t>
                </a:r>
                <a:endParaRPr/>
              </a:p>
            </p:txBody>
          </p:sp>
          <p:sp>
            <p:nvSpPr>
              <p:cNvPr id="56" name="object 61">
                <a:extLst>
                  <a:ext uri="{FF2B5EF4-FFF2-40B4-BE49-F238E27FC236}">
                    <a16:creationId xmlns:a16="http://schemas.microsoft.com/office/drawing/2014/main" id="{EFEF39CA-90B5-4E96-B656-C1ECDEE309EA}"/>
                  </a:ext>
                </a:extLst>
              </p:cNvPr>
              <p:cNvSpPr/>
              <p:nvPr/>
            </p:nvSpPr>
            <p:spPr>
              <a:xfrm>
                <a:off x="8112989" y="5081745"/>
                <a:ext cx="180340" cy="0"/>
              </a:xfrm>
              <a:custGeom>
                <a:avLst/>
                <a:gdLst/>
                <a:ahLst/>
                <a:cxnLst/>
                <a:rect l="l" t="t" r="r" b="b"/>
                <a:pathLst>
                  <a:path w="180339">
                    <a:moveTo>
                      <a:pt x="0" y="0"/>
                    </a:moveTo>
                    <a:lnTo>
                      <a:pt x="179844" y="0"/>
                    </a:lnTo>
                  </a:path>
                </a:pathLst>
              </a:custGeom>
              <a:ln w="19050">
                <a:solidFill>
                  <a:srgbClr val="80D7F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62" name="Group 61">
              <a:extLst>
                <a:ext uri="{FF2B5EF4-FFF2-40B4-BE49-F238E27FC236}">
                  <a16:creationId xmlns:a16="http://schemas.microsoft.com/office/drawing/2014/main" id="{B2236040-77D5-4AEC-9D84-9802F225FA62}"/>
                </a:ext>
              </a:extLst>
            </p:cNvPr>
            <p:cNvGrpSpPr/>
            <p:nvPr/>
          </p:nvGrpSpPr>
          <p:grpSpPr>
            <a:xfrm>
              <a:off x="6766560" y="5349240"/>
              <a:ext cx="3961479" cy="184666"/>
              <a:chOff x="8112989" y="5191473"/>
              <a:chExt cx="3961479" cy="184666"/>
            </a:xfrm>
          </p:grpSpPr>
          <p:sp>
            <p:nvSpPr>
              <p:cNvPr id="57" name="object 62">
                <a:extLst>
                  <a:ext uri="{FF2B5EF4-FFF2-40B4-BE49-F238E27FC236}">
                    <a16:creationId xmlns:a16="http://schemas.microsoft.com/office/drawing/2014/main" id="{1E7218C6-0F92-43F8-9A96-168C56EC7681}"/>
                  </a:ext>
                </a:extLst>
              </p:cNvPr>
              <p:cNvSpPr/>
              <p:nvPr/>
            </p:nvSpPr>
            <p:spPr>
              <a:xfrm>
                <a:off x="8112989" y="5282913"/>
                <a:ext cx="180340" cy="0"/>
              </a:xfrm>
              <a:custGeom>
                <a:avLst/>
                <a:gdLst/>
                <a:ahLst/>
                <a:cxnLst/>
                <a:rect l="l" t="t" r="r" b="b"/>
                <a:pathLst>
                  <a:path w="180339">
                    <a:moveTo>
                      <a:pt x="0" y="0"/>
                    </a:moveTo>
                    <a:lnTo>
                      <a:pt x="179844" y="0"/>
                    </a:lnTo>
                  </a:path>
                </a:pathLst>
              </a:custGeom>
              <a:ln w="19050">
                <a:solidFill>
                  <a:srgbClr val="E3183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34732232-6AE1-4774-8364-3911EA2FEF22}"/>
                  </a:ext>
                </a:extLst>
              </p:cNvPr>
              <p:cNvSpPr txBox="1"/>
              <p:nvPr/>
            </p:nvSpPr>
            <p:spPr>
              <a:xfrm>
                <a:off x="8341074" y="5191473"/>
                <a:ext cx="3733394" cy="184666"/>
              </a:xfrm>
              <a:prstGeom prst="rect">
                <a:avLst/>
              </a:prstGeom>
              <a:noFill/>
            </p:spPr>
            <p:txBody>
              <a:bodyPr wrap="none" lIns="0" tIns="0" rIns="0" bIns="0" anchor="ctr">
                <a:spAutoFit/>
              </a:bodyPr>
              <a:lstStyle/>
              <a:p>
                <a:r>
                  <a:rPr kumimoji="0" lang="en-US" sz="1200" b="0" i="0" u="none" strike="noStrike" kern="1200" cap="none" normalizeH="0" noProof="0">
                    <a:ln>
                      <a:noFill/>
                    </a:ln>
                    <a:effectLst/>
                    <a:uLnTx/>
                    <a:uFillTx/>
                    <a:latin typeface="+mj-lt"/>
                    <a:ea typeface="+mn-ea"/>
                    <a:cs typeface="Calibri"/>
                  </a:rPr>
                  <a:t>Least </a:t>
                </a:r>
                <a:r>
                  <a:rPr kumimoji="0" lang="en-US" sz="1200" b="0" i="0" u="none" strike="noStrike" kern="1200" cap="none" normalizeH="0" noProof="0" err="1">
                    <a:ln>
                      <a:noFill/>
                    </a:ln>
                    <a:effectLst/>
                    <a:uLnTx/>
                    <a:uFillTx/>
                    <a:latin typeface="+mj-lt"/>
                    <a:ea typeface="+mn-ea"/>
                    <a:cs typeface="Calibri"/>
                  </a:rPr>
                  <a:t>favourable</a:t>
                </a:r>
                <a:r>
                  <a:rPr kumimoji="0" lang="en-US" sz="1200" b="0" i="0" u="none" strike="noStrike" kern="1200" cap="none" normalizeH="0" noProof="0">
                    <a:ln>
                      <a:noFill/>
                    </a:ln>
                    <a:effectLst/>
                    <a:uLnTx/>
                    <a:uFillTx/>
                    <a:latin typeface="+mj-lt"/>
                    <a:ea typeface="+mn-ea"/>
                    <a:cs typeface="Calibri"/>
                  </a:rPr>
                  <a:t> societal environment (25th percentile)</a:t>
                </a:r>
                <a:endParaRPr lang="en-GB" sz="1200">
                  <a:latin typeface="+mj-lt"/>
                </a:endParaRPr>
              </a:p>
            </p:txBody>
          </p:sp>
        </p:grpSp>
      </p:grpSp>
      <p:sp>
        <p:nvSpPr>
          <p:cNvPr id="48" name="object 2">
            <a:extLst>
              <a:ext uri="{FF2B5EF4-FFF2-40B4-BE49-F238E27FC236}">
                <a16:creationId xmlns:a16="http://schemas.microsoft.com/office/drawing/2014/main" id="{9B649CB5-281E-485F-A4C0-B54960DA96CD}"/>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4215242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98DD896-8A18-4BBA-862D-A85E82B25585}"/>
              </a:ext>
            </a:extLst>
          </p:cNvPr>
          <p:cNvGrpSpPr/>
          <p:nvPr/>
        </p:nvGrpSpPr>
        <p:grpSpPr>
          <a:xfrm>
            <a:off x="365760" y="1051560"/>
            <a:ext cx="11596854" cy="5505166"/>
            <a:chOff x="365760" y="1051560"/>
            <a:chExt cx="11596854" cy="5505166"/>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AIDS-related mortality among people living with HIV by antiretroviral therapy coverage in countries with </a:t>
              </a:r>
              <a:r>
                <a:rPr kumimoji="0" lang="en-US" sz="2400" b="0" i="0" u="none" strike="noStrike" kern="1200" cap="none" spc="0" normalizeH="0" baseline="0" noProof="0" err="1">
                  <a:ln>
                    <a:noFill/>
                  </a:ln>
                  <a:solidFill>
                    <a:prstClr val="black"/>
                  </a:solidFill>
                  <a:effectLst/>
                  <a:uLnTx/>
                  <a:uFillTx/>
                  <a:latin typeface="Arial" panose="020B0604020202020204" pitchFamily="34" charset="0"/>
                  <a:ea typeface="+mn-ea"/>
                  <a:cs typeface="+mn-cs"/>
                </a:rPr>
                <a:t>favourable</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and </a:t>
              </a:r>
              <a:r>
                <a:rPr kumimoji="0" lang="en-US" sz="2400" b="0" i="0" u="none" strike="noStrike" kern="1200" cap="none" spc="0" normalizeH="0" baseline="0" noProof="0" err="1">
                  <a:ln>
                    <a:noFill/>
                  </a:ln>
                  <a:solidFill>
                    <a:prstClr val="black"/>
                  </a:solidFill>
                  <a:effectLst/>
                  <a:uLnTx/>
                  <a:uFillTx/>
                  <a:latin typeface="Arial" panose="020B0604020202020204" pitchFamily="34" charset="0"/>
                  <a:ea typeface="+mn-ea"/>
                  <a:cs typeface="+mn-cs"/>
                </a:rPr>
                <a:t>unfavourable</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societal environments, 2017–2019</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0B0C5C6B-662B-4C20-9205-84314FC359D6}"/>
                </a:ext>
              </a:extLst>
            </p:cNvPr>
            <p:cNvSpPr txBox="1"/>
            <p:nvPr/>
          </p:nvSpPr>
          <p:spPr>
            <a:xfrm>
              <a:off x="457200" y="5902701"/>
              <a:ext cx="11505414" cy="654025"/>
            </a:xfrm>
            <a:prstGeom prst="rect">
              <a:avLst/>
            </a:prstGeom>
            <a:noFill/>
          </p:spPr>
          <p:txBody>
            <a:bodyPr wrap="square" lIns="0" tIns="0" rIns="0" bIns="0">
              <a:spAutoFit/>
            </a:bodyPr>
            <a:lstStyle/>
            <a:p>
              <a:r>
                <a:rPr lang="en-US" sz="1000" b="1" dirty="0">
                  <a:solidFill>
                    <a:schemeClr val="tx1">
                      <a:lumMod val="65000"/>
                      <a:lumOff val="35000"/>
                    </a:schemeClr>
                  </a:solidFill>
                </a:rPr>
                <a:t>Source: </a:t>
              </a:r>
              <a:r>
                <a:rPr lang="en-US" sz="1000" dirty="0">
                  <a:solidFill>
                    <a:schemeClr val="tx1">
                      <a:lumMod val="65000"/>
                      <a:lumOff val="35000"/>
                    </a:schemeClr>
                  </a:solidFill>
                </a:rPr>
                <a:t>UNAIDS special analysis using structural equation modelling; see methods annex.</a:t>
              </a:r>
            </a:p>
            <a:p>
              <a:pPr>
                <a:spcBef>
                  <a:spcPts val="300"/>
                </a:spcBef>
              </a:pPr>
              <a:r>
                <a:rPr lang="en-US" sz="1000" b="1" dirty="0">
                  <a:solidFill>
                    <a:schemeClr val="tx1">
                      <a:lumMod val="65000"/>
                      <a:lumOff val="35000"/>
                    </a:schemeClr>
                  </a:solidFill>
                </a:rPr>
                <a:t>Note: </a:t>
              </a:r>
              <a:r>
                <a:rPr lang="en-US" sz="1000" dirty="0">
                  <a:solidFill>
                    <a:schemeClr val="tx1">
                      <a:lumMod val="65000"/>
                      <a:lumOff val="35000"/>
                    </a:schemeClr>
                  </a:solidFill>
                </a:rPr>
                <a:t>The level of the societal enabling environment is a composite indicator based on four groups of societal enabling environments: (1) gender-equal societies; (2) societies free from stigma and discrimination; (3) improved access to justice and punitive laws lifted; and (4) joint action with broader development sector. The estimation was performed by applying multivariate panel regression data </a:t>
              </a:r>
            </a:p>
            <a:p>
              <a:r>
                <a:rPr lang="en-US" sz="1000" dirty="0">
                  <a:solidFill>
                    <a:schemeClr val="tx1">
                      <a:lumMod val="65000"/>
                      <a:lumOff val="35000"/>
                    </a:schemeClr>
                  </a:solidFill>
                </a:rPr>
                <a:t>with structural equations modeling for the statistical analysis of unobserved constructs.</a:t>
              </a:r>
            </a:p>
          </p:txBody>
        </p:sp>
        <p:sp>
          <p:nvSpPr>
            <p:cNvPr id="33" name="object 60">
              <a:extLst>
                <a:ext uri="{FF2B5EF4-FFF2-40B4-BE49-F238E27FC236}">
                  <a16:creationId xmlns:a16="http://schemas.microsoft.com/office/drawing/2014/main" id="{D025FA72-FB99-4BD0-B0D2-BBA376CBA714}"/>
                </a:ext>
              </a:extLst>
            </p:cNvPr>
            <p:cNvSpPr txBox="1"/>
            <p:nvPr/>
          </p:nvSpPr>
          <p:spPr>
            <a:xfrm>
              <a:off x="2769600" y="5349240"/>
              <a:ext cx="3691716" cy="184666"/>
            </a:xfrm>
            <a:prstGeom prst="rect">
              <a:avLst/>
            </a:prstGeom>
            <a:noFill/>
          </p:spPr>
          <p:txBody>
            <a:bodyPr wrap="none" lIns="0" tIns="0" rIns="0" bIns="0" anchor="ctr">
              <a:spAutoFit/>
            </a:bodyPr>
            <a:lstStyle>
              <a:defPPr>
                <a:defRPr lang="LID4096"/>
              </a:defPPr>
              <a:lvl1pPr>
                <a:defRPr kumimoji="0" sz="1200" b="0" i="0" u="none" strike="noStrike" cap="none" normalizeH="0">
                  <a:ln>
                    <a:noFill/>
                  </a:ln>
                  <a:effectLst/>
                  <a:uLnTx/>
                  <a:uFillTx/>
                  <a:latin typeface="+mj-lt"/>
                  <a:cs typeface="Calibri"/>
                </a:defRPr>
              </a:lvl1pPr>
            </a:lstStyle>
            <a:p>
              <a:r>
                <a:rPr lang="en-US"/>
                <a:t>Most </a:t>
              </a:r>
              <a:r>
                <a:rPr lang="en-US" err="1"/>
                <a:t>favourable</a:t>
              </a:r>
              <a:r>
                <a:rPr lang="en-US"/>
                <a:t> societal environment (75th percentile)</a:t>
              </a:r>
              <a:endParaRPr/>
            </a:p>
          </p:txBody>
        </p:sp>
        <p:sp>
          <p:nvSpPr>
            <p:cNvPr id="34" name="object 61">
              <a:extLst>
                <a:ext uri="{FF2B5EF4-FFF2-40B4-BE49-F238E27FC236}">
                  <a16:creationId xmlns:a16="http://schemas.microsoft.com/office/drawing/2014/main" id="{3ED8532F-5C3F-4A0E-969C-1B7B7423934A}"/>
                </a:ext>
              </a:extLst>
            </p:cNvPr>
            <p:cNvSpPr/>
            <p:nvPr/>
          </p:nvSpPr>
          <p:spPr>
            <a:xfrm>
              <a:off x="2541515" y="5440680"/>
              <a:ext cx="180340" cy="0"/>
            </a:xfrm>
            <a:custGeom>
              <a:avLst/>
              <a:gdLst/>
              <a:ahLst/>
              <a:cxnLst/>
              <a:rect l="l" t="t" r="r" b="b"/>
              <a:pathLst>
                <a:path w="180339">
                  <a:moveTo>
                    <a:pt x="0" y="0"/>
                  </a:moveTo>
                  <a:lnTo>
                    <a:pt x="179844" y="0"/>
                  </a:lnTo>
                </a:path>
              </a:pathLst>
            </a:custGeom>
            <a:ln w="19050">
              <a:solidFill>
                <a:srgbClr val="80D7F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 name="object 62">
              <a:extLst>
                <a:ext uri="{FF2B5EF4-FFF2-40B4-BE49-F238E27FC236}">
                  <a16:creationId xmlns:a16="http://schemas.microsoft.com/office/drawing/2014/main" id="{A97872B4-AC62-4790-81C4-8F6F5579B21A}"/>
                </a:ext>
              </a:extLst>
            </p:cNvPr>
            <p:cNvSpPr/>
            <p:nvPr/>
          </p:nvSpPr>
          <p:spPr>
            <a:xfrm>
              <a:off x="6766560" y="5440680"/>
              <a:ext cx="180340" cy="0"/>
            </a:xfrm>
            <a:custGeom>
              <a:avLst/>
              <a:gdLst/>
              <a:ahLst/>
              <a:cxnLst/>
              <a:rect l="l" t="t" r="r" b="b"/>
              <a:pathLst>
                <a:path w="180339">
                  <a:moveTo>
                    <a:pt x="0" y="0"/>
                  </a:moveTo>
                  <a:lnTo>
                    <a:pt x="179844" y="0"/>
                  </a:lnTo>
                </a:path>
              </a:pathLst>
            </a:custGeom>
            <a:ln w="19050">
              <a:solidFill>
                <a:srgbClr val="E3183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2CC30585-CD25-448C-BCF1-DB1B02991E63}"/>
                </a:ext>
              </a:extLst>
            </p:cNvPr>
            <p:cNvSpPr txBox="1"/>
            <p:nvPr/>
          </p:nvSpPr>
          <p:spPr>
            <a:xfrm>
              <a:off x="6994645" y="5349240"/>
              <a:ext cx="3733394" cy="184666"/>
            </a:xfrm>
            <a:prstGeom prst="rect">
              <a:avLst/>
            </a:prstGeom>
            <a:noFill/>
          </p:spPr>
          <p:txBody>
            <a:bodyPr wrap="none" lIns="0" tIns="0" rIns="0" bIns="0" anchor="ctr">
              <a:spAutoFit/>
            </a:bodyPr>
            <a:lstStyle/>
            <a:p>
              <a:r>
                <a:rPr kumimoji="0" lang="en-US" sz="1200" b="0" i="0" u="none" strike="noStrike" kern="1200" cap="none" normalizeH="0" noProof="0">
                  <a:ln>
                    <a:noFill/>
                  </a:ln>
                  <a:effectLst/>
                  <a:uLnTx/>
                  <a:uFillTx/>
                  <a:latin typeface="+mj-lt"/>
                  <a:ea typeface="+mn-ea"/>
                  <a:cs typeface="Calibri"/>
                </a:rPr>
                <a:t>Least </a:t>
              </a:r>
              <a:r>
                <a:rPr kumimoji="0" lang="en-US" sz="1200" b="0" i="0" u="none" strike="noStrike" kern="1200" cap="none" normalizeH="0" noProof="0" err="1">
                  <a:ln>
                    <a:noFill/>
                  </a:ln>
                  <a:effectLst/>
                  <a:uLnTx/>
                  <a:uFillTx/>
                  <a:latin typeface="+mj-lt"/>
                  <a:ea typeface="+mn-ea"/>
                  <a:cs typeface="Calibri"/>
                </a:rPr>
                <a:t>favourable</a:t>
              </a:r>
              <a:r>
                <a:rPr kumimoji="0" lang="en-US" sz="1200" b="0" i="0" u="none" strike="noStrike" kern="1200" cap="none" normalizeH="0" noProof="0">
                  <a:ln>
                    <a:noFill/>
                  </a:ln>
                  <a:effectLst/>
                  <a:uLnTx/>
                  <a:uFillTx/>
                  <a:latin typeface="+mj-lt"/>
                  <a:ea typeface="+mn-ea"/>
                  <a:cs typeface="Calibri"/>
                </a:rPr>
                <a:t> societal environment (25th percentile)</a:t>
              </a:r>
              <a:endParaRPr lang="en-GB" sz="1200">
                <a:latin typeface="+mj-lt"/>
              </a:endParaRPr>
            </a:p>
          </p:txBody>
        </p:sp>
        <p:grpSp>
          <p:nvGrpSpPr>
            <p:cNvPr id="63" name="Group 62">
              <a:extLst>
                <a:ext uri="{FF2B5EF4-FFF2-40B4-BE49-F238E27FC236}">
                  <a16:creationId xmlns:a16="http://schemas.microsoft.com/office/drawing/2014/main" id="{D77BD766-F1FE-4702-83D4-7D59BC4A566B}"/>
                </a:ext>
              </a:extLst>
            </p:cNvPr>
            <p:cNvGrpSpPr/>
            <p:nvPr/>
          </p:nvGrpSpPr>
          <p:grpSpPr>
            <a:xfrm>
              <a:off x="2135551" y="2203704"/>
              <a:ext cx="429768" cy="2356132"/>
              <a:chOff x="1664208" y="2069783"/>
              <a:chExt cx="429768" cy="2356132"/>
            </a:xfrm>
          </p:grpSpPr>
          <p:sp>
            <p:nvSpPr>
              <p:cNvPr id="43" name="TextBox 42">
                <a:extLst>
                  <a:ext uri="{FF2B5EF4-FFF2-40B4-BE49-F238E27FC236}">
                    <a16:creationId xmlns:a16="http://schemas.microsoft.com/office/drawing/2014/main" id="{F3F00E41-143D-4E68-AFDD-13BBAD1E25CD}"/>
                  </a:ext>
                </a:extLst>
              </p:cNvPr>
              <p:cNvSpPr txBox="1"/>
              <p:nvPr/>
            </p:nvSpPr>
            <p:spPr>
              <a:xfrm>
                <a:off x="1713744" y="2069783"/>
                <a:ext cx="380232" cy="166777"/>
              </a:xfrm>
              <a:prstGeom prst="rect">
                <a:avLst/>
              </a:prstGeom>
              <a:noFill/>
            </p:spPr>
            <p:txBody>
              <a:bodyPr wrap="non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3.0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A7B7DB01-7360-43BF-B2DD-1BF9F0F19234}"/>
                  </a:ext>
                </a:extLst>
              </p:cNvPr>
              <p:cNvSpPr txBox="1"/>
              <p:nvPr/>
            </p:nvSpPr>
            <p:spPr>
              <a:xfrm>
                <a:off x="1664208" y="2804078"/>
                <a:ext cx="429768"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2.0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3880DE9D-63D4-4405-B40D-8484186B45D6}"/>
                  </a:ext>
                </a:extLst>
              </p:cNvPr>
              <p:cNvSpPr txBox="1"/>
              <p:nvPr/>
            </p:nvSpPr>
            <p:spPr>
              <a:xfrm>
                <a:off x="1664208" y="3165651"/>
                <a:ext cx="429768"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1.5</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822A8926-01D8-4A3D-AF4B-619369C7D569}"/>
                  </a:ext>
                </a:extLst>
              </p:cNvPr>
              <p:cNvSpPr txBox="1"/>
              <p:nvPr/>
            </p:nvSpPr>
            <p:spPr>
              <a:xfrm>
                <a:off x="1664208" y="3531604"/>
                <a:ext cx="429768"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a:t>
                </a:r>
                <a:r>
                  <a:rPr kumimoji="0" lang="en-US" sz="1100" b="0" i="0" u="none" strike="noStrike" kern="1200" cap="none" spc="0" normalizeH="0" baseline="0" noProof="0">
                    <a:ln>
                      <a:noFill/>
                    </a:ln>
                    <a:effectLst/>
                    <a:uLnTx/>
                    <a:uFillTx/>
                    <a:latin typeface="Arial" panose="020B0604020202020204"/>
                    <a:ea typeface="+mn-ea"/>
                    <a:cs typeface="+mn-cs"/>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50" name="TextBox 49">
                <a:extLst>
                  <a:ext uri="{FF2B5EF4-FFF2-40B4-BE49-F238E27FC236}">
                    <a16:creationId xmlns:a16="http://schemas.microsoft.com/office/drawing/2014/main" id="{402E3B8C-BCDA-44B4-AEF0-B3EC68C590F5}"/>
                  </a:ext>
                </a:extLst>
              </p:cNvPr>
              <p:cNvSpPr txBox="1"/>
              <p:nvPr/>
            </p:nvSpPr>
            <p:spPr>
              <a:xfrm>
                <a:off x="1664208" y="3899947"/>
                <a:ext cx="429768"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0.5</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51" name="TextBox 50">
                <a:extLst>
                  <a:ext uri="{FF2B5EF4-FFF2-40B4-BE49-F238E27FC236}">
                    <a16:creationId xmlns:a16="http://schemas.microsoft.com/office/drawing/2014/main" id="{01FAF63E-3B55-471C-90F1-3CFC5C39E2BB}"/>
                  </a:ext>
                </a:extLst>
              </p:cNvPr>
              <p:cNvSpPr txBox="1"/>
              <p:nvPr/>
            </p:nvSpPr>
            <p:spPr>
              <a:xfrm>
                <a:off x="1664208" y="4259138"/>
                <a:ext cx="429768"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748E6423-A03F-42D4-8F2E-BC187976CD88}"/>
                  </a:ext>
                </a:extLst>
              </p:cNvPr>
              <p:cNvSpPr txBox="1"/>
              <p:nvPr/>
            </p:nvSpPr>
            <p:spPr>
              <a:xfrm>
                <a:off x="1664208" y="2433363"/>
                <a:ext cx="429768"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2.5</a:t>
                </a:r>
                <a:endParaRPr kumimoji="0" lang="en-GB" sz="1100" b="0" i="0" u="none" strike="noStrike" kern="1200" cap="none" spc="0" normalizeH="0" baseline="0" noProof="0">
                  <a:ln>
                    <a:noFill/>
                  </a:ln>
                  <a:effectLst/>
                  <a:uLnTx/>
                  <a:uFillTx/>
                  <a:latin typeface="Arial" panose="020B0604020202020204"/>
                  <a:ea typeface="+mn-ea"/>
                  <a:cs typeface="+mn-cs"/>
                </a:endParaRPr>
              </a:p>
            </p:txBody>
          </p:sp>
        </p:grpSp>
        <p:sp>
          <p:nvSpPr>
            <p:cNvPr id="29" name="object 34">
              <a:extLst>
                <a:ext uri="{FF2B5EF4-FFF2-40B4-BE49-F238E27FC236}">
                  <a16:creationId xmlns:a16="http://schemas.microsoft.com/office/drawing/2014/main" id="{7B16E350-B43C-449C-90B7-048A306F4D2C}"/>
                </a:ext>
              </a:extLst>
            </p:cNvPr>
            <p:cNvSpPr/>
            <p:nvPr/>
          </p:nvSpPr>
          <p:spPr>
            <a:xfrm>
              <a:off x="3005370" y="2633674"/>
              <a:ext cx="4826635" cy="1228725"/>
            </a:xfrm>
            <a:custGeom>
              <a:avLst/>
              <a:gdLst/>
              <a:ahLst/>
              <a:cxnLst/>
              <a:rect l="l" t="t" r="r" b="b"/>
              <a:pathLst>
                <a:path w="4826635" h="1228725">
                  <a:moveTo>
                    <a:pt x="0" y="0"/>
                  </a:moveTo>
                  <a:lnTo>
                    <a:pt x="2413317" y="767651"/>
                  </a:lnTo>
                  <a:lnTo>
                    <a:pt x="4826635" y="1228242"/>
                  </a:lnTo>
                </a:path>
              </a:pathLst>
            </a:custGeom>
            <a:ln w="25400">
              <a:solidFill>
                <a:srgbClr val="62CDF6"/>
              </a:solidFill>
            </a:ln>
          </p:spPr>
          <p:txBody>
            <a:bodyPr wrap="square" lIns="0" tIns="0" rIns="0" bIns="0" rtlCol="0"/>
            <a:lstStyle/>
            <a:p>
              <a:endParaRPr/>
            </a:p>
          </p:txBody>
        </p:sp>
        <p:sp>
          <p:nvSpPr>
            <p:cNvPr id="30" name="object 35">
              <a:extLst>
                <a:ext uri="{FF2B5EF4-FFF2-40B4-BE49-F238E27FC236}">
                  <a16:creationId xmlns:a16="http://schemas.microsoft.com/office/drawing/2014/main" id="{74A142C0-976E-4D2B-85BA-C9A11D37B438}"/>
                </a:ext>
              </a:extLst>
            </p:cNvPr>
            <p:cNvSpPr/>
            <p:nvPr/>
          </p:nvSpPr>
          <p:spPr>
            <a:xfrm>
              <a:off x="3005370" y="2547068"/>
              <a:ext cx="4826635" cy="981710"/>
            </a:xfrm>
            <a:custGeom>
              <a:avLst/>
              <a:gdLst/>
              <a:ahLst/>
              <a:cxnLst/>
              <a:rect l="l" t="t" r="r" b="b"/>
              <a:pathLst>
                <a:path w="4826635" h="981710">
                  <a:moveTo>
                    <a:pt x="0" y="0"/>
                  </a:moveTo>
                  <a:lnTo>
                    <a:pt x="2413317" y="612800"/>
                  </a:lnTo>
                  <a:lnTo>
                    <a:pt x="4826635" y="981544"/>
                  </a:lnTo>
                </a:path>
              </a:pathLst>
            </a:custGeom>
            <a:ln w="25400">
              <a:solidFill>
                <a:srgbClr val="E31836"/>
              </a:solidFill>
            </a:ln>
          </p:spPr>
          <p:txBody>
            <a:bodyPr wrap="square" lIns="0" tIns="0" rIns="0" bIns="0" rtlCol="0"/>
            <a:lstStyle/>
            <a:p>
              <a:endParaRPr/>
            </a:p>
          </p:txBody>
        </p:sp>
        <p:sp>
          <p:nvSpPr>
            <p:cNvPr id="41" name="TextBox 40">
              <a:extLst>
                <a:ext uri="{FF2B5EF4-FFF2-40B4-BE49-F238E27FC236}">
                  <a16:creationId xmlns:a16="http://schemas.microsoft.com/office/drawing/2014/main" id="{7D33D14B-7D0E-4296-9775-417BEEC206C2}"/>
                </a:ext>
              </a:extLst>
            </p:cNvPr>
            <p:cNvSpPr txBox="1"/>
            <p:nvPr/>
          </p:nvSpPr>
          <p:spPr>
            <a:xfrm>
              <a:off x="3953998" y="4781973"/>
              <a:ext cx="2949846" cy="246221"/>
            </a:xfrm>
            <a:prstGeom prst="rect">
              <a:avLst/>
            </a:prstGeom>
            <a:noFill/>
          </p:spPr>
          <p:txBody>
            <a:bodyPr wrap="none" lIns="0" tIns="0" rIns="0" bIns="0" anchor="ctr">
              <a:spAutoFit/>
            </a:bodyPr>
            <a:lstStyle>
              <a:defPPr>
                <a:defRPr lang="LID4096"/>
              </a:defPPr>
              <a:lvl1pPr>
                <a:buSzPct val="200000"/>
                <a:defRPr sz="1600" b="1" spc="-20"/>
              </a:lvl1pPr>
            </a:lstStyle>
            <a:p>
              <a:pPr algn="ctr"/>
              <a:r>
                <a:rPr lang="en-US" b="0"/>
                <a:t>Antiretroviral therapy coverage %</a:t>
              </a:r>
            </a:p>
          </p:txBody>
        </p:sp>
        <p:sp>
          <p:nvSpPr>
            <p:cNvPr id="42" name="object 61">
              <a:extLst>
                <a:ext uri="{FF2B5EF4-FFF2-40B4-BE49-F238E27FC236}">
                  <a16:creationId xmlns:a16="http://schemas.microsoft.com/office/drawing/2014/main" id="{C90F96DC-6D3C-4328-B88F-3CE468B04C7E}"/>
                </a:ext>
              </a:extLst>
            </p:cNvPr>
            <p:cNvSpPr txBox="1"/>
            <p:nvPr/>
          </p:nvSpPr>
          <p:spPr>
            <a:xfrm>
              <a:off x="1213324" y="3242135"/>
              <a:ext cx="771365" cy="320601"/>
            </a:xfrm>
            <a:prstGeom prst="rect">
              <a:avLst/>
            </a:prstGeom>
          </p:spPr>
          <p:txBody>
            <a:bodyPr vert="horz" wrap="non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AIDS-related </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mortality %</a:t>
              </a:r>
            </a:p>
          </p:txBody>
        </p:sp>
        <p:cxnSp>
          <p:nvCxnSpPr>
            <p:cNvPr id="46" name="Straight Connector 45">
              <a:extLst>
                <a:ext uri="{FF2B5EF4-FFF2-40B4-BE49-F238E27FC236}">
                  <a16:creationId xmlns:a16="http://schemas.microsoft.com/office/drawing/2014/main" id="{92D396EF-0342-4383-AC7C-CE7899F40402}"/>
                </a:ext>
              </a:extLst>
            </p:cNvPr>
            <p:cNvCxnSpPr>
              <a:cxnSpLocks/>
            </p:cNvCxnSpPr>
            <p:nvPr/>
          </p:nvCxnSpPr>
          <p:spPr>
            <a:xfrm>
              <a:off x="2540378" y="2289277"/>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9669E9B-B2D8-47C3-BA1D-7C0931574069}"/>
                </a:ext>
              </a:extLst>
            </p:cNvPr>
            <p:cNvCxnSpPr>
              <a:cxnSpLocks/>
            </p:cNvCxnSpPr>
            <p:nvPr/>
          </p:nvCxnSpPr>
          <p:spPr>
            <a:xfrm>
              <a:off x="2540378" y="301691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CDBC8E7-073C-43E1-988B-DFCB972E0A1F}"/>
                </a:ext>
              </a:extLst>
            </p:cNvPr>
            <p:cNvCxnSpPr>
              <a:cxnSpLocks/>
            </p:cNvCxnSpPr>
            <p:nvPr/>
          </p:nvCxnSpPr>
          <p:spPr>
            <a:xfrm>
              <a:off x="2540378" y="338259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AE8CAB3-B85C-4BF9-9EC9-5A5EA6D3C08D}"/>
                </a:ext>
              </a:extLst>
            </p:cNvPr>
            <p:cNvCxnSpPr>
              <a:cxnSpLocks/>
            </p:cNvCxnSpPr>
            <p:nvPr/>
          </p:nvCxnSpPr>
          <p:spPr>
            <a:xfrm>
              <a:off x="2540378" y="374590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4DDD52B-1096-4FAA-AD59-947F8D453547}"/>
                </a:ext>
              </a:extLst>
            </p:cNvPr>
            <p:cNvCxnSpPr>
              <a:cxnSpLocks/>
            </p:cNvCxnSpPr>
            <p:nvPr/>
          </p:nvCxnSpPr>
          <p:spPr>
            <a:xfrm>
              <a:off x="2540378" y="4112741"/>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E93C177-7AE5-4048-B04C-F8C735728ADF}"/>
                </a:ext>
              </a:extLst>
            </p:cNvPr>
            <p:cNvCxnSpPr>
              <a:cxnSpLocks/>
            </p:cNvCxnSpPr>
            <p:nvPr/>
          </p:nvCxnSpPr>
          <p:spPr>
            <a:xfrm>
              <a:off x="2540378" y="4477268"/>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9C4045A-F377-4476-8F6B-5C46C54A8B04}"/>
                </a:ext>
              </a:extLst>
            </p:cNvPr>
            <p:cNvCxnSpPr>
              <a:cxnSpLocks/>
            </p:cNvCxnSpPr>
            <p:nvPr/>
          </p:nvCxnSpPr>
          <p:spPr>
            <a:xfrm>
              <a:off x="2540378" y="2652898"/>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D7CEAB3-0D9E-466B-87CC-28DD3193213A}"/>
                </a:ext>
              </a:extLst>
            </p:cNvPr>
            <p:cNvSpPr txBox="1"/>
            <p:nvPr/>
          </p:nvSpPr>
          <p:spPr>
            <a:xfrm>
              <a:off x="2841978" y="4523041"/>
              <a:ext cx="341760" cy="166777"/>
            </a:xfrm>
            <a:prstGeom prst="rect">
              <a:avLst/>
            </a:prstGeom>
            <a:noFill/>
          </p:spPr>
          <p:txBody>
            <a:bodyPr wrap="none" t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50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60" name="TextBox 59">
              <a:extLst>
                <a:ext uri="{FF2B5EF4-FFF2-40B4-BE49-F238E27FC236}">
                  <a16:creationId xmlns:a16="http://schemas.microsoft.com/office/drawing/2014/main" id="{B3E91D75-022A-40E5-92DF-0BD1BD6F4B95}"/>
                </a:ext>
              </a:extLst>
            </p:cNvPr>
            <p:cNvSpPr txBox="1"/>
            <p:nvPr/>
          </p:nvSpPr>
          <p:spPr>
            <a:xfrm>
              <a:off x="5258040" y="4523041"/>
              <a:ext cx="341760" cy="166777"/>
            </a:xfrm>
            <a:prstGeom prst="rect">
              <a:avLst/>
            </a:prstGeom>
            <a:noFill/>
          </p:spPr>
          <p:txBody>
            <a:bodyPr wrap="none" t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75</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8C87D587-71F9-428C-B1B2-A56F371D95DF}"/>
                </a:ext>
              </a:extLst>
            </p:cNvPr>
            <p:cNvSpPr txBox="1"/>
            <p:nvPr/>
          </p:nvSpPr>
          <p:spPr>
            <a:xfrm>
              <a:off x="7670339" y="4523041"/>
              <a:ext cx="341760" cy="166777"/>
            </a:xfrm>
            <a:prstGeom prst="rect">
              <a:avLst/>
            </a:prstGeom>
            <a:noFill/>
          </p:spPr>
          <p:txBody>
            <a:bodyPr wrap="none" tIns="0" bIns="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90</a:t>
              </a:r>
              <a:endParaRPr kumimoji="0" lang="en-GB" sz="1100" b="0" i="0" u="none" strike="noStrike" kern="1200" cap="none" spc="0" normalizeH="0" baseline="0" noProof="0">
                <a:ln>
                  <a:noFill/>
                </a:ln>
                <a:effectLst/>
                <a:uLnTx/>
                <a:uFillTx/>
                <a:latin typeface="Arial" panose="020B0604020202020204"/>
                <a:ea typeface="+mn-ea"/>
                <a:cs typeface="+mn-cs"/>
              </a:endParaRPr>
            </a:p>
          </p:txBody>
        </p:sp>
      </p:grpSp>
      <p:sp>
        <p:nvSpPr>
          <p:cNvPr id="39" name="object 2">
            <a:extLst>
              <a:ext uri="{FF2B5EF4-FFF2-40B4-BE49-F238E27FC236}">
                <a16:creationId xmlns:a16="http://schemas.microsoft.com/office/drawing/2014/main" id="{C92B686E-449B-411C-B3E8-CED832F01F82}"/>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2967094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334655-3D61-4F0E-B040-7421AD54F033}"/>
              </a:ext>
            </a:extLst>
          </p:cNvPr>
          <p:cNvGrpSpPr/>
          <p:nvPr/>
        </p:nvGrpSpPr>
        <p:grpSpPr>
          <a:xfrm>
            <a:off x="365760" y="1051560"/>
            <a:ext cx="11430000" cy="5503128"/>
            <a:chOff x="365760" y="1051560"/>
            <a:chExt cx="11430000" cy="5503128"/>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Countries with discriminatory and punitive laws, global, 2019</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671508D5-C00D-4C00-9F81-F7F4E3F263B8}"/>
                </a:ext>
              </a:extLst>
            </p:cNvPr>
            <p:cNvSpPr txBox="1"/>
            <p:nvPr/>
          </p:nvSpPr>
          <p:spPr>
            <a:xfrm>
              <a:off x="457200" y="6400800"/>
              <a:ext cx="10339369" cy="153888"/>
            </a:xfrm>
            <a:prstGeom prst="rect">
              <a:avLst/>
            </a:prstGeom>
            <a:noFill/>
          </p:spPr>
          <p:txBody>
            <a:bodyPr wrap="none" lIns="0" tIns="0" rIns="0" bIns="0">
              <a:spAutoFit/>
            </a:bodyPr>
            <a:lstStyle/>
            <a:p>
              <a:r>
                <a:rPr lang="en-US" sz="1000" b="1">
                  <a:solidFill>
                    <a:schemeClr val="tx1">
                      <a:lumMod val="65000"/>
                      <a:lumOff val="35000"/>
                    </a:schemeClr>
                  </a:solidFill>
                </a:rPr>
                <a:t>Source: </a:t>
              </a:r>
              <a:r>
                <a:rPr lang="en-US" sz="1000">
                  <a:solidFill>
                    <a:schemeClr val="tx1">
                      <a:lumMod val="65000"/>
                      <a:lumOff val="35000"/>
                    </a:schemeClr>
                  </a:solidFill>
                </a:rPr>
                <a:t>UNAIDS National Commitments and Policy Instrument, 2017 and 2019 (see http://lawsandpolicies.unaids.org/); supplemented by additional sources (see references in Annex).</a:t>
              </a:r>
              <a:endParaRPr lang="en-GB" sz="1000">
                <a:solidFill>
                  <a:schemeClr val="tx1">
                    <a:lumMod val="65000"/>
                    <a:lumOff val="35000"/>
                  </a:schemeClr>
                </a:solidFill>
              </a:endParaRPr>
            </a:p>
          </p:txBody>
        </p:sp>
        <p:grpSp>
          <p:nvGrpSpPr>
            <p:cNvPr id="53" name="Group 52">
              <a:extLst>
                <a:ext uri="{FF2B5EF4-FFF2-40B4-BE49-F238E27FC236}">
                  <a16:creationId xmlns:a16="http://schemas.microsoft.com/office/drawing/2014/main" id="{782A7D1B-A98E-4E86-838E-04679496AC5C}"/>
                </a:ext>
              </a:extLst>
            </p:cNvPr>
            <p:cNvGrpSpPr/>
            <p:nvPr/>
          </p:nvGrpSpPr>
          <p:grpSpPr>
            <a:xfrm>
              <a:off x="685800" y="2286000"/>
              <a:ext cx="8138160" cy="2501786"/>
              <a:chOff x="685800" y="2286000"/>
              <a:chExt cx="8138160" cy="2501786"/>
            </a:xfrm>
          </p:grpSpPr>
          <p:sp>
            <p:nvSpPr>
              <p:cNvPr id="45" name="TextBox 44">
                <a:extLst>
                  <a:ext uri="{FF2B5EF4-FFF2-40B4-BE49-F238E27FC236}">
                    <a16:creationId xmlns:a16="http://schemas.microsoft.com/office/drawing/2014/main" id="{3C301B23-5BE3-483B-A58A-ABC69CD45309}"/>
                  </a:ext>
                </a:extLst>
              </p:cNvPr>
              <p:cNvSpPr txBox="1"/>
              <p:nvPr/>
            </p:nvSpPr>
            <p:spPr>
              <a:xfrm>
                <a:off x="3977640" y="3749040"/>
                <a:ext cx="1554480" cy="1038746"/>
              </a:xfrm>
              <a:prstGeom prst="rect">
                <a:avLst/>
              </a:prstGeom>
              <a:noFill/>
            </p:spPr>
            <p:txBody>
              <a:bodyPr wrap="square" lIns="91440" tIns="0" rIns="91440" bIns="0">
                <a:spAutoFit/>
              </a:bodyPr>
              <a:lstStyle/>
              <a:p>
                <a:pPr marR="5080" algn="ctr">
                  <a:lnSpc>
                    <a:spcPts val="1300"/>
                  </a:lnSpc>
                </a:pPr>
                <a:r>
                  <a:rPr lang="en-US" sz="1200">
                    <a:latin typeface="Arial"/>
                    <a:cs typeface="Arial"/>
                  </a:rPr>
                  <a:t>Criminalization of drug use or consumption and/or  possession of drugs for personal use</a:t>
                </a:r>
              </a:p>
              <a:p>
                <a:pPr marR="5080" algn="ctr">
                  <a:lnSpc>
                    <a:spcPts val="1300"/>
                  </a:lnSpc>
                  <a:spcBef>
                    <a:spcPts val="300"/>
                  </a:spcBef>
                </a:pPr>
                <a:r>
                  <a:rPr lang="en-US" sz="1100" i="1" spc="-30">
                    <a:latin typeface="Arial"/>
                    <a:cs typeface="Arial"/>
                  </a:rPr>
                  <a:t>(n </a:t>
                </a:r>
                <a:r>
                  <a:rPr lang="en-US" sz="1100" i="1" spc="55">
                    <a:latin typeface="Arial"/>
                    <a:cs typeface="Arial"/>
                  </a:rPr>
                  <a:t>=</a:t>
                </a:r>
                <a:r>
                  <a:rPr lang="en-US" sz="1100" i="1" spc="-15">
                    <a:latin typeface="Arial"/>
                    <a:cs typeface="Arial"/>
                  </a:rPr>
                  <a:t> </a:t>
                </a:r>
                <a:r>
                  <a:rPr lang="en-US" sz="1100" i="1" spc="-35">
                    <a:latin typeface="Arial"/>
                    <a:cs typeface="Arial"/>
                  </a:rPr>
                  <a:t>134)</a:t>
                </a:r>
                <a:endParaRPr lang="en-US" sz="1100" i="1">
                  <a:latin typeface="Arial"/>
                  <a:cs typeface="Arial"/>
                </a:endParaRPr>
              </a:p>
            </p:txBody>
          </p:sp>
          <p:grpSp>
            <p:nvGrpSpPr>
              <p:cNvPr id="11" name="object 10">
                <a:extLst>
                  <a:ext uri="{FF2B5EF4-FFF2-40B4-BE49-F238E27FC236}">
                    <a16:creationId xmlns:a16="http://schemas.microsoft.com/office/drawing/2014/main" id="{82C1F06D-4336-4EDC-9328-9EC75F77D7E7}"/>
                  </a:ext>
                </a:extLst>
              </p:cNvPr>
              <p:cNvGrpSpPr/>
              <p:nvPr/>
            </p:nvGrpSpPr>
            <p:grpSpPr>
              <a:xfrm>
                <a:off x="914400" y="2286000"/>
                <a:ext cx="1097915" cy="1116330"/>
                <a:chOff x="898818" y="2518561"/>
                <a:chExt cx="1097915" cy="1116330"/>
              </a:xfrm>
            </p:grpSpPr>
            <p:sp>
              <p:nvSpPr>
                <p:cNvPr id="12" name="object 11">
                  <a:extLst>
                    <a:ext uri="{FF2B5EF4-FFF2-40B4-BE49-F238E27FC236}">
                      <a16:creationId xmlns:a16="http://schemas.microsoft.com/office/drawing/2014/main" id="{FC65AC65-2FAD-4471-BA2E-DBE966E91897}"/>
                    </a:ext>
                  </a:extLst>
                </p:cNvPr>
                <p:cNvSpPr/>
                <p:nvPr/>
              </p:nvSpPr>
              <p:spPr>
                <a:xfrm>
                  <a:off x="898818" y="2518561"/>
                  <a:ext cx="1097915" cy="1116330"/>
                </a:xfrm>
                <a:custGeom>
                  <a:avLst/>
                  <a:gdLst/>
                  <a:ahLst/>
                  <a:cxnLst/>
                  <a:rect l="l" t="t" r="r" b="b"/>
                  <a:pathLst>
                    <a:path w="1097914" h="1116329">
                      <a:moveTo>
                        <a:pt x="548792" y="0"/>
                      </a:moveTo>
                      <a:lnTo>
                        <a:pt x="501439" y="2048"/>
                      </a:lnTo>
                      <a:lnTo>
                        <a:pt x="455204" y="8080"/>
                      </a:lnTo>
                      <a:lnTo>
                        <a:pt x="410254" y="17930"/>
                      </a:lnTo>
                      <a:lnTo>
                        <a:pt x="366751" y="31430"/>
                      </a:lnTo>
                      <a:lnTo>
                        <a:pt x="324861" y="48412"/>
                      </a:lnTo>
                      <a:lnTo>
                        <a:pt x="284749" y="68708"/>
                      </a:lnTo>
                      <a:lnTo>
                        <a:pt x="246580" y="92152"/>
                      </a:lnTo>
                      <a:lnTo>
                        <a:pt x="210517" y="118576"/>
                      </a:lnTo>
                      <a:lnTo>
                        <a:pt x="176726" y="147811"/>
                      </a:lnTo>
                      <a:lnTo>
                        <a:pt x="145372" y="179691"/>
                      </a:lnTo>
                      <a:lnTo>
                        <a:pt x="116618" y="214049"/>
                      </a:lnTo>
                      <a:lnTo>
                        <a:pt x="90631" y="250716"/>
                      </a:lnTo>
                      <a:lnTo>
                        <a:pt x="67574" y="289525"/>
                      </a:lnTo>
                      <a:lnTo>
                        <a:pt x="47613" y="330309"/>
                      </a:lnTo>
                      <a:lnTo>
                        <a:pt x="30911" y="372900"/>
                      </a:lnTo>
                      <a:lnTo>
                        <a:pt x="17634" y="417131"/>
                      </a:lnTo>
                      <a:lnTo>
                        <a:pt x="7947" y="462834"/>
                      </a:lnTo>
                      <a:lnTo>
                        <a:pt x="2014" y="509842"/>
                      </a:lnTo>
                      <a:lnTo>
                        <a:pt x="0" y="557987"/>
                      </a:lnTo>
                      <a:lnTo>
                        <a:pt x="2014" y="606134"/>
                      </a:lnTo>
                      <a:lnTo>
                        <a:pt x="7947" y="653143"/>
                      </a:lnTo>
                      <a:lnTo>
                        <a:pt x="17634" y="698848"/>
                      </a:lnTo>
                      <a:lnTo>
                        <a:pt x="30911" y="743081"/>
                      </a:lnTo>
                      <a:lnTo>
                        <a:pt x="47613" y="785674"/>
                      </a:lnTo>
                      <a:lnTo>
                        <a:pt x="67574" y="826460"/>
                      </a:lnTo>
                      <a:lnTo>
                        <a:pt x="90631" y="865271"/>
                      </a:lnTo>
                      <a:lnTo>
                        <a:pt x="116618" y="901940"/>
                      </a:lnTo>
                      <a:lnTo>
                        <a:pt x="145372" y="936299"/>
                      </a:lnTo>
                      <a:lnTo>
                        <a:pt x="176726" y="968181"/>
                      </a:lnTo>
                      <a:lnTo>
                        <a:pt x="210517" y="997417"/>
                      </a:lnTo>
                      <a:lnTo>
                        <a:pt x="246580" y="1023842"/>
                      </a:lnTo>
                      <a:lnTo>
                        <a:pt x="284749" y="1047287"/>
                      </a:lnTo>
                      <a:lnTo>
                        <a:pt x="324861" y="1067584"/>
                      </a:lnTo>
                      <a:lnTo>
                        <a:pt x="366751" y="1084567"/>
                      </a:lnTo>
                      <a:lnTo>
                        <a:pt x="410254" y="1098067"/>
                      </a:lnTo>
                      <a:lnTo>
                        <a:pt x="455204" y="1107918"/>
                      </a:lnTo>
                      <a:lnTo>
                        <a:pt x="501439" y="1113951"/>
                      </a:lnTo>
                      <a:lnTo>
                        <a:pt x="548792" y="1115999"/>
                      </a:lnTo>
                      <a:lnTo>
                        <a:pt x="596145" y="1113951"/>
                      </a:lnTo>
                      <a:lnTo>
                        <a:pt x="642379" y="1107918"/>
                      </a:lnTo>
                      <a:lnTo>
                        <a:pt x="687330" y="1098067"/>
                      </a:lnTo>
                      <a:lnTo>
                        <a:pt x="730833" y="1084567"/>
                      </a:lnTo>
                      <a:lnTo>
                        <a:pt x="772722" y="1067584"/>
                      </a:lnTo>
                      <a:lnTo>
                        <a:pt x="812835" y="1047287"/>
                      </a:lnTo>
                      <a:lnTo>
                        <a:pt x="851004" y="1023842"/>
                      </a:lnTo>
                      <a:lnTo>
                        <a:pt x="887067" y="997417"/>
                      </a:lnTo>
                      <a:lnTo>
                        <a:pt x="920858" y="968181"/>
                      </a:lnTo>
                      <a:lnTo>
                        <a:pt x="952212" y="936299"/>
                      </a:lnTo>
                      <a:lnTo>
                        <a:pt x="980966" y="901940"/>
                      </a:lnTo>
                      <a:lnTo>
                        <a:pt x="1006953" y="865271"/>
                      </a:lnTo>
                      <a:lnTo>
                        <a:pt x="1030010" y="826460"/>
                      </a:lnTo>
                      <a:lnTo>
                        <a:pt x="1049971" y="785674"/>
                      </a:lnTo>
                      <a:lnTo>
                        <a:pt x="1066673" y="743081"/>
                      </a:lnTo>
                      <a:lnTo>
                        <a:pt x="1079949" y="698848"/>
                      </a:lnTo>
                      <a:lnTo>
                        <a:pt x="1089637" y="653143"/>
                      </a:lnTo>
                      <a:lnTo>
                        <a:pt x="1095570" y="606134"/>
                      </a:lnTo>
                      <a:lnTo>
                        <a:pt x="1097584" y="557987"/>
                      </a:lnTo>
                      <a:lnTo>
                        <a:pt x="1095570" y="509842"/>
                      </a:lnTo>
                      <a:lnTo>
                        <a:pt x="1089637" y="462834"/>
                      </a:lnTo>
                      <a:lnTo>
                        <a:pt x="1079949" y="417131"/>
                      </a:lnTo>
                      <a:lnTo>
                        <a:pt x="1066673" y="372900"/>
                      </a:lnTo>
                      <a:lnTo>
                        <a:pt x="1049971" y="330309"/>
                      </a:lnTo>
                      <a:lnTo>
                        <a:pt x="1030010" y="289525"/>
                      </a:lnTo>
                      <a:lnTo>
                        <a:pt x="1006953" y="250716"/>
                      </a:lnTo>
                      <a:lnTo>
                        <a:pt x="980966" y="214049"/>
                      </a:lnTo>
                      <a:lnTo>
                        <a:pt x="952212" y="179691"/>
                      </a:lnTo>
                      <a:lnTo>
                        <a:pt x="920858" y="147811"/>
                      </a:lnTo>
                      <a:lnTo>
                        <a:pt x="887067" y="118576"/>
                      </a:lnTo>
                      <a:lnTo>
                        <a:pt x="851004" y="92152"/>
                      </a:lnTo>
                      <a:lnTo>
                        <a:pt x="812835" y="68708"/>
                      </a:lnTo>
                      <a:lnTo>
                        <a:pt x="772722" y="48412"/>
                      </a:lnTo>
                      <a:lnTo>
                        <a:pt x="730833" y="31430"/>
                      </a:lnTo>
                      <a:lnTo>
                        <a:pt x="687330" y="17930"/>
                      </a:lnTo>
                      <a:lnTo>
                        <a:pt x="642379" y="8080"/>
                      </a:lnTo>
                      <a:lnTo>
                        <a:pt x="596145" y="2048"/>
                      </a:lnTo>
                      <a:lnTo>
                        <a:pt x="548792" y="0"/>
                      </a:lnTo>
                      <a:close/>
                    </a:path>
                  </a:pathLst>
                </a:custGeom>
                <a:solidFill>
                  <a:srgbClr val="62CDF6"/>
                </a:solidFill>
              </p:spPr>
              <p:txBody>
                <a:bodyPr wrap="square" lIns="0" tIns="0" rIns="0" bIns="0" rtlCol="0"/>
                <a:lstStyle/>
                <a:p>
                  <a:endParaRPr/>
                </a:p>
              </p:txBody>
            </p:sp>
            <p:sp>
              <p:nvSpPr>
                <p:cNvPr id="13" name="object 12">
                  <a:extLst>
                    <a:ext uri="{FF2B5EF4-FFF2-40B4-BE49-F238E27FC236}">
                      <a16:creationId xmlns:a16="http://schemas.microsoft.com/office/drawing/2014/main" id="{AAB73029-D7B3-4443-BAE8-A33727821D49}"/>
                    </a:ext>
                  </a:extLst>
                </p:cNvPr>
                <p:cNvSpPr/>
                <p:nvPr/>
              </p:nvSpPr>
              <p:spPr>
                <a:xfrm>
                  <a:off x="1241908" y="3216248"/>
                  <a:ext cx="411480" cy="418465"/>
                </a:xfrm>
                <a:custGeom>
                  <a:avLst/>
                  <a:gdLst/>
                  <a:ahLst/>
                  <a:cxnLst/>
                  <a:rect l="l" t="t" r="r" b="b"/>
                  <a:pathLst>
                    <a:path w="411480" h="418464">
                      <a:moveTo>
                        <a:pt x="205701" y="0"/>
                      </a:moveTo>
                      <a:lnTo>
                        <a:pt x="158537" y="5524"/>
                      </a:lnTo>
                      <a:lnTo>
                        <a:pt x="115241" y="21260"/>
                      </a:lnTo>
                      <a:lnTo>
                        <a:pt x="77047" y="45951"/>
                      </a:lnTo>
                      <a:lnTo>
                        <a:pt x="45191" y="78342"/>
                      </a:lnTo>
                      <a:lnTo>
                        <a:pt x="20908" y="117177"/>
                      </a:lnTo>
                      <a:lnTo>
                        <a:pt x="5432" y="161200"/>
                      </a:lnTo>
                      <a:lnTo>
                        <a:pt x="0" y="209156"/>
                      </a:lnTo>
                      <a:lnTo>
                        <a:pt x="5432" y="257111"/>
                      </a:lnTo>
                      <a:lnTo>
                        <a:pt x="20908" y="301134"/>
                      </a:lnTo>
                      <a:lnTo>
                        <a:pt x="45191" y="339969"/>
                      </a:lnTo>
                      <a:lnTo>
                        <a:pt x="77047" y="372361"/>
                      </a:lnTo>
                      <a:lnTo>
                        <a:pt x="115241" y="397052"/>
                      </a:lnTo>
                      <a:lnTo>
                        <a:pt x="158537" y="412788"/>
                      </a:lnTo>
                      <a:lnTo>
                        <a:pt x="205701" y="418312"/>
                      </a:lnTo>
                      <a:lnTo>
                        <a:pt x="252866" y="412788"/>
                      </a:lnTo>
                      <a:lnTo>
                        <a:pt x="296162" y="397052"/>
                      </a:lnTo>
                      <a:lnTo>
                        <a:pt x="334356" y="372361"/>
                      </a:lnTo>
                      <a:lnTo>
                        <a:pt x="366211" y="339969"/>
                      </a:lnTo>
                      <a:lnTo>
                        <a:pt x="390495" y="301134"/>
                      </a:lnTo>
                      <a:lnTo>
                        <a:pt x="405970" y="257111"/>
                      </a:lnTo>
                      <a:lnTo>
                        <a:pt x="411403" y="209156"/>
                      </a:lnTo>
                      <a:lnTo>
                        <a:pt x="405970" y="161200"/>
                      </a:lnTo>
                      <a:lnTo>
                        <a:pt x="390495" y="117177"/>
                      </a:lnTo>
                      <a:lnTo>
                        <a:pt x="366211" y="78342"/>
                      </a:lnTo>
                      <a:lnTo>
                        <a:pt x="334356" y="45951"/>
                      </a:lnTo>
                      <a:lnTo>
                        <a:pt x="296162" y="21260"/>
                      </a:lnTo>
                      <a:lnTo>
                        <a:pt x="252866" y="5524"/>
                      </a:lnTo>
                      <a:lnTo>
                        <a:pt x="205701" y="0"/>
                      </a:lnTo>
                      <a:close/>
                    </a:path>
                  </a:pathLst>
                </a:custGeom>
                <a:solidFill>
                  <a:srgbClr val="E31836"/>
                </a:solidFill>
              </p:spPr>
              <p:txBody>
                <a:bodyPr wrap="square" lIns="0" tIns="0" rIns="0" bIns="0" rtlCol="0"/>
                <a:lstStyle/>
                <a:p>
                  <a:endParaRPr/>
                </a:p>
              </p:txBody>
            </p:sp>
          </p:grpSp>
          <p:sp>
            <p:nvSpPr>
              <p:cNvPr id="32" name="object 31">
                <a:extLst>
                  <a:ext uri="{FF2B5EF4-FFF2-40B4-BE49-F238E27FC236}">
                    <a16:creationId xmlns:a16="http://schemas.microsoft.com/office/drawing/2014/main" id="{51EE2418-D06D-419F-B06A-F267F22CA52D}"/>
                  </a:ext>
                </a:extLst>
              </p:cNvPr>
              <p:cNvSpPr txBox="1"/>
              <p:nvPr/>
            </p:nvSpPr>
            <p:spPr>
              <a:xfrm>
                <a:off x="1257490" y="3081528"/>
                <a:ext cx="404351" cy="228268"/>
              </a:xfrm>
              <a:prstGeom prst="rect">
                <a:avLst/>
              </a:prstGeom>
            </p:spPr>
            <p:txBody>
              <a:bodyPr vert="horz" wrap="square" lIns="0" tIns="12700" rIns="0" bIns="0" rtlCol="0">
                <a:spAutoFit/>
              </a:bodyPr>
              <a:lstStyle/>
              <a:p>
                <a:pPr marL="12700" algn="ctr">
                  <a:lnSpc>
                    <a:spcPct val="100000"/>
                  </a:lnSpc>
                  <a:spcBef>
                    <a:spcPts val="100"/>
                  </a:spcBef>
                </a:pPr>
                <a:r>
                  <a:rPr sz="1400" b="1" spc="-65">
                    <a:solidFill>
                      <a:srgbClr val="FFFFFF"/>
                    </a:solidFill>
                    <a:latin typeface="+mj-lt"/>
                    <a:cs typeface="Lucida Sans"/>
                  </a:rPr>
                  <a:t>32</a:t>
                </a:r>
                <a:endParaRPr sz="1400">
                  <a:latin typeface="+mj-lt"/>
                  <a:cs typeface="Lucida Sans"/>
                </a:endParaRPr>
              </a:p>
            </p:txBody>
          </p:sp>
          <p:grpSp>
            <p:nvGrpSpPr>
              <p:cNvPr id="14" name="object 13">
                <a:extLst>
                  <a:ext uri="{FF2B5EF4-FFF2-40B4-BE49-F238E27FC236}">
                    <a16:creationId xmlns:a16="http://schemas.microsoft.com/office/drawing/2014/main" id="{2A40EC02-2F44-4CDB-A6B5-EA67A7E517AD}"/>
                  </a:ext>
                </a:extLst>
              </p:cNvPr>
              <p:cNvGrpSpPr/>
              <p:nvPr/>
            </p:nvGrpSpPr>
            <p:grpSpPr>
              <a:xfrm>
                <a:off x="2560320" y="2286000"/>
                <a:ext cx="1097915" cy="1116330"/>
                <a:chOff x="2109716" y="2518561"/>
                <a:chExt cx="1097915" cy="1116330"/>
              </a:xfrm>
            </p:grpSpPr>
            <p:sp>
              <p:nvSpPr>
                <p:cNvPr id="15" name="object 14">
                  <a:extLst>
                    <a:ext uri="{FF2B5EF4-FFF2-40B4-BE49-F238E27FC236}">
                      <a16:creationId xmlns:a16="http://schemas.microsoft.com/office/drawing/2014/main" id="{B404A01D-B5F0-40CD-8AC2-DE6C2E374A2F}"/>
                    </a:ext>
                  </a:extLst>
                </p:cNvPr>
                <p:cNvSpPr/>
                <p:nvPr/>
              </p:nvSpPr>
              <p:spPr>
                <a:xfrm>
                  <a:off x="2109716" y="2518561"/>
                  <a:ext cx="1097915" cy="1116330"/>
                </a:xfrm>
                <a:custGeom>
                  <a:avLst/>
                  <a:gdLst/>
                  <a:ahLst/>
                  <a:cxnLst/>
                  <a:rect l="l" t="t" r="r" b="b"/>
                  <a:pathLst>
                    <a:path w="1097914" h="1116329">
                      <a:moveTo>
                        <a:pt x="548792" y="0"/>
                      </a:moveTo>
                      <a:lnTo>
                        <a:pt x="501439" y="2048"/>
                      </a:lnTo>
                      <a:lnTo>
                        <a:pt x="455204" y="8080"/>
                      </a:lnTo>
                      <a:lnTo>
                        <a:pt x="410254" y="17930"/>
                      </a:lnTo>
                      <a:lnTo>
                        <a:pt x="366751" y="31430"/>
                      </a:lnTo>
                      <a:lnTo>
                        <a:pt x="324861" y="48412"/>
                      </a:lnTo>
                      <a:lnTo>
                        <a:pt x="284749" y="68708"/>
                      </a:lnTo>
                      <a:lnTo>
                        <a:pt x="246580" y="92152"/>
                      </a:lnTo>
                      <a:lnTo>
                        <a:pt x="210517" y="118576"/>
                      </a:lnTo>
                      <a:lnTo>
                        <a:pt x="176726" y="147811"/>
                      </a:lnTo>
                      <a:lnTo>
                        <a:pt x="145372" y="179691"/>
                      </a:lnTo>
                      <a:lnTo>
                        <a:pt x="116618" y="214049"/>
                      </a:lnTo>
                      <a:lnTo>
                        <a:pt x="90631" y="250716"/>
                      </a:lnTo>
                      <a:lnTo>
                        <a:pt x="67574" y="289525"/>
                      </a:lnTo>
                      <a:lnTo>
                        <a:pt x="47613" y="330309"/>
                      </a:lnTo>
                      <a:lnTo>
                        <a:pt x="30911" y="372900"/>
                      </a:lnTo>
                      <a:lnTo>
                        <a:pt x="17634" y="417131"/>
                      </a:lnTo>
                      <a:lnTo>
                        <a:pt x="7947" y="462834"/>
                      </a:lnTo>
                      <a:lnTo>
                        <a:pt x="2014" y="509842"/>
                      </a:lnTo>
                      <a:lnTo>
                        <a:pt x="0" y="557987"/>
                      </a:lnTo>
                      <a:lnTo>
                        <a:pt x="2014" y="606134"/>
                      </a:lnTo>
                      <a:lnTo>
                        <a:pt x="7947" y="653143"/>
                      </a:lnTo>
                      <a:lnTo>
                        <a:pt x="17634" y="698848"/>
                      </a:lnTo>
                      <a:lnTo>
                        <a:pt x="30911" y="743081"/>
                      </a:lnTo>
                      <a:lnTo>
                        <a:pt x="47613" y="785674"/>
                      </a:lnTo>
                      <a:lnTo>
                        <a:pt x="67574" y="826460"/>
                      </a:lnTo>
                      <a:lnTo>
                        <a:pt x="90631" y="865271"/>
                      </a:lnTo>
                      <a:lnTo>
                        <a:pt x="116618" y="901940"/>
                      </a:lnTo>
                      <a:lnTo>
                        <a:pt x="145372" y="936299"/>
                      </a:lnTo>
                      <a:lnTo>
                        <a:pt x="176726" y="968181"/>
                      </a:lnTo>
                      <a:lnTo>
                        <a:pt x="210517" y="997417"/>
                      </a:lnTo>
                      <a:lnTo>
                        <a:pt x="246580" y="1023842"/>
                      </a:lnTo>
                      <a:lnTo>
                        <a:pt x="284749" y="1047287"/>
                      </a:lnTo>
                      <a:lnTo>
                        <a:pt x="324861" y="1067584"/>
                      </a:lnTo>
                      <a:lnTo>
                        <a:pt x="366751" y="1084567"/>
                      </a:lnTo>
                      <a:lnTo>
                        <a:pt x="410254" y="1098067"/>
                      </a:lnTo>
                      <a:lnTo>
                        <a:pt x="455204" y="1107918"/>
                      </a:lnTo>
                      <a:lnTo>
                        <a:pt x="501439" y="1113951"/>
                      </a:lnTo>
                      <a:lnTo>
                        <a:pt x="548792" y="1115999"/>
                      </a:lnTo>
                      <a:lnTo>
                        <a:pt x="596145" y="1113951"/>
                      </a:lnTo>
                      <a:lnTo>
                        <a:pt x="642380" y="1107918"/>
                      </a:lnTo>
                      <a:lnTo>
                        <a:pt x="687331" y="1098067"/>
                      </a:lnTo>
                      <a:lnTo>
                        <a:pt x="730834" y="1084567"/>
                      </a:lnTo>
                      <a:lnTo>
                        <a:pt x="772725" y="1067584"/>
                      </a:lnTo>
                      <a:lnTo>
                        <a:pt x="812838" y="1047287"/>
                      </a:lnTo>
                      <a:lnTo>
                        <a:pt x="851008" y="1023842"/>
                      </a:lnTo>
                      <a:lnTo>
                        <a:pt x="887072" y="997417"/>
                      </a:lnTo>
                      <a:lnTo>
                        <a:pt x="920864" y="968181"/>
                      </a:lnTo>
                      <a:lnTo>
                        <a:pt x="952219" y="936299"/>
                      </a:lnTo>
                      <a:lnTo>
                        <a:pt x="980973" y="901940"/>
                      </a:lnTo>
                      <a:lnTo>
                        <a:pt x="1006962" y="865271"/>
                      </a:lnTo>
                      <a:lnTo>
                        <a:pt x="1030019" y="826460"/>
                      </a:lnTo>
                      <a:lnTo>
                        <a:pt x="1049982" y="785674"/>
                      </a:lnTo>
                      <a:lnTo>
                        <a:pt x="1066684" y="743081"/>
                      </a:lnTo>
                      <a:lnTo>
                        <a:pt x="1079961" y="698848"/>
                      </a:lnTo>
                      <a:lnTo>
                        <a:pt x="1089649" y="653143"/>
                      </a:lnTo>
                      <a:lnTo>
                        <a:pt x="1095583" y="606134"/>
                      </a:lnTo>
                      <a:lnTo>
                        <a:pt x="1097597" y="557987"/>
                      </a:lnTo>
                      <a:lnTo>
                        <a:pt x="1095583" y="509842"/>
                      </a:lnTo>
                      <a:lnTo>
                        <a:pt x="1089649" y="462834"/>
                      </a:lnTo>
                      <a:lnTo>
                        <a:pt x="1079961" y="417131"/>
                      </a:lnTo>
                      <a:lnTo>
                        <a:pt x="1066684" y="372900"/>
                      </a:lnTo>
                      <a:lnTo>
                        <a:pt x="1049982" y="330309"/>
                      </a:lnTo>
                      <a:lnTo>
                        <a:pt x="1030019" y="289525"/>
                      </a:lnTo>
                      <a:lnTo>
                        <a:pt x="1006962" y="250716"/>
                      </a:lnTo>
                      <a:lnTo>
                        <a:pt x="980973" y="214049"/>
                      </a:lnTo>
                      <a:lnTo>
                        <a:pt x="952219" y="179691"/>
                      </a:lnTo>
                      <a:lnTo>
                        <a:pt x="920864" y="147811"/>
                      </a:lnTo>
                      <a:lnTo>
                        <a:pt x="887072" y="118576"/>
                      </a:lnTo>
                      <a:lnTo>
                        <a:pt x="851008" y="92152"/>
                      </a:lnTo>
                      <a:lnTo>
                        <a:pt x="812838" y="68708"/>
                      </a:lnTo>
                      <a:lnTo>
                        <a:pt x="772725" y="48412"/>
                      </a:lnTo>
                      <a:lnTo>
                        <a:pt x="730834" y="31430"/>
                      </a:lnTo>
                      <a:lnTo>
                        <a:pt x="687331" y="17930"/>
                      </a:lnTo>
                      <a:lnTo>
                        <a:pt x="642380" y="8080"/>
                      </a:lnTo>
                      <a:lnTo>
                        <a:pt x="596145" y="2048"/>
                      </a:lnTo>
                      <a:lnTo>
                        <a:pt x="548792" y="0"/>
                      </a:lnTo>
                      <a:close/>
                    </a:path>
                  </a:pathLst>
                </a:custGeom>
                <a:solidFill>
                  <a:srgbClr val="62CDF6"/>
                </a:solidFill>
              </p:spPr>
              <p:txBody>
                <a:bodyPr wrap="square" lIns="0" tIns="0" rIns="0" bIns="0" rtlCol="0"/>
                <a:lstStyle/>
                <a:p>
                  <a:endParaRPr/>
                </a:p>
              </p:txBody>
            </p:sp>
            <p:sp>
              <p:nvSpPr>
                <p:cNvPr id="16" name="object 15">
                  <a:extLst>
                    <a:ext uri="{FF2B5EF4-FFF2-40B4-BE49-F238E27FC236}">
                      <a16:creationId xmlns:a16="http://schemas.microsoft.com/office/drawing/2014/main" id="{E3CDEDEA-5FB0-4724-919A-020A43D2C4CC}"/>
                    </a:ext>
                  </a:extLst>
                </p:cNvPr>
                <p:cNvSpPr/>
                <p:nvPr/>
              </p:nvSpPr>
              <p:spPr>
                <a:xfrm>
                  <a:off x="2157366" y="2615462"/>
                  <a:ext cx="1002665" cy="1019175"/>
                </a:xfrm>
                <a:custGeom>
                  <a:avLst/>
                  <a:gdLst/>
                  <a:ahLst/>
                  <a:cxnLst/>
                  <a:rect l="l" t="t" r="r" b="b"/>
                  <a:pathLst>
                    <a:path w="1002664" h="1019175">
                      <a:moveTo>
                        <a:pt x="501142" y="0"/>
                      </a:moveTo>
                      <a:lnTo>
                        <a:pt x="452878" y="2332"/>
                      </a:lnTo>
                      <a:lnTo>
                        <a:pt x="405913" y="9187"/>
                      </a:lnTo>
                      <a:lnTo>
                        <a:pt x="360456" y="20352"/>
                      </a:lnTo>
                      <a:lnTo>
                        <a:pt x="316717" y="35612"/>
                      </a:lnTo>
                      <a:lnTo>
                        <a:pt x="274906" y="54754"/>
                      </a:lnTo>
                      <a:lnTo>
                        <a:pt x="235233" y="77565"/>
                      </a:lnTo>
                      <a:lnTo>
                        <a:pt x="197907" y="103832"/>
                      </a:lnTo>
                      <a:lnTo>
                        <a:pt x="163140" y="133339"/>
                      </a:lnTo>
                      <a:lnTo>
                        <a:pt x="131141" y="165875"/>
                      </a:lnTo>
                      <a:lnTo>
                        <a:pt x="102120" y="201225"/>
                      </a:lnTo>
                      <a:lnTo>
                        <a:pt x="76287" y="239177"/>
                      </a:lnTo>
                      <a:lnTo>
                        <a:pt x="53852" y="279516"/>
                      </a:lnTo>
                      <a:lnTo>
                        <a:pt x="35025" y="322028"/>
                      </a:lnTo>
                      <a:lnTo>
                        <a:pt x="20016" y="366502"/>
                      </a:lnTo>
                      <a:lnTo>
                        <a:pt x="9036" y="412722"/>
                      </a:lnTo>
                      <a:lnTo>
                        <a:pt x="2294" y="460475"/>
                      </a:lnTo>
                      <a:lnTo>
                        <a:pt x="0" y="509549"/>
                      </a:lnTo>
                      <a:lnTo>
                        <a:pt x="2294" y="558622"/>
                      </a:lnTo>
                      <a:lnTo>
                        <a:pt x="9036" y="606376"/>
                      </a:lnTo>
                      <a:lnTo>
                        <a:pt x="20016" y="652596"/>
                      </a:lnTo>
                      <a:lnTo>
                        <a:pt x="35025" y="697069"/>
                      </a:lnTo>
                      <a:lnTo>
                        <a:pt x="53852" y="739582"/>
                      </a:lnTo>
                      <a:lnTo>
                        <a:pt x="76287" y="779921"/>
                      </a:lnTo>
                      <a:lnTo>
                        <a:pt x="102120" y="817872"/>
                      </a:lnTo>
                      <a:lnTo>
                        <a:pt x="131141" y="853223"/>
                      </a:lnTo>
                      <a:lnTo>
                        <a:pt x="163140" y="885759"/>
                      </a:lnTo>
                      <a:lnTo>
                        <a:pt x="197907" y="915266"/>
                      </a:lnTo>
                      <a:lnTo>
                        <a:pt x="235233" y="941532"/>
                      </a:lnTo>
                      <a:lnTo>
                        <a:pt x="274906" y="964343"/>
                      </a:lnTo>
                      <a:lnTo>
                        <a:pt x="316717" y="983486"/>
                      </a:lnTo>
                      <a:lnTo>
                        <a:pt x="360456" y="998746"/>
                      </a:lnTo>
                      <a:lnTo>
                        <a:pt x="405913" y="1009910"/>
                      </a:lnTo>
                      <a:lnTo>
                        <a:pt x="452878" y="1016766"/>
                      </a:lnTo>
                      <a:lnTo>
                        <a:pt x="501142" y="1019098"/>
                      </a:lnTo>
                      <a:lnTo>
                        <a:pt x="549405" y="1016766"/>
                      </a:lnTo>
                      <a:lnTo>
                        <a:pt x="596370" y="1009910"/>
                      </a:lnTo>
                      <a:lnTo>
                        <a:pt x="641827" y="998746"/>
                      </a:lnTo>
                      <a:lnTo>
                        <a:pt x="685566" y="983486"/>
                      </a:lnTo>
                      <a:lnTo>
                        <a:pt x="727377" y="964343"/>
                      </a:lnTo>
                      <a:lnTo>
                        <a:pt x="767050" y="941532"/>
                      </a:lnTo>
                      <a:lnTo>
                        <a:pt x="804376" y="915266"/>
                      </a:lnTo>
                      <a:lnTo>
                        <a:pt x="839143" y="885759"/>
                      </a:lnTo>
                      <a:lnTo>
                        <a:pt x="871142" y="853223"/>
                      </a:lnTo>
                      <a:lnTo>
                        <a:pt x="900163" y="817872"/>
                      </a:lnTo>
                      <a:lnTo>
                        <a:pt x="925996" y="779921"/>
                      </a:lnTo>
                      <a:lnTo>
                        <a:pt x="948431" y="739582"/>
                      </a:lnTo>
                      <a:lnTo>
                        <a:pt x="967258" y="697069"/>
                      </a:lnTo>
                      <a:lnTo>
                        <a:pt x="982267" y="652596"/>
                      </a:lnTo>
                      <a:lnTo>
                        <a:pt x="993247" y="606376"/>
                      </a:lnTo>
                      <a:lnTo>
                        <a:pt x="999989" y="558622"/>
                      </a:lnTo>
                      <a:lnTo>
                        <a:pt x="1002284" y="509549"/>
                      </a:lnTo>
                      <a:lnTo>
                        <a:pt x="999989" y="460475"/>
                      </a:lnTo>
                      <a:lnTo>
                        <a:pt x="993247" y="412722"/>
                      </a:lnTo>
                      <a:lnTo>
                        <a:pt x="982267" y="366502"/>
                      </a:lnTo>
                      <a:lnTo>
                        <a:pt x="967258" y="322028"/>
                      </a:lnTo>
                      <a:lnTo>
                        <a:pt x="948431" y="279516"/>
                      </a:lnTo>
                      <a:lnTo>
                        <a:pt x="925996" y="239177"/>
                      </a:lnTo>
                      <a:lnTo>
                        <a:pt x="900163" y="201225"/>
                      </a:lnTo>
                      <a:lnTo>
                        <a:pt x="871142" y="165875"/>
                      </a:lnTo>
                      <a:lnTo>
                        <a:pt x="839143" y="133339"/>
                      </a:lnTo>
                      <a:lnTo>
                        <a:pt x="804376" y="103832"/>
                      </a:lnTo>
                      <a:lnTo>
                        <a:pt x="767050" y="77565"/>
                      </a:lnTo>
                      <a:lnTo>
                        <a:pt x="727377" y="54754"/>
                      </a:lnTo>
                      <a:lnTo>
                        <a:pt x="685566" y="35612"/>
                      </a:lnTo>
                      <a:lnTo>
                        <a:pt x="641827" y="20352"/>
                      </a:lnTo>
                      <a:lnTo>
                        <a:pt x="596370" y="9187"/>
                      </a:lnTo>
                      <a:lnTo>
                        <a:pt x="549405" y="2332"/>
                      </a:lnTo>
                      <a:lnTo>
                        <a:pt x="501142" y="0"/>
                      </a:lnTo>
                      <a:close/>
                    </a:path>
                  </a:pathLst>
                </a:custGeom>
                <a:solidFill>
                  <a:srgbClr val="E31836"/>
                </a:solidFill>
              </p:spPr>
              <p:txBody>
                <a:bodyPr wrap="square" lIns="0" tIns="0" rIns="0" bIns="0" rtlCol="0"/>
                <a:lstStyle/>
                <a:p>
                  <a:endParaRPr/>
                </a:p>
              </p:txBody>
            </p:sp>
          </p:grpSp>
          <p:sp>
            <p:nvSpPr>
              <p:cNvPr id="33" name="object 32">
                <a:extLst>
                  <a:ext uri="{FF2B5EF4-FFF2-40B4-BE49-F238E27FC236}">
                    <a16:creationId xmlns:a16="http://schemas.microsoft.com/office/drawing/2014/main" id="{C86DBD92-2CAD-44FD-A874-0A76114E2C6D}"/>
                  </a:ext>
                </a:extLst>
              </p:cNvPr>
              <p:cNvSpPr txBox="1"/>
              <p:nvPr/>
            </p:nvSpPr>
            <p:spPr>
              <a:xfrm>
                <a:off x="2777443" y="3081528"/>
                <a:ext cx="674548" cy="228268"/>
              </a:xfrm>
              <a:prstGeom prst="rect">
                <a:avLst/>
              </a:prstGeom>
            </p:spPr>
            <p:txBody>
              <a:bodyPr vert="horz" wrap="square" lIns="0" tIns="12700" rIns="0" bIns="0" rtlCol="0">
                <a:spAutoFit/>
              </a:bodyPr>
              <a:lstStyle/>
              <a:p>
                <a:pPr marL="12700" algn="ctr">
                  <a:lnSpc>
                    <a:spcPct val="100000"/>
                  </a:lnSpc>
                  <a:spcBef>
                    <a:spcPts val="100"/>
                  </a:spcBef>
                </a:pPr>
                <a:r>
                  <a:rPr sz="1400" b="1" spc="-65">
                    <a:solidFill>
                      <a:srgbClr val="FFFFFF"/>
                    </a:solidFill>
                    <a:latin typeface="+mj-lt"/>
                    <a:cs typeface="Lucida Sans"/>
                  </a:rPr>
                  <a:t>129</a:t>
                </a:r>
                <a:endParaRPr sz="1400">
                  <a:latin typeface="+mj-lt"/>
                  <a:cs typeface="Lucida Sans"/>
                </a:endParaRPr>
              </a:p>
            </p:txBody>
          </p:sp>
          <p:grpSp>
            <p:nvGrpSpPr>
              <p:cNvPr id="17" name="object 16">
                <a:extLst>
                  <a:ext uri="{FF2B5EF4-FFF2-40B4-BE49-F238E27FC236}">
                    <a16:creationId xmlns:a16="http://schemas.microsoft.com/office/drawing/2014/main" id="{432DC06C-9B6C-4A67-85BC-09599E0A8C32}"/>
                  </a:ext>
                </a:extLst>
              </p:cNvPr>
              <p:cNvGrpSpPr/>
              <p:nvPr/>
            </p:nvGrpSpPr>
            <p:grpSpPr>
              <a:xfrm>
                <a:off x="4206240" y="2286000"/>
                <a:ext cx="1097915" cy="1116330"/>
                <a:chOff x="3320601" y="2518561"/>
                <a:chExt cx="1097915" cy="1116330"/>
              </a:xfrm>
            </p:grpSpPr>
            <p:sp>
              <p:nvSpPr>
                <p:cNvPr id="18" name="object 17">
                  <a:extLst>
                    <a:ext uri="{FF2B5EF4-FFF2-40B4-BE49-F238E27FC236}">
                      <a16:creationId xmlns:a16="http://schemas.microsoft.com/office/drawing/2014/main" id="{0EEFCBFB-5C0F-47F5-B7EA-FB6FB4821DDD}"/>
                    </a:ext>
                  </a:extLst>
                </p:cNvPr>
                <p:cNvSpPr/>
                <p:nvPr/>
              </p:nvSpPr>
              <p:spPr>
                <a:xfrm>
                  <a:off x="3320601" y="2518561"/>
                  <a:ext cx="1097915" cy="1116330"/>
                </a:xfrm>
                <a:custGeom>
                  <a:avLst/>
                  <a:gdLst/>
                  <a:ahLst/>
                  <a:cxnLst/>
                  <a:rect l="l" t="t" r="r" b="b"/>
                  <a:pathLst>
                    <a:path w="1097914" h="1116329">
                      <a:moveTo>
                        <a:pt x="548805" y="0"/>
                      </a:moveTo>
                      <a:lnTo>
                        <a:pt x="501451" y="2048"/>
                      </a:lnTo>
                      <a:lnTo>
                        <a:pt x="455217" y="8080"/>
                      </a:lnTo>
                      <a:lnTo>
                        <a:pt x="410265" y="17930"/>
                      </a:lnTo>
                      <a:lnTo>
                        <a:pt x="366762" y="31430"/>
                      </a:lnTo>
                      <a:lnTo>
                        <a:pt x="324872" y="48412"/>
                      </a:lnTo>
                      <a:lnTo>
                        <a:pt x="284759" y="68708"/>
                      </a:lnTo>
                      <a:lnTo>
                        <a:pt x="246588" y="92152"/>
                      </a:lnTo>
                      <a:lnTo>
                        <a:pt x="210525" y="118576"/>
                      </a:lnTo>
                      <a:lnTo>
                        <a:pt x="176733" y="147811"/>
                      </a:lnTo>
                      <a:lnTo>
                        <a:pt x="145377" y="179691"/>
                      </a:lnTo>
                      <a:lnTo>
                        <a:pt x="116623" y="214049"/>
                      </a:lnTo>
                      <a:lnTo>
                        <a:pt x="90635" y="250716"/>
                      </a:lnTo>
                      <a:lnTo>
                        <a:pt x="67577" y="289525"/>
                      </a:lnTo>
                      <a:lnTo>
                        <a:pt x="47615" y="330309"/>
                      </a:lnTo>
                      <a:lnTo>
                        <a:pt x="30913" y="372900"/>
                      </a:lnTo>
                      <a:lnTo>
                        <a:pt x="17635" y="417131"/>
                      </a:lnTo>
                      <a:lnTo>
                        <a:pt x="7947" y="462834"/>
                      </a:lnTo>
                      <a:lnTo>
                        <a:pt x="2014" y="509842"/>
                      </a:lnTo>
                      <a:lnTo>
                        <a:pt x="0" y="557987"/>
                      </a:lnTo>
                      <a:lnTo>
                        <a:pt x="2014" y="606134"/>
                      </a:lnTo>
                      <a:lnTo>
                        <a:pt x="7947" y="653143"/>
                      </a:lnTo>
                      <a:lnTo>
                        <a:pt x="17635" y="698848"/>
                      </a:lnTo>
                      <a:lnTo>
                        <a:pt x="30913" y="743081"/>
                      </a:lnTo>
                      <a:lnTo>
                        <a:pt x="47615" y="785674"/>
                      </a:lnTo>
                      <a:lnTo>
                        <a:pt x="67577" y="826460"/>
                      </a:lnTo>
                      <a:lnTo>
                        <a:pt x="90635" y="865271"/>
                      </a:lnTo>
                      <a:lnTo>
                        <a:pt x="116623" y="901940"/>
                      </a:lnTo>
                      <a:lnTo>
                        <a:pt x="145377" y="936299"/>
                      </a:lnTo>
                      <a:lnTo>
                        <a:pt x="176733" y="968181"/>
                      </a:lnTo>
                      <a:lnTo>
                        <a:pt x="210525" y="997417"/>
                      </a:lnTo>
                      <a:lnTo>
                        <a:pt x="246588" y="1023842"/>
                      </a:lnTo>
                      <a:lnTo>
                        <a:pt x="284759" y="1047287"/>
                      </a:lnTo>
                      <a:lnTo>
                        <a:pt x="324872" y="1067584"/>
                      </a:lnTo>
                      <a:lnTo>
                        <a:pt x="366762" y="1084567"/>
                      </a:lnTo>
                      <a:lnTo>
                        <a:pt x="410265" y="1098067"/>
                      </a:lnTo>
                      <a:lnTo>
                        <a:pt x="455217" y="1107918"/>
                      </a:lnTo>
                      <a:lnTo>
                        <a:pt x="501451" y="1113951"/>
                      </a:lnTo>
                      <a:lnTo>
                        <a:pt x="548805" y="1115999"/>
                      </a:lnTo>
                      <a:lnTo>
                        <a:pt x="596158" y="1113951"/>
                      </a:lnTo>
                      <a:lnTo>
                        <a:pt x="642392" y="1107918"/>
                      </a:lnTo>
                      <a:lnTo>
                        <a:pt x="687343" y="1098067"/>
                      </a:lnTo>
                      <a:lnTo>
                        <a:pt x="730845" y="1084567"/>
                      </a:lnTo>
                      <a:lnTo>
                        <a:pt x="772735" y="1067584"/>
                      </a:lnTo>
                      <a:lnTo>
                        <a:pt x="812847" y="1047287"/>
                      </a:lnTo>
                      <a:lnTo>
                        <a:pt x="851017" y="1023842"/>
                      </a:lnTo>
                      <a:lnTo>
                        <a:pt x="887080" y="997417"/>
                      </a:lnTo>
                      <a:lnTo>
                        <a:pt x="920871" y="968181"/>
                      </a:lnTo>
                      <a:lnTo>
                        <a:pt x="952225" y="936299"/>
                      </a:lnTo>
                      <a:lnTo>
                        <a:pt x="980978" y="901940"/>
                      </a:lnTo>
                      <a:lnTo>
                        <a:pt x="1006966" y="865271"/>
                      </a:lnTo>
                      <a:lnTo>
                        <a:pt x="1030022" y="826460"/>
                      </a:lnTo>
                      <a:lnTo>
                        <a:pt x="1049984" y="785674"/>
                      </a:lnTo>
                      <a:lnTo>
                        <a:pt x="1066685" y="743081"/>
                      </a:lnTo>
                      <a:lnTo>
                        <a:pt x="1079962" y="698848"/>
                      </a:lnTo>
                      <a:lnTo>
                        <a:pt x="1089649" y="653143"/>
                      </a:lnTo>
                      <a:lnTo>
                        <a:pt x="1095583" y="606134"/>
                      </a:lnTo>
                      <a:lnTo>
                        <a:pt x="1097597" y="557987"/>
                      </a:lnTo>
                      <a:lnTo>
                        <a:pt x="1095583" y="509842"/>
                      </a:lnTo>
                      <a:lnTo>
                        <a:pt x="1089649" y="462834"/>
                      </a:lnTo>
                      <a:lnTo>
                        <a:pt x="1079962" y="417131"/>
                      </a:lnTo>
                      <a:lnTo>
                        <a:pt x="1066685" y="372900"/>
                      </a:lnTo>
                      <a:lnTo>
                        <a:pt x="1049984" y="330309"/>
                      </a:lnTo>
                      <a:lnTo>
                        <a:pt x="1030022" y="289525"/>
                      </a:lnTo>
                      <a:lnTo>
                        <a:pt x="1006966" y="250716"/>
                      </a:lnTo>
                      <a:lnTo>
                        <a:pt x="980978" y="214049"/>
                      </a:lnTo>
                      <a:lnTo>
                        <a:pt x="952225" y="179691"/>
                      </a:lnTo>
                      <a:lnTo>
                        <a:pt x="920871" y="147811"/>
                      </a:lnTo>
                      <a:lnTo>
                        <a:pt x="887080" y="118576"/>
                      </a:lnTo>
                      <a:lnTo>
                        <a:pt x="851017" y="92152"/>
                      </a:lnTo>
                      <a:lnTo>
                        <a:pt x="812847" y="68708"/>
                      </a:lnTo>
                      <a:lnTo>
                        <a:pt x="772735" y="48412"/>
                      </a:lnTo>
                      <a:lnTo>
                        <a:pt x="730845" y="31430"/>
                      </a:lnTo>
                      <a:lnTo>
                        <a:pt x="687343" y="17930"/>
                      </a:lnTo>
                      <a:lnTo>
                        <a:pt x="642392" y="8080"/>
                      </a:lnTo>
                      <a:lnTo>
                        <a:pt x="596158" y="2048"/>
                      </a:lnTo>
                      <a:lnTo>
                        <a:pt x="548805" y="0"/>
                      </a:lnTo>
                      <a:close/>
                    </a:path>
                  </a:pathLst>
                </a:custGeom>
                <a:solidFill>
                  <a:srgbClr val="62CDF6"/>
                </a:solidFill>
              </p:spPr>
              <p:txBody>
                <a:bodyPr wrap="square" lIns="0" tIns="0" rIns="0" bIns="0" rtlCol="0"/>
                <a:lstStyle/>
                <a:p>
                  <a:endParaRPr/>
                </a:p>
              </p:txBody>
            </p:sp>
            <p:sp>
              <p:nvSpPr>
                <p:cNvPr id="19" name="object 18">
                  <a:extLst>
                    <a:ext uri="{FF2B5EF4-FFF2-40B4-BE49-F238E27FC236}">
                      <a16:creationId xmlns:a16="http://schemas.microsoft.com/office/drawing/2014/main" id="{3CD294A9-1FFD-4AB2-874E-36AD1F609137}"/>
                    </a:ext>
                  </a:extLst>
                </p:cNvPr>
                <p:cNvSpPr/>
                <p:nvPr/>
              </p:nvSpPr>
              <p:spPr>
                <a:xfrm>
                  <a:off x="3389664" y="2651454"/>
                  <a:ext cx="959485" cy="983615"/>
                </a:xfrm>
                <a:custGeom>
                  <a:avLst/>
                  <a:gdLst/>
                  <a:ahLst/>
                  <a:cxnLst/>
                  <a:rect l="l" t="t" r="r" b="b"/>
                  <a:pathLst>
                    <a:path w="959485" h="983614">
                      <a:moveTo>
                        <a:pt x="479742" y="0"/>
                      </a:moveTo>
                      <a:lnTo>
                        <a:pt x="433539" y="2250"/>
                      </a:lnTo>
                      <a:lnTo>
                        <a:pt x="388578" y="8863"/>
                      </a:lnTo>
                      <a:lnTo>
                        <a:pt x="345061" y="19633"/>
                      </a:lnTo>
                      <a:lnTo>
                        <a:pt x="303190" y="34355"/>
                      </a:lnTo>
                      <a:lnTo>
                        <a:pt x="263164" y="52822"/>
                      </a:lnTo>
                      <a:lnTo>
                        <a:pt x="225184" y="74827"/>
                      </a:lnTo>
                      <a:lnTo>
                        <a:pt x="189453" y="100166"/>
                      </a:lnTo>
                      <a:lnTo>
                        <a:pt x="156171" y="128632"/>
                      </a:lnTo>
                      <a:lnTo>
                        <a:pt x="125538" y="160019"/>
                      </a:lnTo>
                      <a:lnTo>
                        <a:pt x="97757" y="194121"/>
                      </a:lnTo>
                      <a:lnTo>
                        <a:pt x="73027" y="230732"/>
                      </a:lnTo>
                      <a:lnTo>
                        <a:pt x="51551" y="269646"/>
                      </a:lnTo>
                      <a:lnTo>
                        <a:pt x="33528" y="310657"/>
                      </a:lnTo>
                      <a:lnTo>
                        <a:pt x="19161" y="353560"/>
                      </a:lnTo>
                      <a:lnTo>
                        <a:pt x="8650" y="398147"/>
                      </a:lnTo>
                      <a:lnTo>
                        <a:pt x="2196" y="444213"/>
                      </a:lnTo>
                      <a:lnTo>
                        <a:pt x="0" y="491553"/>
                      </a:lnTo>
                      <a:lnTo>
                        <a:pt x="2196" y="538893"/>
                      </a:lnTo>
                      <a:lnTo>
                        <a:pt x="8650" y="584959"/>
                      </a:lnTo>
                      <a:lnTo>
                        <a:pt x="19161" y="629546"/>
                      </a:lnTo>
                      <a:lnTo>
                        <a:pt x="33528" y="672449"/>
                      </a:lnTo>
                      <a:lnTo>
                        <a:pt x="51551" y="713460"/>
                      </a:lnTo>
                      <a:lnTo>
                        <a:pt x="73027" y="752374"/>
                      </a:lnTo>
                      <a:lnTo>
                        <a:pt x="97757" y="788985"/>
                      </a:lnTo>
                      <a:lnTo>
                        <a:pt x="125538" y="823087"/>
                      </a:lnTo>
                      <a:lnTo>
                        <a:pt x="156171" y="854474"/>
                      </a:lnTo>
                      <a:lnTo>
                        <a:pt x="189453" y="882940"/>
                      </a:lnTo>
                      <a:lnTo>
                        <a:pt x="225184" y="908279"/>
                      </a:lnTo>
                      <a:lnTo>
                        <a:pt x="263164" y="930284"/>
                      </a:lnTo>
                      <a:lnTo>
                        <a:pt x="303190" y="948751"/>
                      </a:lnTo>
                      <a:lnTo>
                        <a:pt x="345061" y="963473"/>
                      </a:lnTo>
                      <a:lnTo>
                        <a:pt x="388578" y="974243"/>
                      </a:lnTo>
                      <a:lnTo>
                        <a:pt x="433539" y="980856"/>
                      </a:lnTo>
                      <a:lnTo>
                        <a:pt x="479742" y="983106"/>
                      </a:lnTo>
                      <a:lnTo>
                        <a:pt x="525945" y="980856"/>
                      </a:lnTo>
                      <a:lnTo>
                        <a:pt x="570906" y="974243"/>
                      </a:lnTo>
                      <a:lnTo>
                        <a:pt x="614423" y="963473"/>
                      </a:lnTo>
                      <a:lnTo>
                        <a:pt x="656294" y="948751"/>
                      </a:lnTo>
                      <a:lnTo>
                        <a:pt x="696320" y="930284"/>
                      </a:lnTo>
                      <a:lnTo>
                        <a:pt x="734300" y="908279"/>
                      </a:lnTo>
                      <a:lnTo>
                        <a:pt x="770031" y="882940"/>
                      </a:lnTo>
                      <a:lnTo>
                        <a:pt x="803313" y="854474"/>
                      </a:lnTo>
                      <a:lnTo>
                        <a:pt x="833946" y="823087"/>
                      </a:lnTo>
                      <a:lnTo>
                        <a:pt x="861727" y="788985"/>
                      </a:lnTo>
                      <a:lnTo>
                        <a:pt x="886457" y="752374"/>
                      </a:lnTo>
                      <a:lnTo>
                        <a:pt x="907933" y="713460"/>
                      </a:lnTo>
                      <a:lnTo>
                        <a:pt x="925956" y="672449"/>
                      </a:lnTo>
                      <a:lnTo>
                        <a:pt x="940323" y="629546"/>
                      </a:lnTo>
                      <a:lnTo>
                        <a:pt x="950834" y="584959"/>
                      </a:lnTo>
                      <a:lnTo>
                        <a:pt x="957288" y="538893"/>
                      </a:lnTo>
                      <a:lnTo>
                        <a:pt x="959484" y="491553"/>
                      </a:lnTo>
                      <a:lnTo>
                        <a:pt x="957288" y="444213"/>
                      </a:lnTo>
                      <a:lnTo>
                        <a:pt x="950834" y="398147"/>
                      </a:lnTo>
                      <a:lnTo>
                        <a:pt x="940323" y="353560"/>
                      </a:lnTo>
                      <a:lnTo>
                        <a:pt x="925956" y="310657"/>
                      </a:lnTo>
                      <a:lnTo>
                        <a:pt x="907933" y="269646"/>
                      </a:lnTo>
                      <a:lnTo>
                        <a:pt x="886457" y="230732"/>
                      </a:lnTo>
                      <a:lnTo>
                        <a:pt x="861727" y="194121"/>
                      </a:lnTo>
                      <a:lnTo>
                        <a:pt x="833946" y="160019"/>
                      </a:lnTo>
                      <a:lnTo>
                        <a:pt x="803313" y="128632"/>
                      </a:lnTo>
                      <a:lnTo>
                        <a:pt x="770031" y="100166"/>
                      </a:lnTo>
                      <a:lnTo>
                        <a:pt x="734300" y="74827"/>
                      </a:lnTo>
                      <a:lnTo>
                        <a:pt x="696320" y="52822"/>
                      </a:lnTo>
                      <a:lnTo>
                        <a:pt x="656294" y="34355"/>
                      </a:lnTo>
                      <a:lnTo>
                        <a:pt x="614423" y="19633"/>
                      </a:lnTo>
                      <a:lnTo>
                        <a:pt x="570906" y="8863"/>
                      </a:lnTo>
                      <a:lnTo>
                        <a:pt x="525945" y="2250"/>
                      </a:lnTo>
                      <a:lnTo>
                        <a:pt x="479742" y="0"/>
                      </a:lnTo>
                      <a:close/>
                    </a:path>
                  </a:pathLst>
                </a:custGeom>
                <a:solidFill>
                  <a:srgbClr val="E31836"/>
                </a:solidFill>
              </p:spPr>
              <p:txBody>
                <a:bodyPr wrap="square" lIns="0" tIns="0" rIns="0" bIns="0" rtlCol="0"/>
                <a:lstStyle/>
                <a:p>
                  <a:endParaRPr/>
                </a:p>
              </p:txBody>
            </p:sp>
          </p:grpSp>
          <p:sp>
            <p:nvSpPr>
              <p:cNvPr id="34" name="object 33">
                <a:extLst>
                  <a:ext uri="{FF2B5EF4-FFF2-40B4-BE49-F238E27FC236}">
                    <a16:creationId xmlns:a16="http://schemas.microsoft.com/office/drawing/2014/main" id="{EABFF2CA-50C2-494A-ABA3-F5EC4B0DB1E7}"/>
                  </a:ext>
                </a:extLst>
              </p:cNvPr>
              <p:cNvSpPr txBox="1"/>
              <p:nvPr/>
            </p:nvSpPr>
            <p:spPr>
              <a:xfrm>
                <a:off x="4527551" y="3081528"/>
                <a:ext cx="457200" cy="228268"/>
              </a:xfrm>
              <a:prstGeom prst="rect">
                <a:avLst/>
              </a:prstGeom>
            </p:spPr>
            <p:txBody>
              <a:bodyPr vert="horz" wrap="square" lIns="0" tIns="12700" rIns="0" bIns="0" rtlCol="0">
                <a:spAutoFit/>
              </a:bodyPr>
              <a:lstStyle/>
              <a:p>
                <a:pPr marL="12700" algn="ctr">
                  <a:lnSpc>
                    <a:spcPct val="100000"/>
                  </a:lnSpc>
                  <a:spcBef>
                    <a:spcPts val="100"/>
                  </a:spcBef>
                </a:pPr>
                <a:r>
                  <a:rPr sz="1400" b="1" spc="-65">
                    <a:solidFill>
                      <a:srgbClr val="FFFFFF"/>
                    </a:solidFill>
                    <a:latin typeface="+mj-lt"/>
                    <a:cs typeface="Lucida Sans"/>
                  </a:rPr>
                  <a:t>111</a:t>
                </a:r>
                <a:endParaRPr sz="1400">
                  <a:latin typeface="+mj-lt"/>
                  <a:cs typeface="Lucida Sans"/>
                </a:endParaRPr>
              </a:p>
            </p:txBody>
          </p:sp>
          <p:grpSp>
            <p:nvGrpSpPr>
              <p:cNvPr id="20" name="object 19">
                <a:extLst>
                  <a:ext uri="{FF2B5EF4-FFF2-40B4-BE49-F238E27FC236}">
                    <a16:creationId xmlns:a16="http://schemas.microsoft.com/office/drawing/2014/main" id="{D6278CAD-30A5-4BDF-BCB3-3761DEBBB318}"/>
                  </a:ext>
                </a:extLst>
              </p:cNvPr>
              <p:cNvGrpSpPr/>
              <p:nvPr/>
            </p:nvGrpSpPr>
            <p:grpSpPr>
              <a:xfrm>
                <a:off x="5852160" y="2286000"/>
                <a:ext cx="1097915" cy="1116330"/>
                <a:chOff x="4531510" y="2518561"/>
                <a:chExt cx="1097915" cy="1116330"/>
              </a:xfrm>
            </p:grpSpPr>
            <p:sp>
              <p:nvSpPr>
                <p:cNvPr id="21" name="object 20">
                  <a:extLst>
                    <a:ext uri="{FF2B5EF4-FFF2-40B4-BE49-F238E27FC236}">
                      <a16:creationId xmlns:a16="http://schemas.microsoft.com/office/drawing/2014/main" id="{E48AC9CE-FBE4-462A-86D4-58F85396DDE9}"/>
                    </a:ext>
                  </a:extLst>
                </p:cNvPr>
                <p:cNvSpPr/>
                <p:nvPr/>
              </p:nvSpPr>
              <p:spPr>
                <a:xfrm>
                  <a:off x="4531510" y="2518561"/>
                  <a:ext cx="1097915" cy="1116330"/>
                </a:xfrm>
                <a:custGeom>
                  <a:avLst/>
                  <a:gdLst/>
                  <a:ahLst/>
                  <a:cxnLst/>
                  <a:rect l="l" t="t" r="r" b="b"/>
                  <a:pathLst>
                    <a:path w="1097914" h="1116329">
                      <a:moveTo>
                        <a:pt x="548792" y="0"/>
                      </a:moveTo>
                      <a:lnTo>
                        <a:pt x="501439" y="2048"/>
                      </a:lnTo>
                      <a:lnTo>
                        <a:pt x="455204" y="8080"/>
                      </a:lnTo>
                      <a:lnTo>
                        <a:pt x="410254" y="17930"/>
                      </a:lnTo>
                      <a:lnTo>
                        <a:pt x="366751" y="31430"/>
                      </a:lnTo>
                      <a:lnTo>
                        <a:pt x="324861" y="48412"/>
                      </a:lnTo>
                      <a:lnTo>
                        <a:pt x="284749" y="68708"/>
                      </a:lnTo>
                      <a:lnTo>
                        <a:pt x="246580" y="92152"/>
                      </a:lnTo>
                      <a:lnTo>
                        <a:pt x="210517" y="118576"/>
                      </a:lnTo>
                      <a:lnTo>
                        <a:pt x="176726" y="147811"/>
                      </a:lnTo>
                      <a:lnTo>
                        <a:pt x="145372" y="179691"/>
                      </a:lnTo>
                      <a:lnTo>
                        <a:pt x="116618" y="214049"/>
                      </a:lnTo>
                      <a:lnTo>
                        <a:pt x="90631" y="250716"/>
                      </a:lnTo>
                      <a:lnTo>
                        <a:pt x="67574" y="289525"/>
                      </a:lnTo>
                      <a:lnTo>
                        <a:pt x="47613" y="330309"/>
                      </a:lnTo>
                      <a:lnTo>
                        <a:pt x="30911" y="372900"/>
                      </a:lnTo>
                      <a:lnTo>
                        <a:pt x="17634" y="417131"/>
                      </a:lnTo>
                      <a:lnTo>
                        <a:pt x="7947" y="462834"/>
                      </a:lnTo>
                      <a:lnTo>
                        <a:pt x="2014" y="509842"/>
                      </a:lnTo>
                      <a:lnTo>
                        <a:pt x="0" y="557987"/>
                      </a:lnTo>
                      <a:lnTo>
                        <a:pt x="2014" y="606134"/>
                      </a:lnTo>
                      <a:lnTo>
                        <a:pt x="7947" y="653143"/>
                      </a:lnTo>
                      <a:lnTo>
                        <a:pt x="17634" y="698848"/>
                      </a:lnTo>
                      <a:lnTo>
                        <a:pt x="30911" y="743081"/>
                      </a:lnTo>
                      <a:lnTo>
                        <a:pt x="47613" y="785674"/>
                      </a:lnTo>
                      <a:lnTo>
                        <a:pt x="67574" y="826460"/>
                      </a:lnTo>
                      <a:lnTo>
                        <a:pt x="90631" y="865271"/>
                      </a:lnTo>
                      <a:lnTo>
                        <a:pt x="116618" y="901940"/>
                      </a:lnTo>
                      <a:lnTo>
                        <a:pt x="145372" y="936299"/>
                      </a:lnTo>
                      <a:lnTo>
                        <a:pt x="176726" y="968181"/>
                      </a:lnTo>
                      <a:lnTo>
                        <a:pt x="210517" y="997417"/>
                      </a:lnTo>
                      <a:lnTo>
                        <a:pt x="246580" y="1023842"/>
                      </a:lnTo>
                      <a:lnTo>
                        <a:pt x="284749" y="1047287"/>
                      </a:lnTo>
                      <a:lnTo>
                        <a:pt x="324861" y="1067584"/>
                      </a:lnTo>
                      <a:lnTo>
                        <a:pt x="366751" y="1084567"/>
                      </a:lnTo>
                      <a:lnTo>
                        <a:pt x="410254" y="1098067"/>
                      </a:lnTo>
                      <a:lnTo>
                        <a:pt x="455204" y="1107918"/>
                      </a:lnTo>
                      <a:lnTo>
                        <a:pt x="501439" y="1113951"/>
                      </a:lnTo>
                      <a:lnTo>
                        <a:pt x="548792" y="1115999"/>
                      </a:lnTo>
                      <a:lnTo>
                        <a:pt x="596145" y="1113951"/>
                      </a:lnTo>
                      <a:lnTo>
                        <a:pt x="642379" y="1107918"/>
                      </a:lnTo>
                      <a:lnTo>
                        <a:pt x="687330" y="1098067"/>
                      </a:lnTo>
                      <a:lnTo>
                        <a:pt x="730833" y="1084567"/>
                      </a:lnTo>
                      <a:lnTo>
                        <a:pt x="772722" y="1067584"/>
                      </a:lnTo>
                      <a:lnTo>
                        <a:pt x="812835" y="1047287"/>
                      </a:lnTo>
                      <a:lnTo>
                        <a:pt x="851004" y="1023842"/>
                      </a:lnTo>
                      <a:lnTo>
                        <a:pt x="887067" y="997417"/>
                      </a:lnTo>
                      <a:lnTo>
                        <a:pt x="920858" y="968181"/>
                      </a:lnTo>
                      <a:lnTo>
                        <a:pt x="952212" y="936299"/>
                      </a:lnTo>
                      <a:lnTo>
                        <a:pt x="980966" y="901940"/>
                      </a:lnTo>
                      <a:lnTo>
                        <a:pt x="1006953" y="865271"/>
                      </a:lnTo>
                      <a:lnTo>
                        <a:pt x="1030010" y="826460"/>
                      </a:lnTo>
                      <a:lnTo>
                        <a:pt x="1049971" y="785674"/>
                      </a:lnTo>
                      <a:lnTo>
                        <a:pt x="1066673" y="743081"/>
                      </a:lnTo>
                      <a:lnTo>
                        <a:pt x="1079949" y="698848"/>
                      </a:lnTo>
                      <a:lnTo>
                        <a:pt x="1089637" y="653143"/>
                      </a:lnTo>
                      <a:lnTo>
                        <a:pt x="1095570" y="606134"/>
                      </a:lnTo>
                      <a:lnTo>
                        <a:pt x="1097584" y="557987"/>
                      </a:lnTo>
                      <a:lnTo>
                        <a:pt x="1095570" y="509842"/>
                      </a:lnTo>
                      <a:lnTo>
                        <a:pt x="1089637" y="462834"/>
                      </a:lnTo>
                      <a:lnTo>
                        <a:pt x="1079949" y="417131"/>
                      </a:lnTo>
                      <a:lnTo>
                        <a:pt x="1066673" y="372900"/>
                      </a:lnTo>
                      <a:lnTo>
                        <a:pt x="1049971" y="330309"/>
                      </a:lnTo>
                      <a:lnTo>
                        <a:pt x="1030010" y="289525"/>
                      </a:lnTo>
                      <a:lnTo>
                        <a:pt x="1006953" y="250716"/>
                      </a:lnTo>
                      <a:lnTo>
                        <a:pt x="980966" y="214049"/>
                      </a:lnTo>
                      <a:lnTo>
                        <a:pt x="952212" y="179691"/>
                      </a:lnTo>
                      <a:lnTo>
                        <a:pt x="920858" y="147811"/>
                      </a:lnTo>
                      <a:lnTo>
                        <a:pt x="887067" y="118576"/>
                      </a:lnTo>
                      <a:lnTo>
                        <a:pt x="851004" y="92152"/>
                      </a:lnTo>
                      <a:lnTo>
                        <a:pt x="812835" y="68708"/>
                      </a:lnTo>
                      <a:lnTo>
                        <a:pt x="772722" y="48412"/>
                      </a:lnTo>
                      <a:lnTo>
                        <a:pt x="730833" y="31430"/>
                      </a:lnTo>
                      <a:lnTo>
                        <a:pt x="687330" y="17930"/>
                      </a:lnTo>
                      <a:lnTo>
                        <a:pt x="642379" y="8080"/>
                      </a:lnTo>
                      <a:lnTo>
                        <a:pt x="596145" y="2048"/>
                      </a:lnTo>
                      <a:lnTo>
                        <a:pt x="548792" y="0"/>
                      </a:lnTo>
                      <a:close/>
                    </a:path>
                  </a:pathLst>
                </a:custGeom>
                <a:solidFill>
                  <a:srgbClr val="62CDF6"/>
                </a:solidFill>
              </p:spPr>
              <p:txBody>
                <a:bodyPr wrap="square" lIns="0" tIns="0" rIns="0" bIns="0" rtlCol="0"/>
                <a:lstStyle/>
                <a:p>
                  <a:endParaRPr/>
                </a:p>
              </p:txBody>
            </p:sp>
            <p:sp>
              <p:nvSpPr>
                <p:cNvPr id="22" name="object 21">
                  <a:extLst>
                    <a:ext uri="{FF2B5EF4-FFF2-40B4-BE49-F238E27FC236}">
                      <a16:creationId xmlns:a16="http://schemas.microsoft.com/office/drawing/2014/main" id="{C4D4EB29-5F9B-4B3A-9AA2-0599686FBFC2}"/>
                    </a:ext>
                  </a:extLst>
                </p:cNvPr>
                <p:cNvSpPr/>
                <p:nvPr/>
              </p:nvSpPr>
              <p:spPr>
                <a:xfrm>
                  <a:off x="4708358" y="2878187"/>
                  <a:ext cx="744220" cy="756920"/>
                </a:xfrm>
                <a:custGeom>
                  <a:avLst/>
                  <a:gdLst/>
                  <a:ahLst/>
                  <a:cxnLst/>
                  <a:rect l="l" t="t" r="r" b="b"/>
                  <a:pathLst>
                    <a:path w="744220" h="756920">
                      <a:moveTo>
                        <a:pt x="371944" y="0"/>
                      </a:moveTo>
                      <a:lnTo>
                        <a:pt x="325288" y="2946"/>
                      </a:lnTo>
                      <a:lnTo>
                        <a:pt x="280361" y="11549"/>
                      </a:lnTo>
                      <a:lnTo>
                        <a:pt x="237512" y="25455"/>
                      </a:lnTo>
                      <a:lnTo>
                        <a:pt x="197090" y="44309"/>
                      </a:lnTo>
                      <a:lnTo>
                        <a:pt x="159443" y="67757"/>
                      </a:lnTo>
                      <a:lnTo>
                        <a:pt x="124920" y="95443"/>
                      </a:lnTo>
                      <a:lnTo>
                        <a:pt x="93869" y="127015"/>
                      </a:lnTo>
                      <a:lnTo>
                        <a:pt x="66639" y="162117"/>
                      </a:lnTo>
                      <a:lnTo>
                        <a:pt x="43578" y="200395"/>
                      </a:lnTo>
                      <a:lnTo>
                        <a:pt x="25035" y="241495"/>
                      </a:lnTo>
                      <a:lnTo>
                        <a:pt x="11359" y="285062"/>
                      </a:lnTo>
                      <a:lnTo>
                        <a:pt x="2897" y="330742"/>
                      </a:lnTo>
                      <a:lnTo>
                        <a:pt x="0" y="378180"/>
                      </a:lnTo>
                      <a:lnTo>
                        <a:pt x="2897" y="425618"/>
                      </a:lnTo>
                      <a:lnTo>
                        <a:pt x="11359" y="471298"/>
                      </a:lnTo>
                      <a:lnTo>
                        <a:pt x="25035" y="514865"/>
                      </a:lnTo>
                      <a:lnTo>
                        <a:pt x="43578" y="555965"/>
                      </a:lnTo>
                      <a:lnTo>
                        <a:pt x="66639" y="594243"/>
                      </a:lnTo>
                      <a:lnTo>
                        <a:pt x="93869" y="629345"/>
                      </a:lnTo>
                      <a:lnTo>
                        <a:pt x="124920" y="660917"/>
                      </a:lnTo>
                      <a:lnTo>
                        <a:pt x="159443" y="688604"/>
                      </a:lnTo>
                      <a:lnTo>
                        <a:pt x="197090" y="712051"/>
                      </a:lnTo>
                      <a:lnTo>
                        <a:pt x="237512" y="730905"/>
                      </a:lnTo>
                      <a:lnTo>
                        <a:pt x="280361" y="744811"/>
                      </a:lnTo>
                      <a:lnTo>
                        <a:pt x="325288" y="753414"/>
                      </a:lnTo>
                      <a:lnTo>
                        <a:pt x="371944" y="756361"/>
                      </a:lnTo>
                      <a:lnTo>
                        <a:pt x="418601" y="753414"/>
                      </a:lnTo>
                      <a:lnTo>
                        <a:pt x="463528" y="744811"/>
                      </a:lnTo>
                      <a:lnTo>
                        <a:pt x="506377" y="730905"/>
                      </a:lnTo>
                      <a:lnTo>
                        <a:pt x="546799" y="712051"/>
                      </a:lnTo>
                      <a:lnTo>
                        <a:pt x="584446" y="688604"/>
                      </a:lnTo>
                      <a:lnTo>
                        <a:pt x="618969" y="660917"/>
                      </a:lnTo>
                      <a:lnTo>
                        <a:pt x="650020" y="629345"/>
                      </a:lnTo>
                      <a:lnTo>
                        <a:pt x="677250" y="594243"/>
                      </a:lnTo>
                      <a:lnTo>
                        <a:pt x="700311" y="555965"/>
                      </a:lnTo>
                      <a:lnTo>
                        <a:pt x="718854" y="514865"/>
                      </a:lnTo>
                      <a:lnTo>
                        <a:pt x="732530" y="471298"/>
                      </a:lnTo>
                      <a:lnTo>
                        <a:pt x="740991" y="425618"/>
                      </a:lnTo>
                      <a:lnTo>
                        <a:pt x="743889" y="378180"/>
                      </a:lnTo>
                      <a:lnTo>
                        <a:pt x="740991" y="330742"/>
                      </a:lnTo>
                      <a:lnTo>
                        <a:pt x="732530" y="285062"/>
                      </a:lnTo>
                      <a:lnTo>
                        <a:pt x="718854" y="241495"/>
                      </a:lnTo>
                      <a:lnTo>
                        <a:pt x="700311" y="200395"/>
                      </a:lnTo>
                      <a:lnTo>
                        <a:pt x="677250" y="162117"/>
                      </a:lnTo>
                      <a:lnTo>
                        <a:pt x="650020" y="127015"/>
                      </a:lnTo>
                      <a:lnTo>
                        <a:pt x="618969" y="95443"/>
                      </a:lnTo>
                      <a:lnTo>
                        <a:pt x="584446" y="67757"/>
                      </a:lnTo>
                      <a:lnTo>
                        <a:pt x="546799" y="44309"/>
                      </a:lnTo>
                      <a:lnTo>
                        <a:pt x="506377" y="25455"/>
                      </a:lnTo>
                      <a:lnTo>
                        <a:pt x="463528" y="11549"/>
                      </a:lnTo>
                      <a:lnTo>
                        <a:pt x="418601" y="2946"/>
                      </a:lnTo>
                      <a:lnTo>
                        <a:pt x="371944" y="0"/>
                      </a:lnTo>
                      <a:close/>
                    </a:path>
                  </a:pathLst>
                </a:custGeom>
                <a:solidFill>
                  <a:srgbClr val="E31836"/>
                </a:solidFill>
              </p:spPr>
              <p:txBody>
                <a:bodyPr wrap="square" lIns="0" tIns="0" rIns="0" bIns="0" rtlCol="0"/>
                <a:lstStyle/>
                <a:p>
                  <a:endParaRPr/>
                </a:p>
              </p:txBody>
            </p:sp>
          </p:grpSp>
          <p:sp>
            <p:nvSpPr>
              <p:cNvPr id="35" name="object 34">
                <a:extLst>
                  <a:ext uri="{FF2B5EF4-FFF2-40B4-BE49-F238E27FC236}">
                    <a16:creationId xmlns:a16="http://schemas.microsoft.com/office/drawing/2014/main" id="{1A7DB70C-C3E5-4818-8550-8B7CF8BF45A6}"/>
                  </a:ext>
                </a:extLst>
              </p:cNvPr>
              <p:cNvSpPr txBox="1"/>
              <p:nvPr/>
            </p:nvSpPr>
            <p:spPr>
              <a:xfrm>
                <a:off x="6100156" y="3081528"/>
                <a:ext cx="606457" cy="228268"/>
              </a:xfrm>
              <a:prstGeom prst="rect">
                <a:avLst/>
              </a:prstGeom>
            </p:spPr>
            <p:txBody>
              <a:bodyPr vert="horz" wrap="square" lIns="0" tIns="12700" rIns="0" bIns="0" rtlCol="0">
                <a:spAutoFit/>
              </a:bodyPr>
              <a:lstStyle/>
              <a:p>
                <a:pPr marL="12700" algn="ctr">
                  <a:lnSpc>
                    <a:spcPct val="100000"/>
                  </a:lnSpc>
                  <a:spcBef>
                    <a:spcPts val="100"/>
                  </a:spcBef>
                </a:pPr>
                <a:r>
                  <a:rPr sz="1400" b="1" spc="-65">
                    <a:solidFill>
                      <a:srgbClr val="FFFFFF"/>
                    </a:solidFill>
                    <a:latin typeface="+mj-lt"/>
                    <a:cs typeface="Lucida Sans"/>
                  </a:rPr>
                  <a:t>92</a:t>
                </a:r>
                <a:endParaRPr sz="1400">
                  <a:latin typeface="+mj-lt"/>
                  <a:cs typeface="Lucida Sans"/>
                </a:endParaRPr>
              </a:p>
            </p:txBody>
          </p:sp>
          <p:grpSp>
            <p:nvGrpSpPr>
              <p:cNvPr id="23" name="object 22">
                <a:extLst>
                  <a:ext uri="{FF2B5EF4-FFF2-40B4-BE49-F238E27FC236}">
                    <a16:creationId xmlns:a16="http://schemas.microsoft.com/office/drawing/2014/main" id="{EFB7010E-CFD2-4F1A-BFF1-12288C86F6C2}"/>
                  </a:ext>
                </a:extLst>
              </p:cNvPr>
              <p:cNvGrpSpPr/>
              <p:nvPr/>
            </p:nvGrpSpPr>
            <p:grpSpPr>
              <a:xfrm>
                <a:off x="7497762" y="2286000"/>
                <a:ext cx="1097915" cy="1116330"/>
                <a:chOff x="5742409" y="2518561"/>
                <a:chExt cx="1097915" cy="1116330"/>
              </a:xfrm>
            </p:grpSpPr>
            <p:sp>
              <p:nvSpPr>
                <p:cNvPr id="24" name="object 23">
                  <a:extLst>
                    <a:ext uri="{FF2B5EF4-FFF2-40B4-BE49-F238E27FC236}">
                      <a16:creationId xmlns:a16="http://schemas.microsoft.com/office/drawing/2014/main" id="{693D0781-6435-4C6A-9661-036C55E0871D}"/>
                    </a:ext>
                  </a:extLst>
                </p:cNvPr>
                <p:cNvSpPr/>
                <p:nvPr/>
              </p:nvSpPr>
              <p:spPr>
                <a:xfrm>
                  <a:off x="5742409" y="2518561"/>
                  <a:ext cx="1097915" cy="1116330"/>
                </a:xfrm>
                <a:custGeom>
                  <a:avLst/>
                  <a:gdLst/>
                  <a:ahLst/>
                  <a:cxnLst/>
                  <a:rect l="l" t="t" r="r" b="b"/>
                  <a:pathLst>
                    <a:path w="1097915" h="1116329">
                      <a:moveTo>
                        <a:pt x="548792" y="0"/>
                      </a:moveTo>
                      <a:lnTo>
                        <a:pt x="501439" y="2048"/>
                      </a:lnTo>
                      <a:lnTo>
                        <a:pt x="455204" y="8080"/>
                      </a:lnTo>
                      <a:lnTo>
                        <a:pt x="410254" y="17930"/>
                      </a:lnTo>
                      <a:lnTo>
                        <a:pt x="366751" y="31430"/>
                      </a:lnTo>
                      <a:lnTo>
                        <a:pt x="324861" y="48412"/>
                      </a:lnTo>
                      <a:lnTo>
                        <a:pt x="284749" y="68708"/>
                      </a:lnTo>
                      <a:lnTo>
                        <a:pt x="246580" y="92152"/>
                      </a:lnTo>
                      <a:lnTo>
                        <a:pt x="210517" y="118576"/>
                      </a:lnTo>
                      <a:lnTo>
                        <a:pt x="176726" y="147811"/>
                      </a:lnTo>
                      <a:lnTo>
                        <a:pt x="145372" y="179691"/>
                      </a:lnTo>
                      <a:lnTo>
                        <a:pt x="116618" y="214049"/>
                      </a:lnTo>
                      <a:lnTo>
                        <a:pt x="90631" y="250716"/>
                      </a:lnTo>
                      <a:lnTo>
                        <a:pt x="67574" y="289525"/>
                      </a:lnTo>
                      <a:lnTo>
                        <a:pt x="47613" y="330309"/>
                      </a:lnTo>
                      <a:lnTo>
                        <a:pt x="30911" y="372900"/>
                      </a:lnTo>
                      <a:lnTo>
                        <a:pt x="17634" y="417131"/>
                      </a:lnTo>
                      <a:lnTo>
                        <a:pt x="7947" y="462834"/>
                      </a:lnTo>
                      <a:lnTo>
                        <a:pt x="2014" y="509842"/>
                      </a:lnTo>
                      <a:lnTo>
                        <a:pt x="0" y="557987"/>
                      </a:lnTo>
                      <a:lnTo>
                        <a:pt x="2014" y="606134"/>
                      </a:lnTo>
                      <a:lnTo>
                        <a:pt x="7947" y="653143"/>
                      </a:lnTo>
                      <a:lnTo>
                        <a:pt x="17634" y="698848"/>
                      </a:lnTo>
                      <a:lnTo>
                        <a:pt x="30911" y="743081"/>
                      </a:lnTo>
                      <a:lnTo>
                        <a:pt x="47613" y="785674"/>
                      </a:lnTo>
                      <a:lnTo>
                        <a:pt x="67574" y="826460"/>
                      </a:lnTo>
                      <a:lnTo>
                        <a:pt x="90631" y="865271"/>
                      </a:lnTo>
                      <a:lnTo>
                        <a:pt x="116618" y="901940"/>
                      </a:lnTo>
                      <a:lnTo>
                        <a:pt x="145372" y="936299"/>
                      </a:lnTo>
                      <a:lnTo>
                        <a:pt x="176726" y="968181"/>
                      </a:lnTo>
                      <a:lnTo>
                        <a:pt x="210517" y="997417"/>
                      </a:lnTo>
                      <a:lnTo>
                        <a:pt x="246580" y="1023842"/>
                      </a:lnTo>
                      <a:lnTo>
                        <a:pt x="284749" y="1047287"/>
                      </a:lnTo>
                      <a:lnTo>
                        <a:pt x="324861" y="1067584"/>
                      </a:lnTo>
                      <a:lnTo>
                        <a:pt x="366751" y="1084567"/>
                      </a:lnTo>
                      <a:lnTo>
                        <a:pt x="410254" y="1098067"/>
                      </a:lnTo>
                      <a:lnTo>
                        <a:pt x="455204" y="1107918"/>
                      </a:lnTo>
                      <a:lnTo>
                        <a:pt x="501439" y="1113951"/>
                      </a:lnTo>
                      <a:lnTo>
                        <a:pt x="548792" y="1115999"/>
                      </a:lnTo>
                      <a:lnTo>
                        <a:pt x="596145" y="1113951"/>
                      </a:lnTo>
                      <a:lnTo>
                        <a:pt x="642379" y="1107918"/>
                      </a:lnTo>
                      <a:lnTo>
                        <a:pt x="687330" y="1098067"/>
                      </a:lnTo>
                      <a:lnTo>
                        <a:pt x="730833" y="1084567"/>
                      </a:lnTo>
                      <a:lnTo>
                        <a:pt x="772722" y="1067584"/>
                      </a:lnTo>
                      <a:lnTo>
                        <a:pt x="812835" y="1047287"/>
                      </a:lnTo>
                      <a:lnTo>
                        <a:pt x="851004" y="1023842"/>
                      </a:lnTo>
                      <a:lnTo>
                        <a:pt x="887067" y="997417"/>
                      </a:lnTo>
                      <a:lnTo>
                        <a:pt x="920858" y="968181"/>
                      </a:lnTo>
                      <a:lnTo>
                        <a:pt x="952212" y="936299"/>
                      </a:lnTo>
                      <a:lnTo>
                        <a:pt x="980966" y="901940"/>
                      </a:lnTo>
                      <a:lnTo>
                        <a:pt x="1006953" y="865271"/>
                      </a:lnTo>
                      <a:lnTo>
                        <a:pt x="1030010" y="826460"/>
                      </a:lnTo>
                      <a:lnTo>
                        <a:pt x="1049971" y="785674"/>
                      </a:lnTo>
                      <a:lnTo>
                        <a:pt x="1066673" y="743081"/>
                      </a:lnTo>
                      <a:lnTo>
                        <a:pt x="1079949" y="698848"/>
                      </a:lnTo>
                      <a:lnTo>
                        <a:pt x="1089637" y="653143"/>
                      </a:lnTo>
                      <a:lnTo>
                        <a:pt x="1095570" y="606134"/>
                      </a:lnTo>
                      <a:lnTo>
                        <a:pt x="1097584" y="557987"/>
                      </a:lnTo>
                      <a:lnTo>
                        <a:pt x="1095570" y="509842"/>
                      </a:lnTo>
                      <a:lnTo>
                        <a:pt x="1089637" y="462834"/>
                      </a:lnTo>
                      <a:lnTo>
                        <a:pt x="1079949" y="417131"/>
                      </a:lnTo>
                      <a:lnTo>
                        <a:pt x="1066673" y="372900"/>
                      </a:lnTo>
                      <a:lnTo>
                        <a:pt x="1049971" y="330309"/>
                      </a:lnTo>
                      <a:lnTo>
                        <a:pt x="1030010" y="289525"/>
                      </a:lnTo>
                      <a:lnTo>
                        <a:pt x="1006953" y="250716"/>
                      </a:lnTo>
                      <a:lnTo>
                        <a:pt x="980966" y="214049"/>
                      </a:lnTo>
                      <a:lnTo>
                        <a:pt x="952212" y="179691"/>
                      </a:lnTo>
                      <a:lnTo>
                        <a:pt x="920858" y="147811"/>
                      </a:lnTo>
                      <a:lnTo>
                        <a:pt x="887067" y="118576"/>
                      </a:lnTo>
                      <a:lnTo>
                        <a:pt x="851004" y="92152"/>
                      </a:lnTo>
                      <a:lnTo>
                        <a:pt x="812835" y="68708"/>
                      </a:lnTo>
                      <a:lnTo>
                        <a:pt x="772722" y="48412"/>
                      </a:lnTo>
                      <a:lnTo>
                        <a:pt x="730833" y="31430"/>
                      </a:lnTo>
                      <a:lnTo>
                        <a:pt x="687330" y="17930"/>
                      </a:lnTo>
                      <a:lnTo>
                        <a:pt x="642379" y="8080"/>
                      </a:lnTo>
                      <a:lnTo>
                        <a:pt x="596145" y="2048"/>
                      </a:lnTo>
                      <a:lnTo>
                        <a:pt x="548792" y="0"/>
                      </a:lnTo>
                      <a:close/>
                    </a:path>
                  </a:pathLst>
                </a:custGeom>
                <a:solidFill>
                  <a:srgbClr val="62CDF6"/>
                </a:solidFill>
              </p:spPr>
              <p:txBody>
                <a:bodyPr wrap="square" lIns="0" tIns="0" rIns="0" bIns="0" rtlCol="0"/>
                <a:lstStyle/>
                <a:p>
                  <a:endParaRPr/>
                </a:p>
              </p:txBody>
            </p:sp>
            <p:sp>
              <p:nvSpPr>
                <p:cNvPr id="25" name="object 24">
                  <a:extLst>
                    <a:ext uri="{FF2B5EF4-FFF2-40B4-BE49-F238E27FC236}">
                      <a16:creationId xmlns:a16="http://schemas.microsoft.com/office/drawing/2014/main" id="{A1D0133A-9DCA-4F33-B701-74C6F6B2314C}"/>
                    </a:ext>
                  </a:extLst>
                </p:cNvPr>
                <p:cNvSpPr/>
                <p:nvPr/>
              </p:nvSpPr>
              <p:spPr>
                <a:xfrm>
                  <a:off x="5988331" y="3018661"/>
                  <a:ext cx="605790" cy="615950"/>
                </a:xfrm>
                <a:custGeom>
                  <a:avLst/>
                  <a:gdLst/>
                  <a:ahLst/>
                  <a:cxnLst/>
                  <a:rect l="l" t="t" r="r" b="b"/>
                  <a:pathLst>
                    <a:path w="605790" h="615950">
                      <a:moveTo>
                        <a:pt x="302869" y="0"/>
                      </a:moveTo>
                      <a:lnTo>
                        <a:pt x="253742" y="4030"/>
                      </a:lnTo>
                      <a:lnTo>
                        <a:pt x="207138" y="15698"/>
                      </a:lnTo>
                      <a:lnTo>
                        <a:pt x="163682" y="34369"/>
                      </a:lnTo>
                      <a:lnTo>
                        <a:pt x="123998" y="59412"/>
                      </a:lnTo>
                      <a:lnTo>
                        <a:pt x="88707" y="90190"/>
                      </a:lnTo>
                      <a:lnTo>
                        <a:pt x="58435" y="126071"/>
                      </a:lnTo>
                      <a:lnTo>
                        <a:pt x="33805" y="166422"/>
                      </a:lnTo>
                      <a:lnTo>
                        <a:pt x="15440" y="210607"/>
                      </a:lnTo>
                      <a:lnTo>
                        <a:pt x="3964" y="257994"/>
                      </a:lnTo>
                      <a:lnTo>
                        <a:pt x="0" y="307949"/>
                      </a:lnTo>
                      <a:lnTo>
                        <a:pt x="3964" y="357901"/>
                      </a:lnTo>
                      <a:lnTo>
                        <a:pt x="15440" y="405286"/>
                      </a:lnTo>
                      <a:lnTo>
                        <a:pt x="33805" y="449471"/>
                      </a:lnTo>
                      <a:lnTo>
                        <a:pt x="58435" y="489821"/>
                      </a:lnTo>
                      <a:lnTo>
                        <a:pt x="88707" y="525703"/>
                      </a:lnTo>
                      <a:lnTo>
                        <a:pt x="123998" y="556483"/>
                      </a:lnTo>
                      <a:lnTo>
                        <a:pt x="163682" y="581526"/>
                      </a:lnTo>
                      <a:lnTo>
                        <a:pt x="207138" y="600199"/>
                      </a:lnTo>
                      <a:lnTo>
                        <a:pt x="253742" y="611868"/>
                      </a:lnTo>
                      <a:lnTo>
                        <a:pt x="302869" y="615899"/>
                      </a:lnTo>
                      <a:lnTo>
                        <a:pt x="351996" y="611868"/>
                      </a:lnTo>
                      <a:lnTo>
                        <a:pt x="398600" y="600199"/>
                      </a:lnTo>
                      <a:lnTo>
                        <a:pt x="442056" y="581526"/>
                      </a:lnTo>
                      <a:lnTo>
                        <a:pt x="481741" y="556483"/>
                      </a:lnTo>
                      <a:lnTo>
                        <a:pt x="517031" y="525703"/>
                      </a:lnTo>
                      <a:lnTo>
                        <a:pt x="547303" y="489821"/>
                      </a:lnTo>
                      <a:lnTo>
                        <a:pt x="571933" y="449471"/>
                      </a:lnTo>
                      <a:lnTo>
                        <a:pt x="590298" y="405286"/>
                      </a:lnTo>
                      <a:lnTo>
                        <a:pt x="601775" y="357901"/>
                      </a:lnTo>
                      <a:lnTo>
                        <a:pt x="605739" y="307949"/>
                      </a:lnTo>
                      <a:lnTo>
                        <a:pt x="601775" y="257994"/>
                      </a:lnTo>
                      <a:lnTo>
                        <a:pt x="590298" y="210607"/>
                      </a:lnTo>
                      <a:lnTo>
                        <a:pt x="571933" y="166422"/>
                      </a:lnTo>
                      <a:lnTo>
                        <a:pt x="547303" y="126071"/>
                      </a:lnTo>
                      <a:lnTo>
                        <a:pt x="517031" y="90190"/>
                      </a:lnTo>
                      <a:lnTo>
                        <a:pt x="481741" y="59412"/>
                      </a:lnTo>
                      <a:lnTo>
                        <a:pt x="442056" y="34369"/>
                      </a:lnTo>
                      <a:lnTo>
                        <a:pt x="398600" y="15698"/>
                      </a:lnTo>
                      <a:lnTo>
                        <a:pt x="351996" y="4030"/>
                      </a:lnTo>
                      <a:lnTo>
                        <a:pt x="302869" y="0"/>
                      </a:lnTo>
                      <a:close/>
                    </a:path>
                  </a:pathLst>
                </a:custGeom>
                <a:solidFill>
                  <a:srgbClr val="E31836"/>
                </a:solidFill>
              </p:spPr>
              <p:txBody>
                <a:bodyPr wrap="square" lIns="0" tIns="0" rIns="0" bIns="0" rtlCol="0"/>
                <a:lstStyle/>
                <a:p>
                  <a:endParaRPr/>
                </a:p>
              </p:txBody>
            </p:sp>
          </p:grpSp>
          <p:sp>
            <p:nvSpPr>
              <p:cNvPr id="36" name="object 35">
                <a:extLst>
                  <a:ext uri="{FF2B5EF4-FFF2-40B4-BE49-F238E27FC236}">
                    <a16:creationId xmlns:a16="http://schemas.microsoft.com/office/drawing/2014/main" id="{FEAFC242-01EA-4065-B09F-8544A6CAB31E}"/>
                  </a:ext>
                </a:extLst>
              </p:cNvPr>
              <p:cNvSpPr txBox="1"/>
              <p:nvPr/>
            </p:nvSpPr>
            <p:spPr>
              <a:xfrm>
                <a:off x="7795405" y="3081528"/>
                <a:ext cx="508353" cy="228268"/>
              </a:xfrm>
              <a:prstGeom prst="rect">
                <a:avLst/>
              </a:prstGeom>
            </p:spPr>
            <p:txBody>
              <a:bodyPr vert="horz" wrap="square" lIns="0" tIns="12700" rIns="0" bIns="0" rtlCol="0">
                <a:spAutoFit/>
              </a:bodyPr>
              <a:lstStyle/>
              <a:p>
                <a:pPr marL="12700" algn="ctr">
                  <a:lnSpc>
                    <a:spcPct val="100000"/>
                  </a:lnSpc>
                  <a:spcBef>
                    <a:spcPts val="100"/>
                  </a:spcBef>
                </a:pPr>
                <a:r>
                  <a:rPr sz="1400" b="1" spc="-65">
                    <a:solidFill>
                      <a:srgbClr val="FFFFFF"/>
                    </a:solidFill>
                    <a:latin typeface="+mj-lt"/>
                    <a:cs typeface="Lucida Sans"/>
                  </a:rPr>
                  <a:t>69</a:t>
                </a:r>
                <a:endParaRPr sz="1400">
                  <a:latin typeface="+mj-lt"/>
                  <a:cs typeface="Lucida Sans"/>
                </a:endParaRPr>
              </a:p>
            </p:txBody>
          </p:sp>
          <p:sp>
            <p:nvSpPr>
              <p:cNvPr id="43" name="TextBox 42">
                <a:extLst>
                  <a:ext uri="{FF2B5EF4-FFF2-40B4-BE49-F238E27FC236}">
                    <a16:creationId xmlns:a16="http://schemas.microsoft.com/office/drawing/2014/main" id="{7F64176C-6E82-42D6-9FF3-8409CC7A08DC}"/>
                  </a:ext>
                </a:extLst>
              </p:cNvPr>
              <p:cNvSpPr txBox="1"/>
              <p:nvPr/>
            </p:nvSpPr>
            <p:spPr>
              <a:xfrm>
                <a:off x="685800" y="3749040"/>
                <a:ext cx="1554480" cy="872034"/>
              </a:xfrm>
              <a:prstGeom prst="rect">
                <a:avLst/>
              </a:prstGeom>
              <a:noFill/>
            </p:spPr>
            <p:txBody>
              <a:bodyPr wrap="square" lIns="91440" tIns="0" rIns="91440" bIns="0">
                <a:spAutoFit/>
              </a:bodyPr>
              <a:lstStyle/>
              <a:p>
                <a:pPr marR="5080" algn="ctr">
                  <a:lnSpc>
                    <a:spcPts val="1300"/>
                  </a:lnSpc>
                </a:pPr>
                <a:r>
                  <a:rPr lang="en-US" sz="1200">
                    <a:latin typeface="Arial"/>
                    <a:cs typeface="Arial"/>
                  </a:rPr>
                  <a:t>Criminalization</a:t>
                </a:r>
                <a:r>
                  <a:rPr lang="en-US" sz="1200" spc="-80">
                    <a:latin typeface="Arial"/>
                    <a:cs typeface="Arial"/>
                  </a:rPr>
                  <a:t> </a:t>
                </a:r>
                <a:r>
                  <a:rPr lang="en-US" sz="1200" spc="15">
                    <a:latin typeface="Arial"/>
                    <a:cs typeface="Arial"/>
                  </a:rPr>
                  <a:t>and/or </a:t>
                </a:r>
                <a:r>
                  <a:rPr lang="en-US" sz="1200" spc="5">
                    <a:latin typeface="Arial"/>
                    <a:cs typeface="Arial"/>
                  </a:rPr>
                  <a:t>prosecution </a:t>
                </a:r>
                <a:r>
                  <a:rPr lang="en-US" sz="1200" spc="15">
                    <a:latin typeface="Arial"/>
                    <a:cs typeface="Arial"/>
                  </a:rPr>
                  <a:t>of </a:t>
                </a:r>
                <a:r>
                  <a:rPr lang="en-US" sz="1200">
                    <a:latin typeface="Arial"/>
                    <a:cs typeface="Arial"/>
                  </a:rPr>
                  <a:t>transgender </a:t>
                </a:r>
                <a:r>
                  <a:rPr lang="en-US" sz="1200" spc="15">
                    <a:latin typeface="Arial"/>
                    <a:cs typeface="Arial"/>
                  </a:rPr>
                  <a:t>people  </a:t>
                </a:r>
              </a:p>
              <a:p>
                <a:pPr marR="5080" algn="ctr">
                  <a:lnSpc>
                    <a:spcPts val="1300"/>
                  </a:lnSpc>
                  <a:spcBef>
                    <a:spcPts val="300"/>
                  </a:spcBef>
                </a:pPr>
                <a:r>
                  <a:rPr lang="en-US" sz="1100" i="1" spc="-30">
                    <a:latin typeface="Arial"/>
                    <a:cs typeface="Arial"/>
                  </a:rPr>
                  <a:t>(n </a:t>
                </a:r>
                <a:r>
                  <a:rPr lang="en-US" sz="1100" i="1" spc="55">
                    <a:latin typeface="Arial"/>
                    <a:cs typeface="Arial"/>
                  </a:rPr>
                  <a:t>=</a:t>
                </a:r>
                <a:r>
                  <a:rPr lang="en-US" sz="1100" i="1" spc="-15">
                    <a:latin typeface="Arial"/>
                    <a:cs typeface="Arial"/>
                  </a:rPr>
                  <a:t> </a:t>
                </a:r>
                <a:r>
                  <a:rPr lang="en-US" sz="1100" i="1" spc="-35">
                    <a:latin typeface="Arial"/>
                    <a:cs typeface="Arial"/>
                  </a:rPr>
                  <a:t>134)</a:t>
                </a:r>
                <a:endParaRPr lang="en-US" sz="1100" i="1">
                  <a:latin typeface="Arial"/>
                  <a:cs typeface="Arial"/>
                </a:endParaRPr>
              </a:p>
            </p:txBody>
          </p:sp>
          <p:sp>
            <p:nvSpPr>
              <p:cNvPr id="44" name="TextBox 43">
                <a:extLst>
                  <a:ext uri="{FF2B5EF4-FFF2-40B4-BE49-F238E27FC236}">
                    <a16:creationId xmlns:a16="http://schemas.microsoft.com/office/drawing/2014/main" id="{C276B2E5-D5DD-4219-8061-21AC80A969A1}"/>
                  </a:ext>
                </a:extLst>
              </p:cNvPr>
              <p:cNvSpPr txBox="1"/>
              <p:nvPr/>
            </p:nvSpPr>
            <p:spPr>
              <a:xfrm>
                <a:off x="2331720" y="3749040"/>
                <a:ext cx="1554480" cy="705321"/>
              </a:xfrm>
              <a:prstGeom prst="rect">
                <a:avLst/>
              </a:prstGeom>
              <a:noFill/>
            </p:spPr>
            <p:txBody>
              <a:bodyPr wrap="square" lIns="91440" tIns="0" rIns="91440" bIns="0">
                <a:spAutoFit/>
              </a:bodyPr>
              <a:lstStyle/>
              <a:p>
                <a:pPr marR="5080" algn="ctr">
                  <a:lnSpc>
                    <a:spcPts val="1300"/>
                  </a:lnSpc>
                </a:pPr>
                <a:r>
                  <a:rPr lang="en-US" sz="1200">
                    <a:latin typeface="Arial"/>
                    <a:cs typeface="Arial"/>
                  </a:rPr>
                  <a:t>Criminalization of any aspect of sex work</a:t>
                </a:r>
              </a:p>
              <a:p>
                <a:pPr marR="5080" algn="ctr">
                  <a:lnSpc>
                    <a:spcPts val="1300"/>
                  </a:lnSpc>
                  <a:spcBef>
                    <a:spcPts val="300"/>
                  </a:spcBef>
                </a:pPr>
                <a:r>
                  <a:rPr lang="en-US" sz="1100" i="1" spc="-30">
                    <a:latin typeface="Arial"/>
                    <a:cs typeface="Arial"/>
                  </a:rPr>
                  <a:t>(n </a:t>
                </a:r>
                <a:r>
                  <a:rPr lang="en-US" sz="1100" i="1" spc="55">
                    <a:latin typeface="Arial"/>
                    <a:cs typeface="Arial"/>
                  </a:rPr>
                  <a:t>=</a:t>
                </a:r>
                <a:r>
                  <a:rPr lang="en-US" sz="1100" i="1" spc="-15">
                    <a:latin typeface="Arial"/>
                    <a:cs typeface="Arial"/>
                  </a:rPr>
                  <a:t> </a:t>
                </a:r>
                <a:r>
                  <a:rPr lang="en-US" sz="1100" i="1" spc="-35">
                    <a:latin typeface="Arial"/>
                    <a:cs typeface="Arial"/>
                  </a:rPr>
                  <a:t>140)</a:t>
                </a:r>
                <a:endParaRPr lang="en-US" sz="1100" i="1">
                  <a:latin typeface="Arial"/>
                  <a:cs typeface="Arial"/>
                </a:endParaRPr>
              </a:p>
            </p:txBody>
          </p:sp>
          <p:sp>
            <p:nvSpPr>
              <p:cNvPr id="46" name="TextBox 45">
                <a:extLst>
                  <a:ext uri="{FF2B5EF4-FFF2-40B4-BE49-F238E27FC236}">
                    <a16:creationId xmlns:a16="http://schemas.microsoft.com/office/drawing/2014/main" id="{0F9C321D-328B-4797-95AB-E40AB8597F30}"/>
                  </a:ext>
                </a:extLst>
              </p:cNvPr>
              <p:cNvSpPr txBox="1"/>
              <p:nvPr/>
            </p:nvSpPr>
            <p:spPr>
              <a:xfrm>
                <a:off x="5623560" y="3749040"/>
                <a:ext cx="1554480" cy="872034"/>
              </a:xfrm>
              <a:prstGeom prst="rect">
                <a:avLst/>
              </a:prstGeom>
              <a:noFill/>
            </p:spPr>
            <p:txBody>
              <a:bodyPr wrap="square" lIns="91440" tIns="0" rIns="91440" bIns="0">
                <a:spAutoFit/>
              </a:bodyPr>
              <a:lstStyle/>
              <a:p>
                <a:pPr marR="5080" algn="ctr">
                  <a:lnSpc>
                    <a:spcPts val="1300"/>
                  </a:lnSpc>
                </a:pPr>
                <a:r>
                  <a:rPr lang="en-US" sz="1200">
                    <a:latin typeface="Arial"/>
                    <a:cs typeface="Arial"/>
                  </a:rPr>
                  <a:t>Criminalization of HIV transmission, non-disclosure or exposure</a:t>
                </a:r>
              </a:p>
              <a:p>
                <a:pPr marR="5080" algn="ctr">
                  <a:lnSpc>
                    <a:spcPts val="1300"/>
                  </a:lnSpc>
                  <a:spcBef>
                    <a:spcPts val="300"/>
                  </a:spcBef>
                </a:pPr>
                <a:r>
                  <a:rPr lang="en-US" sz="1100" i="1" spc="-30">
                    <a:latin typeface="Arial"/>
                    <a:cs typeface="Arial"/>
                  </a:rPr>
                  <a:t>(n </a:t>
                </a:r>
                <a:r>
                  <a:rPr lang="en-US" sz="1100" i="1" spc="55">
                    <a:latin typeface="Arial"/>
                    <a:cs typeface="Arial"/>
                  </a:rPr>
                  <a:t>=</a:t>
                </a:r>
                <a:r>
                  <a:rPr lang="en-US" sz="1100" i="1" spc="-15">
                    <a:latin typeface="Arial"/>
                    <a:cs typeface="Arial"/>
                  </a:rPr>
                  <a:t> </a:t>
                </a:r>
                <a:r>
                  <a:rPr lang="en-US" sz="1100" i="1" spc="-35">
                    <a:latin typeface="Arial"/>
                    <a:cs typeface="Arial"/>
                  </a:rPr>
                  <a:t>151)</a:t>
                </a:r>
                <a:endParaRPr lang="en-US" sz="1100" i="1">
                  <a:latin typeface="Arial"/>
                  <a:cs typeface="Arial"/>
                </a:endParaRPr>
              </a:p>
            </p:txBody>
          </p:sp>
          <p:sp>
            <p:nvSpPr>
              <p:cNvPr id="47" name="TextBox 46">
                <a:extLst>
                  <a:ext uri="{FF2B5EF4-FFF2-40B4-BE49-F238E27FC236}">
                    <a16:creationId xmlns:a16="http://schemas.microsoft.com/office/drawing/2014/main" id="{9F83AF2A-7314-439F-87F3-B1B1F228460C}"/>
                  </a:ext>
                </a:extLst>
              </p:cNvPr>
              <p:cNvSpPr txBox="1"/>
              <p:nvPr/>
            </p:nvSpPr>
            <p:spPr>
              <a:xfrm>
                <a:off x="7269480" y="3749040"/>
                <a:ext cx="1554480" cy="705321"/>
              </a:xfrm>
              <a:prstGeom prst="rect">
                <a:avLst/>
              </a:prstGeom>
              <a:noFill/>
            </p:spPr>
            <p:txBody>
              <a:bodyPr wrap="square" lIns="91440" tIns="0" rIns="91440" bIns="0">
                <a:spAutoFit/>
              </a:bodyPr>
              <a:lstStyle/>
              <a:p>
                <a:pPr marR="5080" algn="ctr">
                  <a:lnSpc>
                    <a:spcPts val="1300"/>
                  </a:lnSpc>
                </a:pPr>
                <a:r>
                  <a:rPr lang="en-US" sz="1200">
                    <a:latin typeface="Arial"/>
                    <a:cs typeface="Arial"/>
                  </a:rPr>
                  <a:t>Criminalization of same-sex sexual relations</a:t>
                </a:r>
              </a:p>
              <a:p>
                <a:pPr marR="5080" algn="ctr">
                  <a:lnSpc>
                    <a:spcPts val="1300"/>
                  </a:lnSpc>
                  <a:spcBef>
                    <a:spcPts val="300"/>
                  </a:spcBef>
                </a:pPr>
                <a:r>
                  <a:rPr lang="en-US" sz="1100" i="1" spc="-30">
                    <a:latin typeface="Arial"/>
                    <a:cs typeface="Arial"/>
                  </a:rPr>
                  <a:t>(n </a:t>
                </a:r>
                <a:r>
                  <a:rPr lang="en-US" sz="1100" i="1" spc="55">
                    <a:latin typeface="Arial"/>
                    <a:cs typeface="Arial"/>
                  </a:rPr>
                  <a:t>=</a:t>
                </a:r>
                <a:r>
                  <a:rPr lang="en-US" sz="1100" i="1" spc="-15">
                    <a:latin typeface="Arial"/>
                    <a:cs typeface="Arial"/>
                  </a:rPr>
                  <a:t> </a:t>
                </a:r>
                <a:r>
                  <a:rPr lang="en-US" sz="1100" i="1" spc="-35">
                    <a:latin typeface="Arial"/>
                    <a:cs typeface="Arial"/>
                  </a:rPr>
                  <a:t>194)</a:t>
                </a:r>
                <a:endParaRPr lang="en-US" sz="1100" i="1">
                  <a:latin typeface="Arial"/>
                  <a:cs typeface="Arial"/>
                </a:endParaRPr>
              </a:p>
            </p:txBody>
          </p:sp>
        </p:grpSp>
        <p:grpSp>
          <p:nvGrpSpPr>
            <p:cNvPr id="55" name="Group 54">
              <a:extLst>
                <a:ext uri="{FF2B5EF4-FFF2-40B4-BE49-F238E27FC236}">
                  <a16:creationId xmlns:a16="http://schemas.microsoft.com/office/drawing/2014/main" id="{C57E43EE-7D2F-4A61-B2AB-43994B1EA7FE}"/>
                </a:ext>
              </a:extLst>
            </p:cNvPr>
            <p:cNvGrpSpPr/>
            <p:nvPr/>
          </p:nvGrpSpPr>
          <p:grpSpPr>
            <a:xfrm>
              <a:off x="1175021" y="5100794"/>
              <a:ext cx="2578710" cy="530942"/>
              <a:chOff x="1325851" y="5531701"/>
              <a:chExt cx="2578710" cy="530942"/>
            </a:xfrm>
          </p:grpSpPr>
          <p:grpSp>
            <p:nvGrpSpPr>
              <p:cNvPr id="26" name="object 25">
                <a:extLst>
                  <a:ext uri="{FF2B5EF4-FFF2-40B4-BE49-F238E27FC236}">
                    <a16:creationId xmlns:a16="http://schemas.microsoft.com/office/drawing/2014/main" id="{484D3044-3442-467F-810A-FDCFAF8F53BB}"/>
                  </a:ext>
                </a:extLst>
              </p:cNvPr>
              <p:cNvGrpSpPr/>
              <p:nvPr/>
            </p:nvGrpSpPr>
            <p:grpSpPr>
              <a:xfrm>
                <a:off x="1325851" y="5618143"/>
                <a:ext cx="701040" cy="444500"/>
                <a:chOff x="828003" y="4585894"/>
                <a:chExt cx="701040" cy="444500"/>
              </a:xfrm>
            </p:grpSpPr>
            <p:sp>
              <p:nvSpPr>
                <p:cNvPr id="27" name="object 26">
                  <a:extLst>
                    <a:ext uri="{FF2B5EF4-FFF2-40B4-BE49-F238E27FC236}">
                      <a16:creationId xmlns:a16="http://schemas.microsoft.com/office/drawing/2014/main" id="{092C9AC2-67CA-4B23-B6FD-78FB601EB7D0}"/>
                    </a:ext>
                  </a:extLst>
                </p:cNvPr>
                <p:cNvSpPr/>
                <p:nvPr/>
              </p:nvSpPr>
              <p:spPr>
                <a:xfrm>
                  <a:off x="828003" y="4585894"/>
                  <a:ext cx="444500" cy="444500"/>
                </a:xfrm>
                <a:custGeom>
                  <a:avLst/>
                  <a:gdLst/>
                  <a:ahLst/>
                  <a:cxnLst/>
                  <a:rect l="l" t="t" r="r" b="b"/>
                  <a:pathLst>
                    <a:path w="444500" h="444500">
                      <a:moveTo>
                        <a:pt x="221996" y="0"/>
                      </a:moveTo>
                      <a:lnTo>
                        <a:pt x="177255" y="4510"/>
                      </a:lnTo>
                      <a:lnTo>
                        <a:pt x="135584" y="17445"/>
                      </a:lnTo>
                      <a:lnTo>
                        <a:pt x="97875" y="37913"/>
                      </a:lnTo>
                      <a:lnTo>
                        <a:pt x="65020" y="65022"/>
                      </a:lnTo>
                      <a:lnTo>
                        <a:pt x="37913" y="97878"/>
                      </a:lnTo>
                      <a:lnTo>
                        <a:pt x="17445" y="135590"/>
                      </a:lnTo>
                      <a:lnTo>
                        <a:pt x="4510" y="177264"/>
                      </a:lnTo>
                      <a:lnTo>
                        <a:pt x="0" y="222008"/>
                      </a:lnTo>
                      <a:lnTo>
                        <a:pt x="4510" y="266748"/>
                      </a:lnTo>
                      <a:lnTo>
                        <a:pt x="17445" y="308419"/>
                      </a:lnTo>
                      <a:lnTo>
                        <a:pt x="37913" y="346129"/>
                      </a:lnTo>
                      <a:lnTo>
                        <a:pt x="65020" y="378983"/>
                      </a:lnTo>
                      <a:lnTo>
                        <a:pt x="97875" y="406091"/>
                      </a:lnTo>
                      <a:lnTo>
                        <a:pt x="135584" y="426559"/>
                      </a:lnTo>
                      <a:lnTo>
                        <a:pt x="177255" y="439494"/>
                      </a:lnTo>
                      <a:lnTo>
                        <a:pt x="221996" y="444004"/>
                      </a:lnTo>
                      <a:lnTo>
                        <a:pt x="266736" y="439494"/>
                      </a:lnTo>
                      <a:lnTo>
                        <a:pt x="308407" y="426559"/>
                      </a:lnTo>
                      <a:lnTo>
                        <a:pt x="346116" y="406091"/>
                      </a:lnTo>
                      <a:lnTo>
                        <a:pt x="378971" y="378983"/>
                      </a:lnTo>
                      <a:lnTo>
                        <a:pt x="406078" y="346129"/>
                      </a:lnTo>
                      <a:lnTo>
                        <a:pt x="426546" y="308419"/>
                      </a:lnTo>
                      <a:lnTo>
                        <a:pt x="439481" y="266748"/>
                      </a:lnTo>
                      <a:lnTo>
                        <a:pt x="443992" y="222008"/>
                      </a:lnTo>
                      <a:lnTo>
                        <a:pt x="439481" y="177264"/>
                      </a:lnTo>
                      <a:lnTo>
                        <a:pt x="426546" y="135590"/>
                      </a:lnTo>
                      <a:lnTo>
                        <a:pt x="406078" y="97878"/>
                      </a:lnTo>
                      <a:lnTo>
                        <a:pt x="378971" y="65022"/>
                      </a:lnTo>
                      <a:lnTo>
                        <a:pt x="346116" y="37913"/>
                      </a:lnTo>
                      <a:lnTo>
                        <a:pt x="308407" y="17445"/>
                      </a:lnTo>
                      <a:lnTo>
                        <a:pt x="266736" y="4510"/>
                      </a:lnTo>
                      <a:lnTo>
                        <a:pt x="221996" y="0"/>
                      </a:lnTo>
                      <a:close/>
                    </a:path>
                  </a:pathLst>
                </a:custGeom>
                <a:solidFill>
                  <a:srgbClr val="62CDF6"/>
                </a:solidFill>
              </p:spPr>
              <p:txBody>
                <a:bodyPr wrap="square" lIns="0" tIns="0" rIns="0" bIns="0" rtlCol="0"/>
                <a:lstStyle/>
                <a:p>
                  <a:endParaRPr/>
                </a:p>
              </p:txBody>
            </p:sp>
            <p:sp>
              <p:nvSpPr>
                <p:cNvPr id="28" name="object 27">
                  <a:extLst>
                    <a:ext uri="{FF2B5EF4-FFF2-40B4-BE49-F238E27FC236}">
                      <a16:creationId xmlns:a16="http://schemas.microsoft.com/office/drawing/2014/main" id="{5FD1B6F8-60B7-416A-B351-4AE53CF8D831}"/>
                    </a:ext>
                  </a:extLst>
                </p:cNvPr>
                <p:cNvSpPr/>
                <p:nvPr/>
              </p:nvSpPr>
              <p:spPr>
                <a:xfrm>
                  <a:off x="936003" y="4801895"/>
                  <a:ext cx="227990" cy="228003"/>
                </a:xfrm>
                <a:prstGeom prst="rect">
                  <a:avLst/>
                </a:prstGeom>
                <a:blipFill>
                  <a:blip r:embed="rId2" cstate="print"/>
                  <a:stretch>
                    <a:fillRect/>
                  </a:stretch>
                </a:blipFill>
              </p:spPr>
              <p:txBody>
                <a:bodyPr wrap="square" lIns="0" tIns="0" rIns="0" bIns="0" rtlCol="0"/>
                <a:lstStyle/>
                <a:p>
                  <a:endParaRPr/>
                </a:p>
              </p:txBody>
            </p:sp>
            <p:sp>
              <p:nvSpPr>
                <p:cNvPr id="29" name="object 28">
                  <a:extLst>
                    <a:ext uri="{FF2B5EF4-FFF2-40B4-BE49-F238E27FC236}">
                      <a16:creationId xmlns:a16="http://schemas.microsoft.com/office/drawing/2014/main" id="{90E2BC7D-B599-42EE-AB72-EC08F154949E}"/>
                    </a:ext>
                  </a:extLst>
                </p:cNvPr>
                <p:cNvSpPr/>
                <p:nvPr/>
              </p:nvSpPr>
              <p:spPr>
                <a:xfrm>
                  <a:off x="1049999" y="4592245"/>
                  <a:ext cx="479425" cy="0"/>
                </a:xfrm>
                <a:custGeom>
                  <a:avLst/>
                  <a:gdLst/>
                  <a:ahLst/>
                  <a:cxnLst/>
                  <a:rect l="l" t="t" r="r" b="b"/>
                  <a:pathLst>
                    <a:path w="479425">
                      <a:moveTo>
                        <a:pt x="0" y="0"/>
                      </a:moveTo>
                      <a:lnTo>
                        <a:pt x="478802" y="0"/>
                      </a:lnTo>
                    </a:path>
                  </a:pathLst>
                </a:custGeom>
                <a:ln w="12700">
                  <a:solidFill>
                    <a:srgbClr val="62CDF6"/>
                  </a:solidFill>
                </a:ln>
              </p:spPr>
              <p:txBody>
                <a:bodyPr wrap="square" lIns="0" tIns="0" rIns="0" bIns="0" rtlCol="0"/>
                <a:lstStyle/>
                <a:p>
                  <a:endParaRPr/>
                </a:p>
              </p:txBody>
            </p:sp>
            <p:sp>
              <p:nvSpPr>
                <p:cNvPr id="30" name="object 29">
                  <a:extLst>
                    <a:ext uri="{FF2B5EF4-FFF2-40B4-BE49-F238E27FC236}">
                      <a16:creationId xmlns:a16="http://schemas.microsoft.com/office/drawing/2014/main" id="{199BFE5F-06BC-4F77-A27B-29D3A85A2849}"/>
                    </a:ext>
                  </a:extLst>
                </p:cNvPr>
                <p:cNvSpPr/>
                <p:nvPr/>
              </p:nvSpPr>
              <p:spPr>
                <a:xfrm>
                  <a:off x="1049999" y="4808244"/>
                  <a:ext cx="479425" cy="0"/>
                </a:xfrm>
                <a:custGeom>
                  <a:avLst/>
                  <a:gdLst/>
                  <a:ahLst/>
                  <a:cxnLst/>
                  <a:rect l="l" t="t" r="r" b="b"/>
                  <a:pathLst>
                    <a:path w="479425">
                      <a:moveTo>
                        <a:pt x="0" y="0"/>
                      </a:moveTo>
                      <a:lnTo>
                        <a:pt x="478802" y="0"/>
                      </a:lnTo>
                    </a:path>
                  </a:pathLst>
                </a:custGeom>
                <a:ln w="12700">
                  <a:solidFill>
                    <a:srgbClr val="E31836"/>
                  </a:solidFill>
                </a:ln>
              </p:spPr>
              <p:txBody>
                <a:bodyPr wrap="square" lIns="0" tIns="0" rIns="0" bIns="0" rtlCol="0"/>
                <a:lstStyle/>
                <a:p>
                  <a:endParaRPr/>
                </a:p>
              </p:txBody>
            </p:sp>
          </p:grpSp>
          <p:sp>
            <p:nvSpPr>
              <p:cNvPr id="31" name="object 30">
                <a:extLst>
                  <a:ext uri="{FF2B5EF4-FFF2-40B4-BE49-F238E27FC236}">
                    <a16:creationId xmlns:a16="http://schemas.microsoft.com/office/drawing/2014/main" id="{4AAE1A05-DF63-4C5E-8D73-B3C3BDB89563}"/>
                  </a:ext>
                </a:extLst>
              </p:cNvPr>
              <p:cNvSpPr txBox="1"/>
              <p:nvPr/>
            </p:nvSpPr>
            <p:spPr>
              <a:xfrm>
                <a:off x="2084832" y="5531701"/>
                <a:ext cx="1280159" cy="184666"/>
              </a:xfrm>
              <a:prstGeom prst="rect">
                <a:avLst/>
              </a:prstGeom>
              <a:noFill/>
            </p:spPr>
            <p:txBody>
              <a:bodyPr wrap="none" lIns="0" tIns="0" rIns="0" bIns="0" anchor="ctr">
                <a:spAutoFit/>
              </a:bodyPr>
              <a:lstStyle>
                <a:defPPr>
                  <a:defRPr lang="LID4096"/>
                </a:defPPr>
                <a:lvl1pPr algn="ctr">
                  <a:buSzPct val="200000"/>
                  <a:defRPr sz="1600" b="0" spc="-20"/>
                </a:lvl1pPr>
              </a:lstStyle>
              <a:p>
                <a:pPr algn="l"/>
                <a:r>
                  <a:rPr sz="1200"/>
                  <a:t>Reporting countries</a:t>
                </a:r>
              </a:p>
            </p:txBody>
          </p:sp>
          <p:sp>
            <p:nvSpPr>
              <p:cNvPr id="56" name="TextBox 55">
                <a:extLst>
                  <a:ext uri="{FF2B5EF4-FFF2-40B4-BE49-F238E27FC236}">
                    <a16:creationId xmlns:a16="http://schemas.microsoft.com/office/drawing/2014/main" id="{68B08DA1-0345-4837-B6F9-79DD1DBF0AE0}"/>
                  </a:ext>
                </a:extLst>
              </p:cNvPr>
              <p:cNvSpPr txBox="1"/>
              <p:nvPr/>
            </p:nvSpPr>
            <p:spPr>
              <a:xfrm>
                <a:off x="2084832" y="5748160"/>
                <a:ext cx="1819729" cy="184666"/>
              </a:xfrm>
              <a:prstGeom prst="rect">
                <a:avLst/>
              </a:prstGeom>
              <a:noFill/>
            </p:spPr>
            <p:txBody>
              <a:bodyPr wrap="none" lIns="0" tIns="0" rIns="0" bIns="0" anchor="ctr">
                <a:spAutoFit/>
              </a:bodyPr>
              <a:lstStyle>
                <a:defPPr>
                  <a:defRPr lang="LID4096"/>
                </a:defPPr>
                <a:lvl1pPr algn="ctr">
                  <a:buSzPct val="200000"/>
                  <a:defRPr sz="1600" b="0" spc="-20"/>
                </a:lvl1pPr>
              </a:lstStyle>
              <a:p>
                <a:pPr algn="l"/>
                <a:r>
                  <a:rPr lang="en-GB" sz="1200"/>
                  <a:t>Countries with punitive laws</a:t>
                </a:r>
              </a:p>
            </p:txBody>
          </p:sp>
        </p:grpSp>
      </p:grpSp>
      <p:sp>
        <p:nvSpPr>
          <p:cNvPr id="42" name="object 2">
            <a:extLst>
              <a:ext uri="{FF2B5EF4-FFF2-40B4-BE49-F238E27FC236}">
                <a16:creationId xmlns:a16="http://schemas.microsoft.com/office/drawing/2014/main" id="{8210F185-3F34-4C38-9784-B189139FF187}"/>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140660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583AF4-2897-41EF-8F8B-8EF874C8B030}"/>
              </a:ext>
            </a:extLst>
          </p:cNvPr>
          <p:cNvGrpSpPr/>
          <p:nvPr/>
        </p:nvGrpSpPr>
        <p:grpSpPr>
          <a:xfrm>
            <a:off x="365760" y="981776"/>
            <a:ext cx="11774104" cy="5815584"/>
            <a:chOff x="365760" y="981776"/>
            <a:chExt cx="11774104" cy="5815584"/>
          </a:xfrm>
        </p:grpSpPr>
        <p:grpSp>
          <p:nvGrpSpPr>
            <p:cNvPr id="253" name="Group 252">
              <a:extLst>
                <a:ext uri="{FF2B5EF4-FFF2-40B4-BE49-F238E27FC236}">
                  <a16:creationId xmlns:a16="http://schemas.microsoft.com/office/drawing/2014/main" id="{2EDFBCD0-E7C3-4CE1-920B-B6AA03077555}"/>
                </a:ext>
              </a:extLst>
            </p:cNvPr>
            <p:cNvGrpSpPr/>
            <p:nvPr/>
          </p:nvGrpSpPr>
          <p:grpSpPr>
            <a:xfrm>
              <a:off x="964783" y="3046027"/>
              <a:ext cx="2964773" cy="1754088"/>
              <a:chOff x="676656" y="1828800"/>
              <a:chExt cx="2964773" cy="1754088"/>
            </a:xfrm>
          </p:grpSpPr>
          <p:sp>
            <p:nvSpPr>
              <p:cNvPr id="114" name="object 66">
                <a:extLst>
                  <a:ext uri="{FF2B5EF4-FFF2-40B4-BE49-F238E27FC236}">
                    <a16:creationId xmlns:a16="http://schemas.microsoft.com/office/drawing/2014/main" id="{C757B20F-2D2D-4CF4-A42C-4E78689FA1E7}"/>
                  </a:ext>
                </a:extLst>
              </p:cNvPr>
              <p:cNvSpPr/>
              <p:nvPr/>
            </p:nvSpPr>
            <p:spPr>
              <a:xfrm>
                <a:off x="694944" y="1837944"/>
                <a:ext cx="137160" cy="137160"/>
              </a:xfrm>
              <a:custGeom>
                <a:avLst/>
                <a:gdLst/>
                <a:ahLst/>
                <a:cxnLst/>
                <a:rect l="l" t="t" r="r" b="b"/>
                <a:pathLst>
                  <a:path w="90169" h="90170">
                    <a:moveTo>
                      <a:pt x="89992" y="0"/>
                    </a:moveTo>
                    <a:lnTo>
                      <a:pt x="0" y="0"/>
                    </a:lnTo>
                    <a:lnTo>
                      <a:pt x="0" y="90004"/>
                    </a:lnTo>
                    <a:lnTo>
                      <a:pt x="89992" y="90004"/>
                    </a:lnTo>
                    <a:lnTo>
                      <a:pt x="89992"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 name="object 67">
                <a:extLst>
                  <a:ext uri="{FF2B5EF4-FFF2-40B4-BE49-F238E27FC236}">
                    <a16:creationId xmlns:a16="http://schemas.microsoft.com/office/drawing/2014/main" id="{AE79664B-5D91-4A96-BB94-1DFB2EECF170}"/>
                  </a:ext>
                </a:extLst>
              </p:cNvPr>
              <p:cNvSpPr/>
              <p:nvPr/>
            </p:nvSpPr>
            <p:spPr>
              <a:xfrm>
                <a:off x="694944" y="2066544"/>
                <a:ext cx="137160" cy="137160"/>
              </a:xfrm>
              <a:custGeom>
                <a:avLst/>
                <a:gdLst/>
                <a:ahLst/>
                <a:cxnLst/>
                <a:rect l="l" t="t" r="r" b="b"/>
                <a:pathLst>
                  <a:path w="90169" h="90170">
                    <a:moveTo>
                      <a:pt x="89992" y="0"/>
                    </a:moveTo>
                    <a:lnTo>
                      <a:pt x="0" y="0"/>
                    </a:lnTo>
                    <a:lnTo>
                      <a:pt x="0" y="90004"/>
                    </a:lnTo>
                    <a:lnTo>
                      <a:pt x="89992" y="90004"/>
                    </a:lnTo>
                    <a:lnTo>
                      <a:pt x="89992"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object 68">
                <a:extLst>
                  <a:ext uri="{FF2B5EF4-FFF2-40B4-BE49-F238E27FC236}">
                    <a16:creationId xmlns:a16="http://schemas.microsoft.com/office/drawing/2014/main" id="{E7D80485-C7BD-4039-8C56-27FD18786DF5}"/>
                  </a:ext>
                </a:extLst>
              </p:cNvPr>
              <p:cNvSpPr txBox="1"/>
              <p:nvPr/>
            </p:nvSpPr>
            <p:spPr>
              <a:xfrm>
                <a:off x="914400" y="1828800"/>
                <a:ext cx="1118896" cy="153888"/>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Asia and the Pacific</a:t>
                </a:r>
              </a:p>
            </p:txBody>
          </p:sp>
          <p:sp>
            <p:nvSpPr>
              <p:cNvPr id="117" name="object 69">
                <a:extLst>
                  <a:ext uri="{FF2B5EF4-FFF2-40B4-BE49-F238E27FC236}">
                    <a16:creationId xmlns:a16="http://schemas.microsoft.com/office/drawing/2014/main" id="{0E68D6F4-81BB-46DE-959B-05B8E26FB0B7}"/>
                  </a:ext>
                </a:extLst>
              </p:cNvPr>
              <p:cNvSpPr txBox="1"/>
              <p:nvPr/>
            </p:nvSpPr>
            <p:spPr>
              <a:xfrm>
                <a:off x="914400" y="2057400"/>
                <a:ext cx="1833835" cy="153888"/>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Eastern Europe and central Asia</a:t>
                </a:r>
              </a:p>
            </p:txBody>
          </p:sp>
          <p:sp>
            <p:nvSpPr>
              <p:cNvPr id="118" name="object 70">
                <a:extLst>
                  <a:ext uri="{FF2B5EF4-FFF2-40B4-BE49-F238E27FC236}">
                    <a16:creationId xmlns:a16="http://schemas.microsoft.com/office/drawing/2014/main" id="{BA559660-264B-4956-BEDB-C0112A972209}"/>
                  </a:ext>
                </a:extLst>
              </p:cNvPr>
              <p:cNvSpPr/>
              <p:nvPr/>
            </p:nvSpPr>
            <p:spPr>
              <a:xfrm>
                <a:off x="694944" y="2752344"/>
                <a:ext cx="137160" cy="137160"/>
              </a:xfrm>
              <a:custGeom>
                <a:avLst/>
                <a:gdLst/>
                <a:ahLst/>
                <a:cxnLst/>
                <a:rect l="l" t="t" r="r" b="b"/>
                <a:pathLst>
                  <a:path w="90170" h="90170">
                    <a:moveTo>
                      <a:pt x="90004" y="0"/>
                    </a:moveTo>
                    <a:lnTo>
                      <a:pt x="0" y="0"/>
                    </a:lnTo>
                    <a:lnTo>
                      <a:pt x="0" y="90004"/>
                    </a:lnTo>
                    <a:lnTo>
                      <a:pt x="90004" y="90004"/>
                    </a:lnTo>
                    <a:lnTo>
                      <a:pt x="90004"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 name="object 71">
                <a:extLst>
                  <a:ext uri="{FF2B5EF4-FFF2-40B4-BE49-F238E27FC236}">
                    <a16:creationId xmlns:a16="http://schemas.microsoft.com/office/drawing/2014/main" id="{807384B8-2350-44DA-8F6A-89E98C9452C0}"/>
                  </a:ext>
                </a:extLst>
              </p:cNvPr>
              <p:cNvSpPr/>
              <p:nvPr/>
            </p:nvSpPr>
            <p:spPr>
              <a:xfrm>
                <a:off x="694944" y="2984736"/>
                <a:ext cx="137160" cy="137160"/>
              </a:xfrm>
              <a:custGeom>
                <a:avLst/>
                <a:gdLst/>
                <a:ahLst/>
                <a:cxnLst/>
                <a:rect l="l" t="t" r="r" b="b"/>
                <a:pathLst>
                  <a:path w="90170" h="90170">
                    <a:moveTo>
                      <a:pt x="90004" y="0"/>
                    </a:moveTo>
                    <a:lnTo>
                      <a:pt x="0" y="0"/>
                    </a:lnTo>
                    <a:lnTo>
                      <a:pt x="0" y="90004"/>
                    </a:lnTo>
                    <a:lnTo>
                      <a:pt x="90004" y="90004"/>
                    </a:lnTo>
                    <a:lnTo>
                      <a:pt x="90004" y="0"/>
                    </a:lnTo>
                    <a:close/>
                  </a:path>
                </a:pathLst>
              </a:custGeom>
              <a:solidFill>
                <a:srgbClr val="B8E1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object 72">
                <a:extLst>
                  <a:ext uri="{FF2B5EF4-FFF2-40B4-BE49-F238E27FC236}">
                    <a16:creationId xmlns:a16="http://schemas.microsoft.com/office/drawing/2014/main" id="{18988DD2-BBEE-484A-9F2B-2CB709B054D2}"/>
                  </a:ext>
                </a:extLst>
              </p:cNvPr>
              <p:cNvSpPr txBox="1"/>
              <p:nvPr/>
            </p:nvSpPr>
            <p:spPr>
              <a:xfrm>
                <a:off x="914400" y="2743200"/>
                <a:ext cx="1623842" cy="153888"/>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Middle East and North Africa</a:t>
                </a:r>
              </a:p>
            </p:txBody>
          </p:sp>
          <p:sp>
            <p:nvSpPr>
              <p:cNvPr id="121" name="object 73">
                <a:extLst>
                  <a:ext uri="{FF2B5EF4-FFF2-40B4-BE49-F238E27FC236}">
                    <a16:creationId xmlns:a16="http://schemas.microsoft.com/office/drawing/2014/main" id="{000F8850-EA10-4A00-8CFA-7679B3188E86}"/>
                  </a:ext>
                </a:extLst>
              </p:cNvPr>
              <p:cNvSpPr txBox="1"/>
              <p:nvPr/>
            </p:nvSpPr>
            <p:spPr>
              <a:xfrm>
                <a:off x="914400" y="2971800"/>
                <a:ext cx="1503617" cy="153888"/>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Western and central Africa</a:t>
                </a:r>
              </a:p>
            </p:txBody>
          </p:sp>
          <p:sp>
            <p:nvSpPr>
              <p:cNvPr id="122" name="object 74">
                <a:extLst>
                  <a:ext uri="{FF2B5EF4-FFF2-40B4-BE49-F238E27FC236}">
                    <a16:creationId xmlns:a16="http://schemas.microsoft.com/office/drawing/2014/main" id="{772AB51C-4C35-4DEE-9617-E20E8532D8F0}"/>
                  </a:ext>
                </a:extLst>
              </p:cNvPr>
              <p:cNvSpPr/>
              <p:nvPr/>
            </p:nvSpPr>
            <p:spPr>
              <a:xfrm>
                <a:off x="694944" y="3209544"/>
                <a:ext cx="137160" cy="137160"/>
              </a:xfrm>
              <a:custGeom>
                <a:avLst/>
                <a:gdLst/>
                <a:ahLst/>
                <a:cxnLst/>
                <a:rect l="l" t="t" r="r" b="b"/>
                <a:pathLst>
                  <a:path w="90170" h="90170">
                    <a:moveTo>
                      <a:pt x="90004" y="0"/>
                    </a:moveTo>
                    <a:lnTo>
                      <a:pt x="0" y="0"/>
                    </a:lnTo>
                    <a:lnTo>
                      <a:pt x="0" y="90004"/>
                    </a:lnTo>
                    <a:lnTo>
                      <a:pt x="90004" y="90004"/>
                    </a:lnTo>
                    <a:lnTo>
                      <a:pt x="90004"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 name="object 75">
                <a:extLst>
                  <a:ext uri="{FF2B5EF4-FFF2-40B4-BE49-F238E27FC236}">
                    <a16:creationId xmlns:a16="http://schemas.microsoft.com/office/drawing/2014/main" id="{231B5013-014F-4768-B43D-D3F07C8D8BCB}"/>
                  </a:ext>
                </a:extLst>
              </p:cNvPr>
              <p:cNvSpPr/>
              <p:nvPr/>
            </p:nvSpPr>
            <p:spPr>
              <a:xfrm>
                <a:off x="676656" y="3498254"/>
                <a:ext cx="144145" cy="0"/>
              </a:xfrm>
              <a:custGeom>
                <a:avLst/>
                <a:gdLst/>
                <a:ahLst/>
                <a:cxnLst/>
                <a:rect l="l" t="t" r="r" b="b"/>
                <a:pathLst>
                  <a:path w="144145">
                    <a:moveTo>
                      <a:pt x="0" y="0"/>
                    </a:moveTo>
                    <a:lnTo>
                      <a:pt x="0" y="0"/>
                    </a:lnTo>
                    <a:lnTo>
                      <a:pt x="143992" y="0"/>
                    </a:lnTo>
                  </a:path>
                </a:pathLst>
              </a:custGeom>
              <a:ln w="158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 name="object 76">
                <a:extLst>
                  <a:ext uri="{FF2B5EF4-FFF2-40B4-BE49-F238E27FC236}">
                    <a16:creationId xmlns:a16="http://schemas.microsoft.com/office/drawing/2014/main" id="{ACFD7679-2A3F-4EDA-AD15-0BDABBF3342C}"/>
                  </a:ext>
                </a:extLst>
              </p:cNvPr>
              <p:cNvSpPr txBox="1"/>
              <p:nvPr/>
            </p:nvSpPr>
            <p:spPr>
              <a:xfrm>
                <a:off x="914400" y="3200400"/>
                <a:ext cx="2727029" cy="153888"/>
              </a:xfrm>
              <a:prstGeom prst="rect">
                <a:avLst/>
              </a:prstGeom>
            </p:spPr>
            <p:txBody>
              <a:bodyPr vert="horz" wrap="none" lIns="0" tIns="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Western and central Europe  and North America</a:t>
                </a:r>
              </a:p>
            </p:txBody>
          </p:sp>
          <p:sp>
            <p:nvSpPr>
              <p:cNvPr id="125" name="object 77">
                <a:extLst>
                  <a:ext uri="{FF2B5EF4-FFF2-40B4-BE49-F238E27FC236}">
                    <a16:creationId xmlns:a16="http://schemas.microsoft.com/office/drawing/2014/main" id="{50F7C03C-5C9D-44F7-906E-1B0B0877F2F4}"/>
                  </a:ext>
                </a:extLst>
              </p:cNvPr>
              <p:cNvSpPr/>
              <p:nvPr/>
            </p:nvSpPr>
            <p:spPr>
              <a:xfrm>
                <a:off x="694944" y="2523744"/>
                <a:ext cx="137160" cy="137160"/>
              </a:xfrm>
              <a:custGeom>
                <a:avLst/>
                <a:gdLst/>
                <a:ahLst/>
                <a:cxnLst/>
                <a:rect l="l" t="t" r="r" b="b"/>
                <a:pathLst>
                  <a:path w="90169" h="90170">
                    <a:moveTo>
                      <a:pt x="90004" y="0"/>
                    </a:moveTo>
                    <a:lnTo>
                      <a:pt x="0" y="0"/>
                    </a:lnTo>
                    <a:lnTo>
                      <a:pt x="0" y="90004"/>
                    </a:lnTo>
                    <a:lnTo>
                      <a:pt x="90004" y="90004"/>
                    </a:lnTo>
                    <a:lnTo>
                      <a:pt x="90004" y="0"/>
                    </a:lnTo>
                    <a:close/>
                  </a:path>
                </a:pathLst>
              </a:custGeom>
              <a:solidFill>
                <a:srgbClr val="D2EEF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object 78">
                <a:extLst>
                  <a:ext uri="{FF2B5EF4-FFF2-40B4-BE49-F238E27FC236}">
                    <a16:creationId xmlns:a16="http://schemas.microsoft.com/office/drawing/2014/main" id="{F52EBA15-C4DF-422F-9642-FB9E9975D8C0}"/>
                  </a:ext>
                </a:extLst>
              </p:cNvPr>
              <p:cNvSpPr/>
              <p:nvPr/>
            </p:nvSpPr>
            <p:spPr>
              <a:xfrm>
                <a:off x="694944" y="2295144"/>
                <a:ext cx="137160" cy="137160"/>
              </a:xfrm>
              <a:custGeom>
                <a:avLst/>
                <a:gdLst/>
                <a:ahLst/>
                <a:cxnLst/>
                <a:rect l="l" t="t" r="r" b="b"/>
                <a:pathLst>
                  <a:path w="90169" h="90170">
                    <a:moveTo>
                      <a:pt x="90004" y="0"/>
                    </a:moveTo>
                    <a:lnTo>
                      <a:pt x="0" y="0"/>
                    </a:lnTo>
                    <a:lnTo>
                      <a:pt x="0" y="90004"/>
                    </a:lnTo>
                    <a:lnTo>
                      <a:pt x="90004" y="90004"/>
                    </a:lnTo>
                    <a:lnTo>
                      <a:pt x="90004" y="0"/>
                    </a:lnTo>
                    <a:close/>
                  </a:path>
                </a:pathLst>
              </a:custGeom>
              <a:solidFill>
                <a:srgbClr val="F0938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 name="object 79">
                <a:extLst>
                  <a:ext uri="{FF2B5EF4-FFF2-40B4-BE49-F238E27FC236}">
                    <a16:creationId xmlns:a16="http://schemas.microsoft.com/office/drawing/2014/main" id="{C1567DA9-D4E5-4963-8375-D365D98DA18E}"/>
                  </a:ext>
                </a:extLst>
              </p:cNvPr>
              <p:cNvSpPr txBox="1"/>
              <p:nvPr/>
            </p:nvSpPr>
            <p:spPr>
              <a:xfrm>
                <a:off x="914400" y="2286000"/>
                <a:ext cx="1578958" cy="153888"/>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Eastern and southern Africa</a:t>
                </a:r>
              </a:p>
            </p:txBody>
          </p:sp>
          <p:sp>
            <p:nvSpPr>
              <p:cNvPr id="128" name="object 80">
                <a:extLst>
                  <a:ext uri="{FF2B5EF4-FFF2-40B4-BE49-F238E27FC236}">
                    <a16:creationId xmlns:a16="http://schemas.microsoft.com/office/drawing/2014/main" id="{51F0481C-F0B4-45FD-BD16-E2106C7DE426}"/>
                  </a:ext>
                </a:extLst>
              </p:cNvPr>
              <p:cNvSpPr txBox="1"/>
              <p:nvPr/>
            </p:nvSpPr>
            <p:spPr>
              <a:xfrm>
                <a:off x="914400" y="2514600"/>
                <a:ext cx="1862689" cy="153888"/>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Latin America and the Caribbean</a:t>
                </a:r>
              </a:p>
            </p:txBody>
          </p:sp>
          <p:sp>
            <p:nvSpPr>
              <p:cNvPr id="251" name="object 76">
                <a:extLst>
                  <a:ext uri="{FF2B5EF4-FFF2-40B4-BE49-F238E27FC236}">
                    <a16:creationId xmlns:a16="http://schemas.microsoft.com/office/drawing/2014/main" id="{10F703D0-1D86-46F7-9B28-1267928D8CA3}"/>
                  </a:ext>
                </a:extLst>
              </p:cNvPr>
              <p:cNvSpPr txBox="1"/>
              <p:nvPr/>
            </p:nvSpPr>
            <p:spPr>
              <a:xfrm>
                <a:off x="914400" y="3429000"/>
                <a:ext cx="283732" cy="153888"/>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Total</a:t>
                </a:r>
              </a:p>
            </p:txBody>
          </p:sp>
        </p:grpSp>
        <p:sp>
          <p:nvSpPr>
            <p:cNvPr id="148" name="Rectangle 147">
              <a:extLst>
                <a:ext uri="{FF2B5EF4-FFF2-40B4-BE49-F238E27FC236}">
                  <a16:creationId xmlns:a16="http://schemas.microsoft.com/office/drawing/2014/main" id="{B3A9C7B0-D496-4CDC-8AE3-785CC6B95F09}"/>
                </a:ext>
              </a:extLst>
            </p:cNvPr>
            <p:cNvSpPr/>
            <p:nvPr/>
          </p:nvSpPr>
          <p:spPr>
            <a:xfrm>
              <a:off x="4230304" y="3917000"/>
              <a:ext cx="7909560" cy="2880360"/>
            </a:xfrm>
            <a:prstGeom prst="rect">
              <a:avLst/>
            </a:prstGeom>
            <a:solidFill>
              <a:srgbClr val="00A99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bject 5">
              <a:extLst>
                <a:ext uri="{FF2B5EF4-FFF2-40B4-BE49-F238E27FC236}">
                  <a16:creationId xmlns:a16="http://schemas.microsoft.com/office/drawing/2014/main" id="{26A3342E-B450-4335-9464-B74175F01973}"/>
                </a:ext>
              </a:extLst>
            </p:cNvPr>
            <p:cNvSpPr txBox="1"/>
            <p:nvPr/>
          </p:nvSpPr>
          <p:spPr>
            <a:xfrm>
              <a:off x="4504624" y="4008440"/>
              <a:ext cx="1846659" cy="246221"/>
            </a:xfrm>
            <a:prstGeom prst="rect">
              <a:avLst/>
            </a:prstGeom>
          </p:spPr>
          <p:txBody>
            <a:bodyPr vert="horz" wrap="none" lIns="0" tIns="0" rIns="0" bIns="0" rtlCol="0">
              <a:spAutoFit/>
            </a:bodyPr>
            <a:lstStyle>
              <a:defPPr>
                <a:defRPr lang="LID4096"/>
              </a:defPPr>
              <a:lvl1pPr>
                <a:defRPr sz="10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AIDS-related deaths</a:t>
              </a:r>
            </a:p>
          </p:txBody>
        </p:sp>
        <p:sp>
          <p:nvSpPr>
            <p:cNvPr id="131" name="object 82">
              <a:extLst>
                <a:ext uri="{FF2B5EF4-FFF2-40B4-BE49-F238E27FC236}">
                  <a16:creationId xmlns:a16="http://schemas.microsoft.com/office/drawing/2014/main" id="{1D7413AF-683D-41DC-8347-D07A54096947}"/>
                </a:ext>
              </a:extLst>
            </p:cNvPr>
            <p:cNvSpPr/>
            <p:nvPr/>
          </p:nvSpPr>
          <p:spPr>
            <a:xfrm>
              <a:off x="10351194" y="6379795"/>
              <a:ext cx="1256030" cy="104139"/>
            </a:xfrm>
            <a:custGeom>
              <a:avLst/>
              <a:gdLst/>
              <a:ahLst/>
              <a:cxnLst/>
              <a:rect l="l" t="t" r="r" b="b"/>
              <a:pathLst>
                <a:path w="1256029" h="104140">
                  <a:moveTo>
                    <a:pt x="0" y="0"/>
                  </a:moveTo>
                  <a:lnTo>
                    <a:pt x="0" y="103730"/>
                  </a:lnTo>
                  <a:lnTo>
                    <a:pt x="1255788" y="103730"/>
                  </a:lnTo>
                  <a:lnTo>
                    <a:pt x="1255788" y="13283"/>
                  </a:lnTo>
                  <a:lnTo>
                    <a:pt x="254006" y="13283"/>
                  </a:lnTo>
                  <a:lnTo>
                    <a:pt x="3562" y="367"/>
                  </a:lnTo>
                  <a:lnTo>
                    <a:pt x="0" y="0"/>
                  </a:lnTo>
                  <a:close/>
                </a:path>
                <a:path w="1256029" h="104140">
                  <a:moveTo>
                    <a:pt x="1255788" y="367"/>
                  </a:moveTo>
                  <a:lnTo>
                    <a:pt x="1005351" y="13283"/>
                  </a:lnTo>
                  <a:lnTo>
                    <a:pt x="1255788" y="13283"/>
                  </a:lnTo>
                  <a:lnTo>
                    <a:pt x="1255788" y="367"/>
                  </a:lnTo>
                  <a:close/>
                </a:path>
              </a:pathLst>
            </a:custGeom>
            <a:solidFill>
              <a:srgbClr val="F09383">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 name="object 83">
              <a:extLst>
                <a:ext uri="{FF2B5EF4-FFF2-40B4-BE49-F238E27FC236}">
                  <a16:creationId xmlns:a16="http://schemas.microsoft.com/office/drawing/2014/main" id="{F6F92731-CE0D-4185-8A5F-ACBF43F2B54D}"/>
                </a:ext>
              </a:extLst>
            </p:cNvPr>
            <p:cNvSpPr/>
            <p:nvPr/>
          </p:nvSpPr>
          <p:spPr>
            <a:xfrm>
              <a:off x="10351194" y="6366882"/>
              <a:ext cx="1256030" cy="26670"/>
            </a:xfrm>
            <a:custGeom>
              <a:avLst/>
              <a:gdLst/>
              <a:ahLst/>
              <a:cxnLst/>
              <a:rect l="l" t="t" r="r" b="b"/>
              <a:pathLst>
                <a:path w="1256029" h="26670">
                  <a:moveTo>
                    <a:pt x="0" y="0"/>
                  </a:moveTo>
                  <a:lnTo>
                    <a:pt x="0" y="12916"/>
                  </a:lnTo>
                  <a:lnTo>
                    <a:pt x="3563" y="13283"/>
                  </a:lnTo>
                  <a:lnTo>
                    <a:pt x="253906" y="26206"/>
                  </a:lnTo>
                  <a:lnTo>
                    <a:pt x="1005445" y="26206"/>
                  </a:lnTo>
                  <a:lnTo>
                    <a:pt x="1255788" y="13283"/>
                  </a:lnTo>
                  <a:lnTo>
                    <a:pt x="254003" y="13283"/>
                  </a:lnTo>
                  <a:lnTo>
                    <a:pt x="3559" y="367"/>
                  </a:lnTo>
                  <a:lnTo>
                    <a:pt x="0" y="0"/>
                  </a:lnTo>
                  <a:close/>
                </a:path>
                <a:path w="1256029" h="26670">
                  <a:moveTo>
                    <a:pt x="1255788" y="367"/>
                  </a:moveTo>
                  <a:lnTo>
                    <a:pt x="1005348" y="367"/>
                  </a:lnTo>
                  <a:lnTo>
                    <a:pt x="754891" y="13283"/>
                  </a:lnTo>
                  <a:lnTo>
                    <a:pt x="1255788" y="13283"/>
                  </a:lnTo>
                  <a:lnTo>
                    <a:pt x="1255788" y="367"/>
                  </a:lnTo>
                  <a:close/>
                </a:path>
              </a:pathLst>
            </a:custGeom>
            <a:solidFill>
              <a:srgbClr val="B5E4FA">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 name="object 84">
              <a:extLst>
                <a:ext uri="{FF2B5EF4-FFF2-40B4-BE49-F238E27FC236}">
                  <a16:creationId xmlns:a16="http://schemas.microsoft.com/office/drawing/2014/main" id="{EF9FB521-C712-4870-8C23-837EF06B5834}"/>
                </a:ext>
              </a:extLst>
            </p:cNvPr>
            <p:cNvSpPr/>
            <p:nvPr/>
          </p:nvSpPr>
          <p:spPr>
            <a:xfrm>
              <a:off x="10351194" y="6147609"/>
              <a:ext cx="1256030" cy="233045"/>
            </a:xfrm>
            <a:custGeom>
              <a:avLst/>
              <a:gdLst/>
              <a:ahLst/>
              <a:cxnLst/>
              <a:rect l="l" t="t" r="r" b="b"/>
              <a:pathLst>
                <a:path w="1256029" h="233045">
                  <a:moveTo>
                    <a:pt x="0" y="11812"/>
                  </a:moveTo>
                  <a:lnTo>
                    <a:pt x="0" y="219278"/>
                  </a:lnTo>
                  <a:lnTo>
                    <a:pt x="3562" y="219646"/>
                  </a:lnTo>
                  <a:lnTo>
                    <a:pt x="254006" y="232562"/>
                  </a:lnTo>
                  <a:lnTo>
                    <a:pt x="754894" y="232562"/>
                  </a:lnTo>
                  <a:lnTo>
                    <a:pt x="1005351" y="219646"/>
                  </a:lnTo>
                  <a:lnTo>
                    <a:pt x="1255788" y="219646"/>
                  </a:lnTo>
                  <a:lnTo>
                    <a:pt x="1255788" y="51675"/>
                  </a:lnTo>
                  <a:lnTo>
                    <a:pt x="254006" y="51675"/>
                  </a:lnTo>
                  <a:lnTo>
                    <a:pt x="3562" y="12915"/>
                  </a:lnTo>
                  <a:lnTo>
                    <a:pt x="0" y="11812"/>
                  </a:lnTo>
                  <a:close/>
                </a:path>
                <a:path w="1256029" h="233045">
                  <a:moveTo>
                    <a:pt x="1255788" y="0"/>
                  </a:moveTo>
                  <a:lnTo>
                    <a:pt x="1005351" y="12915"/>
                  </a:lnTo>
                  <a:lnTo>
                    <a:pt x="754894" y="38760"/>
                  </a:lnTo>
                  <a:lnTo>
                    <a:pt x="504463" y="51675"/>
                  </a:lnTo>
                  <a:lnTo>
                    <a:pt x="1255788" y="51675"/>
                  </a:lnTo>
                  <a:lnTo>
                    <a:pt x="1255788" y="0"/>
                  </a:lnTo>
                  <a:close/>
                </a:path>
              </a:pathLst>
            </a:custGeom>
            <a:solidFill>
              <a:srgbClr val="F7C6B9">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 name="object 85">
              <a:extLst>
                <a:ext uri="{FF2B5EF4-FFF2-40B4-BE49-F238E27FC236}">
                  <a16:creationId xmlns:a16="http://schemas.microsoft.com/office/drawing/2014/main" id="{5B100ABB-3F90-4D0E-915C-6526F600CABB}"/>
                </a:ext>
              </a:extLst>
            </p:cNvPr>
            <p:cNvSpPr/>
            <p:nvPr/>
          </p:nvSpPr>
          <p:spPr>
            <a:xfrm>
              <a:off x="10351194" y="6121781"/>
              <a:ext cx="1256030" cy="78105"/>
            </a:xfrm>
            <a:custGeom>
              <a:avLst/>
              <a:gdLst/>
              <a:ahLst/>
              <a:cxnLst/>
              <a:rect l="l" t="t" r="r" b="b"/>
              <a:pathLst>
                <a:path w="1256029" h="78104">
                  <a:moveTo>
                    <a:pt x="0" y="24544"/>
                  </a:moveTo>
                  <a:lnTo>
                    <a:pt x="0" y="37644"/>
                  </a:lnTo>
                  <a:lnTo>
                    <a:pt x="3562" y="38747"/>
                  </a:lnTo>
                  <a:lnTo>
                    <a:pt x="254006" y="77507"/>
                  </a:lnTo>
                  <a:lnTo>
                    <a:pt x="504463" y="77507"/>
                  </a:lnTo>
                  <a:lnTo>
                    <a:pt x="754894" y="64591"/>
                  </a:lnTo>
                  <a:lnTo>
                    <a:pt x="880061" y="51675"/>
                  </a:lnTo>
                  <a:lnTo>
                    <a:pt x="254006" y="51675"/>
                  </a:lnTo>
                  <a:lnTo>
                    <a:pt x="3562" y="25831"/>
                  </a:lnTo>
                  <a:lnTo>
                    <a:pt x="0" y="24544"/>
                  </a:lnTo>
                  <a:close/>
                </a:path>
                <a:path w="1256029" h="78104">
                  <a:moveTo>
                    <a:pt x="1255788" y="0"/>
                  </a:moveTo>
                  <a:lnTo>
                    <a:pt x="1005344" y="25831"/>
                  </a:lnTo>
                  <a:lnTo>
                    <a:pt x="504463" y="51675"/>
                  </a:lnTo>
                  <a:lnTo>
                    <a:pt x="880061" y="51675"/>
                  </a:lnTo>
                  <a:lnTo>
                    <a:pt x="1005351" y="38747"/>
                  </a:lnTo>
                  <a:lnTo>
                    <a:pt x="1255788" y="25831"/>
                  </a:lnTo>
                  <a:lnTo>
                    <a:pt x="1255788" y="0"/>
                  </a:lnTo>
                  <a:close/>
                </a:path>
              </a:pathLst>
            </a:custGeom>
            <a:solidFill>
              <a:srgbClr val="E7F6FD">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 name="object 86">
              <a:extLst>
                <a:ext uri="{FF2B5EF4-FFF2-40B4-BE49-F238E27FC236}">
                  <a16:creationId xmlns:a16="http://schemas.microsoft.com/office/drawing/2014/main" id="{82C34BCC-6D04-41C0-909C-B7CEE6378FC3}"/>
                </a:ext>
              </a:extLst>
            </p:cNvPr>
            <p:cNvSpPr/>
            <p:nvPr/>
          </p:nvSpPr>
          <p:spPr>
            <a:xfrm>
              <a:off x="10351194" y="6121781"/>
              <a:ext cx="1256030" cy="52069"/>
            </a:xfrm>
            <a:custGeom>
              <a:avLst/>
              <a:gdLst/>
              <a:ahLst/>
              <a:cxnLst/>
              <a:rect l="l" t="t" r="r" b="b"/>
              <a:pathLst>
                <a:path w="1256029" h="52070">
                  <a:moveTo>
                    <a:pt x="0" y="11616"/>
                  </a:moveTo>
                  <a:lnTo>
                    <a:pt x="0" y="24545"/>
                  </a:lnTo>
                  <a:lnTo>
                    <a:pt x="3562" y="25831"/>
                  </a:lnTo>
                  <a:lnTo>
                    <a:pt x="253981" y="51673"/>
                  </a:lnTo>
                  <a:lnTo>
                    <a:pt x="3562" y="12902"/>
                  </a:lnTo>
                  <a:lnTo>
                    <a:pt x="0" y="11616"/>
                  </a:lnTo>
                  <a:close/>
                </a:path>
                <a:path w="1256029" h="52070">
                  <a:moveTo>
                    <a:pt x="1255788" y="0"/>
                  </a:moveTo>
                  <a:lnTo>
                    <a:pt x="1005351" y="12902"/>
                  </a:lnTo>
                  <a:lnTo>
                    <a:pt x="754894" y="38760"/>
                  </a:lnTo>
                  <a:lnTo>
                    <a:pt x="1005351" y="25831"/>
                  </a:lnTo>
                  <a:lnTo>
                    <a:pt x="1255788" y="0"/>
                  </a:lnTo>
                  <a:close/>
                </a:path>
              </a:pathLst>
            </a:custGeom>
            <a:solidFill>
              <a:srgbClr val="9ACCC5">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 name="object 87">
              <a:extLst>
                <a:ext uri="{FF2B5EF4-FFF2-40B4-BE49-F238E27FC236}">
                  <a16:creationId xmlns:a16="http://schemas.microsoft.com/office/drawing/2014/main" id="{27112D4A-C64F-47DC-838D-ED23C65DD3A1}"/>
                </a:ext>
              </a:extLst>
            </p:cNvPr>
            <p:cNvSpPr/>
            <p:nvPr/>
          </p:nvSpPr>
          <p:spPr>
            <a:xfrm>
              <a:off x="10351194" y="6042595"/>
              <a:ext cx="1256030" cy="131445"/>
            </a:xfrm>
            <a:custGeom>
              <a:avLst/>
              <a:gdLst/>
              <a:ahLst/>
              <a:cxnLst/>
              <a:rect l="l" t="t" r="r" b="b"/>
              <a:pathLst>
                <a:path w="1256029" h="131445">
                  <a:moveTo>
                    <a:pt x="0" y="0"/>
                  </a:moveTo>
                  <a:lnTo>
                    <a:pt x="0" y="90804"/>
                  </a:lnTo>
                  <a:lnTo>
                    <a:pt x="3562" y="92090"/>
                  </a:lnTo>
                  <a:lnTo>
                    <a:pt x="253904" y="130859"/>
                  </a:lnTo>
                  <a:lnTo>
                    <a:pt x="504754" y="130859"/>
                  </a:lnTo>
                  <a:lnTo>
                    <a:pt x="754894" y="117947"/>
                  </a:lnTo>
                  <a:lnTo>
                    <a:pt x="1005351" y="92090"/>
                  </a:lnTo>
                  <a:lnTo>
                    <a:pt x="1255788" y="79175"/>
                  </a:lnTo>
                  <a:lnTo>
                    <a:pt x="1255788" y="53330"/>
                  </a:lnTo>
                  <a:lnTo>
                    <a:pt x="254006" y="53330"/>
                  </a:lnTo>
                  <a:lnTo>
                    <a:pt x="3562" y="1653"/>
                  </a:lnTo>
                  <a:lnTo>
                    <a:pt x="0" y="0"/>
                  </a:lnTo>
                  <a:close/>
                </a:path>
                <a:path w="1256029" h="131445">
                  <a:moveTo>
                    <a:pt x="1255788" y="14582"/>
                  </a:moveTo>
                  <a:lnTo>
                    <a:pt x="504463" y="53330"/>
                  </a:lnTo>
                  <a:lnTo>
                    <a:pt x="1255788" y="53330"/>
                  </a:lnTo>
                  <a:lnTo>
                    <a:pt x="1255788" y="14582"/>
                  </a:lnTo>
                  <a:close/>
                </a:path>
              </a:pathLst>
            </a:custGeom>
            <a:solidFill>
              <a:srgbClr val="CBE2DE">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 name="object 88">
              <a:extLst>
                <a:ext uri="{FF2B5EF4-FFF2-40B4-BE49-F238E27FC236}">
                  <a16:creationId xmlns:a16="http://schemas.microsoft.com/office/drawing/2014/main" id="{70CF2853-0571-431D-93C9-93BAD8E59847}"/>
                </a:ext>
              </a:extLst>
            </p:cNvPr>
            <p:cNvSpPr/>
            <p:nvPr/>
          </p:nvSpPr>
          <p:spPr>
            <a:xfrm>
              <a:off x="10351194" y="6031334"/>
              <a:ext cx="1256030" cy="64769"/>
            </a:xfrm>
            <a:custGeom>
              <a:avLst/>
              <a:gdLst/>
              <a:ahLst/>
              <a:cxnLst/>
              <a:rect l="l" t="t" r="r" b="b"/>
              <a:pathLst>
                <a:path w="1256029" h="64770">
                  <a:moveTo>
                    <a:pt x="3562" y="12915"/>
                  </a:moveTo>
                  <a:lnTo>
                    <a:pt x="253981" y="64599"/>
                  </a:lnTo>
                  <a:lnTo>
                    <a:pt x="504561" y="64599"/>
                  </a:lnTo>
                  <a:lnTo>
                    <a:pt x="754894" y="51662"/>
                  </a:lnTo>
                  <a:lnTo>
                    <a:pt x="254006" y="51662"/>
                  </a:lnTo>
                  <a:lnTo>
                    <a:pt x="3562" y="12915"/>
                  </a:lnTo>
                  <a:close/>
                </a:path>
                <a:path w="1256029" h="64770">
                  <a:moveTo>
                    <a:pt x="1255788" y="0"/>
                  </a:moveTo>
                  <a:lnTo>
                    <a:pt x="1005344" y="25831"/>
                  </a:lnTo>
                  <a:lnTo>
                    <a:pt x="504463" y="51662"/>
                  </a:lnTo>
                  <a:lnTo>
                    <a:pt x="754894" y="51662"/>
                  </a:lnTo>
                  <a:lnTo>
                    <a:pt x="1255788" y="25831"/>
                  </a:lnTo>
                  <a:lnTo>
                    <a:pt x="1255788" y="0"/>
                  </a:lnTo>
                  <a:close/>
                </a:path>
                <a:path w="1256029" h="64770">
                  <a:moveTo>
                    <a:pt x="0" y="11077"/>
                  </a:moveTo>
                  <a:lnTo>
                    <a:pt x="0" y="11261"/>
                  </a:lnTo>
                  <a:lnTo>
                    <a:pt x="3562" y="12915"/>
                  </a:lnTo>
                  <a:lnTo>
                    <a:pt x="0" y="11077"/>
                  </a:lnTo>
                  <a:close/>
                </a:path>
              </a:pathLst>
            </a:custGeom>
            <a:solidFill>
              <a:srgbClr val="D6D0CC">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 name="object 89">
              <a:extLst>
                <a:ext uri="{FF2B5EF4-FFF2-40B4-BE49-F238E27FC236}">
                  <a16:creationId xmlns:a16="http://schemas.microsoft.com/office/drawing/2014/main" id="{7EC369B8-880C-4307-837B-9176DB1C345D}"/>
                </a:ext>
              </a:extLst>
            </p:cNvPr>
            <p:cNvSpPr/>
            <p:nvPr/>
          </p:nvSpPr>
          <p:spPr>
            <a:xfrm>
              <a:off x="10351194" y="6032638"/>
              <a:ext cx="1243330" cy="50800"/>
            </a:xfrm>
            <a:custGeom>
              <a:avLst/>
              <a:gdLst/>
              <a:ahLst/>
              <a:cxnLst/>
              <a:rect l="l" t="t" r="r" b="b"/>
              <a:pathLst>
                <a:path w="1243329" h="50800">
                  <a:moveTo>
                    <a:pt x="0" y="9769"/>
                  </a:moveTo>
                  <a:lnTo>
                    <a:pt x="3563" y="11607"/>
                  </a:lnTo>
                  <a:lnTo>
                    <a:pt x="254007" y="50380"/>
                  </a:lnTo>
                  <a:lnTo>
                    <a:pt x="504464" y="50380"/>
                  </a:lnTo>
                  <a:lnTo>
                    <a:pt x="754908" y="37464"/>
                  </a:lnTo>
                  <a:lnTo>
                    <a:pt x="1005339" y="24536"/>
                  </a:lnTo>
                  <a:lnTo>
                    <a:pt x="1243159" y="0"/>
                  </a:lnTo>
                </a:path>
              </a:pathLst>
            </a:custGeom>
            <a:ln w="12699">
              <a:solidFill>
                <a:srgbClr val="231F20"/>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 name="object 90">
              <a:extLst>
                <a:ext uri="{FF2B5EF4-FFF2-40B4-BE49-F238E27FC236}">
                  <a16:creationId xmlns:a16="http://schemas.microsoft.com/office/drawing/2014/main" id="{AEC3D7E0-FA49-44CA-B8D2-D6F56C4EEB58}"/>
                </a:ext>
              </a:extLst>
            </p:cNvPr>
            <p:cNvSpPr/>
            <p:nvPr/>
          </p:nvSpPr>
          <p:spPr>
            <a:xfrm>
              <a:off x="11606978" y="6031340"/>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 name="object 91">
              <a:extLst>
                <a:ext uri="{FF2B5EF4-FFF2-40B4-BE49-F238E27FC236}">
                  <a16:creationId xmlns:a16="http://schemas.microsoft.com/office/drawing/2014/main" id="{10F3CB46-6E8A-4DB8-A2F3-74B6B74A6804}"/>
                </a:ext>
              </a:extLst>
            </p:cNvPr>
            <p:cNvSpPr/>
            <p:nvPr/>
          </p:nvSpPr>
          <p:spPr>
            <a:xfrm>
              <a:off x="6610747" y="6095927"/>
              <a:ext cx="3740785" cy="387985"/>
            </a:xfrm>
            <a:custGeom>
              <a:avLst/>
              <a:gdLst/>
              <a:ahLst/>
              <a:cxnLst/>
              <a:rect l="l" t="t" r="r" b="b"/>
              <a:pathLst>
                <a:path w="3740785" h="387984">
                  <a:moveTo>
                    <a:pt x="0" y="0"/>
                  </a:moveTo>
                  <a:lnTo>
                    <a:pt x="0" y="387604"/>
                  </a:lnTo>
                  <a:lnTo>
                    <a:pt x="3740442" y="387604"/>
                  </a:lnTo>
                  <a:lnTo>
                    <a:pt x="3740442" y="283743"/>
                  </a:lnTo>
                  <a:lnTo>
                    <a:pt x="2993923" y="206717"/>
                  </a:lnTo>
                  <a:lnTo>
                    <a:pt x="2743492" y="167970"/>
                  </a:lnTo>
                  <a:lnTo>
                    <a:pt x="2504427" y="129197"/>
                  </a:lnTo>
                  <a:lnTo>
                    <a:pt x="2253983" y="116293"/>
                  </a:lnTo>
                  <a:lnTo>
                    <a:pt x="2003539" y="77533"/>
                  </a:lnTo>
                  <a:lnTo>
                    <a:pt x="751332" y="12928"/>
                  </a:lnTo>
                  <a:lnTo>
                    <a:pt x="250431" y="12928"/>
                  </a:lnTo>
                  <a:lnTo>
                    <a:pt x="0"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 name="object 92">
              <a:extLst>
                <a:ext uri="{FF2B5EF4-FFF2-40B4-BE49-F238E27FC236}">
                  <a16:creationId xmlns:a16="http://schemas.microsoft.com/office/drawing/2014/main" id="{E91388CA-9F52-40FA-BF24-E8774CCE9175}"/>
                </a:ext>
              </a:extLst>
            </p:cNvPr>
            <p:cNvSpPr/>
            <p:nvPr/>
          </p:nvSpPr>
          <p:spPr>
            <a:xfrm>
              <a:off x="6610747" y="6044254"/>
              <a:ext cx="3740785" cy="335915"/>
            </a:xfrm>
            <a:custGeom>
              <a:avLst/>
              <a:gdLst/>
              <a:ahLst/>
              <a:cxnLst/>
              <a:rect l="l" t="t" r="r" b="b"/>
              <a:pathLst>
                <a:path w="3740785" h="335915">
                  <a:moveTo>
                    <a:pt x="500888" y="0"/>
                  </a:moveTo>
                  <a:lnTo>
                    <a:pt x="250431" y="12915"/>
                  </a:lnTo>
                  <a:lnTo>
                    <a:pt x="0" y="0"/>
                  </a:lnTo>
                  <a:lnTo>
                    <a:pt x="0" y="51676"/>
                  </a:lnTo>
                  <a:lnTo>
                    <a:pt x="250431" y="64604"/>
                  </a:lnTo>
                  <a:lnTo>
                    <a:pt x="751332" y="64604"/>
                  </a:lnTo>
                  <a:lnTo>
                    <a:pt x="2003539" y="129209"/>
                  </a:lnTo>
                  <a:lnTo>
                    <a:pt x="2253983" y="167957"/>
                  </a:lnTo>
                  <a:lnTo>
                    <a:pt x="2504427" y="180873"/>
                  </a:lnTo>
                  <a:lnTo>
                    <a:pt x="2743479" y="219633"/>
                  </a:lnTo>
                  <a:lnTo>
                    <a:pt x="2993910" y="258394"/>
                  </a:lnTo>
                  <a:lnTo>
                    <a:pt x="3740442" y="335419"/>
                  </a:lnTo>
                  <a:lnTo>
                    <a:pt x="3740442" y="322491"/>
                  </a:lnTo>
                  <a:lnTo>
                    <a:pt x="3494811" y="297154"/>
                  </a:lnTo>
                  <a:lnTo>
                    <a:pt x="2743479" y="180873"/>
                  </a:lnTo>
                  <a:lnTo>
                    <a:pt x="2504427" y="116281"/>
                  </a:lnTo>
                  <a:lnTo>
                    <a:pt x="2253983" y="103365"/>
                  </a:lnTo>
                  <a:lnTo>
                    <a:pt x="1753095" y="51676"/>
                  </a:lnTo>
                  <a:lnTo>
                    <a:pt x="1252207" y="25844"/>
                  </a:lnTo>
                  <a:lnTo>
                    <a:pt x="1001763" y="25844"/>
                  </a:lnTo>
                  <a:lnTo>
                    <a:pt x="500888"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 name="object 93">
              <a:extLst>
                <a:ext uri="{FF2B5EF4-FFF2-40B4-BE49-F238E27FC236}">
                  <a16:creationId xmlns:a16="http://schemas.microsoft.com/office/drawing/2014/main" id="{F6A9A78F-E70E-464C-8C49-37A9803615CE}"/>
                </a:ext>
              </a:extLst>
            </p:cNvPr>
            <p:cNvSpPr/>
            <p:nvPr/>
          </p:nvSpPr>
          <p:spPr>
            <a:xfrm>
              <a:off x="6610747" y="5036521"/>
              <a:ext cx="3740785" cy="1330325"/>
            </a:xfrm>
            <a:custGeom>
              <a:avLst/>
              <a:gdLst/>
              <a:ahLst/>
              <a:cxnLst/>
              <a:rect l="l" t="t" r="r" b="b"/>
              <a:pathLst>
                <a:path w="3740785" h="1330325">
                  <a:moveTo>
                    <a:pt x="0" y="0"/>
                  </a:moveTo>
                  <a:lnTo>
                    <a:pt x="0" y="1007732"/>
                  </a:lnTo>
                  <a:lnTo>
                    <a:pt x="250431" y="1020648"/>
                  </a:lnTo>
                  <a:lnTo>
                    <a:pt x="500888" y="1007732"/>
                  </a:lnTo>
                  <a:lnTo>
                    <a:pt x="1001763" y="1033576"/>
                  </a:lnTo>
                  <a:lnTo>
                    <a:pt x="1252220" y="1033576"/>
                  </a:lnTo>
                  <a:lnTo>
                    <a:pt x="1753095" y="1059408"/>
                  </a:lnTo>
                  <a:lnTo>
                    <a:pt x="2253983" y="1111097"/>
                  </a:lnTo>
                  <a:lnTo>
                    <a:pt x="2504427" y="1124013"/>
                  </a:lnTo>
                  <a:lnTo>
                    <a:pt x="2743492" y="1188605"/>
                  </a:lnTo>
                  <a:lnTo>
                    <a:pt x="3494811" y="1304886"/>
                  </a:lnTo>
                  <a:lnTo>
                    <a:pt x="3740442" y="1330223"/>
                  </a:lnTo>
                  <a:lnTo>
                    <a:pt x="3740442" y="1122514"/>
                  </a:lnTo>
                  <a:lnTo>
                    <a:pt x="3494811" y="1046492"/>
                  </a:lnTo>
                  <a:lnTo>
                    <a:pt x="3244367" y="943140"/>
                  </a:lnTo>
                  <a:lnTo>
                    <a:pt x="2993923" y="852690"/>
                  </a:lnTo>
                  <a:lnTo>
                    <a:pt x="2743492" y="736422"/>
                  </a:lnTo>
                  <a:lnTo>
                    <a:pt x="2504427" y="620141"/>
                  </a:lnTo>
                  <a:lnTo>
                    <a:pt x="2253983" y="594309"/>
                  </a:lnTo>
                  <a:lnTo>
                    <a:pt x="2003539" y="542620"/>
                  </a:lnTo>
                  <a:lnTo>
                    <a:pt x="1252220" y="426351"/>
                  </a:lnTo>
                  <a:lnTo>
                    <a:pt x="751332" y="297154"/>
                  </a:lnTo>
                  <a:lnTo>
                    <a:pt x="500888" y="193789"/>
                  </a:lnTo>
                  <a:lnTo>
                    <a:pt x="250431" y="103352"/>
                  </a:lnTo>
                  <a:lnTo>
                    <a:pt x="0" y="0"/>
                  </a:lnTo>
                  <a:close/>
                </a:path>
              </a:pathLst>
            </a:custGeom>
            <a:solidFill>
              <a:srgbClr val="F0938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 name="object 94">
              <a:extLst>
                <a:ext uri="{FF2B5EF4-FFF2-40B4-BE49-F238E27FC236}">
                  <a16:creationId xmlns:a16="http://schemas.microsoft.com/office/drawing/2014/main" id="{1C16377F-6282-4EEB-BCB5-79B99827373F}"/>
                </a:ext>
              </a:extLst>
            </p:cNvPr>
            <p:cNvSpPr/>
            <p:nvPr/>
          </p:nvSpPr>
          <p:spPr>
            <a:xfrm>
              <a:off x="6610747" y="4946079"/>
              <a:ext cx="3740785" cy="1213485"/>
            </a:xfrm>
            <a:custGeom>
              <a:avLst/>
              <a:gdLst/>
              <a:ahLst/>
              <a:cxnLst/>
              <a:rect l="l" t="t" r="r" b="b"/>
              <a:pathLst>
                <a:path w="3740785" h="1213484">
                  <a:moveTo>
                    <a:pt x="0" y="0"/>
                  </a:moveTo>
                  <a:lnTo>
                    <a:pt x="0" y="90436"/>
                  </a:lnTo>
                  <a:lnTo>
                    <a:pt x="250431" y="193801"/>
                  </a:lnTo>
                  <a:lnTo>
                    <a:pt x="500888" y="284238"/>
                  </a:lnTo>
                  <a:lnTo>
                    <a:pt x="751332" y="387591"/>
                  </a:lnTo>
                  <a:lnTo>
                    <a:pt x="1252220" y="516788"/>
                  </a:lnTo>
                  <a:lnTo>
                    <a:pt x="2003539" y="633069"/>
                  </a:lnTo>
                  <a:lnTo>
                    <a:pt x="2253983" y="684745"/>
                  </a:lnTo>
                  <a:lnTo>
                    <a:pt x="2504427" y="710577"/>
                  </a:lnTo>
                  <a:lnTo>
                    <a:pt x="2743492" y="826858"/>
                  </a:lnTo>
                  <a:lnTo>
                    <a:pt x="2993923" y="943140"/>
                  </a:lnTo>
                  <a:lnTo>
                    <a:pt x="3244367" y="1033589"/>
                  </a:lnTo>
                  <a:lnTo>
                    <a:pt x="3494811" y="1136929"/>
                  </a:lnTo>
                  <a:lnTo>
                    <a:pt x="3740442" y="1212964"/>
                  </a:lnTo>
                  <a:lnTo>
                    <a:pt x="3740442" y="1199794"/>
                  </a:lnTo>
                  <a:lnTo>
                    <a:pt x="3494811" y="1111084"/>
                  </a:lnTo>
                  <a:lnTo>
                    <a:pt x="3244367" y="1007732"/>
                  </a:lnTo>
                  <a:lnTo>
                    <a:pt x="2743492" y="775182"/>
                  </a:lnTo>
                  <a:lnTo>
                    <a:pt x="2504427" y="658914"/>
                  </a:lnTo>
                  <a:lnTo>
                    <a:pt x="2003539" y="555548"/>
                  </a:lnTo>
                  <a:lnTo>
                    <a:pt x="1502651" y="478027"/>
                  </a:lnTo>
                  <a:lnTo>
                    <a:pt x="1001763" y="374675"/>
                  </a:lnTo>
                  <a:lnTo>
                    <a:pt x="751332" y="297154"/>
                  </a:lnTo>
                  <a:lnTo>
                    <a:pt x="500888" y="206717"/>
                  </a:lnTo>
                  <a:lnTo>
                    <a:pt x="0" y="0"/>
                  </a:lnTo>
                  <a:close/>
                </a:path>
              </a:pathLst>
            </a:custGeom>
            <a:solidFill>
              <a:srgbClr val="D2EEF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 name="object 95">
              <a:extLst>
                <a:ext uri="{FF2B5EF4-FFF2-40B4-BE49-F238E27FC236}">
                  <a16:creationId xmlns:a16="http://schemas.microsoft.com/office/drawing/2014/main" id="{65317B35-08B3-429C-BDE9-B708C36D6E12}"/>
                </a:ext>
              </a:extLst>
            </p:cNvPr>
            <p:cNvSpPr/>
            <p:nvPr/>
          </p:nvSpPr>
          <p:spPr>
            <a:xfrm>
              <a:off x="6610747" y="4933166"/>
              <a:ext cx="3740785" cy="1212850"/>
            </a:xfrm>
            <a:custGeom>
              <a:avLst/>
              <a:gdLst/>
              <a:ahLst/>
              <a:cxnLst/>
              <a:rect l="l" t="t" r="r" b="b"/>
              <a:pathLst>
                <a:path w="3740785" h="1212850">
                  <a:moveTo>
                    <a:pt x="2993923" y="904379"/>
                  </a:moveTo>
                  <a:lnTo>
                    <a:pt x="3244367" y="1020635"/>
                  </a:lnTo>
                  <a:lnTo>
                    <a:pt x="3494811" y="1124000"/>
                  </a:lnTo>
                  <a:lnTo>
                    <a:pt x="3740442" y="1212710"/>
                  </a:lnTo>
                  <a:lnTo>
                    <a:pt x="3740442" y="1199781"/>
                  </a:lnTo>
                  <a:lnTo>
                    <a:pt x="3494811" y="1111084"/>
                  </a:lnTo>
                  <a:lnTo>
                    <a:pt x="2993923" y="904379"/>
                  </a:lnTo>
                  <a:close/>
                </a:path>
                <a:path w="3740785" h="1212850">
                  <a:moveTo>
                    <a:pt x="0" y="0"/>
                  </a:moveTo>
                  <a:lnTo>
                    <a:pt x="0" y="12915"/>
                  </a:lnTo>
                  <a:lnTo>
                    <a:pt x="500888" y="219633"/>
                  </a:lnTo>
                  <a:lnTo>
                    <a:pt x="751332" y="310070"/>
                  </a:lnTo>
                  <a:lnTo>
                    <a:pt x="1001763" y="387591"/>
                  </a:lnTo>
                  <a:lnTo>
                    <a:pt x="1502651" y="490943"/>
                  </a:lnTo>
                  <a:lnTo>
                    <a:pt x="2003539" y="568464"/>
                  </a:lnTo>
                  <a:lnTo>
                    <a:pt x="2504427" y="671817"/>
                  </a:lnTo>
                  <a:lnTo>
                    <a:pt x="2743492" y="788098"/>
                  </a:lnTo>
                  <a:lnTo>
                    <a:pt x="2993923" y="904379"/>
                  </a:lnTo>
                  <a:lnTo>
                    <a:pt x="2743492" y="775169"/>
                  </a:lnTo>
                  <a:lnTo>
                    <a:pt x="2504427" y="658901"/>
                  </a:lnTo>
                  <a:lnTo>
                    <a:pt x="2003539" y="555548"/>
                  </a:lnTo>
                  <a:lnTo>
                    <a:pt x="1502651" y="478027"/>
                  </a:lnTo>
                  <a:lnTo>
                    <a:pt x="1001763" y="374662"/>
                  </a:lnTo>
                  <a:lnTo>
                    <a:pt x="751332" y="297141"/>
                  </a:lnTo>
                  <a:lnTo>
                    <a:pt x="500888" y="206717"/>
                  </a:lnTo>
                  <a:lnTo>
                    <a:pt x="0"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object 96">
              <a:extLst>
                <a:ext uri="{FF2B5EF4-FFF2-40B4-BE49-F238E27FC236}">
                  <a16:creationId xmlns:a16="http://schemas.microsoft.com/office/drawing/2014/main" id="{35050DFE-64E5-4A5D-9E53-E4CC7B88267D}"/>
                </a:ext>
              </a:extLst>
            </p:cNvPr>
            <p:cNvSpPr/>
            <p:nvPr/>
          </p:nvSpPr>
          <p:spPr>
            <a:xfrm>
              <a:off x="6610747" y="4532646"/>
              <a:ext cx="3740785" cy="1600835"/>
            </a:xfrm>
            <a:custGeom>
              <a:avLst/>
              <a:gdLst/>
              <a:ahLst/>
              <a:cxnLst/>
              <a:rect l="l" t="t" r="r" b="b"/>
              <a:pathLst>
                <a:path w="3740785" h="1600834">
                  <a:moveTo>
                    <a:pt x="0" y="0"/>
                  </a:moveTo>
                  <a:lnTo>
                    <a:pt x="0" y="400519"/>
                  </a:lnTo>
                  <a:lnTo>
                    <a:pt x="500888" y="607237"/>
                  </a:lnTo>
                  <a:lnTo>
                    <a:pt x="751332" y="697661"/>
                  </a:lnTo>
                  <a:lnTo>
                    <a:pt x="1001763" y="775182"/>
                  </a:lnTo>
                  <a:lnTo>
                    <a:pt x="1502651" y="878547"/>
                  </a:lnTo>
                  <a:lnTo>
                    <a:pt x="2003539" y="956068"/>
                  </a:lnTo>
                  <a:lnTo>
                    <a:pt x="2504427" y="1059421"/>
                  </a:lnTo>
                  <a:lnTo>
                    <a:pt x="2743492" y="1175689"/>
                  </a:lnTo>
                  <a:lnTo>
                    <a:pt x="2993923" y="1304899"/>
                  </a:lnTo>
                  <a:lnTo>
                    <a:pt x="3494811" y="1511604"/>
                  </a:lnTo>
                  <a:lnTo>
                    <a:pt x="3740442" y="1600301"/>
                  </a:lnTo>
                  <a:lnTo>
                    <a:pt x="3740442" y="1509369"/>
                  </a:lnTo>
                  <a:lnTo>
                    <a:pt x="3494811" y="1395323"/>
                  </a:lnTo>
                  <a:lnTo>
                    <a:pt x="3244367" y="1266139"/>
                  </a:lnTo>
                  <a:lnTo>
                    <a:pt x="2993923" y="1124013"/>
                  </a:lnTo>
                  <a:lnTo>
                    <a:pt x="2743492" y="968984"/>
                  </a:lnTo>
                  <a:lnTo>
                    <a:pt x="2504427" y="865619"/>
                  </a:lnTo>
                  <a:lnTo>
                    <a:pt x="2253983" y="749338"/>
                  </a:lnTo>
                  <a:lnTo>
                    <a:pt x="2003539" y="684745"/>
                  </a:lnTo>
                  <a:lnTo>
                    <a:pt x="1502651" y="581393"/>
                  </a:lnTo>
                  <a:lnTo>
                    <a:pt x="1252220" y="516788"/>
                  </a:lnTo>
                  <a:lnTo>
                    <a:pt x="1001763" y="439280"/>
                  </a:lnTo>
                  <a:lnTo>
                    <a:pt x="751332" y="348830"/>
                  </a:lnTo>
                  <a:lnTo>
                    <a:pt x="0" y="0"/>
                  </a:lnTo>
                  <a:close/>
                </a:path>
              </a:pathLst>
            </a:custGeom>
            <a:solidFill>
              <a:srgbClr val="B8E1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 name="object 97">
              <a:extLst>
                <a:ext uri="{FF2B5EF4-FFF2-40B4-BE49-F238E27FC236}">
                  <a16:creationId xmlns:a16="http://schemas.microsoft.com/office/drawing/2014/main" id="{C7EB2D5F-4201-4393-8CD0-C05AB7486F4C}"/>
                </a:ext>
              </a:extLst>
            </p:cNvPr>
            <p:cNvSpPr/>
            <p:nvPr/>
          </p:nvSpPr>
          <p:spPr>
            <a:xfrm>
              <a:off x="6610747" y="4493887"/>
              <a:ext cx="3740785" cy="1548130"/>
            </a:xfrm>
            <a:custGeom>
              <a:avLst/>
              <a:gdLst/>
              <a:ahLst/>
              <a:cxnLst/>
              <a:rect l="l" t="t" r="r" b="b"/>
              <a:pathLst>
                <a:path w="3740785" h="1548129">
                  <a:moveTo>
                    <a:pt x="0" y="0"/>
                  </a:moveTo>
                  <a:lnTo>
                    <a:pt x="0" y="38760"/>
                  </a:lnTo>
                  <a:lnTo>
                    <a:pt x="751332" y="387591"/>
                  </a:lnTo>
                  <a:lnTo>
                    <a:pt x="1001763" y="478040"/>
                  </a:lnTo>
                  <a:lnTo>
                    <a:pt x="1252220" y="555548"/>
                  </a:lnTo>
                  <a:lnTo>
                    <a:pt x="1502651" y="620153"/>
                  </a:lnTo>
                  <a:lnTo>
                    <a:pt x="2003539" y="723506"/>
                  </a:lnTo>
                  <a:lnTo>
                    <a:pt x="2253983" y="788098"/>
                  </a:lnTo>
                  <a:lnTo>
                    <a:pt x="2504427" y="904379"/>
                  </a:lnTo>
                  <a:lnTo>
                    <a:pt x="2743492" y="1007745"/>
                  </a:lnTo>
                  <a:lnTo>
                    <a:pt x="2993923" y="1162773"/>
                  </a:lnTo>
                  <a:lnTo>
                    <a:pt x="3244367" y="1304899"/>
                  </a:lnTo>
                  <a:lnTo>
                    <a:pt x="3494811" y="1434084"/>
                  </a:lnTo>
                  <a:lnTo>
                    <a:pt x="3740442" y="1548130"/>
                  </a:lnTo>
                  <a:lnTo>
                    <a:pt x="3740442" y="1547888"/>
                  </a:lnTo>
                  <a:lnTo>
                    <a:pt x="3244367" y="1291971"/>
                  </a:lnTo>
                  <a:lnTo>
                    <a:pt x="2993923" y="1149858"/>
                  </a:lnTo>
                  <a:lnTo>
                    <a:pt x="2743492" y="994829"/>
                  </a:lnTo>
                  <a:lnTo>
                    <a:pt x="2504427" y="891463"/>
                  </a:lnTo>
                  <a:lnTo>
                    <a:pt x="2253983" y="775182"/>
                  </a:lnTo>
                  <a:lnTo>
                    <a:pt x="1753095" y="645985"/>
                  </a:lnTo>
                  <a:lnTo>
                    <a:pt x="1502651" y="594321"/>
                  </a:lnTo>
                  <a:lnTo>
                    <a:pt x="1252220" y="529717"/>
                  </a:lnTo>
                  <a:lnTo>
                    <a:pt x="1001763" y="452196"/>
                  </a:lnTo>
                  <a:lnTo>
                    <a:pt x="751332" y="361746"/>
                  </a:lnTo>
                  <a:lnTo>
                    <a:pt x="500888" y="245478"/>
                  </a:lnTo>
                  <a:lnTo>
                    <a:pt x="250431" y="116281"/>
                  </a:lnTo>
                  <a:lnTo>
                    <a:pt x="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object 98">
              <a:extLst>
                <a:ext uri="{FF2B5EF4-FFF2-40B4-BE49-F238E27FC236}">
                  <a16:creationId xmlns:a16="http://schemas.microsoft.com/office/drawing/2014/main" id="{941CAEC6-413C-432A-9BBE-944547E847AA}"/>
                </a:ext>
              </a:extLst>
            </p:cNvPr>
            <p:cNvSpPr/>
            <p:nvPr/>
          </p:nvSpPr>
          <p:spPr>
            <a:xfrm>
              <a:off x="6610743" y="4493890"/>
              <a:ext cx="3740785" cy="1548130"/>
            </a:xfrm>
            <a:custGeom>
              <a:avLst/>
              <a:gdLst/>
              <a:ahLst/>
              <a:cxnLst/>
              <a:rect l="l" t="t" r="r" b="b"/>
              <a:pathLst>
                <a:path w="3740785" h="1548129">
                  <a:moveTo>
                    <a:pt x="0" y="0"/>
                  </a:moveTo>
                  <a:lnTo>
                    <a:pt x="250444" y="116281"/>
                  </a:lnTo>
                  <a:lnTo>
                    <a:pt x="500888" y="245478"/>
                  </a:lnTo>
                  <a:lnTo>
                    <a:pt x="751332" y="361746"/>
                  </a:lnTo>
                  <a:lnTo>
                    <a:pt x="1001763" y="452183"/>
                  </a:lnTo>
                  <a:lnTo>
                    <a:pt x="1252220" y="529704"/>
                  </a:lnTo>
                  <a:lnTo>
                    <a:pt x="1502651" y="594309"/>
                  </a:lnTo>
                  <a:lnTo>
                    <a:pt x="1753108" y="645985"/>
                  </a:lnTo>
                  <a:lnTo>
                    <a:pt x="2003539" y="710590"/>
                  </a:lnTo>
                  <a:lnTo>
                    <a:pt x="2253983" y="775182"/>
                  </a:lnTo>
                  <a:lnTo>
                    <a:pt x="2504427" y="891463"/>
                  </a:lnTo>
                  <a:lnTo>
                    <a:pt x="2743479" y="994816"/>
                  </a:lnTo>
                  <a:lnTo>
                    <a:pt x="2993923" y="1149858"/>
                  </a:lnTo>
                  <a:lnTo>
                    <a:pt x="3244380" y="1291971"/>
                  </a:lnTo>
                  <a:lnTo>
                    <a:pt x="3494824" y="1421168"/>
                  </a:lnTo>
                  <a:lnTo>
                    <a:pt x="3740450" y="1547886"/>
                  </a:lnTo>
                </a:path>
              </a:pathLst>
            </a:custGeom>
            <a:ln w="1270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 name="object 120">
              <a:extLst>
                <a:ext uri="{FF2B5EF4-FFF2-40B4-BE49-F238E27FC236}">
                  <a16:creationId xmlns:a16="http://schemas.microsoft.com/office/drawing/2014/main" id="{311C5038-7089-4C1A-A7FB-5A670D952CE0}"/>
                </a:ext>
              </a:extLst>
            </p:cNvPr>
            <p:cNvSpPr txBox="1"/>
            <p:nvPr/>
          </p:nvSpPr>
          <p:spPr>
            <a:xfrm>
              <a:off x="5857188" y="4295850"/>
              <a:ext cx="495686" cy="151323"/>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1 200</a:t>
              </a:r>
              <a:r>
                <a:rPr kumimoji="0" sz="900" b="0" i="0" u="none" strike="noStrike" kern="1200" cap="none" spc="-25" normalizeH="0" baseline="0" noProof="0">
                  <a:ln>
                    <a:noFill/>
                  </a:ln>
                  <a:solidFill>
                    <a:prstClr val="black"/>
                  </a:solidFill>
                  <a:effectLst/>
                  <a:uLnTx/>
                  <a:uFillTx/>
                  <a:latin typeface="Arial Narrow" panose="020B0606020202030204" pitchFamily="34" charset="0"/>
                  <a:ea typeface="+mn-ea"/>
                  <a:cs typeface="Calibri"/>
                </a:rPr>
                <a:t> </a:t>
              </a: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000</a:t>
              </a:r>
              <a:endParaRPr kumimoji="0" sz="900" b="0" i="0" u="none" strike="noStrike" kern="1200" cap="none" spc="0" normalizeH="0" baseline="0" noProof="0">
                <a:ln>
                  <a:noFill/>
                </a:ln>
                <a:solidFill>
                  <a:prstClr val="black"/>
                </a:solidFill>
                <a:effectLst/>
                <a:uLnTx/>
                <a:uFillTx/>
                <a:latin typeface="Arial Narrow" panose="020B0606020202030204" pitchFamily="34" charset="0"/>
                <a:ea typeface="+mn-ea"/>
                <a:cs typeface="Calibri"/>
              </a:endParaRPr>
            </a:p>
          </p:txBody>
        </p:sp>
        <p:sp>
          <p:nvSpPr>
            <p:cNvPr id="170" name="object 121">
              <a:extLst>
                <a:ext uri="{FF2B5EF4-FFF2-40B4-BE49-F238E27FC236}">
                  <a16:creationId xmlns:a16="http://schemas.microsoft.com/office/drawing/2014/main" id="{D8905183-3052-44A7-ABDA-4DB57233A529}"/>
                </a:ext>
              </a:extLst>
            </p:cNvPr>
            <p:cNvSpPr txBox="1"/>
            <p:nvPr/>
          </p:nvSpPr>
          <p:spPr>
            <a:xfrm>
              <a:off x="5857188" y="4647431"/>
              <a:ext cx="495686" cy="151323"/>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1 000</a:t>
              </a:r>
              <a:r>
                <a:rPr kumimoji="0" sz="900" b="0" i="0" u="none" strike="noStrike" kern="1200" cap="none" spc="-25" normalizeH="0" baseline="0" noProof="0">
                  <a:ln>
                    <a:noFill/>
                  </a:ln>
                  <a:solidFill>
                    <a:prstClr val="black"/>
                  </a:solidFill>
                  <a:effectLst/>
                  <a:uLnTx/>
                  <a:uFillTx/>
                  <a:latin typeface="Arial Narrow" panose="020B0606020202030204" pitchFamily="34" charset="0"/>
                  <a:ea typeface="+mn-ea"/>
                  <a:cs typeface="Calibri"/>
                </a:rPr>
                <a:t> </a:t>
              </a: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000</a:t>
              </a:r>
              <a:endParaRPr kumimoji="0" sz="900" b="0" i="0" u="none" strike="noStrike" kern="1200" cap="none" spc="0" normalizeH="0" baseline="0" noProof="0">
                <a:ln>
                  <a:noFill/>
                </a:ln>
                <a:solidFill>
                  <a:prstClr val="black"/>
                </a:solidFill>
                <a:effectLst/>
                <a:uLnTx/>
                <a:uFillTx/>
                <a:latin typeface="Arial Narrow" panose="020B0606020202030204" pitchFamily="34" charset="0"/>
                <a:ea typeface="+mn-ea"/>
                <a:cs typeface="Calibri"/>
              </a:endParaRPr>
            </a:p>
          </p:txBody>
        </p:sp>
        <p:sp>
          <p:nvSpPr>
            <p:cNvPr id="171" name="object 122">
              <a:extLst>
                <a:ext uri="{FF2B5EF4-FFF2-40B4-BE49-F238E27FC236}">
                  <a16:creationId xmlns:a16="http://schemas.microsoft.com/office/drawing/2014/main" id="{EEA6412B-18DB-464A-93A9-554884430CDB}"/>
                </a:ext>
              </a:extLst>
            </p:cNvPr>
            <p:cNvSpPr txBox="1"/>
            <p:nvPr/>
          </p:nvSpPr>
          <p:spPr>
            <a:xfrm>
              <a:off x="5943610" y="4999011"/>
              <a:ext cx="409517" cy="151323"/>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800</a:t>
              </a:r>
              <a:r>
                <a:rPr kumimoji="0" sz="900" b="0" i="0" u="none" strike="noStrike" kern="1200" cap="none" spc="-30" normalizeH="0" baseline="0" noProof="0">
                  <a:ln>
                    <a:noFill/>
                  </a:ln>
                  <a:solidFill>
                    <a:prstClr val="black"/>
                  </a:solidFill>
                  <a:effectLst/>
                  <a:uLnTx/>
                  <a:uFillTx/>
                  <a:latin typeface="Arial Narrow" panose="020B0606020202030204" pitchFamily="34" charset="0"/>
                  <a:ea typeface="+mn-ea"/>
                  <a:cs typeface="Calibri"/>
                </a:rPr>
                <a:t> </a:t>
              </a: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000</a:t>
              </a:r>
              <a:endParaRPr kumimoji="0" sz="900" b="0" i="0" u="none" strike="noStrike" kern="1200" cap="none" spc="0" normalizeH="0" baseline="0" noProof="0">
                <a:ln>
                  <a:noFill/>
                </a:ln>
                <a:solidFill>
                  <a:prstClr val="black"/>
                </a:solidFill>
                <a:effectLst/>
                <a:uLnTx/>
                <a:uFillTx/>
                <a:latin typeface="Arial Narrow" panose="020B0606020202030204" pitchFamily="34" charset="0"/>
                <a:ea typeface="+mn-ea"/>
                <a:cs typeface="Calibri"/>
              </a:endParaRPr>
            </a:p>
          </p:txBody>
        </p:sp>
        <p:sp>
          <p:nvSpPr>
            <p:cNvPr id="172" name="object 123">
              <a:extLst>
                <a:ext uri="{FF2B5EF4-FFF2-40B4-BE49-F238E27FC236}">
                  <a16:creationId xmlns:a16="http://schemas.microsoft.com/office/drawing/2014/main" id="{74AAE220-18C1-4B6D-9933-DDC7AFAC835E}"/>
                </a:ext>
              </a:extLst>
            </p:cNvPr>
            <p:cNvSpPr txBox="1"/>
            <p:nvPr/>
          </p:nvSpPr>
          <p:spPr>
            <a:xfrm>
              <a:off x="5943610" y="5350591"/>
              <a:ext cx="409517" cy="151323"/>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600</a:t>
              </a:r>
              <a:r>
                <a:rPr kumimoji="0" sz="900" b="0" i="0" u="none" strike="noStrike" kern="1200" cap="none" spc="-30" normalizeH="0" baseline="0" noProof="0">
                  <a:ln>
                    <a:noFill/>
                  </a:ln>
                  <a:solidFill>
                    <a:prstClr val="black"/>
                  </a:solidFill>
                  <a:effectLst/>
                  <a:uLnTx/>
                  <a:uFillTx/>
                  <a:latin typeface="Arial Narrow" panose="020B0606020202030204" pitchFamily="34" charset="0"/>
                  <a:ea typeface="+mn-ea"/>
                  <a:cs typeface="Calibri"/>
                </a:rPr>
                <a:t> </a:t>
              </a: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000</a:t>
              </a:r>
              <a:endParaRPr kumimoji="0" sz="900" b="0" i="0" u="none" strike="noStrike" kern="1200" cap="none" spc="0" normalizeH="0" baseline="0" noProof="0">
                <a:ln>
                  <a:noFill/>
                </a:ln>
                <a:solidFill>
                  <a:prstClr val="black"/>
                </a:solidFill>
                <a:effectLst/>
                <a:uLnTx/>
                <a:uFillTx/>
                <a:latin typeface="Arial Narrow" panose="020B0606020202030204" pitchFamily="34" charset="0"/>
                <a:ea typeface="+mn-ea"/>
                <a:cs typeface="Calibri"/>
              </a:endParaRPr>
            </a:p>
          </p:txBody>
        </p:sp>
        <p:sp>
          <p:nvSpPr>
            <p:cNvPr id="173" name="object 124">
              <a:extLst>
                <a:ext uri="{FF2B5EF4-FFF2-40B4-BE49-F238E27FC236}">
                  <a16:creationId xmlns:a16="http://schemas.microsoft.com/office/drawing/2014/main" id="{CBE48685-8C1B-454F-9471-761D499CF506}"/>
                </a:ext>
              </a:extLst>
            </p:cNvPr>
            <p:cNvSpPr txBox="1"/>
            <p:nvPr/>
          </p:nvSpPr>
          <p:spPr>
            <a:xfrm>
              <a:off x="5943610" y="5702172"/>
              <a:ext cx="409517" cy="151323"/>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400</a:t>
              </a:r>
              <a:r>
                <a:rPr kumimoji="0" sz="900" b="0" i="0" u="none" strike="noStrike" kern="1200" cap="none" spc="-30" normalizeH="0" baseline="0" noProof="0">
                  <a:ln>
                    <a:noFill/>
                  </a:ln>
                  <a:solidFill>
                    <a:prstClr val="black"/>
                  </a:solidFill>
                  <a:effectLst/>
                  <a:uLnTx/>
                  <a:uFillTx/>
                  <a:latin typeface="Arial Narrow" panose="020B0606020202030204" pitchFamily="34" charset="0"/>
                  <a:ea typeface="+mn-ea"/>
                  <a:cs typeface="Calibri"/>
                </a:rPr>
                <a:t> </a:t>
              </a: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000</a:t>
              </a:r>
              <a:endParaRPr kumimoji="0" sz="900" b="0" i="0" u="none" strike="noStrike" kern="1200" cap="none" spc="0" normalizeH="0" baseline="0" noProof="0">
                <a:ln>
                  <a:noFill/>
                </a:ln>
                <a:solidFill>
                  <a:prstClr val="black"/>
                </a:solidFill>
                <a:effectLst/>
                <a:uLnTx/>
                <a:uFillTx/>
                <a:latin typeface="Arial Narrow" panose="020B0606020202030204" pitchFamily="34" charset="0"/>
                <a:ea typeface="+mn-ea"/>
                <a:cs typeface="Calibri"/>
              </a:endParaRPr>
            </a:p>
          </p:txBody>
        </p:sp>
        <p:sp>
          <p:nvSpPr>
            <p:cNvPr id="174" name="object 125">
              <a:extLst>
                <a:ext uri="{FF2B5EF4-FFF2-40B4-BE49-F238E27FC236}">
                  <a16:creationId xmlns:a16="http://schemas.microsoft.com/office/drawing/2014/main" id="{8E7BCC0B-A750-4017-A83B-8F1B6EA69731}"/>
                </a:ext>
              </a:extLst>
            </p:cNvPr>
            <p:cNvSpPr txBox="1"/>
            <p:nvPr/>
          </p:nvSpPr>
          <p:spPr>
            <a:xfrm>
              <a:off x="5943610" y="6053752"/>
              <a:ext cx="409517" cy="151323"/>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200</a:t>
              </a:r>
              <a:r>
                <a:rPr kumimoji="0" sz="900" b="0" i="0" u="none" strike="noStrike" kern="1200" cap="none" spc="-30" normalizeH="0" baseline="0" noProof="0">
                  <a:ln>
                    <a:noFill/>
                  </a:ln>
                  <a:solidFill>
                    <a:prstClr val="black"/>
                  </a:solidFill>
                  <a:effectLst/>
                  <a:uLnTx/>
                  <a:uFillTx/>
                  <a:latin typeface="Arial Narrow" panose="020B0606020202030204" pitchFamily="34" charset="0"/>
                  <a:ea typeface="+mn-ea"/>
                  <a:cs typeface="Calibri"/>
                </a:rPr>
                <a:t> </a:t>
              </a: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000</a:t>
              </a:r>
              <a:endParaRPr kumimoji="0" sz="900" b="0" i="0" u="none" strike="noStrike" kern="1200" cap="none" spc="0" normalizeH="0" baseline="0" noProof="0">
                <a:ln>
                  <a:noFill/>
                </a:ln>
                <a:solidFill>
                  <a:prstClr val="black"/>
                </a:solidFill>
                <a:effectLst/>
                <a:uLnTx/>
                <a:uFillTx/>
                <a:latin typeface="Arial Narrow" panose="020B0606020202030204" pitchFamily="34" charset="0"/>
                <a:ea typeface="+mn-ea"/>
                <a:cs typeface="Calibri"/>
              </a:endParaRPr>
            </a:p>
          </p:txBody>
        </p:sp>
        <p:sp>
          <p:nvSpPr>
            <p:cNvPr id="175" name="object 126">
              <a:extLst>
                <a:ext uri="{FF2B5EF4-FFF2-40B4-BE49-F238E27FC236}">
                  <a16:creationId xmlns:a16="http://schemas.microsoft.com/office/drawing/2014/main" id="{446A413A-86C3-4D76-AF30-5BFCD5023A86}"/>
                </a:ext>
              </a:extLst>
            </p:cNvPr>
            <p:cNvSpPr/>
            <p:nvPr/>
          </p:nvSpPr>
          <p:spPr>
            <a:xfrm>
              <a:off x="6408907" y="4370946"/>
              <a:ext cx="89535" cy="0"/>
            </a:xfrm>
            <a:custGeom>
              <a:avLst/>
              <a:gdLst/>
              <a:ahLst/>
              <a:cxnLst/>
              <a:rect l="l" t="t" r="r" b="b"/>
              <a:pathLst>
                <a:path w="89534">
                  <a:moveTo>
                    <a:pt x="0" y="0"/>
                  </a:moveTo>
                  <a:lnTo>
                    <a:pt x="88925" y="0"/>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 name="object 127">
              <a:extLst>
                <a:ext uri="{FF2B5EF4-FFF2-40B4-BE49-F238E27FC236}">
                  <a16:creationId xmlns:a16="http://schemas.microsoft.com/office/drawing/2014/main" id="{B4D5C7B9-AFE1-4822-8D6D-F884D999009B}"/>
                </a:ext>
              </a:extLst>
            </p:cNvPr>
            <p:cNvSpPr/>
            <p:nvPr/>
          </p:nvSpPr>
          <p:spPr>
            <a:xfrm>
              <a:off x="6408907" y="4722044"/>
              <a:ext cx="89535" cy="0"/>
            </a:xfrm>
            <a:custGeom>
              <a:avLst/>
              <a:gdLst/>
              <a:ahLst/>
              <a:cxnLst/>
              <a:rect l="l" t="t" r="r" b="b"/>
              <a:pathLst>
                <a:path w="89534">
                  <a:moveTo>
                    <a:pt x="0" y="0"/>
                  </a:moveTo>
                  <a:lnTo>
                    <a:pt x="88925" y="0"/>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7" name="object 128">
              <a:extLst>
                <a:ext uri="{FF2B5EF4-FFF2-40B4-BE49-F238E27FC236}">
                  <a16:creationId xmlns:a16="http://schemas.microsoft.com/office/drawing/2014/main" id="{977E8698-6908-456A-AE08-8CE1C73EA230}"/>
                </a:ext>
              </a:extLst>
            </p:cNvPr>
            <p:cNvSpPr/>
            <p:nvPr/>
          </p:nvSpPr>
          <p:spPr>
            <a:xfrm>
              <a:off x="6408907" y="5073136"/>
              <a:ext cx="89535" cy="0"/>
            </a:xfrm>
            <a:custGeom>
              <a:avLst/>
              <a:gdLst/>
              <a:ahLst/>
              <a:cxnLst/>
              <a:rect l="l" t="t" r="r" b="b"/>
              <a:pathLst>
                <a:path w="89534">
                  <a:moveTo>
                    <a:pt x="0" y="0"/>
                  </a:moveTo>
                  <a:lnTo>
                    <a:pt x="88925" y="0"/>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8" name="object 129">
              <a:extLst>
                <a:ext uri="{FF2B5EF4-FFF2-40B4-BE49-F238E27FC236}">
                  <a16:creationId xmlns:a16="http://schemas.microsoft.com/office/drawing/2014/main" id="{73BCDF90-FD38-45DF-98E0-45FECAF7FD7C}"/>
                </a:ext>
              </a:extLst>
            </p:cNvPr>
            <p:cNvSpPr/>
            <p:nvPr/>
          </p:nvSpPr>
          <p:spPr>
            <a:xfrm>
              <a:off x="6408907" y="5424234"/>
              <a:ext cx="89535" cy="0"/>
            </a:xfrm>
            <a:custGeom>
              <a:avLst/>
              <a:gdLst/>
              <a:ahLst/>
              <a:cxnLst/>
              <a:rect l="l" t="t" r="r" b="b"/>
              <a:pathLst>
                <a:path w="89534">
                  <a:moveTo>
                    <a:pt x="0" y="0"/>
                  </a:moveTo>
                  <a:lnTo>
                    <a:pt x="88925" y="0"/>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9" name="object 130">
              <a:extLst>
                <a:ext uri="{FF2B5EF4-FFF2-40B4-BE49-F238E27FC236}">
                  <a16:creationId xmlns:a16="http://schemas.microsoft.com/office/drawing/2014/main" id="{A5E4778B-FD05-448E-915D-DAB815BF6A1E}"/>
                </a:ext>
              </a:extLst>
            </p:cNvPr>
            <p:cNvSpPr/>
            <p:nvPr/>
          </p:nvSpPr>
          <p:spPr>
            <a:xfrm>
              <a:off x="6408907" y="5775325"/>
              <a:ext cx="89535" cy="0"/>
            </a:xfrm>
            <a:custGeom>
              <a:avLst/>
              <a:gdLst/>
              <a:ahLst/>
              <a:cxnLst/>
              <a:rect l="l" t="t" r="r" b="b"/>
              <a:pathLst>
                <a:path w="89534">
                  <a:moveTo>
                    <a:pt x="0" y="0"/>
                  </a:moveTo>
                  <a:lnTo>
                    <a:pt x="88925" y="0"/>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0" name="object 131">
              <a:extLst>
                <a:ext uri="{FF2B5EF4-FFF2-40B4-BE49-F238E27FC236}">
                  <a16:creationId xmlns:a16="http://schemas.microsoft.com/office/drawing/2014/main" id="{41A8C30D-721E-4109-A084-8769F6988202}"/>
                </a:ext>
              </a:extLst>
            </p:cNvPr>
            <p:cNvSpPr/>
            <p:nvPr/>
          </p:nvSpPr>
          <p:spPr>
            <a:xfrm>
              <a:off x="6408907" y="6126416"/>
              <a:ext cx="89535" cy="0"/>
            </a:xfrm>
            <a:custGeom>
              <a:avLst/>
              <a:gdLst/>
              <a:ahLst/>
              <a:cxnLst/>
              <a:rect l="l" t="t" r="r" b="b"/>
              <a:pathLst>
                <a:path w="89534">
                  <a:moveTo>
                    <a:pt x="0" y="0"/>
                  </a:moveTo>
                  <a:lnTo>
                    <a:pt x="88925" y="0"/>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5" name="object 136">
              <a:extLst>
                <a:ext uri="{FF2B5EF4-FFF2-40B4-BE49-F238E27FC236}">
                  <a16:creationId xmlns:a16="http://schemas.microsoft.com/office/drawing/2014/main" id="{866DEB9E-A081-4112-A912-0FA2BB85A5AC}"/>
                </a:ext>
              </a:extLst>
            </p:cNvPr>
            <p:cNvSpPr/>
            <p:nvPr/>
          </p:nvSpPr>
          <p:spPr>
            <a:xfrm>
              <a:off x="8854233" y="4262491"/>
              <a:ext cx="0" cy="2221230"/>
            </a:xfrm>
            <a:custGeom>
              <a:avLst/>
              <a:gdLst/>
              <a:ahLst/>
              <a:cxnLst/>
              <a:rect l="l" t="t" r="r" b="b"/>
              <a:pathLst>
                <a:path h="2221229">
                  <a:moveTo>
                    <a:pt x="0" y="2221039"/>
                  </a:moveTo>
                  <a:lnTo>
                    <a:pt x="0" y="0"/>
                  </a:lnTo>
                </a:path>
              </a:pathLst>
            </a:custGeom>
            <a:ln w="12700">
              <a:solidFill>
                <a:srgbClr val="231F20"/>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6" name="object 137">
              <a:extLst>
                <a:ext uri="{FF2B5EF4-FFF2-40B4-BE49-F238E27FC236}">
                  <a16:creationId xmlns:a16="http://schemas.microsoft.com/office/drawing/2014/main" id="{64DE470C-6070-4B85-9422-D2D36E8A1DC4}"/>
                </a:ext>
              </a:extLst>
            </p:cNvPr>
            <p:cNvSpPr/>
            <p:nvPr/>
          </p:nvSpPr>
          <p:spPr>
            <a:xfrm>
              <a:off x="10345473" y="4262491"/>
              <a:ext cx="0" cy="2221230"/>
            </a:xfrm>
            <a:custGeom>
              <a:avLst/>
              <a:gdLst/>
              <a:ahLst/>
              <a:cxnLst/>
              <a:rect l="l" t="t" r="r" b="b"/>
              <a:pathLst>
                <a:path h="2221229">
                  <a:moveTo>
                    <a:pt x="0" y="2221039"/>
                  </a:moveTo>
                  <a:lnTo>
                    <a:pt x="0" y="0"/>
                  </a:lnTo>
                </a:path>
              </a:pathLst>
            </a:custGeom>
            <a:ln w="12700">
              <a:solidFill>
                <a:srgbClr val="231F20"/>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 name="TextBox 223">
              <a:extLst>
                <a:ext uri="{FF2B5EF4-FFF2-40B4-BE49-F238E27FC236}">
                  <a16:creationId xmlns:a16="http://schemas.microsoft.com/office/drawing/2014/main" id="{10BD50A4-33C0-4DDF-B1BD-B0E7FE45C737}"/>
                </a:ext>
              </a:extLst>
            </p:cNvPr>
            <p:cNvSpPr txBox="1"/>
            <p:nvPr/>
          </p:nvSpPr>
          <p:spPr>
            <a:xfrm>
              <a:off x="6495452"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2010</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25" name="TextBox 224">
              <a:extLst>
                <a:ext uri="{FF2B5EF4-FFF2-40B4-BE49-F238E27FC236}">
                  <a16:creationId xmlns:a16="http://schemas.microsoft.com/office/drawing/2014/main" id="{F0CCBB83-68A4-48A8-B379-CD29227520F7}"/>
                </a:ext>
              </a:extLst>
            </p:cNvPr>
            <p:cNvSpPr txBox="1"/>
            <p:nvPr/>
          </p:nvSpPr>
          <p:spPr>
            <a:xfrm>
              <a:off x="6744308"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2011</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26" name="TextBox 225">
              <a:extLst>
                <a:ext uri="{FF2B5EF4-FFF2-40B4-BE49-F238E27FC236}">
                  <a16:creationId xmlns:a16="http://schemas.microsoft.com/office/drawing/2014/main" id="{F6E776F6-F95B-4036-B85B-C35EB81EE6A5}"/>
                </a:ext>
              </a:extLst>
            </p:cNvPr>
            <p:cNvSpPr txBox="1"/>
            <p:nvPr/>
          </p:nvSpPr>
          <p:spPr>
            <a:xfrm>
              <a:off x="6995452"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2012</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27" name="TextBox 226">
              <a:extLst>
                <a:ext uri="{FF2B5EF4-FFF2-40B4-BE49-F238E27FC236}">
                  <a16:creationId xmlns:a16="http://schemas.microsoft.com/office/drawing/2014/main" id="{3C486A31-3CBC-4A6E-88A9-872C21E8AE27}"/>
                </a:ext>
              </a:extLst>
            </p:cNvPr>
            <p:cNvSpPr txBox="1"/>
            <p:nvPr/>
          </p:nvSpPr>
          <p:spPr>
            <a:xfrm>
              <a:off x="7489463"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2014</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28" name="TextBox 227">
              <a:extLst>
                <a:ext uri="{FF2B5EF4-FFF2-40B4-BE49-F238E27FC236}">
                  <a16:creationId xmlns:a16="http://schemas.microsoft.com/office/drawing/2014/main" id="{08BBE78A-09DC-472A-810B-3FE4874B686E}"/>
                </a:ext>
              </a:extLst>
            </p:cNvPr>
            <p:cNvSpPr txBox="1"/>
            <p:nvPr/>
          </p:nvSpPr>
          <p:spPr>
            <a:xfrm>
              <a:off x="7737593"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2015</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29" name="TextBox 228">
              <a:extLst>
                <a:ext uri="{FF2B5EF4-FFF2-40B4-BE49-F238E27FC236}">
                  <a16:creationId xmlns:a16="http://schemas.microsoft.com/office/drawing/2014/main" id="{337E255A-D2AE-4CA6-B024-3FAAFABF5FA1}"/>
                </a:ext>
              </a:extLst>
            </p:cNvPr>
            <p:cNvSpPr txBox="1"/>
            <p:nvPr/>
          </p:nvSpPr>
          <p:spPr>
            <a:xfrm>
              <a:off x="7986833"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2016</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30" name="TextBox 229">
              <a:extLst>
                <a:ext uri="{FF2B5EF4-FFF2-40B4-BE49-F238E27FC236}">
                  <a16:creationId xmlns:a16="http://schemas.microsoft.com/office/drawing/2014/main" id="{24526264-DCB2-47B4-B7D7-ADC4F80F6388}"/>
                </a:ext>
              </a:extLst>
            </p:cNvPr>
            <p:cNvSpPr txBox="1"/>
            <p:nvPr/>
          </p:nvSpPr>
          <p:spPr>
            <a:xfrm>
              <a:off x="8242828"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2017</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31" name="TextBox 230">
              <a:extLst>
                <a:ext uri="{FF2B5EF4-FFF2-40B4-BE49-F238E27FC236}">
                  <a16:creationId xmlns:a16="http://schemas.microsoft.com/office/drawing/2014/main" id="{97784709-D807-4C2D-84C3-4B367CFBDE6D}"/>
                </a:ext>
              </a:extLst>
            </p:cNvPr>
            <p:cNvSpPr txBox="1"/>
            <p:nvPr/>
          </p:nvSpPr>
          <p:spPr>
            <a:xfrm>
              <a:off x="8486248"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2018</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32" name="TextBox 231">
              <a:extLst>
                <a:ext uri="{FF2B5EF4-FFF2-40B4-BE49-F238E27FC236}">
                  <a16:creationId xmlns:a16="http://schemas.microsoft.com/office/drawing/2014/main" id="{D0B7B4B4-96E3-4F60-8721-DB1DA775BB7C}"/>
                </a:ext>
              </a:extLst>
            </p:cNvPr>
            <p:cNvSpPr txBox="1"/>
            <p:nvPr/>
          </p:nvSpPr>
          <p:spPr>
            <a:xfrm>
              <a:off x="8736769"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2019</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33" name="TextBox 232">
              <a:extLst>
                <a:ext uri="{FF2B5EF4-FFF2-40B4-BE49-F238E27FC236}">
                  <a16:creationId xmlns:a16="http://schemas.microsoft.com/office/drawing/2014/main" id="{51C634D6-3EA9-4558-BD6A-A074FCCBC92A}"/>
                </a:ext>
              </a:extLst>
            </p:cNvPr>
            <p:cNvSpPr txBox="1"/>
            <p:nvPr/>
          </p:nvSpPr>
          <p:spPr>
            <a:xfrm>
              <a:off x="7240116"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2013</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34" name="TextBox 233">
              <a:extLst>
                <a:ext uri="{FF2B5EF4-FFF2-40B4-BE49-F238E27FC236}">
                  <a16:creationId xmlns:a16="http://schemas.microsoft.com/office/drawing/2014/main" id="{A1D7C7FE-2061-4AF8-ABEA-26A364EE9552}"/>
                </a:ext>
              </a:extLst>
            </p:cNvPr>
            <p:cNvSpPr txBox="1"/>
            <p:nvPr/>
          </p:nvSpPr>
          <p:spPr>
            <a:xfrm>
              <a:off x="8986105"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2020</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35" name="TextBox 234">
              <a:extLst>
                <a:ext uri="{FF2B5EF4-FFF2-40B4-BE49-F238E27FC236}">
                  <a16:creationId xmlns:a16="http://schemas.microsoft.com/office/drawing/2014/main" id="{D28CEE3A-D328-43DC-B159-154A4CEEBEE9}"/>
                </a:ext>
              </a:extLst>
            </p:cNvPr>
            <p:cNvSpPr txBox="1"/>
            <p:nvPr/>
          </p:nvSpPr>
          <p:spPr>
            <a:xfrm>
              <a:off x="9236548"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2021</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36" name="TextBox 235">
              <a:extLst>
                <a:ext uri="{FF2B5EF4-FFF2-40B4-BE49-F238E27FC236}">
                  <a16:creationId xmlns:a16="http://schemas.microsoft.com/office/drawing/2014/main" id="{7B85CC3D-CBEE-4B83-AADE-B495DFCA01F5}"/>
                </a:ext>
              </a:extLst>
            </p:cNvPr>
            <p:cNvSpPr txBox="1"/>
            <p:nvPr/>
          </p:nvSpPr>
          <p:spPr>
            <a:xfrm>
              <a:off x="9487692"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2022</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37" name="TextBox 236">
              <a:extLst>
                <a:ext uri="{FF2B5EF4-FFF2-40B4-BE49-F238E27FC236}">
                  <a16:creationId xmlns:a16="http://schemas.microsoft.com/office/drawing/2014/main" id="{1500FE59-FBAD-40A1-B171-80EFBF114C62}"/>
                </a:ext>
              </a:extLst>
            </p:cNvPr>
            <p:cNvSpPr txBox="1"/>
            <p:nvPr/>
          </p:nvSpPr>
          <p:spPr>
            <a:xfrm>
              <a:off x="9981703"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2024</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38" name="TextBox 237">
              <a:extLst>
                <a:ext uri="{FF2B5EF4-FFF2-40B4-BE49-F238E27FC236}">
                  <a16:creationId xmlns:a16="http://schemas.microsoft.com/office/drawing/2014/main" id="{D445E9DA-CD8F-4956-9D5C-32AC0A506E89}"/>
                </a:ext>
              </a:extLst>
            </p:cNvPr>
            <p:cNvSpPr txBox="1"/>
            <p:nvPr/>
          </p:nvSpPr>
          <p:spPr>
            <a:xfrm>
              <a:off x="10229833"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2025</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39" name="TextBox 238">
              <a:extLst>
                <a:ext uri="{FF2B5EF4-FFF2-40B4-BE49-F238E27FC236}">
                  <a16:creationId xmlns:a16="http://schemas.microsoft.com/office/drawing/2014/main" id="{5520055D-D61A-47C5-98EF-CD72F56BEBF0}"/>
                </a:ext>
              </a:extLst>
            </p:cNvPr>
            <p:cNvSpPr txBox="1"/>
            <p:nvPr/>
          </p:nvSpPr>
          <p:spPr>
            <a:xfrm>
              <a:off x="10479073"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2026</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40" name="TextBox 239">
              <a:extLst>
                <a:ext uri="{FF2B5EF4-FFF2-40B4-BE49-F238E27FC236}">
                  <a16:creationId xmlns:a16="http://schemas.microsoft.com/office/drawing/2014/main" id="{48533387-2BF8-477F-B0AD-8D58902860F7}"/>
                </a:ext>
              </a:extLst>
            </p:cNvPr>
            <p:cNvSpPr txBox="1"/>
            <p:nvPr/>
          </p:nvSpPr>
          <p:spPr>
            <a:xfrm>
              <a:off x="10735068"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2027</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41" name="TextBox 240">
              <a:extLst>
                <a:ext uri="{FF2B5EF4-FFF2-40B4-BE49-F238E27FC236}">
                  <a16:creationId xmlns:a16="http://schemas.microsoft.com/office/drawing/2014/main" id="{9E208F18-2C0E-4E50-B271-CAA4242632EE}"/>
                </a:ext>
              </a:extLst>
            </p:cNvPr>
            <p:cNvSpPr txBox="1"/>
            <p:nvPr/>
          </p:nvSpPr>
          <p:spPr>
            <a:xfrm>
              <a:off x="10978488"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2028</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42" name="TextBox 241">
              <a:extLst>
                <a:ext uri="{FF2B5EF4-FFF2-40B4-BE49-F238E27FC236}">
                  <a16:creationId xmlns:a16="http://schemas.microsoft.com/office/drawing/2014/main" id="{B62E2ACB-EC5E-4954-85D1-2D73254053BD}"/>
                </a:ext>
              </a:extLst>
            </p:cNvPr>
            <p:cNvSpPr txBox="1"/>
            <p:nvPr/>
          </p:nvSpPr>
          <p:spPr>
            <a:xfrm>
              <a:off x="11229009"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2029</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43" name="TextBox 242">
              <a:extLst>
                <a:ext uri="{FF2B5EF4-FFF2-40B4-BE49-F238E27FC236}">
                  <a16:creationId xmlns:a16="http://schemas.microsoft.com/office/drawing/2014/main" id="{6BD8C015-557D-4754-8401-544796D2864B}"/>
                </a:ext>
              </a:extLst>
            </p:cNvPr>
            <p:cNvSpPr txBox="1"/>
            <p:nvPr/>
          </p:nvSpPr>
          <p:spPr>
            <a:xfrm>
              <a:off x="9732356"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2023</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44" name="TextBox 243">
              <a:extLst>
                <a:ext uri="{FF2B5EF4-FFF2-40B4-BE49-F238E27FC236}">
                  <a16:creationId xmlns:a16="http://schemas.microsoft.com/office/drawing/2014/main" id="{A4B974D3-69CF-45A9-8ABB-4196E268E51D}"/>
                </a:ext>
              </a:extLst>
            </p:cNvPr>
            <p:cNvSpPr txBox="1"/>
            <p:nvPr/>
          </p:nvSpPr>
          <p:spPr>
            <a:xfrm>
              <a:off x="11478345" y="6522623"/>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2030</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grpSp>
          <p:nvGrpSpPr>
            <p:cNvPr id="245" name="Group 244">
              <a:extLst>
                <a:ext uri="{FF2B5EF4-FFF2-40B4-BE49-F238E27FC236}">
                  <a16:creationId xmlns:a16="http://schemas.microsoft.com/office/drawing/2014/main" id="{4852558A-1EA1-42F0-9AF5-3077218889D3}"/>
                </a:ext>
              </a:extLst>
            </p:cNvPr>
            <p:cNvGrpSpPr/>
            <p:nvPr/>
          </p:nvGrpSpPr>
          <p:grpSpPr>
            <a:xfrm>
              <a:off x="7330120" y="4308211"/>
              <a:ext cx="4530331" cy="474489"/>
              <a:chOff x="7118155" y="1819656"/>
              <a:chExt cx="4530331" cy="474489"/>
            </a:xfrm>
          </p:grpSpPr>
          <p:sp>
            <p:nvSpPr>
              <p:cNvPr id="246" name="object 61">
                <a:extLst>
                  <a:ext uri="{FF2B5EF4-FFF2-40B4-BE49-F238E27FC236}">
                    <a16:creationId xmlns:a16="http://schemas.microsoft.com/office/drawing/2014/main" id="{EC05445C-A875-43A3-829B-95E50688B9AA}"/>
                  </a:ext>
                </a:extLst>
              </p:cNvPr>
              <p:cNvSpPr txBox="1"/>
              <p:nvPr/>
            </p:nvSpPr>
            <p:spPr>
              <a:xfrm>
                <a:off x="7118155" y="1819656"/>
                <a:ext cx="1404552" cy="474489"/>
              </a:xfrm>
              <a:prstGeom prst="rect">
                <a:avLst/>
              </a:prstGeom>
            </p:spPr>
            <p:txBody>
              <a:bodyPr vert="horz" wrap="non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UNAIDS</a:t>
                </a:r>
                <a:r>
                  <a:rPr kumimoji="0" lang="fr-CH"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epidemiological</a:t>
                </a:r>
                <a:endParaRPr kumimoji="0" lang="fr-CH"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estimates of progress</a:t>
                </a:r>
                <a:endParaRPr kumimoji="0" lang="fr-CH"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until the end of 2019</a:t>
                </a:r>
              </a:p>
            </p:txBody>
          </p:sp>
          <p:sp>
            <p:nvSpPr>
              <p:cNvPr id="247" name="object 62">
                <a:extLst>
                  <a:ext uri="{FF2B5EF4-FFF2-40B4-BE49-F238E27FC236}">
                    <a16:creationId xmlns:a16="http://schemas.microsoft.com/office/drawing/2014/main" id="{1EF53ED2-BA2B-469F-88CB-968AB94304CC}"/>
                  </a:ext>
                </a:extLst>
              </p:cNvPr>
              <p:cNvSpPr txBox="1"/>
              <p:nvPr/>
            </p:nvSpPr>
            <p:spPr>
              <a:xfrm>
                <a:off x="8704363" y="1819656"/>
                <a:ext cx="1399742" cy="474489"/>
              </a:xfrm>
              <a:prstGeom prst="rect">
                <a:avLst/>
              </a:prstGeom>
            </p:spPr>
            <p:txBody>
              <a:bodyPr vert="horz" wrap="none" lIns="0" tIns="12700" rIns="0" bIns="0" rtlCol="0">
                <a:spAutoFit/>
              </a:bodyPr>
              <a:lstStyle>
                <a:defPPr>
                  <a:defRPr lang="LID4096"/>
                </a:defPPr>
                <a:lvl1pPr marR="5080">
                  <a:lnSpc>
                    <a:spcPts val="1100"/>
                  </a:lnSpc>
                  <a:defRPr sz="1000">
                    <a:latin typeface="Arial" panose="020B0604020202020204" pitchFamily="34" charset="0"/>
                    <a:cs typeface="Arial" panose="020B0604020202020204" pitchFamily="34" charset="0"/>
                  </a:defRPr>
                </a:lvl1p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Projected impact of</a:t>
                </a:r>
                <a:endParaRPr kumimoji="0" lang="fr-CH"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scaling up and achieving</a:t>
                </a:r>
                <a:endParaRPr kumimoji="0" lang="fr-CH"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2025 targets</a:t>
                </a:r>
              </a:p>
            </p:txBody>
          </p:sp>
          <p:sp>
            <p:nvSpPr>
              <p:cNvPr id="248" name="object 63">
                <a:extLst>
                  <a:ext uri="{FF2B5EF4-FFF2-40B4-BE49-F238E27FC236}">
                    <a16:creationId xmlns:a16="http://schemas.microsoft.com/office/drawing/2014/main" id="{D08BDE79-16B2-4F5F-B12F-FE45A80CC955}"/>
                  </a:ext>
                </a:extLst>
              </p:cNvPr>
              <p:cNvSpPr txBox="1"/>
              <p:nvPr/>
            </p:nvSpPr>
            <p:spPr>
              <a:xfrm>
                <a:off x="10248744" y="1819656"/>
                <a:ext cx="1399742" cy="474489"/>
              </a:xfrm>
              <a:prstGeom prst="rect">
                <a:avLst/>
              </a:prstGeom>
            </p:spPr>
            <p:txBody>
              <a:bodyPr vert="horz" wrap="none" lIns="0" tIns="12700" rIns="0" bIns="0" rtlCol="0">
                <a:spAutoFit/>
              </a:bodyPr>
              <a:lstStyle>
                <a:defPPr>
                  <a:defRPr lang="LID4096"/>
                </a:defPPr>
                <a:lvl1pPr marR="5080">
                  <a:lnSpc>
                    <a:spcPct val="100000"/>
                  </a:lnSpc>
                  <a:defRPr sz="1000">
                    <a:latin typeface="Arial" panose="020B0604020202020204" pitchFamily="34" charset="0"/>
                    <a:cs typeface="Arial" panose="020B0604020202020204" pitchFamily="34" charset="0"/>
                  </a:defRPr>
                </a:lvl1p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Projected impact of</a:t>
                </a:r>
                <a:endParaRPr kumimoji="0" lang="fr-CH"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maintaining 2025 targets</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during 2026–2030</a:t>
                </a:r>
              </a:p>
            </p:txBody>
          </p:sp>
        </p:grpSp>
        <p:sp>
          <p:nvSpPr>
            <p:cNvPr id="250" name="object 61">
              <a:extLst>
                <a:ext uri="{FF2B5EF4-FFF2-40B4-BE49-F238E27FC236}">
                  <a16:creationId xmlns:a16="http://schemas.microsoft.com/office/drawing/2014/main" id="{43FF2CB3-0C7D-4C07-BA0F-7BB7515492EF}"/>
                </a:ext>
              </a:extLst>
            </p:cNvPr>
            <p:cNvSpPr txBox="1"/>
            <p:nvPr/>
          </p:nvSpPr>
          <p:spPr>
            <a:xfrm>
              <a:off x="5190424" y="5206402"/>
              <a:ext cx="681737" cy="428322"/>
            </a:xfrm>
            <a:prstGeom prst="rect">
              <a:avLst/>
            </a:prstGeom>
          </p:spPr>
          <p:txBody>
            <a:bodyPr vert="horz" wrap="squar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Number of AIDS-related deaths</a:t>
              </a:r>
            </a:p>
          </p:txBody>
        </p:sp>
        <p:sp>
          <p:nvSpPr>
            <p:cNvPr id="8" name="Rectangle 7">
              <a:extLst>
                <a:ext uri="{FF2B5EF4-FFF2-40B4-BE49-F238E27FC236}">
                  <a16:creationId xmlns:a16="http://schemas.microsoft.com/office/drawing/2014/main" id="{D8FF24DA-5E84-4A9A-8BC6-6F8EFC0772F8}"/>
                </a:ext>
              </a:extLst>
            </p:cNvPr>
            <p:cNvSpPr/>
            <p:nvPr/>
          </p:nvSpPr>
          <p:spPr>
            <a:xfrm>
              <a:off x="4230304" y="981776"/>
              <a:ext cx="7909560" cy="2880360"/>
            </a:xfrm>
            <a:prstGeom prst="rect">
              <a:avLst/>
            </a:prstGeom>
            <a:solidFill>
              <a:srgbClr val="00A99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bject 32">
              <a:extLst>
                <a:ext uri="{FF2B5EF4-FFF2-40B4-BE49-F238E27FC236}">
                  <a16:creationId xmlns:a16="http://schemas.microsoft.com/office/drawing/2014/main" id="{BEBCAF9F-67C9-4B4F-A554-EBFEFD97ADAE}"/>
                </a:ext>
              </a:extLst>
            </p:cNvPr>
            <p:cNvSpPr txBox="1"/>
            <p:nvPr/>
          </p:nvSpPr>
          <p:spPr>
            <a:xfrm>
              <a:off x="5857089" y="1368283"/>
              <a:ext cx="495686" cy="151323"/>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2 500</a:t>
              </a:r>
              <a:r>
                <a:rPr kumimoji="0" sz="900" b="0" i="0" u="none" strike="noStrike" kern="1200" cap="none" spc="-25" normalizeH="0" baseline="0" noProof="0">
                  <a:ln>
                    <a:noFill/>
                  </a:ln>
                  <a:solidFill>
                    <a:prstClr val="black"/>
                  </a:solidFill>
                  <a:effectLst/>
                  <a:uLnTx/>
                  <a:uFillTx/>
                  <a:latin typeface="Arial Narrow" panose="020B0606020202030204" pitchFamily="34" charset="0"/>
                  <a:ea typeface="+mn-ea"/>
                  <a:cs typeface="Calibri"/>
                </a:rPr>
                <a:t> </a:t>
              </a: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000</a:t>
              </a:r>
              <a:endParaRPr kumimoji="0" sz="900" b="0" i="0" u="none" strike="noStrike" kern="1200" cap="none" spc="0" normalizeH="0" baseline="0" noProof="0">
                <a:ln>
                  <a:noFill/>
                </a:ln>
                <a:solidFill>
                  <a:prstClr val="black"/>
                </a:solidFill>
                <a:effectLst/>
                <a:uLnTx/>
                <a:uFillTx/>
                <a:latin typeface="Arial Narrow" panose="020B0606020202030204" pitchFamily="34" charset="0"/>
                <a:ea typeface="+mn-ea"/>
                <a:cs typeface="Calibri"/>
              </a:endParaRPr>
            </a:p>
          </p:txBody>
        </p:sp>
        <p:sp>
          <p:nvSpPr>
            <p:cNvPr id="81" name="object 33">
              <a:extLst>
                <a:ext uri="{FF2B5EF4-FFF2-40B4-BE49-F238E27FC236}">
                  <a16:creationId xmlns:a16="http://schemas.microsoft.com/office/drawing/2014/main" id="{0D58F6FA-F13B-4D15-A0F3-D0E5CF5B3CFB}"/>
                </a:ext>
              </a:extLst>
            </p:cNvPr>
            <p:cNvSpPr txBox="1"/>
            <p:nvPr/>
          </p:nvSpPr>
          <p:spPr>
            <a:xfrm>
              <a:off x="5857089" y="1793828"/>
              <a:ext cx="495686" cy="151323"/>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2 000</a:t>
              </a:r>
              <a:r>
                <a:rPr kumimoji="0" sz="900" b="0" i="0" u="none" strike="noStrike" kern="1200" cap="none" spc="-25" normalizeH="0" baseline="0" noProof="0">
                  <a:ln>
                    <a:noFill/>
                  </a:ln>
                  <a:solidFill>
                    <a:prstClr val="black"/>
                  </a:solidFill>
                  <a:effectLst/>
                  <a:uLnTx/>
                  <a:uFillTx/>
                  <a:latin typeface="Arial Narrow" panose="020B0606020202030204" pitchFamily="34" charset="0"/>
                  <a:ea typeface="+mn-ea"/>
                  <a:cs typeface="Calibri"/>
                </a:rPr>
                <a:t> </a:t>
              </a: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000</a:t>
              </a:r>
              <a:endParaRPr kumimoji="0" sz="900" b="0" i="0" u="none" strike="noStrike" kern="1200" cap="none" spc="0" normalizeH="0" baseline="0" noProof="0">
                <a:ln>
                  <a:noFill/>
                </a:ln>
                <a:solidFill>
                  <a:prstClr val="black"/>
                </a:solidFill>
                <a:effectLst/>
                <a:uLnTx/>
                <a:uFillTx/>
                <a:latin typeface="Arial Narrow" panose="020B0606020202030204" pitchFamily="34" charset="0"/>
                <a:ea typeface="+mn-ea"/>
                <a:cs typeface="Calibri"/>
              </a:endParaRPr>
            </a:p>
          </p:txBody>
        </p:sp>
        <p:sp>
          <p:nvSpPr>
            <p:cNvPr id="82" name="object 34">
              <a:extLst>
                <a:ext uri="{FF2B5EF4-FFF2-40B4-BE49-F238E27FC236}">
                  <a16:creationId xmlns:a16="http://schemas.microsoft.com/office/drawing/2014/main" id="{401FC8F7-A41C-4CC8-9EC8-30EA6E9AD4EF}"/>
                </a:ext>
              </a:extLst>
            </p:cNvPr>
            <p:cNvSpPr txBox="1"/>
            <p:nvPr/>
          </p:nvSpPr>
          <p:spPr>
            <a:xfrm>
              <a:off x="5857089" y="2219373"/>
              <a:ext cx="495686" cy="151323"/>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1 500</a:t>
              </a:r>
              <a:r>
                <a:rPr kumimoji="0" sz="900" b="0" i="0" u="none" strike="noStrike" kern="1200" cap="none" spc="-25" normalizeH="0" baseline="0" noProof="0">
                  <a:ln>
                    <a:noFill/>
                  </a:ln>
                  <a:solidFill>
                    <a:prstClr val="black"/>
                  </a:solidFill>
                  <a:effectLst/>
                  <a:uLnTx/>
                  <a:uFillTx/>
                  <a:latin typeface="Arial Narrow" panose="020B0606020202030204" pitchFamily="34" charset="0"/>
                  <a:ea typeface="+mn-ea"/>
                  <a:cs typeface="Calibri"/>
                </a:rPr>
                <a:t> </a:t>
              </a: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000</a:t>
              </a:r>
              <a:endParaRPr kumimoji="0" sz="900" b="0" i="0" u="none" strike="noStrike" kern="1200" cap="none" spc="0" normalizeH="0" baseline="0" noProof="0">
                <a:ln>
                  <a:noFill/>
                </a:ln>
                <a:solidFill>
                  <a:prstClr val="black"/>
                </a:solidFill>
                <a:effectLst/>
                <a:uLnTx/>
                <a:uFillTx/>
                <a:latin typeface="Arial Narrow" panose="020B0606020202030204" pitchFamily="34" charset="0"/>
                <a:ea typeface="+mn-ea"/>
                <a:cs typeface="Calibri"/>
              </a:endParaRPr>
            </a:p>
          </p:txBody>
        </p:sp>
        <p:sp>
          <p:nvSpPr>
            <p:cNvPr id="83" name="object 35">
              <a:extLst>
                <a:ext uri="{FF2B5EF4-FFF2-40B4-BE49-F238E27FC236}">
                  <a16:creationId xmlns:a16="http://schemas.microsoft.com/office/drawing/2014/main" id="{7E4A5AE7-2412-4481-BB6D-FA729EB5C545}"/>
                </a:ext>
              </a:extLst>
            </p:cNvPr>
            <p:cNvSpPr txBox="1"/>
            <p:nvPr/>
          </p:nvSpPr>
          <p:spPr>
            <a:xfrm>
              <a:off x="5857089" y="2644918"/>
              <a:ext cx="495686" cy="151323"/>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1 000</a:t>
              </a:r>
              <a:r>
                <a:rPr kumimoji="0" sz="900" b="0" i="0" u="none" strike="noStrike" kern="1200" cap="none" spc="-25" normalizeH="0" baseline="0" noProof="0">
                  <a:ln>
                    <a:noFill/>
                  </a:ln>
                  <a:solidFill>
                    <a:prstClr val="black"/>
                  </a:solidFill>
                  <a:effectLst/>
                  <a:uLnTx/>
                  <a:uFillTx/>
                  <a:latin typeface="Arial Narrow" panose="020B0606020202030204" pitchFamily="34" charset="0"/>
                  <a:ea typeface="+mn-ea"/>
                  <a:cs typeface="Calibri"/>
                </a:rPr>
                <a:t> </a:t>
              </a: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000</a:t>
              </a:r>
              <a:endParaRPr kumimoji="0" sz="900" b="0" i="0" u="none" strike="noStrike" kern="1200" cap="none" spc="0" normalizeH="0" baseline="0" noProof="0">
                <a:ln>
                  <a:noFill/>
                </a:ln>
                <a:solidFill>
                  <a:prstClr val="black"/>
                </a:solidFill>
                <a:effectLst/>
                <a:uLnTx/>
                <a:uFillTx/>
                <a:latin typeface="Arial Narrow" panose="020B0606020202030204" pitchFamily="34" charset="0"/>
                <a:ea typeface="+mn-ea"/>
                <a:cs typeface="Calibri"/>
              </a:endParaRPr>
            </a:p>
          </p:txBody>
        </p:sp>
        <p:sp>
          <p:nvSpPr>
            <p:cNvPr id="84" name="object 36">
              <a:extLst>
                <a:ext uri="{FF2B5EF4-FFF2-40B4-BE49-F238E27FC236}">
                  <a16:creationId xmlns:a16="http://schemas.microsoft.com/office/drawing/2014/main" id="{18CB52D7-33BE-40CE-B04E-DBCBF6135872}"/>
                </a:ext>
              </a:extLst>
            </p:cNvPr>
            <p:cNvSpPr txBox="1"/>
            <p:nvPr/>
          </p:nvSpPr>
          <p:spPr>
            <a:xfrm>
              <a:off x="5943511" y="3070464"/>
              <a:ext cx="409517" cy="151323"/>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500</a:t>
              </a:r>
              <a:r>
                <a:rPr kumimoji="0" sz="900" b="0" i="0" u="none" strike="noStrike" kern="1200" cap="none" spc="-30" normalizeH="0" baseline="0" noProof="0">
                  <a:ln>
                    <a:noFill/>
                  </a:ln>
                  <a:solidFill>
                    <a:prstClr val="black"/>
                  </a:solidFill>
                  <a:effectLst/>
                  <a:uLnTx/>
                  <a:uFillTx/>
                  <a:latin typeface="Arial Narrow" panose="020B0606020202030204" pitchFamily="34" charset="0"/>
                  <a:ea typeface="+mn-ea"/>
                  <a:cs typeface="Calibri"/>
                </a:rPr>
                <a:t> </a:t>
              </a:r>
              <a:r>
                <a:rPr kumimoji="0" sz="900" b="0" i="0" u="none" strike="noStrike" kern="1200" cap="none" spc="5" normalizeH="0" baseline="0" noProof="0">
                  <a:ln>
                    <a:noFill/>
                  </a:ln>
                  <a:solidFill>
                    <a:prstClr val="black"/>
                  </a:solidFill>
                  <a:effectLst/>
                  <a:uLnTx/>
                  <a:uFillTx/>
                  <a:latin typeface="Arial Narrow" panose="020B0606020202030204" pitchFamily="34" charset="0"/>
                  <a:ea typeface="+mn-ea"/>
                  <a:cs typeface="Calibri"/>
                </a:rPr>
                <a:t>000</a:t>
              </a:r>
              <a:endParaRPr kumimoji="0" sz="900" b="0" i="0" u="none" strike="noStrike" kern="1200" cap="none" spc="0" normalizeH="0" baseline="0" noProof="0">
                <a:ln>
                  <a:noFill/>
                </a:ln>
                <a:solidFill>
                  <a:prstClr val="black"/>
                </a:solidFill>
                <a:effectLst/>
                <a:uLnTx/>
                <a:uFillTx/>
                <a:latin typeface="Arial Narrow" panose="020B0606020202030204" pitchFamily="34" charset="0"/>
                <a:ea typeface="+mn-ea"/>
                <a:cs typeface="Calibri"/>
              </a:endParaRPr>
            </a:p>
          </p:txBody>
        </p:sp>
        <p:sp>
          <p:nvSpPr>
            <p:cNvPr id="85" name="object 37">
              <a:extLst>
                <a:ext uri="{FF2B5EF4-FFF2-40B4-BE49-F238E27FC236}">
                  <a16:creationId xmlns:a16="http://schemas.microsoft.com/office/drawing/2014/main" id="{3DD117EA-DCE3-4911-ACC6-E23D18246DBB}"/>
                </a:ext>
              </a:extLst>
            </p:cNvPr>
            <p:cNvSpPr/>
            <p:nvPr/>
          </p:nvSpPr>
          <p:spPr>
            <a:xfrm>
              <a:off x="6408808" y="1440009"/>
              <a:ext cx="89535" cy="0"/>
            </a:xfrm>
            <a:custGeom>
              <a:avLst/>
              <a:gdLst/>
              <a:ahLst/>
              <a:cxnLst/>
              <a:rect l="l" t="t" r="r" b="b"/>
              <a:pathLst>
                <a:path w="89534">
                  <a:moveTo>
                    <a:pt x="0" y="0"/>
                  </a:moveTo>
                  <a:lnTo>
                    <a:pt x="88925" y="0"/>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object 38">
              <a:extLst>
                <a:ext uri="{FF2B5EF4-FFF2-40B4-BE49-F238E27FC236}">
                  <a16:creationId xmlns:a16="http://schemas.microsoft.com/office/drawing/2014/main" id="{36C97171-3A29-49F0-80DA-F29EBB4CFF5D}"/>
                </a:ext>
              </a:extLst>
            </p:cNvPr>
            <p:cNvSpPr/>
            <p:nvPr/>
          </p:nvSpPr>
          <p:spPr>
            <a:xfrm>
              <a:off x="6408808" y="1865038"/>
              <a:ext cx="89535" cy="0"/>
            </a:xfrm>
            <a:custGeom>
              <a:avLst/>
              <a:gdLst/>
              <a:ahLst/>
              <a:cxnLst/>
              <a:rect l="l" t="t" r="r" b="b"/>
              <a:pathLst>
                <a:path w="89534">
                  <a:moveTo>
                    <a:pt x="0" y="0"/>
                  </a:moveTo>
                  <a:lnTo>
                    <a:pt x="88925" y="0"/>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object 39">
              <a:extLst>
                <a:ext uri="{FF2B5EF4-FFF2-40B4-BE49-F238E27FC236}">
                  <a16:creationId xmlns:a16="http://schemas.microsoft.com/office/drawing/2014/main" id="{CAAF7DA7-5FD6-4885-867E-0E04EEB65923}"/>
                </a:ext>
              </a:extLst>
            </p:cNvPr>
            <p:cNvSpPr/>
            <p:nvPr/>
          </p:nvSpPr>
          <p:spPr>
            <a:xfrm>
              <a:off x="6408808" y="2290065"/>
              <a:ext cx="89535" cy="0"/>
            </a:xfrm>
            <a:custGeom>
              <a:avLst/>
              <a:gdLst/>
              <a:ahLst/>
              <a:cxnLst/>
              <a:rect l="l" t="t" r="r" b="b"/>
              <a:pathLst>
                <a:path w="89534">
                  <a:moveTo>
                    <a:pt x="0" y="0"/>
                  </a:moveTo>
                  <a:lnTo>
                    <a:pt x="88925" y="0"/>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object 40">
              <a:extLst>
                <a:ext uri="{FF2B5EF4-FFF2-40B4-BE49-F238E27FC236}">
                  <a16:creationId xmlns:a16="http://schemas.microsoft.com/office/drawing/2014/main" id="{E63E0DC0-8476-4ED4-89A4-7F4AB44E0281}"/>
                </a:ext>
              </a:extLst>
            </p:cNvPr>
            <p:cNvSpPr/>
            <p:nvPr/>
          </p:nvSpPr>
          <p:spPr>
            <a:xfrm>
              <a:off x="6408808" y="2715088"/>
              <a:ext cx="89535" cy="0"/>
            </a:xfrm>
            <a:custGeom>
              <a:avLst/>
              <a:gdLst/>
              <a:ahLst/>
              <a:cxnLst/>
              <a:rect l="l" t="t" r="r" b="b"/>
              <a:pathLst>
                <a:path w="89534">
                  <a:moveTo>
                    <a:pt x="0" y="0"/>
                  </a:moveTo>
                  <a:lnTo>
                    <a:pt x="88925" y="0"/>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object 41">
              <a:extLst>
                <a:ext uri="{FF2B5EF4-FFF2-40B4-BE49-F238E27FC236}">
                  <a16:creationId xmlns:a16="http://schemas.microsoft.com/office/drawing/2014/main" id="{271A0281-0A9E-4550-AB3F-7C14F76E03EA}"/>
                </a:ext>
              </a:extLst>
            </p:cNvPr>
            <p:cNvSpPr/>
            <p:nvPr/>
          </p:nvSpPr>
          <p:spPr>
            <a:xfrm>
              <a:off x="6408808" y="3140110"/>
              <a:ext cx="89535" cy="0"/>
            </a:xfrm>
            <a:custGeom>
              <a:avLst/>
              <a:gdLst/>
              <a:ahLst/>
              <a:cxnLst/>
              <a:rect l="l" t="t" r="r" b="b"/>
              <a:pathLst>
                <a:path w="89534">
                  <a:moveTo>
                    <a:pt x="0" y="0"/>
                  </a:moveTo>
                  <a:lnTo>
                    <a:pt x="88925" y="0"/>
                  </a:lnTo>
                </a:path>
              </a:pathLst>
            </a:custGeom>
            <a:ln w="635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object 44">
              <a:extLst>
                <a:ext uri="{FF2B5EF4-FFF2-40B4-BE49-F238E27FC236}">
                  <a16:creationId xmlns:a16="http://schemas.microsoft.com/office/drawing/2014/main" id="{8E6835CD-5034-4BFC-AF6E-E6936FEEC63C}"/>
                </a:ext>
              </a:extLst>
            </p:cNvPr>
            <p:cNvSpPr/>
            <p:nvPr/>
          </p:nvSpPr>
          <p:spPr>
            <a:xfrm>
              <a:off x="6609406" y="3277561"/>
              <a:ext cx="3736340" cy="291465"/>
            </a:xfrm>
            <a:custGeom>
              <a:avLst/>
              <a:gdLst/>
              <a:ahLst/>
              <a:cxnLst/>
              <a:rect l="l" t="t" r="r" b="b"/>
              <a:pathLst>
                <a:path w="3736340" h="291464">
                  <a:moveTo>
                    <a:pt x="999489" y="0"/>
                  </a:moveTo>
                  <a:lnTo>
                    <a:pt x="755713" y="0"/>
                  </a:lnTo>
                  <a:lnTo>
                    <a:pt x="0" y="0"/>
                  </a:lnTo>
                  <a:lnTo>
                    <a:pt x="0" y="290982"/>
                  </a:lnTo>
                  <a:lnTo>
                    <a:pt x="3735971" y="290982"/>
                  </a:lnTo>
                  <a:lnTo>
                    <a:pt x="3735971" y="236816"/>
                  </a:lnTo>
                  <a:lnTo>
                    <a:pt x="3498227" y="207860"/>
                  </a:lnTo>
                  <a:lnTo>
                    <a:pt x="3254463" y="166281"/>
                  </a:lnTo>
                  <a:lnTo>
                    <a:pt x="2998482" y="135102"/>
                  </a:lnTo>
                  <a:lnTo>
                    <a:pt x="2754706" y="103924"/>
                  </a:lnTo>
                  <a:lnTo>
                    <a:pt x="2498725" y="62357"/>
                  </a:lnTo>
                  <a:lnTo>
                    <a:pt x="2254948" y="31178"/>
                  </a:lnTo>
                  <a:lnTo>
                    <a:pt x="1998992" y="31178"/>
                  </a:lnTo>
                  <a:lnTo>
                    <a:pt x="1755203" y="20789"/>
                  </a:lnTo>
                  <a:lnTo>
                    <a:pt x="1499247" y="20789"/>
                  </a:lnTo>
                  <a:lnTo>
                    <a:pt x="1255471" y="10401"/>
                  </a:lnTo>
                  <a:lnTo>
                    <a:pt x="999489" y="0"/>
                  </a:lnTo>
                  <a:close/>
                </a:path>
              </a:pathLst>
            </a:custGeom>
            <a:solidFill>
              <a:srgbClr val="E318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object 45">
              <a:extLst>
                <a:ext uri="{FF2B5EF4-FFF2-40B4-BE49-F238E27FC236}">
                  <a16:creationId xmlns:a16="http://schemas.microsoft.com/office/drawing/2014/main" id="{5DA0725C-E463-43F2-B3BE-93DFD05C2C1A}"/>
                </a:ext>
              </a:extLst>
            </p:cNvPr>
            <p:cNvSpPr/>
            <p:nvPr/>
          </p:nvSpPr>
          <p:spPr>
            <a:xfrm>
              <a:off x="6609402" y="3173628"/>
              <a:ext cx="3736340" cy="340995"/>
            </a:xfrm>
            <a:custGeom>
              <a:avLst/>
              <a:gdLst/>
              <a:ahLst/>
              <a:cxnLst/>
              <a:rect l="l" t="t" r="r" b="b"/>
              <a:pathLst>
                <a:path w="3736340" h="340995">
                  <a:moveTo>
                    <a:pt x="2254961" y="0"/>
                  </a:moveTo>
                  <a:lnTo>
                    <a:pt x="1998992" y="0"/>
                  </a:lnTo>
                  <a:lnTo>
                    <a:pt x="999490" y="0"/>
                  </a:lnTo>
                  <a:lnTo>
                    <a:pt x="755713" y="10401"/>
                  </a:lnTo>
                  <a:lnTo>
                    <a:pt x="499757" y="10401"/>
                  </a:lnTo>
                  <a:lnTo>
                    <a:pt x="255981" y="20789"/>
                  </a:lnTo>
                  <a:lnTo>
                    <a:pt x="0" y="20789"/>
                  </a:lnTo>
                  <a:lnTo>
                    <a:pt x="0" y="103936"/>
                  </a:lnTo>
                  <a:lnTo>
                    <a:pt x="999490" y="103936"/>
                  </a:lnTo>
                  <a:lnTo>
                    <a:pt x="1255471" y="114338"/>
                  </a:lnTo>
                  <a:lnTo>
                    <a:pt x="1499247" y="124726"/>
                  </a:lnTo>
                  <a:lnTo>
                    <a:pt x="1755216" y="124726"/>
                  </a:lnTo>
                  <a:lnTo>
                    <a:pt x="1998992" y="135115"/>
                  </a:lnTo>
                  <a:lnTo>
                    <a:pt x="2254961" y="135115"/>
                  </a:lnTo>
                  <a:lnTo>
                    <a:pt x="2498737" y="166293"/>
                  </a:lnTo>
                  <a:lnTo>
                    <a:pt x="2754706" y="207860"/>
                  </a:lnTo>
                  <a:lnTo>
                    <a:pt x="2998495" y="239039"/>
                  </a:lnTo>
                  <a:lnTo>
                    <a:pt x="3254463" y="270217"/>
                  </a:lnTo>
                  <a:lnTo>
                    <a:pt x="3498227" y="311785"/>
                  </a:lnTo>
                  <a:lnTo>
                    <a:pt x="3735971" y="340753"/>
                  </a:lnTo>
                  <a:lnTo>
                    <a:pt x="3735971" y="318477"/>
                  </a:lnTo>
                  <a:lnTo>
                    <a:pt x="3498227" y="270217"/>
                  </a:lnTo>
                  <a:lnTo>
                    <a:pt x="3254463" y="218249"/>
                  </a:lnTo>
                  <a:lnTo>
                    <a:pt x="2998495" y="166293"/>
                  </a:lnTo>
                  <a:lnTo>
                    <a:pt x="2754706" y="103936"/>
                  </a:lnTo>
                  <a:lnTo>
                    <a:pt x="2498737" y="41579"/>
                  </a:lnTo>
                  <a:lnTo>
                    <a:pt x="2254961"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object 46">
              <a:extLst>
                <a:ext uri="{FF2B5EF4-FFF2-40B4-BE49-F238E27FC236}">
                  <a16:creationId xmlns:a16="http://schemas.microsoft.com/office/drawing/2014/main" id="{2B538ABF-1FA2-43D2-994E-BE3908E8FB65}"/>
                </a:ext>
              </a:extLst>
            </p:cNvPr>
            <p:cNvSpPr/>
            <p:nvPr/>
          </p:nvSpPr>
          <p:spPr>
            <a:xfrm>
              <a:off x="6609402" y="2196745"/>
              <a:ext cx="3736340" cy="1295400"/>
            </a:xfrm>
            <a:custGeom>
              <a:avLst/>
              <a:gdLst/>
              <a:ahLst/>
              <a:cxnLst/>
              <a:rect l="l" t="t" r="r" b="b"/>
              <a:pathLst>
                <a:path w="3736340" h="1295400">
                  <a:moveTo>
                    <a:pt x="0" y="0"/>
                  </a:moveTo>
                  <a:lnTo>
                    <a:pt x="0" y="997673"/>
                  </a:lnTo>
                  <a:lnTo>
                    <a:pt x="255981" y="997673"/>
                  </a:lnTo>
                  <a:lnTo>
                    <a:pt x="499757" y="987285"/>
                  </a:lnTo>
                  <a:lnTo>
                    <a:pt x="755713" y="987285"/>
                  </a:lnTo>
                  <a:lnTo>
                    <a:pt x="999502" y="976883"/>
                  </a:lnTo>
                  <a:lnTo>
                    <a:pt x="2254961" y="976883"/>
                  </a:lnTo>
                  <a:lnTo>
                    <a:pt x="2498737" y="1018463"/>
                  </a:lnTo>
                  <a:lnTo>
                    <a:pt x="2754706" y="1080820"/>
                  </a:lnTo>
                  <a:lnTo>
                    <a:pt x="2998495" y="1143177"/>
                  </a:lnTo>
                  <a:lnTo>
                    <a:pt x="3254463" y="1195133"/>
                  </a:lnTo>
                  <a:lnTo>
                    <a:pt x="3498227" y="1247101"/>
                  </a:lnTo>
                  <a:lnTo>
                    <a:pt x="3735971" y="1295361"/>
                  </a:lnTo>
                  <a:lnTo>
                    <a:pt x="3735971" y="1135037"/>
                  </a:lnTo>
                  <a:lnTo>
                    <a:pt x="3498227" y="1028852"/>
                  </a:lnTo>
                  <a:lnTo>
                    <a:pt x="3254463" y="904151"/>
                  </a:lnTo>
                  <a:lnTo>
                    <a:pt x="2998495" y="769035"/>
                  </a:lnTo>
                  <a:lnTo>
                    <a:pt x="2754706" y="623544"/>
                  </a:lnTo>
                  <a:lnTo>
                    <a:pt x="2498737" y="457263"/>
                  </a:lnTo>
                  <a:lnTo>
                    <a:pt x="2254961" y="353339"/>
                  </a:lnTo>
                  <a:lnTo>
                    <a:pt x="1998992" y="322160"/>
                  </a:lnTo>
                  <a:lnTo>
                    <a:pt x="1755216" y="280593"/>
                  </a:lnTo>
                  <a:lnTo>
                    <a:pt x="1499247" y="239013"/>
                  </a:lnTo>
                  <a:lnTo>
                    <a:pt x="1255471" y="197446"/>
                  </a:lnTo>
                  <a:lnTo>
                    <a:pt x="999502" y="166281"/>
                  </a:lnTo>
                  <a:lnTo>
                    <a:pt x="755713" y="135102"/>
                  </a:lnTo>
                  <a:lnTo>
                    <a:pt x="499757" y="93522"/>
                  </a:lnTo>
                  <a:lnTo>
                    <a:pt x="255981" y="51955"/>
                  </a:lnTo>
                  <a:lnTo>
                    <a:pt x="0" y="0"/>
                  </a:lnTo>
                  <a:close/>
                </a:path>
              </a:pathLst>
            </a:custGeom>
            <a:solidFill>
              <a:srgbClr val="F0938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object 47">
              <a:extLst>
                <a:ext uri="{FF2B5EF4-FFF2-40B4-BE49-F238E27FC236}">
                  <a16:creationId xmlns:a16="http://schemas.microsoft.com/office/drawing/2014/main" id="{869BC0EF-6D56-4D63-8115-50AF78FE41CD}"/>
                </a:ext>
              </a:extLst>
            </p:cNvPr>
            <p:cNvSpPr/>
            <p:nvPr/>
          </p:nvSpPr>
          <p:spPr>
            <a:xfrm>
              <a:off x="6609402" y="2092804"/>
              <a:ext cx="3736340" cy="1239520"/>
            </a:xfrm>
            <a:custGeom>
              <a:avLst/>
              <a:gdLst/>
              <a:ahLst/>
              <a:cxnLst/>
              <a:rect l="l" t="t" r="r" b="b"/>
              <a:pathLst>
                <a:path w="3736340" h="1239520">
                  <a:moveTo>
                    <a:pt x="0" y="0"/>
                  </a:moveTo>
                  <a:lnTo>
                    <a:pt x="0" y="103936"/>
                  </a:lnTo>
                  <a:lnTo>
                    <a:pt x="255981" y="155892"/>
                  </a:lnTo>
                  <a:lnTo>
                    <a:pt x="499757" y="197472"/>
                  </a:lnTo>
                  <a:lnTo>
                    <a:pt x="755713" y="239039"/>
                  </a:lnTo>
                  <a:lnTo>
                    <a:pt x="999502" y="270217"/>
                  </a:lnTo>
                  <a:lnTo>
                    <a:pt x="1255471" y="301396"/>
                  </a:lnTo>
                  <a:lnTo>
                    <a:pt x="1499247" y="342963"/>
                  </a:lnTo>
                  <a:lnTo>
                    <a:pt x="1755216" y="384530"/>
                  </a:lnTo>
                  <a:lnTo>
                    <a:pt x="1998992" y="426097"/>
                  </a:lnTo>
                  <a:lnTo>
                    <a:pt x="2254961" y="457288"/>
                  </a:lnTo>
                  <a:lnTo>
                    <a:pt x="2498737" y="561200"/>
                  </a:lnTo>
                  <a:lnTo>
                    <a:pt x="2754706" y="727494"/>
                  </a:lnTo>
                  <a:lnTo>
                    <a:pt x="2998495" y="872985"/>
                  </a:lnTo>
                  <a:lnTo>
                    <a:pt x="3254463" y="1008100"/>
                  </a:lnTo>
                  <a:lnTo>
                    <a:pt x="3498227" y="1132801"/>
                  </a:lnTo>
                  <a:lnTo>
                    <a:pt x="3735971" y="1238973"/>
                  </a:lnTo>
                  <a:lnTo>
                    <a:pt x="3735971" y="1216710"/>
                  </a:lnTo>
                  <a:lnTo>
                    <a:pt x="3498227" y="1091222"/>
                  </a:lnTo>
                  <a:lnTo>
                    <a:pt x="3254463" y="945730"/>
                  </a:lnTo>
                  <a:lnTo>
                    <a:pt x="2998495" y="789851"/>
                  </a:lnTo>
                  <a:lnTo>
                    <a:pt x="2754706" y="633958"/>
                  </a:lnTo>
                  <a:lnTo>
                    <a:pt x="2498737" y="457288"/>
                  </a:lnTo>
                  <a:lnTo>
                    <a:pt x="2254961" y="342963"/>
                  </a:lnTo>
                  <a:lnTo>
                    <a:pt x="1998992" y="322186"/>
                  </a:lnTo>
                  <a:lnTo>
                    <a:pt x="1755216" y="270217"/>
                  </a:lnTo>
                  <a:lnTo>
                    <a:pt x="1499247" y="228650"/>
                  </a:lnTo>
                  <a:lnTo>
                    <a:pt x="1255471" y="197472"/>
                  </a:lnTo>
                  <a:lnTo>
                    <a:pt x="999502" y="155892"/>
                  </a:lnTo>
                  <a:lnTo>
                    <a:pt x="755713" y="124713"/>
                  </a:lnTo>
                  <a:lnTo>
                    <a:pt x="499757" y="93548"/>
                  </a:lnTo>
                  <a:lnTo>
                    <a:pt x="255981" y="51981"/>
                  </a:lnTo>
                  <a:lnTo>
                    <a:pt x="0" y="0"/>
                  </a:lnTo>
                  <a:close/>
                </a:path>
              </a:pathLst>
            </a:custGeom>
            <a:solidFill>
              <a:srgbClr val="D2EEF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object 48">
              <a:extLst>
                <a:ext uri="{FF2B5EF4-FFF2-40B4-BE49-F238E27FC236}">
                  <a16:creationId xmlns:a16="http://schemas.microsoft.com/office/drawing/2014/main" id="{D98C1C0B-D825-49E2-920E-C2A4DBAADDE7}"/>
                </a:ext>
              </a:extLst>
            </p:cNvPr>
            <p:cNvSpPr/>
            <p:nvPr/>
          </p:nvSpPr>
          <p:spPr>
            <a:xfrm>
              <a:off x="6609402" y="2082419"/>
              <a:ext cx="3736340" cy="1227455"/>
            </a:xfrm>
            <a:custGeom>
              <a:avLst/>
              <a:gdLst/>
              <a:ahLst/>
              <a:cxnLst/>
              <a:rect l="l" t="t" r="r" b="b"/>
              <a:pathLst>
                <a:path w="3736340" h="1227454">
                  <a:moveTo>
                    <a:pt x="0" y="0"/>
                  </a:moveTo>
                  <a:lnTo>
                    <a:pt x="0" y="10388"/>
                  </a:lnTo>
                  <a:lnTo>
                    <a:pt x="255981" y="62356"/>
                  </a:lnTo>
                  <a:lnTo>
                    <a:pt x="499757" y="103936"/>
                  </a:lnTo>
                  <a:lnTo>
                    <a:pt x="755713" y="135102"/>
                  </a:lnTo>
                  <a:lnTo>
                    <a:pt x="999502" y="166281"/>
                  </a:lnTo>
                  <a:lnTo>
                    <a:pt x="1255471" y="207848"/>
                  </a:lnTo>
                  <a:lnTo>
                    <a:pt x="1499247" y="239039"/>
                  </a:lnTo>
                  <a:lnTo>
                    <a:pt x="1755216" y="280606"/>
                  </a:lnTo>
                  <a:lnTo>
                    <a:pt x="1998992" y="332562"/>
                  </a:lnTo>
                  <a:lnTo>
                    <a:pt x="2254961" y="353352"/>
                  </a:lnTo>
                  <a:lnTo>
                    <a:pt x="2498737" y="467664"/>
                  </a:lnTo>
                  <a:lnTo>
                    <a:pt x="2754706" y="644347"/>
                  </a:lnTo>
                  <a:lnTo>
                    <a:pt x="2998495" y="800239"/>
                  </a:lnTo>
                  <a:lnTo>
                    <a:pt x="3254463" y="956119"/>
                  </a:lnTo>
                  <a:lnTo>
                    <a:pt x="3498227" y="1101610"/>
                  </a:lnTo>
                  <a:lnTo>
                    <a:pt x="3735971" y="1227086"/>
                  </a:lnTo>
                  <a:lnTo>
                    <a:pt x="3735971" y="1226350"/>
                  </a:lnTo>
                  <a:lnTo>
                    <a:pt x="3498227" y="1091209"/>
                  </a:lnTo>
                  <a:lnTo>
                    <a:pt x="3254463" y="945730"/>
                  </a:lnTo>
                  <a:lnTo>
                    <a:pt x="2998495" y="789838"/>
                  </a:lnTo>
                  <a:lnTo>
                    <a:pt x="2754706" y="633945"/>
                  </a:lnTo>
                  <a:lnTo>
                    <a:pt x="2498737" y="446874"/>
                  </a:lnTo>
                  <a:lnTo>
                    <a:pt x="2254961" y="332562"/>
                  </a:lnTo>
                  <a:lnTo>
                    <a:pt x="1998992" y="311772"/>
                  </a:lnTo>
                  <a:lnTo>
                    <a:pt x="1755216" y="259816"/>
                  </a:lnTo>
                  <a:lnTo>
                    <a:pt x="1499247" y="228638"/>
                  </a:lnTo>
                  <a:lnTo>
                    <a:pt x="1255471" y="187070"/>
                  </a:lnTo>
                  <a:lnTo>
                    <a:pt x="999502" y="155892"/>
                  </a:lnTo>
                  <a:lnTo>
                    <a:pt x="755713" y="124713"/>
                  </a:lnTo>
                  <a:lnTo>
                    <a:pt x="499757" y="93535"/>
                  </a:lnTo>
                  <a:lnTo>
                    <a:pt x="255981" y="41567"/>
                  </a:lnTo>
                  <a:lnTo>
                    <a:pt x="0" y="0"/>
                  </a:lnTo>
                  <a:close/>
                </a:path>
              </a:pathLst>
            </a:custGeom>
            <a:solidFill>
              <a:srgbClr val="00A9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object 49">
              <a:extLst>
                <a:ext uri="{FF2B5EF4-FFF2-40B4-BE49-F238E27FC236}">
                  <a16:creationId xmlns:a16="http://schemas.microsoft.com/office/drawing/2014/main" id="{D5ACEE6A-316A-455F-BA90-02E49A74BBB7}"/>
                </a:ext>
              </a:extLst>
            </p:cNvPr>
            <p:cNvSpPr/>
            <p:nvPr/>
          </p:nvSpPr>
          <p:spPr>
            <a:xfrm>
              <a:off x="6609402" y="1801825"/>
              <a:ext cx="3736340" cy="1507490"/>
            </a:xfrm>
            <a:custGeom>
              <a:avLst/>
              <a:gdLst/>
              <a:ahLst/>
              <a:cxnLst/>
              <a:rect l="l" t="t" r="r" b="b"/>
              <a:pathLst>
                <a:path w="3736340" h="1507489">
                  <a:moveTo>
                    <a:pt x="0" y="0"/>
                  </a:moveTo>
                  <a:lnTo>
                    <a:pt x="0" y="280593"/>
                  </a:lnTo>
                  <a:lnTo>
                    <a:pt x="283260" y="327977"/>
                  </a:lnTo>
                  <a:lnTo>
                    <a:pt x="527037" y="379945"/>
                  </a:lnTo>
                  <a:lnTo>
                    <a:pt x="755713" y="405307"/>
                  </a:lnTo>
                  <a:lnTo>
                    <a:pt x="999502" y="436486"/>
                  </a:lnTo>
                  <a:lnTo>
                    <a:pt x="1255471" y="467664"/>
                  </a:lnTo>
                  <a:lnTo>
                    <a:pt x="1499247" y="509231"/>
                  </a:lnTo>
                  <a:lnTo>
                    <a:pt x="1755216" y="540410"/>
                  </a:lnTo>
                  <a:lnTo>
                    <a:pt x="1998992" y="592366"/>
                  </a:lnTo>
                  <a:lnTo>
                    <a:pt x="2254961" y="613156"/>
                  </a:lnTo>
                  <a:lnTo>
                    <a:pt x="2498737" y="727468"/>
                  </a:lnTo>
                  <a:lnTo>
                    <a:pt x="2754706" y="914539"/>
                  </a:lnTo>
                  <a:lnTo>
                    <a:pt x="2998495" y="1070432"/>
                  </a:lnTo>
                  <a:lnTo>
                    <a:pt x="3254463" y="1226324"/>
                  </a:lnTo>
                  <a:lnTo>
                    <a:pt x="3498227" y="1371803"/>
                  </a:lnTo>
                  <a:lnTo>
                    <a:pt x="3735971" y="1506943"/>
                  </a:lnTo>
                  <a:lnTo>
                    <a:pt x="3735971" y="1453502"/>
                  </a:lnTo>
                  <a:lnTo>
                    <a:pt x="3498227" y="1299070"/>
                  </a:lnTo>
                  <a:lnTo>
                    <a:pt x="3254463" y="1122400"/>
                  </a:lnTo>
                  <a:lnTo>
                    <a:pt x="2998495" y="945718"/>
                  </a:lnTo>
                  <a:lnTo>
                    <a:pt x="2754706" y="748258"/>
                  </a:lnTo>
                  <a:lnTo>
                    <a:pt x="2498737" y="540410"/>
                  </a:lnTo>
                  <a:lnTo>
                    <a:pt x="2254961" y="405307"/>
                  </a:lnTo>
                  <a:lnTo>
                    <a:pt x="1998992" y="374129"/>
                  </a:lnTo>
                  <a:lnTo>
                    <a:pt x="1755216" y="322160"/>
                  </a:lnTo>
                  <a:lnTo>
                    <a:pt x="1499247" y="280593"/>
                  </a:lnTo>
                  <a:lnTo>
                    <a:pt x="1255471" y="239039"/>
                  </a:lnTo>
                  <a:lnTo>
                    <a:pt x="999502" y="197446"/>
                  </a:lnTo>
                  <a:lnTo>
                    <a:pt x="755713" y="155892"/>
                  </a:lnTo>
                  <a:lnTo>
                    <a:pt x="499757" y="103924"/>
                  </a:lnTo>
                  <a:lnTo>
                    <a:pt x="255981" y="51955"/>
                  </a:lnTo>
                  <a:lnTo>
                    <a:pt x="0" y="0"/>
                  </a:lnTo>
                  <a:close/>
                </a:path>
              </a:pathLst>
            </a:custGeom>
            <a:solidFill>
              <a:srgbClr val="B8E1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object 50">
              <a:extLst>
                <a:ext uri="{FF2B5EF4-FFF2-40B4-BE49-F238E27FC236}">
                  <a16:creationId xmlns:a16="http://schemas.microsoft.com/office/drawing/2014/main" id="{95726866-6685-49AB-BBBD-4A94D2259C3F}"/>
                </a:ext>
              </a:extLst>
            </p:cNvPr>
            <p:cNvSpPr/>
            <p:nvPr/>
          </p:nvSpPr>
          <p:spPr>
            <a:xfrm>
              <a:off x="6609402" y="1739465"/>
              <a:ext cx="3736340" cy="1516380"/>
            </a:xfrm>
            <a:custGeom>
              <a:avLst/>
              <a:gdLst/>
              <a:ahLst/>
              <a:cxnLst/>
              <a:rect l="l" t="t" r="r" b="b"/>
              <a:pathLst>
                <a:path w="3736340" h="1516379">
                  <a:moveTo>
                    <a:pt x="0" y="0"/>
                  </a:moveTo>
                  <a:lnTo>
                    <a:pt x="0" y="62356"/>
                  </a:lnTo>
                  <a:lnTo>
                    <a:pt x="255981" y="114312"/>
                  </a:lnTo>
                  <a:lnTo>
                    <a:pt x="499757" y="166281"/>
                  </a:lnTo>
                  <a:lnTo>
                    <a:pt x="755713" y="218249"/>
                  </a:lnTo>
                  <a:lnTo>
                    <a:pt x="999502" y="259816"/>
                  </a:lnTo>
                  <a:lnTo>
                    <a:pt x="1255471" y="301396"/>
                  </a:lnTo>
                  <a:lnTo>
                    <a:pt x="1499247" y="342950"/>
                  </a:lnTo>
                  <a:lnTo>
                    <a:pt x="1755216" y="384517"/>
                  </a:lnTo>
                  <a:lnTo>
                    <a:pt x="1998992" y="436486"/>
                  </a:lnTo>
                  <a:lnTo>
                    <a:pt x="2254961" y="467664"/>
                  </a:lnTo>
                  <a:lnTo>
                    <a:pt x="2498737" y="602767"/>
                  </a:lnTo>
                  <a:lnTo>
                    <a:pt x="2754706" y="810628"/>
                  </a:lnTo>
                  <a:lnTo>
                    <a:pt x="2998495" y="1008075"/>
                  </a:lnTo>
                  <a:lnTo>
                    <a:pt x="3254463" y="1184757"/>
                  </a:lnTo>
                  <a:lnTo>
                    <a:pt x="3498227" y="1361439"/>
                  </a:lnTo>
                  <a:lnTo>
                    <a:pt x="3735971" y="1515859"/>
                  </a:lnTo>
                  <a:lnTo>
                    <a:pt x="3735971" y="1504734"/>
                  </a:lnTo>
                  <a:lnTo>
                    <a:pt x="3498227" y="1340637"/>
                  </a:lnTo>
                  <a:lnTo>
                    <a:pt x="3254463" y="1153566"/>
                  </a:lnTo>
                  <a:lnTo>
                    <a:pt x="2998495" y="966508"/>
                  </a:lnTo>
                  <a:lnTo>
                    <a:pt x="2754706" y="769048"/>
                  </a:lnTo>
                  <a:lnTo>
                    <a:pt x="2498737" y="550811"/>
                  </a:lnTo>
                  <a:lnTo>
                    <a:pt x="2254961" y="415709"/>
                  </a:lnTo>
                  <a:lnTo>
                    <a:pt x="1998992" y="384517"/>
                  </a:lnTo>
                  <a:lnTo>
                    <a:pt x="1755216" y="332562"/>
                  </a:lnTo>
                  <a:lnTo>
                    <a:pt x="1499247" y="290995"/>
                  </a:lnTo>
                  <a:lnTo>
                    <a:pt x="1255471" y="239026"/>
                  </a:lnTo>
                  <a:lnTo>
                    <a:pt x="999502" y="197459"/>
                  </a:lnTo>
                  <a:lnTo>
                    <a:pt x="755713" y="155892"/>
                  </a:lnTo>
                  <a:lnTo>
                    <a:pt x="499757" y="103924"/>
                  </a:lnTo>
                  <a:lnTo>
                    <a:pt x="255981" y="51968"/>
                  </a:lnTo>
                  <a:lnTo>
                    <a:pt x="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object 51">
              <a:extLst>
                <a:ext uri="{FF2B5EF4-FFF2-40B4-BE49-F238E27FC236}">
                  <a16:creationId xmlns:a16="http://schemas.microsoft.com/office/drawing/2014/main" id="{EF4162A3-DE07-442C-9BEE-7F82429E211E}"/>
                </a:ext>
              </a:extLst>
            </p:cNvPr>
            <p:cNvSpPr/>
            <p:nvPr/>
          </p:nvSpPr>
          <p:spPr>
            <a:xfrm>
              <a:off x="6609404" y="1739469"/>
              <a:ext cx="3736340" cy="1504950"/>
            </a:xfrm>
            <a:custGeom>
              <a:avLst/>
              <a:gdLst/>
              <a:ahLst/>
              <a:cxnLst/>
              <a:rect l="l" t="t" r="r" b="b"/>
              <a:pathLst>
                <a:path w="3736340" h="1504950">
                  <a:moveTo>
                    <a:pt x="0" y="0"/>
                  </a:moveTo>
                  <a:lnTo>
                    <a:pt x="255968" y="51955"/>
                  </a:lnTo>
                  <a:lnTo>
                    <a:pt x="499757" y="103924"/>
                  </a:lnTo>
                  <a:lnTo>
                    <a:pt x="755713" y="155879"/>
                  </a:lnTo>
                  <a:lnTo>
                    <a:pt x="999502" y="197459"/>
                  </a:lnTo>
                  <a:lnTo>
                    <a:pt x="1255458" y="239026"/>
                  </a:lnTo>
                  <a:lnTo>
                    <a:pt x="1499247" y="290995"/>
                  </a:lnTo>
                  <a:lnTo>
                    <a:pt x="1755216" y="332562"/>
                  </a:lnTo>
                  <a:lnTo>
                    <a:pt x="1998992" y="384517"/>
                  </a:lnTo>
                  <a:lnTo>
                    <a:pt x="2254961" y="415696"/>
                  </a:lnTo>
                  <a:lnTo>
                    <a:pt x="2498737" y="550799"/>
                  </a:lnTo>
                  <a:lnTo>
                    <a:pt x="2754706" y="769048"/>
                  </a:lnTo>
                  <a:lnTo>
                    <a:pt x="2998495" y="966508"/>
                  </a:lnTo>
                  <a:lnTo>
                    <a:pt x="3254463" y="1153579"/>
                  </a:lnTo>
                  <a:lnTo>
                    <a:pt x="3498227" y="1340637"/>
                  </a:lnTo>
                  <a:lnTo>
                    <a:pt x="3735962" y="1504722"/>
                  </a:lnTo>
                </a:path>
              </a:pathLst>
            </a:custGeom>
            <a:ln w="1270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object 52">
              <a:extLst>
                <a:ext uri="{FF2B5EF4-FFF2-40B4-BE49-F238E27FC236}">
                  <a16:creationId xmlns:a16="http://schemas.microsoft.com/office/drawing/2014/main" id="{CFFE8ED3-5A1C-4F7B-8EA8-5610B6AC15D6}"/>
                </a:ext>
              </a:extLst>
            </p:cNvPr>
            <p:cNvSpPr/>
            <p:nvPr/>
          </p:nvSpPr>
          <p:spPr>
            <a:xfrm>
              <a:off x="10345367" y="3513801"/>
              <a:ext cx="1261745" cy="54610"/>
            </a:xfrm>
            <a:custGeom>
              <a:avLst/>
              <a:gdLst/>
              <a:ahLst/>
              <a:cxnLst/>
              <a:rect l="l" t="t" r="r" b="b"/>
              <a:pathLst>
                <a:path w="1261745" h="54610">
                  <a:moveTo>
                    <a:pt x="1261503" y="12700"/>
                  </a:moveTo>
                  <a:lnTo>
                    <a:pt x="131038" y="12700"/>
                  </a:lnTo>
                  <a:lnTo>
                    <a:pt x="131038" y="2540"/>
                  </a:lnTo>
                  <a:lnTo>
                    <a:pt x="5613" y="2540"/>
                  </a:lnTo>
                  <a:lnTo>
                    <a:pt x="5613" y="0"/>
                  </a:lnTo>
                  <a:lnTo>
                    <a:pt x="0" y="0"/>
                  </a:lnTo>
                  <a:lnTo>
                    <a:pt x="0" y="2540"/>
                  </a:lnTo>
                  <a:lnTo>
                    <a:pt x="0" y="12700"/>
                  </a:lnTo>
                  <a:lnTo>
                    <a:pt x="0" y="54610"/>
                  </a:lnTo>
                  <a:lnTo>
                    <a:pt x="1261503" y="54610"/>
                  </a:lnTo>
                  <a:lnTo>
                    <a:pt x="1261503" y="12700"/>
                  </a:lnTo>
                  <a:close/>
                </a:path>
              </a:pathLst>
            </a:custGeom>
            <a:solidFill>
              <a:srgbClr val="F09383">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1" name="object 53">
              <a:extLst>
                <a:ext uri="{FF2B5EF4-FFF2-40B4-BE49-F238E27FC236}">
                  <a16:creationId xmlns:a16="http://schemas.microsoft.com/office/drawing/2014/main" id="{E5F0CB9F-70E3-4E42-A656-EB76DBC8572E}"/>
                </a:ext>
              </a:extLst>
            </p:cNvPr>
            <p:cNvSpPr/>
            <p:nvPr/>
          </p:nvSpPr>
          <p:spPr>
            <a:xfrm>
              <a:off x="10345380" y="3492099"/>
              <a:ext cx="1261745" cy="34925"/>
            </a:xfrm>
            <a:custGeom>
              <a:avLst/>
              <a:gdLst/>
              <a:ahLst/>
              <a:cxnLst/>
              <a:rect l="l" t="t" r="r" b="b"/>
              <a:pathLst>
                <a:path w="1261745" h="34925">
                  <a:moveTo>
                    <a:pt x="0" y="0"/>
                  </a:moveTo>
                  <a:lnTo>
                    <a:pt x="0" y="22269"/>
                  </a:lnTo>
                  <a:lnTo>
                    <a:pt x="18222" y="24488"/>
                  </a:lnTo>
                  <a:lnTo>
                    <a:pt x="261626" y="34884"/>
                  </a:lnTo>
                  <a:lnTo>
                    <a:pt x="1261501" y="34884"/>
                  </a:lnTo>
                  <a:lnTo>
                    <a:pt x="1261501" y="14099"/>
                  </a:lnTo>
                  <a:lnTo>
                    <a:pt x="262011" y="14099"/>
                  </a:lnTo>
                  <a:lnTo>
                    <a:pt x="18222" y="3698"/>
                  </a:lnTo>
                  <a:lnTo>
                    <a:pt x="0" y="0"/>
                  </a:lnTo>
                  <a:close/>
                </a:path>
                <a:path w="1261745" h="34925">
                  <a:moveTo>
                    <a:pt x="1261501" y="3698"/>
                  </a:moveTo>
                  <a:lnTo>
                    <a:pt x="1017724" y="3698"/>
                  </a:lnTo>
                  <a:lnTo>
                    <a:pt x="761743" y="14099"/>
                  </a:lnTo>
                  <a:lnTo>
                    <a:pt x="1261501" y="14099"/>
                  </a:lnTo>
                  <a:lnTo>
                    <a:pt x="1261501" y="3698"/>
                  </a:lnTo>
                  <a:close/>
                </a:path>
              </a:pathLst>
            </a:custGeom>
            <a:solidFill>
              <a:srgbClr val="B5E4FA">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2" name="object 54">
              <a:extLst>
                <a:ext uri="{FF2B5EF4-FFF2-40B4-BE49-F238E27FC236}">
                  <a16:creationId xmlns:a16="http://schemas.microsoft.com/office/drawing/2014/main" id="{4A3C05F1-6DCA-4A48-9954-6E2EB8C48024}"/>
                </a:ext>
              </a:extLst>
            </p:cNvPr>
            <p:cNvSpPr/>
            <p:nvPr/>
          </p:nvSpPr>
          <p:spPr>
            <a:xfrm>
              <a:off x="10345380" y="3331791"/>
              <a:ext cx="1261745" cy="174625"/>
            </a:xfrm>
            <a:custGeom>
              <a:avLst/>
              <a:gdLst/>
              <a:ahLst/>
              <a:cxnLst/>
              <a:rect l="l" t="t" r="r" b="b"/>
              <a:pathLst>
                <a:path w="1261745" h="174625">
                  <a:moveTo>
                    <a:pt x="0" y="0"/>
                  </a:moveTo>
                  <a:lnTo>
                    <a:pt x="0" y="160317"/>
                  </a:lnTo>
                  <a:lnTo>
                    <a:pt x="18218" y="164016"/>
                  </a:lnTo>
                  <a:lnTo>
                    <a:pt x="261951" y="174402"/>
                  </a:lnTo>
                  <a:lnTo>
                    <a:pt x="761811" y="174402"/>
                  </a:lnTo>
                  <a:lnTo>
                    <a:pt x="1017720" y="164016"/>
                  </a:lnTo>
                  <a:lnTo>
                    <a:pt x="1261503" y="164016"/>
                  </a:lnTo>
                  <a:lnTo>
                    <a:pt x="1261503" y="49691"/>
                  </a:lnTo>
                  <a:lnTo>
                    <a:pt x="262007" y="49691"/>
                  </a:lnTo>
                  <a:lnTo>
                    <a:pt x="18218" y="8136"/>
                  </a:lnTo>
                  <a:lnTo>
                    <a:pt x="0" y="0"/>
                  </a:lnTo>
                  <a:close/>
                </a:path>
                <a:path w="1261745" h="174625">
                  <a:moveTo>
                    <a:pt x="1261503" y="39302"/>
                  </a:moveTo>
                  <a:lnTo>
                    <a:pt x="761752" y="39302"/>
                  </a:lnTo>
                  <a:lnTo>
                    <a:pt x="517975" y="49691"/>
                  </a:lnTo>
                  <a:lnTo>
                    <a:pt x="1261503" y="49691"/>
                  </a:lnTo>
                  <a:lnTo>
                    <a:pt x="1261503" y="39302"/>
                  </a:lnTo>
                  <a:close/>
                </a:path>
              </a:pathLst>
            </a:custGeom>
            <a:solidFill>
              <a:srgbClr val="F7C6B9">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object 55">
              <a:extLst>
                <a:ext uri="{FF2B5EF4-FFF2-40B4-BE49-F238E27FC236}">
                  <a16:creationId xmlns:a16="http://schemas.microsoft.com/office/drawing/2014/main" id="{CE54AB57-5C40-40B2-A8FF-363F95818D4F}"/>
                </a:ext>
              </a:extLst>
            </p:cNvPr>
            <p:cNvSpPr/>
            <p:nvPr/>
          </p:nvSpPr>
          <p:spPr>
            <a:xfrm>
              <a:off x="10345380" y="3309524"/>
              <a:ext cx="1261745" cy="72390"/>
            </a:xfrm>
            <a:custGeom>
              <a:avLst/>
              <a:gdLst/>
              <a:ahLst/>
              <a:cxnLst/>
              <a:rect l="l" t="t" r="r" b="b"/>
              <a:pathLst>
                <a:path w="1261745" h="72389">
                  <a:moveTo>
                    <a:pt x="0" y="0"/>
                  </a:moveTo>
                  <a:lnTo>
                    <a:pt x="0" y="22268"/>
                  </a:lnTo>
                  <a:lnTo>
                    <a:pt x="18218" y="30406"/>
                  </a:lnTo>
                  <a:lnTo>
                    <a:pt x="262007" y="71960"/>
                  </a:lnTo>
                  <a:lnTo>
                    <a:pt x="517975" y="71960"/>
                  </a:lnTo>
                  <a:lnTo>
                    <a:pt x="761752" y="61559"/>
                  </a:lnTo>
                  <a:lnTo>
                    <a:pt x="1261503" y="61559"/>
                  </a:lnTo>
                  <a:lnTo>
                    <a:pt x="1261503" y="40782"/>
                  </a:lnTo>
                  <a:lnTo>
                    <a:pt x="262007" y="40782"/>
                  </a:lnTo>
                  <a:lnTo>
                    <a:pt x="18218" y="9616"/>
                  </a:lnTo>
                  <a:lnTo>
                    <a:pt x="0" y="0"/>
                  </a:lnTo>
                  <a:close/>
                </a:path>
                <a:path w="1261745" h="72389">
                  <a:moveTo>
                    <a:pt x="1261503" y="30406"/>
                  </a:moveTo>
                  <a:lnTo>
                    <a:pt x="1017720" y="30406"/>
                  </a:lnTo>
                  <a:lnTo>
                    <a:pt x="761752" y="40782"/>
                  </a:lnTo>
                  <a:lnTo>
                    <a:pt x="1261503" y="40782"/>
                  </a:lnTo>
                  <a:lnTo>
                    <a:pt x="1261503" y="30406"/>
                  </a:lnTo>
                  <a:close/>
                </a:path>
              </a:pathLst>
            </a:custGeom>
            <a:solidFill>
              <a:srgbClr val="E7F6FD">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object 56">
              <a:extLst>
                <a:ext uri="{FF2B5EF4-FFF2-40B4-BE49-F238E27FC236}">
                  <a16:creationId xmlns:a16="http://schemas.microsoft.com/office/drawing/2014/main" id="{A863F5F1-D71E-4DF8-A074-ED9E90AECC44}"/>
                </a:ext>
              </a:extLst>
            </p:cNvPr>
            <p:cNvSpPr/>
            <p:nvPr/>
          </p:nvSpPr>
          <p:spPr>
            <a:xfrm>
              <a:off x="10345367" y="3308772"/>
              <a:ext cx="1017905" cy="41910"/>
            </a:xfrm>
            <a:custGeom>
              <a:avLst/>
              <a:gdLst/>
              <a:ahLst/>
              <a:cxnLst/>
              <a:rect l="l" t="t" r="r" b="b"/>
              <a:pathLst>
                <a:path w="1017904" h="41910">
                  <a:moveTo>
                    <a:pt x="18224" y="10363"/>
                  </a:moveTo>
                  <a:lnTo>
                    <a:pt x="0" y="0"/>
                  </a:lnTo>
                  <a:lnTo>
                    <a:pt x="0" y="749"/>
                  </a:lnTo>
                  <a:lnTo>
                    <a:pt x="18224" y="10363"/>
                  </a:lnTo>
                  <a:close/>
                </a:path>
                <a:path w="1017904" h="41910">
                  <a:moveTo>
                    <a:pt x="1017727" y="31153"/>
                  </a:moveTo>
                  <a:lnTo>
                    <a:pt x="761758" y="31153"/>
                  </a:lnTo>
                  <a:lnTo>
                    <a:pt x="517982" y="41541"/>
                  </a:lnTo>
                  <a:lnTo>
                    <a:pt x="761758" y="41541"/>
                  </a:lnTo>
                  <a:lnTo>
                    <a:pt x="1017727" y="31153"/>
                  </a:lnTo>
                  <a:close/>
                </a:path>
              </a:pathLst>
            </a:custGeom>
            <a:solidFill>
              <a:srgbClr val="9ACCC5">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object 57">
              <a:extLst>
                <a:ext uri="{FF2B5EF4-FFF2-40B4-BE49-F238E27FC236}">
                  <a16:creationId xmlns:a16="http://schemas.microsoft.com/office/drawing/2014/main" id="{75542B8A-C328-4197-AD56-7D28B2355E12}"/>
                </a:ext>
              </a:extLst>
            </p:cNvPr>
            <p:cNvSpPr/>
            <p:nvPr/>
          </p:nvSpPr>
          <p:spPr>
            <a:xfrm>
              <a:off x="10345380" y="3255337"/>
              <a:ext cx="1261745" cy="95250"/>
            </a:xfrm>
            <a:custGeom>
              <a:avLst/>
              <a:gdLst/>
              <a:ahLst/>
              <a:cxnLst/>
              <a:rect l="l" t="t" r="r" b="b"/>
              <a:pathLst>
                <a:path w="1261745" h="95250">
                  <a:moveTo>
                    <a:pt x="0" y="0"/>
                  </a:moveTo>
                  <a:lnTo>
                    <a:pt x="0" y="53446"/>
                  </a:lnTo>
                  <a:lnTo>
                    <a:pt x="18218" y="63802"/>
                  </a:lnTo>
                  <a:lnTo>
                    <a:pt x="261918" y="94968"/>
                  </a:lnTo>
                  <a:lnTo>
                    <a:pt x="518255" y="94968"/>
                  </a:lnTo>
                  <a:lnTo>
                    <a:pt x="761752" y="84579"/>
                  </a:lnTo>
                  <a:lnTo>
                    <a:pt x="1261503" y="84579"/>
                  </a:lnTo>
                  <a:lnTo>
                    <a:pt x="1261503" y="63802"/>
                  </a:lnTo>
                  <a:lnTo>
                    <a:pt x="262007" y="63802"/>
                  </a:lnTo>
                  <a:lnTo>
                    <a:pt x="18218" y="11833"/>
                  </a:lnTo>
                  <a:lnTo>
                    <a:pt x="0" y="0"/>
                  </a:lnTo>
                  <a:close/>
                </a:path>
                <a:path w="1261745" h="95250">
                  <a:moveTo>
                    <a:pt x="1261503" y="43012"/>
                  </a:moveTo>
                  <a:lnTo>
                    <a:pt x="1017720" y="53400"/>
                  </a:lnTo>
                  <a:lnTo>
                    <a:pt x="761752" y="53400"/>
                  </a:lnTo>
                  <a:lnTo>
                    <a:pt x="517975" y="63802"/>
                  </a:lnTo>
                  <a:lnTo>
                    <a:pt x="1261503" y="63802"/>
                  </a:lnTo>
                  <a:lnTo>
                    <a:pt x="1261503" y="43012"/>
                  </a:lnTo>
                  <a:close/>
                </a:path>
              </a:pathLst>
            </a:custGeom>
            <a:solidFill>
              <a:srgbClr val="CBE2DE">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object 58">
              <a:extLst>
                <a:ext uri="{FF2B5EF4-FFF2-40B4-BE49-F238E27FC236}">
                  <a16:creationId xmlns:a16="http://schemas.microsoft.com/office/drawing/2014/main" id="{6D6D89F4-B102-491B-ACCB-48F28FAC63DB}"/>
                </a:ext>
              </a:extLst>
            </p:cNvPr>
            <p:cNvSpPr/>
            <p:nvPr/>
          </p:nvSpPr>
          <p:spPr>
            <a:xfrm>
              <a:off x="10345380" y="3244202"/>
              <a:ext cx="1261745" cy="74930"/>
            </a:xfrm>
            <a:custGeom>
              <a:avLst/>
              <a:gdLst/>
              <a:ahLst/>
              <a:cxnLst/>
              <a:rect l="l" t="t" r="r" b="b"/>
              <a:pathLst>
                <a:path w="1261745" h="74929">
                  <a:moveTo>
                    <a:pt x="0" y="0"/>
                  </a:moveTo>
                  <a:lnTo>
                    <a:pt x="0" y="11140"/>
                  </a:lnTo>
                  <a:lnTo>
                    <a:pt x="18218" y="22975"/>
                  </a:lnTo>
                  <a:lnTo>
                    <a:pt x="262007" y="74931"/>
                  </a:lnTo>
                  <a:lnTo>
                    <a:pt x="517975" y="74931"/>
                  </a:lnTo>
                  <a:lnTo>
                    <a:pt x="761752" y="64542"/>
                  </a:lnTo>
                  <a:lnTo>
                    <a:pt x="1017720" y="64542"/>
                  </a:lnTo>
                  <a:lnTo>
                    <a:pt x="1261503" y="54154"/>
                  </a:lnTo>
                  <a:lnTo>
                    <a:pt x="262007" y="54153"/>
                  </a:lnTo>
                  <a:lnTo>
                    <a:pt x="18218" y="12574"/>
                  </a:lnTo>
                  <a:lnTo>
                    <a:pt x="0" y="0"/>
                  </a:lnTo>
                  <a:close/>
                </a:path>
                <a:path w="1261745" h="74929">
                  <a:moveTo>
                    <a:pt x="1261503" y="33364"/>
                  </a:moveTo>
                  <a:lnTo>
                    <a:pt x="1017720" y="43752"/>
                  </a:lnTo>
                  <a:lnTo>
                    <a:pt x="761752" y="43752"/>
                  </a:lnTo>
                  <a:lnTo>
                    <a:pt x="517975" y="54153"/>
                  </a:lnTo>
                  <a:lnTo>
                    <a:pt x="1261503" y="54153"/>
                  </a:lnTo>
                  <a:lnTo>
                    <a:pt x="1261503" y="33364"/>
                  </a:lnTo>
                  <a:close/>
                </a:path>
              </a:pathLst>
            </a:custGeom>
            <a:solidFill>
              <a:srgbClr val="D6D0CC">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 name="object 59">
              <a:extLst>
                <a:ext uri="{FF2B5EF4-FFF2-40B4-BE49-F238E27FC236}">
                  <a16:creationId xmlns:a16="http://schemas.microsoft.com/office/drawing/2014/main" id="{1168DBAD-56DA-4F2E-84E3-00A3CE8A49C7}"/>
                </a:ext>
              </a:extLst>
            </p:cNvPr>
            <p:cNvSpPr/>
            <p:nvPr/>
          </p:nvSpPr>
          <p:spPr>
            <a:xfrm>
              <a:off x="10345380" y="3244203"/>
              <a:ext cx="1249045" cy="54610"/>
            </a:xfrm>
            <a:custGeom>
              <a:avLst/>
              <a:gdLst/>
              <a:ahLst/>
              <a:cxnLst/>
              <a:rect l="l" t="t" r="r" b="b"/>
              <a:pathLst>
                <a:path w="1249045" h="54610">
                  <a:moveTo>
                    <a:pt x="0" y="0"/>
                  </a:moveTo>
                  <a:lnTo>
                    <a:pt x="18225" y="12579"/>
                  </a:lnTo>
                  <a:lnTo>
                    <a:pt x="262002" y="54146"/>
                  </a:lnTo>
                  <a:lnTo>
                    <a:pt x="517983" y="54146"/>
                  </a:lnTo>
                  <a:lnTo>
                    <a:pt x="761759" y="43757"/>
                  </a:lnTo>
                  <a:lnTo>
                    <a:pt x="1017715" y="43757"/>
                  </a:lnTo>
                  <a:lnTo>
                    <a:pt x="1248817" y="33890"/>
                  </a:lnTo>
                </a:path>
              </a:pathLst>
            </a:custGeom>
            <a:ln w="12699">
              <a:solidFill>
                <a:srgbClr val="231F20"/>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object 60">
              <a:extLst>
                <a:ext uri="{FF2B5EF4-FFF2-40B4-BE49-F238E27FC236}">
                  <a16:creationId xmlns:a16="http://schemas.microsoft.com/office/drawing/2014/main" id="{ACB6FFE9-2B5F-4135-AD7A-B6DDE889B0C9}"/>
                </a:ext>
              </a:extLst>
            </p:cNvPr>
            <p:cNvSpPr/>
            <p:nvPr/>
          </p:nvSpPr>
          <p:spPr>
            <a:xfrm>
              <a:off x="11606878" y="3277565"/>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object 61">
              <a:extLst>
                <a:ext uri="{FF2B5EF4-FFF2-40B4-BE49-F238E27FC236}">
                  <a16:creationId xmlns:a16="http://schemas.microsoft.com/office/drawing/2014/main" id="{5D6005F2-2ACC-4624-A8AA-003EF1962679}"/>
                </a:ext>
              </a:extLst>
            </p:cNvPr>
            <p:cNvSpPr txBox="1"/>
            <p:nvPr/>
          </p:nvSpPr>
          <p:spPr>
            <a:xfrm>
              <a:off x="7325099" y="1379678"/>
              <a:ext cx="1404552" cy="474489"/>
            </a:xfrm>
            <a:prstGeom prst="rect">
              <a:avLst/>
            </a:prstGeom>
          </p:spPr>
          <p:txBody>
            <a:bodyPr vert="horz" wrap="non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UNAIDS</a:t>
              </a:r>
              <a:r>
                <a:rPr kumimoji="0" lang="fr-CH"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epidemiological</a:t>
              </a:r>
              <a:endParaRPr kumimoji="0" lang="fr-CH"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estimates of progress</a:t>
              </a:r>
              <a:endParaRPr kumimoji="0" lang="fr-CH"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until the end of 2019</a:t>
              </a:r>
            </a:p>
          </p:txBody>
        </p:sp>
        <p:sp>
          <p:nvSpPr>
            <p:cNvPr id="110" name="object 62">
              <a:extLst>
                <a:ext uri="{FF2B5EF4-FFF2-40B4-BE49-F238E27FC236}">
                  <a16:creationId xmlns:a16="http://schemas.microsoft.com/office/drawing/2014/main" id="{606F6D8D-FEB1-42A7-AA65-216104E0BE54}"/>
                </a:ext>
              </a:extLst>
            </p:cNvPr>
            <p:cNvSpPr txBox="1"/>
            <p:nvPr/>
          </p:nvSpPr>
          <p:spPr>
            <a:xfrm>
              <a:off x="8911307" y="1379678"/>
              <a:ext cx="1399742" cy="474489"/>
            </a:xfrm>
            <a:prstGeom prst="rect">
              <a:avLst/>
            </a:prstGeom>
          </p:spPr>
          <p:txBody>
            <a:bodyPr vert="horz" wrap="none" lIns="0" tIns="12700" rIns="0" bIns="0" rtlCol="0">
              <a:spAutoFit/>
            </a:bodyPr>
            <a:lstStyle>
              <a:defPPr>
                <a:defRPr lang="LID4096"/>
              </a:defPPr>
              <a:lvl1pPr marR="5080">
                <a:lnSpc>
                  <a:spcPts val="1100"/>
                </a:lnSpc>
                <a:defRPr sz="1000">
                  <a:latin typeface="Arial" panose="020B0604020202020204" pitchFamily="34" charset="0"/>
                  <a:cs typeface="Arial" panose="020B0604020202020204" pitchFamily="34" charset="0"/>
                </a:defRPr>
              </a:lvl1p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Projected impact of</a:t>
              </a:r>
              <a:endParaRPr kumimoji="0" lang="fr-CH"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scaling up and achieving</a:t>
              </a:r>
              <a:endParaRPr kumimoji="0" lang="fr-CH"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2025 targets</a:t>
              </a:r>
            </a:p>
          </p:txBody>
        </p:sp>
        <p:sp>
          <p:nvSpPr>
            <p:cNvPr id="111" name="object 63">
              <a:extLst>
                <a:ext uri="{FF2B5EF4-FFF2-40B4-BE49-F238E27FC236}">
                  <a16:creationId xmlns:a16="http://schemas.microsoft.com/office/drawing/2014/main" id="{3F7F3B21-1E18-4D43-A354-55AE668808A1}"/>
                </a:ext>
              </a:extLst>
            </p:cNvPr>
            <p:cNvSpPr txBox="1"/>
            <p:nvPr/>
          </p:nvSpPr>
          <p:spPr>
            <a:xfrm>
              <a:off x="10455688" y="1379678"/>
              <a:ext cx="1399742" cy="474489"/>
            </a:xfrm>
            <a:prstGeom prst="rect">
              <a:avLst/>
            </a:prstGeom>
          </p:spPr>
          <p:txBody>
            <a:bodyPr vert="horz" wrap="none" lIns="0" tIns="12700" rIns="0" bIns="0" rtlCol="0">
              <a:spAutoFit/>
            </a:bodyPr>
            <a:lstStyle>
              <a:defPPr>
                <a:defRPr lang="LID4096"/>
              </a:defPPr>
              <a:lvl1pPr marR="5080">
                <a:lnSpc>
                  <a:spcPct val="100000"/>
                </a:lnSpc>
                <a:defRPr sz="1000">
                  <a:latin typeface="Arial" panose="020B0604020202020204" pitchFamily="34" charset="0"/>
                  <a:cs typeface="Arial" panose="020B0604020202020204" pitchFamily="34" charset="0"/>
                </a:defRPr>
              </a:lvl1p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Projected impact of</a:t>
              </a:r>
              <a:endParaRPr kumimoji="0" lang="fr-CH"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maintaining 2025 targets</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during 2026–2030</a:t>
              </a:r>
            </a:p>
          </p:txBody>
        </p:sp>
        <p:sp>
          <p:nvSpPr>
            <p:cNvPr id="112" name="object 64">
              <a:extLst>
                <a:ext uri="{FF2B5EF4-FFF2-40B4-BE49-F238E27FC236}">
                  <a16:creationId xmlns:a16="http://schemas.microsoft.com/office/drawing/2014/main" id="{05148528-D24E-4B74-B78D-96D1EC2AC3FB}"/>
                </a:ext>
              </a:extLst>
            </p:cNvPr>
            <p:cNvSpPr/>
            <p:nvPr/>
          </p:nvSpPr>
          <p:spPr>
            <a:xfrm>
              <a:off x="8854134" y="1315670"/>
              <a:ext cx="0" cy="2252980"/>
            </a:xfrm>
            <a:custGeom>
              <a:avLst/>
              <a:gdLst/>
              <a:ahLst/>
              <a:cxnLst/>
              <a:rect l="l" t="t" r="r" b="b"/>
              <a:pathLst>
                <a:path h="2252979">
                  <a:moveTo>
                    <a:pt x="0" y="2252878"/>
                  </a:moveTo>
                  <a:lnTo>
                    <a:pt x="0" y="0"/>
                  </a:lnTo>
                </a:path>
              </a:pathLst>
            </a:custGeom>
            <a:ln w="12700">
              <a:solidFill>
                <a:srgbClr val="231F20"/>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 name="object 65">
              <a:extLst>
                <a:ext uri="{FF2B5EF4-FFF2-40B4-BE49-F238E27FC236}">
                  <a16:creationId xmlns:a16="http://schemas.microsoft.com/office/drawing/2014/main" id="{309F4EDC-9F37-493B-934F-8F6FFA0FA6A3}"/>
                </a:ext>
              </a:extLst>
            </p:cNvPr>
            <p:cNvSpPr/>
            <p:nvPr/>
          </p:nvSpPr>
          <p:spPr>
            <a:xfrm>
              <a:off x="10345374" y="1315670"/>
              <a:ext cx="0" cy="2252980"/>
            </a:xfrm>
            <a:custGeom>
              <a:avLst/>
              <a:gdLst/>
              <a:ahLst/>
              <a:cxnLst/>
              <a:rect l="l" t="t" r="r" b="b"/>
              <a:pathLst>
                <a:path h="2252979">
                  <a:moveTo>
                    <a:pt x="0" y="2252878"/>
                  </a:moveTo>
                  <a:lnTo>
                    <a:pt x="0" y="0"/>
                  </a:lnTo>
                </a:path>
              </a:pathLst>
            </a:custGeom>
            <a:ln w="12700">
              <a:solidFill>
                <a:srgbClr val="231F20"/>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E252F230-4E99-4152-8E7E-4FCDEEFC47AE}"/>
                </a:ext>
              </a:extLst>
            </p:cNvPr>
            <p:cNvSpPr txBox="1"/>
            <p:nvPr/>
          </p:nvSpPr>
          <p:spPr>
            <a:xfrm>
              <a:off x="6495452"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2010</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03" name="TextBox 202">
              <a:extLst>
                <a:ext uri="{FF2B5EF4-FFF2-40B4-BE49-F238E27FC236}">
                  <a16:creationId xmlns:a16="http://schemas.microsoft.com/office/drawing/2014/main" id="{3AB6A5EE-CB73-42DB-AC8B-3B2AD9BAC729}"/>
                </a:ext>
              </a:extLst>
            </p:cNvPr>
            <p:cNvSpPr txBox="1"/>
            <p:nvPr/>
          </p:nvSpPr>
          <p:spPr>
            <a:xfrm>
              <a:off x="6744308"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2011</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04" name="TextBox 203">
              <a:extLst>
                <a:ext uri="{FF2B5EF4-FFF2-40B4-BE49-F238E27FC236}">
                  <a16:creationId xmlns:a16="http://schemas.microsoft.com/office/drawing/2014/main" id="{33AA5981-FDC1-409D-B99B-CDA234DDB688}"/>
                </a:ext>
              </a:extLst>
            </p:cNvPr>
            <p:cNvSpPr txBox="1"/>
            <p:nvPr/>
          </p:nvSpPr>
          <p:spPr>
            <a:xfrm>
              <a:off x="6995452"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2012</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05" name="TextBox 204">
              <a:extLst>
                <a:ext uri="{FF2B5EF4-FFF2-40B4-BE49-F238E27FC236}">
                  <a16:creationId xmlns:a16="http://schemas.microsoft.com/office/drawing/2014/main" id="{B67FDAAD-A9C9-458F-8ECC-02CB5165C5CE}"/>
                </a:ext>
              </a:extLst>
            </p:cNvPr>
            <p:cNvSpPr txBox="1"/>
            <p:nvPr/>
          </p:nvSpPr>
          <p:spPr>
            <a:xfrm>
              <a:off x="7489463"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2014</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06" name="TextBox 205">
              <a:extLst>
                <a:ext uri="{FF2B5EF4-FFF2-40B4-BE49-F238E27FC236}">
                  <a16:creationId xmlns:a16="http://schemas.microsoft.com/office/drawing/2014/main" id="{53322BBA-DB4E-4B96-8F85-A9A1557C240F}"/>
                </a:ext>
              </a:extLst>
            </p:cNvPr>
            <p:cNvSpPr txBox="1"/>
            <p:nvPr/>
          </p:nvSpPr>
          <p:spPr>
            <a:xfrm>
              <a:off x="7737593"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2015</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07" name="TextBox 206">
              <a:extLst>
                <a:ext uri="{FF2B5EF4-FFF2-40B4-BE49-F238E27FC236}">
                  <a16:creationId xmlns:a16="http://schemas.microsoft.com/office/drawing/2014/main" id="{3E7418A3-1AB5-493F-9293-38E0D721FD83}"/>
                </a:ext>
              </a:extLst>
            </p:cNvPr>
            <p:cNvSpPr txBox="1"/>
            <p:nvPr/>
          </p:nvSpPr>
          <p:spPr>
            <a:xfrm>
              <a:off x="7986833"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2016</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08" name="TextBox 207">
              <a:extLst>
                <a:ext uri="{FF2B5EF4-FFF2-40B4-BE49-F238E27FC236}">
                  <a16:creationId xmlns:a16="http://schemas.microsoft.com/office/drawing/2014/main" id="{EE828DE6-D155-4CE9-8BEB-4F87D40D0857}"/>
                </a:ext>
              </a:extLst>
            </p:cNvPr>
            <p:cNvSpPr txBox="1"/>
            <p:nvPr/>
          </p:nvSpPr>
          <p:spPr>
            <a:xfrm>
              <a:off x="8242828"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2017</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09" name="TextBox 208">
              <a:extLst>
                <a:ext uri="{FF2B5EF4-FFF2-40B4-BE49-F238E27FC236}">
                  <a16:creationId xmlns:a16="http://schemas.microsoft.com/office/drawing/2014/main" id="{7C8E7AA8-EF7B-423A-B1EB-74D1AAB6F190}"/>
                </a:ext>
              </a:extLst>
            </p:cNvPr>
            <p:cNvSpPr txBox="1"/>
            <p:nvPr/>
          </p:nvSpPr>
          <p:spPr>
            <a:xfrm>
              <a:off x="8486248"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2018</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10" name="TextBox 209">
              <a:extLst>
                <a:ext uri="{FF2B5EF4-FFF2-40B4-BE49-F238E27FC236}">
                  <a16:creationId xmlns:a16="http://schemas.microsoft.com/office/drawing/2014/main" id="{7D55DC5F-6AB4-4EF1-85FC-59488A0502AF}"/>
                </a:ext>
              </a:extLst>
            </p:cNvPr>
            <p:cNvSpPr txBox="1"/>
            <p:nvPr/>
          </p:nvSpPr>
          <p:spPr>
            <a:xfrm>
              <a:off x="8736769"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2019</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11" name="TextBox 210">
              <a:extLst>
                <a:ext uri="{FF2B5EF4-FFF2-40B4-BE49-F238E27FC236}">
                  <a16:creationId xmlns:a16="http://schemas.microsoft.com/office/drawing/2014/main" id="{D447F83F-070F-4FD9-913B-DBBF068C64DD}"/>
                </a:ext>
              </a:extLst>
            </p:cNvPr>
            <p:cNvSpPr txBox="1"/>
            <p:nvPr/>
          </p:nvSpPr>
          <p:spPr>
            <a:xfrm>
              <a:off x="7240116"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2013</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12" name="TextBox 211">
              <a:extLst>
                <a:ext uri="{FF2B5EF4-FFF2-40B4-BE49-F238E27FC236}">
                  <a16:creationId xmlns:a16="http://schemas.microsoft.com/office/drawing/2014/main" id="{790AF0A4-2408-42EB-BD9C-461102FC5AB6}"/>
                </a:ext>
              </a:extLst>
            </p:cNvPr>
            <p:cNvSpPr txBox="1"/>
            <p:nvPr/>
          </p:nvSpPr>
          <p:spPr>
            <a:xfrm>
              <a:off x="8986105"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2020</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13" name="TextBox 212">
              <a:extLst>
                <a:ext uri="{FF2B5EF4-FFF2-40B4-BE49-F238E27FC236}">
                  <a16:creationId xmlns:a16="http://schemas.microsoft.com/office/drawing/2014/main" id="{E150815B-7008-4DBB-BED0-FA3A46199619}"/>
                </a:ext>
              </a:extLst>
            </p:cNvPr>
            <p:cNvSpPr txBox="1"/>
            <p:nvPr/>
          </p:nvSpPr>
          <p:spPr>
            <a:xfrm>
              <a:off x="9236548"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2021</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14" name="TextBox 213">
              <a:extLst>
                <a:ext uri="{FF2B5EF4-FFF2-40B4-BE49-F238E27FC236}">
                  <a16:creationId xmlns:a16="http://schemas.microsoft.com/office/drawing/2014/main" id="{5A814C42-1AA6-4F3B-B617-3E551192DCA8}"/>
                </a:ext>
              </a:extLst>
            </p:cNvPr>
            <p:cNvSpPr txBox="1"/>
            <p:nvPr/>
          </p:nvSpPr>
          <p:spPr>
            <a:xfrm>
              <a:off x="9487692"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2022</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15" name="TextBox 214">
              <a:extLst>
                <a:ext uri="{FF2B5EF4-FFF2-40B4-BE49-F238E27FC236}">
                  <a16:creationId xmlns:a16="http://schemas.microsoft.com/office/drawing/2014/main" id="{13893E8B-CBBA-41B6-AF8B-50F7B83DAC79}"/>
                </a:ext>
              </a:extLst>
            </p:cNvPr>
            <p:cNvSpPr txBox="1"/>
            <p:nvPr/>
          </p:nvSpPr>
          <p:spPr>
            <a:xfrm>
              <a:off x="9981703"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2024</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16" name="TextBox 215">
              <a:extLst>
                <a:ext uri="{FF2B5EF4-FFF2-40B4-BE49-F238E27FC236}">
                  <a16:creationId xmlns:a16="http://schemas.microsoft.com/office/drawing/2014/main" id="{1F9801EB-2E7D-40DA-8099-EF2DDB7B200E}"/>
                </a:ext>
              </a:extLst>
            </p:cNvPr>
            <p:cNvSpPr txBox="1"/>
            <p:nvPr/>
          </p:nvSpPr>
          <p:spPr>
            <a:xfrm>
              <a:off x="10229833"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2025</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17" name="TextBox 216">
              <a:extLst>
                <a:ext uri="{FF2B5EF4-FFF2-40B4-BE49-F238E27FC236}">
                  <a16:creationId xmlns:a16="http://schemas.microsoft.com/office/drawing/2014/main" id="{4DBAFE7D-ACAC-43B1-A037-3C10EA21C19A}"/>
                </a:ext>
              </a:extLst>
            </p:cNvPr>
            <p:cNvSpPr txBox="1"/>
            <p:nvPr/>
          </p:nvSpPr>
          <p:spPr>
            <a:xfrm>
              <a:off x="10479073"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2026</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18" name="TextBox 217">
              <a:extLst>
                <a:ext uri="{FF2B5EF4-FFF2-40B4-BE49-F238E27FC236}">
                  <a16:creationId xmlns:a16="http://schemas.microsoft.com/office/drawing/2014/main" id="{77964A21-FB35-46DC-AABA-F6375FB2534E}"/>
                </a:ext>
              </a:extLst>
            </p:cNvPr>
            <p:cNvSpPr txBox="1"/>
            <p:nvPr/>
          </p:nvSpPr>
          <p:spPr>
            <a:xfrm>
              <a:off x="10735068"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2027</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19" name="TextBox 218">
              <a:extLst>
                <a:ext uri="{FF2B5EF4-FFF2-40B4-BE49-F238E27FC236}">
                  <a16:creationId xmlns:a16="http://schemas.microsoft.com/office/drawing/2014/main" id="{647696BB-B0DE-4021-9638-DF2215008E35}"/>
                </a:ext>
              </a:extLst>
            </p:cNvPr>
            <p:cNvSpPr txBox="1"/>
            <p:nvPr/>
          </p:nvSpPr>
          <p:spPr>
            <a:xfrm>
              <a:off x="10978488"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2028</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20" name="TextBox 219">
              <a:extLst>
                <a:ext uri="{FF2B5EF4-FFF2-40B4-BE49-F238E27FC236}">
                  <a16:creationId xmlns:a16="http://schemas.microsoft.com/office/drawing/2014/main" id="{0E5917FC-3157-4F76-9E0E-1A1EDCF63179}"/>
                </a:ext>
              </a:extLst>
            </p:cNvPr>
            <p:cNvSpPr txBox="1"/>
            <p:nvPr/>
          </p:nvSpPr>
          <p:spPr>
            <a:xfrm>
              <a:off x="11229009"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2029</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21" name="TextBox 220">
              <a:extLst>
                <a:ext uri="{FF2B5EF4-FFF2-40B4-BE49-F238E27FC236}">
                  <a16:creationId xmlns:a16="http://schemas.microsoft.com/office/drawing/2014/main" id="{91B3E30A-4A01-411A-8814-63824E1B029E}"/>
                </a:ext>
              </a:extLst>
            </p:cNvPr>
            <p:cNvSpPr txBox="1"/>
            <p:nvPr/>
          </p:nvSpPr>
          <p:spPr>
            <a:xfrm>
              <a:off x="9732356"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2023</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22" name="TextBox 221">
              <a:extLst>
                <a:ext uri="{FF2B5EF4-FFF2-40B4-BE49-F238E27FC236}">
                  <a16:creationId xmlns:a16="http://schemas.microsoft.com/office/drawing/2014/main" id="{38EBEFD7-8392-4191-AD48-C26687FED0BA}"/>
                </a:ext>
              </a:extLst>
            </p:cNvPr>
            <p:cNvSpPr txBox="1"/>
            <p:nvPr/>
          </p:nvSpPr>
          <p:spPr>
            <a:xfrm>
              <a:off x="11478345" y="3611804"/>
              <a:ext cx="21031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i="0" u="none" strike="noStrike" kern="1200" cap="none" spc="-40" normalizeH="0" baseline="0" noProof="0">
                  <a:ln>
                    <a:noFill/>
                  </a:ln>
                  <a:effectLst/>
                  <a:uLnTx/>
                  <a:uFillTx/>
                  <a:latin typeface="Arial Narrow" panose="020B0606020202030204" pitchFamily="34" charset="0"/>
                  <a:ea typeface="+mn-ea"/>
                  <a:cs typeface="+mn-cs"/>
                </a:rPr>
                <a:t>2030</a:t>
              </a:r>
              <a:endParaRPr kumimoji="0" lang="en-GB" sz="1000" i="0" u="none" strike="noStrike" kern="1200" cap="none" spc="-40" normalizeH="0" baseline="0" noProof="0">
                <a:ln>
                  <a:noFill/>
                </a:ln>
                <a:effectLst/>
                <a:uLnTx/>
                <a:uFillTx/>
                <a:latin typeface="Arial Narrow" panose="020B0606020202030204" pitchFamily="34" charset="0"/>
                <a:ea typeface="+mn-ea"/>
                <a:cs typeface="+mn-cs"/>
              </a:endParaRPr>
            </a:p>
          </p:txBody>
        </p:sp>
        <p:sp>
          <p:nvSpPr>
            <p:cNvPr id="249" name="object 61">
              <a:extLst>
                <a:ext uri="{FF2B5EF4-FFF2-40B4-BE49-F238E27FC236}">
                  <a16:creationId xmlns:a16="http://schemas.microsoft.com/office/drawing/2014/main" id="{1079EC8F-84A6-43FA-9FA4-0C0D50E430D7}"/>
                </a:ext>
              </a:extLst>
            </p:cNvPr>
            <p:cNvSpPr txBox="1"/>
            <p:nvPr/>
          </p:nvSpPr>
          <p:spPr>
            <a:xfrm>
              <a:off x="5190424" y="2311576"/>
              <a:ext cx="640950" cy="428322"/>
            </a:xfrm>
            <a:prstGeom prst="rect">
              <a:avLst/>
            </a:prstGeom>
          </p:spPr>
          <p:txBody>
            <a:bodyPr vert="horz" wrap="squar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Number </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of new HIV infections</a:t>
              </a:r>
            </a:p>
          </p:txBody>
        </p:sp>
        <p:sp>
          <p:nvSpPr>
            <p:cNvPr id="254" name="Rectangle 253">
              <a:extLst>
                <a:ext uri="{FF2B5EF4-FFF2-40B4-BE49-F238E27FC236}">
                  <a16:creationId xmlns:a16="http://schemas.microsoft.com/office/drawing/2014/main" id="{976C5EA5-24D1-408E-90DC-9476D12333FF}"/>
                </a:ext>
              </a:extLst>
            </p:cNvPr>
            <p:cNvSpPr/>
            <p:nvPr/>
          </p:nvSpPr>
          <p:spPr>
            <a:xfrm>
              <a:off x="365760" y="1051560"/>
              <a:ext cx="3715998"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400" b="0" i="0" u="none" strike="noStrike" kern="1200" cap="none" spc="0" normalizeH="0" baseline="0" noProof="0" err="1">
                  <a:ln>
                    <a:noFill/>
                  </a:ln>
                  <a:solidFill>
                    <a:schemeClr val="tx1"/>
                  </a:solidFill>
                  <a:effectLst/>
                  <a:uLnTx/>
                  <a:uFillTx/>
                  <a:latin typeface="Arial" panose="020B0604020202020204"/>
                  <a:ea typeface="+mn-ea"/>
                  <a:cs typeface="+mn-cs"/>
                </a:rPr>
                <a:t>Projected</a:t>
              </a:r>
              <a:r>
                <a:rPr lang="fr-CH" sz="2400">
                  <a:solidFill>
                    <a:schemeClr val="tx1"/>
                  </a:solidFill>
                  <a:latin typeface="Arial" panose="020B0604020202020204"/>
                </a:rPr>
                <a:t> </a:t>
              </a:r>
              <a:r>
                <a:rPr kumimoji="0" lang="en-US" sz="2400" b="0" i="0" u="none" strike="noStrike" kern="1200" cap="none" spc="0" normalizeH="0" baseline="0" noProof="0">
                  <a:ln>
                    <a:noFill/>
                  </a:ln>
                  <a:solidFill>
                    <a:schemeClr val="tx1"/>
                  </a:solidFill>
                  <a:effectLst/>
                  <a:uLnTx/>
                  <a:uFillTx/>
                  <a:latin typeface="Arial" panose="020B0604020202020204"/>
                  <a:ea typeface="+mn-ea"/>
                  <a:cs typeface="+mn-cs"/>
                </a:rPr>
                <a:t>impact of reaching the 2025 targets</a:t>
              </a:r>
            </a:p>
          </p:txBody>
        </p:sp>
        <p:sp>
          <p:nvSpPr>
            <p:cNvPr id="149" name="TextBox 148">
              <a:extLst>
                <a:ext uri="{FF2B5EF4-FFF2-40B4-BE49-F238E27FC236}">
                  <a16:creationId xmlns:a16="http://schemas.microsoft.com/office/drawing/2014/main" id="{E596BA6D-CFE7-46B8-A150-EB1C3AD4181E}"/>
                </a:ext>
              </a:extLst>
            </p:cNvPr>
            <p:cNvSpPr txBox="1"/>
            <p:nvPr/>
          </p:nvSpPr>
          <p:spPr>
            <a:xfrm>
              <a:off x="365760" y="6126480"/>
              <a:ext cx="3715998" cy="553998"/>
            </a:xfrm>
            <a:prstGeom prst="rect">
              <a:avLst/>
            </a:prstGeom>
            <a:noFill/>
          </p:spPr>
          <p:txBody>
            <a:bodyPr wrap="square">
              <a:spAutoFit/>
            </a:bodyPr>
            <a:lstStyle/>
            <a:p>
              <a:r>
                <a:rPr lang="en-US" sz="1000" b="1">
                  <a:solidFill>
                    <a:schemeClr val="tx1">
                      <a:lumMod val="65000"/>
                      <a:lumOff val="35000"/>
                    </a:schemeClr>
                  </a:solidFill>
                </a:rPr>
                <a:t>Source:</a:t>
              </a:r>
              <a:r>
                <a:rPr lang="en-US" sz="1000">
                  <a:solidFill>
                    <a:schemeClr val="tx1">
                      <a:lumMod val="65000"/>
                      <a:lumOff val="35000"/>
                    </a:schemeClr>
                  </a:solidFill>
                </a:rPr>
                <a:t> Special analysis by Avenir Health using 2025 targets and UNAIDS epidemiological estimates, 2020 (https://aidsinfo.unaids.org/) (see annex on methods).</a:t>
              </a:r>
              <a:endParaRPr lang="en-GB" sz="1000">
                <a:solidFill>
                  <a:schemeClr val="tx1">
                    <a:lumMod val="65000"/>
                    <a:lumOff val="35000"/>
                  </a:schemeClr>
                </a:solidFill>
              </a:endParaRPr>
            </a:p>
          </p:txBody>
        </p:sp>
        <p:sp>
          <p:nvSpPr>
            <p:cNvPr id="252" name="TextBox 251">
              <a:extLst>
                <a:ext uri="{FF2B5EF4-FFF2-40B4-BE49-F238E27FC236}">
                  <a16:creationId xmlns:a16="http://schemas.microsoft.com/office/drawing/2014/main" id="{C0B3B1E6-E472-42D1-9D72-BF5034720443}"/>
                </a:ext>
              </a:extLst>
            </p:cNvPr>
            <p:cNvSpPr txBox="1"/>
            <p:nvPr/>
          </p:nvSpPr>
          <p:spPr>
            <a:xfrm>
              <a:off x="4504624" y="1073216"/>
              <a:ext cx="1264769" cy="246221"/>
            </a:xfrm>
            <a:prstGeom prst="rect">
              <a:avLst/>
            </a:prstGeom>
          </p:spPr>
          <p:txBody>
            <a:bodyPr vert="horz" wrap="square" lIns="0" tIns="0" rIns="0" bIns="0" rtlCol="0">
              <a:spAutoFit/>
            </a:bodyPr>
            <a:lstStyle>
              <a:defPPr>
                <a:defRPr lang="LID4096"/>
              </a:defPPr>
              <a:lvl1pPr>
                <a:defRPr sz="1600">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noProof="0">
                  <a:ln>
                    <a:noFill/>
                  </a:ln>
                  <a:effectLst/>
                  <a:uLnTx/>
                  <a:uFillTx/>
                  <a:latin typeface="Arial" panose="020B0604020202020204" pitchFamily="34" charset="0"/>
                  <a:ea typeface="+mn-ea"/>
                  <a:cs typeface="+mn-cs"/>
                </a:rPr>
                <a:t>HIV infections</a:t>
              </a:r>
            </a:p>
          </p:txBody>
        </p:sp>
      </p:grpSp>
      <p:sp>
        <p:nvSpPr>
          <p:cNvPr id="151" name="object 2">
            <a:extLst>
              <a:ext uri="{FF2B5EF4-FFF2-40B4-BE49-F238E27FC236}">
                <a16:creationId xmlns:a16="http://schemas.microsoft.com/office/drawing/2014/main" id="{6F3F6554-EE16-474C-B887-092759823931}"/>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3722630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173E00E-678F-4354-AF45-63CB5B9AF174}"/>
              </a:ext>
            </a:extLst>
          </p:cNvPr>
          <p:cNvGrpSpPr/>
          <p:nvPr/>
        </p:nvGrpSpPr>
        <p:grpSpPr>
          <a:xfrm>
            <a:off x="365760" y="1051560"/>
            <a:ext cx="11430000" cy="5505064"/>
            <a:chOff x="365760" y="1051560"/>
            <a:chExt cx="11430000" cy="5505064"/>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Percentage of people aged 15 to 49 years who report discriminatory attitudes towards people living with HIV, countries with available data, 2014–2019</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388072AB-B351-4A94-AE32-A079E4292232}"/>
                </a:ext>
              </a:extLst>
            </p:cNvPr>
            <p:cNvSpPr txBox="1"/>
            <p:nvPr/>
          </p:nvSpPr>
          <p:spPr>
            <a:xfrm>
              <a:off x="457200" y="6056487"/>
              <a:ext cx="11005794" cy="500137"/>
            </a:xfrm>
            <a:prstGeom prst="rect">
              <a:avLst/>
            </a:prstGeom>
            <a:noFill/>
          </p:spPr>
          <p:txBody>
            <a:bodyPr wrap="square" lIns="0" tIns="0" rIns="0" bIns="0">
              <a:spAutoFit/>
            </a:bodyPr>
            <a:lstStyle/>
            <a:p>
              <a:r>
                <a:rPr lang="en-US" sz="1000" b="1">
                  <a:solidFill>
                    <a:schemeClr val="tx1">
                      <a:lumMod val="65000"/>
                      <a:lumOff val="35000"/>
                    </a:schemeClr>
                  </a:solidFill>
                </a:rPr>
                <a:t>Source: </a:t>
              </a:r>
              <a:r>
                <a:rPr lang="en-US" sz="1000">
                  <a:solidFill>
                    <a:schemeClr val="tx1">
                      <a:lumMod val="65000"/>
                      <a:lumOff val="35000"/>
                    </a:schemeClr>
                  </a:solidFill>
                </a:rPr>
                <a:t>Population-based surveys, 2014–2019.</a:t>
              </a:r>
            </a:p>
            <a:p>
              <a:pPr>
                <a:spcBef>
                  <a:spcPts val="300"/>
                </a:spcBef>
              </a:pPr>
              <a:r>
                <a:rPr lang="en-US" sz="1000" b="1">
                  <a:solidFill>
                    <a:schemeClr val="tx1">
                      <a:lumMod val="65000"/>
                      <a:lumOff val="35000"/>
                    </a:schemeClr>
                  </a:solidFill>
                </a:rPr>
                <a:t>Note: </a:t>
              </a:r>
              <a:r>
                <a:rPr lang="en-US" sz="1000">
                  <a:solidFill>
                    <a:schemeClr val="tx1">
                      <a:lumMod val="65000"/>
                      <a:lumOff val="35000"/>
                    </a:schemeClr>
                  </a:solidFill>
                </a:rPr>
                <a:t>Discriminatory attitudes are measured through "No" responses to either of two questions: (1) Would you buy fresh vegetables from a shopkeeper or vendor if you knew this person had HIV?; and (2) Do you think that children living with HIV should be able to attend school with children who are HIV-negative?</a:t>
              </a:r>
              <a:endParaRPr lang="en-GB" sz="1000">
                <a:solidFill>
                  <a:schemeClr val="tx1">
                    <a:lumMod val="65000"/>
                    <a:lumOff val="35000"/>
                  </a:schemeClr>
                </a:solidFill>
              </a:endParaRPr>
            </a:p>
          </p:txBody>
        </p:sp>
        <p:sp>
          <p:nvSpPr>
            <p:cNvPr id="7" name="object 4">
              <a:extLst>
                <a:ext uri="{FF2B5EF4-FFF2-40B4-BE49-F238E27FC236}">
                  <a16:creationId xmlns:a16="http://schemas.microsoft.com/office/drawing/2014/main" id="{8FA21078-81FA-4155-A0B4-78F3E3430668}"/>
                </a:ext>
              </a:extLst>
            </p:cNvPr>
            <p:cNvSpPr txBox="1"/>
            <p:nvPr/>
          </p:nvSpPr>
          <p:spPr>
            <a:xfrm>
              <a:off x="457200" y="4755830"/>
              <a:ext cx="597256" cy="512961"/>
            </a:xfrm>
            <a:prstGeom prst="rect">
              <a:avLst/>
            </a:prstGeom>
            <a:noFill/>
          </p:spPr>
          <p:txBody>
            <a:bodyPr wrap="square" lIns="0" tIns="0" rIns="0" bIns="0">
              <a:spAutoFit/>
            </a:bodyPr>
            <a:lstStyle>
              <a:defPPr>
                <a:defRPr lang="LID4096"/>
              </a:defPPr>
              <a:lvl1pPr>
                <a:defRPr sz="1000"/>
              </a:lvl1pPr>
            </a:lstStyle>
            <a:p>
              <a:pPr>
                <a:lnSpc>
                  <a:spcPts val="1000"/>
                </a:lnSpc>
              </a:pPr>
              <a:r>
                <a:rPr sz="900" b="1"/>
                <a:t>*</a:t>
              </a:r>
              <a:r>
                <a:rPr sz="900" i="1"/>
                <a:t>Data are for women aged 15 to 49 only.</a:t>
              </a:r>
            </a:p>
          </p:txBody>
        </p:sp>
        <p:sp>
          <p:nvSpPr>
            <p:cNvPr id="10" name="object 7">
              <a:extLst>
                <a:ext uri="{FF2B5EF4-FFF2-40B4-BE49-F238E27FC236}">
                  <a16:creationId xmlns:a16="http://schemas.microsoft.com/office/drawing/2014/main" id="{FB0C3D56-834E-4979-927A-75791AB3FE10}"/>
                </a:ext>
              </a:extLst>
            </p:cNvPr>
            <p:cNvSpPr/>
            <p:nvPr/>
          </p:nvSpPr>
          <p:spPr>
            <a:xfrm>
              <a:off x="3400009" y="4452887"/>
              <a:ext cx="0" cy="1344168"/>
            </a:xfrm>
            <a:custGeom>
              <a:avLst/>
              <a:gdLst/>
              <a:ahLst/>
              <a:cxnLst/>
              <a:rect l="l" t="t" r="r" b="b"/>
              <a:pathLst>
                <a:path h="1682750">
                  <a:moveTo>
                    <a:pt x="0" y="0"/>
                  </a:moveTo>
                  <a:lnTo>
                    <a:pt x="0" y="1682280"/>
                  </a:lnTo>
                </a:path>
              </a:pathLst>
            </a:custGeom>
            <a:ln w="3175">
              <a:solidFill>
                <a:srgbClr val="808285"/>
              </a:solidFill>
            </a:ln>
          </p:spPr>
          <p:txBody>
            <a:bodyPr wrap="square" lIns="0" tIns="0" rIns="0" bIns="0" rtlCol="0"/>
            <a:lstStyle/>
            <a:p>
              <a:endParaRPr/>
            </a:p>
          </p:txBody>
        </p:sp>
        <p:sp>
          <p:nvSpPr>
            <p:cNvPr id="11" name="object 8">
              <a:extLst>
                <a:ext uri="{FF2B5EF4-FFF2-40B4-BE49-F238E27FC236}">
                  <a16:creationId xmlns:a16="http://schemas.microsoft.com/office/drawing/2014/main" id="{9A27DC85-38D8-4F66-9DEE-B238AF05BE29}"/>
                </a:ext>
              </a:extLst>
            </p:cNvPr>
            <p:cNvSpPr/>
            <p:nvPr/>
          </p:nvSpPr>
          <p:spPr>
            <a:xfrm>
              <a:off x="4237382" y="4453605"/>
              <a:ext cx="0" cy="1344168"/>
            </a:xfrm>
            <a:custGeom>
              <a:avLst/>
              <a:gdLst/>
              <a:ahLst/>
              <a:cxnLst/>
              <a:rect l="l" t="t" r="r" b="b"/>
              <a:pathLst>
                <a:path h="1682750">
                  <a:moveTo>
                    <a:pt x="0" y="0"/>
                  </a:moveTo>
                  <a:lnTo>
                    <a:pt x="0" y="1682280"/>
                  </a:lnTo>
                </a:path>
              </a:pathLst>
            </a:custGeom>
            <a:ln w="3175">
              <a:solidFill>
                <a:srgbClr val="808285"/>
              </a:solidFill>
            </a:ln>
          </p:spPr>
          <p:txBody>
            <a:bodyPr wrap="square" lIns="0" tIns="0" rIns="0" bIns="0" rtlCol="0"/>
            <a:lstStyle/>
            <a:p>
              <a:endParaRPr/>
            </a:p>
          </p:txBody>
        </p:sp>
        <p:sp>
          <p:nvSpPr>
            <p:cNvPr id="12" name="object 9">
              <a:extLst>
                <a:ext uri="{FF2B5EF4-FFF2-40B4-BE49-F238E27FC236}">
                  <a16:creationId xmlns:a16="http://schemas.microsoft.com/office/drawing/2014/main" id="{C6159787-B981-49C0-AD2C-174706E39E19}"/>
                </a:ext>
              </a:extLst>
            </p:cNvPr>
            <p:cNvSpPr/>
            <p:nvPr/>
          </p:nvSpPr>
          <p:spPr>
            <a:xfrm>
              <a:off x="6136392" y="4453605"/>
              <a:ext cx="0" cy="1344168"/>
            </a:xfrm>
            <a:custGeom>
              <a:avLst/>
              <a:gdLst/>
              <a:ahLst/>
              <a:cxnLst/>
              <a:rect l="l" t="t" r="r" b="b"/>
              <a:pathLst>
                <a:path h="1682750">
                  <a:moveTo>
                    <a:pt x="0" y="0"/>
                  </a:moveTo>
                  <a:lnTo>
                    <a:pt x="0" y="1682280"/>
                  </a:lnTo>
                </a:path>
              </a:pathLst>
            </a:custGeom>
            <a:ln w="3175">
              <a:solidFill>
                <a:srgbClr val="808285"/>
              </a:solidFill>
            </a:ln>
          </p:spPr>
          <p:txBody>
            <a:bodyPr wrap="square" lIns="0" tIns="0" rIns="0" bIns="0" rtlCol="0"/>
            <a:lstStyle/>
            <a:p>
              <a:endParaRPr/>
            </a:p>
          </p:txBody>
        </p:sp>
        <p:sp>
          <p:nvSpPr>
            <p:cNvPr id="13" name="object 10">
              <a:extLst>
                <a:ext uri="{FF2B5EF4-FFF2-40B4-BE49-F238E27FC236}">
                  <a16:creationId xmlns:a16="http://schemas.microsoft.com/office/drawing/2014/main" id="{0B450867-BD03-4151-AD71-0A3414D33F41}"/>
                </a:ext>
              </a:extLst>
            </p:cNvPr>
            <p:cNvSpPr/>
            <p:nvPr/>
          </p:nvSpPr>
          <p:spPr>
            <a:xfrm>
              <a:off x="7518494" y="4452887"/>
              <a:ext cx="0" cy="1344168"/>
            </a:xfrm>
            <a:custGeom>
              <a:avLst/>
              <a:gdLst/>
              <a:ahLst/>
              <a:cxnLst/>
              <a:rect l="l" t="t" r="r" b="b"/>
              <a:pathLst>
                <a:path h="1682750">
                  <a:moveTo>
                    <a:pt x="0" y="0"/>
                  </a:moveTo>
                  <a:lnTo>
                    <a:pt x="0" y="1682280"/>
                  </a:lnTo>
                </a:path>
              </a:pathLst>
            </a:custGeom>
            <a:ln w="3175">
              <a:solidFill>
                <a:srgbClr val="808285"/>
              </a:solidFill>
            </a:ln>
          </p:spPr>
          <p:txBody>
            <a:bodyPr wrap="square" lIns="0" tIns="0" rIns="0" bIns="0" rtlCol="0"/>
            <a:lstStyle/>
            <a:p>
              <a:endParaRPr/>
            </a:p>
          </p:txBody>
        </p:sp>
        <p:sp>
          <p:nvSpPr>
            <p:cNvPr id="14" name="object 11">
              <a:extLst>
                <a:ext uri="{FF2B5EF4-FFF2-40B4-BE49-F238E27FC236}">
                  <a16:creationId xmlns:a16="http://schemas.microsoft.com/office/drawing/2014/main" id="{09DF6299-502D-4A47-8D6D-C7AAF8FE02AF}"/>
                </a:ext>
              </a:extLst>
            </p:cNvPr>
            <p:cNvSpPr/>
            <p:nvPr/>
          </p:nvSpPr>
          <p:spPr>
            <a:xfrm>
              <a:off x="8324605" y="4453605"/>
              <a:ext cx="0" cy="1344168"/>
            </a:xfrm>
            <a:custGeom>
              <a:avLst/>
              <a:gdLst/>
              <a:ahLst/>
              <a:cxnLst/>
              <a:rect l="l" t="t" r="r" b="b"/>
              <a:pathLst>
                <a:path h="1682750">
                  <a:moveTo>
                    <a:pt x="0" y="0"/>
                  </a:moveTo>
                  <a:lnTo>
                    <a:pt x="0" y="1682280"/>
                  </a:lnTo>
                </a:path>
              </a:pathLst>
            </a:custGeom>
            <a:ln w="3175">
              <a:solidFill>
                <a:srgbClr val="808285"/>
              </a:solidFill>
            </a:ln>
          </p:spPr>
          <p:txBody>
            <a:bodyPr wrap="square" lIns="0" tIns="0" rIns="0" bIns="0" rtlCol="0"/>
            <a:lstStyle/>
            <a:p>
              <a:endParaRPr/>
            </a:p>
          </p:txBody>
        </p:sp>
        <p:sp>
          <p:nvSpPr>
            <p:cNvPr id="22" name="object 19">
              <a:extLst>
                <a:ext uri="{FF2B5EF4-FFF2-40B4-BE49-F238E27FC236}">
                  <a16:creationId xmlns:a16="http://schemas.microsoft.com/office/drawing/2014/main" id="{7CC82E00-60AE-4F99-8F17-0F7EBC63C3C9}"/>
                </a:ext>
              </a:extLst>
            </p:cNvPr>
            <p:cNvSpPr/>
            <p:nvPr/>
          </p:nvSpPr>
          <p:spPr>
            <a:xfrm>
              <a:off x="1324208" y="2308522"/>
              <a:ext cx="9883997" cy="2148840"/>
            </a:xfrm>
            <a:custGeom>
              <a:avLst/>
              <a:gdLst/>
              <a:ahLst/>
              <a:cxnLst/>
              <a:rect l="l" t="t" r="r" b="b"/>
              <a:pathLst>
                <a:path w="5493384" h="2182495">
                  <a:moveTo>
                    <a:pt x="43192" y="441896"/>
                  </a:moveTo>
                  <a:lnTo>
                    <a:pt x="0" y="441896"/>
                  </a:lnTo>
                  <a:lnTo>
                    <a:pt x="0" y="2181872"/>
                  </a:lnTo>
                  <a:lnTo>
                    <a:pt x="43192" y="2181872"/>
                  </a:lnTo>
                  <a:lnTo>
                    <a:pt x="43192" y="441896"/>
                  </a:lnTo>
                  <a:close/>
                </a:path>
                <a:path w="5493384" h="2182495">
                  <a:moveTo>
                    <a:pt x="194360" y="497128"/>
                  </a:moveTo>
                  <a:lnTo>
                    <a:pt x="151180" y="497128"/>
                  </a:lnTo>
                  <a:lnTo>
                    <a:pt x="151180" y="2181885"/>
                  </a:lnTo>
                  <a:lnTo>
                    <a:pt x="194360" y="2181885"/>
                  </a:lnTo>
                  <a:lnTo>
                    <a:pt x="194360" y="497128"/>
                  </a:lnTo>
                  <a:close/>
                </a:path>
                <a:path w="5493384" h="2182495">
                  <a:moveTo>
                    <a:pt x="345567" y="607606"/>
                  </a:moveTo>
                  <a:lnTo>
                    <a:pt x="302374" y="607606"/>
                  </a:lnTo>
                  <a:lnTo>
                    <a:pt x="302374" y="2181872"/>
                  </a:lnTo>
                  <a:lnTo>
                    <a:pt x="345567" y="2181872"/>
                  </a:lnTo>
                  <a:lnTo>
                    <a:pt x="345567" y="607606"/>
                  </a:lnTo>
                  <a:close/>
                </a:path>
                <a:path w="5493384" h="2182495">
                  <a:moveTo>
                    <a:pt x="496747" y="607606"/>
                  </a:moveTo>
                  <a:lnTo>
                    <a:pt x="453555" y="607606"/>
                  </a:lnTo>
                  <a:lnTo>
                    <a:pt x="453555" y="2181872"/>
                  </a:lnTo>
                  <a:lnTo>
                    <a:pt x="496747" y="2181872"/>
                  </a:lnTo>
                  <a:lnTo>
                    <a:pt x="496747" y="607606"/>
                  </a:lnTo>
                  <a:close/>
                </a:path>
                <a:path w="5493384" h="2182495">
                  <a:moveTo>
                    <a:pt x="647941" y="1008075"/>
                  </a:moveTo>
                  <a:lnTo>
                    <a:pt x="604748" y="1008075"/>
                  </a:lnTo>
                  <a:lnTo>
                    <a:pt x="604748" y="2181885"/>
                  </a:lnTo>
                  <a:lnTo>
                    <a:pt x="647941" y="2181885"/>
                  </a:lnTo>
                  <a:lnTo>
                    <a:pt x="647941" y="1008075"/>
                  </a:lnTo>
                  <a:close/>
                </a:path>
                <a:path w="5493384" h="2182495">
                  <a:moveTo>
                    <a:pt x="799122" y="1256639"/>
                  </a:moveTo>
                  <a:lnTo>
                    <a:pt x="755929" y="1256639"/>
                  </a:lnTo>
                  <a:lnTo>
                    <a:pt x="755929" y="2181860"/>
                  </a:lnTo>
                  <a:lnTo>
                    <a:pt x="799122" y="2181860"/>
                  </a:lnTo>
                  <a:lnTo>
                    <a:pt x="799122" y="1256639"/>
                  </a:lnTo>
                  <a:close/>
                </a:path>
                <a:path w="5493384" h="2182495">
                  <a:moveTo>
                    <a:pt x="950302" y="1380921"/>
                  </a:moveTo>
                  <a:lnTo>
                    <a:pt x="907110" y="1380921"/>
                  </a:lnTo>
                  <a:lnTo>
                    <a:pt x="907110" y="2181860"/>
                  </a:lnTo>
                  <a:lnTo>
                    <a:pt x="950302" y="2181860"/>
                  </a:lnTo>
                  <a:lnTo>
                    <a:pt x="950302" y="1380921"/>
                  </a:lnTo>
                  <a:close/>
                </a:path>
                <a:path w="5493384" h="2182495">
                  <a:moveTo>
                    <a:pt x="1101496" y="1546644"/>
                  </a:moveTo>
                  <a:lnTo>
                    <a:pt x="1058303" y="1546644"/>
                  </a:lnTo>
                  <a:lnTo>
                    <a:pt x="1058303" y="2181872"/>
                  </a:lnTo>
                  <a:lnTo>
                    <a:pt x="1101496" y="2181872"/>
                  </a:lnTo>
                  <a:lnTo>
                    <a:pt x="1101496" y="1546644"/>
                  </a:lnTo>
                  <a:close/>
                </a:path>
                <a:path w="5493384" h="2182495">
                  <a:moveTo>
                    <a:pt x="1252677" y="428078"/>
                  </a:moveTo>
                  <a:lnTo>
                    <a:pt x="1209484" y="428078"/>
                  </a:lnTo>
                  <a:lnTo>
                    <a:pt x="1209484" y="2181860"/>
                  </a:lnTo>
                  <a:lnTo>
                    <a:pt x="1252677" y="2181860"/>
                  </a:lnTo>
                  <a:lnTo>
                    <a:pt x="1252677" y="428078"/>
                  </a:lnTo>
                  <a:close/>
                </a:path>
                <a:path w="5493384" h="2182495">
                  <a:moveTo>
                    <a:pt x="1403870" y="552373"/>
                  </a:moveTo>
                  <a:lnTo>
                    <a:pt x="1360678" y="552373"/>
                  </a:lnTo>
                  <a:lnTo>
                    <a:pt x="1360678" y="2181872"/>
                  </a:lnTo>
                  <a:lnTo>
                    <a:pt x="1403870" y="2181872"/>
                  </a:lnTo>
                  <a:lnTo>
                    <a:pt x="1403870" y="552373"/>
                  </a:lnTo>
                  <a:close/>
                </a:path>
                <a:path w="5493384" h="2182495">
                  <a:moveTo>
                    <a:pt x="1555051" y="1284262"/>
                  </a:moveTo>
                  <a:lnTo>
                    <a:pt x="1511858" y="1284262"/>
                  </a:lnTo>
                  <a:lnTo>
                    <a:pt x="1511858" y="2181872"/>
                  </a:lnTo>
                  <a:lnTo>
                    <a:pt x="1555051" y="2181872"/>
                  </a:lnTo>
                  <a:lnTo>
                    <a:pt x="1555051" y="1284262"/>
                  </a:lnTo>
                  <a:close/>
                </a:path>
                <a:path w="5493384" h="2182495">
                  <a:moveTo>
                    <a:pt x="1706245" y="414274"/>
                  </a:moveTo>
                  <a:lnTo>
                    <a:pt x="1663052" y="414274"/>
                  </a:lnTo>
                  <a:lnTo>
                    <a:pt x="1663052" y="2181885"/>
                  </a:lnTo>
                  <a:lnTo>
                    <a:pt x="1706245" y="2181885"/>
                  </a:lnTo>
                  <a:lnTo>
                    <a:pt x="1706245" y="414274"/>
                  </a:lnTo>
                  <a:close/>
                </a:path>
                <a:path w="5493384" h="2182495">
                  <a:moveTo>
                    <a:pt x="1857425" y="745693"/>
                  </a:moveTo>
                  <a:lnTo>
                    <a:pt x="1814233" y="745693"/>
                  </a:lnTo>
                  <a:lnTo>
                    <a:pt x="1814233" y="2181872"/>
                  </a:lnTo>
                  <a:lnTo>
                    <a:pt x="1857425" y="2181872"/>
                  </a:lnTo>
                  <a:lnTo>
                    <a:pt x="1857425" y="745693"/>
                  </a:lnTo>
                  <a:close/>
                </a:path>
                <a:path w="5493384" h="2182495">
                  <a:moveTo>
                    <a:pt x="2008593" y="1339494"/>
                  </a:moveTo>
                  <a:lnTo>
                    <a:pt x="1965401" y="1339494"/>
                  </a:lnTo>
                  <a:lnTo>
                    <a:pt x="1965401" y="2181860"/>
                  </a:lnTo>
                  <a:lnTo>
                    <a:pt x="2008593" y="2181860"/>
                  </a:lnTo>
                  <a:lnTo>
                    <a:pt x="2008593" y="1339494"/>
                  </a:lnTo>
                  <a:close/>
                </a:path>
                <a:path w="5493384" h="2182495">
                  <a:moveTo>
                    <a:pt x="2167001" y="1367116"/>
                  </a:moveTo>
                  <a:lnTo>
                    <a:pt x="2116607" y="1367116"/>
                  </a:lnTo>
                  <a:lnTo>
                    <a:pt x="2116607" y="2181872"/>
                  </a:lnTo>
                  <a:lnTo>
                    <a:pt x="2167001" y="2181872"/>
                  </a:lnTo>
                  <a:lnTo>
                    <a:pt x="2167001" y="1367116"/>
                  </a:lnTo>
                  <a:close/>
                </a:path>
                <a:path w="5493384" h="2182495">
                  <a:moveTo>
                    <a:pt x="2318181" y="1477594"/>
                  </a:moveTo>
                  <a:lnTo>
                    <a:pt x="2267788" y="1477594"/>
                  </a:lnTo>
                  <a:lnTo>
                    <a:pt x="2267788" y="2181872"/>
                  </a:lnTo>
                  <a:lnTo>
                    <a:pt x="2318181" y="2181872"/>
                  </a:lnTo>
                  <a:lnTo>
                    <a:pt x="2318181" y="1477594"/>
                  </a:lnTo>
                  <a:close/>
                </a:path>
                <a:path w="5493384" h="2182495">
                  <a:moveTo>
                    <a:pt x="2469375" y="1753781"/>
                  </a:moveTo>
                  <a:lnTo>
                    <a:pt x="2418981" y="1753781"/>
                  </a:lnTo>
                  <a:lnTo>
                    <a:pt x="2418981" y="2181872"/>
                  </a:lnTo>
                  <a:lnTo>
                    <a:pt x="2469375" y="2181872"/>
                  </a:lnTo>
                  <a:lnTo>
                    <a:pt x="2469375" y="1753781"/>
                  </a:lnTo>
                  <a:close/>
                </a:path>
                <a:path w="5493384" h="2182495">
                  <a:moveTo>
                    <a:pt x="2620556" y="1767586"/>
                  </a:moveTo>
                  <a:lnTo>
                    <a:pt x="2570162" y="1767586"/>
                  </a:lnTo>
                  <a:lnTo>
                    <a:pt x="2570162" y="2181860"/>
                  </a:lnTo>
                  <a:lnTo>
                    <a:pt x="2620556" y="2181860"/>
                  </a:lnTo>
                  <a:lnTo>
                    <a:pt x="2620556" y="1767586"/>
                  </a:lnTo>
                  <a:close/>
                </a:path>
                <a:path w="5493384" h="2182495">
                  <a:moveTo>
                    <a:pt x="2771737" y="345224"/>
                  </a:moveTo>
                  <a:lnTo>
                    <a:pt x="2721343" y="345224"/>
                  </a:lnTo>
                  <a:lnTo>
                    <a:pt x="2721343" y="2181860"/>
                  </a:lnTo>
                  <a:lnTo>
                    <a:pt x="2771737" y="2181860"/>
                  </a:lnTo>
                  <a:lnTo>
                    <a:pt x="2771737" y="345224"/>
                  </a:lnTo>
                  <a:close/>
                </a:path>
                <a:path w="5493384" h="2182495">
                  <a:moveTo>
                    <a:pt x="2922930" y="510933"/>
                  </a:moveTo>
                  <a:lnTo>
                    <a:pt x="2872536" y="510933"/>
                  </a:lnTo>
                  <a:lnTo>
                    <a:pt x="2872536" y="2181860"/>
                  </a:lnTo>
                  <a:lnTo>
                    <a:pt x="2922930" y="2181860"/>
                  </a:lnTo>
                  <a:lnTo>
                    <a:pt x="2922930" y="510933"/>
                  </a:lnTo>
                  <a:close/>
                </a:path>
                <a:path w="5493384" h="2182495">
                  <a:moveTo>
                    <a:pt x="3074111" y="538556"/>
                  </a:moveTo>
                  <a:lnTo>
                    <a:pt x="3023717" y="538556"/>
                  </a:lnTo>
                  <a:lnTo>
                    <a:pt x="3023717" y="2181872"/>
                  </a:lnTo>
                  <a:lnTo>
                    <a:pt x="3074111" y="2181872"/>
                  </a:lnTo>
                  <a:lnTo>
                    <a:pt x="3074111" y="538556"/>
                  </a:lnTo>
                  <a:close/>
                </a:path>
                <a:path w="5493384" h="2182495">
                  <a:moveTo>
                    <a:pt x="3225304" y="662838"/>
                  </a:moveTo>
                  <a:lnTo>
                    <a:pt x="3174911" y="662838"/>
                  </a:lnTo>
                  <a:lnTo>
                    <a:pt x="3174911" y="2181872"/>
                  </a:lnTo>
                  <a:lnTo>
                    <a:pt x="3225304" y="2181872"/>
                  </a:lnTo>
                  <a:lnTo>
                    <a:pt x="3225304" y="662838"/>
                  </a:lnTo>
                  <a:close/>
                </a:path>
                <a:path w="5493384" h="2182495">
                  <a:moveTo>
                    <a:pt x="3376485" y="745693"/>
                  </a:moveTo>
                  <a:lnTo>
                    <a:pt x="3326092" y="745693"/>
                  </a:lnTo>
                  <a:lnTo>
                    <a:pt x="3326092" y="2181872"/>
                  </a:lnTo>
                  <a:lnTo>
                    <a:pt x="3376485" y="2181872"/>
                  </a:lnTo>
                  <a:lnTo>
                    <a:pt x="3376485" y="745693"/>
                  </a:lnTo>
                  <a:close/>
                </a:path>
                <a:path w="5493384" h="2182495">
                  <a:moveTo>
                    <a:pt x="3527679" y="0"/>
                  </a:moveTo>
                  <a:lnTo>
                    <a:pt x="3477285" y="0"/>
                  </a:lnTo>
                  <a:lnTo>
                    <a:pt x="3477285" y="2181885"/>
                  </a:lnTo>
                  <a:lnTo>
                    <a:pt x="3527679" y="2181885"/>
                  </a:lnTo>
                  <a:lnTo>
                    <a:pt x="3527679" y="0"/>
                  </a:lnTo>
                  <a:close/>
                </a:path>
                <a:path w="5493384" h="2182495">
                  <a:moveTo>
                    <a:pt x="3678859" y="110464"/>
                  </a:moveTo>
                  <a:lnTo>
                    <a:pt x="3628466" y="110464"/>
                  </a:lnTo>
                  <a:lnTo>
                    <a:pt x="3628466" y="2181860"/>
                  </a:lnTo>
                  <a:lnTo>
                    <a:pt x="3678859" y="2181860"/>
                  </a:lnTo>
                  <a:lnTo>
                    <a:pt x="3678859" y="110464"/>
                  </a:lnTo>
                  <a:close/>
                </a:path>
                <a:path w="5493384" h="2182495">
                  <a:moveTo>
                    <a:pt x="3830040" y="579983"/>
                  </a:moveTo>
                  <a:lnTo>
                    <a:pt x="3779647" y="579983"/>
                  </a:lnTo>
                  <a:lnTo>
                    <a:pt x="3779647" y="2181872"/>
                  </a:lnTo>
                  <a:lnTo>
                    <a:pt x="3830040" y="2181872"/>
                  </a:lnTo>
                  <a:lnTo>
                    <a:pt x="3830040" y="579983"/>
                  </a:lnTo>
                  <a:close/>
                </a:path>
                <a:path w="5493384" h="2182495">
                  <a:moveTo>
                    <a:pt x="3981234" y="234746"/>
                  </a:moveTo>
                  <a:lnTo>
                    <a:pt x="3930840" y="234746"/>
                  </a:lnTo>
                  <a:lnTo>
                    <a:pt x="3930840" y="2181860"/>
                  </a:lnTo>
                  <a:lnTo>
                    <a:pt x="3981234" y="2181860"/>
                  </a:lnTo>
                  <a:lnTo>
                    <a:pt x="3981234" y="234746"/>
                  </a:lnTo>
                  <a:close/>
                </a:path>
                <a:path w="5493384" h="2182495">
                  <a:moveTo>
                    <a:pt x="4132415" y="317614"/>
                  </a:moveTo>
                  <a:lnTo>
                    <a:pt x="4082021" y="317614"/>
                  </a:lnTo>
                  <a:lnTo>
                    <a:pt x="4082021" y="2181872"/>
                  </a:lnTo>
                  <a:lnTo>
                    <a:pt x="4132415" y="2181872"/>
                  </a:lnTo>
                  <a:lnTo>
                    <a:pt x="4132415" y="317614"/>
                  </a:lnTo>
                  <a:close/>
                </a:path>
                <a:path w="5493384" h="2182495">
                  <a:moveTo>
                    <a:pt x="4283608" y="400469"/>
                  </a:moveTo>
                  <a:lnTo>
                    <a:pt x="4233215" y="400469"/>
                  </a:lnTo>
                  <a:lnTo>
                    <a:pt x="4233215" y="2181872"/>
                  </a:lnTo>
                  <a:lnTo>
                    <a:pt x="4283608" y="2181872"/>
                  </a:lnTo>
                  <a:lnTo>
                    <a:pt x="4283608" y="400469"/>
                  </a:lnTo>
                  <a:close/>
                </a:path>
                <a:path w="5493384" h="2182495">
                  <a:moveTo>
                    <a:pt x="4434789" y="414274"/>
                  </a:moveTo>
                  <a:lnTo>
                    <a:pt x="4384395" y="414274"/>
                  </a:lnTo>
                  <a:lnTo>
                    <a:pt x="4384395" y="2181885"/>
                  </a:lnTo>
                  <a:lnTo>
                    <a:pt x="4434789" y="2181885"/>
                  </a:lnTo>
                  <a:lnTo>
                    <a:pt x="4434789" y="414274"/>
                  </a:lnTo>
                  <a:close/>
                </a:path>
                <a:path w="5493384" h="2182495">
                  <a:moveTo>
                    <a:pt x="4585982" y="414274"/>
                  </a:moveTo>
                  <a:lnTo>
                    <a:pt x="4535589" y="414274"/>
                  </a:lnTo>
                  <a:lnTo>
                    <a:pt x="4535589" y="2181885"/>
                  </a:lnTo>
                  <a:lnTo>
                    <a:pt x="4585982" y="2181885"/>
                  </a:lnTo>
                  <a:lnTo>
                    <a:pt x="4585982" y="414274"/>
                  </a:lnTo>
                  <a:close/>
                </a:path>
                <a:path w="5493384" h="2182495">
                  <a:moveTo>
                    <a:pt x="4737163" y="579983"/>
                  </a:moveTo>
                  <a:lnTo>
                    <a:pt x="4686770" y="579983"/>
                  </a:lnTo>
                  <a:lnTo>
                    <a:pt x="4686770" y="2181872"/>
                  </a:lnTo>
                  <a:lnTo>
                    <a:pt x="4737163" y="2181872"/>
                  </a:lnTo>
                  <a:lnTo>
                    <a:pt x="4737163" y="579983"/>
                  </a:lnTo>
                  <a:close/>
                </a:path>
                <a:path w="5493384" h="2182495">
                  <a:moveTo>
                    <a:pt x="4888344" y="731888"/>
                  </a:moveTo>
                  <a:lnTo>
                    <a:pt x="4837950" y="731888"/>
                  </a:lnTo>
                  <a:lnTo>
                    <a:pt x="4837950" y="2181872"/>
                  </a:lnTo>
                  <a:lnTo>
                    <a:pt x="4888344" y="2181872"/>
                  </a:lnTo>
                  <a:lnTo>
                    <a:pt x="4888344" y="731888"/>
                  </a:lnTo>
                  <a:close/>
                </a:path>
                <a:path w="5493384" h="2182495">
                  <a:moveTo>
                    <a:pt x="5039538" y="814743"/>
                  </a:moveTo>
                  <a:lnTo>
                    <a:pt x="4989144" y="814743"/>
                  </a:lnTo>
                  <a:lnTo>
                    <a:pt x="4989144" y="2181860"/>
                  </a:lnTo>
                  <a:lnTo>
                    <a:pt x="5039538" y="2181860"/>
                  </a:lnTo>
                  <a:lnTo>
                    <a:pt x="5039538" y="814743"/>
                  </a:lnTo>
                  <a:close/>
                </a:path>
                <a:path w="5493384" h="2182495">
                  <a:moveTo>
                    <a:pt x="5190718" y="883793"/>
                  </a:moveTo>
                  <a:lnTo>
                    <a:pt x="5140325" y="883793"/>
                  </a:lnTo>
                  <a:lnTo>
                    <a:pt x="5140325" y="2181872"/>
                  </a:lnTo>
                  <a:lnTo>
                    <a:pt x="5190718" y="2181872"/>
                  </a:lnTo>
                  <a:lnTo>
                    <a:pt x="5190718" y="883793"/>
                  </a:lnTo>
                  <a:close/>
                </a:path>
                <a:path w="5493384" h="2182495">
                  <a:moveTo>
                    <a:pt x="5341899" y="1021880"/>
                  </a:moveTo>
                  <a:lnTo>
                    <a:pt x="5291518" y="1021880"/>
                  </a:lnTo>
                  <a:lnTo>
                    <a:pt x="5291518" y="2181860"/>
                  </a:lnTo>
                  <a:lnTo>
                    <a:pt x="5341899" y="2181860"/>
                  </a:lnTo>
                  <a:lnTo>
                    <a:pt x="5341899" y="1021880"/>
                  </a:lnTo>
                  <a:close/>
                </a:path>
                <a:path w="5493384" h="2182495">
                  <a:moveTo>
                    <a:pt x="5493093" y="1629498"/>
                  </a:moveTo>
                  <a:lnTo>
                    <a:pt x="5442699" y="1629498"/>
                  </a:lnTo>
                  <a:lnTo>
                    <a:pt x="5442699" y="2181872"/>
                  </a:lnTo>
                  <a:lnTo>
                    <a:pt x="5493093" y="2181872"/>
                  </a:lnTo>
                  <a:lnTo>
                    <a:pt x="5493093" y="1629498"/>
                  </a:lnTo>
                  <a:close/>
                </a:path>
              </a:pathLst>
            </a:custGeom>
            <a:solidFill>
              <a:srgbClr val="E31836"/>
            </a:solidFill>
          </p:spPr>
          <p:txBody>
            <a:bodyPr wrap="square" lIns="0" tIns="0" rIns="0" bIns="0" rtlCol="0"/>
            <a:lstStyle/>
            <a:p>
              <a:endParaRPr/>
            </a:p>
          </p:txBody>
        </p:sp>
        <p:sp>
          <p:nvSpPr>
            <p:cNvPr id="25" name="object 61">
              <a:extLst>
                <a:ext uri="{FF2B5EF4-FFF2-40B4-BE49-F238E27FC236}">
                  <a16:creationId xmlns:a16="http://schemas.microsoft.com/office/drawing/2014/main" id="{D44B747B-F7BF-4CFE-99FC-C65E7D6610ED}"/>
                </a:ext>
              </a:extLst>
            </p:cNvPr>
            <p:cNvSpPr txBox="1"/>
            <p:nvPr/>
          </p:nvSpPr>
          <p:spPr>
            <a:xfrm>
              <a:off x="547759" y="3001690"/>
              <a:ext cx="153888" cy="492443"/>
            </a:xfrm>
            <a:prstGeom prst="rect">
              <a:avLst/>
            </a:prstGeom>
          </p:spPr>
          <p:txBody>
            <a:bodyPr vert="vert270" wrap="non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Percent </a:t>
              </a:r>
            </a:p>
          </p:txBody>
        </p:sp>
        <p:sp>
          <p:nvSpPr>
            <p:cNvPr id="26" name="TextBox 25">
              <a:extLst>
                <a:ext uri="{FF2B5EF4-FFF2-40B4-BE49-F238E27FC236}">
                  <a16:creationId xmlns:a16="http://schemas.microsoft.com/office/drawing/2014/main" id="{2DB2BFE8-7769-4436-A371-11D0A296CE4D}"/>
                </a:ext>
              </a:extLst>
            </p:cNvPr>
            <p:cNvSpPr txBox="1"/>
            <p:nvPr/>
          </p:nvSpPr>
          <p:spPr>
            <a:xfrm>
              <a:off x="658571" y="1920240"/>
              <a:ext cx="420308" cy="166777"/>
            </a:xfrm>
            <a:prstGeom prst="rect">
              <a:avLst/>
            </a:prstGeom>
            <a:noFill/>
          </p:spPr>
          <p:txBody>
            <a:bodyPr wrap="non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100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AA4281E8-D7A9-4148-884F-A6690273EA1A}"/>
                </a:ext>
              </a:extLst>
            </p:cNvPr>
            <p:cNvSpPr txBox="1"/>
            <p:nvPr/>
          </p:nvSpPr>
          <p:spPr>
            <a:xfrm>
              <a:off x="724295" y="2416402"/>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80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EFDB7BE5-C991-4440-A30B-3042A6AACD2B}"/>
                </a:ext>
              </a:extLst>
            </p:cNvPr>
            <p:cNvSpPr txBox="1"/>
            <p:nvPr/>
          </p:nvSpPr>
          <p:spPr>
            <a:xfrm>
              <a:off x="724295" y="2658911"/>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70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29" name="Straight Connector 28">
              <a:extLst>
                <a:ext uri="{FF2B5EF4-FFF2-40B4-BE49-F238E27FC236}">
                  <a16:creationId xmlns:a16="http://schemas.microsoft.com/office/drawing/2014/main" id="{6D2181C9-4DA9-444B-B811-A256773F50BE}"/>
                </a:ext>
              </a:extLst>
            </p:cNvPr>
            <p:cNvCxnSpPr>
              <a:cxnSpLocks/>
            </p:cNvCxnSpPr>
            <p:nvPr/>
          </p:nvCxnSpPr>
          <p:spPr>
            <a:xfrm>
              <a:off x="1054459" y="2005813"/>
              <a:ext cx="10745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FCE627D-4003-45B9-BDC4-DA701F668B4E}"/>
                </a:ext>
              </a:extLst>
            </p:cNvPr>
            <p:cNvCxnSpPr>
              <a:cxnSpLocks/>
            </p:cNvCxnSpPr>
            <p:nvPr/>
          </p:nvCxnSpPr>
          <p:spPr>
            <a:xfrm>
              <a:off x="1054459" y="249532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BA8DF0-6B39-4F1E-9CF8-D20AF8C0FF28}"/>
                </a:ext>
              </a:extLst>
            </p:cNvPr>
            <p:cNvCxnSpPr>
              <a:cxnSpLocks/>
            </p:cNvCxnSpPr>
            <p:nvPr/>
          </p:nvCxnSpPr>
          <p:spPr>
            <a:xfrm>
              <a:off x="1054459" y="2741938"/>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CCFC8B4-1D68-4EAF-8305-A7758BED084B}"/>
                </a:ext>
              </a:extLst>
            </p:cNvPr>
            <p:cNvSpPr txBox="1"/>
            <p:nvPr/>
          </p:nvSpPr>
          <p:spPr>
            <a:xfrm>
              <a:off x="678114" y="2903419"/>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60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591ADE70-1BA7-49FC-9AAA-4F17240A0585}"/>
                </a:ext>
              </a:extLst>
            </p:cNvPr>
            <p:cNvSpPr txBox="1"/>
            <p:nvPr/>
          </p:nvSpPr>
          <p:spPr>
            <a:xfrm>
              <a:off x="678114" y="3152692"/>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50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A3EB4BEA-C54E-4D04-8BEC-BEE27689B8F3}"/>
                </a:ext>
              </a:extLst>
            </p:cNvPr>
            <p:cNvSpPr txBox="1"/>
            <p:nvPr/>
          </p:nvSpPr>
          <p:spPr>
            <a:xfrm>
              <a:off x="678114" y="3390435"/>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40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35" name="Straight Connector 34">
              <a:extLst>
                <a:ext uri="{FF2B5EF4-FFF2-40B4-BE49-F238E27FC236}">
                  <a16:creationId xmlns:a16="http://schemas.microsoft.com/office/drawing/2014/main" id="{BDA27C4C-B42C-4DA5-8E08-95152B3DD489}"/>
                </a:ext>
              </a:extLst>
            </p:cNvPr>
            <p:cNvCxnSpPr>
              <a:cxnSpLocks/>
            </p:cNvCxnSpPr>
            <p:nvPr/>
          </p:nvCxnSpPr>
          <p:spPr>
            <a:xfrm>
              <a:off x="1054459" y="2983803"/>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698987-45F7-46B4-BEB7-25EA28D3991D}"/>
                </a:ext>
              </a:extLst>
            </p:cNvPr>
            <p:cNvCxnSpPr>
              <a:cxnSpLocks/>
            </p:cNvCxnSpPr>
            <p:nvPr/>
          </p:nvCxnSpPr>
          <p:spPr>
            <a:xfrm>
              <a:off x="1054459" y="3231565"/>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677B4E-4199-4EE1-9638-7D5DD2CDD396}"/>
                </a:ext>
              </a:extLst>
            </p:cNvPr>
            <p:cNvCxnSpPr>
              <a:cxnSpLocks/>
            </p:cNvCxnSpPr>
            <p:nvPr/>
          </p:nvCxnSpPr>
          <p:spPr>
            <a:xfrm>
              <a:off x="1054459" y="3474644"/>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63A248F-8CEE-4E71-82E3-20971EC4B027}"/>
                </a:ext>
              </a:extLst>
            </p:cNvPr>
            <p:cNvSpPr txBox="1"/>
            <p:nvPr/>
          </p:nvSpPr>
          <p:spPr>
            <a:xfrm>
              <a:off x="724295" y="2167131"/>
              <a:ext cx="354584"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90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39" name="Straight Connector 38">
              <a:extLst>
                <a:ext uri="{FF2B5EF4-FFF2-40B4-BE49-F238E27FC236}">
                  <a16:creationId xmlns:a16="http://schemas.microsoft.com/office/drawing/2014/main" id="{B417E793-8DBE-4D54-BF01-ED304072B241}"/>
                </a:ext>
              </a:extLst>
            </p:cNvPr>
            <p:cNvCxnSpPr>
              <a:cxnSpLocks/>
            </p:cNvCxnSpPr>
            <p:nvPr/>
          </p:nvCxnSpPr>
          <p:spPr>
            <a:xfrm>
              <a:off x="1054459" y="2252745"/>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5BB2619-FDF5-4A0D-B118-A01EB008FFD2}"/>
                </a:ext>
              </a:extLst>
            </p:cNvPr>
            <p:cNvSpPr txBox="1"/>
            <p:nvPr/>
          </p:nvSpPr>
          <p:spPr>
            <a:xfrm>
              <a:off x="678114" y="3634940"/>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30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DEADF90E-EEE6-4244-AD06-F297F4E306FE}"/>
                </a:ext>
              </a:extLst>
            </p:cNvPr>
            <p:cNvSpPr txBox="1"/>
            <p:nvPr/>
          </p:nvSpPr>
          <p:spPr>
            <a:xfrm>
              <a:off x="678114" y="3879830"/>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20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42" name="Straight Connector 41">
              <a:extLst>
                <a:ext uri="{FF2B5EF4-FFF2-40B4-BE49-F238E27FC236}">
                  <a16:creationId xmlns:a16="http://schemas.microsoft.com/office/drawing/2014/main" id="{1735AB69-D68B-4A2E-8BC3-61EBCA08A0BF}"/>
                </a:ext>
              </a:extLst>
            </p:cNvPr>
            <p:cNvCxnSpPr>
              <a:cxnSpLocks/>
            </p:cNvCxnSpPr>
            <p:nvPr/>
          </p:nvCxnSpPr>
          <p:spPr>
            <a:xfrm>
              <a:off x="1054459" y="371496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7FAFF5F-537F-49AF-BB23-2EAA2741F73E}"/>
                </a:ext>
              </a:extLst>
            </p:cNvPr>
            <p:cNvCxnSpPr>
              <a:cxnSpLocks/>
            </p:cNvCxnSpPr>
            <p:nvPr/>
          </p:nvCxnSpPr>
          <p:spPr>
            <a:xfrm>
              <a:off x="1054459" y="396519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2040DCD-BB0C-4A4D-A106-343EAE341D2F}"/>
                </a:ext>
              </a:extLst>
            </p:cNvPr>
            <p:cNvSpPr txBox="1"/>
            <p:nvPr/>
          </p:nvSpPr>
          <p:spPr>
            <a:xfrm>
              <a:off x="678114" y="4123098"/>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lang="en-US" sz="1100">
                  <a:latin typeface="Arial" panose="020B0604020202020204"/>
                </a:rPr>
                <a:t>10</a:t>
              </a:r>
              <a:endParaRPr kumimoji="0" lang="en-GB" sz="1100" b="0" i="0" u="none" strike="noStrike" kern="1200" cap="none" spc="0" normalizeH="0" baseline="0" noProof="0">
                <a:ln>
                  <a:noFill/>
                </a:ln>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3ADC0D66-E10C-497E-BF13-1F4AF9056AD5}"/>
                </a:ext>
              </a:extLst>
            </p:cNvPr>
            <p:cNvSpPr txBox="1"/>
            <p:nvPr/>
          </p:nvSpPr>
          <p:spPr>
            <a:xfrm>
              <a:off x="678114" y="4367986"/>
              <a:ext cx="402336" cy="166777"/>
            </a:xfrm>
            <a:prstGeom prst="rect">
              <a:avLst/>
            </a:prstGeom>
            <a:noFill/>
          </p:spPr>
          <p:txBody>
            <a:bodyPr wrap="square" tIns="0" bIns="0"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0</a:t>
              </a:r>
              <a:endParaRPr kumimoji="0" lang="en-GB" sz="1100" b="0" i="0" u="none" strike="noStrike" kern="1200" cap="none" spc="0" normalizeH="0" baseline="0" noProof="0">
                <a:ln>
                  <a:noFill/>
                </a:ln>
                <a:effectLst/>
                <a:uLnTx/>
                <a:uFillTx/>
                <a:latin typeface="Arial" panose="020B0604020202020204"/>
                <a:ea typeface="+mn-ea"/>
                <a:cs typeface="+mn-cs"/>
              </a:endParaRPr>
            </a:p>
          </p:txBody>
        </p:sp>
        <p:cxnSp>
          <p:nvCxnSpPr>
            <p:cNvPr id="46" name="Straight Connector 45">
              <a:extLst>
                <a:ext uri="{FF2B5EF4-FFF2-40B4-BE49-F238E27FC236}">
                  <a16:creationId xmlns:a16="http://schemas.microsoft.com/office/drawing/2014/main" id="{C2BE3E3A-5550-4BA7-BC5B-49344FB8330C}"/>
                </a:ext>
              </a:extLst>
            </p:cNvPr>
            <p:cNvCxnSpPr>
              <a:cxnSpLocks/>
            </p:cNvCxnSpPr>
            <p:nvPr/>
          </p:nvCxnSpPr>
          <p:spPr>
            <a:xfrm>
              <a:off x="1054459" y="420312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3C7DBD8-BEAA-4240-AE62-F55C9CDD5556}"/>
                </a:ext>
              </a:extLst>
            </p:cNvPr>
            <p:cNvCxnSpPr>
              <a:cxnSpLocks/>
            </p:cNvCxnSpPr>
            <p:nvPr/>
          </p:nvCxnSpPr>
          <p:spPr>
            <a:xfrm>
              <a:off x="1054459" y="4453346"/>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bject 61">
              <a:extLst>
                <a:ext uri="{FF2B5EF4-FFF2-40B4-BE49-F238E27FC236}">
                  <a16:creationId xmlns:a16="http://schemas.microsoft.com/office/drawing/2014/main" id="{888F265F-88D5-4DA3-B99C-80FAEEB74F32}"/>
                </a:ext>
              </a:extLst>
            </p:cNvPr>
            <p:cNvSpPr txBox="1"/>
            <p:nvPr/>
          </p:nvSpPr>
          <p:spPr>
            <a:xfrm>
              <a:off x="1277926" y="4508469"/>
              <a:ext cx="169277" cy="758542"/>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Philippines*</a:t>
              </a:r>
            </a:p>
          </p:txBody>
        </p:sp>
        <p:sp>
          <p:nvSpPr>
            <p:cNvPr id="50" name="object 61">
              <a:extLst>
                <a:ext uri="{FF2B5EF4-FFF2-40B4-BE49-F238E27FC236}">
                  <a16:creationId xmlns:a16="http://schemas.microsoft.com/office/drawing/2014/main" id="{85473D85-8ECE-43FB-B24A-BB123928EF38}"/>
                </a:ext>
              </a:extLst>
            </p:cNvPr>
            <p:cNvSpPr txBox="1"/>
            <p:nvPr/>
          </p:nvSpPr>
          <p:spPr>
            <a:xfrm>
              <a:off x="1822116" y="4508469"/>
              <a:ext cx="169277" cy="591830"/>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Mongolia</a:t>
              </a:r>
            </a:p>
          </p:txBody>
        </p:sp>
        <p:sp>
          <p:nvSpPr>
            <p:cNvPr id="51" name="object 61">
              <a:extLst>
                <a:ext uri="{FF2B5EF4-FFF2-40B4-BE49-F238E27FC236}">
                  <a16:creationId xmlns:a16="http://schemas.microsoft.com/office/drawing/2014/main" id="{1A22E875-CF41-45D6-8590-0FDE35A8B492}"/>
                </a:ext>
              </a:extLst>
            </p:cNvPr>
            <p:cNvSpPr txBox="1"/>
            <p:nvPr/>
          </p:nvSpPr>
          <p:spPr>
            <a:xfrm>
              <a:off x="2368509" y="4508469"/>
              <a:ext cx="169277" cy="591829"/>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Lao PDR</a:t>
              </a:r>
            </a:p>
          </p:txBody>
        </p:sp>
        <p:sp>
          <p:nvSpPr>
            <p:cNvPr id="52" name="object 61">
              <a:extLst>
                <a:ext uri="{FF2B5EF4-FFF2-40B4-BE49-F238E27FC236}">
                  <a16:creationId xmlns:a16="http://schemas.microsoft.com/office/drawing/2014/main" id="{C5DF735D-D4B1-4599-AF73-11843B4706F2}"/>
                </a:ext>
              </a:extLst>
            </p:cNvPr>
            <p:cNvSpPr txBox="1"/>
            <p:nvPr/>
          </p:nvSpPr>
          <p:spPr>
            <a:xfrm>
              <a:off x="2095595" y="4508469"/>
              <a:ext cx="169277" cy="769763"/>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Timor-Leste</a:t>
              </a:r>
            </a:p>
          </p:txBody>
        </p:sp>
        <p:sp>
          <p:nvSpPr>
            <p:cNvPr id="53" name="object 61">
              <a:extLst>
                <a:ext uri="{FF2B5EF4-FFF2-40B4-BE49-F238E27FC236}">
                  <a16:creationId xmlns:a16="http://schemas.microsoft.com/office/drawing/2014/main" id="{F8E711C9-BE8E-4F96-86AC-CFFEA161DEAB}"/>
                </a:ext>
              </a:extLst>
            </p:cNvPr>
            <p:cNvSpPr txBox="1"/>
            <p:nvPr/>
          </p:nvSpPr>
          <p:spPr>
            <a:xfrm>
              <a:off x="2638074" y="4508469"/>
              <a:ext cx="169277" cy="388248"/>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Nepal</a:t>
              </a:r>
            </a:p>
          </p:txBody>
        </p:sp>
        <p:sp>
          <p:nvSpPr>
            <p:cNvPr id="54" name="object 61">
              <a:extLst>
                <a:ext uri="{FF2B5EF4-FFF2-40B4-BE49-F238E27FC236}">
                  <a16:creationId xmlns:a16="http://schemas.microsoft.com/office/drawing/2014/main" id="{5C222482-A338-4A37-8331-EE9365B8FDB7}"/>
                </a:ext>
              </a:extLst>
            </p:cNvPr>
            <p:cNvSpPr txBox="1"/>
            <p:nvPr/>
          </p:nvSpPr>
          <p:spPr>
            <a:xfrm>
              <a:off x="2909417" y="4508469"/>
              <a:ext cx="169277" cy="324128"/>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India</a:t>
              </a:r>
            </a:p>
          </p:txBody>
        </p:sp>
        <p:sp>
          <p:nvSpPr>
            <p:cNvPr id="55" name="object 61">
              <a:extLst>
                <a:ext uri="{FF2B5EF4-FFF2-40B4-BE49-F238E27FC236}">
                  <a16:creationId xmlns:a16="http://schemas.microsoft.com/office/drawing/2014/main" id="{2540C366-B91A-4F20-855D-8B7D6D43D485}"/>
                </a:ext>
              </a:extLst>
            </p:cNvPr>
            <p:cNvSpPr txBox="1"/>
            <p:nvPr/>
          </p:nvSpPr>
          <p:spPr>
            <a:xfrm>
              <a:off x="3182929" y="4508469"/>
              <a:ext cx="169277" cy="561372"/>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Thailand</a:t>
              </a:r>
            </a:p>
          </p:txBody>
        </p:sp>
        <p:sp>
          <p:nvSpPr>
            <p:cNvPr id="56" name="object 61">
              <a:extLst>
                <a:ext uri="{FF2B5EF4-FFF2-40B4-BE49-F238E27FC236}">
                  <a16:creationId xmlns:a16="http://schemas.microsoft.com/office/drawing/2014/main" id="{109DC9A5-6989-43A3-9E04-28367FB89A3C}"/>
                </a:ext>
              </a:extLst>
            </p:cNvPr>
            <p:cNvSpPr txBox="1"/>
            <p:nvPr/>
          </p:nvSpPr>
          <p:spPr>
            <a:xfrm>
              <a:off x="3455056" y="4508469"/>
              <a:ext cx="169277" cy="301686"/>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Haiti</a:t>
              </a:r>
            </a:p>
          </p:txBody>
        </p:sp>
        <p:sp>
          <p:nvSpPr>
            <p:cNvPr id="57" name="object 61">
              <a:extLst>
                <a:ext uri="{FF2B5EF4-FFF2-40B4-BE49-F238E27FC236}">
                  <a16:creationId xmlns:a16="http://schemas.microsoft.com/office/drawing/2014/main" id="{CB1186BB-834F-4E80-8F5C-686F9350F5B1}"/>
                </a:ext>
              </a:extLst>
            </p:cNvPr>
            <p:cNvSpPr txBox="1"/>
            <p:nvPr/>
          </p:nvSpPr>
          <p:spPr>
            <a:xfrm>
              <a:off x="3725476" y="4508469"/>
              <a:ext cx="169277" cy="622286"/>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Suriname</a:t>
              </a:r>
            </a:p>
          </p:txBody>
        </p:sp>
        <p:sp>
          <p:nvSpPr>
            <p:cNvPr id="58" name="object 61">
              <a:extLst>
                <a:ext uri="{FF2B5EF4-FFF2-40B4-BE49-F238E27FC236}">
                  <a16:creationId xmlns:a16="http://schemas.microsoft.com/office/drawing/2014/main" id="{E49A637B-AED8-47BF-8304-20010DA2349A}"/>
                </a:ext>
              </a:extLst>
            </p:cNvPr>
            <p:cNvSpPr txBox="1"/>
            <p:nvPr/>
          </p:nvSpPr>
          <p:spPr>
            <a:xfrm>
              <a:off x="3997591" y="4508469"/>
              <a:ext cx="169277" cy="404278"/>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Belize</a:t>
              </a:r>
            </a:p>
          </p:txBody>
        </p:sp>
        <p:sp>
          <p:nvSpPr>
            <p:cNvPr id="59" name="object 61">
              <a:extLst>
                <a:ext uri="{FF2B5EF4-FFF2-40B4-BE49-F238E27FC236}">
                  <a16:creationId xmlns:a16="http://schemas.microsoft.com/office/drawing/2014/main" id="{EDBC2EC7-CC61-4D35-B5FE-D14ECA16DD08}"/>
                </a:ext>
              </a:extLst>
            </p:cNvPr>
            <p:cNvSpPr txBox="1"/>
            <p:nvPr/>
          </p:nvSpPr>
          <p:spPr>
            <a:xfrm>
              <a:off x="4543402" y="4508469"/>
              <a:ext cx="169277" cy="529312"/>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Ethiopia</a:t>
              </a:r>
            </a:p>
          </p:txBody>
        </p:sp>
        <p:sp>
          <p:nvSpPr>
            <p:cNvPr id="60" name="object 61">
              <a:extLst>
                <a:ext uri="{FF2B5EF4-FFF2-40B4-BE49-F238E27FC236}">
                  <a16:creationId xmlns:a16="http://schemas.microsoft.com/office/drawing/2014/main" id="{11BCC5EC-9C0F-4231-8962-440D2EE7631B}"/>
                </a:ext>
              </a:extLst>
            </p:cNvPr>
            <p:cNvSpPr txBox="1"/>
            <p:nvPr/>
          </p:nvSpPr>
          <p:spPr>
            <a:xfrm>
              <a:off x="4272513" y="4508469"/>
              <a:ext cx="169277" cy="793807"/>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Madagascar</a:t>
              </a:r>
            </a:p>
          </p:txBody>
        </p:sp>
        <p:sp>
          <p:nvSpPr>
            <p:cNvPr id="61" name="object 61">
              <a:extLst>
                <a:ext uri="{FF2B5EF4-FFF2-40B4-BE49-F238E27FC236}">
                  <a16:creationId xmlns:a16="http://schemas.microsoft.com/office/drawing/2014/main" id="{28EAFFE6-CEA0-42A3-A135-97D409CD229C}"/>
                </a:ext>
              </a:extLst>
            </p:cNvPr>
            <p:cNvSpPr txBox="1"/>
            <p:nvPr/>
          </p:nvSpPr>
          <p:spPr>
            <a:xfrm>
              <a:off x="4817425" y="4508469"/>
              <a:ext cx="169277" cy="458780"/>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Angola</a:t>
              </a:r>
            </a:p>
          </p:txBody>
        </p:sp>
        <p:sp>
          <p:nvSpPr>
            <p:cNvPr id="62" name="object 61">
              <a:extLst>
                <a:ext uri="{FF2B5EF4-FFF2-40B4-BE49-F238E27FC236}">
                  <a16:creationId xmlns:a16="http://schemas.microsoft.com/office/drawing/2014/main" id="{205FF94C-EEA0-4699-9801-CCEAA50FBD7D}"/>
                </a:ext>
              </a:extLst>
            </p:cNvPr>
            <p:cNvSpPr txBox="1"/>
            <p:nvPr/>
          </p:nvSpPr>
          <p:spPr>
            <a:xfrm>
              <a:off x="5091474" y="4508469"/>
              <a:ext cx="169277" cy="513282"/>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Uganda</a:t>
              </a:r>
            </a:p>
          </p:txBody>
        </p:sp>
        <p:sp>
          <p:nvSpPr>
            <p:cNvPr id="63" name="object 61">
              <a:extLst>
                <a:ext uri="{FF2B5EF4-FFF2-40B4-BE49-F238E27FC236}">
                  <a16:creationId xmlns:a16="http://schemas.microsoft.com/office/drawing/2014/main" id="{5E17347B-010D-4A77-ADF5-5FD4CAE37CC4}"/>
                </a:ext>
              </a:extLst>
            </p:cNvPr>
            <p:cNvSpPr txBox="1"/>
            <p:nvPr/>
          </p:nvSpPr>
          <p:spPr>
            <a:xfrm>
              <a:off x="5365473" y="4508469"/>
              <a:ext cx="169277" cy="670376"/>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Z</a:t>
              </a:r>
              <a:r>
                <a:rPr kumimoji="0" lang="en-US" sz="1100" b="0" i="0" u="none" strike="noStrike" kern="1200" cap="none" spc="0" normalizeH="0" baseline="0" noProof="0" err="1">
                  <a:ln>
                    <a:noFill/>
                  </a:ln>
                  <a:effectLst/>
                  <a:uLnTx/>
                  <a:uFillTx/>
                  <a:latin typeface="Arial" panose="020B0604020202020204" pitchFamily="34" charset="0"/>
                  <a:ea typeface="+mn-ea"/>
                  <a:cs typeface="Arial" panose="020B0604020202020204" pitchFamily="34" charset="0"/>
                </a:rPr>
                <a:t>imbabwe</a:t>
              </a:r>
              <a:endPar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64" name="object 61">
              <a:extLst>
                <a:ext uri="{FF2B5EF4-FFF2-40B4-BE49-F238E27FC236}">
                  <a16:creationId xmlns:a16="http://schemas.microsoft.com/office/drawing/2014/main" id="{DA821665-AB2A-4A78-99AC-741B0E0A4150}"/>
                </a:ext>
              </a:extLst>
            </p:cNvPr>
            <p:cNvSpPr txBox="1"/>
            <p:nvPr/>
          </p:nvSpPr>
          <p:spPr>
            <a:xfrm>
              <a:off x="5639402" y="4508469"/>
              <a:ext cx="169277" cy="458780"/>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Malawi</a:t>
              </a:r>
            </a:p>
          </p:txBody>
        </p:sp>
        <p:sp>
          <p:nvSpPr>
            <p:cNvPr id="65" name="object 61">
              <a:extLst>
                <a:ext uri="{FF2B5EF4-FFF2-40B4-BE49-F238E27FC236}">
                  <a16:creationId xmlns:a16="http://schemas.microsoft.com/office/drawing/2014/main" id="{02E533C5-89D7-438A-B727-1EA2B523583C}"/>
                </a:ext>
              </a:extLst>
            </p:cNvPr>
            <p:cNvSpPr txBox="1"/>
            <p:nvPr/>
          </p:nvSpPr>
          <p:spPr>
            <a:xfrm>
              <a:off x="5909631" y="4508469"/>
              <a:ext cx="169277" cy="785793"/>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South Africa</a:t>
              </a:r>
            </a:p>
          </p:txBody>
        </p:sp>
        <p:sp>
          <p:nvSpPr>
            <p:cNvPr id="66" name="object 61">
              <a:extLst>
                <a:ext uri="{FF2B5EF4-FFF2-40B4-BE49-F238E27FC236}">
                  <a16:creationId xmlns:a16="http://schemas.microsoft.com/office/drawing/2014/main" id="{8B1A8B95-3EFB-416F-9B22-9047FDC18DED}"/>
                </a:ext>
              </a:extLst>
            </p:cNvPr>
            <p:cNvSpPr txBox="1"/>
            <p:nvPr/>
          </p:nvSpPr>
          <p:spPr>
            <a:xfrm>
              <a:off x="6181261" y="4508469"/>
              <a:ext cx="169277" cy="670376"/>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Tajikistan*</a:t>
              </a:r>
            </a:p>
          </p:txBody>
        </p:sp>
        <p:sp>
          <p:nvSpPr>
            <p:cNvPr id="67" name="object 61">
              <a:extLst>
                <a:ext uri="{FF2B5EF4-FFF2-40B4-BE49-F238E27FC236}">
                  <a16:creationId xmlns:a16="http://schemas.microsoft.com/office/drawing/2014/main" id="{8E25C9C5-D924-42F5-871B-E50A187CB7F7}"/>
                </a:ext>
              </a:extLst>
            </p:cNvPr>
            <p:cNvSpPr txBox="1"/>
            <p:nvPr/>
          </p:nvSpPr>
          <p:spPr>
            <a:xfrm>
              <a:off x="6453516" y="4508469"/>
              <a:ext cx="169277" cy="490840"/>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Albania</a:t>
              </a:r>
            </a:p>
          </p:txBody>
        </p:sp>
        <p:sp>
          <p:nvSpPr>
            <p:cNvPr id="68" name="object 61">
              <a:extLst>
                <a:ext uri="{FF2B5EF4-FFF2-40B4-BE49-F238E27FC236}">
                  <a16:creationId xmlns:a16="http://schemas.microsoft.com/office/drawing/2014/main" id="{04F7C66E-01AD-4AA4-BA90-117397BF3AAB}"/>
                </a:ext>
              </a:extLst>
            </p:cNvPr>
            <p:cNvSpPr txBox="1"/>
            <p:nvPr/>
          </p:nvSpPr>
          <p:spPr>
            <a:xfrm>
              <a:off x="6727048" y="4508469"/>
              <a:ext cx="169277" cy="769763"/>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Kyrgyzstan*</a:t>
              </a:r>
            </a:p>
          </p:txBody>
        </p:sp>
        <p:sp>
          <p:nvSpPr>
            <p:cNvPr id="69" name="object 61">
              <a:extLst>
                <a:ext uri="{FF2B5EF4-FFF2-40B4-BE49-F238E27FC236}">
                  <a16:creationId xmlns:a16="http://schemas.microsoft.com/office/drawing/2014/main" id="{57DBFB17-A862-4965-B9BE-34DAD2710641}"/>
                </a:ext>
              </a:extLst>
            </p:cNvPr>
            <p:cNvSpPr txBox="1"/>
            <p:nvPr/>
          </p:nvSpPr>
          <p:spPr>
            <a:xfrm>
              <a:off x="6995776" y="4508469"/>
              <a:ext cx="169277" cy="543740"/>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Armenia</a:t>
              </a:r>
            </a:p>
          </p:txBody>
        </p:sp>
        <p:sp>
          <p:nvSpPr>
            <p:cNvPr id="70" name="object 61">
              <a:extLst>
                <a:ext uri="{FF2B5EF4-FFF2-40B4-BE49-F238E27FC236}">
                  <a16:creationId xmlns:a16="http://schemas.microsoft.com/office/drawing/2014/main" id="{AB6872F0-A20E-4D30-B76A-B8480AED2A6F}"/>
                </a:ext>
              </a:extLst>
            </p:cNvPr>
            <p:cNvSpPr txBox="1"/>
            <p:nvPr/>
          </p:nvSpPr>
          <p:spPr>
            <a:xfrm>
              <a:off x="7269183" y="4508469"/>
              <a:ext cx="169277" cy="519694"/>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Georgia</a:t>
              </a:r>
            </a:p>
          </p:txBody>
        </p:sp>
        <p:sp>
          <p:nvSpPr>
            <p:cNvPr id="71" name="object 61">
              <a:extLst>
                <a:ext uri="{FF2B5EF4-FFF2-40B4-BE49-F238E27FC236}">
                  <a16:creationId xmlns:a16="http://schemas.microsoft.com/office/drawing/2014/main" id="{5CD05C60-AA29-4DA5-AC10-6FC8FC06554B}"/>
                </a:ext>
              </a:extLst>
            </p:cNvPr>
            <p:cNvSpPr txBox="1"/>
            <p:nvPr/>
          </p:nvSpPr>
          <p:spPr>
            <a:xfrm>
              <a:off x="7812143" y="4508469"/>
              <a:ext cx="169277" cy="314510"/>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Iraq*</a:t>
              </a:r>
            </a:p>
          </p:txBody>
        </p:sp>
        <p:sp>
          <p:nvSpPr>
            <p:cNvPr id="72" name="object 61">
              <a:extLst>
                <a:ext uri="{FF2B5EF4-FFF2-40B4-BE49-F238E27FC236}">
                  <a16:creationId xmlns:a16="http://schemas.microsoft.com/office/drawing/2014/main" id="{24BB3941-86D9-44D4-A20D-388839403722}"/>
                </a:ext>
              </a:extLst>
            </p:cNvPr>
            <p:cNvSpPr txBox="1"/>
            <p:nvPr/>
          </p:nvSpPr>
          <p:spPr>
            <a:xfrm>
              <a:off x="7540526" y="4508469"/>
              <a:ext cx="169277" cy="449162"/>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Jordan</a:t>
              </a:r>
            </a:p>
          </p:txBody>
        </p:sp>
        <p:sp>
          <p:nvSpPr>
            <p:cNvPr id="73" name="object 61">
              <a:extLst>
                <a:ext uri="{FF2B5EF4-FFF2-40B4-BE49-F238E27FC236}">
                  <a16:creationId xmlns:a16="http://schemas.microsoft.com/office/drawing/2014/main" id="{2D07091A-7795-41AD-8639-F527652D5EC1}"/>
                </a:ext>
              </a:extLst>
            </p:cNvPr>
            <p:cNvSpPr txBox="1"/>
            <p:nvPr/>
          </p:nvSpPr>
          <p:spPr>
            <a:xfrm>
              <a:off x="8084744" y="4508469"/>
              <a:ext cx="169277" cy="474810"/>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Tunisia</a:t>
              </a:r>
            </a:p>
          </p:txBody>
        </p:sp>
        <p:sp>
          <p:nvSpPr>
            <p:cNvPr id="74" name="object 61">
              <a:extLst>
                <a:ext uri="{FF2B5EF4-FFF2-40B4-BE49-F238E27FC236}">
                  <a16:creationId xmlns:a16="http://schemas.microsoft.com/office/drawing/2014/main" id="{C1C37409-EF34-46E1-8149-3A35778079D2}"/>
                </a:ext>
              </a:extLst>
            </p:cNvPr>
            <p:cNvSpPr txBox="1"/>
            <p:nvPr/>
          </p:nvSpPr>
          <p:spPr>
            <a:xfrm>
              <a:off x="8357942" y="4508469"/>
              <a:ext cx="169277" cy="473206"/>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Guinea</a:t>
              </a:r>
            </a:p>
          </p:txBody>
        </p:sp>
        <p:sp>
          <p:nvSpPr>
            <p:cNvPr id="75" name="object 61">
              <a:extLst>
                <a:ext uri="{FF2B5EF4-FFF2-40B4-BE49-F238E27FC236}">
                  <a16:creationId xmlns:a16="http://schemas.microsoft.com/office/drawing/2014/main" id="{A20DCB16-7946-4A97-95EC-3AC9C86875F1}"/>
                </a:ext>
              </a:extLst>
            </p:cNvPr>
            <p:cNvSpPr txBox="1"/>
            <p:nvPr/>
          </p:nvSpPr>
          <p:spPr>
            <a:xfrm>
              <a:off x="8628826" y="4508469"/>
              <a:ext cx="169277" cy="676788"/>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Mauritania</a:t>
              </a:r>
            </a:p>
          </p:txBody>
        </p:sp>
        <p:sp>
          <p:nvSpPr>
            <p:cNvPr id="76" name="object 61">
              <a:extLst>
                <a:ext uri="{FF2B5EF4-FFF2-40B4-BE49-F238E27FC236}">
                  <a16:creationId xmlns:a16="http://schemas.microsoft.com/office/drawing/2014/main" id="{6F3D85E4-B9C8-4B17-AD86-7CDEF928E3C0}"/>
                </a:ext>
              </a:extLst>
            </p:cNvPr>
            <p:cNvSpPr txBox="1"/>
            <p:nvPr/>
          </p:nvSpPr>
          <p:spPr>
            <a:xfrm>
              <a:off x="8903419" y="4508469"/>
              <a:ext cx="169277" cy="380232"/>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Benin</a:t>
              </a:r>
            </a:p>
          </p:txBody>
        </p:sp>
        <p:sp>
          <p:nvSpPr>
            <p:cNvPr id="77" name="object 61">
              <a:extLst>
                <a:ext uri="{FF2B5EF4-FFF2-40B4-BE49-F238E27FC236}">
                  <a16:creationId xmlns:a16="http://schemas.microsoft.com/office/drawing/2014/main" id="{56F2F312-A1D9-4331-ABF2-4641C2418CC0}"/>
                </a:ext>
              </a:extLst>
            </p:cNvPr>
            <p:cNvSpPr txBox="1"/>
            <p:nvPr/>
          </p:nvSpPr>
          <p:spPr>
            <a:xfrm>
              <a:off x="9173894" y="4508469"/>
              <a:ext cx="169277" cy="511679"/>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Gambia</a:t>
              </a:r>
            </a:p>
          </p:txBody>
        </p:sp>
        <p:sp>
          <p:nvSpPr>
            <p:cNvPr id="78" name="object 61">
              <a:extLst>
                <a:ext uri="{FF2B5EF4-FFF2-40B4-BE49-F238E27FC236}">
                  <a16:creationId xmlns:a16="http://schemas.microsoft.com/office/drawing/2014/main" id="{D65602CF-4279-42B1-90C4-AA8FC11749D0}"/>
                </a:ext>
              </a:extLst>
            </p:cNvPr>
            <p:cNvSpPr txBox="1"/>
            <p:nvPr/>
          </p:nvSpPr>
          <p:spPr>
            <a:xfrm>
              <a:off x="9445551" y="4508469"/>
              <a:ext cx="169277" cy="825867"/>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Sierra Leone</a:t>
              </a:r>
            </a:p>
          </p:txBody>
        </p:sp>
        <p:sp>
          <p:nvSpPr>
            <p:cNvPr id="79" name="object 61">
              <a:extLst>
                <a:ext uri="{FF2B5EF4-FFF2-40B4-BE49-F238E27FC236}">
                  <a16:creationId xmlns:a16="http://schemas.microsoft.com/office/drawing/2014/main" id="{8352938A-22F7-41E7-A130-82715D7881CF}"/>
                </a:ext>
              </a:extLst>
            </p:cNvPr>
            <p:cNvSpPr txBox="1"/>
            <p:nvPr/>
          </p:nvSpPr>
          <p:spPr>
            <a:xfrm>
              <a:off x="9716778" y="4508469"/>
              <a:ext cx="169277" cy="537327"/>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Senegal</a:t>
              </a:r>
            </a:p>
          </p:txBody>
        </p:sp>
        <p:sp>
          <p:nvSpPr>
            <p:cNvPr id="80" name="object 61">
              <a:extLst>
                <a:ext uri="{FF2B5EF4-FFF2-40B4-BE49-F238E27FC236}">
                  <a16:creationId xmlns:a16="http://schemas.microsoft.com/office/drawing/2014/main" id="{594D597D-816A-4DFC-897C-CEEA4B69A3E0}"/>
                </a:ext>
              </a:extLst>
            </p:cNvPr>
            <p:cNvSpPr txBox="1"/>
            <p:nvPr/>
          </p:nvSpPr>
          <p:spPr>
            <a:xfrm>
              <a:off x="9992426" y="4508469"/>
              <a:ext cx="169277" cy="466794"/>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Nigeria</a:t>
              </a:r>
            </a:p>
          </p:txBody>
        </p:sp>
        <p:sp>
          <p:nvSpPr>
            <p:cNvPr id="81" name="object 61">
              <a:extLst>
                <a:ext uri="{FF2B5EF4-FFF2-40B4-BE49-F238E27FC236}">
                  <a16:creationId xmlns:a16="http://schemas.microsoft.com/office/drawing/2014/main" id="{C2CBBCCC-28C3-4F91-95C1-F65CEBD8E0D7}"/>
                </a:ext>
              </a:extLst>
            </p:cNvPr>
            <p:cNvSpPr txBox="1"/>
            <p:nvPr/>
          </p:nvSpPr>
          <p:spPr>
            <a:xfrm>
              <a:off x="10261606" y="4508469"/>
              <a:ext cx="169277" cy="277640"/>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Mali</a:t>
              </a:r>
            </a:p>
          </p:txBody>
        </p:sp>
        <p:sp>
          <p:nvSpPr>
            <p:cNvPr id="82" name="object 61">
              <a:extLst>
                <a:ext uri="{FF2B5EF4-FFF2-40B4-BE49-F238E27FC236}">
                  <a16:creationId xmlns:a16="http://schemas.microsoft.com/office/drawing/2014/main" id="{DBA23BED-94ED-4CC8-822D-950DB6E4B6C2}"/>
                </a:ext>
              </a:extLst>
            </p:cNvPr>
            <p:cNvSpPr txBox="1"/>
            <p:nvPr/>
          </p:nvSpPr>
          <p:spPr>
            <a:xfrm>
              <a:off x="10531778" y="4508469"/>
              <a:ext cx="169277" cy="809837"/>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Côte d’Ivoire</a:t>
              </a:r>
            </a:p>
          </p:txBody>
        </p:sp>
        <p:sp>
          <p:nvSpPr>
            <p:cNvPr id="83" name="object 61">
              <a:extLst>
                <a:ext uri="{FF2B5EF4-FFF2-40B4-BE49-F238E27FC236}">
                  <a16:creationId xmlns:a16="http://schemas.microsoft.com/office/drawing/2014/main" id="{BC8B644B-BE4A-422A-8CA7-CBB9F892B92C}"/>
                </a:ext>
              </a:extLst>
            </p:cNvPr>
            <p:cNvSpPr txBox="1"/>
            <p:nvPr/>
          </p:nvSpPr>
          <p:spPr>
            <a:xfrm>
              <a:off x="10807112" y="4508469"/>
              <a:ext cx="169277" cy="434734"/>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Congo</a:t>
              </a:r>
            </a:p>
          </p:txBody>
        </p:sp>
        <p:sp>
          <p:nvSpPr>
            <p:cNvPr id="84" name="object 61">
              <a:extLst>
                <a:ext uri="{FF2B5EF4-FFF2-40B4-BE49-F238E27FC236}">
                  <a16:creationId xmlns:a16="http://schemas.microsoft.com/office/drawing/2014/main" id="{DE2583D8-1828-4045-AF04-8C3C1D76132A}"/>
                </a:ext>
              </a:extLst>
            </p:cNvPr>
            <p:cNvSpPr txBox="1"/>
            <p:nvPr/>
          </p:nvSpPr>
          <p:spPr>
            <a:xfrm>
              <a:off x="11080581" y="4508469"/>
              <a:ext cx="169277" cy="505267"/>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Burundi</a:t>
              </a:r>
            </a:p>
          </p:txBody>
        </p:sp>
        <p:sp>
          <p:nvSpPr>
            <p:cNvPr id="85" name="object 61">
              <a:extLst>
                <a:ext uri="{FF2B5EF4-FFF2-40B4-BE49-F238E27FC236}">
                  <a16:creationId xmlns:a16="http://schemas.microsoft.com/office/drawing/2014/main" id="{F93DACC7-0E2C-4061-B1EB-91F1B3552D30}"/>
                </a:ext>
              </a:extLst>
            </p:cNvPr>
            <p:cNvSpPr txBox="1"/>
            <p:nvPr/>
          </p:nvSpPr>
          <p:spPr>
            <a:xfrm>
              <a:off x="1547163" y="4508469"/>
              <a:ext cx="169277" cy="630302"/>
            </a:xfrm>
            <a:prstGeom prst="rect">
              <a:avLst/>
            </a:prstGeom>
          </p:spPr>
          <p:txBody>
            <a:bodyPr vert="vert270" wrap="none" lIns="0" tIns="12700" rIns="0" bIns="0" rtlCol="0">
              <a:spAutoFit/>
            </a:bodyPr>
            <a:lstStyle/>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Indonesia</a:t>
              </a:r>
            </a:p>
          </p:txBody>
        </p:sp>
        <p:sp>
          <p:nvSpPr>
            <p:cNvPr id="21" name="object 18">
              <a:extLst>
                <a:ext uri="{FF2B5EF4-FFF2-40B4-BE49-F238E27FC236}">
                  <a16:creationId xmlns:a16="http://schemas.microsoft.com/office/drawing/2014/main" id="{CCE04CC0-2FC2-461F-8CAC-32BB74E7E4CF}"/>
                </a:ext>
              </a:extLst>
            </p:cNvPr>
            <p:cNvSpPr/>
            <p:nvPr/>
          </p:nvSpPr>
          <p:spPr>
            <a:xfrm>
              <a:off x="1234440" y="4453605"/>
              <a:ext cx="10058400" cy="0"/>
            </a:xfrm>
            <a:custGeom>
              <a:avLst/>
              <a:gdLst/>
              <a:ahLst/>
              <a:cxnLst/>
              <a:rect l="l" t="t" r="r" b="b"/>
              <a:pathLst>
                <a:path w="5562600">
                  <a:moveTo>
                    <a:pt x="0" y="0"/>
                  </a:moveTo>
                  <a:lnTo>
                    <a:pt x="5562003" y="0"/>
                  </a:lnTo>
                </a:path>
              </a:pathLst>
            </a:custGeom>
            <a:ln w="3175">
              <a:solidFill>
                <a:srgbClr val="808285"/>
              </a:solidFill>
            </a:ln>
          </p:spPr>
          <p:txBody>
            <a:bodyPr wrap="square" lIns="0" tIns="0" rIns="0" bIns="0" rtlCol="0"/>
            <a:lstStyle/>
            <a:p>
              <a:endParaRPr/>
            </a:p>
          </p:txBody>
        </p:sp>
        <p:sp>
          <p:nvSpPr>
            <p:cNvPr id="87" name="TextBox 86">
              <a:extLst>
                <a:ext uri="{FF2B5EF4-FFF2-40B4-BE49-F238E27FC236}">
                  <a16:creationId xmlns:a16="http://schemas.microsoft.com/office/drawing/2014/main" id="{FB56725E-6C03-45E4-BD79-DCA6B5F04330}"/>
                </a:ext>
              </a:extLst>
            </p:cNvPr>
            <p:cNvSpPr txBox="1"/>
            <p:nvPr/>
          </p:nvSpPr>
          <p:spPr>
            <a:xfrm>
              <a:off x="1597607" y="5624514"/>
              <a:ext cx="1436291" cy="215444"/>
            </a:xfrm>
            <a:prstGeom prst="rect">
              <a:avLst/>
            </a:prstGeom>
            <a:noFill/>
          </p:spPr>
          <p:txBody>
            <a:bodyPr wrap="none" lIns="0" tIns="0" rIns="0" bIns="0">
              <a:spAutoFit/>
            </a:bodyPr>
            <a:lstStyle/>
            <a:p>
              <a:r>
                <a:rPr lang="en-GB" sz="1400" b="1" i="0" u="none" strike="noStrike" baseline="0">
                  <a:latin typeface="Arial Narrow" panose="020B0606020202030204" pitchFamily="34" charset="0"/>
                </a:rPr>
                <a:t>Asia and the Pacific </a:t>
              </a:r>
              <a:endParaRPr lang="en-GB" sz="1400" b="1">
                <a:latin typeface="Arial Narrow" panose="020B0606020202030204" pitchFamily="34" charset="0"/>
              </a:endParaRPr>
            </a:p>
          </p:txBody>
        </p:sp>
        <p:sp>
          <p:nvSpPr>
            <p:cNvPr id="88" name="TextBox 87">
              <a:extLst>
                <a:ext uri="{FF2B5EF4-FFF2-40B4-BE49-F238E27FC236}">
                  <a16:creationId xmlns:a16="http://schemas.microsoft.com/office/drawing/2014/main" id="{C33E3BFC-B2D9-42ED-AEF0-36E035E40BC8}"/>
                </a:ext>
              </a:extLst>
            </p:cNvPr>
            <p:cNvSpPr txBox="1"/>
            <p:nvPr/>
          </p:nvSpPr>
          <p:spPr>
            <a:xfrm>
              <a:off x="3455716" y="5624037"/>
              <a:ext cx="719749" cy="215444"/>
            </a:xfrm>
            <a:prstGeom prst="rect">
              <a:avLst/>
            </a:prstGeom>
            <a:noFill/>
          </p:spPr>
          <p:txBody>
            <a:bodyPr wrap="none" lIns="0" tIns="0" rIns="0" bIns="0">
              <a:spAutoFit/>
            </a:bodyPr>
            <a:lstStyle/>
            <a:p>
              <a:r>
                <a:rPr lang="en-GB" sz="1400" b="1" i="0" u="none" strike="noStrike" baseline="0">
                  <a:latin typeface="Arial Narrow" panose="020B0606020202030204" pitchFamily="34" charset="0"/>
                </a:rPr>
                <a:t>Caribbean</a:t>
              </a:r>
              <a:endParaRPr lang="en-GB" sz="1400" b="1">
                <a:latin typeface="Arial Narrow" panose="020B0606020202030204" pitchFamily="34" charset="0"/>
              </a:endParaRPr>
            </a:p>
          </p:txBody>
        </p:sp>
        <p:sp>
          <p:nvSpPr>
            <p:cNvPr id="89" name="TextBox 88">
              <a:extLst>
                <a:ext uri="{FF2B5EF4-FFF2-40B4-BE49-F238E27FC236}">
                  <a16:creationId xmlns:a16="http://schemas.microsoft.com/office/drawing/2014/main" id="{183FFBC2-103C-48E7-B218-B178284DD395}"/>
                </a:ext>
              </a:extLst>
            </p:cNvPr>
            <p:cNvSpPr txBox="1"/>
            <p:nvPr/>
          </p:nvSpPr>
          <p:spPr>
            <a:xfrm>
              <a:off x="4251804" y="5483107"/>
              <a:ext cx="1882890" cy="359073"/>
            </a:xfrm>
            <a:prstGeom prst="rect">
              <a:avLst/>
            </a:prstGeom>
            <a:noFill/>
          </p:spPr>
          <p:txBody>
            <a:bodyPr wrap="square" lIns="0" tIns="0" rIns="0" bIns="0">
              <a:spAutoFit/>
            </a:bodyPr>
            <a:lstStyle>
              <a:defPPr>
                <a:defRPr lang="LID4096"/>
              </a:defPPr>
              <a:lvl1pPr>
                <a:lnSpc>
                  <a:spcPts val="1400"/>
                </a:lnSpc>
                <a:defRPr sz="1400" b="1" i="0" u="none" strike="noStrike" baseline="0">
                  <a:latin typeface="Arial Narrow" panose="020B0606020202030204" pitchFamily="34" charset="0"/>
                </a:defRPr>
              </a:lvl1pPr>
            </a:lstStyle>
            <a:p>
              <a:pPr algn="ctr"/>
              <a:r>
                <a:rPr lang="en-GB"/>
                <a:t>Eastern and </a:t>
              </a:r>
            </a:p>
            <a:p>
              <a:pPr algn="ctr"/>
              <a:r>
                <a:rPr lang="en-GB"/>
                <a:t>southern Africa</a:t>
              </a:r>
            </a:p>
          </p:txBody>
        </p:sp>
        <p:sp>
          <p:nvSpPr>
            <p:cNvPr id="90" name="TextBox 89">
              <a:extLst>
                <a:ext uri="{FF2B5EF4-FFF2-40B4-BE49-F238E27FC236}">
                  <a16:creationId xmlns:a16="http://schemas.microsoft.com/office/drawing/2014/main" id="{FA4F91A4-DF79-4340-8F14-1A6F69DE42B5}"/>
                </a:ext>
              </a:extLst>
            </p:cNvPr>
            <p:cNvSpPr txBox="1"/>
            <p:nvPr/>
          </p:nvSpPr>
          <p:spPr>
            <a:xfrm>
              <a:off x="6134693" y="5484749"/>
              <a:ext cx="1398837" cy="359073"/>
            </a:xfrm>
            <a:prstGeom prst="rect">
              <a:avLst/>
            </a:prstGeom>
            <a:noFill/>
          </p:spPr>
          <p:txBody>
            <a:bodyPr wrap="square" lIns="0" tIns="0" rIns="0" bIns="0">
              <a:spAutoFit/>
            </a:bodyPr>
            <a:lstStyle>
              <a:defPPr>
                <a:defRPr lang="LID4096"/>
              </a:defPPr>
              <a:lvl1pPr>
                <a:lnSpc>
                  <a:spcPts val="1400"/>
                </a:lnSpc>
                <a:defRPr sz="1400" b="1" i="0" u="none" strike="noStrike" baseline="0">
                  <a:latin typeface="Arial Narrow" panose="020B0606020202030204" pitchFamily="34" charset="0"/>
                </a:defRPr>
              </a:lvl1pPr>
            </a:lstStyle>
            <a:p>
              <a:pPr algn="ctr"/>
              <a:r>
                <a:rPr lang="en-GB"/>
                <a:t>Eastern Europe </a:t>
              </a:r>
            </a:p>
            <a:p>
              <a:pPr algn="ctr"/>
              <a:r>
                <a:rPr lang="en-GB"/>
                <a:t>and central Asia</a:t>
              </a:r>
            </a:p>
          </p:txBody>
        </p:sp>
        <p:sp>
          <p:nvSpPr>
            <p:cNvPr id="91" name="TextBox 90">
              <a:extLst>
                <a:ext uri="{FF2B5EF4-FFF2-40B4-BE49-F238E27FC236}">
                  <a16:creationId xmlns:a16="http://schemas.microsoft.com/office/drawing/2014/main" id="{8103ADEB-F678-4047-AC87-E3C5530883F8}"/>
                </a:ext>
              </a:extLst>
            </p:cNvPr>
            <p:cNvSpPr txBox="1"/>
            <p:nvPr/>
          </p:nvSpPr>
          <p:spPr>
            <a:xfrm>
              <a:off x="7507224" y="5303997"/>
              <a:ext cx="862416" cy="538609"/>
            </a:xfrm>
            <a:prstGeom prst="rect">
              <a:avLst/>
            </a:prstGeom>
            <a:noFill/>
          </p:spPr>
          <p:txBody>
            <a:bodyPr wrap="none" lIns="0" tIns="0" rIns="0" bIns="0">
              <a:spAutoFit/>
            </a:bodyPr>
            <a:lstStyle/>
            <a:p>
              <a:pPr algn="ctr">
                <a:lnSpc>
                  <a:spcPts val="1400"/>
                </a:lnSpc>
              </a:pPr>
              <a:r>
                <a:rPr lang="en-GB" sz="1400" b="1" i="0" u="none" strike="noStrike" spc="-20">
                  <a:latin typeface="Arial Narrow" panose="020B0606020202030204" pitchFamily="34" charset="0"/>
                </a:rPr>
                <a:t>Middle East </a:t>
              </a:r>
            </a:p>
            <a:p>
              <a:pPr algn="ctr">
                <a:lnSpc>
                  <a:spcPts val="1400"/>
                </a:lnSpc>
              </a:pPr>
              <a:r>
                <a:rPr lang="en-GB" sz="1400" b="1" i="0" u="none" strike="noStrike" spc="-20">
                  <a:latin typeface="Arial Narrow" panose="020B0606020202030204" pitchFamily="34" charset="0"/>
                </a:rPr>
                <a:t>and North </a:t>
              </a:r>
            </a:p>
            <a:p>
              <a:pPr algn="ctr">
                <a:lnSpc>
                  <a:spcPts val="1400"/>
                </a:lnSpc>
              </a:pPr>
              <a:r>
                <a:rPr lang="en-GB" sz="1400" b="1" i="0" u="none" strike="noStrike" spc="-20">
                  <a:latin typeface="Arial Narrow" panose="020B0606020202030204" pitchFamily="34" charset="0"/>
                </a:rPr>
                <a:t>Africa</a:t>
              </a:r>
              <a:endParaRPr lang="en-GB" sz="1400" b="1" spc="-20">
                <a:latin typeface="Arial Narrow" panose="020B0606020202030204" pitchFamily="34" charset="0"/>
              </a:endParaRPr>
            </a:p>
          </p:txBody>
        </p:sp>
        <p:sp>
          <p:nvSpPr>
            <p:cNvPr id="92" name="TextBox 91">
              <a:extLst>
                <a:ext uri="{FF2B5EF4-FFF2-40B4-BE49-F238E27FC236}">
                  <a16:creationId xmlns:a16="http://schemas.microsoft.com/office/drawing/2014/main" id="{E265AEC9-0841-4FDC-94B1-28E727B47425}"/>
                </a:ext>
              </a:extLst>
            </p:cNvPr>
            <p:cNvSpPr txBox="1"/>
            <p:nvPr/>
          </p:nvSpPr>
          <p:spPr>
            <a:xfrm>
              <a:off x="8907873" y="5624037"/>
              <a:ext cx="1862818" cy="215444"/>
            </a:xfrm>
            <a:prstGeom prst="rect">
              <a:avLst/>
            </a:prstGeom>
            <a:noFill/>
          </p:spPr>
          <p:txBody>
            <a:bodyPr wrap="none" lIns="0" tIns="0" rIns="0" bIns="0">
              <a:spAutoFit/>
            </a:bodyPr>
            <a:lstStyle/>
            <a:p>
              <a:r>
                <a:rPr lang="en-GB" sz="1400" b="1" i="0" u="none" strike="noStrike" baseline="0">
                  <a:latin typeface="Arial Narrow" panose="020B0606020202030204" pitchFamily="34" charset="0"/>
                </a:rPr>
                <a:t>Western and central Africa</a:t>
              </a:r>
              <a:endParaRPr lang="en-GB" sz="1400" b="1">
                <a:latin typeface="Arial Narrow" panose="020B0606020202030204" pitchFamily="34" charset="0"/>
              </a:endParaRPr>
            </a:p>
          </p:txBody>
        </p:sp>
      </p:grpSp>
      <p:sp>
        <p:nvSpPr>
          <p:cNvPr id="86" name="object 2">
            <a:extLst>
              <a:ext uri="{FF2B5EF4-FFF2-40B4-BE49-F238E27FC236}">
                <a16:creationId xmlns:a16="http://schemas.microsoft.com/office/drawing/2014/main" id="{6C58E6B6-068A-4BD8-955A-E2D36AF68E20}"/>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4235576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9631CFF-7C77-4A09-B3ED-A276CA74931C}"/>
              </a:ext>
            </a:extLst>
          </p:cNvPr>
          <p:cNvGrpSpPr/>
          <p:nvPr/>
        </p:nvGrpSpPr>
        <p:grpSpPr>
          <a:xfrm>
            <a:off x="365760" y="1051560"/>
            <a:ext cx="11469649" cy="4754880"/>
            <a:chOff x="365760" y="1051560"/>
            <a:chExt cx="11469649" cy="4754880"/>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Illustrations of data presentation on the HIV Policy Lab website</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object 9">
              <a:extLst>
                <a:ext uri="{FF2B5EF4-FFF2-40B4-BE49-F238E27FC236}">
                  <a16:creationId xmlns:a16="http://schemas.microsoft.com/office/drawing/2014/main" id="{48269852-2BB5-43A8-AB5C-128712654925}"/>
                </a:ext>
              </a:extLst>
            </p:cNvPr>
            <p:cNvSpPr/>
            <p:nvPr/>
          </p:nvSpPr>
          <p:spPr>
            <a:xfrm>
              <a:off x="365760" y="2194560"/>
              <a:ext cx="5586348" cy="3491466"/>
            </a:xfrm>
            <a:prstGeom prst="rect">
              <a:avLst/>
            </a:prstGeom>
            <a:blipFill>
              <a:blip r:embed="rId2" cstate="print"/>
              <a:stretch>
                <a:fillRect/>
              </a:stretch>
            </a:blipFill>
            <a:ln w="6350">
              <a:solidFill>
                <a:srgbClr val="80D7F8"/>
              </a:solidFill>
            </a:ln>
          </p:spPr>
          <p:txBody>
            <a:bodyPr wrap="square" lIns="0" tIns="0" rIns="0" bIns="0" rtlCol="0"/>
            <a:lstStyle/>
            <a:p>
              <a:endParaRPr/>
            </a:p>
          </p:txBody>
        </p:sp>
        <p:sp>
          <p:nvSpPr>
            <p:cNvPr id="6" name="object 8">
              <a:extLst>
                <a:ext uri="{FF2B5EF4-FFF2-40B4-BE49-F238E27FC236}">
                  <a16:creationId xmlns:a16="http://schemas.microsoft.com/office/drawing/2014/main" id="{35327A05-FDEF-4B9A-824E-C0104F351B07}"/>
                </a:ext>
              </a:extLst>
            </p:cNvPr>
            <p:cNvSpPr/>
            <p:nvPr/>
          </p:nvSpPr>
          <p:spPr>
            <a:xfrm>
              <a:off x="6217920" y="2194560"/>
              <a:ext cx="5617489" cy="3512159"/>
            </a:xfrm>
            <a:prstGeom prst="rect">
              <a:avLst/>
            </a:prstGeom>
            <a:blipFill>
              <a:blip r:embed="rId3" cstate="print"/>
              <a:stretch>
                <a:fillRect/>
              </a:stretch>
            </a:blipFill>
            <a:ln w="6350">
              <a:solidFill>
                <a:srgbClr val="80D7F8"/>
              </a:solidFill>
            </a:ln>
          </p:spPr>
          <p:txBody>
            <a:bodyPr wrap="square" lIns="0" tIns="0" rIns="0" bIns="0" rtlCol="0"/>
            <a:lstStyle/>
            <a:p>
              <a:endParaRPr/>
            </a:p>
          </p:txBody>
        </p:sp>
      </p:grpSp>
      <p:sp>
        <p:nvSpPr>
          <p:cNvPr id="9" name="object 2">
            <a:extLst>
              <a:ext uri="{FF2B5EF4-FFF2-40B4-BE49-F238E27FC236}">
                <a16:creationId xmlns:a16="http://schemas.microsoft.com/office/drawing/2014/main" id="{8339273B-B8BE-431A-8167-017B3664B763}"/>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2644869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Detailed targets for integration</a:t>
            </a:r>
          </a:p>
        </p:txBody>
      </p:sp>
      <p:graphicFrame>
        <p:nvGraphicFramePr>
          <p:cNvPr id="13" name="Table 13">
            <a:extLst>
              <a:ext uri="{FF2B5EF4-FFF2-40B4-BE49-F238E27FC236}">
                <a16:creationId xmlns:a16="http://schemas.microsoft.com/office/drawing/2014/main" id="{60CD0B0C-68F9-427B-B9CA-7DA0862C8230}"/>
              </a:ext>
            </a:extLst>
          </p:cNvPr>
          <p:cNvGraphicFramePr>
            <a:graphicFrameLocks noGrp="1"/>
          </p:cNvGraphicFramePr>
          <p:nvPr>
            <p:extLst>
              <p:ext uri="{D42A27DB-BD31-4B8C-83A1-F6EECF244321}">
                <p14:modId xmlns:p14="http://schemas.microsoft.com/office/powerpoint/2010/main" val="2349906603"/>
              </p:ext>
            </p:extLst>
          </p:nvPr>
        </p:nvGraphicFramePr>
        <p:xfrm>
          <a:off x="457200" y="1581912"/>
          <a:ext cx="11521440" cy="5156200"/>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98023053"/>
                    </a:ext>
                  </a:extLst>
                </a:gridCol>
                <a:gridCol w="7498080">
                  <a:extLst>
                    <a:ext uri="{9D8B030D-6E8A-4147-A177-3AD203B41FA5}">
                      <a16:colId xmlns:a16="http://schemas.microsoft.com/office/drawing/2014/main" val="1375802922"/>
                    </a:ext>
                  </a:extLst>
                </a:gridCol>
              </a:tblGrid>
              <a:tr h="274320">
                <a:tc>
                  <a:txBody>
                    <a:bodyPr/>
                    <a:lstStyle/>
                    <a:p>
                      <a:pPr algn="l"/>
                      <a:r>
                        <a:rPr lang="fr-CH" sz="1400">
                          <a:latin typeface="+mj-lt"/>
                        </a:rPr>
                        <a:t>Population</a:t>
                      </a:r>
                      <a:endParaRPr lang="en-GB" sz="1400">
                        <a:latin typeface="+mj-lt"/>
                      </a:endParaRPr>
                    </a:p>
                  </a:txBody>
                  <a:tcPr marL="137160" anchor="ctr">
                    <a:solidFill>
                      <a:srgbClr val="E31836"/>
                    </a:solidFill>
                  </a:tcPr>
                </a:tc>
                <a:tc>
                  <a:txBody>
                    <a:bodyPr/>
                    <a:lstStyle/>
                    <a:p>
                      <a:pPr marL="107950">
                        <a:lnSpc>
                          <a:spcPct val="100000"/>
                        </a:lnSpc>
                        <a:spcBef>
                          <a:spcPts val="850"/>
                        </a:spcBef>
                      </a:pPr>
                      <a:r>
                        <a:rPr sz="1400" b="1" spc="-10">
                          <a:solidFill>
                            <a:srgbClr val="FFFFFF"/>
                          </a:solidFill>
                          <a:latin typeface="+mj-lt"/>
                          <a:cs typeface="Arial"/>
                        </a:rPr>
                        <a:t>Target</a:t>
                      </a:r>
                      <a:endParaRPr sz="1400">
                        <a:latin typeface="+mj-lt"/>
                        <a:cs typeface="Arial"/>
                      </a:endParaRPr>
                    </a:p>
                  </a:txBody>
                  <a:tcPr marL="0" marR="0" marT="0" marB="0" anchor="ctr">
                    <a:solidFill>
                      <a:srgbClr val="E31836"/>
                    </a:solidFill>
                  </a:tcPr>
                </a:tc>
                <a:extLst>
                  <a:ext uri="{0D108BD9-81ED-4DB2-BD59-A6C34878D82A}">
                    <a16:rowId xmlns:a16="http://schemas.microsoft.com/office/drawing/2014/main" val="616339209"/>
                  </a:ext>
                </a:extLst>
              </a:tr>
              <a:tr h="370840">
                <a:tc rowSpan="2">
                  <a:txBody>
                    <a:bodyPr/>
                    <a:lstStyle/>
                    <a:p>
                      <a:pPr marL="0" algn="r">
                        <a:lnSpc>
                          <a:spcPts val="1100"/>
                        </a:lnSpc>
                        <a:spcBef>
                          <a:spcPts val="0"/>
                        </a:spcBef>
                      </a:pPr>
                      <a:r>
                        <a:rPr sz="1200" b="1" spc="0" baseline="0" dirty="0">
                          <a:solidFill>
                            <a:srgbClr val="231F20"/>
                          </a:solidFill>
                          <a:latin typeface="+mj-lt"/>
                          <a:cs typeface="Lucida Sans"/>
                        </a:rPr>
                        <a:t>People living with HIV</a:t>
                      </a:r>
                      <a:endParaRPr sz="1200" b="1" spc="0" baseline="0" dirty="0">
                        <a:latin typeface="+mj-lt"/>
                        <a:cs typeface="Lucida Sans"/>
                      </a:endParaRPr>
                    </a:p>
                  </a:txBody>
                  <a:tcPr marL="0" marR="118872" marT="0" marB="0" anchor="ctr">
                    <a:solidFill>
                      <a:srgbClr val="CDCFD0"/>
                    </a:solidFill>
                  </a:tcPr>
                </a:tc>
                <a:tc>
                  <a:txBody>
                    <a:bodyPr/>
                    <a:lstStyle/>
                    <a:p>
                      <a:pPr marL="0" marR="168275" algn="l">
                        <a:lnSpc>
                          <a:spcPts val="1000"/>
                        </a:lnSpc>
                        <a:spcBef>
                          <a:spcPts val="0"/>
                        </a:spcBef>
                      </a:pPr>
                      <a:r>
                        <a:rPr sz="900" spc="0" dirty="0">
                          <a:solidFill>
                            <a:srgbClr val="353334"/>
                          </a:solidFill>
                          <a:latin typeface="+mj-lt"/>
                          <a:cs typeface="Arial"/>
                        </a:rPr>
                        <a:t>90% of patients entering care through HIV or tuberculosis services are referred for tuberculosis and HIV testing and treatment at one integrated, collocated or linked facility, depending on the national protocol. And 90% of people living with HIV receive tuberculosis preventive treatment.</a:t>
                      </a:r>
                      <a:endParaRPr sz="900" spc="0" dirty="0">
                        <a:latin typeface="+mj-lt"/>
                        <a:cs typeface="Arial"/>
                      </a:endParaRPr>
                    </a:p>
                  </a:txBody>
                  <a:tcPr marR="0" marT="36576" marB="36576" anchor="ctr">
                    <a:solidFill>
                      <a:srgbClr val="EDEDEE"/>
                    </a:solidFill>
                  </a:tcPr>
                </a:tc>
                <a:extLst>
                  <a:ext uri="{0D108BD9-81ED-4DB2-BD59-A6C34878D82A}">
                    <a16:rowId xmlns:a16="http://schemas.microsoft.com/office/drawing/2014/main" val="4223382942"/>
                  </a:ext>
                </a:extLst>
              </a:tr>
              <a:tr h="370840">
                <a:tc vMerge="1">
                  <a:txBody>
                    <a:bodyPr/>
                    <a:lstStyle/>
                    <a:p>
                      <a:pPr algn="r">
                        <a:lnSpc>
                          <a:spcPts val="1100"/>
                        </a:lnSpc>
                      </a:pPr>
                      <a:endParaRPr sz="1200">
                        <a:latin typeface="+mj-lt"/>
                      </a:endParaRPr>
                    </a:p>
                  </a:txBody>
                  <a:tcPr marL="0" marR="0" marT="0" marB="0"/>
                </a:tc>
                <a:tc>
                  <a:txBody>
                    <a:bodyPr/>
                    <a:lstStyle/>
                    <a:p>
                      <a:pPr marL="0" marR="174625" algn="l">
                        <a:lnSpc>
                          <a:spcPts val="1000"/>
                        </a:lnSpc>
                        <a:spcBef>
                          <a:spcPts val="0"/>
                        </a:spcBef>
                      </a:pPr>
                      <a:r>
                        <a:rPr sz="900" spc="0">
                          <a:solidFill>
                            <a:srgbClr val="353334"/>
                          </a:solidFill>
                          <a:latin typeface="+mj-lt"/>
                          <a:cs typeface="Arial"/>
                        </a:rPr>
                        <a:t>90% have access</a:t>
                      </a:r>
                      <a:r>
                        <a:rPr lang="fr-CH" sz="900" spc="0">
                          <a:solidFill>
                            <a:srgbClr val="353334"/>
                          </a:solidFill>
                          <a:latin typeface="+mj-lt"/>
                          <a:cs typeface="Arial"/>
                        </a:rPr>
                        <a:t> </a:t>
                      </a:r>
                      <a:r>
                        <a:rPr sz="900" spc="0">
                          <a:solidFill>
                            <a:srgbClr val="353334"/>
                          </a:solidFill>
                          <a:latin typeface="+mj-lt"/>
                          <a:cs typeface="Arial"/>
                        </a:rPr>
                        <a:t>to integrated</a:t>
                      </a:r>
                      <a:r>
                        <a:rPr lang="fr-CH" sz="900" spc="0">
                          <a:solidFill>
                            <a:srgbClr val="353334"/>
                          </a:solidFill>
                          <a:latin typeface="+mj-lt"/>
                          <a:cs typeface="Arial"/>
                        </a:rPr>
                        <a:t> </a:t>
                      </a:r>
                      <a:r>
                        <a:rPr sz="900" spc="0">
                          <a:solidFill>
                            <a:srgbClr val="353334"/>
                          </a:solidFill>
                          <a:latin typeface="+mj-lt"/>
                          <a:cs typeface="Arial"/>
                        </a:rPr>
                        <a:t>or linked services for HIV treatment and</a:t>
                      </a:r>
                      <a:r>
                        <a:rPr lang="fr-CH" sz="900" spc="0">
                          <a:solidFill>
                            <a:srgbClr val="353334"/>
                          </a:solidFill>
                          <a:latin typeface="+mj-lt"/>
                          <a:cs typeface="Arial"/>
                        </a:rPr>
                        <a:t> </a:t>
                      </a:r>
                      <a:r>
                        <a:rPr sz="900" spc="0">
                          <a:solidFill>
                            <a:srgbClr val="353334"/>
                          </a:solidFill>
                          <a:latin typeface="+mj-lt"/>
                          <a:cs typeface="Arial"/>
                        </a:rPr>
                        <a:t>cardiovascular diseases, cervical cancer, mental health, diabetes diagnosis and treatment, education on healthy lifestyle counselling, smoking cessation advice and physical exercise.</a:t>
                      </a:r>
                      <a:endParaRPr sz="900" spc="0">
                        <a:latin typeface="+mj-lt"/>
                        <a:cs typeface="Arial"/>
                      </a:endParaRPr>
                    </a:p>
                  </a:txBody>
                  <a:tcPr marR="0" marT="36576" marB="36576" anchor="ctr">
                    <a:solidFill>
                      <a:srgbClr val="EDEDEE"/>
                    </a:solidFill>
                  </a:tcPr>
                </a:tc>
                <a:extLst>
                  <a:ext uri="{0D108BD9-81ED-4DB2-BD59-A6C34878D82A}">
                    <a16:rowId xmlns:a16="http://schemas.microsoft.com/office/drawing/2014/main" val="1204146801"/>
                  </a:ext>
                </a:extLst>
              </a:tr>
              <a:tr h="320040">
                <a:tc>
                  <a:txBody>
                    <a:bodyPr/>
                    <a:lstStyle/>
                    <a:p>
                      <a:pPr marL="0" marR="100330" indent="0" algn="r" defTabSz="914400" rtl="0" eaLnBrk="1" latinLnBrk="0" hangingPunct="1">
                        <a:lnSpc>
                          <a:spcPts val="1100"/>
                        </a:lnSpc>
                        <a:spcBef>
                          <a:spcPts val="0"/>
                        </a:spcBef>
                      </a:pPr>
                      <a:r>
                        <a:rPr sz="1200" b="1" kern="1200" spc="0" baseline="0">
                          <a:solidFill>
                            <a:srgbClr val="231F20"/>
                          </a:solidFill>
                          <a:latin typeface="+mj-lt"/>
                          <a:ea typeface="+mn-ea"/>
                          <a:cs typeface="Lucida Sans"/>
                        </a:rPr>
                        <a:t>Children (aged 0–14 ye</a:t>
                      </a:r>
                      <a:r>
                        <a:rPr lang="fr-CH" sz="1200" b="1" kern="1200" spc="0" baseline="0">
                          <a:solidFill>
                            <a:srgbClr val="231F20"/>
                          </a:solidFill>
                          <a:latin typeface="+mj-lt"/>
                          <a:ea typeface="+mn-ea"/>
                          <a:cs typeface="Lucida Sans"/>
                        </a:rPr>
                        <a:t>ars)</a:t>
                      </a:r>
                    </a:p>
                  </a:txBody>
                  <a:tcPr marL="0" marR="0" marT="0" marB="0" anchor="ctr">
                    <a:solidFill>
                      <a:srgbClr val="CDCFD0"/>
                    </a:solidFill>
                  </a:tcPr>
                </a:tc>
                <a:tc>
                  <a:txBody>
                    <a:bodyPr/>
                    <a:lstStyle/>
                    <a:p>
                      <a:pPr marL="0" marR="306705" algn="l">
                        <a:lnSpc>
                          <a:spcPts val="1000"/>
                        </a:lnSpc>
                        <a:spcBef>
                          <a:spcPts val="0"/>
                        </a:spcBef>
                      </a:pPr>
                      <a:r>
                        <a:rPr sz="900" spc="0">
                          <a:solidFill>
                            <a:srgbClr val="353334"/>
                          </a:solidFill>
                          <a:latin typeface="+mj-lt"/>
                          <a:cs typeface="Arial"/>
                        </a:rPr>
                        <a:t>95% of HIV-exposed newborns and infants have access to integrated services for maternal and newborn care, including prevention of the triple vertical transmission of HIV, syphilis and hepatitis B virus.</a:t>
                      </a:r>
                      <a:endParaRPr sz="900" spc="0">
                        <a:latin typeface="+mj-lt"/>
                        <a:cs typeface="Arial"/>
                      </a:endParaRPr>
                    </a:p>
                  </a:txBody>
                  <a:tcPr marR="0" marT="36576" marB="36576" anchor="ctr">
                    <a:solidFill>
                      <a:srgbClr val="EDEDEE"/>
                    </a:solidFill>
                  </a:tcPr>
                </a:tc>
                <a:extLst>
                  <a:ext uri="{0D108BD9-81ED-4DB2-BD59-A6C34878D82A}">
                    <a16:rowId xmlns:a16="http://schemas.microsoft.com/office/drawing/2014/main" val="2816826351"/>
                  </a:ext>
                </a:extLst>
              </a:tr>
              <a:tr h="228600">
                <a:tc>
                  <a:txBody>
                    <a:bodyPr/>
                    <a:lstStyle/>
                    <a:p>
                      <a:pPr marL="0" marR="100330" indent="0" algn="r">
                        <a:lnSpc>
                          <a:spcPts val="1100"/>
                        </a:lnSpc>
                        <a:spcBef>
                          <a:spcPts val="0"/>
                        </a:spcBef>
                      </a:pPr>
                      <a:r>
                        <a:rPr sz="1200" b="1" spc="0" baseline="0">
                          <a:solidFill>
                            <a:srgbClr val="231F20"/>
                          </a:solidFill>
                          <a:latin typeface="+mj-lt"/>
                          <a:cs typeface="Lucida Sans"/>
                        </a:rPr>
                        <a:t>Adolescent boys and</a:t>
                      </a:r>
                      <a:r>
                        <a:rPr lang="fr-CH" sz="1200" b="1" spc="0" baseline="0">
                          <a:solidFill>
                            <a:schemeClr val="tx1"/>
                          </a:solidFill>
                          <a:latin typeface="+mj-lt"/>
                          <a:cs typeface="Lucida Sans"/>
                        </a:rPr>
                        <a:t> </a:t>
                      </a:r>
                      <a:r>
                        <a:rPr sz="1200" b="1" spc="0" baseline="0">
                          <a:solidFill>
                            <a:srgbClr val="231F20"/>
                          </a:solidFill>
                          <a:latin typeface="+mj-lt"/>
                          <a:cs typeface="Lucida Sans"/>
                        </a:rPr>
                        <a:t>young men (aged 15–24 years)</a:t>
                      </a:r>
                      <a:endParaRPr sz="1200" b="1" spc="0" baseline="0">
                        <a:latin typeface="+mj-lt"/>
                        <a:cs typeface="Lucida Sans"/>
                      </a:endParaRPr>
                    </a:p>
                  </a:txBody>
                  <a:tcPr marL="0" marR="0" marT="0" marB="0" anchor="ctr">
                    <a:solidFill>
                      <a:srgbClr val="CDCFD0"/>
                    </a:solidFill>
                  </a:tcPr>
                </a:tc>
                <a:tc rowSpan="2">
                  <a:txBody>
                    <a:bodyPr/>
                    <a:lstStyle/>
                    <a:p>
                      <a:pPr marL="0" marR="114935" algn="l">
                        <a:lnSpc>
                          <a:spcPts val="1000"/>
                        </a:lnSpc>
                        <a:spcBef>
                          <a:spcPts val="0"/>
                        </a:spcBef>
                      </a:pPr>
                      <a:r>
                        <a:rPr sz="900" spc="0">
                          <a:solidFill>
                            <a:srgbClr val="353334"/>
                          </a:solidFill>
                          <a:latin typeface="+mj-lt"/>
                          <a:cs typeface="Arial"/>
                        </a:rPr>
                        <a:t>90% of adolescent boys (aged 15+ years) and men (aged 25–59 years) have access to VMMC integrated with a minimum package of services</a:t>
                      </a:r>
                      <a:r>
                        <a:rPr sz="900" spc="0" baseline="30864">
                          <a:solidFill>
                            <a:srgbClr val="353334"/>
                          </a:solidFill>
                          <a:latin typeface="+mj-lt"/>
                          <a:cs typeface="Arial"/>
                        </a:rPr>
                        <a:t>5 </a:t>
                      </a:r>
                      <a:r>
                        <a:rPr sz="900" spc="0">
                          <a:solidFill>
                            <a:srgbClr val="353334"/>
                          </a:solidFill>
                          <a:latin typeface="+mj-lt"/>
                          <a:cs typeface="Arial"/>
                        </a:rPr>
                        <a:t>and multidisease screening</a:t>
                      </a:r>
                      <a:r>
                        <a:rPr sz="900" spc="0" baseline="30864">
                          <a:solidFill>
                            <a:srgbClr val="353334"/>
                          </a:solidFill>
                          <a:latin typeface="+mj-lt"/>
                          <a:cs typeface="Arial"/>
                        </a:rPr>
                        <a:t>6 </a:t>
                      </a:r>
                      <a:r>
                        <a:rPr sz="900" spc="0">
                          <a:solidFill>
                            <a:srgbClr val="353334"/>
                          </a:solidFill>
                          <a:latin typeface="+mj-lt"/>
                          <a:cs typeface="Arial"/>
                        </a:rPr>
                        <a:t>within male-friendly health-care service delivery in 15 priority countries.</a:t>
                      </a:r>
                      <a:endParaRPr sz="900" spc="0">
                        <a:latin typeface="+mj-lt"/>
                        <a:cs typeface="Arial"/>
                      </a:endParaRPr>
                    </a:p>
                  </a:txBody>
                  <a:tcPr marR="0" marT="36576" marB="36576" anchor="ctr">
                    <a:solidFill>
                      <a:srgbClr val="EDEDEE"/>
                    </a:solidFill>
                  </a:tcPr>
                </a:tc>
                <a:extLst>
                  <a:ext uri="{0D108BD9-81ED-4DB2-BD59-A6C34878D82A}">
                    <a16:rowId xmlns:a16="http://schemas.microsoft.com/office/drawing/2014/main" val="1469980502"/>
                  </a:ext>
                </a:extLst>
              </a:tr>
              <a:tr h="228600">
                <a:tc>
                  <a:txBody>
                    <a:bodyPr/>
                    <a:lstStyle/>
                    <a:p>
                      <a:pPr marL="0" marR="100330" indent="0" algn="r">
                        <a:lnSpc>
                          <a:spcPts val="1100"/>
                        </a:lnSpc>
                        <a:spcBef>
                          <a:spcPts val="0"/>
                        </a:spcBef>
                      </a:pPr>
                      <a:r>
                        <a:rPr sz="1200" b="1" spc="0" baseline="0">
                          <a:solidFill>
                            <a:srgbClr val="231F20"/>
                          </a:solidFill>
                          <a:latin typeface="+mj-lt"/>
                          <a:cs typeface="Lucida Sans"/>
                        </a:rPr>
                        <a:t>Adult men (aged 25+)</a:t>
                      </a:r>
                      <a:endParaRPr sz="1200" b="1" spc="0" baseline="0">
                        <a:latin typeface="+mj-lt"/>
                        <a:cs typeface="Lucida Sans"/>
                      </a:endParaRPr>
                    </a:p>
                  </a:txBody>
                  <a:tcPr marL="0" marR="0" marT="0" marB="0" anchor="ctr">
                    <a:solidFill>
                      <a:srgbClr val="CDCFD0"/>
                    </a:solidFill>
                  </a:tcPr>
                </a:tc>
                <a:tc vMerge="1">
                  <a:txBody>
                    <a:bodyPr/>
                    <a:lstStyle/>
                    <a:p>
                      <a:pPr>
                        <a:lnSpc>
                          <a:spcPts val="1100"/>
                        </a:lnSpc>
                      </a:pPr>
                      <a:endParaRPr sz="1000">
                        <a:latin typeface="+mj-lt"/>
                      </a:endParaRPr>
                    </a:p>
                  </a:txBody>
                  <a:tcPr marL="0" marR="0" marT="0" marB="0"/>
                </a:tc>
                <a:extLst>
                  <a:ext uri="{0D108BD9-81ED-4DB2-BD59-A6C34878D82A}">
                    <a16:rowId xmlns:a16="http://schemas.microsoft.com/office/drawing/2014/main" val="3479050617"/>
                  </a:ext>
                </a:extLst>
              </a:tr>
              <a:tr h="320040">
                <a:tc>
                  <a:txBody>
                    <a:bodyPr/>
                    <a:lstStyle/>
                    <a:p>
                      <a:pPr marL="0" marR="100330" indent="0" algn="r">
                        <a:lnSpc>
                          <a:spcPts val="1100"/>
                        </a:lnSpc>
                        <a:spcBef>
                          <a:spcPts val="0"/>
                        </a:spcBef>
                      </a:pPr>
                      <a:r>
                        <a:rPr sz="1200" b="1" spc="0" baseline="0">
                          <a:solidFill>
                            <a:srgbClr val="231F20"/>
                          </a:solidFill>
                          <a:latin typeface="+mj-lt"/>
                          <a:cs typeface="Lucida Sans"/>
                        </a:rPr>
                        <a:t>School-aged young girls (aged 9–14 years)</a:t>
                      </a:r>
                      <a:endParaRPr sz="1200" b="1" spc="0" baseline="0">
                        <a:latin typeface="+mj-lt"/>
                        <a:cs typeface="Lucida Sans"/>
                      </a:endParaRPr>
                    </a:p>
                  </a:txBody>
                  <a:tcPr marL="0" marR="0" marT="0" marB="0" anchor="ctr">
                    <a:solidFill>
                      <a:srgbClr val="CDCFD0"/>
                    </a:solidFill>
                  </a:tcPr>
                </a:tc>
                <a:tc>
                  <a:txBody>
                    <a:bodyPr/>
                    <a:lstStyle/>
                    <a:p>
                      <a:pPr marL="0" marR="177165" algn="l">
                        <a:lnSpc>
                          <a:spcPts val="1000"/>
                        </a:lnSpc>
                        <a:spcBef>
                          <a:spcPts val="0"/>
                        </a:spcBef>
                      </a:pPr>
                      <a:r>
                        <a:rPr sz="900" spc="0">
                          <a:solidFill>
                            <a:srgbClr val="353334"/>
                          </a:solidFill>
                          <a:latin typeface="+mj-lt"/>
                          <a:cs typeface="Arial"/>
                        </a:rPr>
                        <a:t>90% of school-aged young girls in priority countries have access to HPV vaccination, as well as female genital schistosomiasis </a:t>
                      </a:r>
                      <a:endParaRPr lang="fr-CH" sz="900" spc="0">
                        <a:solidFill>
                          <a:srgbClr val="353334"/>
                        </a:solidFill>
                        <a:latin typeface="+mj-lt"/>
                        <a:cs typeface="Arial"/>
                      </a:endParaRPr>
                    </a:p>
                    <a:p>
                      <a:pPr marL="0" marR="177165" algn="l">
                        <a:lnSpc>
                          <a:spcPts val="1000"/>
                        </a:lnSpc>
                        <a:spcBef>
                          <a:spcPts val="0"/>
                        </a:spcBef>
                      </a:pPr>
                      <a:r>
                        <a:rPr sz="900" spc="0">
                          <a:solidFill>
                            <a:srgbClr val="353334"/>
                          </a:solidFill>
                          <a:latin typeface="+mj-lt"/>
                          <a:cs typeface="Arial"/>
                        </a:rPr>
                        <a:t>(S. haematobium) screening and/or treatment in areas where it is endemic.</a:t>
                      </a:r>
                      <a:r>
                        <a:rPr sz="900" spc="0" baseline="30864">
                          <a:solidFill>
                            <a:srgbClr val="353334"/>
                          </a:solidFill>
                          <a:latin typeface="+mj-lt"/>
                          <a:cs typeface="Arial"/>
                        </a:rPr>
                        <a:t>7</a:t>
                      </a:r>
                      <a:endParaRPr sz="900" spc="0" baseline="30864">
                        <a:latin typeface="+mj-lt"/>
                        <a:cs typeface="Arial"/>
                      </a:endParaRPr>
                    </a:p>
                  </a:txBody>
                  <a:tcPr marR="0" marT="36576" marB="36576" anchor="ctr">
                    <a:solidFill>
                      <a:srgbClr val="EDEDEE"/>
                    </a:solidFill>
                  </a:tcPr>
                </a:tc>
                <a:extLst>
                  <a:ext uri="{0D108BD9-81ED-4DB2-BD59-A6C34878D82A}">
                    <a16:rowId xmlns:a16="http://schemas.microsoft.com/office/drawing/2014/main" val="3798857039"/>
                  </a:ext>
                </a:extLst>
              </a:tr>
              <a:tr h="374904">
                <a:tc>
                  <a:txBody>
                    <a:bodyPr/>
                    <a:lstStyle/>
                    <a:p>
                      <a:pPr marL="0" marR="100330" indent="0" algn="r">
                        <a:lnSpc>
                          <a:spcPts val="1100"/>
                        </a:lnSpc>
                        <a:spcBef>
                          <a:spcPts val="0"/>
                        </a:spcBef>
                      </a:pPr>
                      <a:r>
                        <a:rPr sz="1200" b="1" spc="0" baseline="0">
                          <a:solidFill>
                            <a:srgbClr val="231F20"/>
                          </a:solidFill>
                          <a:latin typeface="+mj-lt"/>
                          <a:cs typeface="Lucida Sans"/>
                        </a:rPr>
                        <a:t>Adolescent girls and</a:t>
                      </a:r>
                      <a:r>
                        <a:rPr lang="fr-CH" sz="1200" b="1" spc="0" baseline="0">
                          <a:solidFill>
                            <a:schemeClr val="tx1"/>
                          </a:solidFill>
                          <a:latin typeface="+mj-lt"/>
                          <a:cs typeface="Lucida Sans"/>
                        </a:rPr>
                        <a:t> </a:t>
                      </a:r>
                      <a:r>
                        <a:rPr sz="1200" b="1" spc="0" baseline="0">
                          <a:solidFill>
                            <a:srgbClr val="231F20"/>
                          </a:solidFill>
                          <a:latin typeface="+mj-lt"/>
                          <a:cs typeface="Lucida Sans"/>
                        </a:rPr>
                        <a:t>young women (aged 15–24 years)</a:t>
                      </a:r>
                      <a:endParaRPr sz="1200" b="1" spc="0" baseline="0">
                        <a:latin typeface="+mj-lt"/>
                        <a:cs typeface="Lucida Sans"/>
                      </a:endParaRPr>
                    </a:p>
                  </a:txBody>
                  <a:tcPr marL="0" marR="0" marT="0" marB="0" anchor="ctr">
                    <a:solidFill>
                      <a:srgbClr val="CDCFD0"/>
                    </a:solidFill>
                  </a:tcPr>
                </a:tc>
                <a:tc rowSpan="2">
                  <a:txBody>
                    <a:bodyPr/>
                    <a:lstStyle/>
                    <a:p>
                      <a:pPr marL="0" marR="185420" algn="l">
                        <a:lnSpc>
                          <a:spcPts val="1000"/>
                        </a:lnSpc>
                        <a:spcBef>
                          <a:spcPts val="0"/>
                        </a:spcBef>
                      </a:pPr>
                      <a:r>
                        <a:rPr sz="900" spc="0">
                          <a:solidFill>
                            <a:srgbClr val="353334"/>
                          </a:solidFill>
                          <a:latin typeface="+mj-lt"/>
                          <a:cs typeface="Arial"/>
                        </a:rPr>
                        <a:t>90% have access to sexual and reproductive health services that integrate HIV prevention, testing and treatment services. These integrated services can include, as appropriate to meet the health needs of local population, HPV, cervical cancer and STI screening and treat, female genital schistosomiasis (S. haematobium) screening and/or treatment, intimate partner violence (IPV) programmes, sexual and gender-based violence (SGBV) programmes that include post-exposure prophylaxis (PEP), emergency contraception and psychological first aid.</a:t>
                      </a:r>
                      <a:r>
                        <a:rPr sz="900" spc="0" baseline="30864">
                          <a:solidFill>
                            <a:srgbClr val="353334"/>
                          </a:solidFill>
                          <a:latin typeface="+mj-lt"/>
                          <a:cs typeface="Arial"/>
                        </a:rPr>
                        <a:t>8</a:t>
                      </a:r>
                      <a:endParaRPr sz="900" spc="0" baseline="30864">
                        <a:latin typeface="+mj-lt"/>
                        <a:cs typeface="Arial"/>
                      </a:endParaRPr>
                    </a:p>
                  </a:txBody>
                  <a:tcPr marR="0" marT="36576" marB="36576" anchor="ctr">
                    <a:solidFill>
                      <a:srgbClr val="EDEDEE"/>
                    </a:solidFill>
                  </a:tcPr>
                </a:tc>
                <a:extLst>
                  <a:ext uri="{0D108BD9-81ED-4DB2-BD59-A6C34878D82A}">
                    <a16:rowId xmlns:a16="http://schemas.microsoft.com/office/drawing/2014/main" val="198901884"/>
                  </a:ext>
                </a:extLst>
              </a:tr>
              <a:tr h="320040">
                <a:tc>
                  <a:txBody>
                    <a:bodyPr/>
                    <a:lstStyle/>
                    <a:p>
                      <a:pPr marL="0" marR="100330" indent="0" algn="r">
                        <a:lnSpc>
                          <a:spcPts val="1100"/>
                        </a:lnSpc>
                        <a:spcBef>
                          <a:spcPts val="0"/>
                        </a:spcBef>
                      </a:pPr>
                      <a:r>
                        <a:rPr sz="1200" b="1" spc="0" baseline="0">
                          <a:solidFill>
                            <a:srgbClr val="231F20"/>
                          </a:solidFill>
                          <a:latin typeface="+mj-lt"/>
                          <a:cs typeface="Lucida Sans"/>
                        </a:rPr>
                        <a:t>Adult women (aged 25+)</a:t>
                      </a:r>
                      <a:endParaRPr sz="1200" b="1" spc="0" baseline="0">
                        <a:latin typeface="+mj-lt"/>
                        <a:cs typeface="Lucida Sans"/>
                      </a:endParaRPr>
                    </a:p>
                  </a:txBody>
                  <a:tcPr marL="0" marR="0" marT="0" marB="0" anchor="ctr">
                    <a:solidFill>
                      <a:srgbClr val="CDCFD0"/>
                    </a:solidFill>
                  </a:tcPr>
                </a:tc>
                <a:tc vMerge="1">
                  <a:txBody>
                    <a:bodyPr/>
                    <a:lstStyle/>
                    <a:p>
                      <a:pPr>
                        <a:lnSpc>
                          <a:spcPts val="1100"/>
                        </a:lnSpc>
                      </a:pPr>
                      <a:endParaRPr sz="1000">
                        <a:latin typeface="+mj-lt"/>
                      </a:endParaRPr>
                    </a:p>
                  </a:txBody>
                  <a:tcPr marR="0" marT="27432" marB="27432">
                    <a:solidFill>
                      <a:srgbClr val="EDEDEE"/>
                    </a:solidFill>
                  </a:tcPr>
                </a:tc>
                <a:extLst>
                  <a:ext uri="{0D108BD9-81ED-4DB2-BD59-A6C34878D82A}">
                    <a16:rowId xmlns:a16="http://schemas.microsoft.com/office/drawing/2014/main" val="828317069"/>
                  </a:ext>
                </a:extLst>
              </a:tr>
              <a:tr h="320040">
                <a:tc>
                  <a:txBody>
                    <a:bodyPr/>
                    <a:lstStyle/>
                    <a:p>
                      <a:pPr marL="0" marR="100330" indent="0" algn="r">
                        <a:lnSpc>
                          <a:spcPts val="1100"/>
                        </a:lnSpc>
                        <a:spcBef>
                          <a:spcPts val="0"/>
                        </a:spcBef>
                      </a:pPr>
                      <a:r>
                        <a:rPr sz="1200" b="1" spc="0" baseline="0">
                          <a:solidFill>
                            <a:srgbClr val="231F20"/>
                          </a:solidFill>
                          <a:latin typeface="+mj-lt"/>
                          <a:cs typeface="Lucida Sans"/>
                        </a:rPr>
                        <a:t>Pregnant and breastfeeding women</a:t>
                      </a:r>
                      <a:endParaRPr sz="1200" b="1" spc="0" baseline="0">
                        <a:latin typeface="+mj-lt"/>
                        <a:cs typeface="Lucida Sans"/>
                      </a:endParaRPr>
                    </a:p>
                  </a:txBody>
                  <a:tcPr marL="0" marR="0" marT="0" marB="0" anchor="ctr">
                    <a:solidFill>
                      <a:srgbClr val="CDCFD0"/>
                    </a:solidFill>
                  </a:tcPr>
                </a:tc>
                <a:tc>
                  <a:txBody>
                    <a:bodyPr/>
                    <a:lstStyle/>
                    <a:p>
                      <a:pPr marL="0" marR="262255" algn="l">
                        <a:lnSpc>
                          <a:spcPts val="1000"/>
                        </a:lnSpc>
                        <a:spcBef>
                          <a:spcPts val="0"/>
                        </a:spcBef>
                      </a:pPr>
                      <a:r>
                        <a:rPr sz="900" spc="0">
                          <a:solidFill>
                            <a:srgbClr val="353334"/>
                          </a:solidFill>
                          <a:latin typeface="+mj-lt"/>
                          <a:cs typeface="Arial"/>
                        </a:rPr>
                        <a:t>95% have access to maternal and newborn care that integrates or links to comprehensive HIV </a:t>
                      </a:r>
                      <a:r>
                        <a:rPr lang="fr-CH" sz="900" spc="0">
                          <a:solidFill>
                            <a:srgbClr val="353334"/>
                          </a:solidFill>
                          <a:latin typeface="+mj-lt"/>
                          <a:cs typeface="Arial"/>
                        </a:rPr>
                        <a:t> </a:t>
                      </a:r>
                      <a:r>
                        <a:rPr sz="900" spc="0">
                          <a:solidFill>
                            <a:srgbClr val="353334"/>
                          </a:solidFill>
                          <a:latin typeface="+mj-lt"/>
                          <a:cs typeface="Arial"/>
                        </a:rPr>
                        <a:t>services, including for the prevention of the triple vertical transmission of HIV, syphilis and hepatitis B virus.</a:t>
                      </a:r>
                      <a:endParaRPr sz="900" spc="0">
                        <a:latin typeface="+mj-lt"/>
                        <a:cs typeface="Arial"/>
                      </a:endParaRPr>
                    </a:p>
                  </a:txBody>
                  <a:tcPr marR="0" marT="36576" marB="36576" anchor="ctr">
                    <a:solidFill>
                      <a:srgbClr val="EDEDEE"/>
                    </a:solidFill>
                  </a:tcPr>
                </a:tc>
                <a:extLst>
                  <a:ext uri="{0D108BD9-81ED-4DB2-BD59-A6C34878D82A}">
                    <a16:rowId xmlns:a16="http://schemas.microsoft.com/office/drawing/2014/main" val="3174395992"/>
                  </a:ext>
                </a:extLst>
              </a:tr>
              <a:tr h="320040">
                <a:tc>
                  <a:txBody>
                    <a:bodyPr/>
                    <a:lstStyle/>
                    <a:p>
                      <a:pPr marL="0" marR="100330" indent="0" algn="r">
                        <a:lnSpc>
                          <a:spcPts val="1100"/>
                        </a:lnSpc>
                        <a:spcBef>
                          <a:spcPts val="0"/>
                        </a:spcBef>
                      </a:pPr>
                      <a:r>
                        <a:rPr sz="1200" b="1" spc="0" baseline="0">
                          <a:solidFill>
                            <a:srgbClr val="231F20"/>
                          </a:solidFill>
                          <a:latin typeface="+mj-lt"/>
                          <a:cs typeface="Lucida Sans"/>
                        </a:rPr>
                        <a:t>Gay men and other men who have sex with men</a:t>
                      </a:r>
                      <a:endParaRPr sz="1200" b="1" spc="0" baseline="0">
                        <a:latin typeface="+mj-lt"/>
                        <a:cs typeface="Lucida Sans"/>
                      </a:endParaRPr>
                    </a:p>
                  </a:txBody>
                  <a:tcPr marL="0" marR="0" marT="0" marB="0" anchor="ctr">
                    <a:solidFill>
                      <a:srgbClr val="CDCFD0"/>
                    </a:solidFill>
                  </a:tcPr>
                </a:tc>
                <a:tc>
                  <a:txBody>
                    <a:bodyPr/>
                    <a:lstStyle/>
                    <a:p>
                      <a:pPr marL="0" marR="607695" algn="l">
                        <a:lnSpc>
                          <a:spcPts val="1000"/>
                        </a:lnSpc>
                        <a:spcBef>
                          <a:spcPts val="0"/>
                        </a:spcBef>
                      </a:pPr>
                      <a:r>
                        <a:rPr sz="900" spc="0">
                          <a:solidFill>
                            <a:srgbClr val="353334"/>
                          </a:solidFill>
                          <a:latin typeface="+mj-lt"/>
                          <a:cs typeface="Arial"/>
                        </a:rPr>
                        <a:t>90% have access to HIV services integrated with (or link to) STI, mental health and IPV </a:t>
                      </a:r>
                      <a:r>
                        <a:rPr sz="900" spc="0" err="1">
                          <a:solidFill>
                            <a:srgbClr val="353334"/>
                          </a:solidFill>
                          <a:latin typeface="+mj-lt"/>
                          <a:cs typeface="Arial"/>
                        </a:rPr>
                        <a:t>programmes</a:t>
                      </a:r>
                      <a:r>
                        <a:rPr sz="900" spc="0">
                          <a:solidFill>
                            <a:srgbClr val="353334"/>
                          </a:solidFill>
                          <a:latin typeface="+mj-lt"/>
                          <a:cs typeface="Arial"/>
                        </a:rPr>
                        <a:t>, SGBV programmes that include PEP, and psychological first-aid.</a:t>
                      </a:r>
                      <a:endParaRPr sz="900" spc="0">
                        <a:latin typeface="+mj-lt"/>
                        <a:cs typeface="Arial"/>
                      </a:endParaRPr>
                    </a:p>
                  </a:txBody>
                  <a:tcPr marR="0" marT="36576" marB="36576" anchor="ctr">
                    <a:solidFill>
                      <a:srgbClr val="EDEDEE"/>
                    </a:solidFill>
                  </a:tcPr>
                </a:tc>
                <a:extLst>
                  <a:ext uri="{0D108BD9-81ED-4DB2-BD59-A6C34878D82A}">
                    <a16:rowId xmlns:a16="http://schemas.microsoft.com/office/drawing/2014/main" val="1661141"/>
                  </a:ext>
                </a:extLst>
              </a:tr>
              <a:tr h="320040">
                <a:tc>
                  <a:txBody>
                    <a:bodyPr/>
                    <a:lstStyle/>
                    <a:p>
                      <a:pPr marL="0" marR="100330" indent="0" algn="r">
                        <a:lnSpc>
                          <a:spcPts val="1100"/>
                        </a:lnSpc>
                        <a:spcBef>
                          <a:spcPts val="0"/>
                        </a:spcBef>
                      </a:pPr>
                      <a:r>
                        <a:rPr sz="1200" b="1" spc="0" baseline="0">
                          <a:solidFill>
                            <a:srgbClr val="231F20"/>
                          </a:solidFill>
                          <a:latin typeface="+mj-lt"/>
                          <a:cs typeface="Lucida Sans"/>
                        </a:rPr>
                        <a:t>Sex workers</a:t>
                      </a:r>
                      <a:endParaRPr sz="1200" b="1" spc="0" baseline="0">
                        <a:latin typeface="+mj-lt"/>
                        <a:cs typeface="Lucida Sans"/>
                      </a:endParaRPr>
                    </a:p>
                  </a:txBody>
                  <a:tcPr marL="0" marR="0" marT="0" marB="0" anchor="ctr">
                    <a:solidFill>
                      <a:srgbClr val="CDCFD0"/>
                    </a:solidFill>
                  </a:tcPr>
                </a:tc>
                <a:tc>
                  <a:txBody>
                    <a:bodyPr/>
                    <a:lstStyle/>
                    <a:p>
                      <a:pPr marL="0" marR="607695" algn="l">
                        <a:lnSpc>
                          <a:spcPts val="1000"/>
                        </a:lnSpc>
                        <a:spcBef>
                          <a:spcPts val="0"/>
                        </a:spcBef>
                      </a:pPr>
                      <a:r>
                        <a:rPr sz="900" spc="0">
                          <a:solidFill>
                            <a:srgbClr val="353334"/>
                          </a:solidFill>
                          <a:latin typeface="+mj-lt"/>
                          <a:cs typeface="Arial"/>
                        </a:rPr>
                        <a:t>90% have access to HIV services integrated with (or link to) STI, mental health and IPV </a:t>
                      </a:r>
                      <a:r>
                        <a:rPr sz="900" spc="0" err="1">
                          <a:solidFill>
                            <a:srgbClr val="353334"/>
                          </a:solidFill>
                          <a:latin typeface="+mj-lt"/>
                          <a:cs typeface="Arial"/>
                        </a:rPr>
                        <a:t>programmes</a:t>
                      </a:r>
                      <a:r>
                        <a:rPr sz="900" spc="0">
                          <a:solidFill>
                            <a:srgbClr val="353334"/>
                          </a:solidFill>
                          <a:latin typeface="+mj-lt"/>
                          <a:cs typeface="Arial"/>
                        </a:rPr>
                        <a:t>, SGBV programmes that include PEP and psychological first-aid.</a:t>
                      </a:r>
                      <a:endParaRPr sz="900" spc="0">
                        <a:latin typeface="+mj-lt"/>
                        <a:cs typeface="Arial"/>
                      </a:endParaRPr>
                    </a:p>
                  </a:txBody>
                  <a:tcPr marR="0" marT="36576" marB="36576" anchor="ctr">
                    <a:solidFill>
                      <a:srgbClr val="EDEDEE"/>
                    </a:solidFill>
                  </a:tcPr>
                </a:tc>
                <a:extLst>
                  <a:ext uri="{0D108BD9-81ED-4DB2-BD59-A6C34878D82A}">
                    <a16:rowId xmlns:a16="http://schemas.microsoft.com/office/drawing/2014/main" val="4100986150"/>
                  </a:ext>
                </a:extLst>
              </a:tr>
              <a:tr h="274320">
                <a:tc>
                  <a:txBody>
                    <a:bodyPr/>
                    <a:lstStyle/>
                    <a:p>
                      <a:pPr marL="0" marR="100330" indent="0" algn="r">
                        <a:lnSpc>
                          <a:spcPts val="1100"/>
                        </a:lnSpc>
                        <a:spcBef>
                          <a:spcPts val="0"/>
                        </a:spcBef>
                      </a:pPr>
                      <a:r>
                        <a:rPr sz="1200" b="1" spc="0" baseline="0">
                          <a:solidFill>
                            <a:srgbClr val="231F20"/>
                          </a:solidFill>
                          <a:latin typeface="+mj-lt"/>
                          <a:cs typeface="Lucida Sans"/>
                        </a:rPr>
                        <a:t>Transgender people</a:t>
                      </a:r>
                      <a:endParaRPr sz="1200" b="1" spc="0" baseline="0">
                        <a:latin typeface="+mj-lt"/>
                        <a:cs typeface="Lucida Sans"/>
                      </a:endParaRPr>
                    </a:p>
                  </a:txBody>
                  <a:tcPr marL="0" marR="0" marT="0" marB="0" anchor="ctr">
                    <a:solidFill>
                      <a:srgbClr val="CDCFD0"/>
                    </a:solidFill>
                  </a:tcPr>
                </a:tc>
                <a:tc>
                  <a:txBody>
                    <a:bodyPr/>
                    <a:lstStyle/>
                    <a:p>
                      <a:pPr marL="0" marR="185420" algn="l">
                        <a:lnSpc>
                          <a:spcPts val="1000"/>
                        </a:lnSpc>
                        <a:spcBef>
                          <a:spcPts val="0"/>
                        </a:spcBef>
                      </a:pPr>
                      <a:r>
                        <a:rPr sz="900" spc="0">
                          <a:solidFill>
                            <a:srgbClr val="353334"/>
                          </a:solidFill>
                          <a:latin typeface="+mj-lt"/>
                          <a:cs typeface="Arial"/>
                        </a:rPr>
                        <a:t>90% of transgender people have access to HIV services integrated with or linked to STI, mental health, gender-affirming therapy, IPV programmes, and SGBV programmes that include PEP, emergency contraception and psychological first aid.</a:t>
                      </a:r>
                      <a:endParaRPr sz="900" spc="0">
                        <a:latin typeface="+mj-lt"/>
                        <a:cs typeface="Arial"/>
                      </a:endParaRPr>
                    </a:p>
                  </a:txBody>
                  <a:tcPr marR="0" marT="36576" marB="36576" anchor="ctr">
                    <a:solidFill>
                      <a:srgbClr val="EDEDEE"/>
                    </a:solidFill>
                  </a:tcPr>
                </a:tc>
                <a:extLst>
                  <a:ext uri="{0D108BD9-81ED-4DB2-BD59-A6C34878D82A}">
                    <a16:rowId xmlns:a16="http://schemas.microsoft.com/office/drawing/2014/main" val="3626694653"/>
                  </a:ext>
                </a:extLst>
              </a:tr>
              <a:tr h="228600">
                <a:tc>
                  <a:txBody>
                    <a:bodyPr/>
                    <a:lstStyle/>
                    <a:p>
                      <a:pPr marL="0" marR="100330" indent="0" algn="r">
                        <a:lnSpc>
                          <a:spcPts val="1100"/>
                        </a:lnSpc>
                        <a:spcBef>
                          <a:spcPts val="0"/>
                        </a:spcBef>
                      </a:pPr>
                      <a:r>
                        <a:rPr sz="1200" b="1" spc="0" baseline="0">
                          <a:solidFill>
                            <a:srgbClr val="231F20"/>
                          </a:solidFill>
                          <a:latin typeface="+mj-lt"/>
                          <a:cs typeface="Lucida Sans"/>
                        </a:rPr>
                        <a:t>People who inject drugs</a:t>
                      </a:r>
                      <a:endParaRPr sz="1200" b="1" spc="0" baseline="0">
                        <a:latin typeface="+mj-lt"/>
                        <a:cs typeface="Lucida Sans"/>
                      </a:endParaRPr>
                    </a:p>
                  </a:txBody>
                  <a:tcPr marL="0" marR="0" marT="0" marB="0" anchor="ctr">
                    <a:solidFill>
                      <a:srgbClr val="CDCFD0"/>
                    </a:solidFill>
                  </a:tcPr>
                </a:tc>
                <a:tc>
                  <a:txBody>
                    <a:bodyPr/>
                    <a:lstStyle/>
                    <a:p>
                      <a:pPr marL="0" marR="168910" algn="l">
                        <a:lnSpc>
                          <a:spcPts val="1000"/>
                        </a:lnSpc>
                        <a:spcBef>
                          <a:spcPts val="0"/>
                        </a:spcBef>
                      </a:pPr>
                      <a:r>
                        <a:rPr sz="900" spc="0">
                          <a:solidFill>
                            <a:srgbClr val="353334"/>
                          </a:solidFill>
                          <a:latin typeface="+mj-lt"/>
                          <a:cs typeface="Arial"/>
                        </a:rPr>
                        <a:t>90% have access to comprehensive harm reduction services integrating or linked to hepatitis C,</a:t>
                      </a:r>
                      <a:r>
                        <a:rPr lang="fr-CH" sz="900" spc="0">
                          <a:solidFill>
                            <a:srgbClr val="353334"/>
                          </a:solidFill>
                          <a:latin typeface="+mj-lt"/>
                          <a:cs typeface="Arial"/>
                        </a:rPr>
                        <a:t> </a:t>
                      </a:r>
                      <a:r>
                        <a:rPr sz="900" spc="0">
                          <a:solidFill>
                            <a:srgbClr val="353334"/>
                          </a:solidFill>
                          <a:latin typeface="+mj-lt"/>
                          <a:cs typeface="Arial"/>
                        </a:rPr>
                        <a:t>HIV and mental health services.</a:t>
                      </a:r>
                      <a:endParaRPr sz="900" spc="0">
                        <a:latin typeface="+mj-lt"/>
                        <a:cs typeface="Arial"/>
                      </a:endParaRPr>
                    </a:p>
                  </a:txBody>
                  <a:tcPr marR="0" marT="36576" marB="36576" anchor="ctr">
                    <a:solidFill>
                      <a:srgbClr val="EDEDEE"/>
                    </a:solidFill>
                  </a:tcPr>
                </a:tc>
                <a:extLst>
                  <a:ext uri="{0D108BD9-81ED-4DB2-BD59-A6C34878D82A}">
                    <a16:rowId xmlns:a16="http://schemas.microsoft.com/office/drawing/2014/main" val="4206290710"/>
                  </a:ext>
                </a:extLst>
              </a:tr>
              <a:tr h="228600">
                <a:tc>
                  <a:txBody>
                    <a:bodyPr/>
                    <a:lstStyle/>
                    <a:p>
                      <a:pPr marL="0" marR="100330" indent="0" algn="r">
                        <a:lnSpc>
                          <a:spcPts val="1100"/>
                        </a:lnSpc>
                        <a:spcBef>
                          <a:spcPts val="0"/>
                        </a:spcBef>
                      </a:pPr>
                      <a:r>
                        <a:rPr sz="1200" b="1" spc="0" baseline="0">
                          <a:solidFill>
                            <a:srgbClr val="231F20"/>
                          </a:solidFill>
                          <a:latin typeface="+mj-lt"/>
                          <a:cs typeface="Lucida Sans"/>
                        </a:rPr>
                        <a:t>People in prisons and other closed settings</a:t>
                      </a:r>
                      <a:endParaRPr sz="1200" b="1" spc="0" baseline="0">
                        <a:latin typeface="+mj-lt"/>
                        <a:cs typeface="Lucida Sans"/>
                      </a:endParaRPr>
                    </a:p>
                  </a:txBody>
                  <a:tcPr marL="0" marR="0" marT="0" marB="0" anchor="ctr">
                    <a:solidFill>
                      <a:srgbClr val="CDCFD0"/>
                    </a:solidFill>
                  </a:tcPr>
                </a:tc>
                <a:tc>
                  <a:txBody>
                    <a:bodyPr/>
                    <a:lstStyle/>
                    <a:p>
                      <a:pPr marL="0" algn="l">
                        <a:lnSpc>
                          <a:spcPts val="1000"/>
                        </a:lnSpc>
                        <a:spcBef>
                          <a:spcPts val="0"/>
                        </a:spcBef>
                      </a:pPr>
                      <a:r>
                        <a:rPr sz="900" spc="0">
                          <a:solidFill>
                            <a:srgbClr val="353334"/>
                          </a:solidFill>
                          <a:latin typeface="+mj-lt"/>
                          <a:cs typeface="Arial"/>
                        </a:rPr>
                        <a:t>90% have access to integrated tuberculosis, hepatitis C and HIV services.</a:t>
                      </a:r>
                      <a:endParaRPr sz="900" spc="0">
                        <a:latin typeface="+mj-lt"/>
                        <a:cs typeface="Arial"/>
                      </a:endParaRPr>
                    </a:p>
                  </a:txBody>
                  <a:tcPr marR="0" marT="36576" marB="36576" anchor="ctr">
                    <a:solidFill>
                      <a:srgbClr val="EDEDEE"/>
                    </a:solidFill>
                  </a:tcPr>
                </a:tc>
                <a:extLst>
                  <a:ext uri="{0D108BD9-81ED-4DB2-BD59-A6C34878D82A}">
                    <a16:rowId xmlns:a16="http://schemas.microsoft.com/office/drawing/2014/main" val="4067790093"/>
                  </a:ext>
                </a:extLst>
              </a:tr>
              <a:tr h="228600">
                <a:tc>
                  <a:txBody>
                    <a:bodyPr/>
                    <a:lstStyle/>
                    <a:p>
                      <a:pPr marL="0" marR="100330" indent="0" algn="r">
                        <a:lnSpc>
                          <a:spcPts val="1300"/>
                        </a:lnSpc>
                        <a:spcBef>
                          <a:spcPts val="0"/>
                        </a:spcBef>
                      </a:pPr>
                      <a:r>
                        <a:rPr lang="en-US" sz="1200" b="1" spc="0" baseline="0">
                          <a:latin typeface="+mj-lt"/>
                          <a:cs typeface="Lucida Sans"/>
                        </a:rPr>
                        <a:t>People on the move (migrants, refugees, those in humanitarian settings, etc.)</a:t>
                      </a:r>
                      <a:endParaRPr sz="1200" b="1" spc="0" baseline="0">
                        <a:latin typeface="+mj-lt"/>
                        <a:cs typeface="Lucida Sans"/>
                      </a:endParaRPr>
                    </a:p>
                  </a:txBody>
                  <a:tcPr marL="0" marR="0" marT="0" marB="0" anchor="ctr">
                    <a:solidFill>
                      <a:srgbClr val="CDCFD0"/>
                    </a:solidFill>
                  </a:tcPr>
                </a:tc>
                <a:tc>
                  <a:txBody>
                    <a:bodyPr/>
                    <a:lstStyle/>
                    <a:p>
                      <a:pPr marL="0" algn="l">
                        <a:lnSpc>
                          <a:spcPts val="1000"/>
                        </a:lnSpc>
                        <a:spcBef>
                          <a:spcPts val="0"/>
                        </a:spcBef>
                      </a:pPr>
                      <a:r>
                        <a:rPr lang="en-US" sz="900" spc="0" dirty="0">
                          <a:latin typeface="+mj-lt"/>
                          <a:cs typeface="Arial"/>
                        </a:rPr>
                        <a:t>90% have access to integrated tuberculosis, hepatitis C and HIV services, in addition to IPV </a:t>
                      </a:r>
                      <a:r>
                        <a:rPr lang="en-US" sz="900" spc="0" dirty="0" err="1">
                          <a:latin typeface="+mj-lt"/>
                          <a:cs typeface="Arial"/>
                        </a:rPr>
                        <a:t>programmes</a:t>
                      </a:r>
                      <a:r>
                        <a:rPr lang="en-US" sz="900" spc="0" dirty="0">
                          <a:latin typeface="+mj-lt"/>
                          <a:cs typeface="Arial"/>
                        </a:rPr>
                        <a:t>, SGBV </a:t>
                      </a:r>
                      <a:r>
                        <a:rPr lang="en-US" sz="900" spc="0" dirty="0" err="1">
                          <a:latin typeface="+mj-lt"/>
                          <a:cs typeface="Arial"/>
                        </a:rPr>
                        <a:t>programmes</a:t>
                      </a:r>
                      <a:r>
                        <a:rPr lang="en-US" sz="900" spc="0" dirty="0">
                          <a:latin typeface="+mj-lt"/>
                          <a:cs typeface="Arial"/>
                        </a:rPr>
                        <a:t> that include PEP, emergency contraception and psychological first aid. These integrated services should be person-</a:t>
                      </a:r>
                      <a:r>
                        <a:rPr lang="en-US" sz="900" spc="0" dirty="0" err="1">
                          <a:latin typeface="+mj-lt"/>
                          <a:cs typeface="Arial"/>
                        </a:rPr>
                        <a:t>centred</a:t>
                      </a:r>
                      <a:r>
                        <a:rPr lang="en-US" sz="900" spc="0" dirty="0">
                          <a:latin typeface="+mj-lt"/>
                          <a:cs typeface="Arial"/>
                        </a:rPr>
                        <a:t> and tailored to the humanitarian context, the place of settling and the place of origin.</a:t>
                      </a:r>
                      <a:endParaRPr sz="900" spc="0" dirty="0">
                        <a:latin typeface="+mj-lt"/>
                        <a:cs typeface="Arial"/>
                      </a:endParaRPr>
                    </a:p>
                  </a:txBody>
                  <a:tcPr marR="0" marT="36576" marB="36576" anchor="ctr">
                    <a:solidFill>
                      <a:srgbClr val="EDEDEE"/>
                    </a:solidFill>
                  </a:tcPr>
                </a:tc>
                <a:extLst>
                  <a:ext uri="{0D108BD9-81ED-4DB2-BD59-A6C34878D82A}">
                    <a16:rowId xmlns:a16="http://schemas.microsoft.com/office/drawing/2014/main" val="596733209"/>
                  </a:ext>
                </a:extLst>
              </a:tr>
            </a:tbl>
          </a:graphicData>
        </a:graphic>
      </p:graphicFrame>
      <p:sp>
        <p:nvSpPr>
          <p:cNvPr id="8" name="object 2">
            <a:extLst>
              <a:ext uri="{FF2B5EF4-FFF2-40B4-BE49-F238E27FC236}">
                <a16:creationId xmlns:a16="http://schemas.microsoft.com/office/drawing/2014/main" id="{55E0F1DF-B0F7-4A78-B491-E1788BA3C045}"/>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4174868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6CFCC2-F137-4BBC-B46F-287293C5FF9B}"/>
              </a:ext>
            </a:extLst>
          </p:cNvPr>
          <p:cNvGrpSpPr/>
          <p:nvPr/>
        </p:nvGrpSpPr>
        <p:grpSpPr>
          <a:xfrm>
            <a:off x="0" y="283464"/>
            <a:ext cx="12192000" cy="6574535"/>
            <a:chOff x="0" y="283464"/>
            <a:chExt cx="12192000" cy="6574535"/>
          </a:xfrm>
        </p:grpSpPr>
        <p:sp>
          <p:nvSpPr>
            <p:cNvPr id="38" name="TextBox 37">
              <a:extLst>
                <a:ext uri="{FF2B5EF4-FFF2-40B4-BE49-F238E27FC236}">
                  <a16:creationId xmlns:a16="http://schemas.microsoft.com/office/drawing/2014/main" id="{8A9F0BCB-5A52-4BDC-B64A-8D19E0628320}"/>
                </a:ext>
              </a:extLst>
            </p:cNvPr>
            <p:cNvSpPr txBox="1"/>
            <p:nvPr/>
          </p:nvSpPr>
          <p:spPr>
            <a:xfrm>
              <a:off x="3048" y="283464"/>
              <a:ext cx="12188952" cy="246221"/>
            </a:xfrm>
            <a:prstGeom prst="rect">
              <a:avLst/>
            </a:prstGeom>
            <a:noFill/>
          </p:spPr>
          <p:txBody>
            <a:bodyPr wrap="square" lIns="6611112"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10" normalizeH="0" baseline="0" noProof="0">
                  <a:ln>
                    <a:noFill/>
                  </a:ln>
                  <a:solidFill>
                    <a:srgbClr val="FFFFFF"/>
                  </a:solidFill>
                  <a:effectLst/>
                  <a:uLnTx/>
                  <a:uFillTx/>
                  <a:latin typeface="Arial" panose="020B0604020202020204"/>
                  <a:ea typeface="+mn-ea"/>
                  <a:cs typeface="+mn-cs"/>
                </a:rPr>
                <a:t>GLOBAL AIDS </a:t>
              </a:r>
              <a:r>
                <a:rPr kumimoji="0" lang="en-US" sz="1600" b="0" i="0" u="none" strike="noStrike" kern="1200" cap="none" spc="110" normalizeH="0" baseline="0" noProof="0">
                  <a:ln>
                    <a:noFill/>
                  </a:ln>
                  <a:solidFill>
                    <a:prstClr val="black"/>
                  </a:solidFill>
                  <a:effectLst/>
                  <a:uLnTx/>
                  <a:uFillTx/>
                  <a:latin typeface="Arial" panose="020B0604020202020204"/>
                  <a:ea typeface="+mn-ea"/>
                  <a:cs typeface="+mn-cs"/>
                </a:rPr>
                <a:t>WORLD AIDS DAY REPORT</a:t>
              </a:r>
              <a:r>
                <a:rPr kumimoji="0" lang="en-US" sz="1600" b="0" i="0" u="none" strike="noStrike" kern="1200" cap="none" spc="110" normalizeH="0" baseline="0" noProof="0">
                  <a:ln>
                    <a:noFill/>
                  </a:ln>
                  <a:solidFill>
                    <a:srgbClr val="FFFFFF"/>
                  </a:solidFill>
                  <a:effectLst/>
                  <a:uLnTx/>
                  <a:uFillTx/>
                  <a:latin typeface="Arial" panose="020B0604020202020204"/>
                  <a:ea typeface="+mn-ea"/>
                  <a:cs typeface="+mn-cs"/>
                </a:rPr>
                <a:t> </a:t>
              </a:r>
              <a:r>
                <a:rPr kumimoji="0" lang="en-US" sz="1600" b="0" i="0" u="none" strike="noStrike" kern="1200" cap="none" spc="110" normalizeH="0" baseline="0" noProof="0">
                  <a:ln>
                    <a:noFill/>
                  </a:ln>
                  <a:solidFill>
                    <a:prstClr val="black"/>
                  </a:solidFill>
                  <a:effectLst/>
                  <a:uLnTx/>
                  <a:uFillTx/>
                  <a:latin typeface="Arial" panose="020B0604020202020204"/>
                  <a:ea typeface="+mn-ea"/>
                  <a:cs typeface="+mn-cs"/>
                </a:rPr>
                <a:t>| </a:t>
              </a:r>
              <a:r>
                <a:rPr kumimoji="0" lang="en-US" sz="1600" b="1" i="0" u="none" strike="noStrike" kern="1200" cap="none" spc="110" normalizeH="0" baseline="0" noProof="0">
                  <a:ln>
                    <a:noFill/>
                  </a:ln>
                  <a:solidFill>
                    <a:prstClr val="black"/>
                  </a:solidFill>
                  <a:effectLst/>
                  <a:uLnTx/>
                  <a:uFillTx/>
                  <a:latin typeface="Arial" panose="020B0604020202020204"/>
                  <a:ea typeface="+mn-ea"/>
                  <a:cs typeface="+mn-cs"/>
                </a:rPr>
                <a:t>2020</a:t>
              </a:r>
              <a:endParaRPr kumimoji="0" lang="en-US" sz="1600" b="1" i="0" u="none" strike="noStrike" kern="1200" cap="none" spc="110" normalizeH="0" baseline="0" noProof="0">
                <a:ln>
                  <a:noFill/>
                </a:ln>
                <a:solidFill>
                  <a:prstClr val="black"/>
                </a:solidFill>
                <a:effectLst/>
                <a:uLnTx/>
                <a:uFillTx/>
                <a:latin typeface="Arial" panose="020B0604020202020204"/>
                <a:ea typeface="+mn-lt"/>
                <a:cs typeface="Arial" panose="020B0604020202020204"/>
              </a:endParaRPr>
            </a:p>
          </p:txBody>
        </p:sp>
        <p:sp>
          <p:nvSpPr>
            <p:cNvPr id="6" name="TextBox 5">
              <a:extLst>
                <a:ext uri="{FF2B5EF4-FFF2-40B4-BE49-F238E27FC236}">
                  <a16:creationId xmlns:a16="http://schemas.microsoft.com/office/drawing/2014/main" id="{C46D4394-6632-4BE1-885A-56064CED36BD}"/>
                </a:ext>
              </a:extLst>
            </p:cNvPr>
            <p:cNvSpPr txBox="1"/>
            <p:nvPr/>
          </p:nvSpPr>
          <p:spPr>
            <a:xfrm>
              <a:off x="3001818" y="2050113"/>
              <a:ext cx="9190182" cy="1231106"/>
            </a:xfrm>
            <a:prstGeom prst="rect">
              <a:avLst/>
            </a:prstGeom>
            <a:noFill/>
          </p:spPr>
          <p:txBody>
            <a:bodyPr wrap="square" lIns="2834640" tIns="0" rIns="0" bIns="0" rtlCol="0" anchor="ctr" anchorCtr="0">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50" normalizeH="0" baseline="0" noProof="0">
                  <a:ln>
                    <a:noFill/>
                  </a:ln>
                  <a:solidFill>
                    <a:srgbClr val="E31836"/>
                  </a:solidFill>
                  <a:effectLst/>
                  <a:uLnTx/>
                  <a:uFillTx/>
                  <a:latin typeface="Arial" panose="020B0604020202020204"/>
                  <a:ea typeface="+mn-ea"/>
                  <a:cs typeface="+mn-cs"/>
                </a:rPr>
                <a:t>REACHING</a:t>
              </a:r>
              <a:r>
                <a:rPr kumimoji="0" lang="en-US" sz="4000" b="1" i="0" u="none" strike="noStrike" kern="1200" cap="none" spc="50" normalizeH="0" baseline="0" noProof="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50" normalizeH="0" baseline="0" noProof="0">
                  <a:ln>
                    <a:noFill/>
                  </a:ln>
                  <a:solidFill>
                    <a:prstClr val="black"/>
                  </a:solidFill>
                  <a:effectLst/>
                  <a:uLnTx/>
                  <a:uFillTx/>
                  <a:latin typeface="Arial" panose="020B0604020202020204"/>
                  <a:ea typeface="+mn-ea"/>
                  <a:cs typeface="+mn-cs"/>
                </a:rPr>
                <a:t>THE TARGETS </a:t>
              </a:r>
            </a:p>
          </p:txBody>
        </p:sp>
        <p:pic>
          <p:nvPicPr>
            <p:cNvPr id="3" name="Picture 2" descr="A picture containing person, person, watching&#10;&#10;Description automatically generated">
              <a:extLst>
                <a:ext uri="{FF2B5EF4-FFF2-40B4-BE49-F238E27FC236}">
                  <a16:creationId xmlns:a16="http://schemas.microsoft.com/office/drawing/2014/main" id="{A108FDA0-D7C6-4A04-AA6F-25161E79428D}"/>
                </a:ext>
              </a:extLst>
            </p:cNvPr>
            <p:cNvPicPr>
              <a:picLocks noChangeAspect="1"/>
            </p:cNvPicPr>
            <p:nvPr/>
          </p:nvPicPr>
          <p:blipFill rotWithShape="1">
            <a:blip r:embed="rId3">
              <a:extLst>
                <a:ext uri="{28A0092B-C50C-407E-A947-70E740481C1C}">
                  <a14:useLocalDpi xmlns:a14="http://schemas.microsoft.com/office/drawing/2010/main" val="0"/>
                </a:ext>
              </a:extLst>
            </a:blip>
            <a:srcRect t="1855" b="428"/>
            <a:stretch/>
          </p:blipFill>
          <p:spPr>
            <a:xfrm>
              <a:off x="0" y="529684"/>
              <a:ext cx="5223684" cy="6328315"/>
            </a:xfrm>
            <a:prstGeom prst="rect">
              <a:avLst/>
            </a:prstGeom>
          </p:spPr>
        </p:pic>
      </p:grpSp>
    </p:spTree>
    <p:extLst>
      <p:ext uri="{BB962C8B-B14F-4D97-AF65-F5344CB8AC3E}">
        <p14:creationId xmlns:p14="http://schemas.microsoft.com/office/powerpoint/2010/main" val="1219356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D57D57C-6EB4-4DA1-8C9D-F3A27B8960C7}"/>
              </a:ext>
            </a:extLst>
          </p:cNvPr>
          <p:cNvGrpSpPr/>
          <p:nvPr/>
        </p:nvGrpSpPr>
        <p:grpSpPr>
          <a:xfrm>
            <a:off x="0" y="189345"/>
            <a:ext cx="12192000" cy="6668655"/>
            <a:chOff x="0" y="189345"/>
            <a:chExt cx="12192000" cy="6668655"/>
          </a:xfrm>
        </p:grpSpPr>
        <p:sp>
          <p:nvSpPr>
            <p:cNvPr id="38" name="TextBox 37">
              <a:extLst>
                <a:ext uri="{FF2B5EF4-FFF2-40B4-BE49-F238E27FC236}">
                  <a16:creationId xmlns:a16="http://schemas.microsoft.com/office/drawing/2014/main" id="{8A9F0BCB-5A52-4BDC-B64A-8D19E0628320}"/>
                </a:ext>
              </a:extLst>
            </p:cNvPr>
            <p:cNvSpPr txBox="1"/>
            <p:nvPr/>
          </p:nvSpPr>
          <p:spPr>
            <a:xfrm>
              <a:off x="3048" y="283464"/>
              <a:ext cx="12188952" cy="246221"/>
            </a:xfrm>
            <a:prstGeom prst="rect">
              <a:avLst/>
            </a:prstGeom>
            <a:noFill/>
          </p:spPr>
          <p:txBody>
            <a:bodyPr wrap="square" lIns="6611112"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10" normalizeH="0" baseline="0" noProof="0">
                  <a:ln>
                    <a:noFill/>
                  </a:ln>
                  <a:solidFill>
                    <a:srgbClr val="FFFFFF"/>
                  </a:solidFill>
                  <a:effectLst/>
                  <a:uLnTx/>
                  <a:uFillTx/>
                  <a:latin typeface="Arial" panose="020B0604020202020204"/>
                  <a:ea typeface="+mn-ea"/>
                  <a:cs typeface="+mn-cs"/>
                </a:rPr>
                <a:t>GLOBAL AIDS </a:t>
              </a:r>
              <a:r>
                <a:rPr kumimoji="0" lang="en-US" sz="1600" b="0" i="0" u="none" strike="noStrike" kern="1200" cap="none" spc="110" normalizeH="0" baseline="0" noProof="0">
                  <a:ln>
                    <a:noFill/>
                  </a:ln>
                  <a:solidFill>
                    <a:prstClr val="black"/>
                  </a:solidFill>
                  <a:effectLst/>
                  <a:uLnTx/>
                  <a:uFillTx/>
                  <a:latin typeface="Arial" panose="020B0604020202020204"/>
                  <a:ea typeface="+mn-ea"/>
                  <a:cs typeface="+mn-cs"/>
                </a:rPr>
                <a:t>WORLD AIDS DAY REPORT</a:t>
              </a:r>
              <a:r>
                <a:rPr kumimoji="0" lang="en-US" sz="1600" b="0" i="0" u="none" strike="noStrike" kern="1200" cap="none" spc="110" normalizeH="0" baseline="0" noProof="0">
                  <a:ln>
                    <a:noFill/>
                  </a:ln>
                  <a:solidFill>
                    <a:srgbClr val="FFFFFF"/>
                  </a:solidFill>
                  <a:effectLst/>
                  <a:uLnTx/>
                  <a:uFillTx/>
                  <a:latin typeface="Arial" panose="020B0604020202020204"/>
                  <a:ea typeface="+mn-ea"/>
                  <a:cs typeface="+mn-cs"/>
                </a:rPr>
                <a:t> </a:t>
              </a:r>
              <a:r>
                <a:rPr kumimoji="0" lang="en-US" sz="1600" b="0" i="0" u="none" strike="noStrike" kern="1200" cap="none" spc="110" normalizeH="0" baseline="0" noProof="0">
                  <a:ln>
                    <a:noFill/>
                  </a:ln>
                  <a:solidFill>
                    <a:prstClr val="black"/>
                  </a:solidFill>
                  <a:effectLst/>
                  <a:uLnTx/>
                  <a:uFillTx/>
                  <a:latin typeface="Arial" panose="020B0604020202020204"/>
                  <a:ea typeface="+mn-ea"/>
                  <a:cs typeface="+mn-cs"/>
                </a:rPr>
                <a:t>| </a:t>
              </a:r>
              <a:r>
                <a:rPr kumimoji="0" lang="en-US" sz="1600" b="1" i="0" u="none" strike="noStrike" kern="1200" cap="none" spc="110" normalizeH="0" baseline="0" noProof="0">
                  <a:ln>
                    <a:noFill/>
                  </a:ln>
                  <a:solidFill>
                    <a:prstClr val="black"/>
                  </a:solidFill>
                  <a:effectLst/>
                  <a:uLnTx/>
                  <a:uFillTx/>
                  <a:latin typeface="Arial" panose="020B0604020202020204"/>
                  <a:ea typeface="+mn-ea"/>
                  <a:cs typeface="+mn-cs"/>
                </a:rPr>
                <a:t>2020</a:t>
              </a:r>
              <a:endParaRPr kumimoji="0" lang="en-US" sz="1600" b="1" i="0" u="none" strike="noStrike" kern="1200" cap="none" spc="110" normalizeH="0" baseline="0" noProof="0">
                <a:ln>
                  <a:noFill/>
                </a:ln>
                <a:solidFill>
                  <a:prstClr val="black"/>
                </a:solidFill>
                <a:effectLst/>
                <a:uLnTx/>
                <a:uFillTx/>
                <a:latin typeface="Arial" panose="020B0604020202020204"/>
                <a:ea typeface="+mn-lt"/>
                <a:cs typeface="Arial" panose="020B0604020202020204"/>
              </a:endParaRPr>
            </a:p>
          </p:txBody>
        </p:sp>
        <p:sp>
          <p:nvSpPr>
            <p:cNvPr id="6" name="TextBox 5">
              <a:extLst>
                <a:ext uri="{FF2B5EF4-FFF2-40B4-BE49-F238E27FC236}">
                  <a16:creationId xmlns:a16="http://schemas.microsoft.com/office/drawing/2014/main" id="{C46D4394-6632-4BE1-885A-56064CED36BD}"/>
                </a:ext>
              </a:extLst>
            </p:cNvPr>
            <p:cNvSpPr txBox="1"/>
            <p:nvPr/>
          </p:nvSpPr>
          <p:spPr>
            <a:xfrm>
              <a:off x="3001818" y="2050113"/>
              <a:ext cx="9190182" cy="1231106"/>
            </a:xfrm>
            <a:prstGeom prst="rect">
              <a:avLst/>
            </a:prstGeom>
            <a:noFill/>
          </p:spPr>
          <p:txBody>
            <a:bodyPr wrap="square" lIns="2834640" tIns="0" rIns="0" bIns="0" rtlCol="0" anchor="ctr" anchorCtr="0">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50" normalizeH="0" baseline="0" noProof="0" dirty="0">
                  <a:ln>
                    <a:noFill/>
                  </a:ln>
                  <a:solidFill>
                    <a:srgbClr val="E31836"/>
                  </a:solidFill>
                  <a:effectLst/>
                  <a:uLnTx/>
                  <a:uFillTx/>
                  <a:latin typeface="Arial" panose="020B0604020202020204"/>
                  <a:ea typeface="+mn-ea"/>
                  <a:cs typeface="+mn-cs"/>
                </a:rPr>
                <a:t>ANNEX</a:t>
              </a:r>
              <a:r>
                <a:rPr kumimoji="0" lang="en-US" sz="4000" b="1" i="0" u="none" strike="noStrike" kern="1200" cap="none" spc="5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50" normalizeH="0" baseline="0" noProof="0" dirty="0">
                  <a:ln>
                    <a:noFill/>
                  </a:ln>
                  <a:solidFill>
                    <a:prstClr val="black"/>
                  </a:solidFill>
                  <a:effectLst/>
                  <a:uLnTx/>
                  <a:uFillTx/>
                  <a:latin typeface="Arial" panose="020B0604020202020204"/>
                  <a:ea typeface="+mn-ea"/>
                  <a:cs typeface="+mn-cs"/>
                </a:rPr>
                <a:t>ON METHODS </a:t>
              </a:r>
            </a:p>
          </p:txBody>
        </p:sp>
        <p:pic>
          <p:nvPicPr>
            <p:cNvPr id="3" name="Picture 2" descr="Icon&#10;&#10;Description automatically generated">
              <a:extLst>
                <a:ext uri="{FF2B5EF4-FFF2-40B4-BE49-F238E27FC236}">
                  <a16:creationId xmlns:a16="http://schemas.microsoft.com/office/drawing/2014/main" id="{F779A577-42A0-4E89-9B9F-D3EF1D3CADF3}"/>
                </a:ext>
              </a:extLst>
            </p:cNvPr>
            <p:cNvPicPr>
              <a:picLocks noChangeAspect="1"/>
            </p:cNvPicPr>
            <p:nvPr/>
          </p:nvPicPr>
          <p:blipFill rotWithShape="1">
            <a:blip r:embed="rId3">
              <a:extLst>
                <a:ext uri="{28A0092B-C50C-407E-A947-70E740481C1C}">
                  <a14:useLocalDpi xmlns:a14="http://schemas.microsoft.com/office/drawing/2010/main" val="0"/>
                </a:ext>
              </a:extLst>
            </a:blip>
            <a:srcRect l="1600" r="-1" b="2761"/>
            <a:stretch/>
          </p:blipFill>
          <p:spPr>
            <a:xfrm>
              <a:off x="0" y="189345"/>
              <a:ext cx="5682365" cy="6668655"/>
            </a:xfrm>
            <a:prstGeom prst="rect">
              <a:avLst/>
            </a:prstGeom>
          </p:spPr>
        </p:pic>
      </p:grpSp>
    </p:spTree>
    <p:extLst>
      <p:ext uri="{BB962C8B-B14F-4D97-AF65-F5344CB8AC3E}">
        <p14:creationId xmlns:p14="http://schemas.microsoft.com/office/powerpoint/2010/main" val="2803240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Detailed targets for sexual and reproductive health services and eliminating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vertical HIV transmission</a:t>
            </a:r>
          </a:p>
        </p:txBody>
      </p:sp>
      <p:graphicFrame>
        <p:nvGraphicFramePr>
          <p:cNvPr id="5" name="Table 4">
            <a:extLst>
              <a:ext uri="{FF2B5EF4-FFF2-40B4-BE49-F238E27FC236}">
                <a16:creationId xmlns:a16="http://schemas.microsoft.com/office/drawing/2014/main" id="{90657559-CA0E-44A3-872C-F56E9BE0CC0A}"/>
              </a:ext>
            </a:extLst>
          </p:cNvPr>
          <p:cNvGraphicFramePr>
            <a:graphicFrameLocks noGrp="1"/>
          </p:cNvGraphicFramePr>
          <p:nvPr>
            <p:extLst>
              <p:ext uri="{D42A27DB-BD31-4B8C-83A1-F6EECF244321}">
                <p14:modId xmlns:p14="http://schemas.microsoft.com/office/powerpoint/2010/main" val="3815001972"/>
              </p:ext>
            </p:extLst>
          </p:nvPr>
        </p:nvGraphicFramePr>
        <p:xfrm>
          <a:off x="457200" y="2286000"/>
          <a:ext cx="9966960" cy="2749996"/>
        </p:xfrm>
        <a:graphic>
          <a:graphicData uri="http://schemas.openxmlformats.org/drawingml/2006/table">
            <a:tbl>
              <a:tblPr/>
              <a:tblGrid>
                <a:gridCol w="1645920">
                  <a:extLst>
                    <a:ext uri="{9D8B030D-6E8A-4147-A177-3AD203B41FA5}">
                      <a16:colId xmlns:a16="http://schemas.microsoft.com/office/drawing/2014/main" val="3445399568"/>
                    </a:ext>
                  </a:extLst>
                </a:gridCol>
                <a:gridCol w="1645920">
                  <a:extLst>
                    <a:ext uri="{9D8B030D-6E8A-4147-A177-3AD203B41FA5}">
                      <a16:colId xmlns:a16="http://schemas.microsoft.com/office/drawing/2014/main" val="1871595694"/>
                    </a:ext>
                  </a:extLst>
                </a:gridCol>
                <a:gridCol w="1645920">
                  <a:extLst>
                    <a:ext uri="{9D8B030D-6E8A-4147-A177-3AD203B41FA5}">
                      <a16:colId xmlns:a16="http://schemas.microsoft.com/office/drawing/2014/main" val="3163773927"/>
                    </a:ext>
                  </a:extLst>
                </a:gridCol>
                <a:gridCol w="1188720">
                  <a:extLst>
                    <a:ext uri="{9D8B030D-6E8A-4147-A177-3AD203B41FA5}">
                      <a16:colId xmlns:a16="http://schemas.microsoft.com/office/drawing/2014/main" val="1257973674"/>
                    </a:ext>
                  </a:extLst>
                </a:gridCol>
                <a:gridCol w="1188720">
                  <a:extLst>
                    <a:ext uri="{9D8B030D-6E8A-4147-A177-3AD203B41FA5}">
                      <a16:colId xmlns:a16="http://schemas.microsoft.com/office/drawing/2014/main" val="3413319383"/>
                    </a:ext>
                  </a:extLst>
                </a:gridCol>
                <a:gridCol w="1188720">
                  <a:extLst>
                    <a:ext uri="{9D8B030D-6E8A-4147-A177-3AD203B41FA5}">
                      <a16:colId xmlns:a16="http://schemas.microsoft.com/office/drawing/2014/main" val="2408114552"/>
                    </a:ext>
                  </a:extLst>
                </a:gridCol>
                <a:gridCol w="1463040">
                  <a:extLst>
                    <a:ext uri="{9D8B030D-6E8A-4147-A177-3AD203B41FA5}">
                      <a16:colId xmlns:a16="http://schemas.microsoft.com/office/drawing/2014/main" val="2977579561"/>
                    </a:ext>
                  </a:extLst>
                </a:gridCol>
              </a:tblGrid>
              <a:tr h="640080">
                <a:tc>
                  <a:txBody>
                    <a:bodyPr/>
                    <a:lstStyle/>
                    <a:p>
                      <a:pPr>
                        <a:lnSpc>
                          <a:spcPct val="100000"/>
                        </a:lnSpc>
                        <a:spcBef>
                          <a:spcPts val="10"/>
                        </a:spcBef>
                      </a:pPr>
                      <a:endParaRPr sz="1400" dirty="0">
                        <a:latin typeface="+mj-lt"/>
                        <a:cs typeface="Times New Roman"/>
                      </a:endParaRPr>
                    </a:p>
                    <a:p>
                      <a:pPr marL="107950">
                        <a:lnSpc>
                          <a:spcPct val="100000"/>
                        </a:lnSpc>
                      </a:pPr>
                      <a:r>
                        <a:rPr sz="1400" b="1" spc="10" dirty="0">
                          <a:solidFill>
                            <a:srgbClr val="FFFFFF"/>
                          </a:solidFill>
                          <a:latin typeface="+mj-lt"/>
                          <a:cs typeface="Arial"/>
                        </a:rPr>
                        <a:t>Component</a:t>
                      </a:r>
                      <a:endParaRPr sz="1400" dirty="0">
                        <a:latin typeface="+mj-lt"/>
                        <a:cs typeface="Arial"/>
                      </a:endParaRPr>
                    </a:p>
                  </a:txBody>
                  <a:tcPr marR="0" marT="127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tc>
                  <a:txBody>
                    <a:bodyPr/>
                    <a:lstStyle/>
                    <a:p>
                      <a:pPr>
                        <a:lnSpc>
                          <a:spcPct val="100000"/>
                        </a:lnSpc>
                        <a:spcBef>
                          <a:spcPts val="10"/>
                        </a:spcBef>
                      </a:pPr>
                      <a:endParaRPr sz="1400" dirty="0">
                        <a:latin typeface="+mj-lt"/>
                        <a:cs typeface="Times New Roman"/>
                      </a:endParaRPr>
                    </a:p>
                    <a:p>
                      <a:pPr marL="50800">
                        <a:lnSpc>
                          <a:spcPct val="100000"/>
                        </a:lnSpc>
                      </a:pPr>
                      <a:r>
                        <a:rPr sz="1400" b="1" spc="-5" dirty="0">
                          <a:solidFill>
                            <a:srgbClr val="FFFFFF"/>
                          </a:solidFill>
                          <a:latin typeface="+mj-lt"/>
                          <a:cs typeface="Arial"/>
                        </a:rPr>
                        <a:t>Study</a:t>
                      </a:r>
                      <a:endParaRPr sz="1400" dirty="0">
                        <a:latin typeface="+mj-lt"/>
                        <a:cs typeface="Arial"/>
                      </a:endParaRPr>
                    </a:p>
                  </a:txBody>
                  <a:tcPr marR="0" marT="127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tc>
                  <a:txBody>
                    <a:bodyPr/>
                    <a:lstStyle/>
                    <a:p>
                      <a:pPr>
                        <a:lnSpc>
                          <a:spcPct val="100000"/>
                        </a:lnSpc>
                        <a:spcBef>
                          <a:spcPts val="10"/>
                        </a:spcBef>
                      </a:pPr>
                      <a:endParaRPr sz="1400" dirty="0">
                        <a:latin typeface="+mj-lt"/>
                        <a:cs typeface="Times New Roman"/>
                      </a:endParaRPr>
                    </a:p>
                    <a:p>
                      <a:pPr marL="50165">
                        <a:lnSpc>
                          <a:spcPct val="100000"/>
                        </a:lnSpc>
                      </a:pPr>
                      <a:r>
                        <a:rPr sz="1400" b="1" spc="5" dirty="0">
                          <a:solidFill>
                            <a:srgbClr val="FFFFFF"/>
                          </a:solidFill>
                          <a:latin typeface="+mj-lt"/>
                          <a:cs typeface="Arial"/>
                        </a:rPr>
                        <a:t>Indicator</a:t>
                      </a:r>
                      <a:endParaRPr sz="1400" dirty="0">
                        <a:latin typeface="+mj-lt"/>
                        <a:cs typeface="Arial"/>
                      </a:endParaRPr>
                    </a:p>
                  </a:txBody>
                  <a:tcPr marR="0" marT="127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tc>
                  <a:txBody>
                    <a:bodyPr/>
                    <a:lstStyle/>
                    <a:p>
                      <a:pPr>
                        <a:lnSpc>
                          <a:spcPct val="100000"/>
                        </a:lnSpc>
                        <a:spcBef>
                          <a:spcPts val="10"/>
                        </a:spcBef>
                      </a:pPr>
                      <a:endParaRPr sz="1400" dirty="0">
                        <a:latin typeface="+mj-lt"/>
                        <a:cs typeface="Times New Roman"/>
                      </a:endParaRPr>
                    </a:p>
                    <a:p>
                      <a:pPr marL="50165">
                        <a:lnSpc>
                          <a:spcPct val="100000"/>
                        </a:lnSpc>
                      </a:pPr>
                      <a:r>
                        <a:rPr sz="1400" b="1" dirty="0">
                          <a:solidFill>
                            <a:srgbClr val="FFFFFF"/>
                          </a:solidFill>
                          <a:latin typeface="+mj-lt"/>
                          <a:cs typeface="Arial"/>
                        </a:rPr>
                        <a:t>aOR</a:t>
                      </a:r>
                      <a:endParaRPr sz="1400" dirty="0">
                        <a:latin typeface="+mj-lt"/>
                        <a:cs typeface="Arial"/>
                      </a:endParaRPr>
                    </a:p>
                  </a:txBody>
                  <a:tcPr marR="0" marT="127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tc>
                  <a:txBody>
                    <a:bodyPr/>
                    <a:lstStyle/>
                    <a:p>
                      <a:pPr>
                        <a:lnSpc>
                          <a:spcPct val="100000"/>
                        </a:lnSpc>
                        <a:spcBef>
                          <a:spcPts val="10"/>
                        </a:spcBef>
                      </a:pPr>
                      <a:endParaRPr sz="1400" dirty="0">
                        <a:latin typeface="+mj-lt"/>
                        <a:cs typeface="Times New Roman"/>
                      </a:endParaRPr>
                    </a:p>
                    <a:p>
                      <a:pPr marL="50165">
                        <a:lnSpc>
                          <a:spcPct val="100000"/>
                        </a:lnSpc>
                      </a:pPr>
                      <a:r>
                        <a:rPr sz="1400" b="1" spc="10" dirty="0">
                          <a:solidFill>
                            <a:srgbClr val="FFFFFF"/>
                          </a:solidFill>
                          <a:latin typeface="+mj-lt"/>
                          <a:cs typeface="Arial"/>
                        </a:rPr>
                        <a:t>Odds </a:t>
                      </a:r>
                      <a:r>
                        <a:rPr sz="1400" b="1" spc="15" dirty="0">
                          <a:solidFill>
                            <a:srgbClr val="FFFFFF"/>
                          </a:solidFill>
                          <a:latin typeface="+mj-lt"/>
                          <a:cs typeface="Arial"/>
                        </a:rPr>
                        <a:t>of</a:t>
                      </a:r>
                      <a:r>
                        <a:rPr sz="1400" b="1" spc="-90" dirty="0">
                          <a:solidFill>
                            <a:srgbClr val="FFFFFF"/>
                          </a:solidFill>
                          <a:latin typeface="+mj-lt"/>
                          <a:cs typeface="Arial"/>
                        </a:rPr>
                        <a:t> </a:t>
                      </a:r>
                      <a:r>
                        <a:rPr sz="1400" b="1" spc="65" dirty="0">
                          <a:solidFill>
                            <a:srgbClr val="FFFFFF"/>
                          </a:solidFill>
                          <a:latin typeface="+mj-lt"/>
                          <a:cs typeface="Arial"/>
                        </a:rPr>
                        <a:t>90</a:t>
                      </a:r>
                      <a:endParaRPr sz="1400" dirty="0">
                        <a:latin typeface="+mj-lt"/>
                        <a:cs typeface="Arial"/>
                      </a:endParaRPr>
                    </a:p>
                  </a:txBody>
                  <a:tcPr marR="0" marT="127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tc>
                  <a:txBody>
                    <a:bodyPr/>
                    <a:lstStyle/>
                    <a:p>
                      <a:pPr>
                        <a:lnSpc>
                          <a:spcPct val="100000"/>
                        </a:lnSpc>
                        <a:spcBef>
                          <a:spcPts val="10"/>
                        </a:spcBef>
                      </a:pPr>
                      <a:endParaRPr sz="1400" dirty="0">
                        <a:latin typeface="+mj-lt"/>
                        <a:cs typeface="Times New Roman"/>
                      </a:endParaRPr>
                    </a:p>
                    <a:p>
                      <a:pPr marL="50165">
                        <a:lnSpc>
                          <a:spcPct val="100000"/>
                        </a:lnSpc>
                      </a:pPr>
                      <a:r>
                        <a:rPr sz="1400" b="1" spc="10" dirty="0">
                          <a:solidFill>
                            <a:srgbClr val="FFFFFF"/>
                          </a:solidFill>
                          <a:latin typeface="+mj-lt"/>
                          <a:cs typeface="Arial"/>
                        </a:rPr>
                        <a:t>Odds </a:t>
                      </a:r>
                      <a:r>
                        <a:rPr sz="1400" b="1" spc="25" dirty="0">
                          <a:solidFill>
                            <a:srgbClr val="FFFFFF"/>
                          </a:solidFill>
                          <a:latin typeface="+mj-lt"/>
                          <a:cs typeface="Arial"/>
                        </a:rPr>
                        <a:t>with</a:t>
                      </a:r>
                      <a:r>
                        <a:rPr sz="1400" b="1" spc="-105" dirty="0">
                          <a:solidFill>
                            <a:srgbClr val="FFFFFF"/>
                          </a:solidFill>
                          <a:latin typeface="+mj-lt"/>
                          <a:cs typeface="Arial"/>
                        </a:rPr>
                        <a:t> </a:t>
                      </a:r>
                      <a:r>
                        <a:rPr sz="1400" b="1" dirty="0">
                          <a:solidFill>
                            <a:srgbClr val="FFFFFF"/>
                          </a:solidFill>
                          <a:latin typeface="+mj-lt"/>
                          <a:cs typeface="Arial"/>
                        </a:rPr>
                        <a:t>stigma</a:t>
                      </a:r>
                      <a:endParaRPr sz="1400" dirty="0">
                        <a:latin typeface="+mj-lt"/>
                        <a:cs typeface="Arial"/>
                      </a:endParaRPr>
                    </a:p>
                  </a:txBody>
                  <a:tcPr marR="0" marT="127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tc>
                  <a:txBody>
                    <a:bodyPr/>
                    <a:lstStyle/>
                    <a:p>
                      <a:pPr marL="50165" marR="195580">
                        <a:lnSpc>
                          <a:spcPct val="104200"/>
                        </a:lnSpc>
                        <a:spcBef>
                          <a:spcPts val="810"/>
                        </a:spcBef>
                      </a:pPr>
                      <a:r>
                        <a:rPr sz="1400" b="1" spc="-5" dirty="0">
                          <a:solidFill>
                            <a:srgbClr val="FFFFFF"/>
                          </a:solidFill>
                          <a:latin typeface="+mj-lt"/>
                          <a:cs typeface="Arial"/>
                        </a:rPr>
                        <a:t>Achievement  </a:t>
                      </a:r>
                      <a:r>
                        <a:rPr sz="1400" b="1" spc="25" dirty="0">
                          <a:solidFill>
                            <a:srgbClr val="FFFFFF"/>
                          </a:solidFill>
                          <a:latin typeface="+mj-lt"/>
                          <a:cs typeface="Arial"/>
                        </a:rPr>
                        <a:t>with</a:t>
                      </a:r>
                      <a:r>
                        <a:rPr sz="1400" b="1" spc="-55" dirty="0">
                          <a:solidFill>
                            <a:srgbClr val="FFFFFF"/>
                          </a:solidFill>
                          <a:latin typeface="+mj-lt"/>
                          <a:cs typeface="Arial"/>
                        </a:rPr>
                        <a:t> </a:t>
                      </a:r>
                      <a:r>
                        <a:rPr sz="1400" b="1" dirty="0">
                          <a:solidFill>
                            <a:srgbClr val="FFFFFF"/>
                          </a:solidFill>
                          <a:latin typeface="+mj-lt"/>
                          <a:cs typeface="Arial"/>
                        </a:rPr>
                        <a:t>stigma</a:t>
                      </a:r>
                      <a:endParaRPr sz="1400" dirty="0">
                        <a:latin typeface="+mj-lt"/>
                        <a:cs typeface="Arial"/>
                      </a:endParaRPr>
                    </a:p>
                  </a:txBody>
                  <a:tcPr marR="0" marT="10287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31836"/>
                    </a:solidFill>
                  </a:tcPr>
                </a:tc>
                <a:extLst>
                  <a:ext uri="{0D108BD9-81ED-4DB2-BD59-A6C34878D82A}">
                    <a16:rowId xmlns:a16="http://schemas.microsoft.com/office/drawing/2014/main" val="3024168645"/>
                  </a:ext>
                </a:extLst>
              </a:tr>
              <a:tr h="457200">
                <a:tc>
                  <a:txBody>
                    <a:bodyPr/>
                    <a:lstStyle/>
                    <a:p>
                      <a:pPr marL="107314">
                        <a:lnSpc>
                          <a:spcPct val="100000"/>
                        </a:lnSpc>
                        <a:spcBef>
                          <a:spcPts val="565"/>
                        </a:spcBef>
                      </a:pPr>
                      <a:r>
                        <a:rPr sz="1200" b="1" spc="-35" dirty="0">
                          <a:solidFill>
                            <a:srgbClr val="2D2D2C"/>
                          </a:solidFill>
                          <a:latin typeface="Arial"/>
                          <a:cs typeface="Arial"/>
                        </a:rPr>
                        <a:t>Testing</a:t>
                      </a:r>
                      <a:endParaRPr sz="1200" dirty="0">
                        <a:latin typeface="Arial"/>
                        <a:cs typeface="Arial"/>
                      </a:endParaRP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50165" marR="43180">
                        <a:lnSpc>
                          <a:spcPct val="104200"/>
                        </a:lnSpc>
                        <a:spcBef>
                          <a:spcPts val="525"/>
                        </a:spcBef>
                      </a:pPr>
                      <a:r>
                        <a:rPr sz="1200" spc="25" dirty="0">
                          <a:solidFill>
                            <a:srgbClr val="2D2D2C"/>
                          </a:solidFill>
                          <a:latin typeface="Arial"/>
                          <a:cs typeface="Arial"/>
                        </a:rPr>
                        <a:t>Golub </a:t>
                      </a:r>
                      <a:r>
                        <a:rPr sz="1200" spc="15" dirty="0">
                          <a:solidFill>
                            <a:srgbClr val="2D2D2C"/>
                          </a:solidFill>
                          <a:latin typeface="Arial"/>
                          <a:cs typeface="Arial"/>
                        </a:rPr>
                        <a:t>and</a:t>
                      </a:r>
                      <a:r>
                        <a:rPr sz="1200" spc="-155" dirty="0">
                          <a:solidFill>
                            <a:srgbClr val="2D2D2C"/>
                          </a:solidFill>
                          <a:latin typeface="Arial"/>
                          <a:cs typeface="Arial"/>
                        </a:rPr>
                        <a:t> </a:t>
                      </a:r>
                      <a:r>
                        <a:rPr sz="1200" dirty="0">
                          <a:solidFill>
                            <a:srgbClr val="2D2D2C"/>
                          </a:solidFill>
                          <a:latin typeface="Arial"/>
                          <a:cs typeface="Arial"/>
                        </a:rPr>
                        <a:t>Gamarel  </a:t>
                      </a:r>
                      <a:r>
                        <a:rPr sz="1200" spc="-5" dirty="0">
                          <a:solidFill>
                            <a:srgbClr val="2D2D2C"/>
                          </a:solidFill>
                          <a:latin typeface="Arial"/>
                          <a:cs typeface="Arial"/>
                        </a:rPr>
                        <a:t>(2013)</a:t>
                      </a:r>
                      <a:endParaRPr sz="1200" dirty="0">
                        <a:latin typeface="Arial"/>
                        <a:cs typeface="Arial"/>
                      </a:endParaRP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marR="365125">
                        <a:lnSpc>
                          <a:spcPct val="104200"/>
                        </a:lnSpc>
                        <a:spcBef>
                          <a:spcPts val="330"/>
                        </a:spcBef>
                      </a:pPr>
                      <a:r>
                        <a:rPr sz="1200" spc="5" dirty="0">
                          <a:solidFill>
                            <a:srgbClr val="2D2D2C"/>
                          </a:solidFill>
                          <a:latin typeface="Arial"/>
                          <a:cs typeface="Arial"/>
                        </a:rPr>
                        <a:t>Likelihood</a:t>
                      </a:r>
                      <a:r>
                        <a:rPr sz="1200" spc="-95" dirty="0">
                          <a:solidFill>
                            <a:srgbClr val="2D2D2C"/>
                          </a:solidFill>
                          <a:latin typeface="Arial"/>
                          <a:cs typeface="Arial"/>
                        </a:rPr>
                        <a:t> </a:t>
                      </a:r>
                      <a:r>
                        <a:rPr sz="1200" spc="25" dirty="0">
                          <a:solidFill>
                            <a:srgbClr val="2D2D2C"/>
                          </a:solidFill>
                          <a:latin typeface="Arial"/>
                          <a:cs typeface="Arial"/>
                        </a:rPr>
                        <a:t>of  </a:t>
                      </a:r>
                      <a:r>
                        <a:rPr sz="1200" spc="10" dirty="0">
                          <a:solidFill>
                            <a:srgbClr val="2D2D2C"/>
                          </a:solidFill>
                          <a:latin typeface="Arial"/>
                          <a:cs typeface="Arial"/>
                        </a:rPr>
                        <a:t>testing</a:t>
                      </a:r>
                      <a:endParaRPr sz="1200" dirty="0">
                        <a:latin typeface="Arial"/>
                        <a:cs typeface="Arial"/>
                      </a:endParaRP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nSpc>
                          <a:spcPct val="100000"/>
                        </a:lnSpc>
                        <a:spcBef>
                          <a:spcPts val="370"/>
                        </a:spcBef>
                      </a:pPr>
                      <a:r>
                        <a:rPr sz="1200" spc="-10" dirty="0">
                          <a:solidFill>
                            <a:srgbClr val="2D2D2C"/>
                          </a:solidFill>
                          <a:latin typeface="Arial"/>
                          <a:cs typeface="Arial"/>
                        </a:rPr>
                        <a:t>0.54</a:t>
                      </a:r>
                      <a:endParaRPr sz="1200" dirty="0">
                        <a:latin typeface="Arial"/>
                        <a:cs typeface="Arial"/>
                      </a:endParaRP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nSpc>
                          <a:spcPct val="100000"/>
                        </a:lnSpc>
                        <a:spcBef>
                          <a:spcPts val="370"/>
                        </a:spcBef>
                      </a:pPr>
                      <a:r>
                        <a:rPr sz="1200" dirty="0">
                          <a:solidFill>
                            <a:srgbClr val="2D2D2C"/>
                          </a:solidFill>
                          <a:latin typeface="Arial"/>
                          <a:cs typeface="Arial"/>
                        </a:rPr>
                        <a:t>9</a:t>
                      </a:r>
                      <a:endParaRPr sz="1200" dirty="0">
                        <a:latin typeface="Arial"/>
                        <a:cs typeface="Arial"/>
                      </a:endParaRPr>
                    </a:p>
                  </a:txBody>
                  <a:tcPr marL="45720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gn="r">
                        <a:lnSpc>
                          <a:spcPct val="100000"/>
                        </a:lnSpc>
                        <a:spcBef>
                          <a:spcPts val="370"/>
                        </a:spcBef>
                      </a:pPr>
                      <a:r>
                        <a:rPr sz="1200" spc="-10" dirty="0">
                          <a:solidFill>
                            <a:srgbClr val="2D2D2C"/>
                          </a:solidFill>
                          <a:latin typeface="Arial"/>
                          <a:cs typeface="Arial"/>
                        </a:rPr>
                        <a:t>4.86</a:t>
                      </a:r>
                      <a:endParaRPr sz="1200" dirty="0">
                        <a:latin typeface="Arial"/>
                        <a:cs typeface="Arial"/>
                      </a:endParaRPr>
                    </a:p>
                  </a:txBody>
                  <a:tcPr marL="0" marR="45720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gn="r">
                        <a:lnSpc>
                          <a:spcPct val="100000"/>
                        </a:lnSpc>
                        <a:spcBef>
                          <a:spcPts val="370"/>
                        </a:spcBef>
                      </a:pPr>
                      <a:r>
                        <a:rPr sz="1200" spc="-10" dirty="0">
                          <a:solidFill>
                            <a:srgbClr val="2D2D2C"/>
                          </a:solidFill>
                          <a:latin typeface="Arial"/>
                          <a:cs typeface="Arial"/>
                        </a:rPr>
                        <a:t>0.83</a:t>
                      </a:r>
                      <a:endParaRPr sz="1200" dirty="0">
                        <a:latin typeface="Arial"/>
                        <a:cs typeface="Arial"/>
                      </a:endParaRPr>
                    </a:p>
                  </a:txBody>
                  <a:tcPr marL="0" marR="54864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858689597"/>
                  </a:ext>
                </a:extLst>
              </a:tr>
              <a:tr h="457200">
                <a:tc rowSpan="2">
                  <a:txBody>
                    <a:bodyPr/>
                    <a:lstStyle/>
                    <a:p>
                      <a:pPr marL="107314">
                        <a:lnSpc>
                          <a:spcPct val="100000"/>
                        </a:lnSpc>
                        <a:spcBef>
                          <a:spcPts val="565"/>
                        </a:spcBef>
                      </a:pPr>
                      <a:r>
                        <a:rPr sz="1200" b="1" spc="-20" dirty="0">
                          <a:solidFill>
                            <a:srgbClr val="2D2D2C"/>
                          </a:solidFill>
                          <a:latin typeface="Arial"/>
                          <a:cs typeface="Arial"/>
                        </a:rPr>
                        <a:t>Linkage</a:t>
                      </a:r>
                      <a:endParaRPr sz="1200" dirty="0">
                        <a:latin typeface="Arial"/>
                        <a:cs typeface="Arial"/>
                      </a:endParaRP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50165" marR="220979">
                        <a:lnSpc>
                          <a:spcPct val="104200"/>
                        </a:lnSpc>
                        <a:spcBef>
                          <a:spcPts val="525"/>
                        </a:spcBef>
                      </a:pPr>
                      <a:r>
                        <a:rPr sz="1200" spc="-5" dirty="0">
                          <a:solidFill>
                            <a:srgbClr val="2D2D2C"/>
                          </a:solidFill>
                          <a:latin typeface="Arial"/>
                          <a:cs typeface="Arial"/>
                        </a:rPr>
                        <a:t>Sabapathy </a:t>
                      </a:r>
                      <a:r>
                        <a:rPr sz="1200" spc="15" dirty="0">
                          <a:solidFill>
                            <a:srgbClr val="2D2D2C"/>
                          </a:solidFill>
                          <a:latin typeface="Arial"/>
                          <a:cs typeface="Arial"/>
                        </a:rPr>
                        <a:t>et</a:t>
                      </a:r>
                      <a:r>
                        <a:rPr sz="1200" spc="-114" dirty="0">
                          <a:solidFill>
                            <a:srgbClr val="2D2D2C"/>
                          </a:solidFill>
                          <a:latin typeface="Arial"/>
                          <a:cs typeface="Arial"/>
                        </a:rPr>
                        <a:t> </a:t>
                      </a:r>
                      <a:r>
                        <a:rPr sz="1200" spc="-10" dirty="0">
                          <a:solidFill>
                            <a:srgbClr val="2D2D2C"/>
                          </a:solidFill>
                          <a:latin typeface="Arial"/>
                          <a:cs typeface="Arial"/>
                        </a:rPr>
                        <a:t>al.  </a:t>
                      </a:r>
                      <a:r>
                        <a:rPr sz="1200" spc="-5" dirty="0">
                          <a:solidFill>
                            <a:srgbClr val="2D2D2C"/>
                          </a:solidFill>
                          <a:latin typeface="Arial"/>
                          <a:cs typeface="Arial"/>
                        </a:rPr>
                        <a:t>(2017)</a:t>
                      </a:r>
                      <a:endParaRPr sz="1200" dirty="0">
                        <a:latin typeface="Arial"/>
                        <a:cs typeface="Arial"/>
                      </a:endParaRP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nSpc>
                          <a:spcPct val="100000"/>
                        </a:lnSpc>
                        <a:spcBef>
                          <a:spcPts val="370"/>
                        </a:spcBef>
                      </a:pPr>
                      <a:r>
                        <a:rPr sz="1200" spc="-10" dirty="0">
                          <a:solidFill>
                            <a:srgbClr val="2D2D2C"/>
                          </a:solidFill>
                          <a:latin typeface="Arial"/>
                          <a:cs typeface="Arial"/>
                        </a:rPr>
                        <a:t>Late </a:t>
                      </a:r>
                      <a:r>
                        <a:rPr sz="1200" dirty="0">
                          <a:solidFill>
                            <a:srgbClr val="2D2D2C"/>
                          </a:solidFill>
                          <a:latin typeface="Arial"/>
                          <a:cs typeface="Arial"/>
                        </a:rPr>
                        <a:t>linkage </a:t>
                      </a:r>
                      <a:r>
                        <a:rPr sz="1200" spc="40" dirty="0">
                          <a:solidFill>
                            <a:srgbClr val="2D2D2C"/>
                          </a:solidFill>
                          <a:latin typeface="Arial"/>
                          <a:cs typeface="Arial"/>
                        </a:rPr>
                        <a:t>to</a:t>
                      </a:r>
                      <a:r>
                        <a:rPr sz="1200" spc="-60" dirty="0">
                          <a:solidFill>
                            <a:srgbClr val="2D2D2C"/>
                          </a:solidFill>
                          <a:latin typeface="Arial"/>
                          <a:cs typeface="Arial"/>
                        </a:rPr>
                        <a:t> </a:t>
                      </a:r>
                      <a:r>
                        <a:rPr sz="1200" spc="-15" dirty="0">
                          <a:solidFill>
                            <a:srgbClr val="2D2D2C"/>
                          </a:solidFill>
                          <a:latin typeface="Arial"/>
                          <a:cs typeface="Arial"/>
                        </a:rPr>
                        <a:t>care</a:t>
                      </a:r>
                      <a:endParaRPr sz="1200" dirty="0">
                        <a:latin typeface="Arial"/>
                        <a:cs typeface="Arial"/>
                      </a:endParaRP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nSpc>
                          <a:spcPct val="100000"/>
                        </a:lnSpc>
                        <a:spcBef>
                          <a:spcPts val="370"/>
                        </a:spcBef>
                      </a:pPr>
                      <a:r>
                        <a:rPr sz="1200" spc="-10" dirty="0">
                          <a:solidFill>
                            <a:srgbClr val="2D2D2C"/>
                          </a:solidFill>
                          <a:latin typeface="Arial"/>
                          <a:cs typeface="Arial"/>
                        </a:rPr>
                        <a:t>1.71–1.82</a:t>
                      </a:r>
                      <a:endParaRPr sz="1200" dirty="0">
                        <a:latin typeface="Arial"/>
                        <a:cs typeface="Arial"/>
                      </a:endParaRP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nSpc>
                          <a:spcPct val="100000"/>
                        </a:lnSpc>
                        <a:spcBef>
                          <a:spcPts val="370"/>
                        </a:spcBef>
                      </a:pPr>
                      <a:r>
                        <a:rPr sz="1200" dirty="0">
                          <a:solidFill>
                            <a:srgbClr val="2D2D2C"/>
                          </a:solidFill>
                          <a:latin typeface="Arial"/>
                          <a:cs typeface="Arial"/>
                        </a:rPr>
                        <a:t>9</a:t>
                      </a:r>
                      <a:endParaRPr sz="1200" dirty="0">
                        <a:latin typeface="Arial"/>
                        <a:cs typeface="Arial"/>
                      </a:endParaRPr>
                    </a:p>
                  </a:txBody>
                  <a:tcPr marL="45720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gn="r">
                        <a:lnSpc>
                          <a:spcPct val="100000"/>
                        </a:lnSpc>
                        <a:spcBef>
                          <a:spcPts val="370"/>
                        </a:spcBef>
                      </a:pPr>
                      <a:r>
                        <a:rPr sz="1200" spc="-10" dirty="0">
                          <a:solidFill>
                            <a:srgbClr val="2D2D2C"/>
                          </a:solidFill>
                          <a:latin typeface="Arial"/>
                          <a:cs typeface="Arial"/>
                        </a:rPr>
                        <a:t>5.10</a:t>
                      </a:r>
                      <a:endParaRPr sz="1200" dirty="0">
                        <a:latin typeface="Arial"/>
                        <a:cs typeface="Arial"/>
                      </a:endParaRPr>
                    </a:p>
                  </a:txBody>
                  <a:tcPr marL="0" marR="45720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gn="r">
                        <a:lnSpc>
                          <a:spcPct val="100000"/>
                        </a:lnSpc>
                        <a:spcBef>
                          <a:spcPts val="370"/>
                        </a:spcBef>
                      </a:pPr>
                      <a:r>
                        <a:rPr sz="1200" spc="-10" dirty="0">
                          <a:solidFill>
                            <a:srgbClr val="2D2D2C"/>
                          </a:solidFill>
                          <a:latin typeface="Arial"/>
                          <a:cs typeface="Arial"/>
                        </a:rPr>
                        <a:t>0.84</a:t>
                      </a:r>
                      <a:endParaRPr sz="1200" dirty="0">
                        <a:latin typeface="Arial"/>
                        <a:cs typeface="Arial"/>
                      </a:endParaRPr>
                    </a:p>
                  </a:txBody>
                  <a:tcPr marL="0" marR="54864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194895147"/>
                  </a:ext>
                </a:extLst>
              </a:tr>
              <a:tr h="365760">
                <a:tc vMerge="1">
                  <a:txBody>
                    <a:bodyPr/>
                    <a:lstStyle/>
                    <a:p>
                      <a:endParaRPr/>
                    </a:p>
                  </a:txBody>
                  <a:tcPr marL="0" marR="0" marT="7175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50165" marR="323850">
                        <a:lnSpc>
                          <a:spcPct val="104200"/>
                        </a:lnSpc>
                        <a:spcBef>
                          <a:spcPts val="330"/>
                        </a:spcBef>
                      </a:pPr>
                      <a:r>
                        <a:rPr sz="1200" spc="-25" dirty="0">
                          <a:solidFill>
                            <a:srgbClr val="2D2D2C"/>
                          </a:solidFill>
                          <a:latin typeface="Arial"/>
                          <a:cs typeface="Arial"/>
                        </a:rPr>
                        <a:t>Gesesaw </a:t>
                      </a:r>
                      <a:r>
                        <a:rPr sz="1200" spc="25" dirty="0">
                          <a:solidFill>
                            <a:srgbClr val="2D2D2C"/>
                          </a:solidFill>
                          <a:latin typeface="Arial"/>
                          <a:cs typeface="Arial"/>
                        </a:rPr>
                        <a:t>et</a:t>
                      </a:r>
                      <a:r>
                        <a:rPr sz="1200" spc="-70" dirty="0">
                          <a:solidFill>
                            <a:srgbClr val="2D2D2C"/>
                          </a:solidFill>
                          <a:latin typeface="Arial"/>
                          <a:cs typeface="Arial"/>
                        </a:rPr>
                        <a:t> </a:t>
                      </a:r>
                      <a:r>
                        <a:rPr sz="1200" spc="-15" dirty="0">
                          <a:solidFill>
                            <a:srgbClr val="2D2D2C"/>
                          </a:solidFill>
                          <a:latin typeface="Arial"/>
                          <a:cs typeface="Arial"/>
                        </a:rPr>
                        <a:t>al  </a:t>
                      </a:r>
                      <a:r>
                        <a:rPr sz="1200" spc="-20" dirty="0">
                          <a:solidFill>
                            <a:srgbClr val="2D2D2C"/>
                          </a:solidFill>
                          <a:latin typeface="Arial"/>
                          <a:cs typeface="Arial"/>
                        </a:rPr>
                        <a:t>(2017)</a:t>
                      </a:r>
                      <a:endParaRPr sz="1200" dirty="0">
                        <a:latin typeface="Arial"/>
                        <a:cs typeface="Arial"/>
                      </a:endParaRP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marR="160020">
                        <a:lnSpc>
                          <a:spcPct val="104200"/>
                        </a:lnSpc>
                        <a:spcBef>
                          <a:spcPts val="330"/>
                        </a:spcBef>
                      </a:pPr>
                      <a:r>
                        <a:rPr sz="1200" spc="-10" dirty="0">
                          <a:solidFill>
                            <a:srgbClr val="2D2D2C"/>
                          </a:solidFill>
                          <a:latin typeface="Arial"/>
                          <a:cs typeface="Arial"/>
                        </a:rPr>
                        <a:t>Late</a:t>
                      </a:r>
                      <a:r>
                        <a:rPr sz="1200" spc="-40" dirty="0">
                          <a:solidFill>
                            <a:srgbClr val="2D2D2C"/>
                          </a:solidFill>
                          <a:latin typeface="Arial"/>
                          <a:cs typeface="Arial"/>
                        </a:rPr>
                        <a:t> </a:t>
                      </a:r>
                      <a:r>
                        <a:rPr sz="1200" dirty="0">
                          <a:solidFill>
                            <a:srgbClr val="2D2D2C"/>
                          </a:solidFill>
                          <a:latin typeface="Arial"/>
                          <a:cs typeface="Arial"/>
                        </a:rPr>
                        <a:t>presentation  </a:t>
                      </a:r>
                      <a:r>
                        <a:rPr sz="1200" spc="40" dirty="0">
                          <a:solidFill>
                            <a:srgbClr val="2D2D2C"/>
                          </a:solidFill>
                          <a:latin typeface="Arial"/>
                          <a:cs typeface="Arial"/>
                        </a:rPr>
                        <a:t>to</a:t>
                      </a:r>
                      <a:r>
                        <a:rPr sz="1200" spc="-15" dirty="0">
                          <a:solidFill>
                            <a:srgbClr val="2D2D2C"/>
                          </a:solidFill>
                          <a:latin typeface="Arial"/>
                          <a:cs typeface="Arial"/>
                        </a:rPr>
                        <a:t> care</a:t>
                      </a:r>
                      <a:endParaRPr sz="1200" dirty="0">
                        <a:latin typeface="Arial"/>
                        <a:cs typeface="Arial"/>
                      </a:endParaRP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nSpc>
                          <a:spcPct val="100000"/>
                        </a:lnSpc>
                        <a:spcBef>
                          <a:spcPts val="370"/>
                        </a:spcBef>
                      </a:pPr>
                      <a:r>
                        <a:rPr sz="1200" spc="-5" dirty="0">
                          <a:solidFill>
                            <a:srgbClr val="2D2D2C"/>
                          </a:solidFill>
                          <a:latin typeface="Arial"/>
                          <a:cs typeface="Arial"/>
                        </a:rPr>
                        <a:t>2.4</a:t>
                      </a:r>
                      <a:r>
                        <a:rPr sz="1200" spc="-35" dirty="0">
                          <a:solidFill>
                            <a:srgbClr val="2D2D2C"/>
                          </a:solidFill>
                          <a:latin typeface="Arial"/>
                          <a:cs typeface="Arial"/>
                        </a:rPr>
                        <a:t> </a:t>
                      </a:r>
                      <a:r>
                        <a:rPr sz="1200" spc="-20" dirty="0">
                          <a:solidFill>
                            <a:srgbClr val="2D2D2C"/>
                          </a:solidFill>
                          <a:latin typeface="Arial"/>
                          <a:cs typeface="Arial"/>
                        </a:rPr>
                        <a:t>(1.6–3.6)</a:t>
                      </a:r>
                      <a:endParaRPr sz="1200" dirty="0">
                        <a:latin typeface="Arial"/>
                        <a:cs typeface="Arial"/>
                      </a:endParaRP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nSpc>
                          <a:spcPct val="100000"/>
                        </a:lnSpc>
                        <a:spcBef>
                          <a:spcPts val="370"/>
                        </a:spcBef>
                      </a:pPr>
                      <a:r>
                        <a:rPr sz="1200" dirty="0">
                          <a:solidFill>
                            <a:srgbClr val="2D2D2C"/>
                          </a:solidFill>
                          <a:latin typeface="Arial"/>
                          <a:cs typeface="Arial"/>
                        </a:rPr>
                        <a:t>9</a:t>
                      </a:r>
                      <a:endParaRPr sz="1200" dirty="0">
                        <a:latin typeface="Arial"/>
                        <a:cs typeface="Arial"/>
                      </a:endParaRPr>
                    </a:p>
                  </a:txBody>
                  <a:tcPr marL="45720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gn="r">
                        <a:lnSpc>
                          <a:spcPct val="100000"/>
                        </a:lnSpc>
                        <a:spcBef>
                          <a:spcPts val="370"/>
                        </a:spcBef>
                      </a:pPr>
                      <a:r>
                        <a:rPr sz="1200" spc="-10" dirty="0">
                          <a:solidFill>
                            <a:srgbClr val="2D2D2C"/>
                          </a:solidFill>
                          <a:latin typeface="Arial"/>
                          <a:cs typeface="Arial"/>
                        </a:rPr>
                        <a:t>3.75</a:t>
                      </a:r>
                      <a:endParaRPr sz="1200" dirty="0">
                        <a:latin typeface="Arial"/>
                        <a:cs typeface="Arial"/>
                      </a:endParaRPr>
                    </a:p>
                  </a:txBody>
                  <a:tcPr marL="0" marR="45720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gn="r">
                        <a:lnSpc>
                          <a:spcPct val="100000"/>
                        </a:lnSpc>
                        <a:spcBef>
                          <a:spcPts val="370"/>
                        </a:spcBef>
                      </a:pPr>
                      <a:r>
                        <a:rPr sz="1200" spc="-10" dirty="0">
                          <a:solidFill>
                            <a:srgbClr val="2D2D2C"/>
                          </a:solidFill>
                          <a:latin typeface="Arial"/>
                          <a:cs typeface="Arial"/>
                        </a:rPr>
                        <a:t>0.79</a:t>
                      </a:r>
                      <a:endParaRPr sz="1200" dirty="0">
                        <a:latin typeface="Arial"/>
                        <a:cs typeface="Arial"/>
                      </a:endParaRPr>
                    </a:p>
                  </a:txBody>
                  <a:tcPr marL="0" marR="54864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793514183"/>
                  </a:ext>
                </a:extLst>
              </a:tr>
              <a:tr h="365760">
                <a:tc>
                  <a:txBody>
                    <a:bodyPr/>
                    <a:lstStyle/>
                    <a:p>
                      <a:pPr marL="107314">
                        <a:lnSpc>
                          <a:spcPct val="100000"/>
                        </a:lnSpc>
                        <a:spcBef>
                          <a:spcPts val="565"/>
                        </a:spcBef>
                      </a:pPr>
                      <a:r>
                        <a:rPr sz="1200" b="1" spc="-15" dirty="0">
                          <a:solidFill>
                            <a:srgbClr val="2D2D2C"/>
                          </a:solidFill>
                          <a:latin typeface="Arial"/>
                          <a:cs typeface="Arial"/>
                        </a:rPr>
                        <a:t>Adherence</a:t>
                      </a:r>
                      <a:endParaRPr sz="1200" dirty="0">
                        <a:latin typeface="Arial"/>
                        <a:cs typeface="Arial"/>
                      </a:endParaRP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50165">
                        <a:lnSpc>
                          <a:spcPct val="100000"/>
                        </a:lnSpc>
                        <a:spcBef>
                          <a:spcPts val="370"/>
                        </a:spcBef>
                      </a:pPr>
                      <a:r>
                        <a:rPr sz="1200" spc="-15" dirty="0">
                          <a:solidFill>
                            <a:srgbClr val="2D2D2C"/>
                          </a:solidFill>
                          <a:latin typeface="Arial"/>
                          <a:cs typeface="Arial"/>
                        </a:rPr>
                        <a:t>Katz </a:t>
                      </a:r>
                      <a:r>
                        <a:rPr sz="1200" spc="25" dirty="0">
                          <a:solidFill>
                            <a:srgbClr val="2D2D2C"/>
                          </a:solidFill>
                          <a:latin typeface="Arial"/>
                          <a:cs typeface="Arial"/>
                        </a:rPr>
                        <a:t>et </a:t>
                      </a:r>
                      <a:r>
                        <a:rPr sz="1200" spc="-10" dirty="0">
                          <a:solidFill>
                            <a:srgbClr val="2D2D2C"/>
                          </a:solidFill>
                          <a:latin typeface="Arial"/>
                          <a:cs typeface="Arial"/>
                        </a:rPr>
                        <a:t>al.</a:t>
                      </a:r>
                      <a:r>
                        <a:rPr sz="1200" spc="-70" dirty="0">
                          <a:solidFill>
                            <a:srgbClr val="2D2D2C"/>
                          </a:solidFill>
                          <a:latin typeface="Arial"/>
                          <a:cs typeface="Arial"/>
                        </a:rPr>
                        <a:t> </a:t>
                      </a:r>
                      <a:r>
                        <a:rPr sz="1200" spc="-20" dirty="0">
                          <a:solidFill>
                            <a:srgbClr val="2D2D2C"/>
                          </a:solidFill>
                          <a:latin typeface="Arial"/>
                          <a:cs typeface="Arial"/>
                        </a:rPr>
                        <a:t>(2013)</a:t>
                      </a:r>
                      <a:endParaRPr sz="1200" dirty="0">
                        <a:latin typeface="Arial"/>
                        <a:cs typeface="Arial"/>
                      </a:endParaRP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nSpc>
                          <a:spcPct val="100000"/>
                        </a:lnSpc>
                        <a:spcBef>
                          <a:spcPts val="370"/>
                        </a:spcBef>
                      </a:pPr>
                      <a:r>
                        <a:rPr sz="1200" dirty="0">
                          <a:solidFill>
                            <a:srgbClr val="2D2D2C"/>
                          </a:solidFill>
                          <a:latin typeface="Arial"/>
                          <a:cs typeface="Arial"/>
                        </a:rPr>
                        <a:t>Non-adherence</a:t>
                      </a:r>
                      <a:endParaRPr sz="1200" dirty="0">
                        <a:latin typeface="Arial"/>
                        <a:cs typeface="Arial"/>
                      </a:endParaRP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nSpc>
                          <a:spcPct val="100000"/>
                        </a:lnSpc>
                        <a:spcBef>
                          <a:spcPts val="370"/>
                        </a:spcBef>
                      </a:pPr>
                      <a:r>
                        <a:rPr sz="1200" spc="-10" dirty="0">
                          <a:solidFill>
                            <a:srgbClr val="2D2D2C"/>
                          </a:solidFill>
                          <a:latin typeface="Arial"/>
                          <a:cs typeface="Arial"/>
                        </a:rPr>
                        <a:t>1.74</a:t>
                      </a:r>
                      <a:endParaRPr sz="1200" dirty="0">
                        <a:latin typeface="Arial"/>
                        <a:cs typeface="Arial"/>
                      </a:endParaRPr>
                    </a:p>
                  </a:txBody>
                  <a:tcPr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nSpc>
                          <a:spcPct val="100000"/>
                        </a:lnSpc>
                        <a:spcBef>
                          <a:spcPts val="370"/>
                        </a:spcBef>
                      </a:pPr>
                      <a:r>
                        <a:rPr sz="1200" dirty="0">
                          <a:solidFill>
                            <a:srgbClr val="2D2D2C"/>
                          </a:solidFill>
                          <a:latin typeface="Arial"/>
                          <a:cs typeface="Arial"/>
                        </a:rPr>
                        <a:t>9</a:t>
                      </a:r>
                      <a:endParaRPr sz="1200" dirty="0">
                        <a:latin typeface="Arial"/>
                        <a:cs typeface="Arial"/>
                      </a:endParaRPr>
                    </a:p>
                  </a:txBody>
                  <a:tcPr marL="457200" marR="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gn="r">
                        <a:lnSpc>
                          <a:spcPct val="100000"/>
                        </a:lnSpc>
                        <a:spcBef>
                          <a:spcPts val="370"/>
                        </a:spcBef>
                      </a:pPr>
                      <a:r>
                        <a:rPr sz="1200" spc="-10" dirty="0">
                          <a:solidFill>
                            <a:srgbClr val="2D2D2C"/>
                          </a:solidFill>
                          <a:latin typeface="Arial"/>
                          <a:cs typeface="Arial"/>
                        </a:rPr>
                        <a:t>5.17</a:t>
                      </a:r>
                      <a:endParaRPr sz="1200" dirty="0">
                        <a:latin typeface="Arial"/>
                        <a:cs typeface="Arial"/>
                      </a:endParaRPr>
                    </a:p>
                  </a:txBody>
                  <a:tcPr marL="0" marR="45720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50165" algn="r">
                        <a:lnSpc>
                          <a:spcPct val="100000"/>
                        </a:lnSpc>
                        <a:spcBef>
                          <a:spcPts val="370"/>
                        </a:spcBef>
                      </a:pPr>
                      <a:r>
                        <a:rPr sz="1200" spc="-10" dirty="0">
                          <a:solidFill>
                            <a:srgbClr val="2D2D2C"/>
                          </a:solidFill>
                          <a:latin typeface="Arial"/>
                          <a:cs typeface="Arial"/>
                        </a:rPr>
                        <a:t>0.84</a:t>
                      </a:r>
                      <a:endParaRPr sz="1200" dirty="0">
                        <a:latin typeface="Arial"/>
                        <a:cs typeface="Arial"/>
                      </a:endParaRPr>
                    </a:p>
                  </a:txBody>
                  <a:tcPr marL="0" marR="548640"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675956888"/>
                  </a:ext>
                </a:extLst>
              </a:tr>
            </a:tbl>
          </a:graphicData>
        </a:graphic>
      </p:graphicFrame>
      <p:sp>
        <p:nvSpPr>
          <p:cNvPr id="8" name="object 2">
            <a:extLst>
              <a:ext uri="{FF2B5EF4-FFF2-40B4-BE49-F238E27FC236}">
                <a16:creationId xmlns:a16="http://schemas.microsoft.com/office/drawing/2014/main" id="{FD7D512A-9C63-4599-A664-A6FD1143EB58}"/>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158024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413A8AB-FDA5-40CD-B802-05D184210382}"/>
              </a:ext>
            </a:extLst>
          </p:cNvPr>
          <p:cNvGrpSpPr/>
          <p:nvPr/>
        </p:nvGrpSpPr>
        <p:grpSpPr>
          <a:xfrm>
            <a:off x="365760" y="1051560"/>
            <a:ext cx="11430000" cy="5503128"/>
            <a:chOff x="365760" y="1051560"/>
            <a:chExt cx="11430000" cy="5503128"/>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Number of people living with HIV accessing antiretroviral therapy,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global, 2010–June 2020 and end–2020 target</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 name="TextBox 60">
              <a:extLst>
                <a:ext uri="{FF2B5EF4-FFF2-40B4-BE49-F238E27FC236}">
                  <a16:creationId xmlns:a16="http://schemas.microsoft.com/office/drawing/2014/main" id="{22B4CE32-ADCB-4224-B6F4-90C4956CA078}"/>
                </a:ext>
              </a:extLst>
            </p:cNvPr>
            <p:cNvSpPr txBox="1"/>
            <p:nvPr/>
          </p:nvSpPr>
          <p:spPr>
            <a:xfrm>
              <a:off x="457200" y="6400800"/>
              <a:ext cx="10041433" cy="153888"/>
            </a:xfrm>
            <a:prstGeom prst="rect">
              <a:avLst/>
            </a:prstGeom>
            <a:noFill/>
          </p:spPr>
          <p:txBody>
            <a:bodyPr wrap="square" lIns="0" tIns="0" rIns="0" bIns="0">
              <a:spAutoFit/>
            </a:bodyPr>
            <a:lstStyle/>
            <a:p>
              <a:r>
                <a:rPr lang="en-US" sz="1000" b="1">
                  <a:solidFill>
                    <a:schemeClr val="tx1">
                      <a:lumMod val="65000"/>
                      <a:lumOff val="35000"/>
                    </a:schemeClr>
                  </a:solidFill>
                </a:rPr>
                <a:t>Source: </a:t>
              </a:r>
              <a:r>
                <a:rPr lang="en-US" sz="1000">
                  <a:solidFill>
                    <a:schemeClr val="tx1">
                      <a:lumMod val="65000"/>
                      <a:lumOff val="35000"/>
                    </a:schemeClr>
                  </a:solidFill>
                </a:rPr>
                <a:t>UNAIDS 2020 estimates; UNAIDS Global AIDS Monitoring, 2020 (https://aidsinfo.unaids.org/); UNAIDS/WHO/UNICEF HIV services tracking tool, November 2020.</a:t>
              </a:r>
              <a:endParaRPr lang="en-GB" sz="1000">
                <a:solidFill>
                  <a:schemeClr val="tx1">
                    <a:lumMod val="65000"/>
                    <a:lumOff val="35000"/>
                  </a:schemeClr>
                </a:solidFill>
              </a:endParaRPr>
            </a:p>
          </p:txBody>
        </p:sp>
        <p:sp>
          <p:nvSpPr>
            <p:cNvPr id="162" name="object 2">
              <a:extLst>
                <a:ext uri="{FF2B5EF4-FFF2-40B4-BE49-F238E27FC236}">
                  <a16:creationId xmlns:a16="http://schemas.microsoft.com/office/drawing/2014/main" id="{65A6CEA3-5DEA-4868-B2FE-42CFAE1F48D7}"/>
                </a:ext>
              </a:extLst>
            </p:cNvPr>
            <p:cNvSpPr txBox="1"/>
            <p:nvPr/>
          </p:nvSpPr>
          <p:spPr>
            <a:xfrm>
              <a:off x="7897003" y="3596386"/>
              <a:ext cx="1407757" cy="782265"/>
            </a:xfrm>
            <a:prstGeom prst="rect">
              <a:avLst/>
            </a:prstGeom>
          </p:spPr>
          <p:txBody>
            <a:bodyPr vert="horz" wrap="none" lIns="0" tIns="12700" rIns="0" bIns="0" rtlCol="0">
              <a:spAutoFit/>
            </a:bodyPr>
            <a:lstStyle>
              <a:defPPr>
                <a:defRPr lang="LID4096"/>
              </a:defPPr>
              <a:lvl1pPr marR="5080">
                <a:defRPr sz="1000">
                  <a:latin typeface="Arial" panose="020B0604020202020204" pitchFamily="34" charset="0"/>
                  <a:cs typeface="Arial" panose="020B0604020202020204" pitchFamily="34" charset="0"/>
                </a:defRPr>
              </a:lvl1pPr>
            </a:lstStyle>
            <a:p>
              <a:pPr marL="0" marR="5080" lvl="0" indent="0" algn="ctr" defTabSz="914400" rtl="0" eaLnBrk="1" fontAlgn="auto" latinLnBrk="0" hangingPunct="1">
                <a:lnSpc>
                  <a:spcPts val="1500"/>
                </a:lnSpc>
                <a:spcBef>
                  <a:spcPts val="0"/>
                </a:spcBef>
                <a:spcAft>
                  <a:spcPts val="0"/>
                </a:spcAft>
                <a:buClrTx/>
                <a:buSzTx/>
                <a:buFontTx/>
                <a:buNone/>
                <a:tabLst/>
                <a:defRPr/>
              </a:pPr>
              <a:r>
                <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26 million people </a:t>
              </a:r>
              <a:endParaRPr kumimoji="0" lang="fr-CH"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5080" lvl="0" indent="0" algn="ctr" defTabSz="914400" rtl="0" eaLnBrk="1" fontAlgn="auto" latinLnBrk="0" hangingPunct="1">
                <a:lnSpc>
                  <a:spcPts val="1500"/>
                </a:lnSpc>
                <a:spcBef>
                  <a:spcPts val="0"/>
                </a:spcBef>
                <a:spcAft>
                  <a:spcPts val="0"/>
                </a:spcAft>
                <a:buClrTx/>
                <a:buSzTx/>
                <a:buFontTx/>
                <a:buNone/>
                <a:tabLst/>
                <a:defRPr/>
              </a:pPr>
              <a:r>
                <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on HIV treatment </a:t>
              </a:r>
              <a:endParaRPr kumimoji="0" lang="fr-CH"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5080" lvl="0" indent="0" algn="ctr" defTabSz="914400" rtl="0" eaLnBrk="1" fontAlgn="auto" latinLnBrk="0" hangingPunct="1">
                <a:lnSpc>
                  <a:spcPts val="1500"/>
                </a:lnSpc>
                <a:spcBef>
                  <a:spcPts val="0"/>
                </a:spcBef>
                <a:spcAft>
                  <a:spcPts val="0"/>
                </a:spcAft>
                <a:buClrTx/>
                <a:buSzTx/>
                <a:buFontTx/>
                <a:buNone/>
                <a:tabLst/>
                <a:defRPr/>
              </a:pPr>
              <a:r>
                <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worldwide in </a:t>
              </a:r>
              <a:endParaRPr kumimoji="0" lang="fr-CH"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5080" lvl="0" indent="0" algn="ctr" defTabSz="914400" rtl="0" eaLnBrk="1" fontAlgn="auto" latinLnBrk="0" hangingPunct="1">
                <a:lnSpc>
                  <a:spcPts val="1500"/>
                </a:lnSpc>
                <a:spcBef>
                  <a:spcPts val="0"/>
                </a:spcBef>
                <a:spcAft>
                  <a:spcPts val="0"/>
                </a:spcAft>
                <a:buClrTx/>
                <a:buSzTx/>
                <a:buFontTx/>
                <a:buNone/>
                <a:tabLst/>
                <a:defRPr/>
              </a:pPr>
              <a:r>
                <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2020</a:t>
              </a:r>
            </a:p>
          </p:txBody>
        </p:sp>
        <p:sp>
          <p:nvSpPr>
            <p:cNvPr id="163" name="object 3">
              <a:extLst>
                <a:ext uri="{FF2B5EF4-FFF2-40B4-BE49-F238E27FC236}">
                  <a16:creationId xmlns:a16="http://schemas.microsoft.com/office/drawing/2014/main" id="{12CA06AD-FE2C-4AB1-96A7-04F88F41E11A}"/>
                </a:ext>
              </a:extLst>
            </p:cNvPr>
            <p:cNvSpPr txBox="1"/>
            <p:nvPr/>
          </p:nvSpPr>
          <p:spPr>
            <a:xfrm>
              <a:off x="1174027" y="2449867"/>
              <a:ext cx="158956" cy="153888"/>
            </a:xfrm>
            <a:prstGeom prst="rect">
              <a:avLst/>
            </a:prstGeom>
          </p:spPr>
          <p:txBody>
            <a:bodyPr vert="horz" wrap="square" lIns="0" tIns="0" rIns="0" bIns="0" rtlCol="0" anchor="ctr" anchorCtr="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25" normalizeH="0" baseline="0" noProof="0">
                  <a:ln>
                    <a:noFill/>
                  </a:ln>
                  <a:effectLst/>
                  <a:uLnTx/>
                  <a:uFillTx/>
                  <a:latin typeface="Arial"/>
                  <a:ea typeface="+mn-ea"/>
                  <a:cs typeface="Arial"/>
                </a:rPr>
                <a:t>30</a:t>
              </a:r>
              <a:endParaRPr kumimoji="0" sz="1000" b="0" i="0" u="none" strike="noStrike" kern="1200" cap="none" spc="0" normalizeH="0" baseline="0" noProof="0">
                <a:ln>
                  <a:noFill/>
                </a:ln>
                <a:effectLst/>
                <a:uLnTx/>
                <a:uFillTx/>
                <a:latin typeface="Arial"/>
                <a:ea typeface="+mn-ea"/>
                <a:cs typeface="Arial"/>
              </a:endParaRPr>
            </a:p>
          </p:txBody>
        </p:sp>
        <p:sp>
          <p:nvSpPr>
            <p:cNvPr id="164" name="object 4">
              <a:extLst>
                <a:ext uri="{FF2B5EF4-FFF2-40B4-BE49-F238E27FC236}">
                  <a16:creationId xmlns:a16="http://schemas.microsoft.com/office/drawing/2014/main" id="{DA77AF5C-F104-4305-A43C-98F1663ABB36}"/>
                </a:ext>
              </a:extLst>
            </p:cNvPr>
            <p:cNvSpPr txBox="1"/>
            <p:nvPr/>
          </p:nvSpPr>
          <p:spPr>
            <a:xfrm>
              <a:off x="1174027" y="2833915"/>
              <a:ext cx="158956" cy="153888"/>
            </a:xfrm>
            <a:prstGeom prst="rect">
              <a:avLst/>
            </a:prstGeom>
          </p:spPr>
          <p:txBody>
            <a:bodyPr vert="horz" wrap="square" lIns="0" tIns="0" rIns="0" bIns="0" rtlCol="0" anchor="ctr" anchorCtr="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25" normalizeH="0" baseline="0" noProof="0">
                  <a:ln>
                    <a:noFill/>
                  </a:ln>
                  <a:effectLst/>
                  <a:uLnTx/>
                  <a:uFillTx/>
                  <a:latin typeface="Arial"/>
                  <a:ea typeface="+mn-ea"/>
                  <a:cs typeface="Arial"/>
                </a:rPr>
                <a:t>25</a:t>
              </a:r>
              <a:endParaRPr kumimoji="0" sz="1000" b="0" i="0" u="none" strike="noStrike" kern="1200" cap="none" spc="0" normalizeH="0" baseline="0" noProof="0">
                <a:ln>
                  <a:noFill/>
                </a:ln>
                <a:effectLst/>
                <a:uLnTx/>
                <a:uFillTx/>
                <a:latin typeface="Arial"/>
                <a:ea typeface="+mn-ea"/>
                <a:cs typeface="Arial"/>
              </a:endParaRPr>
            </a:p>
          </p:txBody>
        </p:sp>
        <p:sp>
          <p:nvSpPr>
            <p:cNvPr id="165" name="object 5">
              <a:extLst>
                <a:ext uri="{FF2B5EF4-FFF2-40B4-BE49-F238E27FC236}">
                  <a16:creationId xmlns:a16="http://schemas.microsoft.com/office/drawing/2014/main" id="{48689AA6-5C27-4B9D-832D-A06A62E52E41}"/>
                </a:ext>
              </a:extLst>
            </p:cNvPr>
            <p:cNvSpPr txBox="1"/>
            <p:nvPr/>
          </p:nvSpPr>
          <p:spPr>
            <a:xfrm>
              <a:off x="1174027" y="3217963"/>
              <a:ext cx="158956" cy="153888"/>
            </a:xfrm>
            <a:prstGeom prst="rect">
              <a:avLst/>
            </a:prstGeom>
          </p:spPr>
          <p:txBody>
            <a:bodyPr vert="horz" wrap="square" lIns="0" tIns="0" rIns="0" bIns="0" rtlCol="0" anchor="ctr" anchorCtr="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25" normalizeH="0" baseline="0" noProof="0">
                  <a:ln>
                    <a:noFill/>
                  </a:ln>
                  <a:effectLst/>
                  <a:uLnTx/>
                  <a:uFillTx/>
                  <a:latin typeface="Arial"/>
                  <a:ea typeface="+mn-ea"/>
                  <a:cs typeface="Arial"/>
                </a:rPr>
                <a:t>20</a:t>
              </a:r>
              <a:endParaRPr kumimoji="0" sz="1000" b="0" i="0" u="none" strike="noStrike" kern="1200" cap="none" spc="0" normalizeH="0" baseline="0" noProof="0">
                <a:ln>
                  <a:noFill/>
                </a:ln>
                <a:effectLst/>
                <a:uLnTx/>
                <a:uFillTx/>
                <a:latin typeface="Arial"/>
                <a:ea typeface="+mn-ea"/>
                <a:cs typeface="Arial"/>
              </a:endParaRPr>
            </a:p>
          </p:txBody>
        </p:sp>
        <p:sp>
          <p:nvSpPr>
            <p:cNvPr id="166" name="object 6">
              <a:extLst>
                <a:ext uri="{FF2B5EF4-FFF2-40B4-BE49-F238E27FC236}">
                  <a16:creationId xmlns:a16="http://schemas.microsoft.com/office/drawing/2014/main" id="{9FA441C7-6768-4DC2-9310-E7F38657C642}"/>
                </a:ext>
              </a:extLst>
            </p:cNvPr>
            <p:cNvSpPr txBox="1"/>
            <p:nvPr/>
          </p:nvSpPr>
          <p:spPr>
            <a:xfrm>
              <a:off x="1174027" y="3602011"/>
              <a:ext cx="158956" cy="153888"/>
            </a:xfrm>
            <a:prstGeom prst="rect">
              <a:avLst/>
            </a:prstGeom>
          </p:spPr>
          <p:txBody>
            <a:bodyPr vert="horz" wrap="square" lIns="0" tIns="0" rIns="0" bIns="0" rtlCol="0" anchor="ctr" anchorCtr="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25" normalizeH="0" baseline="0" noProof="0">
                  <a:ln>
                    <a:noFill/>
                  </a:ln>
                  <a:effectLst/>
                  <a:uLnTx/>
                  <a:uFillTx/>
                  <a:latin typeface="Arial"/>
                  <a:ea typeface="+mn-ea"/>
                  <a:cs typeface="Arial"/>
                </a:rPr>
                <a:t>1</a:t>
              </a:r>
              <a:r>
                <a:rPr kumimoji="0" lang="fr-CH" sz="1000" b="0" i="0" u="none" strike="noStrike" kern="1200" cap="none" spc="-25" normalizeH="0" baseline="0" noProof="0">
                  <a:ln>
                    <a:noFill/>
                  </a:ln>
                  <a:effectLst/>
                  <a:uLnTx/>
                  <a:uFillTx/>
                  <a:latin typeface="Arial"/>
                  <a:ea typeface="+mn-ea"/>
                  <a:cs typeface="Arial"/>
                </a:rPr>
                <a:t>3</a:t>
              </a:r>
            </a:p>
          </p:txBody>
        </p:sp>
        <p:sp>
          <p:nvSpPr>
            <p:cNvPr id="167" name="object 7">
              <a:extLst>
                <a:ext uri="{FF2B5EF4-FFF2-40B4-BE49-F238E27FC236}">
                  <a16:creationId xmlns:a16="http://schemas.microsoft.com/office/drawing/2014/main" id="{06FB1A9C-A05B-429D-A063-87E93CDA01AB}"/>
                </a:ext>
              </a:extLst>
            </p:cNvPr>
            <p:cNvSpPr txBox="1"/>
            <p:nvPr/>
          </p:nvSpPr>
          <p:spPr>
            <a:xfrm>
              <a:off x="1174027" y="3986059"/>
              <a:ext cx="158956" cy="153888"/>
            </a:xfrm>
            <a:prstGeom prst="rect">
              <a:avLst/>
            </a:prstGeom>
          </p:spPr>
          <p:txBody>
            <a:bodyPr vert="horz" wrap="square" lIns="0" tIns="0" rIns="0" bIns="0" rtlCol="0" anchor="ctr" anchorCtr="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25" normalizeH="0" baseline="0" noProof="0">
                  <a:ln>
                    <a:noFill/>
                  </a:ln>
                  <a:effectLst/>
                  <a:uLnTx/>
                  <a:uFillTx/>
                  <a:latin typeface="Arial"/>
                  <a:ea typeface="+mn-ea"/>
                  <a:cs typeface="Arial"/>
                </a:rPr>
                <a:t>10</a:t>
              </a:r>
              <a:endParaRPr kumimoji="0" sz="1000" b="0" i="0" u="none" strike="noStrike" kern="1200" cap="none" spc="0" normalizeH="0" baseline="0" noProof="0">
                <a:ln>
                  <a:noFill/>
                </a:ln>
                <a:effectLst/>
                <a:uLnTx/>
                <a:uFillTx/>
                <a:latin typeface="Arial"/>
                <a:ea typeface="+mn-ea"/>
                <a:cs typeface="Arial"/>
              </a:endParaRPr>
            </a:p>
          </p:txBody>
        </p:sp>
        <p:sp>
          <p:nvSpPr>
            <p:cNvPr id="168" name="object 8">
              <a:extLst>
                <a:ext uri="{FF2B5EF4-FFF2-40B4-BE49-F238E27FC236}">
                  <a16:creationId xmlns:a16="http://schemas.microsoft.com/office/drawing/2014/main" id="{51C354BA-F0D3-4B44-803A-784215823F19}"/>
                </a:ext>
              </a:extLst>
            </p:cNvPr>
            <p:cNvSpPr txBox="1"/>
            <p:nvPr/>
          </p:nvSpPr>
          <p:spPr>
            <a:xfrm>
              <a:off x="1235081" y="4370107"/>
              <a:ext cx="97541" cy="153888"/>
            </a:xfrm>
            <a:prstGeom prst="rect">
              <a:avLst/>
            </a:prstGeom>
          </p:spPr>
          <p:txBody>
            <a:bodyPr vert="horz" wrap="square" lIns="0" tIns="0" rIns="0" bIns="0" rtlCol="0" anchor="ctr" anchorCtr="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25" normalizeH="0" baseline="0" noProof="0">
                  <a:ln>
                    <a:noFill/>
                  </a:ln>
                  <a:effectLst/>
                  <a:uLnTx/>
                  <a:uFillTx/>
                  <a:latin typeface="Arial"/>
                  <a:ea typeface="+mn-ea"/>
                  <a:cs typeface="Arial"/>
                </a:rPr>
                <a:t>5</a:t>
              </a:r>
              <a:endParaRPr kumimoji="0" sz="1000" b="0" i="0" u="none" strike="noStrike" kern="1200" cap="none" spc="0" normalizeH="0" baseline="0" noProof="0">
                <a:ln>
                  <a:noFill/>
                </a:ln>
                <a:effectLst/>
                <a:uLnTx/>
                <a:uFillTx/>
                <a:latin typeface="Arial"/>
                <a:ea typeface="+mn-ea"/>
                <a:cs typeface="Arial"/>
              </a:endParaRPr>
            </a:p>
          </p:txBody>
        </p:sp>
        <p:sp>
          <p:nvSpPr>
            <p:cNvPr id="169" name="object 9">
              <a:extLst>
                <a:ext uri="{FF2B5EF4-FFF2-40B4-BE49-F238E27FC236}">
                  <a16:creationId xmlns:a16="http://schemas.microsoft.com/office/drawing/2014/main" id="{C4ECE22F-9263-411B-815B-7611B61BA29B}"/>
                </a:ext>
              </a:extLst>
            </p:cNvPr>
            <p:cNvSpPr txBox="1"/>
            <p:nvPr/>
          </p:nvSpPr>
          <p:spPr>
            <a:xfrm>
              <a:off x="1235081" y="4754155"/>
              <a:ext cx="97541" cy="153888"/>
            </a:xfrm>
            <a:prstGeom prst="rect">
              <a:avLst/>
            </a:prstGeom>
          </p:spPr>
          <p:txBody>
            <a:bodyPr vert="horz" wrap="square" lIns="0" tIns="0" rIns="0" bIns="0" rtlCol="0" anchor="ctr" anchorCtr="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25" normalizeH="0" baseline="0" noProof="0">
                  <a:ln>
                    <a:noFill/>
                  </a:ln>
                  <a:effectLst/>
                  <a:uLnTx/>
                  <a:uFillTx/>
                  <a:latin typeface="Arial"/>
                  <a:ea typeface="+mn-ea"/>
                  <a:cs typeface="Arial"/>
                </a:rPr>
                <a:t>0</a:t>
              </a:r>
              <a:endParaRPr kumimoji="0" sz="1000" b="0" i="0" u="none" strike="noStrike" kern="1200" cap="none" spc="0" normalizeH="0" baseline="0" noProof="0">
                <a:ln>
                  <a:noFill/>
                </a:ln>
                <a:effectLst/>
                <a:uLnTx/>
                <a:uFillTx/>
                <a:latin typeface="Arial"/>
                <a:ea typeface="+mn-ea"/>
                <a:cs typeface="Arial"/>
              </a:endParaRPr>
            </a:p>
          </p:txBody>
        </p:sp>
        <p:sp>
          <p:nvSpPr>
            <p:cNvPr id="170" name="object 10">
              <a:extLst>
                <a:ext uri="{FF2B5EF4-FFF2-40B4-BE49-F238E27FC236}">
                  <a16:creationId xmlns:a16="http://schemas.microsoft.com/office/drawing/2014/main" id="{C5BC82DB-668F-4B3D-AC38-DB584DADA326}"/>
                </a:ext>
              </a:extLst>
            </p:cNvPr>
            <p:cNvSpPr/>
            <p:nvPr/>
          </p:nvSpPr>
          <p:spPr>
            <a:xfrm>
              <a:off x="1385671" y="2534227"/>
              <a:ext cx="137160" cy="0"/>
            </a:xfrm>
            <a:custGeom>
              <a:avLst/>
              <a:gdLst/>
              <a:ahLst/>
              <a:cxnLst/>
              <a:rect l="l" t="t" r="r" b="b"/>
              <a:pathLst>
                <a:path w="89534">
                  <a:moveTo>
                    <a:pt x="0" y="0"/>
                  </a:moveTo>
                  <a:lnTo>
                    <a:pt x="88925" y="0"/>
                  </a:lnTo>
                </a:path>
              </a:pathLst>
            </a:custGeom>
            <a:ln w="3175">
              <a:solidFill>
                <a:schemeClr val="tx1"/>
              </a:solidFill>
            </a:ln>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Arial" panose="020B0604020202020204"/>
                <a:ea typeface="+mn-ea"/>
                <a:cs typeface="+mn-cs"/>
              </a:endParaRPr>
            </a:p>
          </p:txBody>
        </p:sp>
        <p:sp>
          <p:nvSpPr>
            <p:cNvPr id="171" name="object 11">
              <a:extLst>
                <a:ext uri="{FF2B5EF4-FFF2-40B4-BE49-F238E27FC236}">
                  <a16:creationId xmlns:a16="http://schemas.microsoft.com/office/drawing/2014/main" id="{C521E106-6F3B-43AD-B378-3DDD582E2260}"/>
                </a:ext>
              </a:extLst>
            </p:cNvPr>
            <p:cNvSpPr/>
            <p:nvPr/>
          </p:nvSpPr>
          <p:spPr>
            <a:xfrm>
              <a:off x="1385671" y="2917770"/>
              <a:ext cx="137160" cy="0"/>
            </a:xfrm>
            <a:custGeom>
              <a:avLst/>
              <a:gdLst/>
              <a:ahLst/>
              <a:cxnLst/>
              <a:rect l="l" t="t" r="r" b="b"/>
              <a:pathLst>
                <a:path w="89534">
                  <a:moveTo>
                    <a:pt x="0" y="0"/>
                  </a:moveTo>
                  <a:lnTo>
                    <a:pt x="88925" y="0"/>
                  </a:lnTo>
                </a:path>
              </a:pathLst>
            </a:custGeom>
            <a:ln w="3175">
              <a:solidFill>
                <a:schemeClr val="tx1"/>
              </a:solidFill>
            </a:ln>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Arial" panose="020B0604020202020204"/>
                <a:ea typeface="+mn-ea"/>
                <a:cs typeface="+mn-cs"/>
              </a:endParaRPr>
            </a:p>
          </p:txBody>
        </p:sp>
        <p:sp>
          <p:nvSpPr>
            <p:cNvPr id="172" name="object 12">
              <a:extLst>
                <a:ext uri="{FF2B5EF4-FFF2-40B4-BE49-F238E27FC236}">
                  <a16:creationId xmlns:a16="http://schemas.microsoft.com/office/drawing/2014/main" id="{BB2ADACE-D802-4156-BDD7-5338D3EEA0E7}"/>
                </a:ext>
              </a:extLst>
            </p:cNvPr>
            <p:cNvSpPr/>
            <p:nvPr/>
          </p:nvSpPr>
          <p:spPr>
            <a:xfrm>
              <a:off x="1385671" y="3301306"/>
              <a:ext cx="137160" cy="0"/>
            </a:xfrm>
            <a:custGeom>
              <a:avLst/>
              <a:gdLst/>
              <a:ahLst/>
              <a:cxnLst/>
              <a:rect l="l" t="t" r="r" b="b"/>
              <a:pathLst>
                <a:path w="89534">
                  <a:moveTo>
                    <a:pt x="0" y="0"/>
                  </a:moveTo>
                  <a:lnTo>
                    <a:pt x="88925" y="0"/>
                  </a:lnTo>
                </a:path>
              </a:pathLst>
            </a:custGeom>
            <a:ln w="3175">
              <a:solidFill>
                <a:schemeClr val="tx1"/>
              </a:solidFill>
            </a:ln>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Arial" panose="020B0604020202020204"/>
                <a:ea typeface="+mn-ea"/>
                <a:cs typeface="+mn-cs"/>
              </a:endParaRPr>
            </a:p>
          </p:txBody>
        </p:sp>
        <p:sp>
          <p:nvSpPr>
            <p:cNvPr id="173" name="object 13">
              <a:extLst>
                <a:ext uri="{FF2B5EF4-FFF2-40B4-BE49-F238E27FC236}">
                  <a16:creationId xmlns:a16="http://schemas.microsoft.com/office/drawing/2014/main" id="{846F1E78-E699-485B-9D54-24B9C6F40E70}"/>
                </a:ext>
              </a:extLst>
            </p:cNvPr>
            <p:cNvSpPr/>
            <p:nvPr/>
          </p:nvSpPr>
          <p:spPr>
            <a:xfrm>
              <a:off x="1385671" y="3684850"/>
              <a:ext cx="137160" cy="0"/>
            </a:xfrm>
            <a:custGeom>
              <a:avLst/>
              <a:gdLst/>
              <a:ahLst/>
              <a:cxnLst/>
              <a:rect l="l" t="t" r="r" b="b"/>
              <a:pathLst>
                <a:path w="89534">
                  <a:moveTo>
                    <a:pt x="0" y="0"/>
                  </a:moveTo>
                  <a:lnTo>
                    <a:pt x="88925" y="0"/>
                  </a:lnTo>
                </a:path>
              </a:pathLst>
            </a:custGeom>
            <a:ln w="3175">
              <a:solidFill>
                <a:schemeClr val="tx1"/>
              </a:solidFill>
            </a:ln>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Arial" panose="020B0604020202020204"/>
                <a:ea typeface="+mn-ea"/>
                <a:cs typeface="+mn-cs"/>
              </a:endParaRPr>
            </a:p>
          </p:txBody>
        </p:sp>
        <p:sp>
          <p:nvSpPr>
            <p:cNvPr id="174" name="object 14">
              <a:extLst>
                <a:ext uri="{FF2B5EF4-FFF2-40B4-BE49-F238E27FC236}">
                  <a16:creationId xmlns:a16="http://schemas.microsoft.com/office/drawing/2014/main" id="{534C84D7-27E7-4552-A357-6746994AFAA8}"/>
                </a:ext>
              </a:extLst>
            </p:cNvPr>
            <p:cNvSpPr/>
            <p:nvPr/>
          </p:nvSpPr>
          <p:spPr>
            <a:xfrm>
              <a:off x="1385671" y="4068393"/>
              <a:ext cx="137160" cy="0"/>
            </a:xfrm>
            <a:custGeom>
              <a:avLst/>
              <a:gdLst/>
              <a:ahLst/>
              <a:cxnLst/>
              <a:rect l="l" t="t" r="r" b="b"/>
              <a:pathLst>
                <a:path w="89534">
                  <a:moveTo>
                    <a:pt x="0" y="0"/>
                  </a:moveTo>
                  <a:lnTo>
                    <a:pt x="88925" y="0"/>
                  </a:lnTo>
                </a:path>
              </a:pathLst>
            </a:custGeom>
            <a:ln w="3175">
              <a:solidFill>
                <a:schemeClr val="tx1"/>
              </a:solidFill>
            </a:ln>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Arial" panose="020B0604020202020204"/>
                <a:ea typeface="+mn-ea"/>
                <a:cs typeface="+mn-cs"/>
              </a:endParaRPr>
            </a:p>
          </p:txBody>
        </p:sp>
        <p:sp>
          <p:nvSpPr>
            <p:cNvPr id="175" name="object 15">
              <a:extLst>
                <a:ext uri="{FF2B5EF4-FFF2-40B4-BE49-F238E27FC236}">
                  <a16:creationId xmlns:a16="http://schemas.microsoft.com/office/drawing/2014/main" id="{AE3F7CE9-6873-446F-B272-765DE8A7357C}"/>
                </a:ext>
              </a:extLst>
            </p:cNvPr>
            <p:cNvSpPr/>
            <p:nvPr/>
          </p:nvSpPr>
          <p:spPr>
            <a:xfrm>
              <a:off x="1385671" y="4451929"/>
              <a:ext cx="137160" cy="0"/>
            </a:xfrm>
            <a:custGeom>
              <a:avLst/>
              <a:gdLst/>
              <a:ahLst/>
              <a:cxnLst/>
              <a:rect l="l" t="t" r="r" b="b"/>
              <a:pathLst>
                <a:path w="89534">
                  <a:moveTo>
                    <a:pt x="0" y="0"/>
                  </a:moveTo>
                  <a:lnTo>
                    <a:pt x="88925" y="0"/>
                  </a:lnTo>
                </a:path>
              </a:pathLst>
            </a:custGeom>
            <a:ln w="3175">
              <a:solidFill>
                <a:schemeClr val="tx1"/>
              </a:solidFill>
            </a:ln>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Arial" panose="020B0604020202020204"/>
                <a:ea typeface="+mn-ea"/>
                <a:cs typeface="+mn-cs"/>
              </a:endParaRPr>
            </a:p>
          </p:txBody>
        </p:sp>
        <p:sp>
          <p:nvSpPr>
            <p:cNvPr id="176" name="object 16">
              <a:extLst>
                <a:ext uri="{FF2B5EF4-FFF2-40B4-BE49-F238E27FC236}">
                  <a16:creationId xmlns:a16="http://schemas.microsoft.com/office/drawing/2014/main" id="{0D174076-0915-4314-B5A6-8D36DAD53CEF}"/>
                </a:ext>
              </a:extLst>
            </p:cNvPr>
            <p:cNvSpPr/>
            <p:nvPr/>
          </p:nvSpPr>
          <p:spPr>
            <a:xfrm>
              <a:off x="1385671" y="4835479"/>
              <a:ext cx="137160" cy="0"/>
            </a:xfrm>
            <a:custGeom>
              <a:avLst/>
              <a:gdLst/>
              <a:ahLst/>
              <a:cxnLst/>
              <a:rect l="l" t="t" r="r" b="b"/>
              <a:pathLst>
                <a:path w="89534">
                  <a:moveTo>
                    <a:pt x="0" y="0"/>
                  </a:moveTo>
                  <a:lnTo>
                    <a:pt x="88925" y="0"/>
                  </a:lnTo>
                </a:path>
              </a:pathLst>
            </a:custGeom>
            <a:ln w="3175">
              <a:solidFill>
                <a:schemeClr val="tx1"/>
              </a:solidFill>
            </a:ln>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Arial" panose="020B0604020202020204"/>
                <a:ea typeface="+mn-ea"/>
                <a:cs typeface="+mn-cs"/>
              </a:endParaRPr>
            </a:p>
          </p:txBody>
        </p:sp>
        <p:sp>
          <p:nvSpPr>
            <p:cNvPr id="188" name="object 28">
              <a:extLst>
                <a:ext uri="{FF2B5EF4-FFF2-40B4-BE49-F238E27FC236}">
                  <a16:creationId xmlns:a16="http://schemas.microsoft.com/office/drawing/2014/main" id="{5F4B1688-340A-48CD-93C9-7BEBCA6DC9D6}"/>
                </a:ext>
              </a:extLst>
            </p:cNvPr>
            <p:cNvSpPr txBox="1"/>
            <p:nvPr/>
          </p:nvSpPr>
          <p:spPr>
            <a:xfrm>
              <a:off x="8575698" y="2194560"/>
              <a:ext cx="909223" cy="228268"/>
            </a:xfrm>
            <a:prstGeom prst="rect">
              <a:avLst/>
            </a:prstGeom>
          </p:spPr>
          <p:txBody>
            <a:bodyPr vert="horz" wrap="none" lIns="0" tIns="12700" rIns="0" bIns="0" rtlCol="0">
              <a:spAutoFit/>
            </a:bodyPr>
            <a:lstStyle>
              <a:defPPr>
                <a:defRPr lang="LID4096"/>
              </a:defPPr>
              <a:lvl1pPr marR="508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pPr algn="ctr"/>
              <a:r>
                <a:rPr sz="1400"/>
                <a:t>2020 target</a:t>
              </a:r>
            </a:p>
          </p:txBody>
        </p:sp>
        <p:grpSp>
          <p:nvGrpSpPr>
            <p:cNvPr id="189" name="object 29">
              <a:extLst>
                <a:ext uri="{FF2B5EF4-FFF2-40B4-BE49-F238E27FC236}">
                  <a16:creationId xmlns:a16="http://schemas.microsoft.com/office/drawing/2014/main" id="{0BEEB16F-426C-420C-9781-0C0DA95F6BAC}"/>
                </a:ext>
              </a:extLst>
            </p:cNvPr>
            <p:cNvGrpSpPr/>
            <p:nvPr/>
          </p:nvGrpSpPr>
          <p:grpSpPr>
            <a:xfrm>
              <a:off x="1780468" y="2817282"/>
              <a:ext cx="6907377" cy="1484723"/>
              <a:chOff x="1455939" y="6889050"/>
              <a:chExt cx="4856480" cy="1440815"/>
            </a:xfrm>
          </p:grpSpPr>
          <p:sp>
            <p:nvSpPr>
              <p:cNvPr id="190" name="object 30">
                <a:extLst>
                  <a:ext uri="{FF2B5EF4-FFF2-40B4-BE49-F238E27FC236}">
                    <a16:creationId xmlns:a16="http://schemas.microsoft.com/office/drawing/2014/main" id="{5B29CCF6-6183-45ED-A001-8863961AE517}"/>
                  </a:ext>
                </a:extLst>
              </p:cNvPr>
              <p:cNvSpPr/>
              <p:nvPr/>
            </p:nvSpPr>
            <p:spPr>
              <a:xfrm>
                <a:off x="1464194" y="6889050"/>
                <a:ext cx="4839970" cy="1440815"/>
              </a:xfrm>
              <a:custGeom>
                <a:avLst/>
                <a:gdLst/>
                <a:ahLst/>
                <a:cxnLst/>
                <a:rect l="l" t="t" r="r" b="b"/>
                <a:pathLst>
                  <a:path w="4839970" h="1440815">
                    <a:moveTo>
                      <a:pt x="4839741" y="0"/>
                    </a:moveTo>
                    <a:lnTo>
                      <a:pt x="4585589" y="45237"/>
                    </a:lnTo>
                    <a:lnTo>
                      <a:pt x="4330077" y="128435"/>
                    </a:lnTo>
                    <a:lnTo>
                      <a:pt x="4075925" y="213080"/>
                    </a:lnTo>
                    <a:lnTo>
                      <a:pt x="3820414" y="274383"/>
                    </a:lnTo>
                    <a:lnTo>
                      <a:pt x="3566261" y="337134"/>
                    </a:lnTo>
                    <a:lnTo>
                      <a:pt x="3310750" y="417410"/>
                    </a:lnTo>
                    <a:lnTo>
                      <a:pt x="3056597" y="499148"/>
                    </a:lnTo>
                    <a:lnTo>
                      <a:pt x="2801099" y="579412"/>
                    </a:lnTo>
                    <a:lnTo>
                      <a:pt x="2546934" y="659688"/>
                    </a:lnTo>
                    <a:lnTo>
                      <a:pt x="2292794" y="734110"/>
                    </a:lnTo>
                    <a:lnTo>
                      <a:pt x="2037283" y="808545"/>
                    </a:lnTo>
                    <a:lnTo>
                      <a:pt x="1783130" y="880071"/>
                    </a:lnTo>
                    <a:lnTo>
                      <a:pt x="1527619" y="953046"/>
                    </a:lnTo>
                    <a:lnTo>
                      <a:pt x="1273467" y="1024559"/>
                    </a:lnTo>
                    <a:lnTo>
                      <a:pt x="1017968" y="1096073"/>
                    </a:lnTo>
                    <a:lnTo>
                      <a:pt x="763816" y="1166126"/>
                    </a:lnTo>
                    <a:lnTo>
                      <a:pt x="509663" y="1237640"/>
                    </a:lnTo>
                    <a:lnTo>
                      <a:pt x="254152" y="1300391"/>
                    </a:lnTo>
                    <a:lnTo>
                      <a:pt x="0" y="1364615"/>
                    </a:lnTo>
                    <a:lnTo>
                      <a:pt x="0" y="1440510"/>
                    </a:lnTo>
                    <a:lnTo>
                      <a:pt x="509663" y="1344193"/>
                    </a:lnTo>
                    <a:lnTo>
                      <a:pt x="1017968" y="1227416"/>
                    </a:lnTo>
                    <a:lnTo>
                      <a:pt x="1273467" y="1166126"/>
                    </a:lnTo>
                    <a:lnTo>
                      <a:pt x="1527619" y="1104823"/>
                    </a:lnTo>
                    <a:lnTo>
                      <a:pt x="1783130" y="1043533"/>
                    </a:lnTo>
                    <a:lnTo>
                      <a:pt x="2037283" y="982230"/>
                    </a:lnTo>
                    <a:lnTo>
                      <a:pt x="2292794" y="919480"/>
                    </a:lnTo>
                    <a:lnTo>
                      <a:pt x="2546934" y="855256"/>
                    </a:lnTo>
                    <a:lnTo>
                      <a:pt x="2801099" y="785202"/>
                    </a:lnTo>
                    <a:lnTo>
                      <a:pt x="3056597" y="715149"/>
                    </a:lnTo>
                    <a:lnTo>
                      <a:pt x="3310750" y="605688"/>
                    </a:lnTo>
                    <a:lnTo>
                      <a:pt x="3566261" y="497687"/>
                    </a:lnTo>
                    <a:lnTo>
                      <a:pt x="3820414" y="413029"/>
                    </a:lnTo>
                    <a:lnTo>
                      <a:pt x="4075925" y="328383"/>
                    </a:lnTo>
                    <a:lnTo>
                      <a:pt x="4330077" y="229133"/>
                    </a:lnTo>
                    <a:lnTo>
                      <a:pt x="4585589" y="131356"/>
                    </a:lnTo>
                    <a:lnTo>
                      <a:pt x="4839741" y="87566"/>
                    </a:lnTo>
                    <a:lnTo>
                      <a:pt x="4839741" y="0"/>
                    </a:lnTo>
                    <a:close/>
                  </a:path>
                </a:pathLst>
              </a:custGeom>
              <a:solidFill>
                <a:srgbClr val="D9F1FC"/>
              </a:solidFill>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1" name="object 31">
                <a:extLst>
                  <a:ext uri="{FF2B5EF4-FFF2-40B4-BE49-F238E27FC236}">
                    <a16:creationId xmlns:a16="http://schemas.microsoft.com/office/drawing/2014/main" id="{2B14A16C-3EA3-44AC-86F9-05F33E744844}"/>
                  </a:ext>
                </a:extLst>
              </p:cNvPr>
              <p:cNvSpPr/>
              <p:nvPr/>
            </p:nvSpPr>
            <p:spPr>
              <a:xfrm>
                <a:off x="1464194" y="6912915"/>
                <a:ext cx="4839970" cy="1354455"/>
              </a:xfrm>
              <a:custGeom>
                <a:avLst/>
                <a:gdLst/>
                <a:ahLst/>
                <a:cxnLst/>
                <a:rect l="l" t="t" r="r" b="b"/>
                <a:pathLst>
                  <a:path w="4839970" h="1354454">
                    <a:moveTo>
                      <a:pt x="0" y="1354404"/>
                    </a:moveTo>
                    <a:lnTo>
                      <a:pt x="254152" y="1291640"/>
                    </a:lnTo>
                    <a:lnTo>
                      <a:pt x="509663" y="1227429"/>
                    </a:lnTo>
                    <a:lnTo>
                      <a:pt x="763816" y="1158836"/>
                    </a:lnTo>
                    <a:lnTo>
                      <a:pt x="1017968" y="1088771"/>
                    </a:lnTo>
                    <a:lnTo>
                      <a:pt x="1273467" y="1017257"/>
                    </a:lnTo>
                    <a:lnTo>
                      <a:pt x="1527619" y="945743"/>
                    </a:lnTo>
                    <a:lnTo>
                      <a:pt x="1783130" y="874229"/>
                    </a:lnTo>
                    <a:lnTo>
                      <a:pt x="2037283" y="802716"/>
                    </a:lnTo>
                    <a:lnTo>
                      <a:pt x="2292794" y="729742"/>
                    </a:lnTo>
                    <a:lnTo>
                      <a:pt x="2546934" y="655307"/>
                    </a:lnTo>
                    <a:lnTo>
                      <a:pt x="2801099" y="575030"/>
                    </a:lnTo>
                    <a:lnTo>
                      <a:pt x="3056597" y="496227"/>
                    </a:lnTo>
                    <a:lnTo>
                      <a:pt x="3310750" y="415950"/>
                    </a:lnTo>
                    <a:lnTo>
                      <a:pt x="3566261" y="335686"/>
                    </a:lnTo>
                    <a:lnTo>
                      <a:pt x="3820414" y="274383"/>
                    </a:lnTo>
                    <a:lnTo>
                      <a:pt x="4075925" y="211620"/>
                    </a:lnTo>
                    <a:lnTo>
                      <a:pt x="4330077" y="128435"/>
                    </a:lnTo>
                    <a:lnTo>
                      <a:pt x="4585589" y="45250"/>
                    </a:lnTo>
                    <a:lnTo>
                      <a:pt x="4839741" y="0"/>
                    </a:lnTo>
                  </a:path>
                </a:pathLst>
              </a:custGeom>
              <a:ln w="16510" cap="rnd">
                <a:solidFill>
                  <a:srgbClr val="62CDF6"/>
                </a:solidFill>
              </a:ln>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92" name="object 32">
              <a:extLst>
                <a:ext uri="{FF2B5EF4-FFF2-40B4-BE49-F238E27FC236}">
                  <a16:creationId xmlns:a16="http://schemas.microsoft.com/office/drawing/2014/main" id="{2C75B34F-5353-42F1-BF86-4D2DC9D2CFD4}"/>
                </a:ext>
              </a:extLst>
            </p:cNvPr>
            <p:cNvSpPr/>
            <p:nvPr/>
          </p:nvSpPr>
          <p:spPr>
            <a:xfrm>
              <a:off x="8968566" y="2468155"/>
              <a:ext cx="137160" cy="137160"/>
            </a:xfrm>
            <a:custGeom>
              <a:avLst/>
              <a:gdLst/>
              <a:ahLst/>
              <a:cxnLst/>
              <a:rect l="l" t="t" r="r" b="b"/>
              <a:pathLst>
                <a:path w="72390" h="72390">
                  <a:moveTo>
                    <a:pt x="72008" y="0"/>
                  </a:moveTo>
                  <a:lnTo>
                    <a:pt x="0" y="0"/>
                  </a:lnTo>
                  <a:lnTo>
                    <a:pt x="0" y="71996"/>
                  </a:lnTo>
                  <a:lnTo>
                    <a:pt x="72008" y="71996"/>
                  </a:lnTo>
                  <a:lnTo>
                    <a:pt x="72008" y="0"/>
                  </a:lnTo>
                  <a:close/>
                </a:path>
              </a:pathLst>
            </a:custGeom>
            <a:solidFill>
              <a:srgbClr val="E41D37"/>
            </a:solidFill>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8" name="object 18">
              <a:extLst>
                <a:ext uri="{FF2B5EF4-FFF2-40B4-BE49-F238E27FC236}">
                  <a16:creationId xmlns:a16="http://schemas.microsoft.com/office/drawing/2014/main" id="{D0A158DF-9FFC-4DA5-A0A8-FE23B0566953}"/>
                </a:ext>
              </a:extLst>
            </p:cNvPr>
            <p:cNvSpPr txBox="1"/>
            <p:nvPr/>
          </p:nvSpPr>
          <p:spPr>
            <a:xfrm>
              <a:off x="1614857" y="5018167"/>
              <a:ext cx="357652" cy="153888"/>
            </a:xfrm>
            <a:prstGeom prst="rect">
              <a:avLst/>
            </a:prstGeom>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effectLst/>
                  <a:uLnTx/>
                  <a:uFillTx/>
                  <a:latin typeface="Arial"/>
                  <a:ea typeface="+mn-ea"/>
                  <a:cs typeface="Arial"/>
                </a:rPr>
                <a:t>2010</a:t>
              </a:r>
            </a:p>
          </p:txBody>
        </p:sp>
        <p:sp>
          <p:nvSpPr>
            <p:cNvPr id="179" name="object 19">
              <a:extLst>
                <a:ext uri="{FF2B5EF4-FFF2-40B4-BE49-F238E27FC236}">
                  <a16:creationId xmlns:a16="http://schemas.microsoft.com/office/drawing/2014/main" id="{625F1ECF-90C0-44A3-A641-855DA1AC5462}"/>
                </a:ext>
              </a:extLst>
            </p:cNvPr>
            <p:cNvSpPr txBox="1"/>
            <p:nvPr/>
          </p:nvSpPr>
          <p:spPr>
            <a:xfrm>
              <a:off x="2337172" y="5018167"/>
              <a:ext cx="357652" cy="153888"/>
            </a:xfrm>
            <a:prstGeom prst="rect">
              <a:avLst/>
            </a:prstGeom>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effectLst/>
                  <a:uLnTx/>
                  <a:uFillTx/>
                  <a:latin typeface="Arial"/>
                  <a:ea typeface="+mn-ea"/>
                  <a:cs typeface="Arial"/>
                </a:rPr>
                <a:t>2011</a:t>
              </a:r>
            </a:p>
          </p:txBody>
        </p:sp>
        <p:sp>
          <p:nvSpPr>
            <p:cNvPr id="180" name="object 20">
              <a:extLst>
                <a:ext uri="{FF2B5EF4-FFF2-40B4-BE49-F238E27FC236}">
                  <a16:creationId xmlns:a16="http://schemas.microsoft.com/office/drawing/2014/main" id="{7FC8EE48-6942-490A-B51E-7F1F697E3A23}"/>
                </a:ext>
              </a:extLst>
            </p:cNvPr>
            <p:cNvSpPr txBox="1"/>
            <p:nvPr/>
          </p:nvSpPr>
          <p:spPr>
            <a:xfrm>
              <a:off x="3066631" y="5018167"/>
              <a:ext cx="357652" cy="153888"/>
            </a:xfrm>
            <a:prstGeom prst="rect">
              <a:avLst/>
            </a:prstGeom>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effectLst/>
                  <a:uLnTx/>
                  <a:uFillTx/>
                  <a:latin typeface="Arial"/>
                  <a:ea typeface="+mn-ea"/>
                  <a:cs typeface="Arial"/>
                </a:rPr>
                <a:t>2012</a:t>
              </a:r>
            </a:p>
          </p:txBody>
        </p:sp>
        <p:sp>
          <p:nvSpPr>
            <p:cNvPr id="181" name="object 21">
              <a:extLst>
                <a:ext uri="{FF2B5EF4-FFF2-40B4-BE49-F238E27FC236}">
                  <a16:creationId xmlns:a16="http://schemas.microsoft.com/office/drawing/2014/main" id="{AB812DF6-5A20-4B0B-9DE3-E94CD5FC5C6B}"/>
                </a:ext>
              </a:extLst>
            </p:cNvPr>
            <p:cNvSpPr txBox="1"/>
            <p:nvPr/>
          </p:nvSpPr>
          <p:spPr>
            <a:xfrm>
              <a:off x="3791327" y="5018167"/>
              <a:ext cx="357652" cy="153888"/>
            </a:xfrm>
            <a:prstGeom prst="rect">
              <a:avLst/>
            </a:prstGeom>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effectLst/>
                  <a:uLnTx/>
                  <a:uFillTx/>
                  <a:latin typeface="Arial"/>
                  <a:ea typeface="+mn-ea"/>
                  <a:cs typeface="Arial"/>
                </a:rPr>
                <a:t>2013</a:t>
              </a:r>
            </a:p>
          </p:txBody>
        </p:sp>
        <p:sp>
          <p:nvSpPr>
            <p:cNvPr id="182" name="object 22">
              <a:extLst>
                <a:ext uri="{FF2B5EF4-FFF2-40B4-BE49-F238E27FC236}">
                  <a16:creationId xmlns:a16="http://schemas.microsoft.com/office/drawing/2014/main" id="{3A81F227-9F05-46F7-8D9A-8CE3A07D0877}"/>
                </a:ext>
              </a:extLst>
            </p:cNvPr>
            <p:cNvSpPr txBox="1"/>
            <p:nvPr/>
          </p:nvSpPr>
          <p:spPr>
            <a:xfrm>
              <a:off x="4513644" y="5018167"/>
              <a:ext cx="357652" cy="153888"/>
            </a:xfrm>
            <a:prstGeom prst="rect">
              <a:avLst/>
            </a:prstGeom>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effectLst/>
                  <a:uLnTx/>
                  <a:uFillTx/>
                  <a:latin typeface="Arial"/>
                  <a:ea typeface="+mn-ea"/>
                  <a:cs typeface="Arial"/>
                </a:rPr>
                <a:t>2014</a:t>
              </a:r>
            </a:p>
          </p:txBody>
        </p:sp>
        <p:sp>
          <p:nvSpPr>
            <p:cNvPr id="183" name="object 23">
              <a:extLst>
                <a:ext uri="{FF2B5EF4-FFF2-40B4-BE49-F238E27FC236}">
                  <a16:creationId xmlns:a16="http://schemas.microsoft.com/office/drawing/2014/main" id="{F66E16A4-208F-4C02-92A5-DF8DCE4C56AB}"/>
                </a:ext>
              </a:extLst>
            </p:cNvPr>
            <p:cNvSpPr txBox="1"/>
            <p:nvPr/>
          </p:nvSpPr>
          <p:spPr>
            <a:xfrm>
              <a:off x="5233577" y="5018167"/>
              <a:ext cx="357652" cy="153888"/>
            </a:xfrm>
            <a:prstGeom prst="rect">
              <a:avLst/>
            </a:prstGeom>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effectLst/>
                  <a:uLnTx/>
                  <a:uFillTx/>
                  <a:latin typeface="Arial"/>
                  <a:ea typeface="+mn-ea"/>
                  <a:cs typeface="Arial"/>
                </a:rPr>
                <a:t>2015</a:t>
              </a:r>
            </a:p>
          </p:txBody>
        </p:sp>
        <p:sp>
          <p:nvSpPr>
            <p:cNvPr id="184" name="object 24">
              <a:extLst>
                <a:ext uri="{FF2B5EF4-FFF2-40B4-BE49-F238E27FC236}">
                  <a16:creationId xmlns:a16="http://schemas.microsoft.com/office/drawing/2014/main" id="{5A74453E-2DB5-4A07-8DC2-B37233DF19B2}"/>
                </a:ext>
              </a:extLst>
            </p:cNvPr>
            <p:cNvSpPr txBox="1"/>
            <p:nvPr/>
          </p:nvSpPr>
          <p:spPr>
            <a:xfrm>
              <a:off x="5967798" y="5018167"/>
              <a:ext cx="357652" cy="153888"/>
            </a:xfrm>
            <a:prstGeom prst="rect">
              <a:avLst/>
            </a:prstGeom>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effectLst/>
                  <a:uLnTx/>
                  <a:uFillTx/>
                  <a:latin typeface="Arial"/>
                  <a:ea typeface="+mn-ea"/>
                  <a:cs typeface="Arial"/>
                </a:rPr>
                <a:t>2016</a:t>
              </a:r>
            </a:p>
          </p:txBody>
        </p:sp>
        <p:sp>
          <p:nvSpPr>
            <p:cNvPr id="185" name="object 25">
              <a:extLst>
                <a:ext uri="{FF2B5EF4-FFF2-40B4-BE49-F238E27FC236}">
                  <a16:creationId xmlns:a16="http://schemas.microsoft.com/office/drawing/2014/main" id="{5E4557AA-75D3-4A5A-8E0F-C02A712FE11B}"/>
                </a:ext>
              </a:extLst>
            </p:cNvPr>
            <p:cNvSpPr txBox="1"/>
            <p:nvPr/>
          </p:nvSpPr>
          <p:spPr>
            <a:xfrm>
              <a:off x="6687732" y="5018167"/>
              <a:ext cx="357652" cy="153888"/>
            </a:xfrm>
            <a:prstGeom prst="rect">
              <a:avLst/>
            </a:prstGeom>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effectLst/>
                  <a:uLnTx/>
                  <a:uFillTx/>
                  <a:latin typeface="Arial"/>
                  <a:ea typeface="+mn-ea"/>
                  <a:cs typeface="Arial"/>
                </a:rPr>
                <a:t>2017</a:t>
              </a:r>
            </a:p>
          </p:txBody>
        </p:sp>
        <p:sp>
          <p:nvSpPr>
            <p:cNvPr id="186" name="object 26">
              <a:extLst>
                <a:ext uri="{FF2B5EF4-FFF2-40B4-BE49-F238E27FC236}">
                  <a16:creationId xmlns:a16="http://schemas.microsoft.com/office/drawing/2014/main" id="{E3BF9CFF-CFD2-4379-9397-C24B6E9E046E}"/>
                </a:ext>
              </a:extLst>
            </p:cNvPr>
            <p:cNvSpPr txBox="1"/>
            <p:nvPr/>
          </p:nvSpPr>
          <p:spPr>
            <a:xfrm>
              <a:off x="7410048" y="5018167"/>
              <a:ext cx="357652" cy="153888"/>
            </a:xfrm>
            <a:prstGeom prst="rect">
              <a:avLst/>
            </a:prstGeom>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effectLst/>
                  <a:uLnTx/>
                  <a:uFillTx/>
                  <a:latin typeface="Arial"/>
                  <a:ea typeface="+mn-ea"/>
                  <a:cs typeface="Arial"/>
                </a:rPr>
                <a:t>2018</a:t>
              </a:r>
            </a:p>
          </p:txBody>
        </p:sp>
        <p:sp>
          <p:nvSpPr>
            <p:cNvPr id="216" name="object 26">
              <a:extLst>
                <a:ext uri="{FF2B5EF4-FFF2-40B4-BE49-F238E27FC236}">
                  <a16:creationId xmlns:a16="http://schemas.microsoft.com/office/drawing/2014/main" id="{8FAD3C9C-C790-4854-A8D1-05F6ECF6EE98}"/>
                </a:ext>
              </a:extLst>
            </p:cNvPr>
            <p:cNvSpPr txBox="1"/>
            <p:nvPr/>
          </p:nvSpPr>
          <p:spPr>
            <a:xfrm>
              <a:off x="8131372" y="5018167"/>
              <a:ext cx="357652" cy="153888"/>
            </a:xfrm>
            <a:prstGeom prst="rect">
              <a:avLst/>
            </a:prstGeom>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effectLst/>
                  <a:uLnTx/>
                  <a:uFillTx/>
                  <a:latin typeface="Arial"/>
                  <a:ea typeface="+mn-ea"/>
                  <a:cs typeface="Arial"/>
                </a:rPr>
                <a:t>201</a:t>
              </a:r>
              <a:r>
                <a:rPr kumimoji="0" lang="fr-CH" sz="1000" b="0" i="0" u="none" strike="noStrike" kern="1200" cap="none" spc="0" normalizeH="0" baseline="0" noProof="0">
                  <a:ln>
                    <a:noFill/>
                  </a:ln>
                  <a:effectLst/>
                  <a:uLnTx/>
                  <a:uFillTx/>
                  <a:latin typeface="Arial"/>
                  <a:ea typeface="+mn-ea"/>
                  <a:cs typeface="Arial"/>
                </a:rPr>
                <a:t>9</a:t>
              </a:r>
              <a:endParaRPr kumimoji="0" sz="1000" b="0" i="0" u="none" strike="noStrike" kern="1200" cap="none" spc="0" normalizeH="0" baseline="0" noProof="0">
                <a:ln>
                  <a:noFill/>
                </a:ln>
                <a:effectLst/>
                <a:uLnTx/>
                <a:uFillTx/>
                <a:latin typeface="Arial"/>
                <a:ea typeface="+mn-ea"/>
                <a:cs typeface="Arial"/>
              </a:endParaRPr>
            </a:p>
          </p:txBody>
        </p:sp>
        <p:sp>
          <p:nvSpPr>
            <p:cNvPr id="218" name="object 26">
              <a:extLst>
                <a:ext uri="{FF2B5EF4-FFF2-40B4-BE49-F238E27FC236}">
                  <a16:creationId xmlns:a16="http://schemas.microsoft.com/office/drawing/2014/main" id="{9529DE03-70F9-4482-AC44-8FDF7E6900AD}"/>
                </a:ext>
              </a:extLst>
            </p:cNvPr>
            <p:cNvSpPr txBox="1"/>
            <p:nvPr/>
          </p:nvSpPr>
          <p:spPr>
            <a:xfrm>
              <a:off x="8498584" y="4915601"/>
              <a:ext cx="357652" cy="256480"/>
            </a:xfrm>
            <a:prstGeom prst="rect">
              <a:avLst/>
            </a:prstGeom>
          </p:spPr>
          <p:txBody>
            <a:bodyPr vert="horz" wrap="square" lIns="0" tIns="0" rIns="0" bIns="0" rtlCol="0" anchor="ctr" anchorCtr="0">
              <a:sp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H" sz="1000" b="0" i="0" u="none" strike="noStrike" kern="1200" cap="none" spc="0" normalizeH="0" baseline="0" noProof="0">
                  <a:ln>
                    <a:noFill/>
                  </a:ln>
                  <a:effectLst/>
                  <a:uLnTx/>
                  <a:uFillTx/>
                  <a:latin typeface="Arial"/>
                  <a:ea typeface="+mn-ea"/>
                  <a:cs typeface="Arial"/>
                </a:rPr>
                <a:t>Jun.</a:t>
              </a:r>
            </a:p>
            <a:p>
              <a:pPr marL="0" marR="0" lvl="0" indent="0" algn="ctr" defTabSz="914400" rtl="0" eaLnBrk="1" fontAlgn="auto" latinLnBrk="0" hangingPunct="1">
                <a:lnSpc>
                  <a:spcPts val="1000"/>
                </a:lnSpc>
                <a:spcBef>
                  <a:spcPts val="0"/>
                </a:spcBef>
                <a:spcAft>
                  <a:spcPts val="0"/>
                </a:spcAft>
                <a:buClrTx/>
                <a:buSzTx/>
                <a:buFontTx/>
                <a:buNone/>
                <a:tabLst/>
                <a:defRPr/>
              </a:pPr>
              <a:r>
                <a:rPr kumimoji="0" lang="fr-CH" sz="1000" b="0" i="0" u="none" strike="noStrike" kern="1200" cap="none" spc="0" normalizeH="0" baseline="0" noProof="0">
                  <a:ln>
                    <a:noFill/>
                  </a:ln>
                  <a:effectLst/>
                  <a:uLnTx/>
                  <a:uFillTx/>
                  <a:latin typeface="Arial"/>
                  <a:ea typeface="+mn-ea"/>
                  <a:cs typeface="Arial"/>
                </a:rPr>
                <a:t>2020</a:t>
              </a:r>
              <a:endParaRPr kumimoji="0" sz="1000" b="0" i="0" u="none" strike="noStrike" kern="1200" cap="none" spc="0" normalizeH="0" baseline="0" noProof="0">
                <a:ln>
                  <a:noFill/>
                </a:ln>
                <a:effectLst/>
                <a:uLnTx/>
                <a:uFillTx/>
                <a:latin typeface="Arial"/>
                <a:ea typeface="+mn-ea"/>
                <a:cs typeface="Arial"/>
              </a:endParaRPr>
            </a:p>
          </p:txBody>
        </p:sp>
        <p:sp>
          <p:nvSpPr>
            <p:cNvPr id="219" name="object 26">
              <a:extLst>
                <a:ext uri="{FF2B5EF4-FFF2-40B4-BE49-F238E27FC236}">
                  <a16:creationId xmlns:a16="http://schemas.microsoft.com/office/drawing/2014/main" id="{F4700C1F-A1E5-47B0-9386-A54EAEC0388F}"/>
                </a:ext>
              </a:extLst>
            </p:cNvPr>
            <p:cNvSpPr txBox="1"/>
            <p:nvPr/>
          </p:nvSpPr>
          <p:spPr>
            <a:xfrm>
              <a:off x="8863417" y="4915827"/>
              <a:ext cx="357652" cy="256480"/>
            </a:xfrm>
            <a:prstGeom prst="rect">
              <a:avLst/>
            </a:prstGeom>
          </p:spPr>
          <p:txBody>
            <a:bodyPr vert="horz" wrap="square" lIns="0" tIns="0" rIns="0" bIns="0" rtlCol="0" anchor="ctr" anchorCtr="0">
              <a:sp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H" sz="1000" b="0" i="0" u="none" strike="noStrike" kern="1200" cap="none" spc="0" normalizeH="0" baseline="0" noProof="0" err="1">
                  <a:ln>
                    <a:noFill/>
                  </a:ln>
                  <a:effectLst/>
                  <a:uLnTx/>
                  <a:uFillTx/>
                  <a:latin typeface="Arial"/>
                  <a:ea typeface="+mn-ea"/>
                  <a:cs typeface="Arial"/>
                </a:rPr>
                <a:t>Dec</a:t>
              </a:r>
              <a:r>
                <a:rPr kumimoji="0" lang="fr-CH" sz="1000" b="0" i="0" u="none" strike="noStrike" kern="1200" cap="none" spc="0" normalizeH="0" baseline="0" noProof="0">
                  <a:ln>
                    <a:noFill/>
                  </a:ln>
                  <a:effectLst/>
                  <a:uLnTx/>
                  <a:uFillTx/>
                  <a:latin typeface="Arial"/>
                  <a:ea typeface="+mn-ea"/>
                  <a:cs typeface="Arial"/>
                </a:rPr>
                <a:t>.</a:t>
              </a:r>
            </a:p>
            <a:p>
              <a:pPr marL="0" marR="0" lvl="0" indent="0" algn="ctr" defTabSz="914400" rtl="0" eaLnBrk="1" fontAlgn="auto" latinLnBrk="0" hangingPunct="1">
                <a:lnSpc>
                  <a:spcPts val="1000"/>
                </a:lnSpc>
                <a:spcBef>
                  <a:spcPts val="0"/>
                </a:spcBef>
                <a:spcAft>
                  <a:spcPts val="0"/>
                </a:spcAft>
                <a:buClrTx/>
                <a:buSzTx/>
                <a:buFontTx/>
                <a:buNone/>
                <a:tabLst/>
                <a:defRPr/>
              </a:pPr>
              <a:r>
                <a:rPr kumimoji="0" lang="fr-CH" sz="1000" b="0" i="0" u="none" strike="noStrike" kern="1200" cap="none" spc="0" normalizeH="0" baseline="0" noProof="0">
                  <a:ln>
                    <a:noFill/>
                  </a:ln>
                  <a:effectLst/>
                  <a:uLnTx/>
                  <a:uFillTx/>
                  <a:latin typeface="Arial"/>
                  <a:ea typeface="+mn-ea"/>
                  <a:cs typeface="Arial"/>
                </a:rPr>
                <a:t>2020</a:t>
              </a:r>
              <a:endParaRPr kumimoji="0" sz="1000" b="0" i="0" u="none" strike="noStrike" kern="1200" cap="none" spc="0" normalizeH="0" baseline="0" noProof="0">
                <a:ln>
                  <a:noFill/>
                </a:ln>
                <a:effectLst/>
                <a:uLnTx/>
                <a:uFillTx/>
                <a:latin typeface="Arial"/>
                <a:ea typeface="+mn-ea"/>
                <a:cs typeface="Arial"/>
              </a:endParaRPr>
            </a:p>
          </p:txBody>
        </p:sp>
        <p:sp>
          <p:nvSpPr>
            <p:cNvPr id="62" name="object 61">
              <a:extLst>
                <a:ext uri="{FF2B5EF4-FFF2-40B4-BE49-F238E27FC236}">
                  <a16:creationId xmlns:a16="http://schemas.microsoft.com/office/drawing/2014/main" id="{D22EE436-A97F-472A-A93D-0223CABE0775}"/>
                </a:ext>
              </a:extLst>
            </p:cNvPr>
            <p:cNvSpPr txBox="1"/>
            <p:nvPr/>
          </p:nvSpPr>
          <p:spPr>
            <a:xfrm>
              <a:off x="457200" y="3462578"/>
              <a:ext cx="640080" cy="428322"/>
            </a:xfrm>
            <a:prstGeom prst="rect">
              <a:avLst/>
            </a:prstGeom>
          </p:spPr>
          <p:txBody>
            <a:bodyPr vert="horz" wrap="square" lIns="0" tIns="12700" rIns="0" bIns="0" rtlCol="0">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Number of people (millions)</a:t>
              </a:r>
            </a:p>
          </p:txBody>
        </p:sp>
        <p:sp>
          <p:nvSpPr>
            <p:cNvPr id="63" name="object 75">
              <a:extLst>
                <a:ext uri="{FF2B5EF4-FFF2-40B4-BE49-F238E27FC236}">
                  <a16:creationId xmlns:a16="http://schemas.microsoft.com/office/drawing/2014/main" id="{43622DD7-2F85-4E05-9508-76A7227DF7CF}"/>
                </a:ext>
              </a:extLst>
            </p:cNvPr>
            <p:cNvSpPr/>
            <p:nvPr/>
          </p:nvSpPr>
          <p:spPr>
            <a:xfrm>
              <a:off x="2320878" y="5561349"/>
              <a:ext cx="274320" cy="0"/>
            </a:xfrm>
            <a:custGeom>
              <a:avLst/>
              <a:gdLst/>
              <a:ahLst/>
              <a:cxnLst/>
              <a:rect l="l" t="t" r="r" b="b"/>
              <a:pathLst>
                <a:path w="144145">
                  <a:moveTo>
                    <a:pt x="0" y="0"/>
                  </a:moveTo>
                  <a:lnTo>
                    <a:pt x="0" y="0"/>
                  </a:lnTo>
                  <a:lnTo>
                    <a:pt x="143992" y="0"/>
                  </a:lnTo>
                </a:path>
              </a:pathLst>
            </a:custGeom>
            <a:ln w="25400">
              <a:solidFill>
                <a:srgbClr val="62CDF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Arial" panose="020B0604020202020204"/>
                <a:ea typeface="+mn-ea"/>
                <a:cs typeface="+mn-cs"/>
              </a:endParaRPr>
            </a:p>
          </p:txBody>
        </p:sp>
        <p:sp>
          <p:nvSpPr>
            <p:cNvPr id="64" name="object 76">
              <a:extLst>
                <a:ext uri="{FF2B5EF4-FFF2-40B4-BE49-F238E27FC236}">
                  <a16:creationId xmlns:a16="http://schemas.microsoft.com/office/drawing/2014/main" id="{C7C6A729-9AC4-4856-BE74-11190F7EE922}"/>
                </a:ext>
              </a:extLst>
            </p:cNvPr>
            <p:cNvSpPr txBox="1"/>
            <p:nvPr/>
          </p:nvSpPr>
          <p:spPr>
            <a:xfrm>
              <a:off x="2686638" y="5489838"/>
              <a:ext cx="3226845" cy="153888"/>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Number of people living with HIV on antiretroviral therapy</a:t>
              </a:r>
              <a:endParaRPr kumimoji="0"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grpSp>
      <p:sp>
        <p:nvSpPr>
          <p:cNvPr id="42" name="object 2">
            <a:extLst>
              <a:ext uri="{FF2B5EF4-FFF2-40B4-BE49-F238E27FC236}">
                <a16:creationId xmlns:a16="http://schemas.microsoft.com/office/drawing/2014/main" id="{31201963-39D7-4082-830C-0481F0532800}"/>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273172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F82529C-8E59-402E-A74A-6BE642BA63EB}"/>
              </a:ext>
            </a:extLst>
          </p:cNvPr>
          <p:cNvGrpSpPr/>
          <p:nvPr/>
        </p:nvGrpSpPr>
        <p:grpSpPr>
          <a:xfrm>
            <a:off x="0" y="283464"/>
            <a:ext cx="12192000" cy="6574536"/>
            <a:chOff x="0" y="283464"/>
            <a:chExt cx="12192000" cy="6574536"/>
          </a:xfrm>
        </p:grpSpPr>
        <p:sp>
          <p:nvSpPr>
            <p:cNvPr id="38" name="TextBox 37">
              <a:extLst>
                <a:ext uri="{FF2B5EF4-FFF2-40B4-BE49-F238E27FC236}">
                  <a16:creationId xmlns:a16="http://schemas.microsoft.com/office/drawing/2014/main" id="{8A9F0BCB-5A52-4BDC-B64A-8D19E0628320}"/>
                </a:ext>
              </a:extLst>
            </p:cNvPr>
            <p:cNvSpPr txBox="1"/>
            <p:nvPr/>
          </p:nvSpPr>
          <p:spPr>
            <a:xfrm>
              <a:off x="3048" y="283464"/>
              <a:ext cx="12188952" cy="246221"/>
            </a:xfrm>
            <a:prstGeom prst="rect">
              <a:avLst/>
            </a:prstGeom>
            <a:noFill/>
          </p:spPr>
          <p:txBody>
            <a:bodyPr wrap="square" lIns="6611112"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10" normalizeH="0" baseline="0" noProof="0">
                  <a:ln>
                    <a:noFill/>
                  </a:ln>
                  <a:solidFill>
                    <a:srgbClr val="FFFFFF"/>
                  </a:solidFill>
                  <a:effectLst/>
                  <a:uLnTx/>
                  <a:uFillTx/>
                  <a:latin typeface="Arial" panose="020B0604020202020204"/>
                  <a:ea typeface="+mn-ea"/>
                  <a:cs typeface="+mn-cs"/>
                </a:rPr>
                <a:t>GLOBAL AIDS </a:t>
              </a:r>
              <a:r>
                <a:rPr kumimoji="0" lang="en-US" sz="1600" b="0" i="0" u="none" strike="noStrike" kern="1200" cap="none" spc="110" normalizeH="0" baseline="0" noProof="0">
                  <a:ln>
                    <a:noFill/>
                  </a:ln>
                  <a:solidFill>
                    <a:prstClr val="black"/>
                  </a:solidFill>
                  <a:effectLst/>
                  <a:uLnTx/>
                  <a:uFillTx/>
                  <a:latin typeface="Arial" panose="020B0604020202020204"/>
                  <a:ea typeface="+mn-ea"/>
                  <a:cs typeface="+mn-cs"/>
                </a:rPr>
                <a:t>WORLD AIDS DAY REPORT</a:t>
              </a:r>
              <a:r>
                <a:rPr kumimoji="0" lang="en-US" sz="1600" b="0" i="0" u="none" strike="noStrike" kern="1200" cap="none" spc="110" normalizeH="0" baseline="0" noProof="0">
                  <a:ln>
                    <a:noFill/>
                  </a:ln>
                  <a:solidFill>
                    <a:srgbClr val="FFFFFF"/>
                  </a:solidFill>
                  <a:effectLst/>
                  <a:uLnTx/>
                  <a:uFillTx/>
                  <a:latin typeface="Arial" panose="020B0604020202020204"/>
                  <a:ea typeface="+mn-ea"/>
                  <a:cs typeface="+mn-cs"/>
                </a:rPr>
                <a:t> </a:t>
              </a:r>
              <a:r>
                <a:rPr kumimoji="0" lang="en-US" sz="1600" b="0" i="0" u="none" strike="noStrike" kern="1200" cap="none" spc="110" normalizeH="0" baseline="0" noProof="0">
                  <a:ln>
                    <a:noFill/>
                  </a:ln>
                  <a:solidFill>
                    <a:prstClr val="black"/>
                  </a:solidFill>
                  <a:effectLst/>
                  <a:uLnTx/>
                  <a:uFillTx/>
                  <a:latin typeface="Arial" panose="020B0604020202020204"/>
                  <a:ea typeface="+mn-ea"/>
                  <a:cs typeface="+mn-cs"/>
                </a:rPr>
                <a:t>| </a:t>
              </a:r>
              <a:r>
                <a:rPr kumimoji="0" lang="en-US" sz="1600" b="1" i="0" u="none" strike="noStrike" kern="1200" cap="none" spc="110" normalizeH="0" baseline="0" noProof="0">
                  <a:ln>
                    <a:noFill/>
                  </a:ln>
                  <a:solidFill>
                    <a:prstClr val="black"/>
                  </a:solidFill>
                  <a:effectLst/>
                  <a:uLnTx/>
                  <a:uFillTx/>
                  <a:latin typeface="Arial" panose="020B0604020202020204"/>
                  <a:ea typeface="+mn-ea"/>
                  <a:cs typeface="+mn-cs"/>
                </a:rPr>
                <a:t>2020</a:t>
              </a:r>
              <a:endParaRPr kumimoji="0" lang="en-US" sz="1600" b="1" i="0" u="none" strike="noStrike" kern="1200" cap="none" spc="110" normalizeH="0" baseline="0" noProof="0">
                <a:ln>
                  <a:noFill/>
                </a:ln>
                <a:solidFill>
                  <a:prstClr val="black"/>
                </a:solidFill>
                <a:effectLst/>
                <a:uLnTx/>
                <a:uFillTx/>
                <a:latin typeface="Arial" panose="020B0604020202020204"/>
                <a:ea typeface="+mn-lt"/>
                <a:cs typeface="Arial" panose="020B0604020202020204"/>
              </a:endParaRPr>
            </a:p>
          </p:txBody>
        </p:sp>
        <p:sp>
          <p:nvSpPr>
            <p:cNvPr id="6" name="TextBox 5">
              <a:extLst>
                <a:ext uri="{FF2B5EF4-FFF2-40B4-BE49-F238E27FC236}">
                  <a16:creationId xmlns:a16="http://schemas.microsoft.com/office/drawing/2014/main" id="{C46D4394-6632-4BE1-885A-56064CED36BD}"/>
                </a:ext>
              </a:extLst>
            </p:cNvPr>
            <p:cNvSpPr txBox="1"/>
            <p:nvPr/>
          </p:nvSpPr>
          <p:spPr>
            <a:xfrm>
              <a:off x="1847272" y="1582341"/>
              <a:ext cx="10344727" cy="1846659"/>
            </a:xfrm>
            <a:prstGeom prst="rect">
              <a:avLst/>
            </a:prstGeom>
            <a:noFill/>
          </p:spPr>
          <p:txBody>
            <a:bodyPr wrap="square" lIns="3182112" tIns="0" rIns="0" bIns="0" rtlCol="0" anchor="ctr" anchorCtr="0">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50" normalizeH="0" baseline="0" noProof="0">
                  <a:ln>
                    <a:noFill/>
                  </a:ln>
                  <a:solidFill>
                    <a:prstClr val="black"/>
                  </a:solidFill>
                  <a:effectLst/>
                  <a:uLnTx/>
                  <a:uFillTx/>
                  <a:latin typeface="Arial" panose="020B0604020202020204"/>
                  <a:ea typeface="+mn-ea"/>
                  <a:cs typeface="+mn-cs"/>
                </a:rPr>
                <a:t>THE FAST-TRACK</a:t>
              </a:r>
            </a:p>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50" normalizeH="0" baseline="0" noProof="0">
                  <a:ln>
                    <a:noFill/>
                  </a:ln>
                  <a:solidFill>
                    <a:prstClr val="black"/>
                  </a:solidFill>
                  <a:effectLst/>
                  <a:uLnTx/>
                  <a:uFillTx/>
                  <a:latin typeface="Arial" panose="020B0604020202020204"/>
                  <a:ea typeface="+mn-ea"/>
                  <a:cs typeface="+mn-cs"/>
                </a:rPr>
                <a:t>LEGACY—SUCCESSES </a:t>
              </a:r>
            </a:p>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50" normalizeH="0" baseline="0" noProof="0">
                  <a:ln>
                    <a:noFill/>
                  </a:ln>
                  <a:solidFill>
                    <a:srgbClr val="E31836"/>
                  </a:solidFill>
                  <a:effectLst/>
                  <a:uLnTx/>
                  <a:uFillTx/>
                  <a:latin typeface="Arial" panose="020B0604020202020204"/>
                  <a:ea typeface="+mn-ea"/>
                  <a:cs typeface="+mn-cs"/>
                </a:rPr>
                <a:t>AND SHORTCOMINGS</a:t>
              </a:r>
              <a:endParaRPr kumimoji="0" lang="en-US" sz="4000" b="0" i="0" u="none" strike="noStrike" kern="1200" cap="none" spc="50" normalizeH="0" baseline="0" noProof="0">
                <a:ln>
                  <a:noFill/>
                </a:ln>
                <a:solidFill>
                  <a:prstClr val="black"/>
                </a:solidFill>
                <a:effectLst/>
                <a:uLnTx/>
                <a:uFillTx/>
                <a:latin typeface="Arial"/>
                <a:ea typeface="+mn-ea"/>
                <a:cs typeface="Arial"/>
              </a:endParaRPr>
            </a:p>
          </p:txBody>
        </p:sp>
        <p:pic>
          <p:nvPicPr>
            <p:cNvPr id="3" name="Picture 2" descr="A picture containing calendar&#10;&#10;Description automatically generated">
              <a:extLst>
                <a:ext uri="{FF2B5EF4-FFF2-40B4-BE49-F238E27FC236}">
                  <a16:creationId xmlns:a16="http://schemas.microsoft.com/office/drawing/2014/main" id="{747EA1AC-5725-4036-B795-7B177527B370}"/>
                </a:ext>
              </a:extLst>
            </p:cNvPr>
            <p:cNvPicPr>
              <a:picLocks noChangeAspect="1"/>
            </p:cNvPicPr>
            <p:nvPr/>
          </p:nvPicPr>
          <p:blipFill rotWithShape="1">
            <a:blip r:embed="rId3">
              <a:extLst>
                <a:ext uri="{28A0092B-C50C-407E-A947-70E740481C1C}">
                  <a14:useLocalDpi xmlns:a14="http://schemas.microsoft.com/office/drawing/2010/main" val="0"/>
                </a:ext>
              </a:extLst>
            </a:blip>
            <a:srcRect l="1061"/>
            <a:stretch/>
          </p:blipFill>
          <p:spPr>
            <a:xfrm>
              <a:off x="0" y="654415"/>
              <a:ext cx="5168268" cy="6203585"/>
            </a:xfrm>
            <a:prstGeom prst="rect">
              <a:avLst/>
            </a:prstGeom>
          </p:spPr>
        </p:pic>
      </p:grpSp>
    </p:spTree>
    <p:extLst>
      <p:ext uri="{BB962C8B-B14F-4D97-AF65-F5344CB8AC3E}">
        <p14:creationId xmlns:p14="http://schemas.microsoft.com/office/powerpoint/2010/main" val="82775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0D48DCC-686F-4C27-98CD-86E52683D320}"/>
              </a:ext>
            </a:extLst>
          </p:cNvPr>
          <p:cNvGrpSpPr/>
          <p:nvPr/>
        </p:nvGrpSpPr>
        <p:grpSpPr>
          <a:xfrm>
            <a:off x="365760" y="1051560"/>
            <a:ext cx="11658600" cy="5765626"/>
            <a:chOff x="365760" y="1051560"/>
            <a:chExt cx="11658600" cy="5765626"/>
          </a:xfrm>
        </p:grpSpPr>
        <p:sp>
          <p:nvSpPr>
            <p:cNvPr id="145" name="Rectangle 144">
              <a:extLst>
                <a:ext uri="{FF2B5EF4-FFF2-40B4-BE49-F238E27FC236}">
                  <a16:creationId xmlns:a16="http://schemas.microsoft.com/office/drawing/2014/main" id="{7B6AD02F-B068-4A47-9268-4431F36420B1}"/>
                </a:ext>
              </a:extLst>
            </p:cNvPr>
            <p:cNvSpPr/>
            <p:nvPr/>
          </p:nvSpPr>
          <p:spPr>
            <a:xfrm>
              <a:off x="9710928" y="5294016"/>
              <a:ext cx="2313432" cy="1508760"/>
            </a:xfrm>
            <a:prstGeom prst="rect">
              <a:avLst/>
            </a:prstGeom>
            <a:solidFill>
              <a:srgbClr val="00A99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B1986CE1-6204-45D9-A932-A56D299094B7}"/>
                </a:ext>
              </a:extLst>
            </p:cNvPr>
            <p:cNvSpPr/>
            <p:nvPr/>
          </p:nvSpPr>
          <p:spPr>
            <a:xfrm>
              <a:off x="365760" y="3035807"/>
              <a:ext cx="2313432" cy="2221992"/>
            </a:xfrm>
            <a:prstGeom prst="rect">
              <a:avLst/>
            </a:prstGeom>
            <a:solidFill>
              <a:srgbClr val="00A99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3EB6ED5D-8143-415C-A9D4-245BFC4C11D2}"/>
                </a:ext>
              </a:extLst>
            </p:cNvPr>
            <p:cNvSpPr/>
            <p:nvPr/>
          </p:nvSpPr>
          <p:spPr>
            <a:xfrm>
              <a:off x="365760" y="2743199"/>
              <a:ext cx="11658600" cy="274320"/>
            </a:xfrm>
            <a:prstGeom prst="rect">
              <a:avLst/>
            </a:prstGeom>
            <a:solidFill>
              <a:srgbClr val="00A99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a:extLst>
                <a:ext uri="{FF2B5EF4-FFF2-40B4-BE49-F238E27FC236}">
                  <a16:creationId xmlns:a16="http://schemas.microsoft.com/office/drawing/2014/main" id="{F81246CB-4694-4F57-BAD1-44A8EA082A18}"/>
                </a:ext>
              </a:extLst>
            </p:cNvPr>
            <p:cNvSpPr/>
            <p:nvPr/>
          </p:nvSpPr>
          <p:spPr>
            <a:xfrm>
              <a:off x="2715768" y="3035807"/>
              <a:ext cx="2304288" cy="2221992"/>
            </a:xfrm>
            <a:prstGeom prst="rect">
              <a:avLst/>
            </a:prstGeom>
            <a:solidFill>
              <a:srgbClr val="00A99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mn-cs"/>
                </a:rPr>
                <a:t>Fast-Track commitments for 2020</a:t>
              </a:r>
              <a:endParaRPr kumimoji="0" lang="en-GB"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TextBox 91">
              <a:extLst>
                <a:ext uri="{FF2B5EF4-FFF2-40B4-BE49-F238E27FC236}">
                  <a16:creationId xmlns:a16="http://schemas.microsoft.com/office/drawing/2014/main" id="{2CDF61E6-5EC7-4A2C-BE8A-58CB49C59F2C}"/>
                </a:ext>
              </a:extLst>
            </p:cNvPr>
            <p:cNvSpPr txBox="1"/>
            <p:nvPr/>
          </p:nvSpPr>
          <p:spPr>
            <a:xfrm>
              <a:off x="365760" y="1371600"/>
              <a:ext cx="3193054" cy="338554"/>
            </a:xfrm>
            <a:prstGeom prst="rect">
              <a:avLst/>
            </a:prstGeom>
            <a:noFill/>
          </p:spPr>
          <p:txBody>
            <a:bodyPr wrap="none" lIns="0" tIns="0" rIns="0" bIns="0">
              <a:spAutoFit/>
            </a:bodyPr>
            <a:lstStyle/>
            <a:p>
              <a:r>
                <a:rPr lang="en-GB" sz="2200" b="1">
                  <a:solidFill>
                    <a:srgbClr val="E31836"/>
                  </a:solidFill>
                </a:rPr>
                <a:t>2020 TARGETS MISSED</a:t>
              </a:r>
            </a:p>
          </p:txBody>
        </p:sp>
        <p:sp>
          <p:nvSpPr>
            <p:cNvPr id="93" name="TextBox 92">
              <a:extLst>
                <a:ext uri="{FF2B5EF4-FFF2-40B4-BE49-F238E27FC236}">
                  <a16:creationId xmlns:a16="http://schemas.microsoft.com/office/drawing/2014/main" id="{64FF0C6B-1F9E-4029-88A4-8844B04C4399}"/>
                </a:ext>
              </a:extLst>
            </p:cNvPr>
            <p:cNvSpPr txBox="1"/>
            <p:nvPr/>
          </p:nvSpPr>
          <p:spPr>
            <a:xfrm>
              <a:off x="365760" y="1719072"/>
              <a:ext cx="4952381" cy="954107"/>
            </a:xfrm>
            <a:prstGeom prst="rect">
              <a:avLst/>
            </a:prstGeom>
            <a:noFill/>
          </p:spPr>
          <p:txBody>
            <a:bodyPr wrap="none" lIns="0" tIns="0" rIns="0" bIns="0">
              <a:spAutoFit/>
            </a:bodyPr>
            <a:lstStyle>
              <a:defPPr>
                <a:defRPr lang="LID4096"/>
              </a:defPPr>
            </a:lstStyle>
            <a:p>
              <a:r>
                <a:rPr lang="en-US" sz="2000"/>
                <a:t>IMPACT-LEVEL MILESTONES</a:t>
              </a:r>
            </a:p>
            <a:p>
              <a:r>
                <a:rPr lang="en-US" sz="1400"/>
                <a:t>To reduce new HIV infections to fewer than 500 000 by 2020 </a:t>
              </a:r>
            </a:p>
            <a:p>
              <a:r>
                <a:rPr lang="en-US" sz="1400"/>
                <a:t>To reduce AIDS-related deaths to fewer than 500 000 by 2020 </a:t>
              </a:r>
            </a:p>
            <a:p>
              <a:r>
                <a:rPr lang="en-US" sz="1400"/>
                <a:t>To eliminate HIV-related stigma and discrimination by 2020 </a:t>
              </a:r>
              <a:endParaRPr lang="en-GB" sz="1400"/>
            </a:p>
          </p:txBody>
        </p:sp>
        <p:sp>
          <p:nvSpPr>
            <p:cNvPr id="94" name="TextBox 93">
              <a:extLst>
                <a:ext uri="{FF2B5EF4-FFF2-40B4-BE49-F238E27FC236}">
                  <a16:creationId xmlns:a16="http://schemas.microsoft.com/office/drawing/2014/main" id="{BA9ABDCC-368A-4462-8608-A21F930B495F}"/>
                </a:ext>
              </a:extLst>
            </p:cNvPr>
            <p:cNvSpPr txBox="1"/>
            <p:nvPr/>
          </p:nvSpPr>
          <p:spPr>
            <a:xfrm>
              <a:off x="365760" y="2743200"/>
              <a:ext cx="2064668" cy="276999"/>
            </a:xfrm>
            <a:prstGeom prst="rect">
              <a:avLst/>
            </a:prstGeom>
            <a:noFill/>
          </p:spPr>
          <p:txBody>
            <a:bodyPr wrap="none" lIns="0" tIns="0" rIns="0" bIns="0">
              <a:spAutoFit/>
            </a:bodyPr>
            <a:lstStyle>
              <a:defPPr>
                <a:defRPr lang="LID4096"/>
              </a:defPPr>
            </a:lstStyle>
            <a:p>
              <a:r>
                <a:rPr lang="en-GB"/>
                <a:t>10 COMMITMENTS</a:t>
              </a:r>
            </a:p>
          </p:txBody>
        </p:sp>
        <p:sp>
          <p:nvSpPr>
            <p:cNvPr id="57" name="object 30">
              <a:extLst>
                <a:ext uri="{FF2B5EF4-FFF2-40B4-BE49-F238E27FC236}">
                  <a16:creationId xmlns:a16="http://schemas.microsoft.com/office/drawing/2014/main" id="{09084AB6-ACEC-4A0B-8825-4252054A32FD}"/>
                </a:ext>
              </a:extLst>
            </p:cNvPr>
            <p:cNvSpPr/>
            <p:nvPr/>
          </p:nvSpPr>
          <p:spPr>
            <a:xfrm>
              <a:off x="1271016" y="3063240"/>
              <a:ext cx="746277" cy="746264"/>
            </a:xfrm>
            <a:prstGeom prst="rect">
              <a:avLst/>
            </a:prstGeom>
            <a:blipFill>
              <a:blip r:embed="rId2" cstate="print"/>
              <a:stretch>
                <a:fillRect/>
              </a:stretch>
            </a:blipFill>
          </p:spPr>
          <p:txBody>
            <a:bodyPr wrap="square" lIns="0" tIns="0" rIns="0" bIns="0" rtlCol="0"/>
            <a:lstStyle/>
            <a:p>
              <a:endParaRPr/>
            </a:p>
          </p:txBody>
        </p:sp>
        <p:sp>
          <p:nvSpPr>
            <p:cNvPr id="95" name="TextBox 94">
              <a:extLst>
                <a:ext uri="{FF2B5EF4-FFF2-40B4-BE49-F238E27FC236}">
                  <a16:creationId xmlns:a16="http://schemas.microsoft.com/office/drawing/2014/main" id="{7C1B61DB-7742-485D-AE52-7D128A2F55D0}"/>
                </a:ext>
              </a:extLst>
            </p:cNvPr>
            <p:cNvSpPr txBox="1"/>
            <p:nvPr/>
          </p:nvSpPr>
          <p:spPr>
            <a:xfrm>
              <a:off x="1005840" y="3255264"/>
              <a:ext cx="171522" cy="369332"/>
            </a:xfrm>
            <a:prstGeom prst="rect">
              <a:avLst/>
            </a:prstGeom>
            <a:noFill/>
          </p:spPr>
          <p:txBody>
            <a:bodyPr wrap="none" lIns="0" tIns="0" rIns="0" bIns="0">
              <a:spAutoFit/>
            </a:bodyPr>
            <a:lstStyle>
              <a:defPPr>
                <a:defRPr lang="LID4096"/>
              </a:defPPr>
            </a:lstStyle>
            <a:p>
              <a:pPr algn="ctr"/>
              <a:r>
                <a:rPr lang="en-GB" sz="2400">
                  <a:solidFill>
                    <a:schemeClr val="tx1">
                      <a:lumMod val="65000"/>
                      <a:lumOff val="35000"/>
                    </a:schemeClr>
                  </a:solidFill>
                </a:rPr>
                <a:t>1</a:t>
              </a:r>
            </a:p>
          </p:txBody>
        </p:sp>
        <p:grpSp>
          <p:nvGrpSpPr>
            <p:cNvPr id="50" name="object 23">
              <a:extLst>
                <a:ext uri="{FF2B5EF4-FFF2-40B4-BE49-F238E27FC236}">
                  <a16:creationId xmlns:a16="http://schemas.microsoft.com/office/drawing/2014/main" id="{5232388E-2736-4080-82E7-6A2A3D8B1852}"/>
                </a:ext>
              </a:extLst>
            </p:cNvPr>
            <p:cNvGrpSpPr/>
            <p:nvPr/>
          </p:nvGrpSpPr>
          <p:grpSpPr>
            <a:xfrm>
              <a:off x="3602736" y="3063240"/>
              <a:ext cx="746760" cy="746760"/>
              <a:chOff x="2227981" y="4166481"/>
              <a:chExt cx="746760" cy="746760"/>
            </a:xfrm>
          </p:grpSpPr>
          <p:sp>
            <p:nvSpPr>
              <p:cNvPr id="51" name="object 24">
                <a:extLst>
                  <a:ext uri="{FF2B5EF4-FFF2-40B4-BE49-F238E27FC236}">
                    <a16:creationId xmlns:a16="http://schemas.microsoft.com/office/drawing/2014/main" id="{13DAEA40-E5FE-4973-8140-9C5EDA35CD27}"/>
                  </a:ext>
                </a:extLst>
              </p:cNvPr>
              <p:cNvSpPr/>
              <p:nvPr/>
            </p:nvSpPr>
            <p:spPr>
              <a:xfrm>
                <a:off x="2227981" y="4166481"/>
                <a:ext cx="746760" cy="746760"/>
              </a:xfrm>
              <a:custGeom>
                <a:avLst/>
                <a:gdLst/>
                <a:ahLst/>
                <a:cxnLst/>
                <a:rect l="l" t="t" r="r" b="b"/>
                <a:pathLst>
                  <a:path w="746760" h="746760">
                    <a:moveTo>
                      <a:pt x="373138" y="0"/>
                    </a:moveTo>
                    <a:lnTo>
                      <a:pt x="326334" y="2907"/>
                    </a:lnTo>
                    <a:lnTo>
                      <a:pt x="281265" y="11395"/>
                    </a:lnTo>
                    <a:lnTo>
                      <a:pt x="238279" y="25115"/>
                    </a:lnTo>
                    <a:lnTo>
                      <a:pt x="197728" y="43718"/>
                    </a:lnTo>
                    <a:lnTo>
                      <a:pt x="159960" y="66852"/>
                    </a:lnTo>
                    <a:lnTo>
                      <a:pt x="125325" y="94170"/>
                    </a:lnTo>
                    <a:lnTo>
                      <a:pt x="94174" y="125320"/>
                    </a:lnTo>
                    <a:lnTo>
                      <a:pt x="66856" y="159954"/>
                    </a:lnTo>
                    <a:lnTo>
                      <a:pt x="43720" y="197722"/>
                    </a:lnTo>
                    <a:lnTo>
                      <a:pt x="25117" y="238274"/>
                    </a:lnTo>
                    <a:lnTo>
                      <a:pt x="11396" y="281260"/>
                    </a:lnTo>
                    <a:lnTo>
                      <a:pt x="2907" y="326332"/>
                    </a:lnTo>
                    <a:lnTo>
                      <a:pt x="0" y="373138"/>
                    </a:lnTo>
                    <a:lnTo>
                      <a:pt x="2907" y="419942"/>
                    </a:lnTo>
                    <a:lnTo>
                      <a:pt x="11396" y="465011"/>
                    </a:lnTo>
                    <a:lnTo>
                      <a:pt x="25117" y="507996"/>
                    </a:lnTo>
                    <a:lnTo>
                      <a:pt x="43720" y="548546"/>
                    </a:lnTo>
                    <a:lnTo>
                      <a:pt x="66856" y="586312"/>
                    </a:lnTo>
                    <a:lnTo>
                      <a:pt x="94174" y="620945"/>
                    </a:lnTo>
                    <a:lnTo>
                      <a:pt x="125325" y="652095"/>
                    </a:lnTo>
                    <a:lnTo>
                      <a:pt x="159960" y="679412"/>
                    </a:lnTo>
                    <a:lnTo>
                      <a:pt x="197728" y="702546"/>
                    </a:lnTo>
                    <a:lnTo>
                      <a:pt x="238279" y="721148"/>
                    </a:lnTo>
                    <a:lnTo>
                      <a:pt x="281265" y="734868"/>
                    </a:lnTo>
                    <a:lnTo>
                      <a:pt x="326334" y="743357"/>
                    </a:lnTo>
                    <a:lnTo>
                      <a:pt x="373138" y="746264"/>
                    </a:lnTo>
                    <a:lnTo>
                      <a:pt x="419942" y="743357"/>
                    </a:lnTo>
                    <a:lnTo>
                      <a:pt x="465012" y="734868"/>
                    </a:lnTo>
                    <a:lnTo>
                      <a:pt x="507997" y="721148"/>
                    </a:lnTo>
                    <a:lnTo>
                      <a:pt x="548549" y="702546"/>
                    </a:lnTo>
                    <a:lnTo>
                      <a:pt x="586317" y="679412"/>
                    </a:lnTo>
                    <a:lnTo>
                      <a:pt x="620951" y="652095"/>
                    </a:lnTo>
                    <a:lnTo>
                      <a:pt x="652102" y="620945"/>
                    </a:lnTo>
                    <a:lnTo>
                      <a:pt x="679421" y="586312"/>
                    </a:lnTo>
                    <a:lnTo>
                      <a:pt x="702556" y="548546"/>
                    </a:lnTo>
                    <a:lnTo>
                      <a:pt x="721159" y="507996"/>
                    </a:lnTo>
                    <a:lnTo>
                      <a:pt x="734880" y="465011"/>
                    </a:lnTo>
                    <a:lnTo>
                      <a:pt x="743369" y="419942"/>
                    </a:lnTo>
                    <a:lnTo>
                      <a:pt x="746277" y="373138"/>
                    </a:lnTo>
                    <a:lnTo>
                      <a:pt x="743369" y="326332"/>
                    </a:lnTo>
                    <a:lnTo>
                      <a:pt x="734880" y="281260"/>
                    </a:lnTo>
                    <a:lnTo>
                      <a:pt x="721159" y="238274"/>
                    </a:lnTo>
                    <a:lnTo>
                      <a:pt x="702556" y="197722"/>
                    </a:lnTo>
                    <a:lnTo>
                      <a:pt x="679421" y="159954"/>
                    </a:lnTo>
                    <a:lnTo>
                      <a:pt x="652102" y="125320"/>
                    </a:lnTo>
                    <a:lnTo>
                      <a:pt x="620951" y="94170"/>
                    </a:lnTo>
                    <a:lnTo>
                      <a:pt x="586317" y="66852"/>
                    </a:lnTo>
                    <a:lnTo>
                      <a:pt x="548549" y="43718"/>
                    </a:lnTo>
                    <a:lnTo>
                      <a:pt x="507997" y="25115"/>
                    </a:lnTo>
                    <a:lnTo>
                      <a:pt x="465012" y="11395"/>
                    </a:lnTo>
                    <a:lnTo>
                      <a:pt x="419942" y="2907"/>
                    </a:lnTo>
                    <a:lnTo>
                      <a:pt x="373138" y="0"/>
                    </a:lnTo>
                    <a:close/>
                  </a:path>
                </a:pathLst>
              </a:custGeom>
              <a:solidFill>
                <a:srgbClr val="E31836"/>
              </a:solidFill>
            </p:spPr>
            <p:txBody>
              <a:bodyPr wrap="square" lIns="0" tIns="0" rIns="0" bIns="0" rtlCol="0"/>
              <a:lstStyle/>
              <a:p>
                <a:endParaRPr/>
              </a:p>
            </p:txBody>
          </p:sp>
          <p:sp>
            <p:nvSpPr>
              <p:cNvPr id="52" name="object 25">
                <a:extLst>
                  <a:ext uri="{FF2B5EF4-FFF2-40B4-BE49-F238E27FC236}">
                    <a16:creationId xmlns:a16="http://schemas.microsoft.com/office/drawing/2014/main" id="{A0C262A8-FADC-4586-B89F-A4AE0266749D}"/>
                  </a:ext>
                </a:extLst>
              </p:cNvPr>
              <p:cNvSpPr/>
              <p:nvPr/>
            </p:nvSpPr>
            <p:spPr>
              <a:xfrm>
                <a:off x="2512343" y="4263611"/>
                <a:ext cx="124828" cy="124841"/>
              </a:xfrm>
              <a:prstGeom prst="rect">
                <a:avLst/>
              </a:prstGeom>
              <a:blipFill>
                <a:blip r:embed="rId3" cstate="print"/>
                <a:stretch>
                  <a:fillRect/>
                </a:stretch>
              </a:blipFill>
            </p:spPr>
            <p:txBody>
              <a:bodyPr wrap="square" lIns="0" tIns="0" rIns="0" bIns="0" rtlCol="0"/>
              <a:lstStyle/>
              <a:p>
                <a:endParaRPr/>
              </a:p>
            </p:txBody>
          </p:sp>
          <p:sp>
            <p:nvSpPr>
              <p:cNvPr id="53" name="object 26">
                <a:extLst>
                  <a:ext uri="{FF2B5EF4-FFF2-40B4-BE49-F238E27FC236}">
                    <a16:creationId xmlns:a16="http://schemas.microsoft.com/office/drawing/2014/main" id="{A44D0AC5-8160-4C6E-87DA-1A4F87E7784D}"/>
                  </a:ext>
                </a:extLst>
              </p:cNvPr>
              <p:cNvSpPr/>
              <p:nvPr/>
            </p:nvSpPr>
            <p:spPr>
              <a:xfrm>
                <a:off x="2432155" y="4477513"/>
                <a:ext cx="283845" cy="231140"/>
              </a:xfrm>
              <a:custGeom>
                <a:avLst/>
                <a:gdLst/>
                <a:ahLst/>
                <a:cxnLst/>
                <a:rect l="l" t="t" r="r" b="b"/>
                <a:pathLst>
                  <a:path w="283844" h="231139">
                    <a:moveTo>
                      <a:pt x="199680" y="0"/>
                    </a:moveTo>
                    <a:lnTo>
                      <a:pt x="91044" y="0"/>
                    </a:lnTo>
                    <a:lnTo>
                      <a:pt x="79960" y="882"/>
                    </a:lnTo>
                    <a:lnTo>
                      <a:pt x="69205" y="4271"/>
                    </a:lnTo>
                    <a:lnTo>
                      <a:pt x="59381" y="11278"/>
                    </a:lnTo>
                    <a:lnTo>
                      <a:pt x="51090" y="23012"/>
                    </a:lnTo>
                    <a:lnTo>
                      <a:pt x="41729" y="40632"/>
                    </a:lnTo>
                    <a:lnTo>
                      <a:pt x="28836" y="64449"/>
                    </a:lnTo>
                    <a:lnTo>
                      <a:pt x="16473" y="87896"/>
                    </a:lnTo>
                    <a:lnTo>
                      <a:pt x="8964" y="103847"/>
                    </a:lnTo>
                    <a:lnTo>
                      <a:pt x="4056" y="118035"/>
                    </a:lnTo>
                    <a:lnTo>
                      <a:pt x="0" y="138358"/>
                    </a:lnTo>
                    <a:lnTo>
                      <a:pt x="1279" y="162203"/>
                    </a:lnTo>
                    <a:lnTo>
                      <a:pt x="33785" y="207417"/>
                    </a:lnTo>
                    <a:lnTo>
                      <a:pt x="86738" y="228279"/>
                    </a:lnTo>
                    <a:lnTo>
                      <a:pt x="109421" y="230809"/>
                    </a:lnTo>
                    <a:lnTo>
                      <a:pt x="129303" y="229275"/>
                    </a:lnTo>
                    <a:lnTo>
                      <a:pt x="147842" y="223556"/>
                    </a:lnTo>
                    <a:lnTo>
                      <a:pt x="161013" y="213234"/>
                    </a:lnTo>
                    <a:lnTo>
                      <a:pt x="164793" y="197891"/>
                    </a:lnTo>
                    <a:lnTo>
                      <a:pt x="154349" y="181907"/>
                    </a:lnTo>
                    <a:lnTo>
                      <a:pt x="133329" y="175661"/>
                    </a:lnTo>
                    <a:lnTo>
                      <a:pt x="108747" y="174247"/>
                    </a:lnTo>
                    <a:lnTo>
                      <a:pt x="87615" y="172758"/>
                    </a:lnTo>
                    <a:lnTo>
                      <a:pt x="74758" y="170203"/>
                    </a:lnTo>
                    <a:lnTo>
                      <a:pt x="67006" y="167513"/>
                    </a:lnTo>
                    <a:lnTo>
                      <a:pt x="61240" y="163031"/>
                    </a:lnTo>
                    <a:lnTo>
                      <a:pt x="54341" y="155105"/>
                    </a:lnTo>
                    <a:lnTo>
                      <a:pt x="68752" y="155105"/>
                    </a:lnTo>
                    <a:lnTo>
                      <a:pt x="77328" y="153352"/>
                    </a:lnTo>
                    <a:lnTo>
                      <a:pt x="103160" y="136702"/>
                    </a:lnTo>
                    <a:lnTo>
                      <a:pt x="98906" y="130251"/>
                    </a:lnTo>
                    <a:lnTo>
                      <a:pt x="94016" y="120827"/>
                    </a:lnTo>
                    <a:lnTo>
                      <a:pt x="90910" y="113582"/>
                    </a:lnTo>
                    <a:lnTo>
                      <a:pt x="88963" y="104390"/>
                    </a:lnTo>
                    <a:lnTo>
                      <a:pt x="90485" y="95185"/>
                    </a:lnTo>
                    <a:lnTo>
                      <a:pt x="97788" y="87896"/>
                    </a:lnTo>
                    <a:lnTo>
                      <a:pt x="106880" y="86308"/>
                    </a:lnTo>
                    <a:lnTo>
                      <a:pt x="149422" y="86308"/>
                    </a:lnTo>
                    <a:lnTo>
                      <a:pt x="150443" y="81252"/>
                    </a:lnTo>
                    <a:lnTo>
                      <a:pt x="159519" y="67789"/>
                    </a:lnTo>
                    <a:lnTo>
                      <a:pt x="172982" y="58712"/>
                    </a:lnTo>
                    <a:lnTo>
                      <a:pt x="189469" y="55384"/>
                    </a:lnTo>
                    <a:lnTo>
                      <a:pt x="260201" y="55384"/>
                    </a:lnTo>
                    <a:lnTo>
                      <a:pt x="253152" y="43033"/>
                    </a:lnTo>
                    <a:lnTo>
                      <a:pt x="242809" y="26619"/>
                    </a:lnTo>
                    <a:lnTo>
                      <a:pt x="233791" y="15001"/>
                    </a:lnTo>
                    <a:lnTo>
                      <a:pt x="223407" y="6680"/>
                    </a:lnTo>
                    <a:lnTo>
                      <a:pt x="211941" y="1673"/>
                    </a:lnTo>
                    <a:lnTo>
                      <a:pt x="199680" y="0"/>
                    </a:lnTo>
                    <a:close/>
                  </a:path>
                  <a:path w="283844" h="231139">
                    <a:moveTo>
                      <a:pt x="273914" y="149631"/>
                    </a:moveTo>
                    <a:lnTo>
                      <a:pt x="194346" y="149631"/>
                    </a:lnTo>
                    <a:lnTo>
                      <a:pt x="184764" y="157548"/>
                    </a:lnTo>
                    <a:lnTo>
                      <a:pt x="177534" y="167990"/>
                    </a:lnTo>
                    <a:lnTo>
                      <a:pt x="174986" y="180169"/>
                    </a:lnTo>
                    <a:lnTo>
                      <a:pt x="179449" y="193294"/>
                    </a:lnTo>
                    <a:lnTo>
                      <a:pt x="191762" y="201362"/>
                    </a:lnTo>
                    <a:lnTo>
                      <a:pt x="209589" y="200717"/>
                    </a:lnTo>
                    <a:lnTo>
                      <a:pt x="229784" y="193033"/>
                    </a:lnTo>
                    <a:lnTo>
                      <a:pt x="249197" y="179984"/>
                    </a:lnTo>
                    <a:lnTo>
                      <a:pt x="264640" y="164025"/>
                    </a:lnTo>
                    <a:lnTo>
                      <a:pt x="273914" y="149631"/>
                    </a:lnTo>
                    <a:close/>
                  </a:path>
                  <a:path w="283844" h="231139">
                    <a:moveTo>
                      <a:pt x="68752" y="155105"/>
                    </a:moveTo>
                    <a:lnTo>
                      <a:pt x="54341" y="155105"/>
                    </a:lnTo>
                    <a:lnTo>
                      <a:pt x="65644" y="155740"/>
                    </a:lnTo>
                    <a:lnTo>
                      <a:pt x="68752" y="155105"/>
                    </a:lnTo>
                    <a:close/>
                  </a:path>
                  <a:path w="283844" h="231139">
                    <a:moveTo>
                      <a:pt x="149422" y="86308"/>
                    </a:moveTo>
                    <a:lnTo>
                      <a:pt x="106880" y="86308"/>
                    </a:lnTo>
                    <a:lnTo>
                      <a:pt x="114377" y="90095"/>
                    </a:lnTo>
                    <a:lnTo>
                      <a:pt x="120269" y="96713"/>
                    </a:lnTo>
                    <a:lnTo>
                      <a:pt x="124547" y="103619"/>
                    </a:lnTo>
                    <a:lnTo>
                      <a:pt x="127948" y="110157"/>
                    </a:lnTo>
                    <a:lnTo>
                      <a:pt x="131878" y="117332"/>
                    </a:lnTo>
                    <a:lnTo>
                      <a:pt x="164544" y="150606"/>
                    </a:lnTo>
                    <a:lnTo>
                      <a:pt x="175684" y="151366"/>
                    </a:lnTo>
                    <a:lnTo>
                      <a:pt x="194346" y="149631"/>
                    </a:lnTo>
                    <a:lnTo>
                      <a:pt x="273914" y="149631"/>
                    </a:lnTo>
                    <a:lnTo>
                      <a:pt x="275247" y="147562"/>
                    </a:lnTo>
                    <a:lnTo>
                      <a:pt x="278219" y="140093"/>
                    </a:lnTo>
                    <a:lnTo>
                      <a:pt x="189469" y="140093"/>
                    </a:lnTo>
                    <a:lnTo>
                      <a:pt x="172982" y="136765"/>
                    </a:lnTo>
                    <a:lnTo>
                      <a:pt x="159519" y="127688"/>
                    </a:lnTo>
                    <a:lnTo>
                      <a:pt x="150443" y="114226"/>
                    </a:lnTo>
                    <a:lnTo>
                      <a:pt x="147115" y="97739"/>
                    </a:lnTo>
                    <a:lnTo>
                      <a:pt x="149422" y="86308"/>
                    </a:lnTo>
                    <a:close/>
                  </a:path>
                  <a:path w="283844" h="231139">
                    <a:moveTo>
                      <a:pt x="260201" y="55384"/>
                    </a:moveTo>
                    <a:lnTo>
                      <a:pt x="189469" y="55384"/>
                    </a:lnTo>
                    <a:lnTo>
                      <a:pt x="205956" y="58712"/>
                    </a:lnTo>
                    <a:lnTo>
                      <a:pt x="219419" y="67789"/>
                    </a:lnTo>
                    <a:lnTo>
                      <a:pt x="228496" y="81252"/>
                    </a:lnTo>
                    <a:lnTo>
                      <a:pt x="231824" y="97739"/>
                    </a:lnTo>
                    <a:lnTo>
                      <a:pt x="228496" y="114226"/>
                    </a:lnTo>
                    <a:lnTo>
                      <a:pt x="219419" y="127688"/>
                    </a:lnTo>
                    <a:lnTo>
                      <a:pt x="205956" y="136765"/>
                    </a:lnTo>
                    <a:lnTo>
                      <a:pt x="189469" y="140093"/>
                    </a:lnTo>
                    <a:lnTo>
                      <a:pt x="278219" y="140093"/>
                    </a:lnTo>
                    <a:lnTo>
                      <a:pt x="281360" y="132198"/>
                    </a:lnTo>
                    <a:lnTo>
                      <a:pt x="283322" y="119532"/>
                    </a:lnTo>
                    <a:lnTo>
                      <a:pt x="278330" y="93488"/>
                    </a:lnTo>
                    <a:lnTo>
                      <a:pt x="266633" y="66655"/>
                    </a:lnTo>
                    <a:lnTo>
                      <a:pt x="260201" y="55384"/>
                    </a:lnTo>
                    <a:close/>
                  </a:path>
                </a:pathLst>
              </a:custGeom>
              <a:solidFill>
                <a:srgbClr val="FFFFFF"/>
              </a:solidFill>
            </p:spPr>
            <p:txBody>
              <a:bodyPr wrap="square" lIns="0" tIns="0" rIns="0" bIns="0" rtlCol="0"/>
              <a:lstStyle/>
              <a:p>
                <a:endParaRPr/>
              </a:p>
            </p:txBody>
          </p:sp>
        </p:grpSp>
        <p:sp>
          <p:nvSpPr>
            <p:cNvPr id="96" name="TextBox 95">
              <a:extLst>
                <a:ext uri="{FF2B5EF4-FFF2-40B4-BE49-F238E27FC236}">
                  <a16:creationId xmlns:a16="http://schemas.microsoft.com/office/drawing/2014/main" id="{E8913CD9-7276-470B-B30C-DFDFEAD34232}"/>
                </a:ext>
              </a:extLst>
            </p:cNvPr>
            <p:cNvSpPr txBox="1"/>
            <p:nvPr/>
          </p:nvSpPr>
          <p:spPr>
            <a:xfrm>
              <a:off x="3337560" y="3255264"/>
              <a:ext cx="171522" cy="369332"/>
            </a:xfrm>
            <a:prstGeom prst="rect">
              <a:avLst/>
            </a:prstGeom>
            <a:noFill/>
          </p:spPr>
          <p:txBody>
            <a:bodyPr wrap="none" lIns="0" tIns="0" rIns="0" bIns="0">
              <a:spAutoFit/>
            </a:bodyPr>
            <a:lstStyle>
              <a:defPPr>
                <a:defRPr lang="LID4096"/>
              </a:defPPr>
            </a:lstStyle>
            <a:p>
              <a:pPr algn="ctr"/>
              <a:r>
                <a:rPr lang="en-GB" sz="2400">
                  <a:solidFill>
                    <a:schemeClr val="tx1">
                      <a:lumMod val="65000"/>
                      <a:lumOff val="35000"/>
                    </a:schemeClr>
                  </a:solidFill>
                </a:rPr>
                <a:t>2</a:t>
              </a:r>
            </a:p>
          </p:txBody>
        </p:sp>
        <p:grpSp>
          <p:nvGrpSpPr>
            <p:cNvPr id="71" name="object 40">
              <a:extLst>
                <a:ext uri="{FF2B5EF4-FFF2-40B4-BE49-F238E27FC236}">
                  <a16:creationId xmlns:a16="http://schemas.microsoft.com/office/drawing/2014/main" id="{F0141E3C-588F-49D8-9D03-4BB3FDCC8B2F}"/>
                </a:ext>
              </a:extLst>
            </p:cNvPr>
            <p:cNvGrpSpPr/>
            <p:nvPr/>
          </p:nvGrpSpPr>
          <p:grpSpPr>
            <a:xfrm>
              <a:off x="5934456" y="3063240"/>
              <a:ext cx="746760" cy="753110"/>
              <a:chOff x="3450973" y="4159980"/>
              <a:chExt cx="746760" cy="753110"/>
            </a:xfrm>
          </p:grpSpPr>
          <p:sp>
            <p:nvSpPr>
              <p:cNvPr id="72" name="object 41">
                <a:extLst>
                  <a:ext uri="{FF2B5EF4-FFF2-40B4-BE49-F238E27FC236}">
                    <a16:creationId xmlns:a16="http://schemas.microsoft.com/office/drawing/2014/main" id="{1431B931-2DDB-45C8-9A62-0AB6BF116154}"/>
                  </a:ext>
                </a:extLst>
              </p:cNvPr>
              <p:cNvSpPr/>
              <p:nvPr/>
            </p:nvSpPr>
            <p:spPr>
              <a:xfrm>
                <a:off x="3450973" y="4166481"/>
                <a:ext cx="746760" cy="746760"/>
              </a:xfrm>
              <a:custGeom>
                <a:avLst/>
                <a:gdLst/>
                <a:ahLst/>
                <a:cxnLst/>
                <a:rect l="l" t="t" r="r" b="b"/>
                <a:pathLst>
                  <a:path w="746760" h="746760">
                    <a:moveTo>
                      <a:pt x="373125" y="0"/>
                    </a:moveTo>
                    <a:lnTo>
                      <a:pt x="326322" y="2907"/>
                    </a:lnTo>
                    <a:lnTo>
                      <a:pt x="281253" y="11395"/>
                    </a:lnTo>
                    <a:lnTo>
                      <a:pt x="238268" y="25115"/>
                    </a:lnTo>
                    <a:lnTo>
                      <a:pt x="197718" y="43718"/>
                    </a:lnTo>
                    <a:lnTo>
                      <a:pt x="159951" y="66852"/>
                    </a:lnTo>
                    <a:lnTo>
                      <a:pt x="125318" y="94170"/>
                    </a:lnTo>
                    <a:lnTo>
                      <a:pt x="94169" y="125320"/>
                    </a:lnTo>
                    <a:lnTo>
                      <a:pt x="66852" y="159954"/>
                    </a:lnTo>
                    <a:lnTo>
                      <a:pt x="43717" y="197722"/>
                    </a:lnTo>
                    <a:lnTo>
                      <a:pt x="25115" y="238274"/>
                    </a:lnTo>
                    <a:lnTo>
                      <a:pt x="11395" y="281260"/>
                    </a:lnTo>
                    <a:lnTo>
                      <a:pt x="2907" y="326332"/>
                    </a:lnTo>
                    <a:lnTo>
                      <a:pt x="0" y="373138"/>
                    </a:lnTo>
                    <a:lnTo>
                      <a:pt x="2907" y="419942"/>
                    </a:lnTo>
                    <a:lnTo>
                      <a:pt x="11395" y="465011"/>
                    </a:lnTo>
                    <a:lnTo>
                      <a:pt x="25115" y="507996"/>
                    </a:lnTo>
                    <a:lnTo>
                      <a:pt x="43717" y="548546"/>
                    </a:lnTo>
                    <a:lnTo>
                      <a:pt x="66852" y="586312"/>
                    </a:lnTo>
                    <a:lnTo>
                      <a:pt x="94169" y="620945"/>
                    </a:lnTo>
                    <a:lnTo>
                      <a:pt x="125318" y="652095"/>
                    </a:lnTo>
                    <a:lnTo>
                      <a:pt x="159951" y="679412"/>
                    </a:lnTo>
                    <a:lnTo>
                      <a:pt x="197718" y="702546"/>
                    </a:lnTo>
                    <a:lnTo>
                      <a:pt x="238268" y="721148"/>
                    </a:lnTo>
                    <a:lnTo>
                      <a:pt x="281253" y="734868"/>
                    </a:lnTo>
                    <a:lnTo>
                      <a:pt x="326322" y="743357"/>
                    </a:lnTo>
                    <a:lnTo>
                      <a:pt x="373125" y="746264"/>
                    </a:lnTo>
                    <a:lnTo>
                      <a:pt x="419930" y="743357"/>
                    </a:lnTo>
                    <a:lnTo>
                      <a:pt x="464999" y="734868"/>
                    </a:lnTo>
                    <a:lnTo>
                      <a:pt x="507985" y="721148"/>
                    </a:lnTo>
                    <a:lnTo>
                      <a:pt x="548536" y="702546"/>
                    </a:lnTo>
                    <a:lnTo>
                      <a:pt x="586304" y="679412"/>
                    </a:lnTo>
                    <a:lnTo>
                      <a:pt x="620938" y="652095"/>
                    </a:lnTo>
                    <a:lnTo>
                      <a:pt x="652090" y="620945"/>
                    </a:lnTo>
                    <a:lnTo>
                      <a:pt x="679408" y="586312"/>
                    </a:lnTo>
                    <a:lnTo>
                      <a:pt x="702543" y="548546"/>
                    </a:lnTo>
                    <a:lnTo>
                      <a:pt x="721147" y="507996"/>
                    </a:lnTo>
                    <a:lnTo>
                      <a:pt x="734868" y="465011"/>
                    </a:lnTo>
                    <a:lnTo>
                      <a:pt x="743357" y="419942"/>
                    </a:lnTo>
                    <a:lnTo>
                      <a:pt x="746264" y="373138"/>
                    </a:lnTo>
                    <a:lnTo>
                      <a:pt x="743357" y="326332"/>
                    </a:lnTo>
                    <a:lnTo>
                      <a:pt x="734868" y="281260"/>
                    </a:lnTo>
                    <a:lnTo>
                      <a:pt x="721147" y="238274"/>
                    </a:lnTo>
                    <a:lnTo>
                      <a:pt x="702543" y="197722"/>
                    </a:lnTo>
                    <a:lnTo>
                      <a:pt x="679408" y="159954"/>
                    </a:lnTo>
                    <a:lnTo>
                      <a:pt x="652090" y="125320"/>
                    </a:lnTo>
                    <a:lnTo>
                      <a:pt x="620938" y="94170"/>
                    </a:lnTo>
                    <a:lnTo>
                      <a:pt x="586304" y="66852"/>
                    </a:lnTo>
                    <a:lnTo>
                      <a:pt x="548536" y="43718"/>
                    </a:lnTo>
                    <a:lnTo>
                      <a:pt x="507985" y="25115"/>
                    </a:lnTo>
                    <a:lnTo>
                      <a:pt x="464999" y="11395"/>
                    </a:lnTo>
                    <a:lnTo>
                      <a:pt x="419930" y="2907"/>
                    </a:lnTo>
                    <a:lnTo>
                      <a:pt x="373125" y="0"/>
                    </a:lnTo>
                    <a:close/>
                  </a:path>
                </a:pathLst>
              </a:custGeom>
              <a:solidFill>
                <a:srgbClr val="E31836"/>
              </a:solidFill>
            </p:spPr>
            <p:txBody>
              <a:bodyPr wrap="square" lIns="0" tIns="0" rIns="0" bIns="0" rtlCol="0"/>
              <a:lstStyle/>
              <a:p>
                <a:endParaRPr/>
              </a:p>
            </p:txBody>
          </p:sp>
          <p:sp>
            <p:nvSpPr>
              <p:cNvPr id="73" name="object 42">
                <a:extLst>
                  <a:ext uri="{FF2B5EF4-FFF2-40B4-BE49-F238E27FC236}">
                    <a16:creationId xmlns:a16="http://schemas.microsoft.com/office/drawing/2014/main" id="{D390099A-664F-4D0B-98E8-4044CEB82FEE}"/>
                  </a:ext>
                </a:extLst>
              </p:cNvPr>
              <p:cNvSpPr/>
              <p:nvPr/>
            </p:nvSpPr>
            <p:spPr>
              <a:xfrm>
                <a:off x="3559822" y="4239933"/>
                <a:ext cx="259079" cy="551815"/>
              </a:xfrm>
              <a:custGeom>
                <a:avLst/>
                <a:gdLst/>
                <a:ahLst/>
                <a:cxnLst/>
                <a:rect l="l" t="t" r="r" b="b"/>
                <a:pathLst>
                  <a:path w="259079" h="551814">
                    <a:moveTo>
                      <a:pt x="230886" y="415404"/>
                    </a:moveTo>
                    <a:lnTo>
                      <a:pt x="163664" y="415404"/>
                    </a:lnTo>
                    <a:lnTo>
                      <a:pt x="163664" y="348170"/>
                    </a:lnTo>
                    <a:lnTo>
                      <a:pt x="94869" y="348170"/>
                    </a:lnTo>
                    <a:lnTo>
                      <a:pt x="94869" y="415404"/>
                    </a:lnTo>
                    <a:lnTo>
                      <a:pt x="27635" y="415404"/>
                    </a:lnTo>
                    <a:lnTo>
                      <a:pt x="27635" y="484187"/>
                    </a:lnTo>
                    <a:lnTo>
                      <a:pt x="94869" y="484187"/>
                    </a:lnTo>
                    <a:lnTo>
                      <a:pt x="94869" y="551421"/>
                    </a:lnTo>
                    <a:lnTo>
                      <a:pt x="163664" y="551421"/>
                    </a:lnTo>
                    <a:lnTo>
                      <a:pt x="163664" y="484187"/>
                    </a:lnTo>
                    <a:lnTo>
                      <a:pt x="230886" y="484187"/>
                    </a:lnTo>
                    <a:lnTo>
                      <a:pt x="230886" y="415404"/>
                    </a:lnTo>
                    <a:close/>
                  </a:path>
                  <a:path w="259079" h="551814">
                    <a:moveTo>
                      <a:pt x="258533" y="133959"/>
                    </a:moveTo>
                    <a:lnTo>
                      <a:pt x="133946" y="0"/>
                    </a:lnTo>
                    <a:lnTo>
                      <a:pt x="0" y="124561"/>
                    </a:lnTo>
                    <a:lnTo>
                      <a:pt x="124574" y="258521"/>
                    </a:lnTo>
                    <a:lnTo>
                      <a:pt x="258533" y="133959"/>
                    </a:lnTo>
                    <a:close/>
                  </a:path>
                </a:pathLst>
              </a:custGeom>
              <a:solidFill>
                <a:srgbClr val="FFFFFF"/>
              </a:solidFill>
            </p:spPr>
            <p:txBody>
              <a:bodyPr wrap="square" lIns="0" tIns="0" rIns="0" bIns="0" rtlCol="0"/>
              <a:lstStyle/>
              <a:p>
                <a:endParaRPr/>
              </a:p>
            </p:txBody>
          </p:sp>
          <p:sp>
            <p:nvSpPr>
              <p:cNvPr id="74" name="object 43">
                <a:extLst>
                  <a:ext uri="{FF2B5EF4-FFF2-40B4-BE49-F238E27FC236}">
                    <a16:creationId xmlns:a16="http://schemas.microsoft.com/office/drawing/2014/main" id="{D758D20D-49FA-4934-B448-6329E8682125}"/>
                  </a:ext>
                </a:extLst>
              </p:cNvPr>
              <p:cNvSpPr/>
              <p:nvPr/>
            </p:nvSpPr>
            <p:spPr>
              <a:xfrm>
                <a:off x="3618511" y="4262594"/>
                <a:ext cx="141164" cy="141175"/>
              </a:xfrm>
              <a:prstGeom prst="rect">
                <a:avLst/>
              </a:prstGeom>
              <a:blipFill>
                <a:blip r:embed="rId4" cstate="print"/>
                <a:stretch>
                  <a:fillRect/>
                </a:stretch>
              </a:blipFill>
            </p:spPr>
            <p:txBody>
              <a:bodyPr wrap="square" lIns="0" tIns="0" rIns="0" bIns="0" rtlCol="0"/>
              <a:lstStyle/>
              <a:p>
                <a:endParaRPr/>
              </a:p>
            </p:txBody>
          </p:sp>
          <p:sp>
            <p:nvSpPr>
              <p:cNvPr id="75" name="object 44">
                <a:extLst>
                  <a:ext uri="{FF2B5EF4-FFF2-40B4-BE49-F238E27FC236}">
                    <a16:creationId xmlns:a16="http://schemas.microsoft.com/office/drawing/2014/main" id="{AC105A96-A040-497A-89B9-E008160AB022}"/>
                  </a:ext>
                </a:extLst>
              </p:cNvPr>
              <p:cNvSpPr/>
              <p:nvPr/>
            </p:nvSpPr>
            <p:spPr>
              <a:xfrm>
                <a:off x="3928377" y="4159980"/>
                <a:ext cx="6350" cy="82550"/>
              </a:xfrm>
              <a:custGeom>
                <a:avLst/>
                <a:gdLst/>
                <a:ahLst/>
                <a:cxnLst/>
                <a:rect l="l" t="t" r="r" b="b"/>
                <a:pathLst>
                  <a:path w="6350" h="82550">
                    <a:moveTo>
                      <a:pt x="5791" y="0"/>
                    </a:moveTo>
                    <a:lnTo>
                      <a:pt x="673" y="4292"/>
                    </a:lnTo>
                    <a:lnTo>
                      <a:pt x="0" y="81927"/>
                    </a:lnTo>
                    <a:lnTo>
                      <a:pt x="5067" y="81978"/>
                    </a:lnTo>
                    <a:lnTo>
                      <a:pt x="5791" y="0"/>
                    </a:lnTo>
                    <a:close/>
                  </a:path>
                </a:pathLst>
              </a:custGeom>
              <a:solidFill>
                <a:srgbClr val="FFFFFF"/>
              </a:solidFill>
            </p:spPr>
            <p:txBody>
              <a:bodyPr wrap="square" lIns="0" tIns="0" rIns="0" bIns="0" rtlCol="0"/>
              <a:lstStyle/>
              <a:p>
                <a:endParaRPr/>
              </a:p>
            </p:txBody>
          </p:sp>
          <p:sp>
            <p:nvSpPr>
              <p:cNvPr id="76" name="object 45">
                <a:extLst>
                  <a:ext uri="{FF2B5EF4-FFF2-40B4-BE49-F238E27FC236}">
                    <a16:creationId xmlns:a16="http://schemas.microsoft.com/office/drawing/2014/main" id="{83308AF0-D2C2-47A9-9B65-F8A2AEB71A6A}"/>
                  </a:ext>
                </a:extLst>
              </p:cNvPr>
              <p:cNvSpPr/>
              <p:nvPr/>
            </p:nvSpPr>
            <p:spPr>
              <a:xfrm>
                <a:off x="3882364" y="4454690"/>
                <a:ext cx="93980" cy="16510"/>
              </a:xfrm>
              <a:custGeom>
                <a:avLst/>
                <a:gdLst/>
                <a:ahLst/>
                <a:cxnLst/>
                <a:rect l="l" t="t" r="r" b="b"/>
                <a:pathLst>
                  <a:path w="93979" h="16510">
                    <a:moveTo>
                      <a:pt x="39331" y="7454"/>
                    </a:moveTo>
                    <a:lnTo>
                      <a:pt x="15748" y="7251"/>
                    </a:lnTo>
                    <a:lnTo>
                      <a:pt x="15811" y="139"/>
                    </a:lnTo>
                    <a:lnTo>
                      <a:pt x="139" y="0"/>
                    </a:lnTo>
                    <a:lnTo>
                      <a:pt x="0" y="15240"/>
                    </a:lnTo>
                    <a:lnTo>
                      <a:pt x="39255" y="15582"/>
                    </a:lnTo>
                    <a:lnTo>
                      <a:pt x="39331" y="7454"/>
                    </a:lnTo>
                    <a:close/>
                  </a:path>
                  <a:path w="93979" h="16510">
                    <a:moveTo>
                      <a:pt x="93865" y="812"/>
                    </a:moveTo>
                    <a:lnTo>
                      <a:pt x="78206" y="685"/>
                    </a:lnTo>
                    <a:lnTo>
                      <a:pt x="78143" y="7785"/>
                    </a:lnTo>
                    <a:lnTo>
                      <a:pt x="54559" y="7581"/>
                    </a:lnTo>
                    <a:lnTo>
                      <a:pt x="54483" y="15709"/>
                    </a:lnTo>
                    <a:lnTo>
                      <a:pt x="93726" y="16052"/>
                    </a:lnTo>
                    <a:lnTo>
                      <a:pt x="93865" y="812"/>
                    </a:lnTo>
                    <a:close/>
                  </a:path>
                </a:pathLst>
              </a:custGeom>
              <a:solidFill>
                <a:srgbClr val="E31836"/>
              </a:solidFill>
            </p:spPr>
            <p:txBody>
              <a:bodyPr wrap="square" lIns="0" tIns="0" rIns="0" bIns="0" rtlCol="0"/>
              <a:lstStyle/>
              <a:p>
                <a:endParaRPr/>
              </a:p>
            </p:txBody>
          </p:sp>
          <p:sp>
            <p:nvSpPr>
              <p:cNvPr id="77" name="object 46">
                <a:extLst>
                  <a:ext uri="{FF2B5EF4-FFF2-40B4-BE49-F238E27FC236}">
                    <a16:creationId xmlns:a16="http://schemas.microsoft.com/office/drawing/2014/main" id="{CDE3ACA9-B137-4E66-8490-6D054CA8E7D4}"/>
                  </a:ext>
                </a:extLst>
              </p:cNvPr>
              <p:cNvSpPr/>
              <p:nvPr/>
            </p:nvSpPr>
            <p:spPr>
              <a:xfrm>
                <a:off x="3898100" y="4241660"/>
                <a:ext cx="64135" cy="220979"/>
              </a:xfrm>
              <a:custGeom>
                <a:avLst/>
                <a:gdLst/>
                <a:ahLst/>
                <a:cxnLst/>
                <a:rect l="l" t="t" r="r" b="b"/>
                <a:pathLst>
                  <a:path w="64135" h="220979">
                    <a:moveTo>
                      <a:pt x="62458" y="213715"/>
                    </a:moveTo>
                    <a:lnTo>
                      <a:pt x="50" y="213156"/>
                    </a:lnTo>
                    <a:lnTo>
                      <a:pt x="0" y="220281"/>
                    </a:lnTo>
                    <a:lnTo>
                      <a:pt x="23583" y="220484"/>
                    </a:lnTo>
                    <a:lnTo>
                      <a:pt x="23596" y="218973"/>
                    </a:lnTo>
                    <a:lnTo>
                      <a:pt x="38823" y="219100"/>
                    </a:lnTo>
                    <a:lnTo>
                      <a:pt x="38811" y="220624"/>
                    </a:lnTo>
                    <a:lnTo>
                      <a:pt x="62395" y="220827"/>
                    </a:lnTo>
                    <a:lnTo>
                      <a:pt x="62458" y="213715"/>
                    </a:lnTo>
                    <a:close/>
                  </a:path>
                  <a:path w="64135" h="220979">
                    <a:moveTo>
                      <a:pt x="64008" y="546"/>
                    </a:moveTo>
                    <a:lnTo>
                      <a:pt x="35356" y="304"/>
                    </a:lnTo>
                    <a:lnTo>
                      <a:pt x="30264" y="279"/>
                    </a:lnTo>
                    <a:lnTo>
                      <a:pt x="1612" y="0"/>
                    </a:lnTo>
                    <a:lnTo>
                      <a:pt x="1384" y="27152"/>
                    </a:lnTo>
                    <a:lnTo>
                      <a:pt x="1397" y="25692"/>
                    </a:lnTo>
                    <a:lnTo>
                      <a:pt x="32740" y="25958"/>
                    </a:lnTo>
                    <a:lnTo>
                      <a:pt x="32677" y="33655"/>
                    </a:lnTo>
                    <a:lnTo>
                      <a:pt x="1333" y="33362"/>
                    </a:lnTo>
                    <a:lnTo>
                      <a:pt x="1130" y="56045"/>
                    </a:lnTo>
                    <a:lnTo>
                      <a:pt x="1168" y="52285"/>
                    </a:lnTo>
                    <a:lnTo>
                      <a:pt x="32499" y="52552"/>
                    </a:lnTo>
                    <a:lnTo>
                      <a:pt x="32435" y="60248"/>
                    </a:lnTo>
                    <a:lnTo>
                      <a:pt x="1092" y="59969"/>
                    </a:lnTo>
                    <a:lnTo>
                      <a:pt x="939" y="78892"/>
                    </a:lnTo>
                    <a:lnTo>
                      <a:pt x="32283" y="79159"/>
                    </a:lnTo>
                    <a:lnTo>
                      <a:pt x="32207" y="86842"/>
                    </a:lnTo>
                    <a:lnTo>
                      <a:pt x="863" y="86575"/>
                    </a:lnTo>
                    <a:lnTo>
                      <a:pt x="698" y="105486"/>
                    </a:lnTo>
                    <a:lnTo>
                      <a:pt x="32054" y="105752"/>
                    </a:lnTo>
                    <a:lnTo>
                      <a:pt x="31978" y="113449"/>
                    </a:lnTo>
                    <a:lnTo>
                      <a:pt x="635" y="113182"/>
                    </a:lnTo>
                    <a:lnTo>
                      <a:pt x="635" y="111671"/>
                    </a:lnTo>
                    <a:lnTo>
                      <a:pt x="76" y="177165"/>
                    </a:lnTo>
                    <a:lnTo>
                      <a:pt x="62471" y="177711"/>
                    </a:lnTo>
                    <a:lnTo>
                      <a:pt x="64008" y="546"/>
                    </a:lnTo>
                    <a:close/>
                  </a:path>
                </a:pathLst>
              </a:custGeom>
              <a:solidFill>
                <a:srgbClr val="FFFFFF"/>
              </a:solidFill>
            </p:spPr>
            <p:txBody>
              <a:bodyPr wrap="square" lIns="0" tIns="0" rIns="0" bIns="0" rtlCol="0"/>
              <a:lstStyle/>
              <a:p>
                <a:endParaRPr/>
              </a:p>
            </p:txBody>
          </p:sp>
          <p:sp>
            <p:nvSpPr>
              <p:cNvPr id="78" name="object 47">
                <a:extLst>
                  <a:ext uri="{FF2B5EF4-FFF2-40B4-BE49-F238E27FC236}">
                    <a16:creationId xmlns:a16="http://schemas.microsoft.com/office/drawing/2014/main" id="{30CBC0EE-9B1F-4CE2-BB16-A9F9D0478B15}"/>
                  </a:ext>
                </a:extLst>
              </p:cNvPr>
              <p:cNvSpPr/>
              <p:nvPr/>
            </p:nvSpPr>
            <p:spPr>
              <a:xfrm>
                <a:off x="3898734" y="4268825"/>
                <a:ext cx="1270" cy="85090"/>
              </a:xfrm>
              <a:custGeom>
                <a:avLst/>
                <a:gdLst/>
                <a:ahLst/>
                <a:cxnLst/>
                <a:rect l="l" t="t" r="r" b="b"/>
                <a:pathLst>
                  <a:path w="1270" h="85089">
                    <a:moveTo>
                      <a:pt x="63" y="78320"/>
                    </a:moveTo>
                    <a:lnTo>
                      <a:pt x="0" y="84505"/>
                    </a:lnTo>
                    <a:lnTo>
                      <a:pt x="63" y="78320"/>
                    </a:lnTo>
                    <a:close/>
                  </a:path>
                  <a:path w="1270" h="85089">
                    <a:moveTo>
                      <a:pt x="292" y="51727"/>
                    </a:moveTo>
                    <a:lnTo>
                      <a:pt x="215" y="59423"/>
                    </a:lnTo>
                    <a:lnTo>
                      <a:pt x="292" y="51727"/>
                    </a:lnTo>
                    <a:close/>
                  </a:path>
                  <a:path w="1270" h="85089">
                    <a:moveTo>
                      <a:pt x="749" y="0"/>
                    </a:moveTo>
                    <a:lnTo>
                      <a:pt x="685" y="6210"/>
                    </a:lnTo>
                    <a:lnTo>
                      <a:pt x="749" y="0"/>
                    </a:lnTo>
                    <a:close/>
                  </a:path>
                </a:pathLst>
              </a:custGeom>
              <a:solidFill>
                <a:srgbClr val="E31836"/>
              </a:solidFill>
            </p:spPr>
            <p:txBody>
              <a:bodyPr wrap="square" lIns="0" tIns="0" rIns="0" bIns="0" rtlCol="0"/>
              <a:lstStyle/>
              <a:p>
                <a:endParaRPr/>
              </a:p>
            </p:txBody>
          </p:sp>
          <p:sp>
            <p:nvSpPr>
              <p:cNvPr id="79" name="object 48">
                <a:extLst>
                  <a:ext uri="{FF2B5EF4-FFF2-40B4-BE49-F238E27FC236}">
                    <a16:creationId xmlns:a16="http://schemas.microsoft.com/office/drawing/2014/main" id="{3A4A0C90-DEF8-436A-B1B4-8F1AAB8C777E}"/>
                  </a:ext>
                </a:extLst>
              </p:cNvPr>
              <p:cNvSpPr/>
              <p:nvPr/>
            </p:nvSpPr>
            <p:spPr>
              <a:xfrm>
                <a:off x="3898900" y="4458931"/>
                <a:ext cx="60325" cy="96520"/>
              </a:xfrm>
              <a:custGeom>
                <a:avLst/>
                <a:gdLst/>
                <a:ahLst/>
                <a:cxnLst/>
                <a:rect l="l" t="t" r="r" b="b"/>
                <a:pathLst>
                  <a:path w="60325" h="96520">
                    <a:moveTo>
                      <a:pt x="37668" y="44996"/>
                    </a:moveTo>
                    <a:lnTo>
                      <a:pt x="22415" y="44856"/>
                    </a:lnTo>
                    <a:lnTo>
                      <a:pt x="22364" y="51828"/>
                    </a:lnTo>
                    <a:lnTo>
                      <a:pt x="37592" y="51955"/>
                    </a:lnTo>
                    <a:lnTo>
                      <a:pt x="37668" y="44996"/>
                    </a:lnTo>
                    <a:close/>
                  </a:path>
                  <a:path w="60325" h="96520">
                    <a:moveTo>
                      <a:pt x="38023" y="152"/>
                    </a:moveTo>
                    <a:lnTo>
                      <a:pt x="22783" y="0"/>
                    </a:lnTo>
                    <a:lnTo>
                      <a:pt x="22720" y="11341"/>
                    </a:lnTo>
                    <a:lnTo>
                      <a:pt x="22428" y="44856"/>
                    </a:lnTo>
                    <a:lnTo>
                      <a:pt x="37655" y="44983"/>
                    </a:lnTo>
                    <a:lnTo>
                      <a:pt x="37934" y="11938"/>
                    </a:lnTo>
                    <a:lnTo>
                      <a:pt x="37947" y="11468"/>
                    </a:lnTo>
                    <a:lnTo>
                      <a:pt x="38023" y="152"/>
                    </a:lnTo>
                    <a:close/>
                  </a:path>
                  <a:path w="60325" h="96520">
                    <a:moveTo>
                      <a:pt x="59918" y="81178"/>
                    </a:moveTo>
                    <a:lnTo>
                      <a:pt x="37642" y="80987"/>
                    </a:lnTo>
                    <a:lnTo>
                      <a:pt x="37579" y="87947"/>
                    </a:lnTo>
                    <a:lnTo>
                      <a:pt x="22352" y="87820"/>
                    </a:lnTo>
                    <a:lnTo>
                      <a:pt x="22415" y="80848"/>
                    </a:lnTo>
                    <a:lnTo>
                      <a:pt x="152" y="80657"/>
                    </a:lnTo>
                    <a:lnTo>
                      <a:pt x="0" y="95897"/>
                    </a:lnTo>
                    <a:lnTo>
                      <a:pt x="59804" y="96418"/>
                    </a:lnTo>
                    <a:lnTo>
                      <a:pt x="59918" y="81178"/>
                    </a:lnTo>
                    <a:close/>
                  </a:path>
                </a:pathLst>
              </a:custGeom>
              <a:solidFill>
                <a:srgbClr val="FFFFFF"/>
              </a:solidFill>
            </p:spPr>
            <p:txBody>
              <a:bodyPr wrap="square" lIns="0" tIns="0" rIns="0" bIns="0" rtlCol="0"/>
              <a:lstStyle/>
              <a:p>
                <a:endParaRPr/>
              </a:p>
            </p:txBody>
          </p:sp>
          <p:sp>
            <p:nvSpPr>
              <p:cNvPr id="80" name="object 49">
                <a:extLst>
                  <a:ext uri="{FF2B5EF4-FFF2-40B4-BE49-F238E27FC236}">
                    <a16:creationId xmlns:a16="http://schemas.microsoft.com/office/drawing/2014/main" id="{3A86EFA8-EE7E-47FD-B429-0C404FE9C5E0}"/>
                  </a:ext>
                </a:extLst>
              </p:cNvPr>
              <p:cNvSpPr/>
              <p:nvPr/>
            </p:nvSpPr>
            <p:spPr>
              <a:xfrm>
                <a:off x="3843941" y="4628053"/>
                <a:ext cx="170721" cy="170716"/>
              </a:xfrm>
              <a:prstGeom prst="rect">
                <a:avLst/>
              </a:prstGeom>
              <a:blipFill>
                <a:blip r:embed="rId5" cstate="print"/>
                <a:stretch>
                  <a:fillRect/>
                </a:stretch>
              </a:blipFill>
            </p:spPr>
            <p:txBody>
              <a:bodyPr wrap="square" lIns="0" tIns="0" rIns="0" bIns="0" rtlCol="0"/>
              <a:lstStyle/>
              <a:p>
                <a:endParaRPr/>
              </a:p>
            </p:txBody>
          </p:sp>
        </p:grpSp>
        <p:sp>
          <p:nvSpPr>
            <p:cNvPr id="97" name="TextBox 96">
              <a:extLst>
                <a:ext uri="{FF2B5EF4-FFF2-40B4-BE49-F238E27FC236}">
                  <a16:creationId xmlns:a16="http://schemas.microsoft.com/office/drawing/2014/main" id="{230F9B15-A9DE-42B6-AFA1-47E2088034F7}"/>
                </a:ext>
              </a:extLst>
            </p:cNvPr>
            <p:cNvSpPr txBox="1"/>
            <p:nvPr/>
          </p:nvSpPr>
          <p:spPr>
            <a:xfrm>
              <a:off x="5669280" y="3255264"/>
              <a:ext cx="171522" cy="369332"/>
            </a:xfrm>
            <a:prstGeom prst="rect">
              <a:avLst/>
            </a:prstGeom>
            <a:noFill/>
          </p:spPr>
          <p:txBody>
            <a:bodyPr wrap="none" lIns="0" tIns="0" rIns="0" bIns="0">
              <a:spAutoFit/>
            </a:bodyPr>
            <a:lstStyle>
              <a:defPPr>
                <a:defRPr lang="LID4096"/>
              </a:defPPr>
            </a:lstStyle>
            <a:p>
              <a:pPr algn="ctr"/>
              <a:r>
                <a:rPr lang="en-GB" sz="2400">
                  <a:solidFill>
                    <a:schemeClr val="tx1">
                      <a:lumMod val="65000"/>
                      <a:lumOff val="35000"/>
                    </a:schemeClr>
                  </a:solidFill>
                </a:rPr>
                <a:t>3</a:t>
              </a:r>
            </a:p>
          </p:txBody>
        </p:sp>
        <p:grpSp>
          <p:nvGrpSpPr>
            <p:cNvPr id="42" name="object 15">
              <a:extLst>
                <a:ext uri="{FF2B5EF4-FFF2-40B4-BE49-F238E27FC236}">
                  <a16:creationId xmlns:a16="http://schemas.microsoft.com/office/drawing/2014/main" id="{157DF1CB-E412-4E79-A13E-7189D7E8F332}"/>
                </a:ext>
              </a:extLst>
            </p:cNvPr>
            <p:cNvGrpSpPr/>
            <p:nvPr/>
          </p:nvGrpSpPr>
          <p:grpSpPr>
            <a:xfrm>
              <a:off x="8266176" y="3063240"/>
              <a:ext cx="746760" cy="746760"/>
              <a:chOff x="4693753" y="4166481"/>
              <a:chExt cx="746760" cy="746760"/>
            </a:xfrm>
          </p:grpSpPr>
          <p:sp>
            <p:nvSpPr>
              <p:cNvPr id="43" name="object 16">
                <a:extLst>
                  <a:ext uri="{FF2B5EF4-FFF2-40B4-BE49-F238E27FC236}">
                    <a16:creationId xmlns:a16="http://schemas.microsoft.com/office/drawing/2014/main" id="{2FF34DD2-2115-427B-9D6D-DABCAC09F5BD}"/>
                  </a:ext>
                </a:extLst>
              </p:cNvPr>
              <p:cNvSpPr/>
              <p:nvPr/>
            </p:nvSpPr>
            <p:spPr>
              <a:xfrm>
                <a:off x="4693753" y="4166481"/>
                <a:ext cx="746760" cy="746760"/>
              </a:xfrm>
              <a:custGeom>
                <a:avLst/>
                <a:gdLst/>
                <a:ahLst/>
                <a:cxnLst/>
                <a:rect l="l" t="t" r="r" b="b"/>
                <a:pathLst>
                  <a:path w="746760" h="746760">
                    <a:moveTo>
                      <a:pt x="373125" y="0"/>
                    </a:moveTo>
                    <a:lnTo>
                      <a:pt x="326322" y="2907"/>
                    </a:lnTo>
                    <a:lnTo>
                      <a:pt x="281253" y="11395"/>
                    </a:lnTo>
                    <a:lnTo>
                      <a:pt x="238268" y="25115"/>
                    </a:lnTo>
                    <a:lnTo>
                      <a:pt x="197718" y="43718"/>
                    </a:lnTo>
                    <a:lnTo>
                      <a:pt x="159951" y="66852"/>
                    </a:lnTo>
                    <a:lnTo>
                      <a:pt x="125318" y="94170"/>
                    </a:lnTo>
                    <a:lnTo>
                      <a:pt x="94169" y="125320"/>
                    </a:lnTo>
                    <a:lnTo>
                      <a:pt x="66852" y="159954"/>
                    </a:lnTo>
                    <a:lnTo>
                      <a:pt x="43717" y="197722"/>
                    </a:lnTo>
                    <a:lnTo>
                      <a:pt x="25115" y="238274"/>
                    </a:lnTo>
                    <a:lnTo>
                      <a:pt x="11395" y="281260"/>
                    </a:lnTo>
                    <a:lnTo>
                      <a:pt x="2907" y="326332"/>
                    </a:lnTo>
                    <a:lnTo>
                      <a:pt x="0" y="373138"/>
                    </a:lnTo>
                    <a:lnTo>
                      <a:pt x="2907" y="419942"/>
                    </a:lnTo>
                    <a:lnTo>
                      <a:pt x="11395" y="465011"/>
                    </a:lnTo>
                    <a:lnTo>
                      <a:pt x="25115" y="507996"/>
                    </a:lnTo>
                    <a:lnTo>
                      <a:pt x="43717" y="548546"/>
                    </a:lnTo>
                    <a:lnTo>
                      <a:pt x="66852" y="586312"/>
                    </a:lnTo>
                    <a:lnTo>
                      <a:pt x="94169" y="620945"/>
                    </a:lnTo>
                    <a:lnTo>
                      <a:pt x="125318" y="652095"/>
                    </a:lnTo>
                    <a:lnTo>
                      <a:pt x="159951" y="679412"/>
                    </a:lnTo>
                    <a:lnTo>
                      <a:pt x="197718" y="702546"/>
                    </a:lnTo>
                    <a:lnTo>
                      <a:pt x="238268" y="721148"/>
                    </a:lnTo>
                    <a:lnTo>
                      <a:pt x="281253" y="734868"/>
                    </a:lnTo>
                    <a:lnTo>
                      <a:pt x="326322" y="743357"/>
                    </a:lnTo>
                    <a:lnTo>
                      <a:pt x="373125" y="746264"/>
                    </a:lnTo>
                    <a:lnTo>
                      <a:pt x="419930" y="743357"/>
                    </a:lnTo>
                    <a:lnTo>
                      <a:pt x="464999" y="734868"/>
                    </a:lnTo>
                    <a:lnTo>
                      <a:pt x="507985" y="721148"/>
                    </a:lnTo>
                    <a:lnTo>
                      <a:pt x="548536" y="702546"/>
                    </a:lnTo>
                    <a:lnTo>
                      <a:pt x="586304" y="679412"/>
                    </a:lnTo>
                    <a:lnTo>
                      <a:pt x="620938" y="652095"/>
                    </a:lnTo>
                    <a:lnTo>
                      <a:pt x="652090" y="620945"/>
                    </a:lnTo>
                    <a:lnTo>
                      <a:pt x="679408" y="586312"/>
                    </a:lnTo>
                    <a:lnTo>
                      <a:pt x="702543" y="548546"/>
                    </a:lnTo>
                    <a:lnTo>
                      <a:pt x="721147" y="507996"/>
                    </a:lnTo>
                    <a:lnTo>
                      <a:pt x="734868" y="465011"/>
                    </a:lnTo>
                    <a:lnTo>
                      <a:pt x="743357" y="419942"/>
                    </a:lnTo>
                    <a:lnTo>
                      <a:pt x="746264" y="373138"/>
                    </a:lnTo>
                    <a:lnTo>
                      <a:pt x="743357" y="326332"/>
                    </a:lnTo>
                    <a:lnTo>
                      <a:pt x="734868" y="281260"/>
                    </a:lnTo>
                    <a:lnTo>
                      <a:pt x="721147" y="238274"/>
                    </a:lnTo>
                    <a:lnTo>
                      <a:pt x="702543" y="197722"/>
                    </a:lnTo>
                    <a:lnTo>
                      <a:pt x="679408" y="159954"/>
                    </a:lnTo>
                    <a:lnTo>
                      <a:pt x="652090" y="125320"/>
                    </a:lnTo>
                    <a:lnTo>
                      <a:pt x="620938" y="94170"/>
                    </a:lnTo>
                    <a:lnTo>
                      <a:pt x="586304" y="66852"/>
                    </a:lnTo>
                    <a:lnTo>
                      <a:pt x="548536" y="43718"/>
                    </a:lnTo>
                    <a:lnTo>
                      <a:pt x="507985" y="25115"/>
                    </a:lnTo>
                    <a:lnTo>
                      <a:pt x="464999" y="11395"/>
                    </a:lnTo>
                    <a:lnTo>
                      <a:pt x="419930" y="2907"/>
                    </a:lnTo>
                    <a:lnTo>
                      <a:pt x="373125" y="0"/>
                    </a:lnTo>
                    <a:close/>
                  </a:path>
                </a:pathLst>
              </a:custGeom>
              <a:solidFill>
                <a:srgbClr val="E31836"/>
              </a:solidFill>
            </p:spPr>
            <p:txBody>
              <a:bodyPr wrap="square" lIns="0" tIns="0" rIns="0" bIns="0" rtlCol="0"/>
              <a:lstStyle/>
              <a:p>
                <a:endParaRPr/>
              </a:p>
            </p:txBody>
          </p:sp>
          <p:sp>
            <p:nvSpPr>
              <p:cNvPr id="44" name="object 17">
                <a:extLst>
                  <a:ext uri="{FF2B5EF4-FFF2-40B4-BE49-F238E27FC236}">
                    <a16:creationId xmlns:a16="http://schemas.microsoft.com/office/drawing/2014/main" id="{F7132D35-750A-4EF0-9A1D-8B7D7EC80B3B}"/>
                  </a:ext>
                </a:extLst>
              </p:cNvPr>
              <p:cNvSpPr/>
              <p:nvPr/>
            </p:nvSpPr>
            <p:spPr>
              <a:xfrm>
                <a:off x="4822262" y="4359736"/>
                <a:ext cx="485919" cy="386408"/>
              </a:xfrm>
              <a:prstGeom prst="rect">
                <a:avLst/>
              </a:prstGeom>
              <a:blipFill>
                <a:blip r:embed="rId6" cstate="print"/>
                <a:stretch>
                  <a:fillRect/>
                </a:stretch>
              </a:blipFill>
            </p:spPr>
            <p:txBody>
              <a:bodyPr wrap="square" lIns="0" tIns="0" rIns="0" bIns="0" rtlCol="0"/>
              <a:lstStyle/>
              <a:p>
                <a:endParaRPr/>
              </a:p>
            </p:txBody>
          </p:sp>
        </p:grpSp>
        <p:sp>
          <p:nvSpPr>
            <p:cNvPr id="98" name="TextBox 97">
              <a:extLst>
                <a:ext uri="{FF2B5EF4-FFF2-40B4-BE49-F238E27FC236}">
                  <a16:creationId xmlns:a16="http://schemas.microsoft.com/office/drawing/2014/main" id="{7E80D3A9-75C3-4ADE-A7C3-B6CEA557E078}"/>
                </a:ext>
              </a:extLst>
            </p:cNvPr>
            <p:cNvSpPr txBox="1"/>
            <p:nvPr/>
          </p:nvSpPr>
          <p:spPr>
            <a:xfrm>
              <a:off x="8001000" y="3255264"/>
              <a:ext cx="171522" cy="369332"/>
            </a:xfrm>
            <a:prstGeom prst="rect">
              <a:avLst/>
            </a:prstGeom>
            <a:noFill/>
          </p:spPr>
          <p:txBody>
            <a:bodyPr wrap="none" lIns="0" tIns="0" rIns="0" bIns="0">
              <a:spAutoFit/>
            </a:bodyPr>
            <a:lstStyle>
              <a:defPPr>
                <a:defRPr lang="LID4096"/>
              </a:defPPr>
            </a:lstStyle>
            <a:p>
              <a:pPr algn="ctr"/>
              <a:r>
                <a:rPr lang="en-GB" sz="2400">
                  <a:solidFill>
                    <a:schemeClr val="tx1">
                      <a:lumMod val="65000"/>
                      <a:lumOff val="35000"/>
                    </a:schemeClr>
                  </a:solidFill>
                </a:rPr>
                <a:t>4</a:t>
              </a:r>
            </a:p>
          </p:txBody>
        </p:sp>
        <p:grpSp>
          <p:nvGrpSpPr>
            <p:cNvPr id="54" name="object 27">
              <a:extLst>
                <a:ext uri="{FF2B5EF4-FFF2-40B4-BE49-F238E27FC236}">
                  <a16:creationId xmlns:a16="http://schemas.microsoft.com/office/drawing/2014/main" id="{BBD133CD-F597-4858-BB03-FD82343521E7}"/>
                </a:ext>
              </a:extLst>
            </p:cNvPr>
            <p:cNvGrpSpPr/>
            <p:nvPr/>
          </p:nvGrpSpPr>
          <p:grpSpPr>
            <a:xfrm>
              <a:off x="10597896" y="3063240"/>
              <a:ext cx="746760" cy="746760"/>
              <a:chOff x="5926633" y="4166481"/>
              <a:chExt cx="746760" cy="746760"/>
            </a:xfrm>
          </p:grpSpPr>
          <p:sp>
            <p:nvSpPr>
              <p:cNvPr id="55" name="object 28">
                <a:extLst>
                  <a:ext uri="{FF2B5EF4-FFF2-40B4-BE49-F238E27FC236}">
                    <a16:creationId xmlns:a16="http://schemas.microsoft.com/office/drawing/2014/main" id="{9327D703-5119-4A9E-8943-6E4C650160DB}"/>
                  </a:ext>
                </a:extLst>
              </p:cNvPr>
              <p:cNvSpPr/>
              <p:nvPr/>
            </p:nvSpPr>
            <p:spPr>
              <a:xfrm>
                <a:off x="5926633" y="4166481"/>
                <a:ext cx="746760" cy="746760"/>
              </a:xfrm>
              <a:custGeom>
                <a:avLst/>
                <a:gdLst/>
                <a:ahLst/>
                <a:cxnLst/>
                <a:rect l="l" t="t" r="r" b="b"/>
                <a:pathLst>
                  <a:path w="746759" h="746760">
                    <a:moveTo>
                      <a:pt x="373125" y="0"/>
                    </a:moveTo>
                    <a:lnTo>
                      <a:pt x="326322" y="2907"/>
                    </a:lnTo>
                    <a:lnTo>
                      <a:pt x="281253" y="11395"/>
                    </a:lnTo>
                    <a:lnTo>
                      <a:pt x="238268" y="25115"/>
                    </a:lnTo>
                    <a:lnTo>
                      <a:pt x="197718" y="43718"/>
                    </a:lnTo>
                    <a:lnTo>
                      <a:pt x="159951" y="66852"/>
                    </a:lnTo>
                    <a:lnTo>
                      <a:pt x="125318" y="94170"/>
                    </a:lnTo>
                    <a:lnTo>
                      <a:pt x="94169" y="125320"/>
                    </a:lnTo>
                    <a:lnTo>
                      <a:pt x="66852" y="159954"/>
                    </a:lnTo>
                    <a:lnTo>
                      <a:pt x="43717" y="197722"/>
                    </a:lnTo>
                    <a:lnTo>
                      <a:pt x="25115" y="238274"/>
                    </a:lnTo>
                    <a:lnTo>
                      <a:pt x="11395" y="281260"/>
                    </a:lnTo>
                    <a:lnTo>
                      <a:pt x="2907" y="326332"/>
                    </a:lnTo>
                    <a:lnTo>
                      <a:pt x="0" y="373138"/>
                    </a:lnTo>
                    <a:lnTo>
                      <a:pt x="2907" y="419942"/>
                    </a:lnTo>
                    <a:lnTo>
                      <a:pt x="11395" y="465011"/>
                    </a:lnTo>
                    <a:lnTo>
                      <a:pt x="25115" y="507996"/>
                    </a:lnTo>
                    <a:lnTo>
                      <a:pt x="43717" y="548546"/>
                    </a:lnTo>
                    <a:lnTo>
                      <a:pt x="66852" y="586312"/>
                    </a:lnTo>
                    <a:lnTo>
                      <a:pt x="94169" y="620945"/>
                    </a:lnTo>
                    <a:lnTo>
                      <a:pt x="125318" y="652095"/>
                    </a:lnTo>
                    <a:lnTo>
                      <a:pt x="159951" y="679412"/>
                    </a:lnTo>
                    <a:lnTo>
                      <a:pt x="197718" y="702546"/>
                    </a:lnTo>
                    <a:lnTo>
                      <a:pt x="238268" y="721148"/>
                    </a:lnTo>
                    <a:lnTo>
                      <a:pt x="281253" y="734868"/>
                    </a:lnTo>
                    <a:lnTo>
                      <a:pt x="326322" y="743357"/>
                    </a:lnTo>
                    <a:lnTo>
                      <a:pt x="373125" y="746264"/>
                    </a:lnTo>
                    <a:lnTo>
                      <a:pt x="419929" y="743357"/>
                    </a:lnTo>
                    <a:lnTo>
                      <a:pt x="464998" y="734868"/>
                    </a:lnTo>
                    <a:lnTo>
                      <a:pt x="507983" y="721148"/>
                    </a:lnTo>
                    <a:lnTo>
                      <a:pt x="548533" y="702546"/>
                    </a:lnTo>
                    <a:lnTo>
                      <a:pt x="586300" y="679412"/>
                    </a:lnTo>
                    <a:lnTo>
                      <a:pt x="620933" y="652095"/>
                    </a:lnTo>
                    <a:lnTo>
                      <a:pt x="652082" y="620945"/>
                    </a:lnTo>
                    <a:lnTo>
                      <a:pt x="679399" y="586312"/>
                    </a:lnTo>
                    <a:lnTo>
                      <a:pt x="702534" y="548546"/>
                    </a:lnTo>
                    <a:lnTo>
                      <a:pt x="721136" y="507996"/>
                    </a:lnTo>
                    <a:lnTo>
                      <a:pt x="734856" y="465011"/>
                    </a:lnTo>
                    <a:lnTo>
                      <a:pt x="743344" y="419942"/>
                    </a:lnTo>
                    <a:lnTo>
                      <a:pt x="746251" y="373138"/>
                    </a:lnTo>
                    <a:lnTo>
                      <a:pt x="743344" y="326332"/>
                    </a:lnTo>
                    <a:lnTo>
                      <a:pt x="734856" y="281260"/>
                    </a:lnTo>
                    <a:lnTo>
                      <a:pt x="721136" y="238274"/>
                    </a:lnTo>
                    <a:lnTo>
                      <a:pt x="702534" y="197722"/>
                    </a:lnTo>
                    <a:lnTo>
                      <a:pt x="679399" y="159954"/>
                    </a:lnTo>
                    <a:lnTo>
                      <a:pt x="652082" y="125320"/>
                    </a:lnTo>
                    <a:lnTo>
                      <a:pt x="620933" y="94170"/>
                    </a:lnTo>
                    <a:lnTo>
                      <a:pt x="586300" y="66852"/>
                    </a:lnTo>
                    <a:lnTo>
                      <a:pt x="548533" y="43718"/>
                    </a:lnTo>
                    <a:lnTo>
                      <a:pt x="507983" y="25115"/>
                    </a:lnTo>
                    <a:lnTo>
                      <a:pt x="464998" y="11395"/>
                    </a:lnTo>
                    <a:lnTo>
                      <a:pt x="419929" y="2907"/>
                    </a:lnTo>
                    <a:lnTo>
                      <a:pt x="373125" y="0"/>
                    </a:lnTo>
                    <a:close/>
                  </a:path>
                </a:pathLst>
              </a:custGeom>
              <a:solidFill>
                <a:srgbClr val="E31836"/>
              </a:solidFill>
            </p:spPr>
            <p:txBody>
              <a:bodyPr wrap="square" lIns="0" tIns="0" rIns="0" bIns="0" rtlCol="0"/>
              <a:lstStyle/>
              <a:p>
                <a:endParaRPr/>
              </a:p>
            </p:txBody>
          </p:sp>
          <p:sp>
            <p:nvSpPr>
              <p:cNvPr id="56" name="object 29">
                <a:extLst>
                  <a:ext uri="{FF2B5EF4-FFF2-40B4-BE49-F238E27FC236}">
                    <a16:creationId xmlns:a16="http://schemas.microsoft.com/office/drawing/2014/main" id="{6103C915-2562-46B9-AF61-F89C407178A9}"/>
                  </a:ext>
                </a:extLst>
              </p:cNvPr>
              <p:cNvSpPr/>
              <p:nvPr/>
            </p:nvSpPr>
            <p:spPr>
              <a:xfrm>
                <a:off x="6101194" y="4353687"/>
                <a:ext cx="397510" cy="372110"/>
              </a:xfrm>
              <a:custGeom>
                <a:avLst/>
                <a:gdLst/>
                <a:ahLst/>
                <a:cxnLst/>
                <a:rect l="l" t="t" r="r" b="b"/>
                <a:pathLst>
                  <a:path w="397510" h="372110">
                    <a:moveTo>
                      <a:pt x="189369" y="90817"/>
                    </a:moveTo>
                    <a:lnTo>
                      <a:pt x="33312" y="711"/>
                    </a:lnTo>
                    <a:lnTo>
                      <a:pt x="33312" y="292214"/>
                    </a:lnTo>
                    <a:lnTo>
                      <a:pt x="189369" y="339305"/>
                    </a:lnTo>
                    <a:lnTo>
                      <a:pt x="189369" y="90817"/>
                    </a:lnTo>
                    <a:close/>
                  </a:path>
                  <a:path w="397510" h="372110">
                    <a:moveTo>
                      <a:pt x="363601" y="711"/>
                    </a:moveTo>
                    <a:lnTo>
                      <a:pt x="206527" y="91414"/>
                    </a:lnTo>
                    <a:lnTo>
                      <a:pt x="206527" y="339407"/>
                    </a:lnTo>
                    <a:lnTo>
                      <a:pt x="363601" y="292176"/>
                    </a:lnTo>
                    <a:lnTo>
                      <a:pt x="363601" y="711"/>
                    </a:lnTo>
                    <a:close/>
                  </a:path>
                  <a:path w="397510" h="372110">
                    <a:moveTo>
                      <a:pt x="397129" y="13220"/>
                    </a:moveTo>
                    <a:lnTo>
                      <a:pt x="380403" y="0"/>
                    </a:lnTo>
                    <a:lnTo>
                      <a:pt x="380403" y="300113"/>
                    </a:lnTo>
                    <a:lnTo>
                      <a:pt x="206997" y="356146"/>
                    </a:lnTo>
                    <a:lnTo>
                      <a:pt x="189369" y="356146"/>
                    </a:lnTo>
                    <a:lnTo>
                      <a:pt x="16738" y="307924"/>
                    </a:lnTo>
                    <a:lnTo>
                      <a:pt x="16738" y="0"/>
                    </a:lnTo>
                    <a:lnTo>
                      <a:pt x="0" y="13220"/>
                    </a:lnTo>
                    <a:lnTo>
                      <a:pt x="0" y="319659"/>
                    </a:lnTo>
                    <a:lnTo>
                      <a:pt x="188569" y="371856"/>
                    </a:lnTo>
                    <a:lnTo>
                      <a:pt x="207772" y="371856"/>
                    </a:lnTo>
                    <a:lnTo>
                      <a:pt x="381762" y="316623"/>
                    </a:lnTo>
                    <a:lnTo>
                      <a:pt x="397129" y="312102"/>
                    </a:lnTo>
                    <a:lnTo>
                      <a:pt x="397129" y="13220"/>
                    </a:lnTo>
                    <a:close/>
                  </a:path>
                </a:pathLst>
              </a:custGeom>
              <a:solidFill>
                <a:srgbClr val="FFFFFF"/>
              </a:solidFill>
            </p:spPr>
            <p:txBody>
              <a:bodyPr wrap="square" lIns="0" tIns="0" rIns="0" bIns="0" rtlCol="0"/>
              <a:lstStyle/>
              <a:p>
                <a:endParaRPr/>
              </a:p>
            </p:txBody>
          </p:sp>
        </p:grpSp>
        <p:sp>
          <p:nvSpPr>
            <p:cNvPr id="99" name="TextBox 98">
              <a:extLst>
                <a:ext uri="{FF2B5EF4-FFF2-40B4-BE49-F238E27FC236}">
                  <a16:creationId xmlns:a16="http://schemas.microsoft.com/office/drawing/2014/main" id="{7D4025C4-A934-4505-B0AA-9613F0B00D7E}"/>
                </a:ext>
              </a:extLst>
            </p:cNvPr>
            <p:cNvSpPr txBox="1"/>
            <p:nvPr/>
          </p:nvSpPr>
          <p:spPr>
            <a:xfrm>
              <a:off x="10332720" y="3255264"/>
              <a:ext cx="171522" cy="369332"/>
            </a:xfrm>
            <a:prstGeom prst="rect">
              <a:avLst/>
            </a:prstGeom>
            <a:noFill/>
          </p:spPr>
          <p:txBody>
            <a:bodyPr wrap="none" lIns="0" tIns="0" rIns="0" bIns="0">
              <a:spAutoFit/>
            </a:bodyPr>
            <a:lstStyle>
              <a:defPPr>
                <a:defRPr lang="LID4096"/>
              </a:defPPr>
            </a:lstStyle>
            <a:p>
              <a:pPr algn="ctr"/>
              <a:r>
                <a:rPr lang="en-GB" sz="2400">
                  <a:solidFill>
                    <a:schemeClr val="tx1">
                      <a:lumMod val="65000"/>
                      <a:lumOff val="35000"/>
                    </a:schemeClr>
                  </a:solidFill>
                </a:rPr>
                <a:t>5</a:t>
              </a:r>
            </a:p>
          </p:txBody>
        </p:sp>
        <p:sp>
          <p:nvSpPr>
            <p:cNvPr id="116" name="TextBox 115">
              <a:extLst>
                <a:ext uri="{FF2B5EF4-FFF2-40B4-BE49-F238E27FC236}">
                  <a16:creationId xmlns:a16="http://schemas.microsoft.com/office/drawing/2014/main" id="{B111377C-1386-4ED8-AC88-9CB9E7ED1B4E}"/>
                </a:ext>
              </a:extLst>
            </p:cNvPr>
            <p:cNvSpPr txBox="1"/>
            <p:nvPr/>
          </p:nvSpPr>
          <p:spPr>
            <a:xfrm>
              <a:off x="365760" y="3863274"/>
              <a:ext cx="2286000" cy="415498"/>
            </a:xfrm>
            <a:prstGeom prst="rect">
              <a:avLst/>
            </a:prstGeom>
            <a:noFill/>
          </p:spPr>
          <p:txBody>
            <a:bodyPr wrap="square" lIns="45720" tIns="0" rIns="45720" bIns="0">
              <a:spAutoFit/>
            </a:bodyPr>
            <a:lstStyle>
              <a:defPPr>
                <a:defRPr lang="LID4096"/>
              </a:defPPr>
              <a:lvl1pPr algn="ctr">
                <a:defRPr sz="900" spc="-30"/>
              </a:lvl1pPr>
            </a:lstStyle>
            <a:p>
              <a:r>
                <a:rPr lang="en-US"/>
                <a:t>Ensure that 30 million people living with HIV</a:t>
              </a:r>
            </a:p>
            <a:p>
              <a:r>
                <a:rPr lang="en-US"/>
                <a:t>have access to treatment through meeting the</a:t>
              </a:r>
            </a:p>
            <a:p>
              <a:r>
                <a:rPr lang="en-US"/>
                <a:t>90–90–90 targets by 2020.</a:t>
              </a:r>
              <a:endParaRPr lang="en-GB"/>
            </a:p>
          </p:txBody>
        </p:sp>
        <p:sp>
          <p:nvSpPr>
            <p:cNvPr id="117" name="TextBox 116">
              <a:extLst>
                <a:ext uri="{FF2B5EF4-FFF2-40B4-BE49-F238E27FC236}">
                  <a16:creationId xmlns:a16="http://schemas.microsoft.com/office/drawing/2014/main" id="{1F6B63AC-FBE8-4107-94A8-2B2C3DF17C15}"/>
                </a:ext>
              </a:extLst>
            </p:cNvPr>
            <p:cNvSpPr txBox="1"/>
            <p:nvPr/>
          </p:nvSpPr>
          <p:spPr>
            <a:xfrm>
              <a:off x="2697480" y="3867912"/>
              <a:ext cx="2286000" cy="553998"/>
            </a:xfrm>
            <a:prstGeom prst="rect">
              <a:avLst/>
            </a:prstGeom>
            <a:noFill/>
          </p:spPr>
          <p:txBody>
            <a:bodyPr wrap="square" lIns="45720" tIns="0" rIns="45720" bIns="0">
              <a:spAutoFit/>
            </a:bodyPr>
            <a:lstStyle>
              <a:defPPr>
                <a:defRPr lang="LID4096"/>
              </a:defPPr>
              <a:lvl1pPr algn="ctr">
                <a:defRPr sz="900" spc="-30"/>
              </a:lvl1pPr>
            </a:lstStyle>
            <a:p>
              <a:r>
                <a:rPr lang="en-US"/>
                <a:t>Eliminate new HIV infections among children by 2020 while ensuring that 1.6 million children have access to HIV treatment by 2018 and </a:t>
              </a:r>
            </a:p>
            <a:p>
              <a:r>
                <a:rPr lang="en-US"/>
                <a:t>1.4 million by 2020.</a:t>
              </a:r>
              <a:endParaRPr lang="en-GB"/>
            </a:p>
          </p:txBody>
        </p:sp>
        <p:sp>
          <p:nvSpPr>
            <p:cNvPr id="118" name="TextBox 117">
              <a:extLst>
                <a:ext uri="{FF2B5EF4-FFF2-40B4-BE49-F238E27FC236}">
                  <a16:creationId xmlns:a16="http://schemas.microsoft.com/office/drawing/2014/main" id="{2029BB46-A346-4EAD-9CC6-07D31D29FB68}"/>
                </a:ext>
              </a:extLst>
            </p:cNvPr>
            <p:cNvSpPr txBox="1"/>
            <p:nvPr/>
          </p:nvSpPr>
          <p:spPr>
            <a:xfrm>
              <a:off x="5029200" y="3867912"/>
              <a:ext cx="2286000" cy="1384995"/>
            </a:xfrm>
            <a:prstGeom prst="rect">
              <a:avLst/>
            </a:prstGeom>
            <a:noFill/>
          </p:spPr>
          <p:txBody>
            <a:bodyPr wrap="square" lIns="45720" tIns="0" rIns="45720" bIns="0">
              <a:spAutoFit/>
            </a:bodyPr>
            <a:lstStyle>
              <a:defPPr>
                <a:defRPr lang="LID4096"/>
              </a:defPPr>
              <a:lvl1pPr algn="ctr">
                <a:defRPr sz="900" spc="-20"/>
              </a:lvl1pPr>
            </a:lstStyle>
            <a:p>
              <a:r>
                <a:rPr lang="en-US" spc="-30"/>
                <a:t>Ensure access to combination prevention</a:t>
              </a:r>
            </a:p>
            <a:p>
              <a:r>
                <a:rPr lang="en-US" spc="-30"/>
                <a:t>options, including preexposure prophylaxis,</a:t>
              </a:r>
            </a:p>
            <a:p>
              <a:r>
                <a:rPr lang="en-US" spc="-30"/>
                <a:t>voluntary medical male circumcision, harm</a:t>
              </a:r>
            </a:p>
            <a:p>
              <a:r>
                <a:rPr lang="en-US" spc="-30"/>
                <a:t>reduction and condoms, to at least 90% of people by 2020, especially young women and adolescent girls in high HIV-prevalence countries and key populations—gay men and other men who have sex with men, transgender people, sex workers and their clients, people who inject drugs and prisoners.</a:t>
              </a:r>
              <a:endParaRPr lang="en-GB" spc="-30"/>
            </a:p>
          </p:txBody>
        </p:sp>
        <p:sp>
          <p:nvSpPr>
            <p:cNvPr id="119" name="TextBox 118">
              <a:extLst>
                <a:ext uri="{FF2B5EF4-FFF2-40B4-BE49-F238E27FC236}">
                  <a16:creationId xmlns:a16="http://schemas.microsoft.com/office/drawing/2014/main" id="{93EE19C5-640C-4380-B724-F708C22C5B9C}"/>
                </a:ext>
              </a:extLst>
            </p:cNvPr>
            <p:cNvSpPr txBox="1"/>
            <p:nvPr/>
          </p:nvSpPr>
          <p:spPr>
            <a:xfrm>
              <a:off x="7360920" y="3867912"/>
              <a:ext cx="2286000" cy="553998"/>
            </a:xfrm>
            <a:prstGeom prst="rect">
              <a:avLst/>
            </a:prstGeom>
            <a:noFill/>
          </p:spPr>
          <p:txBody>
            <a:bodyPr wrap="square" lIns="45720" tIns="0" rIns="45720" bIns="0">
              <a:spAutoFit/>
            </a:bodyPr>
            <a:lstStyle>
              <a:defPPr>
                <a:defRPr lang="LID4096"/>
              </a:defPPr>
              <a:lvl1pPr algn="ctr">
                <a:defRPr sz="900" spc="-30"/>
              </a:lvl1pPr>
            </a:lstStyle>
            <a:p>
              <a:r>
                <a:rPr lang="en-US"/>
                <a:t>Eliminate gender inequalities and end all forms of violence and discrimination against women and girls, people living with HIV and key populations by 2020.</a:t>
              </a:r>
              <a:endParaRPr lang="en-GB"/>
            </a:p>
          </p:txBody>
        </p:sp>
        <p:sp>
          <p:nvSpPr>
            <p:cNvPr id="120" name="TextBox 119">
              <a:extLst>
                <a:ext uri="{FF2B5EF4-FFF2-40B4-BE49-F238E27FC236}">
                  <a16:creationId xmlns:a16="http://schemas.microsoft.com/office/drawing/2014/main" id="{F185E65D-A005-4861-ADB7-C73FBED31554}"/>
                </a:ext>
              </a:extLst>
            </p:cNvPr>
            <p:cNvSpPr txBox="1"/>
            <p:nvPr/>
          </p:nvSpPr>
          <p:spPr>
            <a:xfrm>
              <a:off x="9692640" y="3867912"/>
              <a:ext cx="2286000" cy="969496"/>
            </a:xfrm>
            <a:prstGeom prst="rect">
              <a:avLst/>
            </a:prstGeom>
            <a:noFill/>
          </p:spPr>
          <p:txBody>
            <a:bodyPr wrap="square" lIns="45720" tIns="0" rIns="45720" bIns="0">
              <a:spAutoFit/>
            </a:bodyPr>
            <a:lstStyle>
              <a:defPPr>
                <a:defRPr lang="LID4096"/>
              </a:defPPr>
              <a:lvl1pPr algn="ctr">
                <a:defRPr sz="900" spc="-30"/>
              </a:lvl1pPr>
            </a:lstStyle>
            <a:p>
              <a:r>
                <a:rPr lang="en-US"/>
                <a:t>Ensure that 90% of young people have the skills, knowledge and capacity to protect themselves from HIV and that they access to sexual and reproductive health services by 2020, in order to reduce the number of new HIV infections among adolescent girls</a:t>
              </a:r>
            </a:p>
            <a:p>
              <a:r>
                <a:rPr lang="en-US"/>
                <a:t>and young women to below 100 000 per year.</a:t>
              </a:r>
            </a:p>
          </p:txBody>
        </p:sp>
        <p:grpSp>
          <p:nvGrpSpPr>
            <p:cNvPr id="81" name="object 50">
              <a:extLst>
                <a:ext uri="{FF2B5EF4-FFF2-40B4-BE49-F238E27FC236}">
                  <a16:creationId xmlns:a16="http://schemas.microsoft.com/office/drawing/2014/main" id="{6226F3DF-0672-43D9-B205-3FAACFFE55BE}"/>
                </a:ext>
              </a:extLst>
            </p:cNvPr>
            <p:cNvGrpSpPr/>
            <p:nvPr/>
          </p:nvGrpSpPr>
          <p:grpSpPr>
            <a:xfrm>
              <a:off x="1271016" y="5320017"/>
              <a:ext cx="746760" cy="746760"/>
              <a:chOff x="995100" y="7701622"/>
              <a:chExt cx="746760" cy="746760"/>
            </a:xfrm>
          </p:grpSpPr>
          <p:sp>
            <p:nvSpPr>
              <p:cNvPr id="82" name="object 51">
                <a:extLst>
                  <a:ext uri="{FF2B5EF4-FFF2-40B4-BE49-F238E27FC236}">
                    <a16:creationId xmlns:a16="http://schemas.microsoft.com/office/drawing/2014/main" id="{1E050284-C798-4329-882A-5D36FA87AFD2}"/>
                  </a:ext>
                </a:extLst>
              </p:cNvPr>
              <p:cNvSpPr/>
              <p:nvPr/>
            </p:nvSpPr>
            <p:spPr>
              <a:xfrm>
                <a:off x="995100" y="7701622"/>
                <a:ext cx="746760" cy="746760"/>
              </a:xfrm>
              <a:custGeom>
                <a:avLst/>
                <a:gdLst/>
                <a:ahLst/>
                <a:cxnLst/>
                <a:rect l="l" t="t" r="r" b="b"/>
                <a:pathLst>
                  <a:path w="746760" h="746759">
                    <a:moveTo>
                      <a:pt x="373138" y="0"/>
                    </a:moveTo>
                    <a:lnTo>
                      <a:pt x="326334" y="2907"/>
                    </a:lnTo>
                    <a:lnTo>
                      <a:pt x="281265" y="11395"/>
                    </a:lnTo>
                    <a:lnTo>
                      <a:pt x="238279" y="25115"/>
                    </a:lnTo>
                    <a:lnTo>
                      <a:pt x="197728" y="43718"/>
                    </a:lnTo>
                    <a:lnTo>
                      <a:pt x="159960" y="66852"/>
                    </a:lnTo>
                    <a:lnTo>
                      <a:pt x="125325" y="94170"/>
                    </a:lnTo>
                    <a:lnTo>
                      <a:pt x="94174" y="125320"/>
                    </a:lnTo>
                    <a:lnTo>
                      <a:pt x="66856" y="159954"/>
                    </a:lnTo>
                    <a:lnTo>
                      <a:pt x="43720" y="197722"/>
                    </a:lnTo>
                    <a:lnTo>
                      <a:pt x="25117" y="238274"/>
                    </a:lnTo>
                    <a:lnTo>
                      <a:pt x="11396" y="281260"/>
                    </a:lnTo>
                    <a:lnTo>
                      <a:pt x="2907" y="326332"/>
                    </a:lnTo>
                    <a:lnTo>
                      <a:pt x="0" y="373138"/>
                    </a:lnTo>
                    <a:lnTo>
                      <a:pt x="2907" y="419942"/>
                    </a:lnTo>
                    <a:lnTo>
                      <a:pt x="11396" y="465011"/>
                    </a:lnTo>
                    <a:lnTo>
                      <a:pt x="25117" y="507996"/>
                    </a:lnTo>
                    <a:lnTo>
                      <a:pt x="43720" y="548546"/>
                    </a:lnTo>
                    <a:lnTo>
                      <a:pt x="66856" y="586312"/>
                    </a:lnTo>
                    <a:lnTo>
                      <a:pt x="94174" y="620945"/>
                    </a:lnTo>
                    <a:lnTo>
                      <a:pt x="125325" y="652095"/>
                    </a:lnTo>
                    <a:lnTo>
                      <a:pt x="159960" y="679412"/>
                    </a:lnTo>
                    <a:lnTo>
                      <a:pt x="197728" y="702546"/>
                    </a:lnTo>
                    <a:lnTo>
                      <a:pt x="238279" y="721148"/>
                    </a:lnTo>
                    <a:lnTo>
                      <a:pt x="281265" y="734868"/>
                    </a:lnTo>
                    <a:lnTo>
                      <a:pt x="326334" y="743357"/>
                    </a:lnTo>
                    <a:lnTo>
                      <a:pt x="373138" y="746264"/>
                    </a:lnTo>
                    <a:lnTo>
                      <a:pt x="419942" y="743357"/>
                    </a:lnTo>
                    <a:lnTo>
                      <a:pt x="465012" y="734868"/>
                    </a:lnTo>
                    <a:lnTo>
                      <a:pt x="507997" y="721148"/>
                    </a:lnTo>
                    <a:lnTo>
                      <a:pt x="548549" y="702546"/>
                    </a:lnTo>
                    <a:lnTo>
                      <a:pt x="586317" y="679412"/>
                    </a:lnTo>
                    <a:lnTo>
                      <a:pt x="620951" y="652095"/>
                    </a:lnTo>
                    <a:lnTo>
                      <a:pt x="652102" y="620945"/>
                    </a:lnTo>
                    <a:lnTo>
                      <a:pt x="679421" y="586312"/>
                    </a:lnTo>
                    <a:lnTo>
                      <a:pt x="702556" y="548546"/>
                    </a:lnTo>
                    <a:lnTo>
                      <a:pt x="721159" y="507996"/>
                    </a:lnTo>
                    <a:lnTo>
                      <a:pt x="734880" y="465011"/>
                    </a:lnTo>
                    <a:lnTo>
                      <a:pt x="743369" y="419942"/>
                    </a:lnTo>
                    <a:lnTo>
                      <a:pt x="746277" y="373138"/>
                    </a:lnTo>
                    <a:lnTo>
                      <a:pt x="743369" y="326332"/>
                    </a:lnTo>
                    <a:lnTo>
                      <a:pt x="734880" y="281260"/>
                    </a:lnTo>
                    <a:lnTo>
                      <a:pt x="721159" y="238274"/>
                    </a:lnTo>
                    <a:lnTo>
                      <a:pt x="702556" y="197722"/>
                    </a:lnTo>
                    <a:lnTo>
                      <a:pt x="679421" y="159954"/>
                    </a:lnTo>
                    <a:lnTo>
                      <a:pt x="652102" y="125320"/>
                    </a:lnTo>
                    <a:lnTo>
                      <a:pt x="620951" y="94170"/>
                    </a:lnTo>
                    <a:lnTo>
                      <a:pt x="586317" y="66852"/>
                    </a:lnTo>
                    <a:lnTo>
                      <a:pt x="548549" y="43718"/>
                    </a:lnTo>
                    <a:lnTo>
                      <a:pt x="507997" y="25115"/>
                    </a:lnTo>
                    <a:lnTo>
                      <a:pt x="465012" y="11395"/>
                    </a:lnTo>
                    <a:lnTo>
                      <a:pt x="419942" y="2907"/>
                    </a:lnTo>
                    <a:lnTo>
                      <a:pt x="373138" y="0"/>
                    </a:lnTo>
                    <a:close/>
                  </a:path>
                </a:pathLst>
              </a:custGeom>
              <a:solidFill>
                <a:srgbClr val="E31836"/>
              </a:solidFill>
            </p:spPr>
            <p:txBody>
              <a:bodyPr wrap="square" lIns="0" tIns="0" rIns="0" bIns="0" rtlCol="0"/>
              <a:lstStyle/>
              <a:p>
                <a:endParaRPr/>
              </a:p>
            </p:txBody>
          </p:sp>
          <p:sp>
            <p:nvSpPr>
              <p:cNvPr id="83" name="object 52">
                <a:extLst>
                  <a:ext uri="{FF2B5EF4-FFF2-40B4-BE49-F238E27FC236}">
                    <a16:creationId xmlns:a16="http://schemas.microsoft.com/office/drawing/2014/main" id="{FE64F2EC-7D66-466B-9F0A-414D8BA3513E}"/>
                  </a:ext>
                </a:extLst>
              </p:cNvPr>
              <p:cNvSpPr/>
              <p:nvPr/>
            </p:nvSpPr>
            <p:spPr>
              <a:xfrm>
                <a:off x="1191334" y="7956821"/>
                <a:ext cx="332740" cy="296545"/>
              </a:xfrm>
              <a:custGeom>
                <a:avLst/>
                <a:gdLst/>
                <a:ahLst/>
                <a:cxnLst/>
                <a:rect l="l" t="t" r="r" b="b"/>
                <a:pathLst>
                  <a:path w="332740" h="296545">
                    <a:moveTo>
                      <a:pt x="230491" y="0"/>
                    </a:moveTo>
                    <a:lnTo>
                      <a:pt x="207527" y="2016"/>
                    </a:lnTo>
                    <a:lnTo>
                      <a:pt x="189252" y="16370"/>
                    </a:lnTo>
                    <a:lnTo>
                      <a:pt x="166149" y="46839"/>
                    </a:lnTo>
                    <a:lnTo>
                      <a:pt x="159184" y="38748"/>
                    </a:lnTo>
                    <a:lnTo>
                      <a:pt x="139115" y="21904"/>
                    </a:lnTo>
                    <a:lnTo>
                      <a:pt x="107186" y="7454"/>
                    </a:lnTo>
                    <a:lnTo>
                      <a:pt x="64638" y="6542"/>
                    </a:lnTo>
                    <a:lnTo>
                      <a:pt x="26066" y="25599"/>
                    </a:lnTo>
                    <a:lnTo>
                      <a:pt x="4759" y="58765"/>
                    </a:lnTo>
                    <a:lnTo>
                      <a:pt x="0" y="98722"/>
                    </a:lnTo>
                    <a:lnTo>
                      <a:pt x="11069" y="138152"/>
                    </a:lnTo>
                    <a:lnTo>
                      <a:pt x="40665" y="178788"/>
                    </a:lnTo>
                    <a:lnTo>
                      <a:pt x="82553" y="221433"/>
                    </a:lnTo>
                    <a:lnTo>
                      <a:pt x="122624" y="257381"/>
                    </a:lnTo>
                    <a:lnTo>
                      <a:pt x="146769" y="277928"/>
                    </a:lnTo>
                    <a:lnTo>
                      <a:pt x="156176" y="286391"/>
                    </a:lnTo>
                    <a:lnTo>
                      <a:pt x="166149" y="296293"/>
                    </a:lnTo>
                    <a:lnTo>
                      <a:pt x="176122" y="286391"/>
                    </a:lnTo>
                    <a:lnTo>
                      <a:pt x="185529" y="277928"/>
                    </a:lnTo>
                    <a:lnTo>
                      <a:pt x="249745" y="221433"/>
                    </a:lnTo>
                    <a:lnTo>
                      <a:pt x="291634" y="178788"/>
                    </a:lnTo>
                    <a:lnTo>
                      <a:pt x="321229" y="138152"/>
                    </a:lnTo>
                    <a:lnTo>
                      <a:pt x="332299" y="98722"/>
                    </a:lnTo>
                    <a:lnTo>
                      <a:pt x="327539" y="58765"/>
                    </a:lnTo>
                    <a:lnTo>
                      <a:pt x="306232" y="25599"/>
                    </a:lnTo>
                    <a:lnTo>
                      <a:pt x="267660" y="6542"/>
                    </a:lnTo>
                    <a:lnTo>
                      <a:pt x="230491" y="0"/>
                    </a:lnTo>
                    <a:close/>
                  </a:path>
                </a:pathLst>
              </a:custGeom>
              <a:solidFill>
                <a:srgbClr val="FFFFFF"/>
              </a:solidFill>
            </p:spPr>
            <p:txBody>
              <a:bodyPr wrap="square" lIns="0" tIns="0" rIns="0" bIns="0" rtlCol="0"/>
              <a:lstStyle/>
              <a:p>
                <a:endParaRPr/>
              </a:p>
            </p:txBody>
          </p:sp>
        </p:grpSp>
        <p:sp>
          <p:nvSpPr>
            <p:cNvPr id="100" name="TextBox 99">
              <a:extLst>
                <a:ext uri="{FF2B5EF4-FFF2-40B4-BE49-F238E27FC236}">
                  <a16:creationId xmlns:a16="http://schemas.microsoft.com/office/drawing/2014/main" id="{DF95545D-7474-4530-A9B1-910B712150FC}"/>
                </a:ext>
              </a:extLst>
            </p:cNvPr>
            <p:cNvSpPr txBox="1"/>
            <p:nvPr/>
          </p:nvSpPr>
          <p:spPr>
            <a:xfrm>
              <a:off x="1005840" y="5512041"/>
              <a:ext cx="171522" cy="369332"/>
            </a:xfrm>
            <a:prstGeom prst="rect">
              <a:avLst/>
            </a:prstGeom>
            <a:noFill/>
          </p:spPr>
          <p:txBody>
            <a:bodyPr wrap="none" lIns="0" tIns="0" rIns="0" bIns="0">
              <a:spAutoFit/>
            </a:bodyPr>
            <a:lstStyle>
              <a:defPPr>
                <a:defRPr lang="LID4096"/>
              </a:defPPr>
            </a:lstStyle>
            <a:p>
              <a:pPr algn="ctr"/>
              <a:r>
                <a:rPr lang="en-GB" sz="2400">
                  <a:solidFill>
                    <a:schemeClr val="tx1">
                      <a:lumMod val="65000"/>
                      <a:lumOff val="35000"/>
                    </a:schemeClr>
                  </a:solidFill>
                </a:rPr>
                <a:t>6</a:t>
              </a:r>
            </a:p>
          </p:txBody>
        </p:sp>
        <p:grpSp>
          <p:nvGrpSpPr>
            <p:cNvPr id="45" name="object 18">
              <a:extLst>
                <a:ext uri="{FF2B5EF4-FFF2-40B4-BE49-F238E27FC236}">
                  <a16:creationId xmlns:a16="http://schemas.microsoft.com/office/drawing/2014/main" id="{1D54C19A-59F6-4CF2-81B3-DA0D8D6A5233}"/>
                </a:ext>
              </a:extLst>
            </p:cNvPr>
            <p:cNvGrpSpPr/>
            <p:nvPr/>
          </p:nvGrpSpPr>
          <p:grpSpPr>
            <a:xfrm>
              <a:off x="3602736" y="5320017"/>
              <a:ext cx="746760" cy="746760"/>
              <a:chOff x="2227981" y="7701622"/>
              <a:chExt cx="746760" cy="746760"/>
            </a:xfrm>
          </p:grpSpPr>
          <p:sp>
            <p:nvSpPr>
              <p:cNvPr id="46" name="object 19">
                <a:extLst>
                  <a:ext uri="{FF2B5EF4-FFF2-40B4-BE49-F238E27FC236}">
                    <a16:creationId xmlns:a16="http://schemas.microsoft.com/office/drawing/2014/main" id="{8CC93ECB-1758-4A94-BAF7-E359A89B4C7A}"/>
                  </a:ext>
                </a:extLst>
              </p:cNvPr>
              <p:cNvSpPr/>
              <p:nvPr/>
            </p:nvSpPr>
            <p:spPr>
              <a:xfrm>
                <a:off x="2227981" y="7701622"/>
                <a:ext cx="746760" cy="746760"/>
              </a:xfrm>
              <a:custGeom>
                <a:avLst/>
                <a:gdLst/>
                <a:ahLst/>
                <a:cxnLst/>
                <a:rect l="l" t="t" r="r" b="b"/>
                <a:pathLst>
                  <a:path w="746760" h="746759">
                    <a:moveTo>
                      <a:pt x="373138" y="0"/>
                    </a:moveTo>
                    <a:lnTo>
                      <a:pt x="326334" y="2907"/>
                    </a:lnTo>
                    <a:lnTo>
                      <a:pt x="281265" y="11395"/>
                    </a:lnTo>
                    <a:lnTo>
                      <a:pt x="238279" y="25115"/>
                    </a:lnTo>
                    <a:lnTo>
                      <a:pt x="197728" y="43718"/>
                    </a:lnTo>
                    <a:lnTo>
                      <a:pt x="159960" y="66852"/>
                    </a:lnTo>
                    <a:lnTo>
                      <a:pt x="125325" y="94170"/>
                    </a:lnTo>
                    <a:lnTo>
                      <a:pt x="94174" y="125320"/>
                    </a:lnTo>
                    <a:lnTo>
                      <a:pt x="66856" y="159954"/>
                    </a:lnTo>
                    <a:lnTo>
                      <a:pt x="43720" y="197722"/>
                    </a:lnTo>
                    <a:lnTo>
                      <a:pt x="25117" y="238274"/>
                    </a:lnTo>
                    <a:lnTo>
                      <a:pt x="11396" y="281260"/>
                    </a:lnTo>
                    <a:lnTo>
                      <a:pt x="2907" y="326332"/>
                    </a:lnTo>
                    <a:lnTo>
                      <a:pt x="0" y="373138"/>
                    </a:lnTo>
                    <a:lnTo>
                      <a:pt x="2907" y="419942"/>
                    </a:lnTo>
                    <a:lnTo>
                      <a:pt x="11396" y="465011"/>
                    </a:lnTo>
                    <a:lnTo>
                      <a:pt x="25117" y="507996"/>
                    </a:lnTo>
                    <a:lnTo>
                      <a:pt x="43720" y="548546"/>
                    </a:lnTo>
                    <a:lnTo>
                      <a:pt x="66856" y="586312"/>
                    </a:lnTo>
                    <a:lnTo>
                      <a:pt x="94174" y="620945"/>
                    </a:lnTo>
                    <a:lnTo>
                      <a:pt x="125325" y="652095"/>
                    </a:lnTo>
                    <a:lnTo>
                      <a:pt x="159960" y="679412"/>
                    </a:lnTo>
                    <a:lnTo>
                      <a:pt x="197728" y="702546"/>
                    </a:lnTo>
                    <a:lnTo>
                      <a:pt x="238279" y="721148"/>
                    </a:lnTo>
                    <a:lnTo>
                      <a:pt x="281265" y="734868"/>
                    </a:lnTo>
                    <a:lnTo>
                      <a:pt x="326334" y="743357"/>
                    </a:lnTo>
                    <a:lnTo>
                      <a:pt x="373138" y="746264"/>
                    </a:lnTo>
                    <a:lnTo>
                      <a:pt x="419942" y="743357"/>
                    </a:lnTo>
                    <a:lnTo>
                      <a:pt x="465012" y="734868"/>
                    </a:lnTo>
                    <a:lnTo>
                      <a:pt x="507997" y="721148"/>
                    </a:lnTo>
                    <a:lnTo>
                      <a:pt x="548549" y="702546"/>
                    </a:lnTo>
                    <a:lnTo>
                      <a:pt x="586317" y="679412"/>
                    </a:lnTo>
                    <a:lnTo>
                      <a:pt x="620951" y="652095"/>
                    </a:lnTo>
                    <a:lnTo>
                      <a:pt x="652102" y="620945"/>
                    </a:lnTo>
                    <a:lnTo>
                      <a:pt x="679421" y="586312"/>
                    </a:lnTo>
                    <a:lnTo>
                      <a:pt x="702556" y="548546"/>
                    </a:lnTo>
                    <a:lnTo>
                      <a:pt x="721159" y="507996"/>
                    </a:lnTo>
                    <a:lnTo>
                      <a:pt x="734880" y="465011"/>
                    </a:lnTo>
                    <a:lnTo>
                      <a:pt x="743369" y="419942"/>
                    </a:lnTo>
                    <a:lnTo>
                      <a:pt x="746277" y="373138"/>
                    </a:lnTo>
                    <a:lnTo>
                      <a:pt x="743369" y="326332"/>
                    </a:lnTo>
                    <a:lnTo>
                      <a:pt x="734880" y="281260"/>
                    </a:lnTo>
                    <a:lnTo>
                      <a:pt x="721159" y="238274"/>
                    </a:lnTo>
                    <a:lnTo>
                      <a:pt x="702556" y="197722"/>
                    </a:lnTo>
                    <a:lnTo>
                      <a:pt x="679421" y="159954"/>
                    </a:lnTo>
                    <a:lnTo>
                      <a:pt x="652102" y="125320"/>
                    </a:lnTo>
                    <a:lnTo>
                      <a:pt x="620951" y="94170"/>
                    </a:lnTo>
                    <a:lnTo>
                      <a:pt x="586317" y="66852"/>
                    </a:lnTo>
                    <a:lnTo>
                      <a:pt x="548549" y="43718"/>
                    </a:lnTo>
                    <a:lnTo>
                      <a:pt x="507997" y="25115"/>
                    </a:lnTo>
                    <a:lnTo>
                      <a:pt x="465012" y="11395"/>
                    </a:lnTo>
                    <a:lnTo>
                      <a:pt x="419942" y="2907"/>
                    </a:lnTo>
                    <a:lnTo>
                      <a:pt x="373138" y="0"/>
                    </a:lnTo>
                    <a:close/>
                  </a:path>
                </a:pathLst>
              </a:custGeom>
              <a:solidFill>
                <a:srgbClr val="E31836"/>
              </a:solidFill>
            </p:spPr>
            <p:txBody>
              <a:bodyPr wrap="square" lIns="0" tIns="0" rIns="0" bIns="0" rtlCol="0"/>
              <a:lstStyle/>
              <a:p>
                <a:endParaRPr/>
              </a:p>
            </p:txBody>
          </p:sp>
          <p:sp>
            <p:nvSpPr>
              <p:cNvPr id="47" name="object 20">
                <a:extLst>
                  <a:ext uri="{FF2B5EF4-FFF2-40B4-BE49-F238E27FC236}">
                    <a16:creationId xmlns:a16="http://schemas.microsoft.com/office/drawing/2014/main" id="{5CEC4C27-7AAB-4784-B86A-1270F2152D83}"/>
                  </a:ext>
                </a:extLst>
              </p:cNvPr>
              <p:cNvSpPr/>
              <p:nvPr/>
            </p:nvSpPr>
            <p:spPr>
              <a:xfrm>
                <a:off x="2434665" y="7961656"/>
                <a:ext cx="323215" cy="297180"/>
              </a:xfrm>
              <a:custGeom>
                <a:avLst/>
                <a:gdLst/>
                <a:ahLst/>
                <a:cxnLst/>
                <a:rect l="l" t="t" r="r" b="b"/>
                <a:pathLst>
                  <a:path w="323214" h="297179">
                    <a:moveTo>
                      <a:pt x="185216" y="0"/>
                    </a:moveTo>
                    <a:lnTo>
                      <a:pt x="175468" y="992"/>
                    </a:lnTo>
                    <a:lnTo>
                      <a:pt x="87838" y="28157"/>
                    </a:lnTo>
                    <a:lnTo>
                      <a:pt x="78048" y="30548"/>
                    </a:lnTo>
                    <a:lnTo>
                      <a:pt x="4768" y="146445"/>
                    </a:lnTo>
                    <a:lnTo>
                      <a:pt x="0" y="162694"/>
                    </a:lnTo>
                    <a:lnTo>
                      <a:pt x="1770" y="178944"/>
                    </a:lnTo>
                    <a:lnTo>
                      <a:pt x="9504" y="193347"/>
                    </a:lnTo>
                    <a:lnTo>
                      <a:pt x="22624" y="204052"/>
                    </a:lnTo>
                    <a:lnTo>
                      <a:pt x="195001" y="294845"/>
                    </a:lnTo>
                    <a:lnTo>
                      <a:pt x="202656" y="297098"/>
                    </a:lnTo>
                    <a:lnTo>
                      <a:pt x="210315" y="296265"/>
                    </a:lnTo>
                    <a:lnTo>
                      <a:pt x="217105" y="292621"/>
                    </a:lnTo>
                    <a:lnTo>
                      <a:pt x="222153" y="286437"/>
                    </a:lnTo>
                    <a:lnTo>
                      <a:pt x="224399" y="278782"/>
                    </a:lnTo>
                    <a:lnTo>
                      <a:pt x="223563" y="271123"/>
                    </a:lnTo>
                    <a:lnTo>
                      <a:pt x="219917" y="264333"/>
                    </a:lnTo>
                    <a:lnTo>
                      <a:pt x="213733" y="259285"/>
                    </a:lnTo>
                    <a:lnTo>
                      <a:pt x="193553" y="248667"/>
                    </a:lnTo>
                    <a:lnTo>
                      <a:pt x="198811" y="238660"/>
                    </a:lnTo>
                    <a:lnTo>
                      <a:pt x="227741" y="253887"/>
                    </a:lnTo>
                    <a:lnTo>
                      <a:pt x="235397" y="256135"/>
                    </a:lnTo>
                    <a:lnTo>
                      <a:pt x="243054" y="255303"/>
                    </a:lnTo>
                    <a:lnTo>
                      <a:pt x="249841" y="251662"/>
                    </a:lnTo>
                    <a:lnTo>
                      <a:pt x="254881" y="245480"/>
                    </a:lnTo>
                    <a:lnTo>
                      <a:pt x="257132" y="237817"/>
                    </a:lnTo>
                    <a:lnTo>
                      <a:pt x="256297" y="230156"/>
                    </a:lnTo>
                    <a:lnTo>
                      <a:pt x="252653" y="223368"/>
                    </a:lnTo>
                    <a:lnTo>
                      <a:pt x="246474" y="218327"/>
                    </a:lnTo>
                    <a:lnTo>
                      <a:pt x="217556" y="203100"/>
                    </a:lnTo>
                    <a:lnTo>
                      <a:pt x="222331" y="194032"/>
                    </a:lnTo>
                    <a:lnTo>
                      <a:pt x="262387" y="215114"/>
                    </a:lnTo>
                    <a:lnTo>
                      <a:pt x="270042" y="217367"/>
                    </a:lnTo>
                    <a:lnTo>
                      <a:pt x="277700" y="216536"/>
                    </a:lnTo>
                    <a:lnTo>
                      <a:pt x="284486" y="212896"/>
                    </a:lnTo>
                    <a:lnTo>
                      <a:pt x="289527" y="206719"/>
                    </a:lnTo>
                    <a:lnTo>
                      <a:pt x="291774" y="199059"/>
                    </a:lnTo>
                    <a:lnTo>
                      <a:pt x="290941" y="191400"/>
                    </a:lnTo>
                    <a:lnTo>
                      <a:pt x="287296" y="184613"/>
                    </a:lnTo>
                    <a:lnTo>
                      <a:pt x="281107" y="179567"/>
                    </a:lnTo>
                    <a:lnTo>
                      <a:pt x="241051" y="158472"/>
                    </a:lnTo>
                    <a:lnTo>
                      <a:pt x="246436" y="148261"/>
                    </a:lnTo>
                    <a:lnTo>
                      <a:pt x="293769" y="173191"/>
                    </a:lnTo>
                    <a:lnTo>
                      <a:pt x="301431" y="175439"/>
                    </a:lnTo>
                    <a:lnTo>
                      <a:pt x="309091" y="174606"/>
                    </a:lnTo>
                    <a:lnTo>
                      <a:pt x="315875" y="170961"/>
                    </a:lnTo>
                    <a:lnTo>
                      <a:pt x="320909" y="164771"/>
                    </a:lnTo>
                    <a:lnTo>
                      <a:pt x="323162" y="157116"/>
                    </a:lnTo>
                    <a:lnTo>
                      <a:pt x="322329" y="149458"/>
                    </a:lnTo>
                    <a:lnTo>
                      <a:pt x="276404" y="116100"/>
                    </a:lnTo>
                    <a:lnTo>
                      <a:pt x="239623" y="100875"/>
                    </a:lnTo>
                    <a:lnTo>
                      <a:pt x="221963" y="100154"/>
                    </a:lnTo>
                    <a:lnTo>
                      <a:pt x="196799" y="102562"/>
                    </a:lnTo>
                    <a:lnTo>
                      <a:pt x="168913" y="108096"/>
                    </a:lnTo>
                    <a:lnTo>
                      <a:pt x="146312" y="113675"/>
                    </a:lnTo>
                    <a:lnTo>
                      <a:pt x="137000" y="116219"/>
                    </a:lnTo>
                    <a:lnTo>
                      <a:pt x="127259" y="117214"/>
                    </a:lnTo>
                    <a:lnTo>
                      <a:pt x="118207" y="114487"/>
                    </a:lnTo>
                    <a:lnTo>
                      <a:pt x="110836" y="108563"/>
                    </a:lnTo>
                    <a:lnTo>
                      <a:pt x="106139" y="99963"/>
                    </a:lnTo>
                    <a:lnTo>
                      <a:pt x="105152" y="90217"/>
                    </a:lnTo>
                    <a:lnTo>
                      <a:pt x="107880" y="81166"/>
                    </a:lnTo>
                    <a:lnTo>
                      <a:pt x="113802" y="73797"/>
                    </a:lnTo>
                    <a:lnTo>
                      <a:pt x="122395" y="69102"/>
                    </a:lnTo>
                    <a:lnTo>
                      <a:pt x="190073" y="48109"/>
                    </a:lnTo>
                    <a:lnTo>
                      <a:pt x="198673" y="43419"/>
                    </a:lnTo>
                    <a:lnTo>
                      <a:pt x="204599" y="36050"/>
                    </a:lnTo>
                    <a:lnTo>
                      <a:pt x="207329" y="26996"/>
                    </a:lnTo>
                    <a:lnTo>
                      <a:pt x="206342" y="17248"/>
                    </a:lnTo>
                    <a:lnTo>
                      <a:pt x="201645" y="8654"/>
                    </a:lnTo>
                    <a:lnTo>
                      <a:pt x="194272" y="2729"/>
                    </a:lnTo>
                    <a:lnTo>
                      <a:pt x="185216" y="0"/>
                    </a:lnTo>
                    <a:close/>
                  </a:path>
                </a:pathLst>
              </a:custGeom>
              <a:solidFill>
                <a:srgbClr val="FFFFFF"/>
              </a:solidFill>
            </p:spPr>
            <p:txBody>
              <a:bodyPr wrap="square" lIns="0" tIns="0" rIns="0" bIns="0" rtlCol="0"/>
              <a:lstStyle/>
              <a:p>
                <a:endParaRPr/>
              </a:p>
            </p:txBody>
          </p:sp>
          <p:sp>
            <p:nvSpPr>
              <p:cNvPr id="48" name="object 21">
                <a:extLst>
                  <a:ext uri="{FF2B5EF4-FFF2-40B4-BE49-F238E27FC236}">
                    <a16:creationId xmlns:a16="http://schemas.microsoft.com/office/drawing/2014/main" id="{3A392998-A580-4650-8DAD-BBB153D729ED}"/>
                  </a:ext>
                </a:extLst>
              </p:cNvPr>
              <p:cNvSpPr/>
              <p:nvPr/>
            </p:nvSpPr>
            <p:spPr>
              <a:xfrm>
                <a:off x="2351380" y="7951314"/>
                <a:ext cx="185056" cy="248660"/>
              </a:xfrm>
              <a:prstGeom prst="rect">
                <a:avLst/>
              </a:prstGeom>
              <a:blipFill>
                <a:blip r:embed="rId7" cstate="print"/>
                <a:stretch>
                  <a:fillRect/>
                </a:stretch>
              </a:blipFill>
            </p:spPr>
            <p:txBody>
              <a:bodyPr wrap="square" lIns="0" tIns="0" rIns="0" bIns="0" rtlCol="0"/>
              <a:lstStyle/>
              <a:p>
                <a:endParaRPr/>
              </a:p>
            </p:txBody>
          </p:sp>
          <p:sp>
            <p:nvSpPr>
              <p:cNvPr id="49" name="object 22">
                <a:extLst>
                  <a:ext uri="{FF2B5EF4-FFF2-40B4-BE49-F238E27FC236}">
                    <a16:creationId xmlns:a16="http://schemas.microsoft.com/office/drawing/2014/main" id="{B6258D18-3D83-48E7-A287-9EBBA65C0EB6}"/>
                  </a:ext>
                </a:extLst>
              </p:cNvPr>
              <p:cNvSpPr/>
              <p:nvPr/>
            </p:nvSpPr>
            <p:spPr>
              <a:xfrm>
                <a:off x="2738935" y="7968014"/>
                <a:ext cx="112395" cy="167640"/>
              </a:xfrm>
              <a:custGeom>
                <a:avLst/>
                <a:gdLst/>
                <a:ahLst/>
                <a:cxnLst/>
                <a:rect l="l" t="t" r="r" b="b"/>
                <a:pathLst>
                  <a:path w="112394" h="167640">
                    <a:moveTo>
                      <a:pt x="66357" y="0"/>
                    </a:moveTo>
                    <a:lnTo>
                      <a:pt x="0" y="20574"/>
                    </a:lnTo>
                    <a:lnTo>
                      <a:pt x="45554" y="167576"/>
                    </a:lnTo>
                    <a:lnTo>
                      <a:pt x="111925" y="147002"/>
                    </a:lnTo>
                    <a:lnTo>
                      <a:pt x="66357" y="0"/>
                    </a:lnTo>
                    <a:close/>
                  </a:path>
                </a:pathLst>
              </a:custGeom>
              <a:solidFill>
                <a:srgbClr val="FFFFFF"/>
              </a:solidFill>
            </p:spPr>
            <p:txBody>
              <a:bodyPr wrap="square" lIns="0" tIns="0" rIns="0" bIns="0" rtlCol="0"/>
              <a:lstStyle/>
              <a:p>
                <a:endParaRPr/>
              </a:p>
            </p:txBody>
          </p:sp>
        </p:grpSp>
        <p:sp>
          <p:nvSpPr>
            <p:cNvPr id="101" name="TextBox 100">
              <a:extLst>
                <a:ext uri="{FF2B5EF4-FFF2-40B4-BE49-F238E27FC236}">
                  <a16:creationId xmlns:a16="http://schemas.microsoft.com/office/drawing/2014/main" id="{80FFD41F-8B34-49F8-87D6-9E2745423153}"/>
                </a:ext>
              </a:extLst>
            </p:cNvPr>
            <p:cNvSpPr txBox="1"/>
            <p:nvPr/>
          </p:nvSpPr>
          <p:spPr>
            <a:xfrm>
              <a:off x="3337560" y="5512041"/>
              <a:ext cx="171522" cy="369332"/>
            </a:xfrm>
            <a:prstGeom prst="rect">
              <a:avLst/>
            </a:prstGeom>
            <a:noFill/>
          </p:spPr>
          <p:txBody>
            <a:bodyPr wrap="none" lIns="0" tIns="0" rIns="0" bIns="0">
              <a:spAutoFit/>
            </a:bodyPr>
            <a:lstStyle>
              <a:defPPr>
                <a:defRPr lang="LID4096"/>
              </a:defPPr>
            </a:lstStyle>
            <a:p>
              <a:pPr algn="ctr"/>
              <a:r>
                <a:rPr lang="fr-CH" sz="2400">
                  <a:solidFill>
                    <a:schemeClr val="tx1">
                      <a:lumMod val="65000"/>
                      <a:lumOff val="35000"/>
                    </a:schemeClr>
                  </a:solidFill>
                </a:rPr>
                <a:t>7</a:t>
              </a:r>
              <a:endParaRPr lang="en-GB" sz="2400">
                <a:solidFill>
                  <a:schemeClr val="tx1">
                    <a:lumMod val="65000"/>
                    <a:lumOff val="35000"/>
                  </a:schemeClr>
                </a:solidFill>
              </a:endParaRPr>
            </a:p>
          </p:txBody>
        </p:sp>
        <p:grpSp>
          <p:nvGrpSpPr>
            <p:cNvPr id="58" name="object 31">
              <a:extLst>
                <a:ext uri="{FF2B5EF4-FFF2-40B4-BE49-F238E27FC236}">
                  <a16:creationId xmlns:a16="http://schemas.microsoft.com/office/drawing/2014/main" id="{5F06CB58-E3BB-460C-BFB4-421A3A5801EA}"/>
                </a:ext>
              </a:extLst>
            </p:cNvPr>
            <p:cNvGrpSpPr/>
            <p:nvPr/>
          </p:nvGrpSpPr>
          <p:grpSpPr>
            <a:xfrm>
              <a:off x="5934456" y="5320017"/>
              <a:ext cx="746760" cy="746760"/>
              <a:chOff x="3450973" y="7701622"/>
              <a:chExt cx="746760" cy="746760"/>
            </a:xfrm>
          </p:grpSpPr>
          <p:sp>
            <p:nvSpPr>
              <p:cNvPr id="59" name="object 32">
                <a:extLst>
                  <a:ext uri="{FF2B5EF4-FFF2-40B4-BE49-F238E27FC236}">
                    <a16:creationId xmlns:a16="http://schemas.microsoft.com/office/drawing/2014/main" id="{76F95E7F-9CFA-4B59-B34A-4AD6786EF7BA}"/>
                  </a:ext>
                </a:extLst>
              </p:cNvPr>
              <p:cNvSpPr/>
              <p:nvPr/>
            </p:nvSpPr>
            <p:spPr>
              <a:xfrm>
                <a:off x="3450973" y="7701622"/>
                <a:ext cx="746760" cy="746760"/>
              </a:xfrm>
              <a:custGeom>
                <a:avLst/>
                <a:gdLst/>
                <a:ahLst/>
                <a:cxnLst/>
                <a:rect l="l" t="t" r="r" b="b"/>
                <a:pathLst>
                  <a:path w="746760" h="746759">
                    <a:moveTo>
                      <a:pt x="373125" y="0"/>
                    </a:moveTo>
                    <a:lnTo>
                      <a:pt x="326322" y="2907"/>
                    </a:lnTo>
                    <a:lnTo>
                      <a:pt x="281253" y="11395"/>
                    </a:lnTo>
                    <a:lnTo>
                      <a:pt x="238268" y="25115"/>
                    </a:lnTo>
                    <a:lnTo>
                      <a:pt x="197718" y="43718"/>
                    </a:lnTo>
                    <a:lnTo>
                      <a:pt x="159951" y="66852"/>
                    </a:lnTo>
                    <a:lnTo>
                      <a:pt x="125318" y="94170"/>
                    </a:lnTo>
                    <a:lnTo>
                      <a:pt x="94169" y="125320"/>
                    </a:lnTo>
                    <a:lnTo>
                      <a:pt x="66852" y="159954"/>
                    </a:lnTo>
                    <a:lnTo>
                      <a:pt x="43717" y="197722"/>
                    </a:lnTo>
                    <a:lnTo>
                      <a:pt x="25115" y="238274"/>
                    </a:lnTo>
                    <a:lnTo>
                      <a:pt x="11395" y="281260"/>
                    </a:lnTo>
                    <a:lnTo>
                      <a:pt x="2907" y="326332"/>
                    </a:lnTo>
                    <a:lnTo>
                      <a:pt x="0" y="373138"/>
                    </a:lnTo>
                    <a:lnTo>
                      <a:pt x="2907" y="419942"/>
                    </a:lnTo>
                    <a:lnTo>
                      <a:pt x="11395" y="465011"/>
                    </a:lnTo>
                    <a:lnTo>
                      <a:pt x="25115" y="507996"/>
                    </a:lnTo>
                    <a:lnTo>
                      <a:pt x="43717" y="548546"/>
                    </a:lnTo>
                    <a:lnTo>
                      <a:pt x="66852" y="586312"/>
                    </a:lnTo>
                    <a:lnTo>
                      <a:pt x="94169" y="620945"/>
                    </a:lnTo>
                    <a:lnTo>
                      <a:pt x="125318" y="652095"/>
                    </a:lnTo>
                    <a:lnTo>
                      <a:pt x="159951" y="679412"/>
                    </a:lnTo>
                    <a:lnTo>
                      <a:pt x="197718" y="702546"/>
                    </a:lnTo>
                    <a:lnTo>
                      <a:pt x="238268" y="721148"/>
                    </a:lnTo>
                    <a:lnTo>
                      <a:pt x="281253" y="734868"/>
                    </a:lnTo>
                    <a:lnTo>
                      <a:pt x="326322" y="743357"/>
                    </a:lnTo>
                    <a:lnTo>
                      <a:pt x="373125" y="746264"/>
                    </a:lnTo>
                    <a:lnTo>
                      <a:pt x="419930" y="743357"/>
                    </a:lnTo>
                    <a:lnTo>
                      <a:pt x="464999" y="734868"/>
                    </a:lnTo>
                    <a:lnTo>
                      <a:pt x="507985" y="721148"/>
                    </a:lnTo>
                    <a:lnTo>
                      <a:pt x="548536" y="702546"/>
                    </a:lnTo>
                    <a:lnTo>
                      <a:pt x="586304" y="679412"/>
                    </a:lnTo>
                    <a:lnTo>
                      <a:pt x="620938" y="652095"/>
                    </a:lnTo>
                    <a:lnTo>
                      <a:pt x="652090" y="620945"/>
                    </a:lnTo>
                    <a:lnTo>
                      <a:pt x="679408" y="586312"/>
                    </a:lnTo>
                    <a:lnTo>
                      <a:pt x="702543" y="548546"/>
                    </a:lnTo>
                    <a:lnTo>
                      <a:pt x="721147" y="507996"/>
                    </a:lnTo>
                    <a:lnTo>
                      <a:pt x="734868" y="465011"/>
                    </a:lnTo>
                    <a:lnTo>
                      <a:pt x="743357" y="419942"/>
                    </a:lnTo>
                    <a:lnTo>
                      <a:pt x="746264" y="373138"/>
                    </a:lnTo>
                    <a:lnTo>
                      <a:pt x="743357" y="326332"/>
                    </a:lnTo>
                    <a:lnTo>
                      <a:pt x="734868" y="281260"/>
                    </a:lnTo>
                    <a:lnTo>
                      <a:pt x="721147" y="238274"/>
                    </a:lnTo>
                    <a:lnTo>
                      <a:pt x="702543" y="197722"/>
                    </a:lnTo>
                    <a:lnTo>
                      <a:pt x="679408" y="159954"/>
                    </a:lnTo>
                    <a:lnTo>
                      <a:pt x="652090" y="125320"/>
                    </a:lnTo>
                    <a:lnTo>
                      <a:pt x="620938" y="94170"/>
                    </a:lnTo>
                    <a:lnTo>
                      <a:pt x="586304" y="66852"/>
                    </a:lnTo>
                    <a:lnTo>
                      <a:pt x="548536" y="43718"/>
                    </a:lnTo>
                    <a:lnTo>
                      <a:pt x="507985" y="25115"/>
                    </a:lnTo>
                    <a:lnTo>
                      <a:pt x="464999" y="11395"/>
                    </a:lnTo>
                    <a:lnTo>
                      <a:pt x="419930" y="2907"/>
                    </a:lnTo>
                    <a:lnTo>
                      <a:pt x="373125" y="0"/>
                    </a:lnTo>
                    <a:close/>
                  </a:path>
                </a:pathLst>
              </a:custGeom>
              <a:solidFill>
                <a:srgbClr val="E31836"/>
              </a:solidFill>
            </p:spPr>
            <p:txBody>
              <a:bodyPr wrap="square" lIns="0" tIns="0" rIns="0" bIns="0" rtlCol="0"/>
              <a:lstStyle/>
              <a:p>
                <a:endParaRPr/>
              </a:p>
            </p:txBody>
          </p:sp>
          <p:sp>
            <p:nvSpPr>
              <p:cNvPr id="60" name="object 33">
                <a:extLst>
                  <a:ext uri="{FF2B5EF4-FFF2-40B4-BE49-F238E27FC236}">
                    <a16:creationId xmlns:a16="http://schemas.microsoft.com/office/drawing/2014/main" id="{17E2D07A-95E7-4E16-BB5D-0E2C387BDE10}"/>
                  </a:ext>
                </a:extLst>
              </p:cNvPr>
              <p:cNvSpPr/>
              <p:nvPr/>
            </p:nvSpPr>
            <p:spPr>
              <a:xfrm>
                <a:off x="3644074" y="8048485"/>
                <a:ext cx="372745" cy="209550"/>
              </a:xfrm>
              <a:custGeom>
                <a:avLst/>
                <a:gdLst/>
                <a:ahLst/>
                <a:cxnLst/>
                <a:rect l="l" t="t" r="r" b="b"/>
                <a:pathLst>
                  <a:path w="372745" h="209550">
                    <a:moveTo>
                      <a:pt x="104216" y="99949"/>
                    </a:moveTo>
                    <a:lnTo>
                      <a:pt x="0" y="99949"/>
                    </a:lnTo>
                    <a:lnTo>
                      <a:pt x="0" y="208978"/>
                    </a:lnTo>
                    <a:lnTo>
                      <a:pt x="104216" y="208978"/>
                    </a:lnTo>
                    <a:lnTo>
                      <a:pt x="104216" y="99949"/>
                    </a:lnTo>
                    <a:close/>
                  </a:path>
                  <a:path w="372745" h="209550">
                    <a:moveTo>
                      <a:pt x="240779" y="53098"/>
                    </a:moveTo>
                    <a:lnTo>
                      <a:pt x="136563" y="53098"/>
                    </a:lnTo>
                    <a:lnTo>
                      <a:pt x="136563" y="208978"/>
                    </a:lnTo>
                    <a:lnTo>
                      <a:pt x="240779" y="208978"/>
                    </a:lnTo>
                    <a:lnTo>
                      <a:pt x="240779" y="53098"/>
                    </a:lnTo>
                    <a:close/>
                  </a:path>
                  <a:path w="372745" h="209550">
                    <a:moveTo>
                      <a:pt x="372529" y="0"/>
                    </a:moveTo>
                    <a:lnTo>
                      <a:pt x="268312" y="0"/>
                    </a:lnTo>
                    <a:lnTo>
                      <a:pt x="268312" y="208978"/>
                    </a:lnTo>
                    <a:lnTo>
                      <a:pt x="372529" y="208978"/>
                    </a:lnTo>
                    <a:lnTo>
                      <a:pt x="372529" y="0"/>
                    </a:lnTo>
                    <a:close/>
                  </a:path>
                </a:pathLst>
              </a:custGeom>
              <a:solidFill>
                <a:srgbClr val="FFFFFF"/>
              </a:solidFill>
            </p:spPr>
            <p:txBody>
              <a:bodyPr wrap="square" lIns="0" tIns="0" rIns="0" bIns="0" rtlCol="0"/>
              <a:lstStyle/>
              <a:p>
                <a:endParaRPr/>
              </a:p>
            </p:txBody>
          </p:sp>
          <p:sp>
            <p:nvSpPr>
              <p:cNvPr id="65" name="object 34">
                <a:extLst>
                  <a:ext uri="{FF2B5EF4-FFF2-40B4-BE49-F238E27FC236}">
                    <a16:creationId xmlns:a16="http://schemas.microsoft.com/office/drawing/2014/main" id="{3C8DE6ED-3BE7-4DCD-B5D7-3AB7949621B9}"/>
                  </a:ext>
                </a:extLst>
              </p:cNvPr>
              <p:cNvSpPr/>
              <p:nvPr/>
            </p:nvSpPr>
            <p:spPr>
              <a:xfrm>
                <a:off x="3668222" y="7922438"/>
                <a:ext cx="278130" cy="165735"/>
              </a:xfrm>
              <a:custGeom>
                <a:avLst/>
                <a:gdLst/>
                <a:ahLst/>
                <a:cxnLst/>
                <a:rect l="l" t="t" r="r" b="b"/>
                <a:pathLst>
                  <a:path w="278129" h="165734">
                    <a:moveTo>
                      <a:pt x="277876" y="0"/>
                    </a:moveTo>
                    <a:lnTo>
                      <a:pt x="169545" y="100926"/>
                    </a:lnTo>
                    <a:lnTo>
                      <a:pt x="122453" y="55041"/>
                    </a:lnTo>
                    <a:lnTo>
                      <a:pt x="0" y="165150"/>
                    </a:lnTo>
                    <a:lnTo>
                      <a:pt x="277876" y="0"/>
                    </a:lnTo>
                    <a:close/>
                  </a:path>
                </a:pathLst>
              </a:custGeom>
              <a:solidFill>
                <a:srgbClr val="FFFFFF"/>
              </a:solidFill>
            </p:spPr>
            <p:txBody>
              <a:bodyPr wrap="square" lIns="0" tIns="0" rIns="0" bIns="0" rtlCol="0"/>
              <a:lstStyle/>
              <a:p>
                <a:endParaRPr/>
              </a:p>
            </p:txBody>
          </p:sp>
          <p:sp>
            <p:nvSpPr>
              <p:cNvPr id="66" name="object 35">
                <a:extLst>
                  <a:ext uri="{FF2B5EF4-FFF2-40B4-BE49-F238E27FC236}">
                    <a16:creationId xmlns:a16="http://schemas.microsoft.com/office/drawing/2014/main" id="{930BAFEB-B35C-4FFE-8C13-7DCA456283A8}"/>
                  </a:ext>
                </a:extLst>
              </p:cNvPr>
              <p:cNvSpPr/>
              <p:nvPr/>
            </p:nvSpPr>
            <p:spPr>
              <a:xfrm>
                <a:off x="3668222" y="7922438"/>
                <a:ext cx="278130" cy="165735"/>
              </a:xfrm>
              <a:custGeom>
                <a:avLst/>
                <a:gdLst/>
                <a:ahLst/>
                <a:cxnLst/>
                <a:rect l="l" t="t" r="r" b="b"/>
                <a:pathLst>
                  <a:path w="278129" h="165734">
                    <a:moveTo>
                      <a:pt x="0" y="165150"/>
                    </a:moveTo>
                    <a:lnTo>
                      <a:pt x="122453" y="55041"/>
                    </a:lnTo>
                    <a:lnTo>
                      <a:pt x="169545" y="100926"/>
                    </a:lnTo>
                    <a:lnTo>
                      <a:pt x="277876" y="0"/>
                    </a:lnTo>
                  </a:path>
                </a:pathLst>
              </a:custGeom>
              <a:ln w="72783">
                <a:solidFill>
                  <a:srgbClr val="FFFFFF"/>
                </a:solidFill>
              </a:ln>
            </p:spPr>
            <p:txBody>
              <a:bodyPr wrap="square" lIns="0" tIns="0" rIns="0" bIns="0" rtlCol="0"/>
              <a:lstStyle/>
              <a:p>
                <a:endParaRPr/>
              </a:p>
            </p:txBody>
          </p:sp>
          <p:sp>
            <p:nvSpPr>
              <p:cNvPr id="67" name="object 36">
                <a:extLst>
                  <a:ext uri="{FF2B5EF4-FFF2-40B4-BE49-F238E27FC236}">
                    <a16:creationId xmlns:a16="http://schemas.microsoft.com/office/drawing/2014/main" id="{4C9F0F36-4D06-4CB2-B021-115F0E7087A8}"/>
                  </a:ext>
                </a:extLst>
              </p:cNvPr>
              <p:cNvSpPr/>
              <p:nvPr/>
            </p:nvSpPr>
            <p:spPr>
              <a:xfrm>
                <a:off x="3871920" y="7874277"/>
                <a:ext cx="120967" cy="129654"/>
              </a:xfrm>
              <a:prstGeom prst="rect">
                <a:avLst/>
              </a:prstGeom>
              <a:blipFill>
                <a:blip r:embed="rId8" cstate="print"/>
                <a:stretch>
                  <a:fillRect/>
                </a:stretch>
              </a:blipFill>
            </p:spPr>
            <p:txBody>
              <a:bodyPr wrap="square" lIns="0" tIns="0" rIns="0" bIns="0" rtlCol="0"/>
              <a:lstStyle/>
              <a:p>
                <a:endParaRPr/>
              </a:p>
            </p:txBody>
          </p:sp>
        </p:grpSp>
        <p:sp>
          <p:nvSpPr>
            <p:cNvPr id="102" name="TextBox 101">
              <a:extLst>
                <a:ext uri="{FF2B5EF4-FFF2-40B4-BE49-F238E27FC236}">
                  <a16:creationId xmlns:a16="http://schemas.microsoft.com/office/drawing/2014/main" id="{641499B1-9860-475B-8322-9DCD462306F1}"/>
                </a:ext>
              </a:extLst>
            </p:cNvPr>
            <p:cNvSpPr txBox="1"/>
            <p:nvPr/>
          </p:nvSpPr>
          <p:spPr>
            <a:xfrm>
              <a:off x="5669280" y="5512041"/>
              <a:ext cx="171522" cy="369332"/>
            </a:xfrm>
            <a:prstGeom prst="rect">
              <a:avLst/>
            </a:prstGeom>
            <a:noFill/>
          </p:spPr>
          <p:txBody>
            <a:bodyPr wrap="none" lIns="0" tIns="0" rIns="0" bIns="0">
              <a:spAutoFit/>
            </a:bodyPr>
            <a:lstStyle>
              <a:defPPr>
                <a:defRPr lang="LID4096"/>
              </a:defPPr>
            </a:lstStyle>
            <a:p>
              <a:pPr algn="ctr"/>
              <a:r>
                <a:rPr lang="en-GB" sz="2400">
                  <a:solidFill>
                    <a:schemeClr val="tx1">
                      <a:lumMod val="65000"/>
                      <a:lumOff val="35000"/>
                    </a:schemeClr>
                  </a:solidFill>
                </a:rPr>
                <a:t>8</a:t>
              </a:r>
            </a:p>
          </p:txBody>
        </p:sp>
        <p:grpSp>
          <p:nvGrpSpPr>
            <p:cNvPr id="84" name="object 53">
              <a:extLst>
                <a:ext uri="{FF2B5EF4-FFF2-40B4-BE49-F238E27FC236}">
                  <a16:creationId xmlns:a16="http://schemas.microsoft.com/office/drawing/2014/main" id="{93A39402-DEBA-4757-A6AB-B9D6B62103A3}"/>
                </a:ext>
              </a:extLst>
            </p:cNvPr>
            <p:cNvGrpSpPr/>
            <p:nvPr/>
          </p:nvGrpSpPr>
          <p:grpSpPr>
            <a:xfrm>
              <a:off x="8266176" y="5320017"/>
              <a:ext cx="746760" cy="746760"/>
              <a:chOff x="4693753" y="7701622"/>
              <a:chExt cx="746760" cy="746760"/>
            </a:xfrm>
          </p:grpSpPr>
          <p:sp>
            <p:nvSpPr>
              <p:cNvPr id="85" name="object 54">
                <a:extLst>
                  <a:ext uri="{FF2B5EF4-FFF2-40B4-BE49-F238E27FC236}">
                    <a16:creationId xmlns:a16="http://schemas.microsoft.com/office/drawing/2014/main" id="{50182762-4914-4383-87DC-3682CC07FC64}"/>
                  </a:ext>
                </a:extLst>
              </p:cNvPr>
              <p:cNvSpPr/>
              <p:nvPr/>
            </p:nvSpPr>
            <p:spPr>
              <a:xfrm>
                <a:off x="4693753" y="7701622"/>
                <a:ext cx="746760" cy="746760"/>
              </a:xfrm>
              <a:custGeom>
                <a:avLst/>
                <a:gdLst/>
                <a:ahLst/>
                <a:cxnLst/>
                <a:rect l="l" t="t" r="r" b="b"/>
                <a:pathLst>
                  <a:path w="746760" h="746759">
                    <a:moveTo>
                      <a:pt x="373125" y="0"/>
                    </a:moveTo>
                    <a:lnTo>
                      <a:pt x="326322" y="2907"/>
                    </a:lnTo>
                    <a:lnTo>
                      <a:pt x="281253" y="11395"/>
                    </a:lnTo>
                    <a:lnTo>
                      <a:pt x="238268" y="25115"/>
                    </a:lnTo>
                    <a:lnTo>
                      <a:pt x="197718" y="43718"/>
                    </a:lnTo>
                    <a:lnTo>
                      <a:pt x="159951" y="66852"/>
                    </a:lnTo>
                    <a:lnTo>
                      <a:pt x="125318" y="94170"/>
                    </a:lnTo>
                    <a:lnTo>
                      <a:pt x="94169" y="125320"/>
                    </a:lnTo>
                    <a:lnTo>
                      <a:pt x="66852" y="159954"/>
                    </a:lnTo>
                    <a:lnTo>
                      <a:pt x="43717" y="197722"/>
                    </a:lnTo>
                    <a:lnTo>
                      <a:pt x="25115" y="238274"/>
                    </a:lnTo>
                    <a:lnTo>
                      <a:pt x="11395" y="281260"/>
                    </a:lnTo>
                    <a:lnTo>
                      <a:pt x="2907" y="326332"/>
                    </a:lnTo>
                    <a:lnTo>
                      <a:pt x="0" y="373138"/>
                    </a:lnTo>
                    <a:lnTo>
                      <a:pt x="2907" y="419942"/>
                    </a:lnTo>
                    <a:lnTo>
                      <a:pt x="11395" y="465011"/>
                    </a:lnTo>
                    <a:lnTo>
                      <a:pt x="25115" y="507996"/>
                    </a:lnTo>
                    <a:lnTo>
                      <a:pt x="43717" y="548546"/>
                    </a:lnTo>
                    <a:lnTo>
                      <a:pt x="66852" y="586312"/>
                    </a:lnTo>
                    <a:lnTo>
                      <a:pt x="94169" y="620945"/>
                    </a:lnTo>
                    <a:lnTo>
                      <a:pt x="125318" y="652095"/>
                    </a:lnTo>
                    <a:lnTo>
                      <a:pt x="159951" y="679412"/>
                    </a:lnTo>
                    <a:lnTo>
                      <a:pt x="197718" y="702546"/>
                    </a:lnTo>
                    <a:lnTo>
                      <a:pt x="238268" y="721148"/>
                    </a:lnTo>
                    <a:lnTo>
                      <a:pt x="281253" y="734868"/>
                    </a:lnTo>
                    <a:lnTo>
                      <a:pt x="326322" y="743357"/>
                    </a:lnTo>
                    <a:lnTo>
                      <a:pt x="373125" y="746264"/>
                    </a:lnTo>
                    <a:lnTo>
                      <a:pt x="419930" y="743357"/>
                    </a:lnTo>
                    <a:lnTo>
                      <a:pt x="464999" y="734868"/>
                    </a:lnTo>
                    <a:lnTo>
                      <a:pt x="507985" y="721148"/>
                    </a:lnTo>
                    <a:lnTo>
                      <a:pt x="548536" y="702546"/>
                    </a:lnTo>
                    <a:lnTo>
                      <a:pt x="586304" y="679412"/>
                    </a:lnTo>
                    <a:lnTo>
                      <a:pt x="620938" y="652095"/>
                    </a:lnTo>
                    <a:lnTo>
                      <a:pt x="652090" y="620945"/>
                    </a:lnTo>
                    <a:lnTo>
                      <a:pt x="679408" y="586312"/>
                    </a:lnTo>
                    <a:lnTo>
                      <a:pt x="702543" y="548546"/>
                    </a:lnTo>
                    <a:lnTo>
                      <a:pt x="721147" y="507996"/>
                    </a:lnTo>
                    <a:lnTo>
                      <a:pt x="734868" y="465011"/>
                    </a:lnTo>
                    <a:lnTo>
                      <a:pt x="743357" y="419942"/>
                    </a:lnTo>
                    <a:lnTo>
                      <a:pt x="746264" y="373138"/>
                    </a:lnTo>
                    <a:lnTo>
                      <a:pt x="743357" y="326332"/>
                    </a:lnTo>
                    <a:lnTo>
                      <a:pt x="734868" y="281260"/>
                    </a:lnTo>
                    <a:lnTo>
                      <a:pt x="721147" y="238274"/>
                    </a:lnTo>
                    <a:lnTo>
                      <a:pt x="702543" y="197722"/>
                    </a:lnTo>
                    <a:lnTo>
                      <a:pt x="679408" y="159954"/>
                    </a:lnTo>
                    <a:lnTo>
                      <a:pt x="652090" y="125320"/>
                    </a:lnTo>
                    <a:lnTo>
                      <a:pt x="620938" y="94170"/>
                    </a:lnTo>
                    <a:lnTo>
                      <a:pt x="586304" y="66852"/>
                    </a:lnTo>
                    <a:lnTo>
                      <a:pt x="548536" y="43718"/>
                    </a:lnTo>
                    <a:lnTo>
                      <a:pt x="507985" y="25115"/>
                    </a:lnTo>
                    <a:lnTo>
                      <a:pt x="464999" y="11395"/>
                    </a:lnTo>
                    <a:lnTo>
                      <a:pt x="419930" y="2907"/>
                    </a:lnTo>
                    <a:lnTo>
                      <a:pt x="373125" y="0"/>
                    </a:lnTo>
                    <a:close/>
                  </a:path>
                </a:pathLst>
              </a:custGeom>
              <a:solidFill>
                <a:srgbClr val="E31836"/>
              </a:solidFill>
            </p:spPr>
            <p:txBody>
              <a:bodyPr wrap="square" lIns="0" tIns="0" rIns="0" bIns="0" rtlCol="0"/>
              <a:lstStyle/>
              <a:p>
                <a:endParaRPr/>
              </a:p>
            </p:txBody>
          </p:sp>
          <p:sp>
            <p:nvSpPr>
              <p:cNvPr id="86" name="object 55">
                <a:extLst>
                  <a:ext uri="{FF2B5EF4-FFF2-40B4-BE49-F238E27FC236}">
                    <a16:creationId xmlns:a16="http://schemas.microsoft.com/office/drawing/2014/main" id="{09744F1A-6F17-4C10-8A3F-FDE2AE0335B4}"/>
                  </a:ext>
                </a:extLst>
              </p:cNvPr>
              <p:cNvSpPr/>
              <p:nvPr/>
            </p:nvSpPr>
            <p:spPr>
              <a:xfrm>
                <a:off x="4889253" y="7916403"/>
                <a:ext cx="355600" cy="316865"/>
              </a:xfrm>
              <a:custGeom>
                <a:avLst/>
                <a:gdLst/>
                <a:ahLst/>
                <a:cxnLst/>
                <a:rect l="l" t="t" r="r" b="b"/>
                <a:pathLst>
                  <a:path w="355600" h="316865">
                    <a:moveTo>
                      <a:pt x="308236" y="287337"/>
                    </a:moveTo>
                    <a:lnTo>
                      <a:pt x="46934" y="287337"/>
                    </a:lnTo>
                    <a:lnTo>
                      <a:pt x="46934" y="316699"/>
                    </a:lnTo>
                    <a:lnTo>
                      <a:pt x="308236" y="316699"/>
                    </a:lnTo>
                    <a:lnTo>
                      <a:pt x="308236" y="287337"/>
                    </a:lnTo>
                    <a:close/>
                  </a:path>
                  <a:path w="355600" h="316865">
                    <a:moveTo>
                      <a:pt x="195829" y="46634"/>
                    </a:moveTo>
                    <a:lnTo>
                      <a:pt x="159354" y="46634"/>
                    </a:lnTo>
                    <a:lnTo>
                      <a:pt x="159330" y="232600"/>
                    </a:lnTo>
                    <a:lnTo>
                      <a:pt x="143507" y="240788"/>
                    </a:lnTo>
                    <a:lnTo>
                      <a:pt x="131023" y="253272"/>
                    </a:lnTo>
                    <a:lnTo>
                      <a:pt x="122835" y="269105"/>
                    </a:lnTo>
                    <a:lnTo>
                      <a:pt x="119895" y="287337"/>
                    </a:lnTo>
                    <a:lnTo>
                      <a:pt x="235287" y="287337"/>
                    </a:lnTo>
                    <a:lnTo>
                      <a:pt x="232346" y="269104"/>
                    </a:lnTo>
                    <a:lnTo>
                      <a:pt x="224153" y="253271"/>
                    </a:lnTo>
                    <a:lnTo>
                      <a:pt x="211655" y="240783"/>
                    </a:lnTo>
                    <a:lnTo>
                      <a:pt x="195829" y="232600"/>
                    </a:lnTo>
                    <a:lnTo>
                      <a:pt x="195829" y="46634"/>
                    </a:lnTo>
                    <a:close/>
                  </a:path>
                  <a:path w="355600" h="316865">
                    <a:moveTo>
                      <a:pt x="355010" y="181127"/>
                    </a:moveTo>
                    <a:lnTo>
                      <a:pt x="235745" y="181127"/>
                    </a:lnTo>
                    <a:lnTo>
                      <a:pt x="235675" y="181394"/>
                    </a:lnTo>
                    <a:lnTo>
                      <a:pt x="235568" y="182346"/>
                    </a:lnTo>
                    <a:lnTo>
                      <a:pt x="235465" y="184327"/>
                    </a:lnTo>
                    <a:lnTo>
                      <a:pt x="240173" y="200109"/>
                    </a:lnTo>
                    <a:lnTo>
                      <a:pt x="253012" y="210508"/>
                    </a:lnTo>
                    <a:lnTo>
                      <a:pt x="272054" y="216231"/>
                    </a:lnTo>
                    <a:lnTo>
                      <a:pt x="295371" y="217982"/>
                    </a:lnTo>
                    <a:lnTo>
                      <a:pt x="318694" y="216231"/>
                    </a:lnTo>
                    <a:lnTo>
                      <a:pt x="337735" y="210508"/>
                    </a:lnTo>
                    <a:lnTo>
                      <a:pt x="350571" y="200109"/>
                    </a:lnTo>
                    <a:lnTo>
                      <a:pt x="355277" y="184327"/>
                    </a:lnTo>
                    <a:lnTo>
                      <a:pt x="355184" y="182346"/>
                    </a:lnTo>
                    <a:lnTo>
                      <a:pt x="355010" y="181127"/>
                    </a:lnTo>
                    <a:close/>
                  </a:path>
                  <a:path w="355600" h="316865">
                    <a:moveTo>
                      <a:pt x="119514" y="181025"/>
                    </a:moveTo>
                    <a:lnTo>
                      <a:pt x="249" y="181025"/>
                    </a:lnTo>
                    <a:lnTo>
                      <a:pt x="58" y="182346"/>
                    </a:lnTo>
                    <a:lnTo>
                      <a:pt x="0" y="184327"/>
                    </a:lnTo>
                    <a:lnTo>
                      <a:pt x="4677" y="200007"/>
                    </a:lnTo>
                    <a:lnTo>
                      <a:pt x="17516" y="210407"/>
                    </a:lnTo>
                    <a:lnTo>
                      <a:pt x="36558" y="216130"/>
                    </a:lnTo>
                    <a:lnTo>
                      <a:pt x="59875" y="217881"/>
                    </a:lnTo>
                    <a:lnTo>
                      <a:pt x="83200" y="216130"/>
                    </a:lnTo>
                    <a:lnTo>
                      <a:pt x="102245" y="210407"/>
                    </a:lnTo>
                    <a:lnTo>
                      <a:pt x="115086" y="200007"/>
                    </a:lnTo>
                    <a:lnTo>
                      <a:pt x="119763" y="184327"/>
                    </a:lnTo>
                    <a:lnTo>
                      <a:pt x="119705" y="182346"/>
                    </a:lnTo>
                    <a:lnTo>
                      <a:pt x="119514" y="181025"/>
                    </a:lnTo>
                    <a:close/>
                  </a:path>
                  <a:path w="355600" h="316865">
                    <a:moveTo>
                      <a:pt x="304206" y="46634"/>
                    </a:moveTo>
                    <a:lnTo>
                      <a:pt x="286532" y="46634"/>
                    </a:lnTo>
                    <a:lnTo>
                      <a:pt x="235783" y="181127"/>
                    </a:lnTo>
                    <a:lnTo>
                      <a:pt x="248432" y="181127"/>
                    </a:lnTo>
                    <a:lnTo>
                      <a:pt x="295371" y="56743"/>
                    </a:lnTo>
                    <a:lnTo>
                      <a:pt x="308022" y="56743"/>
                    </a:lnTo>
                    <a:lnTo>
                      <a:pt x="304206" y="46634"/>
                    </a:lnTo>
                    <a:close/>
                  </a:path>
                  <a:path w="355600" h="316865">
                    <a:moveTo>
                      <a:pt x="308022" y="56743"/>
                    </a:moveTo>
                    <a:lnTo>
                      <a:pt x="295371" y="56743"/>
                    </a:lnTo>
                    <a:lnTo>
                      <a:pt x="342310" y="181127"/>
                    </a:lnTo>
                    <a:lnTo>
                      <a:pt x="354972" y="181127"/>
                    </a:lnTo>
                    <a:lnTo>
                      <a:pt x="308022" y="56743"/>
                    </a:lnTo>
                    <a:close/>
                  </a:path>
                  <a:path w="355600" h="316865">
                    <a:moveTo>
                      <a:pt x="177490" y="0"/>
                    </a:moveTo>
                    <a:lnTo>
                      <a:pt x="150794" y="592"/>
                    </a:lnTo>
                    <a:lnTo>
                      <a:pt x="129038" y="4737"/>
                    </a:lnTo>
                    <a:lnTo>
                      <a:pt x="100650" y="15987"/>
                    </a:lnTo>
                    <a:lnTo>
                      <a:pt x="54058" y="37896"/>
                    </a:lnTo>
                    <a:lnTo>
                      <a:pt x="54058" y="38519"/>
                    </a:lnTo>
                    <a:lnTo>
                      <a:pt x="287" y="181025"/>
                    </a:lnTo>
                    <a:lnTo>
                      <a:pt x="12936" y="181025"/>
                    </a:lnTo>
                    <a:lnTo>
                      <a:pt x="59875" y="56654"/>
                    </a:lnTo>
                    <a:lnTo>
                      <a:pt x="72534" y="56654"/>
                    </a:lnTo>
                    <a:lnTo>
                      <a:pt x="68752" y="46634"/>
                    </a:lnTo>
                    <a:lnTo>
                      <a:pt x="304206" y="46634"/>
                    </a:lnTo>
                    <a:lnTo>
                      <a:pt x="300908" y="37896"/>
                    </a:lnTo>
                    <a:lnTo>
                      <a:pt x="287814" y="31975"/>
                    </a:lnTo>
                    <a:lnTo>
                      <a:pt x="255706" y="18948"/>
                    </a:lnTo>
                    <a:lnTo>
                      <a:pt x="215344" y="5921"/>
                    </a:lnTo>
                    <a:lnTo>
                      <a:pt x="177490" y="0"/>
                    </a:lnTo>
                    <a:close/>
                  </a:path>
                  <a:path w="355600" h="316865">
                    <a:moveTo>
                      <a:pt x="72534" y="56654"/>
                    </a:moveTo>
                    <a:lnTo>
                      <a:pt x="59875" y="56654"/>
                    </a:lnTo>
                    <a:lnTo>
                      <a:pt x="106814" y="181025"/>
                    </a:lnTo>
                    <a:lnTo>
                      <a:pt x="119476" y="181025"/>
                    </a:lnTo>
                    <a:lnTo>
                      <a:pt x="72534" y="56654"/>
                    </a:lnTo>
                    <a:close/>
                  </a:path>
                </a:pathLst>
              </a:custGeom>
              <a:solidFill>
                <a:srgbClr val="FFFFFF"/>
              </a:solidFill>
            </p:spPr>
            <p:txBody>
              <a:bodyPr wrap="square" lIns="0" tIns="0" rIns="0" bIns="0" rtlCol="0"/>
              <a:lstStyle/>
              <a:p>
                <a:endParaRPr/>
              </a:p>
            </p:txBody>
          </p:sp>
        </p:grpSp>
        <p:sp>
          <p:nvSpPr>
            <p:cNvPr id="103" name="TextBox 102">
              <a:extLst>
                <a:ext uri="{FF2B5EF4-FFF2-40B4-BE49-F238E27FC236}">
                  <a16:creationId xmlns:a16="http://schemas.microsoft.com/office/drawing/2014/main" id="{A3350709-4080-4F17-AFF1-784224F76251}"/>
                </a:ext>
              </a:extLst>
            </p:cNvPr>
            <p:cNvSpPr txBox="1"/>
            <p:nvPr/>
          </p:nvSpPr>
          <p:spPr>
            <a:xfrm>
              <a:off x="8001000" y="5512041"/>
              <a:ext cx="171522" cy="369332"/>
            </a:xfrm>
            <a:prstGeom prst="rect">
              <a:avLst/>
            </a:prstGeom>
            <a:noFill/>
          </p:spPr>
          <p:txBody>
            <a:bodyPr wrap="none" lIns="0" tIns="0" rIns="0" bIns="0">
              <a:spAutoFit/>
            </a:bodyPr>
            <a:lstStyle>
              <a:defPPr>
                <a:defRPr lang="LID4096"/>
              </a:defPPr>
            </a:lstStyle>
            <a:p>
              <a:pPr algn="ctr"/>
              <a:r>
                <a:rPr lang="en-GB" sz="2400">
                  <a:solidFill>
                    <a:schemeClr val="tx1">
                      <a:lumMod val="65000"/>
                      <a:lumOff val="35000"/>
                    </a:schemeClr>
                  </a:solidFill>
                </a:rPr>
                <a:t>9</a:t>
              </a:r>
            </a:p>
          </p:txBody>
        </p:sp>
        <p:grpSp>
          <p:nvGrpSpPr>
            <p:cNvPr id="68" name="object 37">
              <a:extLst>
                <a:ext uri="{FF2B5EF4-FFF2-40B4-BE49-F238E27FC236}">
                  <a16:creationId xmlns:a16="http://schemas.microsoft.com/office/drawing/2014/main" id="{C9D0847A-DCA0-4EB0-B296-13F2B8274D6C}"/>
                </a:ext>
              </a:extLst>
            </p:cNvPr>
            <p:cNvGrpSpPr/>
            <p:nvPr/>
          </p:nvGrpSpPr>
          <p:grpSpPr>
            <a:xfrm>
              <a:off x="10597896" y="5320017"/>
              <a:ext cx="746760" cy="746760"/>
              <a:chOff x="5926633" y="7701622"/>
              <a:chExt cx="746760" cy="746760"/>
            </a:xfrm>
          </p:grpSpPr>
          <p:sp>
            <p:nvSpPr>
              <p:cNvPr id="69" name="object 38">
                <a:extLst>
                  <a:ext uri="{FF2B5EF4-FFF2-40B4-BE49-F238E27FC236}">
                    <a16:creationId xmlns:a16="http://schemas.microsoft.com/office/drawing/2014/main" id="{2213762A-13C2-4086-9E65-C83B221A5D82}"/>
                  </a:ext>
                </a:extLst>
              </p:cNvPr>
              <p:cNvSpPr/>
              <p:nvPr/>
            </p:nvSpPr>
            <p:spPr>
              <a:xfrm>
                <a:off x="5926633" y="7701622"/>
                <a:ext cx="746760" cy="746760"/>
              </a:xfrm>
              <a:custGeom>
                <a:avLst/>
                <a:gdLst/>
                <a:ahLst/>
                <a:cxnLst/>
                <a:rect l="l" t="t" r="r" b="b"/>
                <a:pathLst>
                  <a:path w="746759" h="746759">
                    <a:moveTo>
                      <a:pt x="373125" y="0"/>
                    </a:moveTo>
                    <a:lnTo>
                      <a:pt x="326322" y="2907"/>
                    </a:lnTo>
                    <a:lnTo>
                      <a:pt x="281253" y="11395"/>
                    </a:lnTo>
                    <a:lnTo>
                      <a:pt x="238268" y="25115"/>
                    </a:lnTo>
                    <a:lnTo>
                      <a:pt x="197718" y="43718"/>
                    </a:lnTo>
                    <a:lnTo>
                      <a:pt x="159951" y="66852"/>
                    </a:lnTo>
                    <a:lnTo>
                      <a:pt x="125318" y="94170"/>
                    </a:lnTo>
                    <a:lnTo>
                      <a:pt x="94169" y="125320"/>
                    </a:lnTo>
                    <a:lnTo>
                      <a:pt x="66852" y="159954"/>
                    </a:lnTo>
                    <a:lnTo>
                      <a:pt x="43717" y="197722"/>
                    </a:lnTo>
                    <a:lnTo>
                      <a:pt x="25115" y="238274"/>
                    </a:lnTo>
                    <a:lnTo>
                      <a:pt x="11395" y="281260"/>
                    </a:lnTo>
                    <a:lnTo>
                      <a:pt x="2907" y="326332"/>
                    </a:lnTo>
                    <a:lnTo>
                      <a:pt x="0" y="373138"/>
                    </a:lnTo>
                    <a:lnTo>
                      <a:pt x="2907" y="419942"/>
                    </a:lnTo>
                    <a:lnTo>
                      <a:pt x="11395" y="465011"/>
                    </a:lnTo>
                    <a:lnTo>
                      <a:pt x="25115" y="507996"/>
                    </a:lnTo>
                    <a:lnTo>
                      <a:pt x="43717" y="548546"/>
                    </a:lnTo>
                    <a:lnTo>
                      <a:pt x="66852" y="586312"/>
                    </a:lnTo>
                    <a:lnTo>
                      <a:pt x="94169" y="620945"/>
                    </a:lnTo>
                    <a:lnTo>
                      <a:pt x="125318" y="652095"/>
                    </a:lnTo>
                    <a:lnTo>
                      <a:pt x="159951" y="679412"/>
                    </a:lnTo>
                    <a:lnTo>
                      <a:pt x="197718" y="702546"/>
                    </a:lnTo>
                    <a:lnTo>
                      <a:pt x="238268" y="721148"/>
                    </a:lnTo>
                    <a:lnTo>
                      <a:pt x="281253" y="734868"/>
                    </a:lnTo>
                    <a:lnTo>
                      <a:pt x="326322" y="743357"/>
                    </a:lnTo>
                    <a:lnTo>
                      <a:pt x="373125" y="746264"/>
                    </a:lnTo>
                    <a:lnTo>
                      <a:pt x="419929" y="743357"/>
                    </a:lnTo>
                    <a:lnTo>
                      <a:pt x="464998" y="734868"/>
                    </a:lnTo>
                    <a:lnTo>
                      <a:pt x="507983" y="721148"/>
                    </a:lnTo>
                    <a:lnTo>
                      <a:pt x="548533" y="702546"/>
                    </a:lnTo>
                    <a:lnTo>
                      <a:pt x="586300" y="679412"/>
                    </a:lnTo>
                    <a:lnTo>
                      <a:pt x="620933" y="652095"/>
                    </a:lnTo>
                    <a:lnTo>
                      <a:pt x="652082" y="620945"/>
                    </a:lnTo>
                    <a:lnTo>
                      <a:pt x="679399" y="586312"/>
                    </a:lnTo>
                    <a:lnTo>
                      <a:pt x="702534" y="548546"/>
                    </a:lnTo>
                    <a:lnTo>
                      <a:pt x="721136" y="507996"/>
                    </a:lnTo>
                    <a:lnTo>
                      <a:pt x="734856" y="465011"/>
                    </a:lnTo>
                    <a:lnTo>
                      <a:pt x="743344" y="419942"/>
                    </a:lnTo>
                    <a:lnTo>
                      <a:pt x="746251" y="373138"/>
                    </a:lnTo>
                    <a:lnTo>
                      <a:pt x="743344" y="326332"/>
                    </a:lnTo>
                    <a:lnTo>
                      <a:pt x="734856" y="281260"/>
                    </a:lnTo>
                    <a:lnTo>
                      <a:pt x="721136" y="238274"/>
                    </a:lnTo>
                    <a:lnTo>
                      <a:pt x="702534" y="197722"/>
                    </a:lnTo>
                    <a:lnTo>
                      <a:pt x="679399" y="159954"/>
                    </a:lnTo>
                    <a:lnTo>
                      <a:pt x="652082" y="125320"/>
                    </a:lnTo>
                    <a:lnTo>
                      <a:pt x="620933" y="94170"/>
                    </a:lnTo>
                    <a:lnTo>
                      <a:pt x="586300" y="66852"/>
                    </a:lnTo>
                    <a:lnTo>
                      <a:pt x="548533" y="43718"/>
                    </a:lnTo>
                    <a:lnTo>
                      <a:pt x="507983" y="25115"/>
                    </a:lnTo>
                    <a:lnTo>
                      <a:pt x="464998" y="11395"/>
                    </a:lnTo>
                    <a:lnTo>
                      <a:pt x="419929" y="2907"/>
                    </a:lnTo>
                    <a:lnTo>
                      <a:pt x="373125" y="0"/>
                    </a:lnTo>
                    <a:close/>
                  </a:path>
                </a:pathLst>
              </a:custGeom>
              <a:solidFill>
                <a:srgbClr val="E31836"/>
              </a:solidFill>
            </p:spPr>
            <p:txBody>
              <a:bodyPr wrap="square" lIns="0" tIns="0" rIns="0" bIns="0" rtlCol="0"/>
              <a:lstStyle/>
              <a:p>
                <a:endParaRPr/>
              </a:p>
            </p:txBody>
          </p:sp>
          <p:sp>
            <p:nvSpPr>
              <p:cNvPr id="70" name="object 39">
                <a:extLst>
                  <a:ext uri="{FF2B5EF4-FFF2-40B4-BE49-F238E27FC236}">
                    <a16:creationId xmlns:a16="http://schemas.microsoft.com/office/drawing/2014/main" id="{DAC2FAAA-8BFA-4401-B8A6-6576B47F5B69}"/>
                  </a:ext>
                </a:extLst>
              </p:cNvPr>
              <p:cNvSpPr/>
              <p:nvPr/>
            </p:nvSpPr>
            <p:spPr>
              <a:xfrm>
                <a:off x="6069469" y="7930398"/>
                <a:ext cx="391857" cy="326185"/>
              </a:xfrm>
              <a:prstGeom prst="rect">
                <a:avLst/>
              </a:prstGeom>
              <a:blipFill>
                <a:blip r:embed="rId9" cstate="print"/>
                <a:stretch>
                  <a:fillRect/>
                </a:stretch>
              </a:blipFill>
            </p:spPr>
            <p:txBody>
              <a:bodyPr wrap="square" lIns="0" tIns="0" rIns="0" bIns="0" rtlCol="0"/>
              <a:lstStyle/>
              <a:p>
                <a:endParaRPr/>
              </a:p>
            </p:txBody>
          </p:sp>
        </p:grpSp>
        <p:sp>
          <p:nvSpPr>
            <p:cNvPr id="104" name="TextBox 103">
              <a:extLst>
                <a:ext uri="{FF2B5EF4-FFF2-40B4-BE49-F238E27FC236}">
                  <a16:creationId xmlns:a16="http://schemas.microsoft.com/office/drawing/2014/main" id="{DC546194-3719-4228-9043-275EE3B9E3DD}"/>
                </a:ext>
              </a:extLst>
            </p:cNvPr>
            <p:cNvSpPr txBox="1"/>
            <p:nvPr/>
          </p:nvSpPr>
          <p:spPr>
            <a:xfrm>
              <a:off x="10158984" y="5512041"/>
              <a:ext cx="343044" cy="369332"/>
            </a:xfrm>
            <a:prstGeom prst="rect">
              <a:avLst/>
            </a:prstGeom>
            <a:noFill/>
          </p:spPr>
          <p:txBody>
            <a:bodyPr wrap="none" lIns="0" tIns="0" rIns="0" bIns="0">
              <a:spAutoFit/>
            </a:bodyPr>
            <a:lstStyle>
              <a:defPPr>
                <a:defRPr lang="LID4096"/>
              </a:defPPr>
            </a:lstStyle>
            <a:p>
              <a:pPr algn="ctr"/>
              <a:r>
                <a:rPr lang="en-GB" sz="2400">
                  <a:solidFill>
                    <a:schemeClr val="tx1">
                      <a:lumMod val="65000"/>
                      <a:lumOff val="35000"/>
                    </a:schemeClr>
                  </a:solidFill>
                </a:rPr>
                <a:t>10</a:t>
              </a:r>
            </a:p>
          </p:txBody>
        </p:sp>
        <p:sp>
          <p:nvSpPr>
            <p:cNvPr id="121" name="TextBox 120">
              <a:extLst>
                <a:ext uri="{FF2B5EF4-FFF2-40B4-BE49-F238E27FC236}">
                  <a16:creationId xmlns:a16="http://schemas.microsoft.com/office/drawing/2014/main" id="{378CF0A1-5FF6-4D30-B723-A3361F61C830}"/>
                </a:ext>
              </a:extLst>
            </p:cNvPr>
            <p:cNvSpPr txBox="1"/>
            <p:nvPr/>
          </p:nvSpPr>
          <p:spPr>
            <a:xfrm>
              <a:off x="365760" y="6124689"/>
              <a:ext cx="2286000" cy="415498"/>
            </a:xfrm>
            <a:prstGeom prst="rect">
              <a:avLst/>
            </a:prstGeom>
            <a:noFill/>
          </p:spPr>
          <p:txBody>
            <a:bodyPr wrap="square" lIns="45720" tIns="0" rIns="45720" bIns="0">
              <a:spAutoFit/>
            </a:bodyPr>
            <a:lstStyle>
              <a:defPPr>
                <a:defRPr lang="LID4096"/>
              </a:defPPr>
              <a:lvl1pPr algn="ctr">
                <a:defRPr sz="900" spc="-30"/>
              </a:lvl1pPr>
            </a:lstStyle>
            <a:p>
              <a:r>
                <a:rPr lang="en-US"/>
                <a:t>Ensure that 75% of people living with, at risk of and affected by HIV benefit from HIV-sensitive social protection by 2020.</a:t>
              </a:r>
              <a:endParaRPr lang="en-GB"/>
            </a:p>
          </p:txBody>
        </p:sp>
        <p:sp>
          <p:nvSpPr>
            <p:cNvPr id="122" name="TextBox 121">
              <a:extLst>
                <a:ext uri="{FF2B5EF4-FFF2-40B4-BE49-F238E27FC236}">
                  <a16:creationId xmlns:a16="http://schemas.microsoft.com/office/drawing/2014/main" id="{5AAF123C-62FC-4AB8-951C-EE10A6ADD49C}"/>
                </a:ext>
              </a:extLst>
            </p:cNvPr>
            <p:cNvSpPr txBox="1"/>
            <p:nvPr/>
          </p:nvSpPr>
          <p:spPr>
            <a:xfrm>
              <a:off x="2697480" y="6124689"/>
              <a:ext cx="2286000" cy="276999"/>
            </a:xfrm>
            <a:prstGeom prst="rect">
              <a:avLst/>
            </a:prstGeom>
            <a:noFill/>
          </p:spPr>
          <p:txBody>
            <a:bodyPr wrap="square" lIns="45720" tIns="0" rIns="45720" bIns="0">
              <a:spAutoFit/>
            </a:bodyPr>
            <a:lstStyle>
              <a:defPPr>
                <a:defRPr lang="LID4096"/>
              </a:defPPr>
              <a:lvl1pPr algn="ctr">
                <a:defRPr sz="900" spc="-30"/>
              </a:lvl1pPr>
            </a:lstStyle>
            <a:p>
              <a:r>
                <a:rPr lang="en-US"/>
                <a:t>Ensure that at least 30% of all service delivery is community-led by 2020.</a:t>
              </a:r>
              <a:endParaRPr lang="en-GB"/>
            </a:p>
          </p:txBody>
        </p:sp>
        <p:sp>
          <p:nvSpPr>
            <p:cNvPr id="123" name="TextBox 122">
              <a:extLst>
                <a:ext uri="{FF2B5EF4-FFF2-40B4-BE49-F238E27FC236}">
                  <a16:creationId xmlns:a16="http://schemas.microsoft.com/office/drawing/2014/main" id="{245241BC-4321-4FD5-9347-F8734D1E989B}"/>
                </a:ext>
              </a:extLst>
            </p:cNvPr>
            <p:cNvSpPr txBox="1"/>
            <p:nvPr/>
          </p:nvSpPr>
          <p:spPr>
            <a:xfrm>
              <a:off x="5029200" y="6124689"/>
              <a:ext cx="2286000" cy="415498"/>
            </a:xfrm>
            <a:prstGeom prst="rect">
              <a:avLst/>
            </a:prstGeom>
            <a:noFill/>
          </p:spPr>
          <p:txBody>
            <a:bodyPr wrap="square" lIns="45720" tIns="0" rIns="45720" bIns="0">
              <a:spAutoFit/>
            </a:bodyPr>
            <a:lstStyle>
              <a:defPPr>
                <a:defRPr lang="LID4096"/>
              </a:defPPr>
              <a:lvl1pPr algn="ctr">
                <a:defRPr sz="900" spc="-30"/>
              </a:lvl1pPr>
            </a:lstStyle>
            <a:p>
              <a:r>
                <a:rPr lang="en-US"/>
                <a:t>Ensure that HIV investments increase to </a:t>
              </a:r>
            </a:p>
            <a:p>
              <a:r>
                <a:rPr lang="en-US"/>
                <a:t>US$ 26 billion by 2020, including a quarter for</a:t>
              </a:r>
            </a:p>
            <a:p>
              <a:r>
                <a:rPr lang="en-US"/>
                <a:t>HIV prevention and 6% for social enablers.</a:t>
              </a:r>
              <a:endParaRPr lang="en-GB"/>
            </a:p>
          </p:txBody>
        </p:sp>
        <p:sp>
          <p:nvSpPr>
            <p:cNvPr id="124" name="TextBox 123">
              <a:extLst>
                <a:ext uri="{FF2B5EF4-FFF2-40B4-BE49-F238E27FC236}">
                  <a16:creationId xmlns:a16="http://schemas.microsoft.com/office/drawing/2014/main" id="{8E7F6329-C8A2-483F-9B2D-30DE2E623669}"/>
                </a:ext>
              </a:extLst>
            </p:cNvPr>
            <p:cNvSpPr txBox="1"/>
            <p:nvPr/>
          </p:nvSpPr>
          <p:spPr>
            <a:xfrm>
              <a:off x="7360920" y="6124689"/>
              <a:ext cx="2286000" cy="553998"/>
            </a:xfrm>
            <a:prstGeom prst="rect">
              <a:avLst/>
            </a:prstGeom>
            <a:noFill/>
          </p:spPr>
          <p:txBody>
            <a:bodyPr wrap="square" lIns="45720" tIns="0" rIns="45720" bIns="0">
              <a:spAutoFit/>
            </a:bodyPr>
            <a:lstStyle>
              <a:defPPr>
                <a:defRPr lang="LID4096"/>
              </a:defPPr>
              <a:lvl1pPr algn="ctr">
                <a:defRPr sz="900" spc="-30"/>
              </a:lvl1pPr>
            </a:lstStyle>
            <a:p>
              <a:r>
                <a:rPr lang="en-US"/>
                <a:t>Empower people living with, at risk of and affected by HIV to know their rights and to access justice and legal services to prevent and challenge violations of human rights.</a:t>
              </a:r>
              <a:endParaRPr lang="en-GB"/>
            </a:p>
          </p:txBody>
        </p:sp>
        <p:sp>
          <p:nvSpPr>
            <p:cNvPr id="125" name="TextBox 124">
              <a:extLst>
                <a:ext uri="{FF2B5EF4-FFF2-40B4-BE49-F238E27FC236}">
                  <a16:creationId xmlns:a16="http://schemas.microsoft.com/office/drawing/2014/main" id="{4434C821-28CE-420A-A57E-08B83C12DAAB}"/>
                </a:ext>
              </a:extLst>
            </p:cNvPr>
            <p:cNvSpPr txBox="1"/>
            <p:nvPr/>
          </p:nvSpPr>
          <p:spPr>
            <a:xfrm>
              <a:off x="9692640" y="6124689"/>
              <a:ext cx="2286000" cy="692497"/>
            </a:xfrm>
            <a:prstGeom prst="rect">
              <a:avLst/>
            </a:prstGeom>
            <a:noFill/>
          </p:spPr>
          <p:txBody>
            <a:bodyPr wrap="square" lIns="45720" tIns="0" rIns="45720" bIns="0">
              <a:spAutoFit/>
            </a:bodyPr>
            <a:lstStyle>
              <a:defPPr>
                <a:defRPr lang="LID4096"/>
              </a:defPPr>
              <a:lvl1pPr algn="ctr">
                <a:defRPr sz="900" spc="-30"/>
              </a:lvl1pPr>
            </a:lstStyle>
            <a:p>
              <a:r>
                <a:rPr lang="en-US"/>
                <a:t>Commit to taking AIDS out of isolation through people-</a:t>
              </a:r>
              <a:r>
                <a:rPr lang="en-US" err="1"/>
                <a:t>centred</a:t>
              </a:r>
              <a:r>
                <a:rPr lang="en-US"/>
                <a:t> systems to improve universal health coverage, including treatment for tuberculosis, cervical cancer and hepatitis B and C.</a:t>
              </a:r>
            </a:p>
          </p:txBody>
        </p:sp>
        <p:cxnSp>
          <p:nvCxnSpPr>
            <p:cNvPr id="24" name="Straight Connector 23">
              <a:extLst>
                <a:ext uri="{FF2B5EF4-FFF2-40B4-BE49-F238E27FC236}">
                  <a16:creationId xmlns:a16="http://schemas.microsoft.com/office/drawing/2014/main" id="{C5CC67C2-4A6E-44C1-BFA1-5E974EABF7DB}"/>
                </a:ext>
              </a:extLst>
            </p:cNvPr>
            <p:cNvCxnSpPr/>
            <p:nvPr/>
          </p:nvCxnSpPr>
          <p:spPr>
            <a:xfrm>
              <a:off x="384048" y="5279005"/>
              <a:ext cx="11640312"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70692F4-C806-42F3-8F6A-8B03AE4B55E9}"/>
                </a:ext>
              </a:extLst>
            </p:cNvPr>
            <p:cNvCxnSpPr/>
            <p:nvPr/>
          </p:nvCxnSpPr>
          <p:spPr>
            <a:xfrm>
              <a:off x="2697480" y="3035808"/>
              <a:ext cx="0" cy="374904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8D2C5B0-FE4C-417B-B858-5A8357F05091}"/>
                </a:ext>
              </a:extLst>
            </p:cNvPr>
            <p:cNvCxnSpPr/>
            <p:nvPr/>
          </p:nvCxnSpPr>
          <p:spPr>
            <a:xfrm>
              <a:off x="5029200" y="3035808"/>
              <a:ext cx="0" cy="374904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A28D15C-929A-4B18-A471-CC9F5379782D}"/>
                </a:ext>
              </a:extLst>
            </p:cNvPr>
            <p:cNvCxnSpPr/>
            <p:nvPr/>
          </p:nvCxnSpPr>
          <p:spPr>
            <a:xfrm>
              <a:off x="7360920" y="3035808"/>
              <a:ext cx="0" cy="374904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C80FFD3-0F81-4C64-B8F4-2E280734C068}"/>
                </a:ext>
              </a:extLst>
            </p:cNvPr>
            <p:cNvCxnSpPr/>
            <p:nvPr/>
          </p:nvCxnSpPr>
          <p:spPr>
            <a:xfrm>
              <a:off x="9692640" y="3035808"/>
              <a:ext cx="0" cy="374904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94209554-550A-40ED-9AF2-003478F12762}"/>
                </a:ext>
              </a:extLst>
            </p:cNvPr>
            <p:cNvSpPr/>
            <p:nvPr/>
          </p:nvSpPr>
          <p:spPr>
            <a:xfrm>
              <a:off x="5041923" y="3035808"/>
              <a:ext cx="2304288" cy="2221992"/>
            </a:xfrm>
            <a:prstGeom prst="rect">
              <a:avLst/>
            </a:prstGeom>
            <a:solidFill>
              <a:srgbClr val="00A99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F9EA7AFF-1E9D-496F-BC64-DA81045E19A2}"/>
                </a:ext>
              </a:extLst>
            </p:cNvPr>
            <p:cNvSpPr/>
            <p:nvPr/>
          </p:nvSpPr>
          <p:spPr>
            <a:xfrm>
              <a:off x="7381829" y="3035808"/>
              <a:ext cx="2295144" cy="2221992"/>
            </a:xfrm>
            <a:prstGeom prst="rect">
              <a:avLst/>
            </a:prstGeom>
            <a:solidFill>
              <a:srgbClr val="00A99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9B4C5FF1-D2D5-48C6-90A3-CFBB4E9AA409}"/>
                </a:ext>
              </a:extLst>
            </p:cNvPr>
            <p:cNvSpPr/>
            <p:nvPr/>
          </p:nvSpPr>
          <p:spPr>
            <a:xfrm>
              <a:off x="9713910" y="3035808"/>
              <a:ext cx="2304288" cy="2221992"/>
            </a:xfrm>
            <a:prstGeom prst="rect">
              <a:avLst/>
            </a:prstGeom>
            <a:solidFill>
              <a:srgbClr val="00A99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a:extLst>
                <a:ext uri="{FF2B5EF4-FFF2-40B4-BE49-F238E27FC236}">
                  <a16:creationId xmlns:a16="http://schemas.microsoft.com/office/drawing/2014/main" id="{43C9C40F-4A30-4729-92E2-38953084BABC}"/>
                </a:ext>
              </a:extLst>
            </p:cNvPr>
            <p:cNvSpPr/>
            <p:nvPr/>
          </p:nvSpPr>
          <p:spPr>
            <a:xfrm>
              <a:off x="365760" y="5294016"/>
              <a:ext cx="2313432" cy="1508760"/>
            </a:xfrm>
            <a:prstGeom prst="rect">
              <a:avLst/>
            </a:prstGeom>
            <a:solidFill>
              <a:srgbClr val="00A99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a:extLst>
                <a:ext uri="{FF2B5EF4-FFF2-40B4-BE49-F238E27FC236}">
                  <a16:creationId xmlns:a16="http://schemas.microsoft.com/office/drawing/2014/main" id="{D423A3D5-2EA5-4BD7-B2CE-E112788BA307}"/>
                </a:ext>
              </a:extLst>
            </p:cNvPr>
            <p:cNvSpPr/>
            <p:nvPr/>
          </p:nvSpPr>
          <p:spPr>
            <a:xfrm>
              <a:off x="2715768" y="5294376"/>
              <a:ext cx="2304288" cy="1508760"/>
            </a:xfrm>
            <a:prstGeom prst="rect">
              <a:avLst/>
            </a:prstGeom>
            <a:solidFill>
              <a:srgbClr val="00A99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a:extLst>
                <a:ext uri="{FF2B5EF4-FFF2-40B4-BE49-F238E27FC236}">
                  <a16:creationId xmlns:a16="http://schemas.microsoft.com/office/drawing/2014/main" id="{FCA1FF00-B951-4964-87F0-11DE6E807863}"/>
                </a:ext>
              </a:extLst>
            </p:cNvPr>
            <p:cNvSpPr/>
            <p:nvPr/>
          </p:nvSpPr>
          <p:spPr>
            <a:xfrm>
              <a:off x="5038344" y="5294376"/>
              <a:ext cx="2304288" cy="1508760"/>
            </a:xfrm>
            <a:prstGeom prst="rect">
              <a:avLst/>
            </a:prstGeom>
            <a:solidFill>
              <a:srgbClr val="00A99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a16="http://schemas.microsoft.com/office/drawing/2014/main" id="{EB0BFB99-8DDD-424A-AE83-752D5D85579B}"/>
                </a:ext>
              </a:extLst>
            </p:cNvPr>
            <p:cNvSpPr/>
            <p:nvPr/>
          </p:nvSpPr>
          <p:spPr>
            <a:xfrm>
              <a:off x="7379208" y="5294376"/>
              <a:ext cx="2295144" cy="1508760"/>
            </a:xfrm>
            <a:prstGeom prst="rect">
              <a:avLst/>
            </a:prstGeom>
            <a:solidFill>
              <a:srgbClr val="00A99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8" name="object 2">
            <a:extLst>
              <a:ext uri="{FF2B5EF4-FFF2-40B4-BE49-F238E27FC236}">
                <a16:creationId xmlns:a16="http://schemas.microsoft.com/office/drawing/2014/main" id="{AC8DA309-6060-4C88-B5C3-49EDC2A9432D}"/>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266715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2B4DED-4052-42D5-A7F5-D5E685ED1B7F}"/>
              </a:ext>
            </a:extLst>
          </p:cNvPr>
          <p:cNvGrpSpPr/>
          <p:nvPr/>
        </p:nvGrpSpPr>
        <p:grpSpPr>
          <a:xfrm>
            <a:off x="365760" y="1051560"/>
            <a:ext cx="11430000" cy="5503128"/>
            <a:chOff x="365760" y="1051560"/>
            <a:chExt cx="11430000" cy="5503128"/>
          </a:xfrm>
        </p:grpSpPr>
        <p:grpSp>
          <p:nvGrpSpPr>
            <p:cNvPr id="5" name="Group 4">
              <a:extLst>
                <a:ext uri="{FF2B5EF4-FFF2-40B4-BE49-F238E27FC236}">
                  <a16:creationId xmlns:a16="http://schemas.microsoft.com/office/drawing/2014/main" id="{AD9F379F-1C13-41F7-B318-F50AF7BB3403}"/>
                </a:ext>
              </a:extLst>
            </p:cNvPr>
            <p:cNvGrpSpPr/>
            <p:nvPr/>
          </p:nvGrpSpPr>
          <p:grpSpPr>
            <a:xfrm>
              <a:off x="4251960" y="5716225"/>
              <a:ext cx="1106599" cy="271869"/>
              <a:chOff x="5626842" y="5716225"/>
              <a:chExt cx="1106599" cy="271869"/>
            </a:xfrm>
          </p:grpSpPr>
          <p:sp>
            <p:nvSpPr>
              <p:cNvPr id="19" name="TextBox 18">
                <a:extLst>
                  <a:ext uri="{FF2B5EF4-FFF2-40B4-BE49-F238E27FC236}">
                    <a16:creationId xmlns:a16="http://schemas.microsoft.com/office/drawing/2014/main" id="{8FBDC363-13C4-4982-8CE3-52CA886C4D4F}"/>
                  </a:ext>
                </a:extLst>
              </p:cNvPr>
              <p:cNvSpPr txBox="1"/>
              <p:nvPr/>
            </p:nvSpPr>
            <p:spPr>
              <a:xfrm>
                <a:off x="5901162" y="5716225"/>
                <a:ext cx="832279"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Projected</a:t>
                </a:r>
                <a:endParaRPr kumimoji="0" lang="en-GB" sz="1200" b="0" i="0" u="none" strike="noStrike" kern="1200" cap="none" spc="0" normalizeH="0" baseline="0" noProof="0">
                  <a:ln>
                    <a:noFill/>
                  </a:ln>
                  <a:effectLst/>
                  <a:uLnTx/>
                  <a:uFillTx/>
                  <a:latin typeface="Arial" panose="020B0604020202020204"/>
                  <a:ea typeface="+mn-ea"/>
                  <a:cs typeface="+mn-cs"/>
                </a:endParaRPr>
              </a:p>
            </p:txBody>
          </p:sp>
          <p:cxnSp>
            <p:nvCxnSpPr>
              <p:cNvPr id="22" name="Straight Connector 21">
                <a:extLst>
                  <a:ext uri="{FF2B5EF4-FFF2-40B4-BE49-F238E27FC236}">
                    <a16:creationId xmlns:a16="http://schemas.microsoft.com/office/drawing/2014/main" id="{980F21BD-066B-4751-A86F-0D9B4C46A3A4}"/>
                  </a:ext>
                </a:extLst>
              </p:cNvPr>
              <p:cNvCxnSpPr/>
              <p:nvPr/>
            </p:nvCxnSpPr>
            <p:spPr>
              <a:xfrm>
                <a:off x="5626842" y="5838885"/>
                <a:ext cx="274320" cy="0"/>
              </a:xfrm>
              <a:prstGeom prst="line">
                <a:avLst/>
              </a:prstGeom>
              <a:ln w="31750">
                <a:solidFill>
                  <a:srgbClr val="E51434"/>
                </a:solidFill>
                <a:prstDash val="sysDash"/>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2BCF08E4-5C53-4609-8579-26EAD381BBF8}"/>
                </a:ext>
              </a:extLst>
            </p:cNvPr>
            <p:cNvPicPr>
              <a:picLocks/>
            </p:cNvPicPr>
            <p:nvPr/>
          </p:nvPicPr>
          <p:blipFill>
            <a:blip r:embed="rId2"/>
            <a:stretch>
              <a:fillRect/>
            </a:stretch>
          </p:blipFill>
          <p:spPr>
            <a:xfrm>
              <a:off x="2981037" y="2743476"/>
              <a:ext cx="5779008" cy="1929384"/>
            </a:xfrm>
            <a:prstGeom prst="rect">
              <a:avLst/>
            </a:prstGeom>
          </p:spPr>
        </p:pic>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New HIV infections projected through 2020, and modelled prediction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resulting from Fast-Track interventions, global, 2010–2020</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E246B49C-9133-422F-BAAB-81EC29557B34}"/>
                </a:ext>
              </a:extLst>
            </p:cNvPr>
            <p:cNvSpPr txBox="1"/>
            <p:nvPr/>
          </p:nvSpPr>
          <p:spPr>
            <a:xfrm>
              <a:off x="457200" y="6400800"/>
              <a:ext cx="10041433" cy="15388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Source: </a:t>
              </a:r>
              <a:r>
                <a:rPr kumimoji="0" lang="en-US"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Special analysis by Avenir Health using UNAIDS epidemiological estimates, 2020 (see https://aidsinfo.unaids.org/).</a:t>
              </a:r>
              <a:endParaRPr kumimoji="0" lang="en-GB"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CF5E8861-82AD-4D26-9630-010E90D6B7F2}"/>
                </a:ext>
              </a:extLst>
            </p:cNvPr>
            <p:cNvSpPr txBox="1"/>
            <p:nvPr/>
          </p:nvSpPr>
          <p:spPr>
            <a:xfrm>
              <a:off x="6172200" y="2400297"/>
              <a:ext cx="3367973" cy="630942"/>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2400" b="1" i="0" u="none" strike="noStrike" kern="1200" cap="none" spc="0" normalizeH="0" baseline="0" noProof="0">
                  <a:ln>
                    <a:noFill/>
                  </a:ln>
                  <a:solidFill>
                    <a:srgbClr val="E40F2F"/>
                  </a:solidFill>
                  <a:effectLst/>
                  <a:uLnTx/>
                  <a:uFillTx/>
                  <a:latin typeface="Arial" panose="020B0604020202020204"/>
                  <a:ea typeface="+mn-ea"/>
                  <a:cs typeface="+mn-cs"/>
                </a:rPr>
                <a:t>3.5 million </a:t>
              </a: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more new infections</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from 2015 to 2020 than if the Fast-Track</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objectives had been met</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84B1479B-2C62-4499-BD97-8982C2D9DC18}"/>
                </a:ext>
              </a:extLst>
            </p:cNvPr>
            <p:cNvSpPr txBox="1"/>
            <p:nvPr/>
          </p:nvSpPr>
          <p:spPr>
            <a:xfrm>
              <a:off x="1633664" y="2249424"/>
              <a:ext cx="865943"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2 500 000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AEC31EF3-0300-4EED-B453-1669126A7D1A}"/>
                </a:ext>
              </a:extLst>
            </p:cNvPr>
            <p:cNvSpPr txBox="1"/>
            <p:nvPr/>
          </p:nvSpPr>
          <p:spPr>
            <a:xfrm>
              <a:off x="1633664" y="2808377"/>
              <a:ext cx="865943"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2 000 000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88F39562-01D0-408F-9177-9B85EF8A28B2}"/>
                </a:ext>
              </a:extLst>
            </p:cNvPr>
            <p:cNvSpPr txBox="1"/>
            <p:nvPr/>
          </p:nvSpPr>
          <p:spPr>
            <a:xfrm>
              <a:off x="1633664" y="3373624"/>
              <a:ext cx="865943"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1 500 000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336D147F-BBCF-483B-B3A4-7C6171A6EE71}"/>
                </a:ext>
              </a:extLst>
            </p:cNvPr>
            <p:cNvSpPr txBox="1"/>
            <p:nvPr/>
          </p:nvSpPr>
          <p:spPr>
            <a:xfrm>
              <a:off x="1633664" y="3938057"/>
              <a:ext cx="865943"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1 000 000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39E1CCB1-C685-4524-B8D7-81CE40B6FFAB}"/>
                </a:ext>
              </a:extLst>
            </p:cNvPr>
            <p:cNvSpPr txBox="1"/>
            <p:nvPr/>
          </p:nvSpPr>
          <p:spPr>
            <a:xfrm>
              <a:off x="1761905" y="4498848"/>
              <a:ext cx="737702"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500 000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6" name="object 10">
              <a:extLst>
                <a:ext uri="{FF2B5EF4-FFF2-40B4-BE49-F238E27FC236}">
                  <a16:creationId xmlns:a16="http://schemas.microsoft.com/office/drawing/2014/main" id="{F5BA7B09-28A8-4077-9A02-8800F9B84AFA}"/>
                </a:ext>
              </a:extLst>
            </p:cNvPr>
            <p:cNvSpPr txBox="1"/>
            <p:nvPr/>
          </p:nvSpPr>
          <p:spPr>
            <a:xfrm>
              <a:off x="914400" y="3533508"/>
              <a:ext cx="723275" cy="553998"/>
            </a:xfrm>
            <a:prstGeom prst="rect">
              <a:avLst/>
            </a:prstGeom>
            <a:noFill/>
          </p:spPr>
          <p:txBody>
            <a:bodyPr vert="horz" wrap="none" rtlCol="0">
              <a:spAutoFit/>
            </a:bodyPr>
            <a:lstStyle>
              <a:defPPr>
                <a:defRPr lang="LID4096"/>
              </a:defPPr>
              <a:lvl1pPr algn="r">
                <a:lnSpc>
                  <a:spcPts val="1400"/>
                </a:lnSpc>
                <a:defRPr sz="1200"/>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sz="1000" b="0" i="0" u="none" strike="noStrike" kern="1200" cap="none" spc="0" normalizeH="0" baseline="0" noProof="0">
                  <a:ln>
                    <a:noFill/>
                  </a:ln>
                  <a:effectLst/>
                  <a:uLnTx/>
                  <a:uFillTx/>
                  <a:latin typeface="Arial" panose="020B0604020202020204"/>
                  <a:ea typeface="+mn-ea"/>
                  <a:cs typeface="+mn-cs"/>
                </a:rPr>
                <a:t>Number </a:t>
              </a:r>
              <a:endParaRPr kumimoji="0" lang="fr-CH" sz="1000" b="0" i="0" u="none" strike="noStrike" kern="1200" cap="none" spc="0" normalizeH="0" baseline="0" noProof="0">
                <a:ln>
                  <a:noFill/>
                </a:ln>
                <a:effectLst/>
                <a:uLnTx/>
                <a:uFillTx/>
                <a:latin typeface="Arial" panose="020B0604020202020204"/>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0" sz="1000" b="0" i="0" u="none" strike="noStrike" kern="1200" cap="none" spc="0" normalizeH="0" baseline="0" noProof="0">
                  <a:ln>
                    <a:noFill/>
                  </a:ln>
                  <a:effectLst/>
                  <a:uLnTx/>
                  <a:uFillTx/>
                  <a:latin typeface="Arial" panose="020B0604020202020204"/>
                  <a:ea typeface="+mn-ea"/>
                  <a:cs typeface="+mn-cs"/>
                </a:rPr>
                <a:t>of new </a:t>
              </a:r>
              <a:endParaRPr kumimoji="0" lang="fr-CH" sz="1000" b="0" i="0" u="none" strike="noStrike" kern="1200" cap="none" spc="0" normalizeH="0" baseline="0" noProof="0">
                <a:ln>
                  <a:noFill/>
                </a:ln>
                <a:effectLst/>
                <a:uLnTx/>
                <a:uFillTx/>
                <a:latin typeface="Arial" panose="020B0604020202020204"/>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0" sz="1000" b="0" i="0" u="none" strike="noStrike" kern="1200" cap="none" spc="0" normalizeH="0" baseline="0" noProof="0">
                  <a:ln>
                    <a:noFill/>
                  </a:ln>
                  <a:effectLst/>
                  <a:uLnTx/>
                  <a:uFillTx/>
                  <a:latin typeface="Arial" panose="020B0604020202020204"/>
                  <a:ea typeface="+mn-ea"/>
                  <a:cs typeface="+mn-cs"/>
                </a:rPr>
                <a:t>infections</a:t>
              </a:r>
            </a:p>
          </p:txBody>
        </p:sp>
        <p:sp>
          <p:nvSpPr>
            <p:cNvPr id="17" name="TextBox 16">
              <a:extLst>
                <a:ext uri="{FF2B5EF4-FFF2-40B4-BE49-F238E27FC236}">
                  <a16:creationId xmlns:a16="http://schemas.microsoft.com/office/drawing/2014/main" id="{DCE31840-A128-4D43-94D7-C41B2FB75C55}"/>
                </a:ext>
              </a:extLst>
            </p:cNvPr>
            <p:cNvSpPr txBox="1"/>
            <p:nvPr/>
          </p:nvSpPr>
          <p:spPr>
            <a:xfrm>
              <a:off x="3066522" y="5716225"/>
              <a:ext cx="1003801"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Actual trend</a:t>
              </a:r>
              <a:endParaRPr kumimoji="0" lang="en-GB" sz="1200" b="0" i="0" u="none" strike="noStrike" kern="1200" cap="none" spc="0" normalizeH="0" baseline="0" noProof="0">
                <a:ln>
                  <a:noFill/>
                </a:ln>
                <a:effectLst/>
                <a:uLnTx/>
                <a:uFillTx/>
                <a:latin typeface="Arial" panose="020B0604020202020204"/>
                <a:ea typeface="+mn-ea"/>
                <a:cs typeface="+mn-cs"/>
              </a:endParaRPr>
            </a:p>
          </p:txBody>
        </p:sp>
        <p:cxnSp>
          <p:nvCxnSpPr>
            <p:cNvPr id="20" name="Straight Connector 19">
              <a:extLst>
                <a:ext uri="{FF2B5EF4-FFF2-40B4-BE49-F238E27FC236}">
                  <a16:creationId xmlns:a16="http://schemas.microsoft.com/office/drawing/2014/main" id="{D6F1F21C-4DE7-4049-B6F9-343F7223F67E}"/>
                </a:ext>
              </a:extLst>
            </p:cNvPr>
            <p:cNvCxnSpPr/>
            <p:nvPr/>
          </p:nvCxnSpPr>
          <p:spPr>
            <a:xfrm>
              <a:off x="2794057" y="5838885"/>
              <a:ext cx="274320" cy="0"/>
            </a:xfrm>
            <a:prstGeom prst="line">
              <a:avLst/>
            </a:prstGeom>
            <a:ln w="31750">
              <a:solidFill>
                <a:srgbClr val="E51534"/>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AD1A0009-BA77-49E3-9669-B76E87B84C8D}"/>
                </a:ext>
              </a:extLst>
            </p:cNvPr>
            <p:cNvGrpSpPr/>
            <p:nvPr/>
          </p:nvGrpSpPr>
          <p:grpSpPr>
            <a:xfrm>
              <a:off x="5541264" y="5716225"/>
              <a:ext cx="1189058" cy="271869"/>
              <a:chOff x="4255242" y="5716225"/>
              <a:chExt cx="1189058" cy="271869"/>
            </a:xfrm>
          </p:grpSpPr>
          <p:sp>
            <p:nvSpPr>
              <p:cNvPr id="18" name="TextBox 17">
                <a:extLst>
                  <a:ext uri="{FF2B5EF4-FFF2-40B4-BE49-F238E27FC236}">
                    <a16:creationId xmlns:a16="http://schemas.microsoft.com/office/drawing/2014/main" id="{20480512-E5BD-43D7-9852-4560F152DF4B}"/>
                  </a:ext>
                </a:extLst>
              </p:cNvPr>
              <p:cNvSpPr txBox="1"/>
              <p:nvPr/>
            </p:nvSpPr>
            <p:spPr>
              <a:xfrm>
                <a:off x="4529562" y="5716225"/>
                <a:ext cx="914738"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Fast-Track</a:t>
                </a:r>
                <a:endParaRPr kumimoji="0" lang="en-GB" sz="1200" b="0" i="0" u="none" strike="noStrike" kern="1200" cap="none" spc="0" normalizeH="0" baseline="0" noProof="0">
                  <a:ln>
                    <a:noFill/>
                  </a:ln>
                  <a:effectLst/>
                  <a:uLnTx/>
                  <a:uFillTx/>
                  <a:latin typeface="Arial" panose="020B0604020202020204"/>
                  <a:ea typeface="+mn-ea"/>
                  <a:cs typeface="+mn-cs"/>
                </a:endParaRPr>
              </a:p>
            </p:txBody>
          </p:sp>
          <p:cxnSp>
            <p:nvCxnSpPr>
              <p:cNvPr id="21" name="Straight Connector 20">
                <a:extLst>
                  <a:ext uri="{FF2B5EF4-FFF2-40B4-BE49-F238E27FC236}">
                    <a16:creationId xmlns:a16="http://schemas.microsoft.com/office/drawing/2014/main" id="{1EA66747-0E47-4B56-BC32-23BD8DCB8563}"/>
                  </a:ext>
                </a:extLst>
              </p:cNvPr>
              <p:cNvCxnSpPr/>
              <p:nvPr/>
            </p:nvCxnSpPr>
            <p:spPr>
              <a:xfrm>
                <a:off x="4255242" y="5838885"/>
                <a:ext cx="274320" cy="0"/>
              </a:xfrm>
              <a:prstGeom prst="line">
                <a:avLst/>
              </a:prstGeom>
              <a:ln w="31750">
                <a:solidFill>
                  <a:srgbClr val="60CDF6"/>
                </a:solidFill>
                <a:prstDash val="sysDash"/>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87B89F49-B0C9-4BC0-AED6-525908AD3A9C}"/>
                </a:ext>
              </a:extLst>
            </p:cNvPr>
            <p:cNvCxnSpPr/>
            <p:nvPr/>
          </p:nvCxnSpPr>
          <p:spPr>
            <a:xfrm>
              <a:off x="2478024" y="2398411"/>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AE21E7-AA4F-48F1-A4F9-F00ED29436B0}"/>
                </a:ext>
              </a:extLst>
            </p:cNvPr>
            <p:cNvCxnSpPr/>
            <p:nvPr/>
          </p:nvCxnSpPr>
          <p:spPr>
            <a:xfrm>
              <a:off x="2478024" y="2960393"/>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C95FAFE-7C78-4D74-BE5D-F399D256A846}"/>
                </a:ext>
              </a:extLst>
            </p:cNvPr>
            <p:cNvCxnSpPr/>
            <p:nvPr/>
          </p:nvCxnSpPr>
          <p:spPr>
            <a:xfrm>
              <a:off x="2478024" y="351998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A7FAFC8-77D5-4BC6-A155-1C41B4E3AAD1}"/>
                </a:ext>
              </a:extLst>
            </p:cNvPr>
            <p:cNvCxnSpPr/>
            <p:nvPr/>
          </p:nvCxnSpPr>
          <p:spPr>
            <a:xfrm>
              <a:off x="2478024" y="408674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2A34BA-6CB2-4265-B449-C5D2B8C9FBC9}"/>
                </a:ext>
              </a:extLst>
            </p:cNvPr>
            <p:cNvCxnSpPr/>
            <p:nvPr/>
          </p:nvCxnSpPr>
          <p:spPr>
            <a:xfrm>
              <a:off x="2478024" y="4645152"/>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B028B9C-8AAC-47FC-BBB1-61D1A1FED0B5}"/>
                </a:ext>
              </a:extLst>
            </p:cNvPr>
            <p:cNvSpPr txBox="1"/>
            <p:nvPr/>
          </p:nvSpPr>
          <p:spPr>
            <a:xfrm>
              <a:off x="2799919"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DA65B174-FA51-4C30-971C-C6CA6F48967E}"/>
                </a:ext>
              </a:extLst>
            </p:cNvPr>
            <p:cNvSpPr txBox="1"/>
            <p:nvPr/>
          </p:nvSpPr>
          <p:spPr>
            <a:xfrm>
              <a:off x="3371118" y="5244656"/>
              <a:ext cx="513089"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2011</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E1D33B18-10EF-4BCA-8500-15036104810C}"/>
                </a:ext>
              </a:extLst>
            </p:cNvPr>
            <p:cNvSpPr txBox="1"/>
            <p:nvPr/>
          </p:nvSpPr>
          <p:spPr>
            <a:xfrm>
              <a:off x="3943143"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2012</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E709D192-8BE6-4554-83BD-7D4FC4091CFD}"/>
                </a:ext>
              </a:extLst>
            </p:cNvPr>
            <p:cNvSpPr txBox="1"/>
            <p:nvPr/>
          </p:nvSpPr>
          <p:spPr>
            <a:xfrm>
              <a:off x="4504913"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2013</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E725C6CD-7E19-473F-ADEF-1837C0CEB6DD}"/>
                </a:ext>
              </a:extLst>
            </p:cNvPr>
            <p:cNvSpPr txBox="1"/>
            <p:nvPr/>
          </p:nvSpPr>
          <p:spPr>
            <a:xfrm>
              <a:off x="5074920"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2014</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C1B0EC8B-9269-48B9-B24B-758CAAEB79DE}"/>
                </a:ext>
              </a:extLst>
            </p:cNvPr>
            <p:cNvSpPr txBox="1"/>
            <p:nvPr/>
          </p:nvSpPr>
          <p:spPr>
            <a:xfrm>
              <a:off x="5636655"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2015</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D75D27D4-1398-42BB-833F-53D3ED728D6F}"/>
                </a:ext>
              </a:extLst>
            </p:cNvPr>
            <p:cNvSpPr txBox="1"/>
            <p:nvPr/>
          </p:nvSpPr>
          <p:spPr>
            <a:xfrm>
              <a:off x="6208938"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2016</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4AFE31EF-3496-4CCD-90F7-CED968074BED}"/>
                </a:ext>
              </a:extLst>
            </p:cNvPr>
            <p:cNvSpPr txBox="1"/>
            <p:nvPr/>
          </p:nvSpPr>
          <p:spPr>
            <a:xfrm>
              <a:off x="6772145"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2017</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3D9A6DBC-FC5D-4C42-B124-1F9DA67D9477}"/>
                </a:ext>
              </a:extLst>
            </p:cNvPr>
            <p:cNvSpPr txBox="1"/>
            <p:nvPr/>
          </p:nvSpPr>
          <p:spPr>
            <a:xfrm>
              <a:off x="7338745"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2018</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4434DF26-8D2B-43AE-90B2-FE5B82556F71}"/>
                </a:ext>
              </a:extLst>
            </p:cNvPr>
            <p:cNvSpPr txBox="1"/>
            <p:nvPr/>
          </p:nvSpPr>
          <p:spPr>
            <a:xfrm>
              <a:off x="7901218"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2019</a:t>
              </a:r>
              <a:endParaRPr kumimoji="0" lang="en-GB" sz="1200" b="0" i="0" u="none" strike="noStrike" kern="1200" cap="none" spc="0" normalizeH="0" baseline="0" noProof="0">
                <a:ln>
                  <a:noFill/>
                </a:ln>
                <a:effectLst/>
                <a:uLnTx/>
                <a:uFillTx/>
                <a:latin typeface="Arial" panose="020B0604020202020204"/>
                <a:ea typeface="+mn-ea"/>
                <a:cs typeface="+mn-cs"/>
              </a:endParaRPr>
            </a:p>
          </p:txBody>
        </p:sp>
        <p:cxnSp>
          <p:nvCxnSpPr>
            <p:cNvPr id="39" name="Straight Connector 38">
              <a:extLst>
                <a:ext uri="{FF2B5EF4-FFF2-40B4-BE49-F238E27FC236}">
                  <a16:creationId xmlns:a16="http://schemas.microsoft.com/office/drawing/2014/main" id="{36A68154-5F6C-4C34-B851-0E07E32C5CD0}"/>
                </a:ext>
              </a:extLst>
            </p:cNvPr>
            <p:cNvCxnSpPr/>
            <p:nvPr/>
          </p:nvCxnSpPr>
          <p:spPr>
            <a:xfrm>
              <a:off x="2779776" y="5212080"/>
              <a:ext cx="624535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329924D-F78F-48BA-87EC-5D5C9A5DB22B}"/>
                </a:ext>
              </a:extLst>
            </p:cNvPr>
            <p:cNvCxnSpPr/>
            <p:nvPr/>
          </p:nvCxnSpPr>
          <p:spPr>
            <a:xfrm>
              <a:off x="2478024" y="520808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C068882-2352-4424-A4A3-9CB7E6E9F027}"/>
                </a:ext>
              </a:extLst>
            </p:cNvPr>
            <p:cNvSpPr txBox="1"/>
            <p:nvPr/>
          </p:nvSpPr>
          <p:spPr>
            <a:xfrm>
              <a:off x="2229982" y="5074920"/>
              <a:ext cx="269625"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7FF664CD-6357-49DE-A2C7-034B95EA91EC}"/>
                </a:ext>
              </a:extLst>
            </p:cNvPr>
            <p:cNvSpPr txBox="1"/>
            <p:nvPr/>
          </p:nvSpPr>
          <p:spPr>
            <a:xfrm>
              <a:off x="8467052"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2020</a:t>
              </a:r>
              <a:endParaRPr kumimoji="0" lang="en-GB" sz="1200" b="0" i="0" u="none" strike="noStrike" kern="1200" cap="none" spc="0" normalizeH="0" baseline="0" noProof="0">
                <a:ln>
                  <a:noFill/>
                </a:ln>
                <a:effectLst/>
                <a:uLnTx/>
                <a:uFillTx/>
                <a:latin typeface="Arial" panose="020B0604020202020204"/>
                <a:ea typeface="+mn-ea"/>
                <a:cs typeface="+mn-cs"/>
              </a:endParaRPr>
            </a:p>
          </p:txBody>
        </p:sp>
      </p:grpSp>
      <p:sp>
        <p:nvSpPr>
          <p:cNvPr id="44" name="object 2">
            <a:extLst>
              <a:ext uri="{FF2B5EF4-FFF2-40B4-BE49-F238E27FC236}">
                <a16:creationId xmlns:a16="http://schemas.microsoft.com/office/drawing/2014/main" id="{3CA4FB08-CA96-475A-96D2-DD5DBBF3AF7B}"/>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3129662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F8DB85C-2784-4D0D-82CA-EC78E4C160E2}"/>
              </a:ext>
            </a:extLst>
          </p:cNvPr>
          <p:cNvGrpSpPr/>
          <p:nvPr/>
        </p:nvGrpSpPr>
        <p:grpSpPr>
          <a:xfrm>
            <a:off x="365760" y="1051560"/>
            <a:ext cx="11430000" cy="5503128"/>
            <a:chOff x="365760" y="1051560"/>
            <a:chExt cx="11430000" cy="5503128"/>
          </a:xfrm>
        </p:grpSpPr>
        <p:pic>
          <p:nvPicPr>
            <p:cNvPr id="4" name="Picture 3">
              <a:extLst>
                <a:ext uri="{FF2B5EF4-FFF2-40B4-BE49-F238E27FC236}">
                  <a16:creationId xmlns:a16="http://schemas.microsoft.com/office/drawing/2014/main" id="{5CED5C36-E505-4C74-8E14-6772DF5A90E7}"/>
                </a:ext>
              </a:extLst>
            </p:cNvPr>
            <p:cNvPicPr>
              <a:picLocks/>
            </p:cNvPicPr>
            <p:nvPr/>
          </p:nvPicPr>
          <p:blipFill>
            <a:blip r:embed="rId2"/>
            <a:stretch>
              <a:fillRect/>
            </a:stretch>
          </p:blipFill>
          <p:spPr>
            <a:xfrm>
              <a:off x="2980944" y="2834923"/>
              <a:ext cx="5760720" cy="1554480"/>
            </a:xfrm>
            <a:prstGeom prst="rect">
              <a:avLst/>
            </a:prstGeom>
          </p:spPr>
        </p:pic>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365760" y="1051560"/>
              <a:ext cx="11430000" cy="475488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AIDS-related deaths projected through 2020, and modelled prediction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a:solidFill>
                    <a:prstClr val="black"/>
                  </a:solidFill>
                </a:rPr>
                <a:t>r</a:t>
              </a:r>
              <a:r>
                <a:rPr kumimoji="0" lang="en-US" sz="2400" b="0" i="0" u="none" strike="noStrike" kern="1200" cap="none" spc="0" normalizeH="0" baseline="0" noProof="0" err="1">
                  <a:ln>
                    <a:noFill/>
                  </a:ln>
                  <a:solidFill>
                    <a:prstClr val="black"/>
                  </a:solidFill>
                  <a:effectLst/>
                  <a:uLnTx/>
                  <a:uFillTx/>
                  <a:latin typeface="Arial" panose="020B0604020202020204" pitchFamily="34" charset="0"/>
                  <a:ea typeface="+mn-ea"/>
                  <a:cs typeface="+mn-cs"/>
                </a:rPr>
                <a:t>esulting</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from Fast-Track interventions, global, 2010–2020</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3D5E3FE4-2824-436E-B9E1-B0F8524291ED}"/>
                </a:ext>
              </a:extLst>
            </p:cNvPr>
            <p:cNvSpPr txBox="1"/>
            <p:nvPr/>
          </p:nvSpPr>
          <p:spPr>
            <a:xfrm>
              <a:off x="457199" y="6400800"/>
              <a:ext cx="7680960" cy="153888"/>
            </a:xfrm>
            <a:prstGeom prst="rect">
              <a:avLst/>
            </a:prstGeom>
          </p:spPr>
          <p:txBody>
            <a:bodyPr vert="horz" lIns="0" tIns="0" rIns="0" bIns="0" rtlCol="0" anchor="t" anchorCtr="0">
              <a:spAutoFit/>
            </a:bodyPr>
            <a:lstStyle>
              <a:defPPr>
                <a:defRPr lang="LID4096"/>
              </a:defPPr>
              <a:lvl1pPr>
                <a:defRPr sz="8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Source:</a:t>
              </a:r>
              <a:r>
                <a:rPr kumimoji="0" lang="en-US"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 Special analysis by Avenir Health using UNAIDS epidemiological estimates, 2020 (see https://aidsinfo.unaids.org/).</a:t>
              </a:r>
            </a:p>
          </p:txBody>
        </p:sp>
        <p:sp>
          <p:nvSpPr>
            <p:cNvPr id="15" name="TextBox 14">
              <a:extLst>
                <a:ext uri="{FF2B5EF4-FFF2-40B4-BE49-F238E27FC236}">
                  <a16:creationId xmlns:a16="http://schemas.microsoft.com/office/drawing/2014/main" id="{FE95E138-EEF5-487C-9DFE-F0EF438555EF}"/>
                </a:ext>
              </a:extLst>
            </p:cNvPr>
            <p:cNvSpPr txBox="1"/>
            <p:nvPr/>
          </p:nvSpPr>
          <p:spPr>
            <a:xfrm>
              <a:off x="2799919"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9892D709-D8E7-43B0-B180-A8A40A44AB77}"/>
                </a:ext>
              </a:extLst>
            </p:cNvPr>
            <p:cNvSpPr txBox="1"/>
            <p:nvPr/>
          </p:nvSpPr>
          <p:spPr>
            <a:xfrm>
              <a:off x="3371118" y="5244656"/>
              <a:ext cx="513089"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2011</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12732B67-DF1B-4BBD-AEAE-992C91E71BCF}"/>
                </a:ext>
              </a:extLst>
            </p:cNvPr>
            <p:cNvSpPr txBox="1"/>
            <p:nvPr/>
          </p:nvSpPr>
          <p:spPr>
            <a:xfrm>
              <a:off x="3943143"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2012</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9397FD7A-50F7-4603-8806-20AB679C80DF}"/>
                </a:ext>
              </a:extLst>
            </p:cNvPr>
            <p:cNvSpPr txBox="1"/>
            <p:nvPr/>
          </p:nvSpPr>
          <p:spPr>
            <a:xfrm>
              <a:off x="4504913"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2013</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2CB992B0-4D4E-4C7E-8B77-5D32654D0F75}"/>
                </a:ext>
              </a:extLst>
            </p:cNvPr>
            <p:cNvSpPr txBox="1"/>
            <p:nvPr/>
          </p:nvSpPr>
          <p:spPr>
            <a:xfrm>
              <a:off x="5074920"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2014</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586E151D-0F0F-41CC-8850-25D8611C5C16}"/>
                </a:ext>
              </a:extLst>
            </p:cNvPr>
            <p:cNvSpPr txBox="1"/>
            <p:nvPr/>
          </p:nvSpPr>
          <p:spPr>
            <a:xfrm>
              <a:off x="5636655"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2015</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9C397BFC-2937-48D9-A4A0-85510CD6E272}"/>
                </a:ext>
              </a:extLst>
            </p:cNvPr>
            <p:cNvSpPr txBox="1"/>
            <p:nvPr/>
          </p:nvSpPr>
          <p:spPr>
            <a:xfrm>
              <a:off x="6208938"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2016</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22D4148D-8E06-4F75-B874-FA7D2F1612A1}"/>
                </a:ext>
              </a:extLst>
            </p:cNvPr>
            <p:cNvSpPr txBox="1"/>
            <p:nvPr/>
          </p:nvSpPr>
          <p:spPr>
            <a:xfrm>
              <a:off x="6772145"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2017</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6FB689C7-9534-45AF-A77E-B07A03616461}"/>
                </a:ext>
              </a:extLst>
            </p:cNvPr>
            <p:cNvSpPr txBox="1"/>
            <p:nvPr/>
          </p:nvSpPr>
          <p:spPr>
            <a:xfrm>
              <a:off x="7338745"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2018</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79B942D7-A80D-42C1-B7F4-EE97846D4D5C}"/>
                </a:ext>
              </a:extLst>
            </p:cNvPr>
            <p:cNvSpPr txBox="1"/>
            <p:nvPr/>
          </p:nvSpPr>
          <p:spPr>
            <a:xfrm>
              <a:off x="7901218"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2019</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8B11632E-2381-4805-A9D3-D66228095574}"/>
                </a:ext>
              </a:extLst>
            </p:cNvPr>
            <p:cNvSpPr txBox="1"/>
            <p:nvPr/>
          </p:nvSpPr>
          <p:spPr>
            <a:xfrm>
              <a:off x="8467052" y="5244656"/>
              <a:ext cx="524503"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2020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26" name="object 10">
              <a:extLst>
                <a:ext uri="{FF2B5EF4-FFF2-40B4-BE49-F238E27FC236}">
                  <a16:creationId xmlns:a16="http://schemas.microsoft.com/office/drawing/2014/main" id="{AEA5B2FE-0D16-4F70-AACB-CB908797630B}"/>
                </a:ext>
              </a:extLst>
            </p:cNvPr>
            <p:cNvSpPr txBox="1"/>
            <p:nvPr/>
          </p:nvSpPr>
          <p:spPr>
            <a:xfrm>
              <a:off x="914400" y="3605000"/>
              <a:ext cx="707245" cy="400110"/>
            </a:xfrm>
            <a:prstGeom prst="rect">
              <a:avLst/>
            </a:prstGeom>
            <a:noFill/>
          </p:spPr>
          <p:txBody>
            <a:bodyPr vert="horz" wrap="none" rtlCol="0">
              <a:spAutoFit/>
            </a:bodyPr>
            <a:lstStyle>
              <a:defPPr>
                <a:defRPr lang="LID4096"/>
              </a:defPPr>
              <a:lvl1pPr marR="0" lvl="0" indent="0" fontAlgn="auto">
                <a:lnSpc>
                  <a:spcPts val="1200"/>
                </a:lnSpc>
                <a:spcBef>
                  <a:spcPts val="0"/>
                </a:spcBef>
                <a:spcAft>
                  <a:spcPts val="0"/>
                </a:spcAft>
                <a:buClrTx/>
                <a:buSzTx/>
                <a:buFontTx/>
                <a:buNone/>
                <a:tabLst/>
                <a:defRPr kumimoji="0" sz="1000" b="0" i="0" u="none" strike="noStrike" cap="none" spc="0" normalizeH="0" baseline="0">
                  <a:ln>
                    <a:noFill/>
                  </a:ln>
                  <a:solidFill>
                    <a:prstClr val="black">
                      <a:lumMod val="65000"/>
                      <a:lumOff val="35000"/>
                    </a:prstClr>
                  </a:solidFill>
                  <a:effectLst/>
                  <a:uLnTx/>
                  <a:uFillTx/>
                  <a:latin typeface="Arial" panose="020B0604020202020204"/>
                </a:defRPr>
              </a:lvl1pPr>
            </a:lstStyle>
            <a:p>
              <a:r>
                <a:rPr>
                  <a:solidFill>
                    <a:schemeClr val="tx1"/>
                  </a:solidFill>
                </a:rPr>
                <a:t>Number </a:t>
              </a:r>
              <a:endParaRPr lang="fr-CH">
                <a:solidFill>
                  <a:schemeClr val="tx1"/>
                </a:solidFill>
              </a:endParaRPr>
            </a:p>
            <a:p>
              <a:r>
                <a:rPr>
                  <a:solidFill>
                    <a:schemeClr val="tx1"/>
                  </a:solidFill>
                </a:rPr>
                <a:t>of </a:t>
              </a:r>
              <a:r>
                <a:rPr lang="fr-CH" err="1">
                  <a:solidFill>
                    <a:schemeClr val="tx1"/>
                  </a:solidFill>
                </a:rPr>
                <a:t>deaths</a:t>
              </a:r>
              <a:endParaRPr>
                <a:solidFill>
                  <a:schemeClr val="tx1"/>
                </a:solidFill>
              </a:endParaRPr>
            </a:p>
          </p:txBody>
        </p:sp>
        <p:cxnSp>
          <p:nvCxnSpPr>
            <p:cNvPr id="27" name="Straight Connector 26">
              <a:extLst>
                <a:ext uri="{FF2B5EF4-FFF2-40B4-BE49-F238E27FC236}">
                  <a16:creationId xmlns:a16="http://schemas.microsoft.com/office/drawing/2014/main" id="{8EE393C5-F45A-4D79-93F9-6091D82FE058}"/>
                </a:ext>
              </a:extLst>
            </p:cNvPr>
            <p:cNvCxnSpPr/>
            <p:nvPr/>
          </p:nvCxnSpPr>
          <p:spPr>
            <a:xfrm>
              <a:off x="2779776" y="5212080"/>
              <a:ext cx="624535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928F0A-1782-4A35-9E28-1E2D3C9AC275}"/>
                </a:ext>
              </a:extLst>
            </p:cNvPr>
            <p:cNvCxnSpPr/>
            <p:nvPr/>
          </p:nvCxnSpPr>
          <p:spPr>
            <a:xfrm>
              <a:off x="2478024" y="319213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8135492-EBBD-4D9E-AF61-39903F5C624D}"/>
                </a:ext>
              </a:extLst>
            </p:cNvPr>
            <p:cNvCxnSpPr/>
            <p:nvPr/>
          </p:nvCxnSpPr>
          <p:spPr>
            <a:xfrm>
              <a:off x="2478024" y="359219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1155AD0-85B5-4278-B7A4-B34C52B65709}"/>
                </a:ext>
              </a:extLst>
            </p:cNvPr>
            <p:cNvCxnSpPr/>
            <p:nvPr/>
          </p:nvCxnSpPr>
          <p:spPr>
            <a:xfrm>
              <a:off x="2478024" y="440183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BAC75A-BBA4-4694-9415-F6B386BD3EAA}"/>
                </a:ext>
              </a:extLst>
            </p:cNvPr>
            <p:cNvCxnSpPr/>
            <p:nvPr/>
          </p:nvCxnSpPr>
          <p:spPr>
            <a:xfrm>
              <a:off x="2478024" y="480546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D565C42-DE76-4E78-B64A-00EC54BC89E7}"/>
                </a:ext>
              </a:extLst>
            </p:cNvPr>
            <p:cNvCxnSpPr/>
            <p:nvPr/>
          </p:nvCxnSpPr>
          <p:spPr>
            <a:xfrm>
              <a:off x="2478024" y="5208080"/>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4B41FFB-F00A-4643-855B-05D8AD2243B0}"/>
                </a:ext>
              </a:extLst>
            </p:cNvPr>
            <p:cNvSpPr txBox="1"/>
            <p:nvPr/>
          </p:nvSpPr>
          <p:spPr>
            <a:xfrm>
              <a:off x="1633664" y="2249424"/>
              <a:ext cx="865943"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1 400 000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FB399974-A4BE-42B6-96F8-761D7B8BBC0E}"/>
                </a:ext>
              </a:extLst>
            </p:cNvPr>
            <p:cNvSpPr txBox="1"/>
            <p:nvPr/>
          </p:nvSpPr>
          <p:spPr>
            <a:xfrm>
              <a:off x="1761905" y="3456432"/>
              <a:ext cx="737702"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800 000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2B0C454B-D9C1-4136-AA01-0581B9DEEEB0}"/>
                </a:ext>
              </a:extLst>
            </p:cNvPr>
            <p:cNvSpPr txBox="1"/>
            <p:nvPr/>
          </p:nvSpPr>
          <p:spPr>
            <a:xfrm>
              <a:off x="1761905" y="3858768"/>
              <a:ext cx="737702"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600 000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29A71E96-34DB-48ED-BFB5-478E5C7913CB}"/>
                </a:ext>
              </a:extLst>
            </p:cNvPr>
            <p:cNvSpPr txBox="1"/>
            <p:nvPr/>
          </p:nvSpPr>
          <p:spPr>
            <a:xfrm>
              <a:off x="1761905" y="4261104"/>
              <a:ext cx="737702"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400 000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29D12FCA-95A3-4E5F-8F18-1ED238217E7A}"/>
                </a:ext>
              </a:extLst>
            </p:cNvPr>
            <p:cNvSpPr txBox="1"/>
            <p:nvPr/>
          </p:nvSpPr>
          <p:spPr>
            <a:xfrm>
              <a:off x="1761905" y="4672584"/>
              <a:ext cx="737702"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200 000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E283E617-182F-40F8-A7FA-0BBBA40A6519}"/>
                </a:ext>
              </a:extLst>
            </p:cNvPr>
            <p:cNvSpPr txBox="1"/>
            <p:nvPr/>
          </p:nvSpPr>
          <p:spPr>
            <a:xfrm>
              <a:off x="2229982" y="5074920"/>
              <a:ext cx="269625"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33036726-CCED-4581-B657-0403205F3BFC}"/>
                </a:ext>
              </a:extLst>
            </p:cNvPr>
            <p:cNvSpPr txBox="1"/>
            <p:nvPr/>
          </p:nvSpPr>
          <p:spPr>
            <a:xfrm>
              <a:off x="1636776" y="2651760"/>
              <a:ext cx="865943"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1 200 000</a:t>
              </a:r>
              <a:endParaRPr kumimoji="0" lang="en-GB" sz="1200" b="0" i="0" u="none" strike="noStrike" kern="1200" cap="none" spc="0" normalizeH="0" baseline="0" noProof="0">
                <a:ln>
                  <a:noFill/>
                </a:ln>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8BEFE43E-C854-46D4-A380-B82E5B43CA67}"/>
                </a:ext>
              </a:extLst>
            </p:cNvPr>
            <p:cNvSpPr txBox="1"/>
            <p:nvPr/>
          </p:nvSpPr>
          <p:spPr>
            <a:xfrm>
              <a:off x="1636776" y="3054096"/>
              <a:ext cx="865943" cy="271869"/>
            </a:xfrm>
            <a:prstGeom prst="rect">
              <a:avLst/>
            </a:prstGeom>
            <a:noFill/>
          </p:spPr>
          <p:txBody>
            <a:bodyPr wrap="none" rtlCol="0">
              <a:spAutoFit/>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1 000 000</a:t>
              </a:r>
              <a:endParaRPr kumimoji="0" lang="en-GB" sz="1200" b="0" i="0" u="none" strike="noStrike" kern="1200" cap="none" spc="0" normalizeH="0" baseline="0" noProof="0">
                <a:ln>
                  <a:noFill/>
                </a:ln>
                <a:effectLst/>
                <a:uLnTx/>
                <a:uFillTx/>
                <a:latin typeface="Arial" panose="020B0604020202020204"/>
                <a:ea typeface="+mn-ea"/>
                <a:cs typeface="+mn-cs"/>
              </a:endParaRPr>
            </a:p>
          </p:txBody>
        </p:sp>
        <p:cxnSp>
          <p:nvCxnSpPr>
            <p:cNvPr id="41" name="Straight Connector 40">
              <a:extLst>
                <a:ext uri="{FF2B5EF4-FFF2-40B4-BE49-F238E27FC236}">
                  <a16:creationId xmlns:a16="http://schemas.microsoft.com/office/drawing/2014/main" id="{94BB53BC-5F8C-4B18-A414-785A304C2EA8}"/>
                </a:ext>
              </a:extLst>
            </p:cNvPr>
            <p:cNvCxnSpPr/>
            <p:nvPr/>
          </p:nvCxnSpPr>
          <p:spPr>
            <a:xfrm>
              <a:off x="2478024" y="3999394"/>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A737CE5-191A-4CBB-ACD0-7DFD331BE22A}"/>
                </a:ext>
              </a:extLst>
            </p:cNvPr>
            <p:cNvCxnSpPr/>
            <p:nvPr/>
          </p:nvCxnSpPr>
          <p:spPr>
            <a:xfrm>
              <a:off x="2478024" y="2787319"/>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EC93A64-E26C-4BE7-AF4E-D3ABE9186729}"/>
                </a:ext>
              </a:extLst>
            </p:cNvPr>
            <p:cNvSpPr txBox="1"/>
            <p:nvPr/>
          </p:nvSpPr>
          <p:spPr>
            <a:xfrm>
              <a:off x="6172200" y="2396297"/>
              <a:ext cx="3010504" cy="630942"/>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2400" b="1" i="0" u="none" strike="noStrike" kern="1200" cap="none" spc="0" normalizeH="0" baseline="0" noProof="0">
                  <a:ln>
                    <a:noFill/>
                  </a:ln>
                  <a:solidFill>
                    <a:srgbClr val="E40F2F"/>
                  </a:solidFill>
                  <a:effectLst/>
                  <a:uLnTx/>
                  <a:uFillTx/>
                  <a:latin typeface="Arial" panose="020B0604020202020204"/>
                  <a:ea typeface="+mn-ea"/>
                  <a:cs typeface="+mn-cs"/>
                </a:rPr>
                <a:t>820 000</a:t>
              </a:r>
              <a:r>
                <a:rPr kumimoji="0" lang="en-US" sz="2400" b="1" i="0" u="none" strike="noStrike" kern="1200" cap="none" spc="0" normalizeH="0" baseline="0" noProof="0">
                  <a:ln>
                    <a:noFill/>
                  </a:ln>
                  <a:solidFill>
                    <a:srgbClr val="00A99A"/>
                  </a:solidFill>
                  <a:effectLst/>
                  <a:uLnTx/>
                  <a:uFillTx/>
                  <a:latin typeface="Arial" panose="020B0604020202020204"/>
                  <a:ea typeface="+mn-ea"/>
                  <a:cs typeface="+mn-cs"/>
                </a:rPr>
                <a:t> </a:t>
              </a: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more deaths from</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2015 to 2020 than if the Fast-Track</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objectives had been met</a:t>
              </a:r>
              <a:endParaRPr kumimoji="0" lang="en-GB"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FF3FA78D-5FC0-4050-9406-F9D998AE3FBD}"/>
                </a:ext>
              </a:extLst>
            </p:cNvPr>
            <p:cNvSpPr txBox="1"/>
            <p:nvPr/>
          </p:nvSpPr>
          <p:spPr>
            <a:xfrm>
              <a:off x="9372600" y="5285232"/>
              <a:ext cx="2152764" cy="1231106"/>
            </a:xfrm>
            <a:prstGeom prst="rect">
              <a:avLst/>
            </a:prstGeom>
          </p:spPr>
          <p:txBody>
            <a:bodyPr vert="horz" wrap="square" lIns="0" tIns="0" rIns="0" bIns="0" rtlCol="0" anchor="t" anchorCtr="0">
              <a:spAutoFit/>
            </a:bodyPr>
            <a:lstStyle>
              <a:defPPr>
                <a:defRPr lang="LID4096"/>
              </a:defPPr>
              <a:lvl1pPr lvl="0">
                <a:defRPr sz="10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Note: </a:t>
              </a:r>
              <a:r>
                <a:rPr kumimoji="0" lang="en-US"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Methods for the estimation of AIDS-related mortality have been improved since 2016. As a result, the most recent estimates for AIDS-related mortality (orange line) are lower before 2016 than the estimates that were used to calculate the 2020 targets (green dotted line).</a:t>
              </a:r>
              <a:endParaRPr kumimoji="0" lang="en-GB" sz="10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endParaRPr>
            </a:p>
          </p:txBody>
        </p:sp>
        <p:cxnSp>
          <p:nvCxnSpPr>
            <p:cNvPr id="46" name="Straight Connector 45">
              <a:extLst>
                <a:ext uri="{FF2B5EF4-FFF2-40B4-BE49-F238E27FC236}">
                  <a16:creationId xmlns:a16="http://schemas.microsoft.com/office/drawing/2014/main" id="{23646188-E218-47AA-8C1D-841B7C84B3E1}"/>
                </a:ext>
              </a:extLst>
            </p:cNvPr>
            <p:cNvCxnSpPr/>
            <p:nvPr/>
          </p:nvCxnSpPr>
          <p:spPr>
            <a:xfrm>
              <a:off x="2478024" y="2398411"/>
              <a:ext cx="1097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96585A9B-5414-459B-96A0-2D3C769E7E61}"/>
                </a:ext>
              </a:extLst>
            </p:cNvPr>
            <p:cNvGrpSpPr/>
            <p:nvPr/>
          </p:nvGrpSpPr>
          <p:grpSpPr>
            <a:xfrm>
              <a:off x="4251960" y="5716225"/>
              <a:ext cx="1106599" cy="271869"/>
              <a:chOff x="5626842" y="5716225"/>
              <a:chExt cx="1106599" cy="271869"/>
            </a:xfrm>
          </p:grpSpPr>
          <p:sp>
            <p:nvSpPr>
              <p:cNvPr id="48" name="TextBox 47">
                <a:extLst>
                  <a:ext uri="{FF2B5EF4-FFF2-40B4-BE49-F238E27FC236}">
                    <a16:creationId xmlns:a16="http://schemas.microsoft.com/office/drawing/2014/main" id="{EB874300-ABF1-4EDD-BED8-92204BCA45D3}"/>
                  </a:ext>
                </a:extLst>
              </p:cNvPr>
              <p:cNvSpPr txBox="1"/>
              <p:nvPr/>
            </p:nvSpPr>
            <p:spPr>
              <a:xfrm>
                <a:off x="5901162" y="5716225"/>
                <a:ext cx="832279"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Projected</a:t>
                </a:r>
                <a:endPar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endParaRPr>
              </a:p>
            </p:txBody>
          </p:sp>
          <p:cxnSp>
            <p:nvCxnSpPr>
              <p:cNvPr id="49" name="Straight Connector 48">
                <a:extLst>
                  <a:ext uri="{FF2B5EF4-FFF2-40B4-BE49-F238E27FC236}">
                    <a16:creationId xmlns:a16="http://schemas.microsoft.com/office/drawing/2014/main" id="{A6F3B353-5BA9-47B8-A4BD-6305D58E51EC}"/>
                  </a:ext>
                </a:extLst>
              </p:cNvPr>
              <p:cNvCxnSpPr/>
              <p:nvPr/>
            </p:nvCxnSpPr>
            <p:spPr>
              <a:xfrm>
                <a:off x="5626842" y="5838885"/>
                <a:ext cx="274320" cy="0"/>
              </a:xfrm>
              <a:prstGeom prst="line">
                <a:avLst/>
              </a:prstGeom>
              <a:ln w="31750">
                <a:solidFill>
                  <a:srgbClr val="E51434"/>
                </a:solidFill>
                <a:prstDash val="sysDash"/>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34EECC83-05DD-4D2C-BA1F-B5EEAD515A96}"/>
                </a:ext>
              </a:extLst>
            </p:cNvPr>
            <p:cNvSpPr txBox="1"/>
            <p:nvPr/>
          </p:nvSpPr>
          <p:spPr>
            <a:xfrm>
              <a:off x="3066522" y="5716225"/>
              <a:ext cx="1003801"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Actual trend</a:t>
              </a:r>
              <a:endPar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endParaRPr>
            </a:p>
          </p:txBody>
        </p:sp>
        <p:cxnSp>
          <p:nvCxnSpPr>
            <p:cNvPr id="51" name="Straight Connector 50">
              <a:extLst>
                <a:ext uri="{FF2B5EF4-FFF2-40B4-BE49-F238E27FC236}">
                  <a16:creationId xmlns:a16="http://schemas.microsoft.com/office/drawing/2014/main" id="{868992A0-1C36-49C7-949F-B9E6D3EFB5E2}"/>
                </a:ext>
              </a:extLst>
            </p:cNvPr>
            <p:cNvCxnSpPr/>
            <p:nvPr/>
          </p:nvCxnSpPr>
          <p:spPr>
            <a:xfrm>
              <a:off x="2794057" y="5838885"/>
              <a:ext cx="274320" cy="0"/>
            </a:xfrm>
            <a:prstGeom prst="line">
              <a:avLst/>
            </a:prstGeom>
            <a:ln w="31750">
              <a:solidFill>
                <a:srgbClr val="E51534"/>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7CCE9740-D708-4275-A6A2-AA24F0D8A86F}"/>
                </a:ext>
              </a:extLst>
            </p:cNvPr>
            <p:cNvGrpSpPr/>
            <p:nvPr/>
          </p:nvGrpSpPr>
          <p:grpSpPr>
            <a:xfrm>
              <a:off x="5541264" y="5716225"/>
              <a:ext cx="1189058" cy="271869"/>
              <a:chOff x="4255242" y="5716225"/>
              <a:chExt cx="1189058" cy="271869"/>
            </a:xfrm>
          </p:grpSpPr>
          <p:sp>
            <p:nvSpPr>
              <p:cNvPr id="53" name="TextBox 52">
                <a:extLst>
                  <a:ext uri="{FF2B5EF4-FFF2-40B4-BE49-F238E27FC236}">
                    <a16:creationId xmlns:a16="http://schemas.microsoft.com/office/drawing/2014/main" id="{AEA4EDBF-7A2C-4002-9936-560F7F21BAD5}"/>
                  </a:ext>
                </a:extLst>
              </p:cNvPr>
              <p:cNvSpPr txBox="1"/>
              <p:nvPr/>
            </p:nvSpPr>
            <p:spPr>
              <a:xfrm>
                <a:off x="4529562" y="5716225"/>
                <a:ext cx="914738" cy="271869"/>
              </a:xfrm>
              <a:prstGeom prst="rect">
                <a:avLst/>
              </a:prstGeom>
              <a:noFill/>
            </p:spPr>
            <p:txBody>
              <a:bodyPr wrap="non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Fast-Track</a:t>
                </a:r>
                <a:endPar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endParaRPr>
              </a:p>
            </p:txBody>
          </p:sp>
          <p:cxnSp>
            <p:nvCxnSpPr>
              <p:cNvPr id="54" name="Straight Connector 53">
                <a:extLst>
                  <a:ext uri="{FF2B5EF4-FFF2-40B4-BE49-F238E27FC236}">
                    <a16:creationId xmlns:a16="http://schemas.microsoft.com/office/drawing/2014/main" id="{FAA0EBA2-3892-4FCA-9189-2C8B5B8F3973}"/>
                  </a:ext>
                </a:extLst>
              </p:cNvPr>
              <p:cNvCxnSpPr/>
              <p:nvPr/>
            </p:nvCxnSpPr>
            <p:spPr>
              <a:xfrm>
                <a:off x="4255242" y="5838885"/>
                <a:ext cx="274320" cy="0"/>
              </a:xfrm>
              <a:prstGeom prst="line">
                <a:avLst/>
              </a:prstGeom>
              <a:ln w="31750">
                <a:solidFill>
                  <a:srgbClr val="60CDF6"/>
                </a:solidFill>
                <a:prstDash val="sysDash"/>
              </a:ln>
            </p:spPr>
            <p:style>
              <a:lnRef idx="1">
                <a:schemeClr val="accent1"/>
              </a:lnRef>
              <a:fillRef idx="0">
                <a:schemeClr val="accent1"/>
              </a:fillRef>
              <a:effectRef idx="0">
                <a:schemeClr val="accent1"/>
              </a:effectRef>
              <a:fontRef idx="minor">
                <a:schemeClr val="tx1"/>
              </a:fontRef>
            </p:style>
          </p:cxnSp>
        </p:grpSp>
      </p:grpSp>
      <p:sp>
        <p:nvSpPr>
          <p:cNvPr id="56" name="object 2">
            <a:extLst>
              <a:ext uri="{FF2B5EF4-FFF2-40B4-BE49-F238E27FC236}">
                <a16:creationId xmlns:a16="http://schemas.microsoft.com/office/drawing/2014/main" id="{8FC70762-2A96-4473-BCFD-4F8C93F25E04}"/>
              </a:ext>
            </a:extLst>
          </p:cNvPr>
          <p:cNvSpPr>
            <a:spLocks noGrp="1"/>
          </p:cNvSpPr>
          <p:nvPr>
            <p:ph type="body" sz="quarter" idx="10"/>
          </p:nvPr>
        </p:nvSpPr>
        <p:spPr>
          <a:xfrm>
            <a:off x="0" y="0"/>
            <a:ext cx="12192000" cy="9144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E31836"/>
          </a:solidFill>
        </p:spPr>
        <p:txBody>
          <a:bodyPr wrap="square" lIns="182880" tIns="91440" rIns="182880" bIns="45720" rtlCol="0"/>
          <a:lstStyle/>
          <a:p>
            <a:endParaRPr lang="en-GB"/>
          </a:p>
        </p:txBody>
      </p:sp>
    </p:spTree>
    <p:extLst>
      <p:ext uri="{BB962C8B-B14F-4D97-AF65-F5344CB8AC3E}">
        <p14:creationId xmlns:p14="http://schemas.microsoft.com/office/powerpoint/2010/main" val="3850624250"/>
      </p:ext>
    </p:extLst>
  </p:cSld>
  <p:clrMapOvr>
    <a:masterClrMapping/>
  </p:clrMapOvr>
</p:sld>
</file>

<file path=ppt/theme/theme1.xml><?xml version="1.0" encoding="utf-8"?>
<a:theme xmlns:a="http://schemas.openxmlformats.org/drawingml/2006/main" name="5_Office Theme">
  <a:themeElements>
    <a:clrScheme name="2020 Reflective">
      <a:dk1>
        <a:sysClr val="windowText" lastClr="000000"/>
      </a:dk1>
      <a:lt1>
        <a:srgbClr val="FFFFFF"/>
      </a:lt1>
      <a:dk2>
        <a:srgbClr val="00A99A"/>
      </a:dk2>
      <a:lt2>
        <a:srgbClr val="B8E1DD"/>
      </a:lt2>
      <a:accent1>
        <a:srgbClr val="70C8BE"/>
      </a:accent1>
      <a:accent2>
        <a:srgbClr val="E07E55"/>
      </a:accent2>
      <a:accent3>
        <a:srgbClr val="CDC884"/>
      </a:accent3>
      <a:accent4>
        <a:srgbClr val="B6AEA7"/>
      </a:accent4>
      <a:accent5>
        <a:srgbClr val="63CDF6"/>
      </a:accent5>
      <a:accent6>
        <a:srgbClr val="F26B73"/>
      </a:accent6>
      <a:hlink>
        <a:srgbClr val="0066FF"/>
      </a:hlink>
      <a:folHlink>
        <a:srgbClr val="08BC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2020 Reflective">
      <a:dk1>
        <a:sysClr val="windowText" lastClr="000000"/>
      </a:dk1>
      <a:lt1>
        <a:srgbClr val="FFFFFF"/>
      </a:lt1>
      <a:dk2>
        <a:srgbClr val="00A99A"/>
      </a:dk2>
      <a:lt2>
        <a:srgbClr val="B8E1DD"/>
      </a:lt2>
      <a:accent1>
        <a:srgbClr val="70C8BE"/>
      </a:accent1>
      <a:accent2>
        <a:srgbClr val="E07E55"/>
      </a:accent2>
      <a:accent3>
        <a:srgbClr val="CDC884"/>
      </a:accent3>
      <a:accent4>
        <a:srgbClr val="B6AEA7"/>
      </a:accent4>
      <a:accent5>
        <a:srgbClr val="63CDF6"/>
      </a:accent5>
      <a:accent6>
        <a:srgbClr val="F26B73"/>
      </a:accent6>
      <a:hlink>
        <a:srgbClr val="0066FF"/>
      </a:hlink>
      <a:folHlink>
        <a:srgbClr val="08BC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2020 Reflective">
      <a:dk1>
        <a:sysClr val="windowText" lastClr="000000"/>
      </a:dk1>
      <a:lt1>
        <a:srgbClr val="FFFFFF"/>
      </a:lt1>
      <a:dk2>
        <a:srgbClr val="00A99A"/>
      </a:dk2>
      <a:lt2>
        <a:srgbClr val="B8E1DD"/>
      </a:lt2>
      <a:accent1>
        <a:srgbClr val="70C8BE"/>
      </a:accent1>
      <a:accent2>
        <a:srgbClr val="E07E55"/>
      </a:accent2>
      <a:accent3>
        <a:srgbClr val="CDC884"/>
      </a:accent3>
      <a:accent4>
        <a:srgbClr val="B6AEA7"/>
      </a:accent4>
      <a:accent5>
        <a:srgbClr val="63CDF6"/>
      </a:accent5>
      <a:accent6>
        <a:srgbClr val="F26B73"/>
      </a:accent6>
      <a:hlink>
        <a:srgbClr val="0066FF"/>
      </a:hlink>
      <a:folHlink>
        <a:srgbClr val="08BC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2020 Reflective">
      <a:dk1>
        <a:sysClr val="windowText" lastClr="000000"/>
      </a:dk1>
      <a:lt1>
        <a:srgbClr val="FFFFFF"/>
      </a:lt1>
      <a:dk2>
        <a:srgbClr val="00A99A"/>
      </a:dk2>
      <a:lt2>
        <a:srgbClr val="B8E1DD"/>
      </a:lt2>
      <a:accent1>
        <a:srgbClr val="70C8BE"/>
      </a:accent1>
      <a:accent2>
        <a:srgbClr val="E07E55"/>
      </a:accent2>
      <a:accent3>
        <a:srgbClr val="CDC884"/>
      </a:accent3>
      <a:accent4>
        <a:srgbClr val="B6AEA7"/>
      </a:accent4>
      <a:accent5>
        <a:srgbClr val="63CDF6"/>
      </a:accent5>
      <a:accent6>
        <a:srgbClr val="F26B73"/>
      </a:accent6>
      <a:hlink>
        <a:srgbClr val="0066FF"/>
      </a:hlink>
      <a:folHlink>
        <a:srgbClr val="08BC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2020 Reflective">
      <a:dk1>
        <a:sysClr val="windowText" lastClr="000000"/>
      </a:dk1>
      <a:lt1>
        <a:srgbClr val="FFFFFF"/>
      </a:lt1>
      <a:dk2>
        <a:srgbClr val="00A99A"/>
      </a:dk2>
      <a:lt2>
        <a:srgbClr val="B8E1DD"/>
      </a:lt2>
      <a:accent1>
        <a:srgbClr val="70C8BE"/>
      </a:accent1>
      <a:accent2>
        <a:srgbClr val="E07E55"/>
      </a:accent2>
      <a:accent3>
        <a:srgbClr val="CDC884"/>
      </a:accent3>
      <a:accent4>
        <a:srgbClr val="B6AEA7"/>
      </a:accent4>
      <a:accent5>
        <a:srgbClr val="63CDF6"/>
      </a:accent5>
      <a:accent6>
        <a:srgbClr val="F26B73"/>
      </a:accent6>
      <a:hlink>
        <a:srgbClr val="0066FF"/>
      </a:hlink>
      <a:folHlink>
        <a:srgbClr val="08BC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2020 Reflective">
      <a:dk1>
        <a:sysClr val="windowText" lastClr="000000"/>
      </a:dk1>
      <a:lt1>
        <a:srgbClr val="FFFFFF"/>
      </a:lt1>
      <a:dk2>
        <a:srgbClr val="00A99A"/>
      </a:dk2>
      <a:lt2>
        <a:srgbClr val="B8E1DD"/>
      </a:lt2>
      <a:accent1>
        <a:srgbClr val="70C8BE"/>
      </a:accent1>
      <a:accent2>
        <a:srgbClr val="E07E55"/>
      </a:accent2>
      <a:accent3>
        <a:srgbClr val="CDC884"/>
      </a:accent3>
      <a:accent4>
        <a:srgbClr val="B6AEA7"/>
      </a:accent4>
      <a:accent5>
        <a:srgbClr val="63CDF6"/>
      </a:accent5>
      <a:accent6>
        <a:srgbClr val="F26B73"/>
      </a:accent6>
      <a:hlink>
        <a:srgbClr val="0066FF"/>
      </a:hlink>
      <a:folHlink>
        <a:srgbClr val="08BC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2" ma:contentTypeDescription="Create a new document." ma:contentTypeScope="" ma:versionID="67c322b5bfab068b489e730f846bc278">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f68485d466c2b082b7cc05bd77c25e6f"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GOUIRAN, Nathalie</DisplayName>
        <AccountId>1997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FE1DFD-82D4-4106-9E06-65C56C7C078B}">
  <ds:schemaRefs>
    <ds:schemaRef ds:uri="288ef829-98c5-46d1-83dc-c2ef7c814da2"/>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16DC40-2FAC-4BB1-8A3E-70653678CD8F}">
  <ds:schemaRefs>
    <ds:schemaRef ds:uri="http://schemas.microsoft.com/office/2006/documentManagement/types"/>
    <ds:schemaRef ds:uri="http://www.w3.org/XML/1998/namespace"/>
    <ds:schemaRef ds:uri="2ddeef39-65d3-4660-94f2-f063f949c57e"/>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288ef829-98c5-46d1-83dc-c2ef7c814da2"/>
    <ds:schemaRef ds:uri="http://schemas.microsoft.com/office/2006/metadata/properties"/>
  </ds:schemaRefs>
</ds:datastoreItem>
</file>

<file path=customXml/itemProps3.xml><?xml version="1.0" encoding="utf-8"?>
<ds:datastoreItem xmlns:ds="http://schemas.openxmlformats.org/officeDocument/2006/customXml" ds:itemID="{EC88EBB4-9627-4CE7-B2EC-F9E5F06D2A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TotalTime>
  <Words>6999</Words>
  <Application>Microsoft Office PowerPoint</Application>
  <PresentationFormat>Widescreen</PresentationFormat>
  <Paragraphs>1433</Paragraphs>
  <Slides>45</Slides>
  <Notes>9</Notes>
  <HiddenSlides>0</HiddenSlides>
  <MMClips>0</MMClips>
  <ScaleCrop>false</ScaleCrop>
  <HeadingPairs>
    <vt:vector size="4" baseType="variant">
      <vt:variant>
        <vt:lpstr>Theme</vt:lpstr>
      </vt:variant>
      <vt:variant>
        <vt:i4>6</vt:i4>
      </vt:variant>
      <vt:variant>
        <vt:lpstr>Slide Titles</vt:lpstr>
      </vt:variant>
      <vt:variant>
        <vt:i4>45</vt:i4>
      </vt:variant>
    </vt:vector>
  </HeadingPairs>
  <TitlesOfParts>
    <vt:vector size="51" baseType="lpstr">
      <vt:lpstr>5_Office Theme</vt:lpstr>
      <vt:lpstr>4_Office Theme</vt:lpstr>
      <vt:lpstr>2_Office Theme</vt:lpstr>
      <vt:lpstr>1_Office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FADRIQUELA, Efren Estacio</dc:creator>
  <cp:lastModifiedBy>FADRIQUELA, Efren Estacio</cp:lastModifiedBy>
  <cp:revision>11</cp:revision>
  <dcterms:created xsi:type="dcterms:W3CDTF">2020-06-11T08:51:01Z</dcterms:created>
  <dcterms:modified xsi:type="dcterms:W3CDTF">2021-02-18T06:46:03Z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ies>
</file>