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3886" r:id="rId9"/>
  </p:sldMasterIdLst>
  <p:notesMasterIdLst>
    <p:notesMasterId r:id="rId31"/>
  </p:notesMasterIdLst>
  <p:sldIdLst>
    <p:sldId id="261" r:id="rId10"/>
    <p:sldId id="280" r:id="rId11"/>
    <p:sldId id="270" r:id="rId12"/>
    <p:sldId id="281" r:id="rId13"/>
    <p:sldId id="260" r:id="rId14"/>
    <p:sldId id="289" r:id="rId15"/>
    <p:sldId id="286" r:id="rId16"/>
    <p:sldId id="282" r:id="rId17"/>
    <p:sldId id="262" r:id="rId18"/>
    <p:sldId id="263" r:id="rId19"/>
    <p:sldId id="265" r:id="rId20"/>
    <p:sldId id="271" r:id="rId21"/>
    <p:sldId id="277" r:id="rId22"/>
    <p:sldId id="283" r:id="rId23"/>
    <p:sldId id="272" r:id="rId24"/>
    <p:sldId id="284" r:id="rId25"/>
    <p:sldId id="268" r:id="rId26"/>
    <p:sldId id="276" r:id="rId27"/>
    <p:sldId id="274" r:id="rId28"/>
    <p:sldId id="275" r:id="rId29"/>
    <p:sldId id="290"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57"/>
    <a:srgbClr val="E1884B"/>
    <a:srgbClr val="D27732"/>
    <a:srgbClr val="E27222"/>
    <a:srgbClr val="F69C0A"/>
    <a:srgbClr val="FF681D"/>
    <a:srgbClr val="0092D2"/>
    <a:srgbClr val="70C8BE"/>
    <a:srgbClr val="89C443"/>
    <a:srgbClr val="02A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5781" autoAdjust="0"/>
  </p:normalViewPr>
  <p:slideViewPr>
    <p:cSldViewPr snapToGrid="0">
      <p:cViewPr varScale="1">
        <p:scale>
          <a:sx n="98" d="100"/>
          <a:sy n="98" d="100"/>
        </p:scale>
        <p:origin x="2664" y="78"/>
      </p:cViewPr>
      <p:guideLst>
        <p:guide orient="horz" pos="2161"/>
        <p:guide orient="horz" pos="4075"/>
        <p:guide pos="2880"/>
        <p:guide pos="2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6B354-D3B1-4F80-857B-C6B61207DBAB}" type="datetimeFigureOut">
              <a:rPr lang="en-US" smtClean="0"/>
              <a:t>1/11/2024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E2509-9DCA-404C-9FF1-104E1173A6B7}" type="slidenum">
              <a:rPr lang="en-US" smtClean="0"/>
              <a:t>‹#›</a:t>
            </a:fld>
            <a:endParaRPr lang="en-US"/>
          </a:p>
        </p:txBody>
      </p:sp>
    </p:spTree>
    <p:extLst>
      <p:ext uri="{BB962C8B-B14F-4D97-AF65-F5344CB8AC3E}">
        <p14:creationId xmlns:p14="http://schemas.microsoft.com/office/powerpoint/2010/main" val="371479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 </a:t>
            </a:r>
            <a:r>
              <a:rPr lang="en-US" dirty="0" err="1"/>
              <a:t>presentación</a:t>
            </a:r>
            <a:r>
              <a:rPr lang="en-US" dirty="0"/>
              <a:t> </a:t>
            </a:r>
            <a:r>
              <a:rPr lang="en-US" dirty="0" err="1"/>
              <a:t>ofrece</a:t>
            </a:r>
            <a:r>
              <a:rPr lang="en-US" dirty="0"/>
              <a:t> </a:t>
            </a:r>
            <a:r>
              <a:rPr lang="en-US" dirty="0" err="1"/>
              <a:t>una</a:t>
            </a:r>
            <a:r>
              <a:rPr lang="en-US" dirty="0"/>
              <a:t> </a:t>
            </a:r>
            <a:r>
              <a:rPr lang="en-US" dirty="0" err="1"/>
              <a:t>visión</a:t>
            </a:r>
            <a:r>
              <a:rPr lang="en-US" dirty="0"/>
              <a:t> general del </a:t>
            </a:r>
            <a:r>
              <a:rPr lang="en-US" dirty="0" err="1"/>
              <a:t>mecanismo</a:t>
            </a:r>
            <a:r>
              <a:rPr lang="en-US" dirty="0"/>
              <a:t> de </a:t>
            </a:r>
            <a:r>
              <a:rPr lang="en-US" dirty="0" err="1"/>
              <a:t>Monitoreo</a:t>
            </a:r>
            <a:r>
              <a:rPr lang="en-US" dirty="0"/>
              <a:t> Global del </a:t>
            </a:r>
            <a:r>
              <a:rPr lang="en-US" dirty="0" err="1"/>
              <a:t>Sida</a:t>
            </a:r>
            <a:r>
              <a:rPr lang="en-US" dirty="0"/>
              <a:t>. Se centra </a:t>
            </a:r>
            <a:r>
              <a:rPr lang="en-US" dirty="0" err="1"/>
              <a:t>en</a:t>
            </a:r>
            <a:r>
              <a:rPr lang="en-US" dirty="0"/>
              <a:t> </a:t>
            </a:r>
            <a:r>
              <a:rPr lang="en-US" dirty="0" err="1"/>
              <a:t>medir</a:t>
            </a:r>
            <a:r>
              <a:rPr lang="en-US" dirty="0"/>
              <a:t> </a:t>
            </a:r>
            <a:r>
              <a:rPr lang="en-US" dirty="0" err="1"/>
              <a:t>los</a:t>
            </a:r>
            <a:r>
              <a:rPr lang="en-US" dirty="0"/>
              <a:t> </a:t>
            </a:r>
            <a:r>
              <a:rPr lang="en-US" dirty="0" err="1"/>
              <a:t>avances</a:t>
            </a:r>
            <a:r>
              <a:rPr lang="en-US" dirty="0"/>
              <a:t> </a:t>
            </a:r>
            <a:r>
              <a:rPr lang="en-US" dirty="0" err="1"/>
              <a:t>hacia</a:t>
            </a:r>
            <a:r>
              <a:rPr lang="en-US" dirty="0"/>
              <a:t> </a:t>
            </a:r>
            <a:r>
              <a:rPr lang="en-US" dirty="0" err="1"/>
              <a:t>los</a:t>
            </a:r>
            <a:r>
              <a:rPr lang="en-US" dirty="0"/>
              <a:t> </a:t>
            </a:r>
            <a:r>
              <a:rPr lang="en-US" dirty="0" err="1"/>
              <a:t>objetivos</a:t>
            </a:r>
            <a:r>
              <a:rPr lang="en-US" dirty="0"/>
              <a:t> </a:t>
            </a:r>
            <a:r>
              <a:rPr lang="en-US" dirty="0" err="1"/>
              <a:t>globales</a:t>
            </a:r>
            <a:r>
              <a:rPr lang="en-US" dirty="0"/>
              <a:t> contra </a:t>
            </a:r>
            <a:r>
              <a:rPr lang="en-US" dirty="0" err="1"/>
              <a:t>el</a:t>
            </a:r>
            <a:r>
              <a:rPr lang="en-US" dirty="0"/>
              <a:t> </a:t>
            </a:r>
            <a:r>
              <a:rPr lang="en-US" dirty="0" err="1"/>
              <a:t>sida</a:t>
            </a:r>
            <a:r>
              <a:rPr lang="en-US" dirty="0"/>
              <a:t> </a:t>
            </a:r>
            <a:r>
              <a:rPr lang="en-US" dirty="0" err="1"/>
              <a:t>fijados</a:t>
            </a:r>
            <a:r>
              <a:rPr lang="en-US" dirty="0"/>
              <a:t> para 2025 y </a:t>
            </a:r>
            <a:r>
              <a:rPr lang="en-US" dirty="0" err="1"/>
              <a:t>poner</a:t>
            </a:r>
            <a:r>
              <a:rPr lang="en-US" dirty="0"/>
              <a:t> fin al </a:t>
            </a:r>
            <a:r>
              <a:rPr lang="en-US" dirty="0" err="1"/>
              <a:t>sida</a:t>
            </a:r>
            <a:r>
              <a:rPr lang="en-US" dirty="0"/>
              <a:t> para 2030.  </a:t>
            </a:r>
          </a:p>
        </p:txBody>
      </p:sp>
      <p:sp>
        <p:nvSpPr>
          <p:cNvPr id="4" name="Slide Number Placeholder 3"/>
          <p:cNvSpPr>
            <a:spLocks noGrp="1"/>
          </p:cNvSpPr>
          <p:nvPr>
            <p:ph type="sldNum" sz="quarter" idx="5"/>
          </p:nvPr>
        </p:nvSpPr>
        <p:spPr/>
        <p:txBody>
          <a:bodyPr/>
          <a:lstStyle/>
          <a:p>
            <a:fld id="{15BE2509-9DCA-404C-9FF1-104E1173A6B7}" type="slidenum">
              <a:rPr lang="en-US" smtClean="0"/>
              <a:t>1</a:t>
            </a:fld>
            <a:endParaRPr lang="en-US"/>
          </a:p>
        </p:txBody>
      </p:sp>
    </p:spTree>
    <p:extLst>
      <p:ext uri="{BB962C8B-B14F-4D97-AF65-F5344CB8AC3E}">
        <p14:creationId xmlns:p14="http://schemas.microsoft.com/office/powerpoint/2010/main" val="387960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1A1A"/>
                </a:solidFill>
                <a:latin typeface="AvenirLTStd-Book"/>
              </a:rPr>
              <a:t>En la segunda fase, en marzo, al realizar el informe, </a:t>
            </a:r>
            <a:r>
              <a:rPr lang="en-US" sz="1800" b="0" i="0" u="none" strike="noStrike" baseline="0" dirty="0" err="1">
                <a:solidFill>
                  <a:srgbClr val="1A1A1A"/>
                </a:solidFill>
                <a:latin typeface="AvenirLTStd-Book"/>
              </a:rPr>
              <a:t>el</a:t>
            </a:r>
            <a:r>
              <a:rPr lang="en-US" sz="1800" b="0" i="0" u="none" strike="noStrike" baseline="0" dirty="0">
                <a:solidFill>
                  <a:srgbClr val="1A1A1A"/>
                </a:solidFill>
                <a:latin typeface="AvenirLTStd-Book"/>
              </a:rPr>
              <a:t> relator nacional introduce los datos pertinentes y el informe narrativo en la herramienta en línea; carga todos los </a:t>
            </a:r>
            <a:r>
              <a:rPr lang="en-US" sz="1800" b="0" i="0" u="none" strike="noStrike" baseline="0" dirty="0" err="1">
                <a:solidFill>
                  <a:srgbClr val="1A1A1A"/>
                </a:solidFill>
                <a:latin typeface="AvenirLTStd-Book"/>
              </a:rPr>
              <a:t>documentos</a:t>
            </a:r>
            <a:r>
              <a:rPr lang="en-US" sz="1800" b="0" i="0" u="none" strike="noStrike" baseline="0" dirty="0">
                <a:solidFill>
                  <a:srgbClr val="1A1A1A"/>
                </a:solidFill>
                <a:latin typeface="AvenirLTStd-Book"/>
              </a:rPr>
              <a:t> de </a:t>
            </a:r>
            <a:r>
              <a:rPr lang="en-US" sz="1800" b="0" i="0" u="none" strike="noStrike" baseline="0" dirty="0" err="1">
                <a:solidFill>
                  <a:srgbClr val="1A1A1A"/>
                </a:solidFill>
                <a:latin typeface="AvenirLTStd-Book"/>
              </a:rPr>
              <a:t>soporte</a:t>
            </a:r>
            <a:r>
              <a:rPr lang="en-US" sz="1800" b="0" i="0" u="none" strike="noStrike" baseline="0" dirty="0">
                <a:solidFill>
                  <a:srgbClr val="1A1A1A"/>
                </a:solidFill>
                <a:latin typeface="AvenirLTStd-Book"/>
              </a:rPr>
              <a:t> y confirma la presentación del GAM antes del 31 de marzo.</a:t>
            </a:r>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10</a:t>
            </a:fld>
            <a:endParaRPr lang="en-US"/>
          </a:p>
        </p:txBody>
      </p:sp>
    </p:spTree>
    <p:extLst>
      <p:ext uri="{BB962C8B-B14F-4D97-AF65-F5344CB8AC3E}">
        <p14:creationId xmlns:p14="http://schemas.microsoft.com/office/powerpoint/2010/main" val="107361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1A1A"/>
                </a:solidFill>
                <a:latin typeface="AvenirLTStd-Book"/>
              </a:rPr>
              <a:t>En la última fase, de abril a junio, el relator nacional tiene todavía algunas tareas de seguimiento. ONUSIDA puede realizar consultas sobre los datos a los relatores nacionales, que es importante que se aborden antes de que se haga público el conjunto de datos final. Los relatores también pueden utilizar extractos de la herramienta de presentación de informes en línea del GAM para informar sobre cualquier evento público nacional, foro o revisión de </a:t>
            </a:r>
            <a:r>
              <a:rPr lang="en-US" sz="1800" b="0" i="0" u="none" strike="noStrike" baseline="0" dirty="0" err="1">
                <a:solidFill>
                  <a:srgbClr val="1A1A1A"/>
                </a:solidFill>
                <a:latin typeface="AvenirLTStd-Book"/>
              </a:rPr>
              <a:t>programas</a:t>
            </a:r>
            <a:r>
              <a:rPr lang="en-US" sz="1800" b="0" i="0" u="none" strike="noStrike" baseline="0" dirty="0">
                <a:solidFill>
                  <a:srgbClr val="1A1A1A"/>
                </a:solidFill>
                <a:latin typeface="AvenirLTStd-Book"/>
              </a:rPr>
              <a:t> sobre el progreso hacia la </a:t>
            </a:r>
            <a:r>
              <a:rPr lang="en-US" sz="1800" b="0" i="0" u="none" strike="noStrike" baseline="0" dirty="0" err="1">
                <a:solidFill>
                  <a:srgbClr val="1A1A1A"/>
                </a:solidFill>
                <a:latin typeface="AvenirLTStd-Book"/>
              </a:rPr>
              <a:t>eliminación</a:t>
            </a:r>
            <a:r>
              <a:rPr lang="en-US" sz="1800" b="0" i="0" u="none" strike="noStrike" baseline="0" dirty="0">
                <a:solidFill>
                  <a:srgbClr val="1A1A1A"/>
                </a:solidFill>
                <a:latin typeface="AvenirLTStd-Book"/>
              </a:rPr>
              <a:t> del sida para 2030. </a:t>
            </a:r>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Como parte del proceso de finalización, los datos reportados deben ser validados y conciliados entre todos los socios del país, incluidas las organizaciones dirigidas por la comunidad. La herramienta de elaboración de informes en línea apoya este proceso mediante la posibilidad de compartir credenciales de visualización con las partes interesadas nacionales. </a:t>
            </a:r>
          </a:p>
          <a:p>
            <a:pPr algn="l"/>
            <a:endParaRPr lang="en-US" sz="1800" b="0" i="0" u="none" strike="noStrike" baseline="0" dirty="0">
              <a:solidFill>
                <a:srgbClr val="1A1A1A"/>
              </a:solidFill>
              <a:latin typeface="AvenirLTStd-Book"/>
            </a:endParaRPr>
          </a:p>
          <a:p>
            <a:pPr algn="l"/>
            <a:r>
              <a:rPr lang="en-US" sz="1800" b="0" i="0" u="none" strike="noStrike" baseline="0" dirty="0">
                <a:solidFill>
                  <a:srgbClr val="1A1A1A"/>
                </a:solidFill>
                <a:latin typeface="AvenirLTStd-Book"/>
              </a:rPr>
              <a:t>Varios países han informado de que esta función permitía a las organizaciones comunitarias y a otros socios ver y hacer aportaciones durante el proceso de elaboración de informes, lo que posibilitaba una consulta y validación más amplias y rápidas de las partes interesadas.</a:t>
            </a:r>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11</a:t>
            </a:fld>
            <a:endParaRPr lang="en-US"/>
          </a:p>
        </p:txBody>
      </p:sp>
    </p:spTree>
    <p:extLst>
      <p:ext uri="{BB962C8B-B14F-4D97-AF65-F5344CB8AC3E}">
        <p14:creationId xmlns:p14="http://schemas.microsoft.com/office/powerpoint/2010/main" val="418831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a:ea typeface="ＭＳ Ｐゴシック"/>
                <a:cs typeface="Arial"/>
              </a:rPr>
              <a:t>Una de las principales herramientas que pueden utilizarse para obtener denominadores para reportar es el paquete informático Spectrum.</a:t>
            </a:r>
            <a:endParaRPr lang="en-US" altLang="en-US" sz="1200" dirty="0">
              <a:solidFill>
                <a:srgbClr val="000000"/>
              </a:solidFill>
              <a:latin typeface="Arial"/>
              <a:ea typeface="ＭＳ Ｐゴシック"/>
              <a:cs typeface="Arial"/>
            </a:endParaRPr>
          </a:p>
          <a:p>
            <a:r>
              <a:rPr lang="en-US" dirty="0"/>
              <a:t>Para reducir la introducción manual de datos, los países pueden optar por utilizar Spectrum como fuente. ONUSIDA obtendrá los resultados directamente del archivo nacional final de Spectrum. </a:t>
            </a:r>
          </a:p>
        </p:txBody>
      </p:sp>
      <p:sp>
        <p:nvSpPr>
          <p:cNvPr id="4" name="Slide Number Placeholder 3"/>
          <p:cNvSpPr>
            <a:spLocks noGrp="1"/>
          </p:cNvSpPr>
          <p:nvPr>
            <p:ph type="sldNum" sz="quarter" idx="5"/>
          </p:nvPr>
        </p:nvSpPr>
        <p:spPr/>
        <p:txBody>
          <a:bodyPr/>
          <a:lstStyle/>
          <a:p>
            <a:fld id="{15BE2509-9DCA-404C-9FF1-104E1173A6B7}" type="slidenum">
              <a:rPr lang="en-US" smtClean="0"/>
              <a:t>12</a:t>
            </a:fld>
            <a:endParaRPr lang="en-US"/>
          </a:p>
        </p:txBody>
      </p:sp>
    </p:spTree>
    <p:extLst>
      <p:ext uri="{BB962C8B-B14F-4D97-AF65-F5344CB8AC3E}">
        <p14:creationId xmlns:p14="http://schemas.microsoft.com/office/powerpoint/2010/main" val="396509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 comunidades y la sociedad civil desempeñan un papel importante en la respuesta al sida. El proceso de elaboración de informes se beneficia de la estrecha participación de los representantes de la comunidad y la sociedad civil, que pueden aportar información sobre el estado de la respuesta al sida, así como ayudar a identificar las barreras que impiden una prestación de servicios eficaz.</a:t>
            </a:r>
          </a:p>
        </p:txBody>
      </p:sp>
      <p:sp>
        <p:nvSpPr>
          <p:cNvPr id="4" name="Slide Number Placeholder 3"/>
          <p:cNvSpPr>
            <a:spLocks noGrp="1"/>
          </p:cNvSpPr>
          <p:nvPr>
            <p:ph type="sldNum" sz="quarter" idx="5"/>
          </p:nvPr>
        </p:nvSpPr>
        <p:spPr/>
        <p:txBody>
          <a:bodyPr/>
          <a:lstStyle/>
          <a:p>
            <a:fld id="{15BE2509-9DCA-404C-9FF1-104E1173A6B7}" type="slidenum">
              <a:rPr lang="en-US" smtClean="0"/>
              <a:t>13</a:t>
            </a:fld>
            <a:endParaRPr lang="en-US"/>
          </a:p>
        </p:txBody>
      </p:sp>
    </p:spTree>
    <p:extLst>
      <p:ext uri="{BB962C8B-B14F-4D97-AF65-F5344CB8AC3E}">
        <p14:creationId xmlns:p14="http://schemas.microsoft.com/office/powerpoint/2010/main" val="3496474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continuación le resumimos algunos recursos disponibles sobre el proceso de reportar.</a:t>
            </a:r>
          </a:p>
        </p:txBody>
      </p:sp>
      <p:sp>
        <p:nvSpPr>
          <p:cNvPr id="4" name="Slide Number Placeholder 3"/>
          <p:cNvSpPr>
            <a:spLocks noGrp="1"/>
          </p:cNvSpPr>
          <p:nvPr>
            <p:ph type="sldNum" sz="quarter" idx="5"/>
          </p:nvPr>
        </p:nvSpPr>
        <p:spPr/>
        <p:txBody>
          <a:bodyPr/>
          <a:lstStyle/>
          <a:p>
            <a:fld id="{15BE2509-9DCA-404C-9FF1-104E1173A6B7}" type="slidenum">
              <a:rPr lang="en-US" smtClean="0"/>
              <a:t>14</a:t>
            </a:fld>
            <a:endParaRPr lang="en-US"/>
          </a:p>
        </p:txBody>
      </p:sp>
    </p:spTree>
    <p:extLst>
      <p:ext uri="{BB962C8B-B14F-4D97-AF65-F5344CB8AC3E}">
        <p14:creationId xmlns:p14="http://schemas.microsoft.com/office/powerpoint/2010/main" val="381236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Puede solicitar ayuda a las oficinas de ONUSIDA, UNICEF o la OMS presentes en su país, o enviar un correo electrónico a </a:t>
            </a:r>
            <a:r>
              <a:rPr lang="en-GB" altLang="en-US" sz="1200" dirty="0">
                <a:latin typeface="Arial" panose="020B0604020202020204" pitchFamily="34" charset="0"/>
                <a:cs typeface="Arial" panose="020B0604020202020204" pitchFamily="34" charset="0"/>
              </a:rPr>
              <a:t>AIDSreporting@unaids.org.</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15</a:t>
            </a:fld>
            <a:endParaRPr lang="en-US"/>
          </a:p>
        </p:txBody>
      </p:sp>
    </p:spTree>
    <p:extLst>
      <p:ext uri="{BB962C8B-B14F-4D97-AF65-F5344CB8AC3E}">
        <p14:creationId xmlns:p14="http://schemas.microsoft.com/office/powerpoint/2010/main" val="409636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Los datos reportados en anteriores rondas de informes que han sido validados están disponibles en el sitio web AIDSinfo.unaids.org. </a:t>
            </a:r>
          </a:p>
        </p:txBody>
      </p:sp>
      <p:sp>
        <p:nvSpPr>
          <p:cNvPr id="4" name="Slide Number Placeholder 3"/>
          <p:cNvSpPr>
            <a:spLocks noGrp="1"/>
          </p:cNvSpPr>
          <p:nvPr>
            <p:ph type="sldNum" sz="quarter" idx="5"/>
          </p:nvPr>
        </p:nvSpPr>
        <p:spPr/>
        <p:txBody>
          <a:bodyPr/>
          <a:lstStyle/>
          <a:p>
            <a:fld id="{15BE2509-9DCA-404C-9FF1-104E1173A6B7}" type="slidenum">
              <a:rPr lang="en-US" smtClean="0"/>
              <a:t>16</a:t>
            </a:fld>
            <a:endParaRPr lang="en-US"/>
          </a:p>
        </p:txBody>
      </p:sp>
    </p:spTree>
    <p:extLst>
      <p:ext uri="{BB962C8B-B14F-4D97-AF65-F5344CB8AC3E}">
        <p14:creationId xmlns:p14="http://schemas.microsoft.com/office/powerpoint/2010/main" val="398123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Puede consultar los datos epidemiológicos y otros indicadores desde el sitio principal; utilizando mapas, hojas de datos, gráficos o haciendo comparaciones entre países. </a:t>
            </a:r>
          </a:p>
        </p:txBody>
      </p:sp>
      <p:sp>
        <p:nvSpPr>
          <p:cNvPr id="4" name="Slide Number Placeholder 3"/>
          <p:cNvSpPr>
            <a:spLocks noGrp="1"/>
          </p:cNvSpPr>
          <p:nvPr>
            <p:ph type="sldNum" sz="quarter" idx="5"/>
          </p:nvPr>
        </p:nvSpPr>
        <p:spPr/>
        <p:txBody>
          <a:bodyPr/>
          <a:lstStyle/>
          <a:p>
            <a:fld id="{15BE2509-9DCA-404C-9FF1-104E1173A6B7}" type="slidenum">
              <a:rPr lang="en-US" smtClean="0"/>
              <a:t>17</a:t>
            </a:fld>
            <a:endParaRPr lang="en-US"/>
          </a:p>
        </p:txBody>
      </p:sp>
    </p:spTree>
    <p:extLst>
      <p:ext uri="{BB962C8B-B14F-4D97-AF65-F5344CB8AC3E}">
        <p14:creationId xmlns:p14="http://schemas.microsoft.com/office/powerpoint/2010/main" val="155234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a:t>El Atlas de Poblaciones Clave se centra en los datos de poblaciones clave, que abarcan a </a:t>
            </a:r>
            <a:r>
              <a:rPr lang="en-US" b="0" i="0" u="none" strike="noStrike" cap="all">
                <a:solidFill>
                  <a:srgbClr val="212529"/>
                </a:solidFill>
                <a:effectLst/>
                <a:latin typeface="Arial" panose="020B0604020202020204" pitchFamily="34" charset="0"/>
              </a:rPr>
              <a:t>TRABAJADORES DEL SEXO, HOMBRES QUE TIENEN SEXO CON HOMBRES, PERSONAS QUE SE INYECTAN DROGAS, PERSONAS TRANSGÉNEROS, PRISIONEROS y PERSONAS QUE VIVEN CON EL VIH.</a:t>
            </a:r>
            <a:endParaRPr lang="en-US" b="0" i="0" cap="all">
              <a:solidFill>
                <a:srgbClr val="212529"/>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18</a:t>
            </a:fld>
            <a:endParaRPr lang="en-US"/>
          </a:p>
        </p:txBody>
      </p:sp>
    </p:spTree>
    <p:extLst>
      <p:ext uri="{BB962C8B-B14F-4D97-AF65-F5344CB8AC3E}">
        <p14:creationId xmlns:p14="http://schemas.microsoft.com/office/powerpoint/2010/main" val="49321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 </a:t>
            </a:r>
            <a:r>
              <a:rPr lang="en-US" dirty="0" err="1"/>
              <a:t>cuadros</a:t>
            </a:r>
            <a:r>
              <a:rPr lang="en-US" dirty="0"/>
              <a:t> de </a:t>
            </a:r>
            <a:r>
              <a:rPr lang="en-US" dirty="0" err="1"/>
              <a:t>datos</a:t>
            </a:r>
            <a:r>
              <a:rPr lang="en-US" dirty="0"/>
              <a:t> </a:t>
            </a:r>
            <a:r>
              <a:rPr lang="en-US" dirty="0" err="1"/>
              <a:t>financieros</a:t>
            </a:r>
            <a:r>
              <a:rPr lang="en-US" dirty="0"/>
              <a:t> </a:t>
            </a:r>
            <a:r>
              <a:rPr lang="en-US" dirty="0" err="1"/>
              <a:t>incluyen</a:t>
            </a:r>
            <a:r>
              <a:rPr lang="en-US" dirty="0"/>
              <a:t> </a:t>
            </a:r>
            <a:r>
              <a:rPr lang="en-US" dirty="0" err="1"/>
              <a:t>datos</a:t>
            </a:r>
            <a:r>
              <a:rPr lang="en-US" dirty="0"/>
              <a:t> </a:t>
            </a:r>
            <a:r>
              <a:rPr lang="en-US" dirty="0" err="1"/>
              <a:t>mundiales</a:t>
            </a:r>
            <a:r>
              <a:rPr lang="en-US" dirty="0"/>
              <a:t>, </a:t>
            </a:r>
            <a:r>
              <a:rPr lang="en-US" dirty="0" err="1"/>
              <a:t>regionales</a:t>
            </a:r>
            <a:r>
              <a:rPr lang="en-US" dirty="0"/>
              <a:t> y </a:t>
            </a:r>
            <a:r>
              <a:rPr lang="en-US" dirty="0" err="1"/>
              <a:t>por</a:t>
            </a:r>
            <a:r>
              <a:rPr lang="en-US" dirty="0"/>
              <a:t> </a:t>
            </a:r>
            <a:r>
              <a:rPr lang="en-US" dirty="0" err="1"/>
              <a:t>países</a:t>
            </a:r>
            <a:r>
              <a:rPr lang="en-US" dirty="0"/>
              <a:t> </a:t>
            </a:r>
            <a:r>
              <a:rPr lang="en-US" dirty="0" err="1"/>
              <a:t>sobre</a:t>
            </a:r>
            <a:r>
              <a:rPr lang="en-US" dirty="0"/>
              <a:t> la </a:t>
            </a:r>
            <a:r>
              <a:rPr lang="en-US" dirty="0" err="1"/>
              <a:t>financiación</a:t>
            </a:r>
            <a:r>
              <a:rPr lang="en-US" dirty="0"/>
              <a:t> y </a:t>
            </a:r>
            <a:r>
              <a:rPr lang="en-US" dirty="0" err="1"/>
              <a:t>el</a:t>
            </a:r>
            <a:r>
              <a:rPr lang="en-US" dirty="0"/>
              <a:t> </a:t>
            </a:r>
            <a:r>
              <a:rPr lang="en-US" dirty="0" err="1"/>
              <a:t>gasto</a:t>
            </a:r>
            <a:r>
              <a:rPr lang="en-US" dirty="0"/>
              <a:t> de la </a:t>
            </a:r>
            <a:r>
              <a:rPr lang="en-US" dirty="0" err="1"/>
              <a:t>respuesta</a:t>
            </a:r>
            <a:r>
              <a:rPr lang="en-US" dirty="0"/>
              <a:t> al </a:t>
            </a:r>
            <a:r>
              <a:rPr lang="en-US" dirty="0" err="1"/>
              <a:t>sida</a:t>
            </a:r>
            <a:r>
              <a:rPr lang="en-US" dirty="0"/>
              <a:t>.</a:t>
            </a:r>
          </a:p>
        </p:txBody>
      </p:sp>
      <p:sp>
        <p:nvSpPr>
          <p:cNvPr id="4" name="Slide Number Placeholder 3"/>
          <p:cNvSpPr>
            <a:spLocks noGrp="1"/>
          </p:cNvSpPr>
          <p:nvPr>
            <p:ph type="sldNum" sz="quarter" idx="5"/>
          </p:nvPr>
        </p:nvSpPr>
        <p:spPr/>
        <p:txBody>
          <a:bodyPr/>
          <a:lstStyle/>
          <a:p>
            <a:fld id="{15BE2509-9DCA-404C-9FF1-104E1173A6B7}" type="slidenum">
              <a:rPr lang="en-US" smtClean="0"/>
              <a:t>19</a:t>
            </a:fld>
            <a:endParaRPr lang="en-US"/>
          </a:p>
        </p:txBody>
      </p:sp>
    </p:spTree>
    <p:extLst>
      <p:ext uri="{BB962C8B-B14F-4D97-AF65-F5344CB8AC3E}">
        <p14:creationId xmlns:p14="http://schemas.microsoft.com/office/powerpoint/2010/main" val="143579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a:t>
            </a:r>
            <a:r>
              <a:rPr lang="en-US" dirty="0" err="1"/>
              <a:t>Monitoreo</a:t>
            </a:r>
            <a:r>
              <a:rPr lang="en-US" dirty="0"/>
              <a:t> Global del </a:t>
            </a:r>
            <a:r>
              <a:rPr lang="en-US" dirty="0" err="1"/>
              <a:t>Sida</a:t>
            </a:r>
            <a:r>
              <a:rPr lang="en-US" dirty="0"/>
              <a:t> </a:t>
            </a:r>
            <a:r>
              <a:rPr lang="en-US" dirty="0" err="1"/>
              <a:t>incluye</a:t>
            </a:r>
            <a:r>
              <a:rPr lang="en-US" dirty="0"/>
              <a:t> </a:t>
            </a:r>
            <a:r>
              <a:rPr lang="en-US" dirty="0" err="1"/>
              <a:t>varios</a:t>
            </a:r>
            <a:r>
              <a:rPr lang="en-US" dirty="0"/>
              <a:t> </a:t>
            </a:r>
            <a:r>
              <a:rPr lang="en-US" dirty="0" err="1"/>
              <a:t>componentes</a:t>
            </a:r>
            <a:r>
              <a:rPr lang="en-US" dirty="0"/>
              <a:t>.</a:t>
            </a:r>
          </a:p>
        </p:txBody>
      </p:sp>
      <p:sp>
        <p:nvSpPr>
          <p:cNvPr id="4" name="Slide Number Placeholder 3"/>
          <p:cNvSpPr>
            <a:spLocks noGrp="1"/>
          </p:cNvSpPr>
          <p:nvPr>
            <p:ph type="sldNum" sz="quarter" idx="5"/>
          </p:nvPr>
        </p:nvSpPr>
        <p:spPr/>
        <p:txBody>
          <a:bodyPr/>
          <a:lstStyle/>
          <a:p>
            <a:fld id="{15BE2509-9DCA-404C-9FF1-104E1173A6B7}" type="slidenum">
              <a:rPr lang="en-US" smtClean="0"/>
              <a:t>2</a:t>
            </a:fld>
            <a:endParaRPr lang="en-US"/>
          </a:p>
        </p:txBody>
      </p:sp>
    </p:spTree>
    <p:extLst>
      <p:ext uri="{BB962C8B-B14F-4D97-AF65-F5344CB8AC3E}">
        <p14:creationId xmlns:p14="http://schemas.microsoft.com/office/powerpoint/2010/main" val="179687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a:t>
            </a:r>
            <a:r>
              <a:rPr lang="en-US" dirty="0" err="1"/>
              <a:t>el</a:t>
            </a:r>
            <a:r>
              <a:rPr lang="en-US" dirty="0"/>
              <a:t> sitio </a:t>
            </a:r>
            <a:r>
              <a:rPr lang="en-US" dirty="0" err="1"/>
              <a:t>análisis</a:t>
            </a:r>
            <a:r>
              <a:rPr lang="en-US" dirty="0"/>
              <a:t> de </a:t>
            </a:r>
            <a:r>
              <a:rPr lang="en-US" dirty="0" err="1"/>
              <a:t>leyes</a:t>
            </a:r>
            <a:r>
              <a:rPr lang="en-US" dirty="0"/>
              <a:t> y </a:t>
            </a:r>
            <a:r>
              <a:rPr lang="en-US" dirty="0" err="1"/>
              <a:t>políticas</a:t>
            </a:r>
            <a:r>
              <a:rPr lang="en-US" dirty="0"/>
              <a:t> se </a:t>
            </a:r>
            <a:r>
              <a:rPr lang="en-US" dirty="0" err="1"/>
              <a:t>pueden</a:t>
            </a:r>
            <a:r>
              <a:rPr lang="en-US" dirty="0"/>
              <a:t> </a:t>
            </a:r>
            <a:r>
              <a:rPr lang="en-US" dirty="0" err="1"/>
              <a:t>consultar</a:t>
            </a:r>
            <a:r>
              <a:rPr lang="en-US" dirty="0"/>
              <a:t> </a:t>
            </a:r>
            <a:r>
              <a:rPr lang="en-US" dirty="0" err="1"/>
              <a:t>los</a:t>
            </a:r>
            <a:r>
              <a:rPr lang="en-US" dirty="0"/>
              <a:t> </a:t>
            </a:r>
            <a:r>
              <a:rPr lang="en-US" dirty="0" err="1"/>
              <a:t>datos</a:t>
            </a:r>
            <a:r>
              <a:rPr lang="en-US" dirty="0"/>
              <a:t> </a:t>
            </a:r>
            <a:r>
              <a:rPr lang="en-US" dirty="0" err="1"/>
              <a:t>sobre</a:t>
            </a:r>
            <a:r>
              <a:rPr lang="en-US" dirty="0"/>
              <a:t> </a:t>
            </a:r>
            <a:r>
              <a:rPr lang="en-US" dirty="0" err="1"/>
              <a:t>políticas</a:t>
            </a:r>
            <a:r>
              <a:rPr lang="en-US" dirty="0"/>
              <a:t> y </a:t>
            </a:r>
            <a:r>
              <a:rPr lang="en-US" dirty="0" err="1"/>
              <a:t>leyes</a:t>
            </a:r>
            <a:r>
              <a:rPr lang="en-US" dirty="0"/>
              <a:t> </a:t>
            </a:r>
            <a:r>
              <a:rPr lang="en-US" dirty="0" err="1"/>
              <a:t>reportados</a:t>
            </a:r>
            <a:r>
              <a:rPr lang="en-US" dirty="0"/>
              <a:t> a </a:t>
            </a:r>
            <a:r>
              <a:rPr lang="en-US" dirty="0" err="1"/>
              <a:t>través</a:t>
            </a:r>
            <a:r>
              <a:rPr lang="en-US" dirty="0"/>
              <a:t> del ICPN y </a:t>
            </a:r>
            <a:r>
              <a:rPr lang="en-US" dirty="0" err="1"/>
              <a:t>recopilados</a:t>
            </a:r>
            <a:r>
              <a:rPr lang="en-US" dirty="0"/>
              <a:t> </a:t>
            </a:r>
            <a:r>
              <a:rPr lang="en-US" dirty="0" err="1"/>
              <a:t>por</a:t>
            </a:r>
            <a:r>
              <a:rPr lang="en-US" dirty="0"/>
              <a:t> ONUSIDA a </a:t>
            </a:r>
            <a:r>
              <a:rPr lang="en-US" dirty="0" err="1"/>
              <a:t>partir</a:t>
            </a:r>
            <a:r>
              <a:rPr lang="en-US" dirty="0"/>
              <a:t> de </a:t>
            </a:r>
            <a:r>
              <a:rPr lang="en-US" dirty="0" err="1"/>
              <a:t>otras</a:t>
            </a:r>
            <a:r>
              <a:rPr lang="en-US" dirty="0"/>
              <a:t> </a:t>
            </a:r>
            <a:r>
              <a:rPr lang="en-US" dirty="0" err="1"/>
              <a:t>fuentes</a:t>
            </a:r>
            <a:r>
              <a:rPr lang="en-US" dirty="0"/>
              <a:t>, </a:t>
            </a:r>
            <a:r>
              <a:rPr lang="en-US" dirty="0" err="1"/>
              <a:t>incluidos</a:t>
            </a:r>
            <a:r>
              <a:rPr lang="en-US" dirty="0"/>
              <a:t> </a:t>
            </a:r>
            <a:r>
              <a:rPr lang="en-US" dirty="0" err="1"/>
              <a:t>documentos</a:t>
            </a:r>
            <a:r>
              <a:rPr lang="en-US" dirty="0"/>
              <a:t> </a:t>
            </a:r>
            <a:r>
              <a:rPr lang="en-US" dirty="0" err="1"/>
              <a:t>nacionales</a:t>
            </a:r>
            <a:r>
              <a:rPr lang="en-US" dirty="0"/>
              <a:t> y </a:t>
            </a:r>
            <a:r>
              <a:rPr lang="en-US" dirty="0" err="1"/>
              <a:t>otras</a:t>
            </a:r>
            <a:r>
              <a:rPr lang="en-US" dirty="0"/>
              <a:t> bases de </a:t>
            </a:r>
            <a:r>
              <a:rPr lang="en-US" dirty="0" err="1"/>
              <a:t>datos</a:t>
            </a:r>
            <a:r>
              <a:rPr lang="en-US" dirty="0"/>
              <a:t> </a:t>
            </a:r>
            <a:r>
              <a:rPr lang="en-US" dirty="0" err="1"/>
              <a:t>mundiales</a:t>
            </a:r>
            <a:r>
              <a:rPr lang="en-US" dirty="0"/>
              <a:t>. Los </a:t>
            </a:r>
            <a:r>
              <a:rPr lang="en-US" dirty="0" err="1"/>
              <a:t>datos</a:t>
            </a:r>
            <a:r>
              <a:rPr lang="en-US" dirty="0"/>
              <a:t> </a:t>
            </a:r>
            <a:r>
              <a:rPr lang="en-US" dirty="0" err="1"/>
              <a:t>pueden</a:t>
            </a:r>
            <a:r>
              <a:rPr lang="en-US" dirty="0"/>
              <a:t> </a:t>
            </a:r>
            <a:r>
              <a:rPr lang="en-US" dirty="0" err="1"/>
              <a:t>buscarse</a:t>
            </a:r>
            <a:r>
              <a:rPr lang="en-US" dirty="0"/>
              <a:t> </a:t>
            </a:r>
            <a:r>
              <a:rPr lang="en-US" dirty="0" err="1"/>
              <a:t>por</a:t>
            </a:r>
            <a:r>
              <a:rPr lang="en-US" dirty="0"/>
              <a:t> regiones o </a:t>
            </a:r>
            <a:r>
              <a:rPr lang="en-US" dirty="0" err="1"/>
              <a:t>países</a:t>
            </a:r>
            <a:r>
              <a:rPr lang="en-US" dirty="0"/>
              <a:t> </a:t>
            </a:r>
            <a:r>
              <a:rPr lang="en-US" dirty="0" err="1"/>
              <a:t>específicos</a:t>
            </a:r>
            <a:r>
              <a:rPr lang="en-US" dirty="0"/>
              <a:t>, </a:t>
            </a:r>
            <a:r>
              <a:rPr lang="en-US" dirty="0" err="1"/>
              <a:t>por</a:t>
            </a:r>
            <a:r>
              <a:rPr lang="en-US" dirty="0"/>
              <a:t> </a:t>
            </a:r>
            <a:r>
              <a:rPr lang="en-US" dirty="0" err="1"/>
              <a:t>temas</a:t>
            </a:r>
            <a:r>
              <a:rPr lang="en-US" dirty="0"/>
              <a:t> y preguntas, y </a:t>
            </a:r>
            <a:r>
              <a:rPr lang="en-US" dirty="0" err="1"/>
              <a:t>pueden</a:t>
            </a:r>
            <a:r>
              <a:rPr lang="en-US" dirty="0"/>
              <a:t> </a:t>
            </a:r>
            <a:r>
              <a:rPr lang="en-US" dirty="0" err="1"/>
              <a:t>visualizarse</a:t>
            </a:r>
            <a:r>
              <a:rPr lang="en-US" dirty="0"/>
              <a:t> </a:t>
            </a:r>
            <a:r>
              <a:rPr lang="en-US" dirty="0" err="1"/>
              <a:t>en</a:t>
            </a:r>
            <a:r>
              <a:rPr lang="en-US" dirty="0"/>
              <a:t> </a:t>
            </a:r>
            <a:r>
              <a:rPr lang="en-US" dirty="0" err="1"/>
              <a:t>tablas</a:t>
            </a:r>
            <a:r>
              <a:rPr lang="en-US" dirty="0"/>
              <a:t>, </a:t>
            </a:r>
            <a:r>
              <a:rPr lang="en-US" dirty="0" err="1"/>
              <a:t>gráficos</a:t>
            </a:r>
            <a:r>
              <a:rPr lang="en-US" dirty="0"/>
              <a:t> o </a:t>
            </a:r>
            <a:r>
              <a:rPr lang="en-US" dirty="0" err="1"/>
              <a:t>mapas</a:t>
            </a:r>
            <a:r>
              <a:rPr lang="en-US" dirty="0"/>
              <a:t>. </a:t>
            </a:r>
          </a:p>
        </p:txBody>
      </p:sp>
      <p:sp>
        <p:nvSpPr>
          <p:cNvPr id="4" name="Slide Number Placeholder 3"/>
          <p:cNvSpPr>
            <a:spLocks noGrp="1"/>
          </p:cNvSpPr>
          <p:nvPr>
            <p:ph type="sldNum" sz="quarter" idx="5"/>
          </p:nvPr>
        </p:nvSpPr>
        <p:spPr/>
        <p:txBody>
          <a:bodyPr/>
          <a:lstStyle/>
          <a:p>
            <a:fld id="{15BE2509-9DCA-404C-9FF1-104E1173A6B7}" type="slidenum">
              <a:rPr lang="en-US" smtClean="0"/>
              <a:t>20</a:t>
            </a:fld>
            <a:endParaRPr lang="en-US"/>
          </a:p>
        </p:txBody>
      </p:sp>
    </p:spTree>
    <p:extLst>
      <p:ext uri="{BB962C8B-B14F-4D97-AF65-F5344CB8AC3E}">
        <p14:creationId xmlns:p14="http://schemas.microsoft.com/office/powerpoint/2010/main" val="216004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 indicadores son más de 70, y las respuestas de los países incluyen indicar qué indicadores son relevantes para su respuesta al sida, y si disponen de nuevos datos. </a:t>
            </a:r>
          </a:p>
          <a:p>
            <a:endParaRPr lang="en-US" dirty="0"/>
          </a:p>
          <a:p>
            <a:r>
              <a:rPr lang="en-US" dirty="0"/>
              <a:t>Además de los indicadores, la plataforma de presentación de informes incluye un cuestionario sobre leyes y políticas llamado Instrumento de Compromisos y Políticas Nacionales, que tiene componentes separados que deben rellenar el gobierno y la sociedad civil. </a:t>
            </a:r>
          </a:p>
          <a:p>
            <a:endParaRPr lang="en-US" dirty="0"/>
          </a:p>
          <a:p>
            <a:r>
              <a:rPr lang="en-US" dirty="0"/>
              <a:t>La plataforma de presentación de informes también apoya la redacción de un informe narrativo, en forma de resúmenes por áreas de compromiso en la </a:t>
            </a:r>
            <a:r>
              <a:rPr lang="en-US" dirty="0" err="1"/>
              <a:t>Declaración</a:t>
            </a:r>
            <a:r>
              <a:rPr lang="en-US" dirty="0"/>
              <a:t> Política sobre el VIH y el sida de 2021. Los resúmenes narrativos pueden ayudar a documentar las principales observaciones sobre la respuesta al sida y las acciones necesarias para acelerar los avances.</a:t>
            </a:r>
          </a:p>
          <a:p>
            <a:endParaRPr lang="en-US" dirty="0"/>
          </a:p>
          <a:p>
            <a:r>
              <a:rPr lang="en-US" dirty="0"/>
              <a:t>La encuesta sobre medicamentos y </a:t>
            </a:r>
            <a:r>
              <a:rPr lang="en-US" dirty="0" err="1"/>
              <a:t>diagnóstico</a:t>
            </a:r>
            <a:r>
              <a:rPr lang="en-US" dirty="0"/>
              <a:t> del sida se realiza en colaboración con la OMS y es una herramienta importante para </a:t>
            </a:r>
            <a:r>
              <a:rPr lang="en-US" dirty="0" err="1"/>
              <a:t>verificar</a:t>
            </a:r>
            <a:r>
              <a:rPr lang="en-US" dirty="0"/>
              <a:t> si el </a:t>
            </a:r>
            <a:r>
              <a:rPr lang="en-US" dirty="0" err="1"/>
              <a:t>sistema</a:t>
            </a:r>
            <a:r>
              <a:rPr lang="en-US" dirty="0"/>
              <a:t> de </a:t>
            </a:r>
            <a:r>
              <a:rPr lang="en-US" dirty="0" err="1"/>
              <a:t>salud</a:t>
            </a:r>
            <a:r>
              <a:rPr lang="en-US" dirty="0"/>
              <a:t> está equipando la respuesta adecuadamente.</a:t>
            </a:r>
          </a:p>
        </p:txBody>
      </p:sp>
      <p:sp>
        <p:nvSpPr>
          <p:cNvPr id="4" name="Slide Number Placeholder 3"/>
          <p:cNvSpPr>
            <a:spLocks noGrp="1"/>
          </p:cNvSpPr>
          <p:nvPr>
            <p:ph type="sldNum" sz="quarter" idx="5"/>
          </p:nvPr>
        </p:nvSpPr>
        <p:spPr/>
        <p:txBody>
          <a:bodyPr/>
          <a:lstStyle/>
          <a:p>
            <a:fld id="{15BE2509-9DCA-404C-9FF1-104E1173A6B7}" type="slidenum">
              <a:rPr lang="en-US" smtClean="0"/>
              <a:t>3</a:t>
            </a:fld>
            <a:endParaRPr lang="en-US"/>
          </a:p>
        </p:txBody>
      </p:sp>
    </p:spTree>
    <p:extLst>
      <p:ext uri="{BB962C8B-B14F-4D97-AF65-F5344CB8AC3E}">
        <p14:creationId xmlns:p14="http://schemas.microsoft.com/office/powerpoint/2010/main" val="279709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estructura y la numeración del Monitoreo Global del Sida siguen siendo las mismas que en 2023 y están en consonancia con la Estrategia Mundial sobre el Sida y la </a:t>
            </a:r>
            <a:r>
              <a:rPr lang="en-US" dirty="0" err="1"/>
              <a:t>Declaración</a:t>
            </a:r>
            <a:r>
              <a:rPr lang="en-US" dirty="0"/>
              <a:t> Política de 2021. Se han incluido varios indicadores nuevos en el </a:t>
            </a:r>
            <a:r>
              <a:rPr lang="en-US" dirty="0" err="1"/>
              <a:t>marco</a:t>
            </a:r>
            <a:r>
              <a:rPr lang="en-US" dirty="0"/>
              <a:t> del </a:t>
            </a:r>
            <a:r>
              <a:rPr lang="en-US" dirty="0" err="1"/>
              <a:t>monitoreo</a:t>
            </a:r>
            <a:r>
              <a:rPr lang="en-US" dirty="0"/>
              <a:t> global del sida para </a:t>
            </a:r>
            <a:r>
              <a:rPr lang="en-US" dirty="0" err="1"/>
              <a:t>monitorear</a:t>
            </a:r>
            <a:r>
              <a:rPr lang="en-US" dirty="0"/>
              <a:t> áreas que antes no figuraban en el marco. Se han introducido cambios menores en las </a:t>
            </a:r>
            <a:r>
              <a:rPr lang="en-US" dirty="0" err="1"/>
              <a:t>definiciones</a:t>
            </a:r>
            <a:r>
              <a:rPr lang="en-US" dirty="0"/>
              <a:t> de indicadores existentes.</a:t>
            </a:r>
          </a:p>
        </p:txBody>
      </p:sp>
      <p:sp>
        <p:nvSpPr>
          <p:cNvPr id="4" name="Slide Number Placeholder 3"/>
          <p:cNvSpPr>
            <a:spLocks noGrp="1"/>
          </p:cNvSpPr>
          <p:nvPr>
            <p:ph type="sldNum" sz="quarter" idx="5"/>
          </p:nvPr>
        </p:nvSpPr>
        <p:spPr/>
        <p:txBody>
          <a:bodyPr/>
          <a:lstStyle/>
          <a:p>
            <a:fld id="{15BE2509-9DCA-404C-9FF1-104E1173A6B7}" type="slidenum">
              <a:rPr lang="en-US" smtClean="0"/>
              <a:t>4</a:t>
            </a:fld>
            <a:endParaRPr lang="en-US"/>
          </a:p>
        </p:txBody>
      </p:sp>
    </p:spTree>
    <p:extLst>
      <p:ext uri="{BB962C8B-B14F-4D97-AF65-F5344CB8AC3E}">
        <p14:creationId xmlns:p14="http://schemas.microsoft.com/office/powerpoint/2010/main" val="180664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5</a:t>
            </a:fld>
            <a:endParaRPr lang="en-US"/>
          </a:p>
        </p:txBody>
      </p:sp>
    </p:spTree>
    <p:extLst>
      <p:ext uri="{BB962C8B-B14F-4D97-AF65-F5344CB8AC3E}">
        <p14:creationId xmlns:p14="http://schemas.microsoft.com/office/powerpoint/2010/main" val="238790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6</a:t>
            </a:fld>
            <a:endParaRPr lang="en-US"/>
          </a:p>
        </p:txBody>
      </p:sp>
    </p:spTree>
    <p:extLst>
      <p:ext uri="{BB962C8B-B14F-4D97-AF65-F5344CB8AC3E}">
        <p14:creationId xmlns:p14="http://schemas.microsoft.com/office/powerpoint/2010/main" val="11015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rgbClr val="1A1A1A"/>
                </a:solidFill>
                <a:latin typeface="Avenir-Book"/>
              </a:rPr>
              <a:t>El cuestionario del ICPN es el cuestionario completo. </a:t>
            </a:r>
            <a:r>
              <a:rPr lang="en-US" sz="1400" b="0" i="0" u="none" strike="noStrike" baseline="0" dirty="0" err="1">
                <a:solidFill>
                  <a:srgbClr val="1A1A1A"/>
                </a:solidFill>
                <a:latin typeface="Avenir-Book"/>
              </a:rPr>
              <a:t>Incluye</a:t>
            </a:r>
            <a:r>
              <a:rPr lang="en-US" sz="1400" b="0" i="0" u="none" strike="noStrike" baseline="0" dirty="0">
                <a:solidFill>
                  <a:srgbClr val="1A1A1A"/>
                </a:solidFill>
                <a:latin typeface="Avenir-Book"/>
              </a:rPr>
              <a:t> la Parte A (a ser </a:t>
            </a:r>
            <a:r>
              <a:rPr lang="en-US" sz="1400" b="0" i="0" u="none" strike="noStrike" baseline="0" dirty="0" err="1">
                <a:solidFill>
                  <a:srgbClr val="1A1A1A"/>
                </a:solidFill>
                <a:latin typeface="Avenir-Book"/>
              </a:rPr>
              <a:t>completada</a:t>
            </a:r>
            <a:r>
              <a:rPr lang="en-US" sz="1400" b="0" i="0" u="none" strike="noStrike" baseline="0" dirty="0">
                <a:solidFill>
                  <a:srgbClr val="1A1A1A"/>
                </a:solidFill>
                <a:latin typeface="Avenir-Book"/>
              </a:rPr>
              <a:t> </a:t>
            </a:r>
            <a:r>
              <a:rPr lang="en-US" sz="1400" b="0" i="0" u="none" strike="noStrike" baseline="0" dirty="0" err="1">
                <a:solidFill>
                  <a:srgbClr val="1A1A1A"/>
                </a:solidFill>
                <a:latin typeface="Avenir-Book"/>
              </a:rPr>
              <a:t>por</a:t>
            </a:r>
            <a:r>
              <a:rPr lang="en-US" sz="1400" dirty="0">
                <a:solidFill>
                  <a:srgbClr val="1A1A1A"/>
                </a:solidFill>
                <a:latin typeface="AvenirLTStd-Book"/>
              </a:rPr>
              <a:t> las autoridades nacionales) y la </a:t>
            </a:r>
            <a:r>
              <a:rPr lang="en-US" sz="1400" dirty="0" err="1">
                <a:solidFill>
                  <a:srgbClr val="1A1A1A"/>
                </a:solidFill>
                <a:latin typeface="AvenirLTStd-Book"/>
              </a:rPr>
              <a:t>Parte</a:t>
            </a:r>
            <a:r>
              <a:rPr lang="en-US" sz="1400" dirty="0">
                <a:solidFill>
                  <a:srgbClr val="1A1A1A"/>
                </a:solidFill>
                <a:latin typeface="AvenirLTStd-Book"/>
              </a:rPr>
              <a:t> B (a ser </a:t>
            </a:r>
            <a:r>
              <a:rPr lang="en-US" sz="1400" dirty="0" err="1">
                <a:solidFill>
                  <a:srgbClr val="1A1A1A"/>
                </a:solidFill>
                <a:latin typeface="AvenirLTStd-Book"/>
              </a:rPr>
              <a:t>completada</a:t>
            </a:r>
            <a:r>
              <a:rPr lang="en-US" sz="1400" dirty="0">
                <a:solidFill>
                  <a:srgbClr val="1A1A1A"/>
                </a:solidFill>
                <a:latin typeface="AvenirLTStd-Book"/>
              </a:rPr>
              <a:t> </a:t>
            </a:r>
            <a:r>
              <a:rPr lang="en-US" sz="1400" dirty="0" err="1">
                <a:solidFill>
                  <a:srgbClr val="1A1A1A"/>
                </a:solidFill>
                <a:latin typeface="AvenirLTStd-Book"/>
              </a:rPr>
              <a:t>por</a:t>
            </a:r>
            <a:r>
              <a:rPr lang="en-US" sz="1400" dirty="0">
                <a:solidFill>
                  <a:srgbClr val="1A1A1A"/>
                </a:solidFill>
                <a:latin typeface="AvenirLTStd-Book"/>
              </a:rPr>
              <a:t> </a:t>
            </a:r>
            <a:r>
              <a:rPr lang="en-US" sz="1400" dirty="0" err="1">
                <a:solidFill>
                  <a:srgbClr val="1A1A1A"/>
                </a:solidFill>
                <a:latin typeface="AvenirLTStd-Book"/>
              </a:rPr>
              <a:t>representantes</a:t>
            </a:r>
            <a:r>
              <a:rPr lang="en-US" sz="1400" dirty="0">
                <a:solidFill>
                  <a:srgbClr val="1A1A1A"/>
                </a:solidFill>
                <a:latin typeface="AvenirLTStd-Book"/>
              </a:rPr>
              <a:t> de la comunidad y la sociedad civil y otros socios no gubernamentales). La </a:t>
            </a:r>
            <a:r>
              <a:rPr lang="en-US" sz="1200" dirty="0">
                <a:solidFill>
                  <a:srgbClr val="1A1A1A"/>
                </a:solidFill>
                <a:latin typeface="AvenirLTStd-Book"/>
              </a:rPr>
              <a:t>redacción de algunas de las preguntas se ha </a:t>
            </a:r>
            <a:r>
              <a:rPr lang="en-US" sz="1200" dirty="0" err="1">
                <a:solidFill>
                  <a:srgbClr val="1A1A1A"/>
                </a:solidFill>
                <a:latin typeface="AvenirLTStd-Book"/>
              </a:rPr>
              <a:t>revisado</a:t>
            </a:r>
            <a:r>
              <a:rPr lang="en-US" sz="1200" dirty="0">
                <a:solidFill>
                  <a:srgbClr val="1A1A1A"/>
                </a:solidFill>
                <a:latin typeface="AvenirLTStd-Book"/>
              </a:rPr>
              <a:t> basándose en las experiencias de anteriores rondas de informes y para reflejar la evolución de las </a:t>
            </a:r>
            <a:r>
              <a:rPr lang="en-US" sz="1200" dirty="0" err="1">
                <a:solidFill>
                  <a:srgbClr val="1A1A1A"/>
                </a:solidFill>
                <a:latin typeface="AvenirLTStd-Book"/>
              </a:rPr>
              <a:t>recomendaciones</a:t>
            </a:r>
            <a:r>
              <a:rPr lang="en-US" sz="1200" dirty="0">
                <a:solidFill>
                  <a:srgbClr val="1A1A1A"/>
                </a:solidFill>
                <a:latin typeface="AvenirLTStd-Book"/>
              </a:rPr>
              <a:t> </a:t>
            </a:r>
            <a:r>
              <a:rPr lang="es-PA" sz="1200" dirty="0">
                <a:solidFill>
                  <a:srgbClr val="1A1A1A"/>
                </a:solidFill>
                <a:latin typeface="AvenirLTStd-Book"/>
              </a:rPr>
              <a:t>y las tecnologías disponibles. </a:t>
            </a:r>
            <a:r>
              <a:rPr lang="es-PA" sz="1200" dirty="0" err="1">
                <a:solidFill>
                  <a:srgbClr val="1A1A1A"/>
                </a:solidFill>
                <a:latin typeface="AvenirLTStd-Book"/>
              </a:rPr>
              <a:t>También se han añadido algunas preguntas </a:t>
            </a:r>
            <a:r>
              <a:rPr lang="es-PA" sz="1200" dirty="0">
                <a:solidFill>
                  <a:srgbClr val="1A1A1A"/>
                </a:solidFill>
                <a:latin typeface="AvenirLTStd-Book"/>
              </a:rPr>
              <a:t>y se han eliminado </a:t>
            </a:r>
            <a:r>
              <a:rPr lang="es-PA" sz="1200" dirty="0" err="1">
                <a:solidFill>
                  <a:srgbClr val="1A1A1A"/>
                </a:solidFill>
                <a:latin typeface="AvenirLTStd-Book"/>
              </a:rPr>
              <a:t>otras</a:t>
            </a:r>
            <a:r>
              <a:rPr lang="es-PA" sz="1200" dirty="0">
                <a:solidFill>
                  <a:srgbClr val="1A1A1A"/>
                </a:solidFill>
                <a:latin typeface="AvenirLTStd-Book"/>
              </a:rPr>
              <a:t>.</a:t>
            </a:r>
            <a:endParaRPr lang="en-US" sz="1200" dirty="0">
              <a:solidFill>
                <a:srgbClr val="1A1A1A"/>
              </a:solidFill>
              <a:latin typeface="AvenirLTStd-Book"/>
            </a:endParaRPr>
          </a:p>
          <a:p>
            <a:pPr marL="0" indent="0" algn="l">
              <a:buNone/>
            </a:pPr>
            <a:endParaRPr lang="en-US" sz="1200" b="0" i="0" u="none" strike="noStrike" baseline="0" dirty="0">
              <a:solidFill>
                <a:srgbClr val="1A1A1A"/>
              </a:solidFill>
              <a:latin typeface="Avenir-Book"/>
            </a:endParaRPr>
          </a:p>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7</a:t>
            </a:fld>
            <a:endParaRPr lang="en-US"/>
          </a:p>
        </p:txBody>
      </p:sp>
    </p:spTree>
    <p:extLst>
      <p:ext uri="{BB962C8B-B14F-4D97-AF65-F5344CB8AC3E}">
        <p14:creationId xmlns:p14="http://schemas.microsoft.com/office/powerpoint/2010/main" val="282157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las </a:t>
            </a:r>
            <a:r>
              <a:rPr lang="en-US" dirty="0" err="1"/>
              <a:t>siguientes</a:t>
            </a:r>
            <a:r>
              <a:rPr lang="en-US" dirty="0"/>
              <a:t> </a:t>
            </a:r>
            <a:r>
              <a:rPr lang="en-US" dirty="0" err="1"/>
              <a:t>diapositivas</a:t>
            </a:r>
            <a:r>
              <a:rPr lang="en-US" dirty="0"/>
              <a:t> </a:t>
            </a:r>
            <a:r>
              <a:rPr lang="en-US" dirty="0" err="1"/>
              <a:t>ilustramos</a:t>
            </a:r>
            <a:r>
              <a:rPr lang="en-US" dirty="0"/>
              <a:t> </a:t>
            </a:r>
            <a:r>
              <a:rPr lang="en-US" dirty="0" err="1"/>
              <a:t>los</a:t>
            </a:r>
            <a:r>
              <a:rPr lang="en-US" dirty="0"/>
              <a:t> pasos </a:t>
            </a:r>
            <a:r>
              <a:rPr lang="en-US" dirty="0" err="1"/>
              <a:t>recomendados</a:t>
            </a:r>
            <a:r>
              <a:rPr lang="en-US" dirty="0"/>
              <a:t> para </a:t>
            </a:r>
            <a:r>
              <a:rPr lang="en-US" dirty="0" err="1"/>
              <a:t>llevar</a:t>
            </a:r>
            <a:r>
              <a:rPr lang="en-US" dirty="0"/>
              <a:t> a </a:t>
            </a:r>
            <a:r>
              <a:rPr lang="en-US" dirty="0" err="1"/>
              <a:t>cabo</a:t>
            </a:r>
            <a:r>
              <a:rPr lang="en-US" dirty="0"/>
              <a:t> </a:t>
            </a:r>
            <a:r>
              <a:rPr lang="en-US" dirty="0" err="1"/>
              <a:t>el</a:t>
            </a:r>
            <a:r>
              <a:rPr lang="en-US" dirty="0"/>
              <a:t> </a:t>
            </a:r>
            <a:r>
              <a:rPr lang="en-US" dirty="0" err="1"/>
              <a:t>informe</a:t>
            </a:r>
            <a:r>
              <a:rPr lang="en-US" dirty="0"/>
              <a:t> </a:t>
            </a:r>
            <a:r>
              <a:rPr lang="en-US" dirty="0" err="1"/>
              <a:t>nacional</a:t>
            </a:r>
            <a:r>
              <a:rPr lang="en-US" dirty="0"/>
              <a:t> </a:t>
            </a:r>
            <a:r>
              <a:rPr lang="en-US" dirty="0" err="1"/>
              <a:t>anual</a:t>
            </a:r>
            <a:r>
              <a:rPr lang="en-US" dirty="0"/>
              <a:t> </a:t>
            </a:r>
            <a:r>
              <a:rPr lang="en-US" dirty="0" err="1"/>
              <a:t>sobre</a:t>
            </a:r>
            <a:r>
              <a:rPr lang="en-US" dirty="0"/>
              <a:t> </a:t>
            </a:r>
            <a:r>
              <a:rPr lang="en-US" dirty="0" err="1"/>
              <a:t>el</a:t>
            </a:r>
            <a:r>
              <a:rPr lang="en-US" dirty="0"/>
              <a:t> SIDA, </a:t>
            </a:r>
            <a:r>
              <a:rPr lang="en-US" dirty="0" err="1"/>
              <a:t>dividiéndolo</a:t>
            </a:r>
            <a:r>
              <a:rPr lang="en-US" dirty="0"/>
              <a:t> </a:t>
            </a:r>
            <a:r>
              <a:rPr lang="en-US" dirty="0" err="1"/>
              <a:t>en</a:t>
            </a:r>
            <a:r>
              <a:rPr lang="en-US" dirty="0"/>
              <a:t> </a:t>
            </a:r>
            <a:r>
              <a:rPr lang="en-US" dirty="0" err="1"/>
              <a:t>tres</a:t>
            </a:r>
            <a:r>
              <a:rPr lang="en-US" dirty="0"/>
              <a:t> </a:t>
            </a:r>
            <a:r>
              <a:rPr lang="en-US" dirty="0" err="1"/>
              <a:t>fases</a:t>
            </a:r>
            <a:r>
              <a:rPr lang="en-US" dirty="0"/>
              <a:t>: 1) la </a:t>
            </a:r>
            <a:r>
              <a:rPr lang="en-US" dirty="0" err="1"/>
              <a:t>preparación</a:t>
            </a:r>
            <a:r>
              <a:rPr lang="en-US" dirty="0"/>
              <a:t>; 2) </a:t>
            </a:r>
            <a:r>
              <a:rPr lang="en-US" dirty="0" err="1"/>
              <a:t>el</a:t>
            </a:r>
            <a:r>
              <a:rPr lang="en-US" dirty="0"/>
              <a:t> </a:t>
            </a:r>
            <a:r>
              <a:rPr lang="en-US" dirty="0" err="1"/>
              <a:t>informe</a:t>
            </a:r>
            <a:r>
              <a:rPr lang="en-US" dirty="0"/>
              <a:t>; y 3) </a:t>
            </a:r>
            <a:r>
              <a:rPr lang="en-US" dirty="0" err="1"/>
              <a:t>el</a:t>
            </a:r>
            <a:r>
              <a:rPr lang="en-US" dirty="0"/>
              <a:t> </a:t>
            </a:r>
            <a:r>
              <a:rPr lang="en-US" dirty="0" err="1"/>
              <a:t>seguimiento</a:t>
            </a:r>
            <a:r>
              <a:rPr lang="en-US" dirty="0"/>
              <a:t>.</a:t>
            </a:r>
          </a:p>
        </p:txBody>
      </p:sp>
      <p:sp>
        <p:nvSpPr>
          <p:cNvPr id="4" name="Slide Number Placeholder 3"/>
          <p:cNvSpPr>
            <a:spLocks noGrp="1"/>
          </p:cNvSpPr>
          <p:nvPr>
            <p:ph type="sldNum" sz="quarter" idx="5"/>
          </p:nvPr>
        </p:nvSpPr>
        <p:spPr/>
        <p:txBody>
          <a:bodyPr/>
          <a:lstStyle/>
          <a:p>
            <a:fld id="{15BE2509-9DCA-404C-9FF1-104E1173A6B7}" type="slidenum">
              <a:rPr lang="en-US" smtClean="0"/>
              <a:t>8</a:t>
            </a:fld>
            <a:endParaRPr lang="en-US"/>
          </a:p>
        </p:txBody>
      </p:sp>
    </p:spTree>
    <p:extLst>
      <p:ext uri="{BB962C8B-B14F-4D97-AF65-F5344CB8AC3E}">
        <p14:creationId xmlns:p14="http://schemas.microsoft.com/office/powerpoint/2010/main" val="203041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1A1A1A"/>
                </a:solidFill>
                <a:latin typeface="AvenirLTStd-Book"/>
              </a:rPr>
              <a:t>En la </a:t>
            </a:r>
            <a:r>
              <a:rPr lang="en-US" sz="1800" b="0" i="0" u="none" strike="noStrike" baseline="0" dirty="0" err="1">
                <a:solidFill>
                  <a:srgbClr val="1A1A1A"/>
                </a:solidFill>
                <a:latin typeface="AvenirLTStd-Book"/>
              </a:rPr>
              <a:t>fase</a:t>
            </a:r>
            <a:r>
              <a:rPr lang="en-US" sz="1800" b="0" i="0" u="none" strike="noStrike" baseline="0" dirty="0">
                <a:solidFill>
                  <a:srgbClr val="1A1A1A"/>
                </a:solidFill>
                <a:latin typeface="AvenirLTStd-Book"/>
              </a:rPr>
              <a:t> de </a:t>
            </a:r>
            <a:r>
              <a:rPr lang="en-US" sz="1800" b="0" i="0" u="none" strike="noStrike" baseline="0" dirty="0" err="1">
                <a:solidFill>
                  <a:srgbClr val="1A1A1A"/>
                </a:solidFill>
                <a:latin typeface="AvenirLTStd-Book"/>
              </a:rPr>
              <a:t>preparación</a:t>
            </a:r>
            <a:r>
              <a:rPr lang="en-US" sz="1800" b="0" i="0" u="none" strike="noStrike" baseline="0" dirty="0">
                <a:solidFill>
                  <a:srgbClr val="1A1A1A"/>
                </a:solidFill>
                <a:latin typeface="AvenirLTStd-Book"/>
              </a:rPr>
              <a:t>, de </a:t>
            </a:r>
            <a:r>
              <a:rPr lang="en-US" sz="1800" b="0" i="0" u="none" strike="noStrike" baseline="0" dirty="0" err="1">
                <a:solidFill>
                  <a:srgbClr val="1A1A1A"/>
                </a:solidFill>
                <a:latin typeface="AvenirLTStd-Book"/>
              </a:rPr>
              <a:t>diciembre</a:t>
            </a:r>
            <a:r>
              <a:rPr lang="en-US" sz="1800" b="0" i="0" u="none" strike="noStrike" baseline="0" dirty="0">
                <a:solidFill>
                  <a:srgbClr val="1A1A1A"/>
                </a:solidFill>
                <a:latin typeface="AvenirLTStd-Book"/>
              </a:rPr>
              <a:t> a </a:t>
            </a:r>
            <a:r>
              <a:rPr lang="en-US" sz="1800" b="0" i="0" u="none" strike="noStrike" baseline="0" dirty="0" err="1">
                <a:solidFill>
                  <a:srgbClr val="1A1A1A"/>
                </a:solidFill>
                <a:latin typeface="AvenirLTStd-Book"/>
              </a:rPr>
              <a:t>febrero</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el</a:t>
            </a:r>
            <a:r>
              <a:rPr lang="en-US" sz="1800" b="0" i="0" u="none" strike="noStrike" baseline="0" dirty="0">
                <a:solidFill>
                  <a:srgbClr val="1A1A1A"/>
                </a:solidFill>
                <a:latin typeface="AvenirLTStd-Book"/>
              </a:rPr>
              <a:t> relator </a:t>
            </a:r>
            <a:r>
              <a:rPr lang="en-US" sz="1800" b="0" i="0" u="none" strike="noStrike" baseline="0" dirty="0" err="1">
                <a:solidFill>
                  <a:srgbClr val="1A1A1A"/>
                </a:solidFill>
                <a:latin typeface="AvenirLTStd-Book"/>
              </a:rPr>
              <a:t>nacional</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recibe</a:t>
            </a:r>
            <a:r>
              <a:rPr lang="en-US" sz="1800" b="0" i="0" u="none" strike="noStrike" baseline="0" dirty="0">
                <a:solidFill>
                  <a:srgbClr val="1A1A1A"/>
                </a:solidFill>
                <a:latin typeface="AvenirLTStd-Book"/>
              </a:rPr>
              <a:t> un </a:t>
            </a:r>
            <a:r>
              <a:rPr lang="en-US" sz="1800" b="0" i="0" u="none" strike="noStrike" baseline="0" dirty="0" err="1">
                <a:solidFill>
                  <a:srgbClr val="1A1A1A"/>
                </a:solidFill>
                <a:latin typeface="AvenirLTStd-Book"/>
              </a:rPr>
              <a:t>mensaje</a:t>
            </a:r>
            <a:r>
              <a:rPr lang="en-US" sz="1800" b="0" i="0" u="none" strike="noStrike" baseline="0" dirty="0">
                <a:solidFill>
                  <a:srgbClr val="1A1A1A"/>
                </a:solidFill>
                <a:latin typeface="AvenirLTStd-Book"/>
              </a:rPr>
              <a:t> de </a:t>
            </a:r>
            <a:r>
              <a:rPr lang="en-US" sz="1800" b="0" i="0" u="none" strike="noStrike" baseline="0" dirty="0" err="1">
                <a:solidFill>
                  <a:srgbClr val="1A1A1A"/>
                </a:solidFill>
                <a:latin typeface="AvenirLTStd-Book"/>
              </a:rPr>
              <a:t>confirmación</a:t>
            </a:r>
            <a:r>
              <a:rPr lang="en-US" sz="1800" b="0" i="0" u="none" strike="noStrike" baseline="0" dirty="0">
                <a:solidFill>
                  <a:srgbClr val="1A1A1A"/>
                </a:solidFill>
                <a:latin typeface="AvenirLTStd-Book"/>
              </a:rPr>
              <a:t> de ONUSIDA </a:t>
            </a:r>
            <a:r>
              <a:rPr lang="en-US" sz="1800" b="0" i="0" u="none" strike="noStrike" baseline="0" dirty="0" err="1">
                <a:solidFill>
                  <a:srgbClr val="1A1A1A"/>
                </a:solidFill>
                <a:latin typeface="AvenirLTStd-Book"/>
              </a:rPr>
              <a:t>sobre</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el</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proceso</a:t>
            </a:r>
            <a:r>
              <a:rPr lang="en-US" sz="1800" b="0" i="0" u="none" strike="noStrike" baseline="0" dirty="0">
                <a:solidFill>
                  <a:srgbClr val="1A1A1A"/>
                </a:solidFill>
                <a:latin typeface="AvenirLTStd-Book"/>
              </a:rPr>
              <a:t> de </a:t>
            </a:r>
            <a:r>
              <a:rPr lang="en-US" sz="1800" b="0" i="0" u="none" strike="noStrike" baseline="0" dirty="0" err="1">
                <a:solidFill>
                  <a:srgbClr val="1A1A1A"/>
                </a:solidFill>
                <a:latin typeface="AvenirLTStd-Book"/>
              </a:rPr>
              <a:t>reportar</a:t>
            </a:r>
            <a:r>
              <a:rPr lang="en-US" sz="1800" b="0" i="0" u="none" strike="noStrike" baseline="0" dirty="0">
                <a:solidFill>
                  <a:srgbClr val="1A1A1A"/>
                </a:solidFill>
                <a:latin typeface="AvenirLTStd-Book"/>
              </a:rPr>
              <a:t>. </a:t>
            </a:r>
          </a:p>
          <a:p>
            <a:pPr algn="l"/>
            <a:r>
              <a:rPr lang="en-US" sz="1800" b="0" i="0" u="none" strike="noStrike" baseline="0" dirty="0">
                <a:solidFill>
                  <a:srgbClr val="1A1A1A"/>
                </a:solidFill>
                <a:latin typeface="AvenirLTStd-Book"/>
              </a:rPr>
              <a:t>Los pasos </a:t>
            </a:r>
            <a:r>
              <a:rPr lang="en-US" sz="1800" b="0" i="0" u="none" strike="noStrike" baseline="0" dirty="0" err="1">
                <a:solidFill>
                  <a:srgbClr val="1A1A1A"/>
                </a:solidFill>
                <a:latin typeface="AvenirLTStd-Book"/>
              </a:rPr>
              <a:t>preparatorios</a:t>
            </a:r>
            <a:r>
              <a:rPr lang="en-US" sz="1800" b="0" i="0" u="none" strike="noStrike" baseline="0" dirty="0">
                <a:solidFill>
                  <a:srgbClr val="1A1A1A"/>
                </a:solidFill>
                <a:latin typeface="AvenirLTStd-Book"/>
              </a:rPr>
              <a:t> se </a:t>
            </a:r>
            <a:r>
              <a:rPr lang="en-US" sz="1800" b="0" i="0" u="none" strike="noStrike" baseline="0" dirty="0" err="1">
                <a:solidFill>
                  <a:srgbClr val="1A1A1A"/>
                </a:solidFill>
                <a:latin typeface="AvenirLTStd-Book"/>
              </a:rPr>
              <a:t>describen</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en</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los</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documentos</a:t>
            </a:r>
            <a:r>
              <a:rPr lang="en-US" sz="1800" b="0" i="0" u="none" strike="noStrike" baseline="0" dirty="0">
                <a:solidFill>
                  <a:srgbClr val="1A1A1A"/>
                </a:solidFill>
                <a:latin typeface="AvenirLTStd-Book"/>
              </a:rPr>
              <a:t> de las directrices. </a:t>
            </a:r>
            <a:r>
              <a:rPr lang="en-US" sz="1800" b="0" i="0" u="none" strike="noStrike" baseline="0" dirty="0" err="1">
                <a:solidFill>
                  <a:srgbClr val="1A1A1A"/>
                </a:solidFill>
                <a:latin typeface="AvenirLTStd-Book"/>
              </a:rPr>
              <a:t>Incluyen</a:t>
            </a:r>
            <a:r>
              <a:rPr lang="en-US" sz="1800" b="0" i="0" u="none" strike="noStrike" baseline="0" dirty="0">
                <a:solidFill>
                  <a:srgbClr val="1A1A1A"/>
                </a:solidFill>
                <a:latin typeface="AvenirLTStd-Book"/>
              </a:rPr>
              <a:t> la </a:t>
            </a:r>
            <a:r>
              <a:rPr lang="en-US" sz="1800" b="0" i="0" u="none" strike="noStrike" baseline="0" dirty="0" err="1">
                <a:solidFill>
                  <a:srgbClr val="1A1A1A"/>
                </a:solidFill>
                <a:latin typeface="AvenirLTStd-Book"/>
              </a:rPr>
              <a:t>identificación</a:t>
            </a:r>
            <a:r>
              <a:rPr lang="en-US" sz="1800" b="0" i="0" u="none" strike="noStrike" baseline="0" dirty="0">
                <a:solidFill>
                  <a:srgbClr val="1A1A1A"/>
                </a:solidFill>
                <a:latin typeface="AvenirLTStd-Book"/>
              </a:rPr>
              <a:t> de </a:t>
            </a:r>
            <a:r>
              <a:rPr lang="en-US" sz="1800" b="0" i="0" u="none" strike="noStrike" baseline="0" dirty="0" err="1">
                <a:solidFill>
                  <a:srgbClr val="1A1A1A"/>
                </a:solidFill>
                <a:latin typeface="AvenirLTStd-Book"/>
              </a:rPr>
              <a:t>indicadores</a:t>
            </a:r>
            <a:r>
              <a:rPr lang="en-US" sz="1800" b="0" i="0" u="none" strike="noStrike" baseline="0" dirty="0">
                <a:solidFill>
                  <a:srgbClr val="1A1A1A"/>
                </a:solidFill>
                <a:latin typeface="AvenirLTStd-Book"/>
              </a:rPr>
              <a:t> y </a:t>
            </a:r>
            <a:r>
              <a:rPr lang="en-US" sz="1800" b="0" i="0" u="none" strike="noStrike" baseline="0" dirty="0" err="1">
                <a:solidFill>
                  <a:srgbClr val="1A1A1A"/>
                </a:solidFill>
                <a:latin typeface="AvenirLTStd-Book"/>
              </a:rPr>
              <a:t>fuentes</a:t>
            </a:r>
            <a:r>
              <a:rPr lang="en-US" sz="1800" b="0" i="0" u="none" strike="noStrike" baseline="0" dirty="0">
                <a:solidFill>
                  <a:srgbClr val="1A1A1A"/>
                </a:solidFill>
                <a:latin typeface="AvenirLTStd-Book"/>
              </a:rPr>
              <a:t> de </a:t>
            </a:r>
            <a:r>
              <a:rPr lang="en-US" sz="1800" b="0" i="0" u="none" strike="noStrike" baseline="0" dirty="0" err="1">
                <a:solidFill>
                  <a:srgbClr val="1A1A1A"/>
                </a:solidFill>
                <a:latin typeface="AvenirLTStd-Book"/>
              </a:rPr>
              <a:t>datos</a:t>
            </a:r>
            <a:r>
              <a:rPr lang="en-US" sz="1800" b="0" i="0" u="none" strike="noStrike" baseline="0" dirty="0">
                <a:solidFill>
                  <a:srgbClr val="1A1A1A"/>
                </a:solidFill>
                <a:latin typeface="AvenirLTStd-Book"/>
              </a:rPr>
              <a:t>, la </a:t>
            </a:r>
            <a:r>
              <a:rPr lang="en-US" sz="1800" b="0" i="0" u="none" strike="noStrike" baseline="0" dirty="0" err="1">
                <a:solidFill>
                  <a:srgbClr val="1A1A1A"/>
                </a:solidFill>
                <a:latin typeface="AvenirLTStd-Book"/>
              </a:rPr>
              <a:t>participación</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en</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el</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proceso</a:t>
            </a:r>
            <a:r>
              <a:rPr lang="en-US" sz="1800" b="0" i="0" u="none" strike="noStrike" baseline="0" dirty="0">
                <a:solidFill>
                  <a:srgbClr val="1A1A1A"/>
                </a:solidFill>
                <a:latin typeface="AvenirLTStd-Book"/>
              </a:rPr>
              <a:t> de las </a:t>
            </a:r>
            <a:r>
              <a:rPr lang="en-US" sz="1800" b="0" i="0" u="none" strike="noStrike" baseline="0" dirty="0" err="1">
                <a:solidFill>
                  <a:srgbClr val="1A1A1A"/>
                </a:solidFill>
                <a:latin typeface="AvenirLTStd-Book"/>
              </a:rPr>
              <a:t>principales</a:t>
            </a:r>
            <a:r>
              <a:rPr lang="en-US" sz="1800" b="0" i="0" u="none" strike="noStrike" baseline="0" dirty="0">
                <a:solidFill>
                  <a:srgbClr val="1A1A1A"/>
                </a:solidFill>
                <a:latin typeface="AvenirLTStd-Book"/>
              </a:rPr>
              <a:t> partes </a:t>
            </a:r>
            <a:r>
              <a:rPr lang="en-US" sz="1800" b="0" i="0" u="none" strike="noStrike" baseline="0" dirty="0" err="1">
                <a:solidFill>
                  <a:srgbClr val="1A1A1A"/>
                </a:solidFill>
                <a:latin typeface="AvenirLTStd-Book"/>
              </a:rPr>
              <a:t>interesadas</a:t>
            </a:r>
            <a:r>
              <a:rPr lang="en-US" sz="1800" b="0" i="0" u="none" strike="noStrike" baseline="0" dirty="0">
                <a:solidFill>
                  <a:srgbClr val="1A1A1A"/>
                </a:solidFill>
                <a:latin typeface="AvenirLTStd-Book"/>
              </a:rPr>
              <a:t>, </a:t>
            </a:r>
            <a:r>
              <a:rPr lang="en-US" sz="1800" b="0" i="0" u="none" strike="noStrike" baseline="0" dirty="0" err="1">
                <a:solidFill>
                  <a:srgbClr val="1A1A1A"/>
                </a:solidFill>
                <a:latin typeface="AvenirLTStd-Book"/>
              </a:rPr>
              <a:t>como</a:t>
            </a:r>
            <a:r>
              <a:rPr lang="en-US" sz="1800" b="0" i="0" u="none" strike="noStrike" baseline="0" dirty="0">
                <a:solidFill>
                  <a:srgbClr val="1A1A1A"/>
                </a:solidFill>
                <a:latin typeface="AvenirLTStd-Book"/>
              </a:rPr>
              <a:t> las </a:t>
            </a:r>
            <a:r>
              <a:rPr lang="en-US" sz="1800" b="0" i="0" u="none" strike="noStrike" baseline="0" dirty="0" err="1">
                <a:solidFill>
                  <a:srgbClr val="1A1A1A"/>
                </a:solidFill>
                <a:latin typeface="AvenirLTStd-Book"/>
              </a:rPr>
              <a:t>contrapartes</a:t>
            </a:r>
            <a:r>
              <a:rPr lang="en-US" sz="1800" b="0" i="0" u="none" strike="noStrike" baseline="0" dirty="0">
                <a:solidFill>
                  <a:srgbClr val="1A1A1A"/>
                </a:solidFill>
                <a:latin typeface="AvenirLTStd-Book"/>
              </a:rPr>
              <a:t> de </a:t>
            </a:r>
            <a:r>
              <a:rPr lang="en-US" sz="1800" b="0" i="0" u="none" strike="noStrike" baseline="0" dirty="0" err="1">
                <a:solidFill>
                  <a:srgbClr val="1A1A1A"/>
                </a:solidFill>
                <a:latin typeface="AvenirLTStd-Book"/>
              </a:rPr>
              <a:t>gobierno</a:t>
            </a:r>
            <a:r>
              <a:rPr lang="en-US" sz="1800" b="0" i="0" u="none" strike="noStrike" baseline="0" dirty="0">
                <a:solidFill>
                  <a:srgbClr val="1A1A1A"/>
                </a:solidFill>
                <a:latin typeface="AvenirLTStd-Book"/>
              </a:rPr>
              <a:t> y de la </a:t>
            </a:r>
            <a:r>
              <a:rPr lang="en-US" sz="1800" b="0" i="0" u="none" strike="noStrike" baseline="0" dirty="0" err="1">
                <a:solidFill>
                  <a:srgbClr val="1A1A1A"/>
                </a:solidFill>
                <a:latin typeface="AvenirLTStd-Book"/>
              </a:rPr>
              <a:t>sociedad</a:t>
            </a:r>
            <a:r>
              <a:rPr lang="en-US" sz="1800" b="0" i="0" u="none" strike="noStrike" baseline="0" dirty="0">
                <a:solidFill>
                  <a:srgbClr val="1A1A1A"/>
                </a:solidFill>
                <a:latin typeface="AvenirLTStd-Book"/>
              </a:rPr>
              <a:t> civil.</a:t>
            </a:r>
          </a:p>
        </p:txBody>
      </p:sp>
      <p:sp>
        <p:nvSpPr>
          <p:cNvPr id="4" name="Slide Number Placeholder 3"/>
          <p:cNvSpPr>
            <a:spLocks noGrp="1"/>
          </p:cNvSpPr>
          <p:nvPr>
            <p:ph type="sldNum" sz="quarter" idx="5"/>
          </p:nvPr>
        </p:nvSpPr>
        <p:spPr/>
        <p:txBody>
          <a:bodyPr/>
          <a:lstStyle/>
          <a:p>
            <a:fld id="{15BE2509-9DCA-404C-9FF1-104E1173A6B7}" type="slidenum">
              <a:rPr lang="en-US" smtClean="0"/>
              <a:t>9</a:t>
            </a:fld>
            <a:endParaRPr lang="en-US"/>
          </a:p>
        </p:txBody>
      </p:sp>
    </p:spTree>
    <p:extLst>
      <p:ext uri="{BB962C8B-B14F-4D97-AF65-F5344CB8AC3E}">
        <p14:creationId xmlns:p14="http://schemas.microsoft.com/office/powerpoint/2010/main" val="45797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807B90-6550-49C2-929B-6504882CA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6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2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25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13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7E240E-1DFB-4695-98EC-DEB85F449C8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editar el estilo del título principal</a:t>
            </a:r>
          </a:p>
        </p:txBody>
      </p:sp>
      <p:sp>
        <p:nvSpPr>
          <p:cNvPr id="1027" name="Text Placeholder 2">
            <a:extLst>
              <a:ext uri="{FF2B5EF4-FFF2-40B4-BE49-F238E27FC236}">
                <a16:creationId xmlns:a16="http://schemas.microsoft.com/office/drawing/2014/main" id="{1E787653-B6C5-473C-94DC-9CDB7A94D9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Haga clic para editar los estilos de texto maestro</a:t>
            </a:r>
          </a:p>
          <a:p>
            <a:pPr lvl="1"/>
            <a:r>
              <a:rPr lang="en-US" altLang="en-US"/>
              <a:t>Segundo nivel</a:t>
            </a:r>
          </a:p>
          <a:p>
            <a:pPr lvl="2"/>
            <a:r>
              <a:rPr lang="en-US" altLang="en-US"/>
              <a:t>Tercer nivel</a:t>
            </a:r>
          </a:p>
          <a:p>
            <a:pPr lvl="3"/>
            <a:r>
              <a:rPr lang="en-US" altLang="en-US"/>
              <a:t>Cuarto nivel</a:t>
            </a:r>
          </a:p>
          <a:p>
            <a:pPr lvl="4"/>
            <a:r>
              <a:rPr lang="en-US" altLang="en-US"/>
              <a:t>Quinto nivel</a:t>
            </a:r>
          </a:p>
        </p:txBody>
      </p:sp>
      <p:sp>
        <p:nvSpPr>
          <p:cNvPr id="4" name="Date Placeholder 3">
            <a:extLst>
              <a:ext uri="{FF2B5EF4-FFF2-40B4-BE49-F238E27FC236}">
                <a16:creationId xmlns:a16="http://schemas.microsoft.com/office/drawing/2014/main" id="{4EF98FE7-18D7-48E9-808E-EE45ABA027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52E4ABA-CB6F-444E-83F0-E7C01C2C506A}" type="datetimeFigureOut">
              <a:rPr lang="en-US"/>
              <a:t>1/11/2024</a:t>
            </a:fld>
            <a:endParaRPr lang="en-US"/>
          </a:p>
        </p:txBody>
      </p:sp>
      <p:sp>
        <p:nvSpPr>
          <p:cNvPr id="5" name="Footer Placeholder 4">
            <a:extLst>
              <a:ext uri="{FF2B5EF4-FFF2-40B4-BE49-F238E27FC236}">
                <a16:creationId xmlns:a16="http://schemas.microsoft.com/office/drawing/2014/main" id="{1CDD4176-B4D7-4A76-A295-5D43538F95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D2467E8B-4D49-447F-A1E3-15BBE6583F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A9660FE-02BF-450A-90CE-41C4227584E4}" type="slidenum">
              <a:rPr lang="en-US" altLang="en-US"/>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678A5486-1D5C-4B33-B500-B405751B75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02D85-BE24-4CDA-A8A9-93CC50228AF4}"/>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D7CC756-9A42-493A-9A49-5E36E03F74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3" r:id="rId1"/>
    <p:sldLayoutId id="2147483888" r:id="rId2"/>
    <p:sldLayoutId id="214748388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10458"/>
      </p:ext>
    </p:extLst>
  </p:cSld>
  <p:clrMap bg1="lt1" tx1="dk1" bg2="lt2" tx2="dk2" accent1="accent1" accent2="accent2" accent3="accent3" accent4="accent4" accent5="accent5" accent6="accent6" hlink="hlink" folHlink="folHlink"/>
  <p:sldLayoutIdLst>
    <p:sldLayoutId id="21474838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kpatlas.unaids.org/dashboar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hivfinancial.unaids.org/hivfinancialdashboards.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lawsandpolicies.unaids.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unaids.org/en/global-aids-monitor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idsreportingtool.unaid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188327A2-BAE0-447E-82FD-CBB9F2547A23}"/>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a:solidFill>
                  <a:srgbClr val="000000"/>
                </a:solidFill>
                <a:cs typeface="Arial" panose="020B0604020202020204" pitchFamily="34" charset="0"/>
              </a:rPr>
              <a:t>ONUSIDA </a:t>
            </a:r>
          </a:p>
        </p:txBody>
      </p:sp>
      <p:sp>
        <p:nvSpPr>
          <p:cNvPr id="6147" name="Title 1">
            <a:extLst>
              <a:ext uri="{FF2B5EF4-FFF2-40B4-BE49-F238E27FC236}">
                <a16:creationId xmlns:a16="http://schemas.microsoft.com/office/drawing/2014/main" id="{502C74B0-0F83-482D-846B-9127DAE9DD82}"/>
              </a:ext>
            </a:extLst>
          </p:cNvPr>
          <p:cNvSpPr txBox="1">
            <a:spLocks/>
          </p:cNvSpPr>
          <p:nvPr/>
        </p:nvSpPr>
        <p:spPr bwMode="auto">
          <a:xfrm>
            <a:off x="546100" y="942975"/>
            <a:ext cx="695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latin typeface="Arial"/>
                <a:ea typeface="ＭＳ Ｐゴシック"/>
                <a:cs typeface="Arial"/>
              </a:rPr>
              <a:t>2024 Monitoreo Global del Sida</a:t>
            </a:r>
          </a:p>
        </p:txBody>
      </p:sp>
      <p:pic>
        <p:nvPicPr>
          <p:cNvPr id="3" name="Graphic 2" descr="A square made of tiny squares">
            <a:extLst>
              <a:ext uri="{FF2B5EF4-FFF2-40B4-BE49-F238E27FC236}">
                <a16:creationId xmlns:a16="http://schemas.microsoft.com/office/drawing/2014/main" id="{BEA48FCE-0895-4D2D-A276-D4EE80D0C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1186"/>
            <a:ext cx="9144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496"/>
    </mc:Choice>
    <mc:Fallback xmlns="" xmlns:a16="http://schemas.microsoft.com/office/drawing/2014/main" xmlns:a14="http://schemas.microsoft.com/office/drawing/2010/main" xmlns:asvg="http://schemas.microsoft.com/office/drawing/2016/SVG/main">
      <p:transition spd="slow" advTm="154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8E80B2E9-5EBB-485C-99A2-E1572672AD87}"/>
              </a:ext>
            </a:extLst>
          </p:cNvPr>
          <p:cNvSpPr txBox="1">
            <a:spLocks/>
          </p:cNvSpPr>
          <p:nvPr/>
        </p:nvSpPr>
        <p:spPr bwMode="auto">
          <a:xfrm>
            <a:off x="271463" y="8255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Proceso de presentación de informes del Monitoreo Global del Sida - preparación </a:t>
            </a:r>
          </a:p>
        </p:txBody>
      </p:sp>
      <p:sp>
        <p:nvSpPr>
          <p:cNvPr id="2" name="Rectangle 1">
            <a:extLst>
              <a:ext uri="{FF2B5EF4-FFF2-40B4-BE49-F238E27FC236}">
                <a16:creationId xmlns:a16="http://schemas.microsoft.com/office/drawing/2014/main" id="{850F5ECA-58C0-35D4-0CDF-53C938B24DE9}"/>
              </a:ext>
            </a:extLst>
          </p:cNvPr>
          <p:cNvSpPr/>
          <p:nvPr/>
        </p:nvSpPr>
        <p:spPr>
          <a:xfrm>
            <a:off x="5386039" y="1583473"/>
            <a:ext cx="1817649" cy="3122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1" name="Group 10">
            <a:extLst>
              <a:ext uri="{FF2B5EF4-FFF2-40B4-BE49-F238E27FC236}">
                <a16:creationId xmlns:a16="http://schemas.microsoft.com/office/drawing/2014/main" id="{54C03E70-E0E0-8245-B8AD-9B775103C3FD}"/>
              </a:ext>
            </a:extLst>
          </p:cNvPr>
          <p:cNvGrpSpPr/>
          <p:nvPr/>
        </p:nvGrpSpPr>
        <p:grpSpPr>
          <a:xfrm>
            <a:off x="520202" y="425080"/>
            <a:ext cx="8103596" cy="6007839"/>
            <a:chOff x="520202" y="425080"/>
            <a:chExt cx="8103596" cy="6007839"/>
          </a:xfrm>
        </p:grpSpPr>
        <p:pic>
          <p:nvPicPr>
            <p:cNvPr id="9" name="Picture 8">
              <a:extLst>
                <a:ext uri="{FF2B5EF4-FFF2-40B4-BE49-F238E27FC236}">
                  <a16:creationId xmlns:a16="http://schemas.microsoft.com/office/drawing/2014/main" id="{A96EFCC6-2539-B32A-C174-5AF9AC57AB79}"/>
                </a:ext>
              </a:extLst>
            </p:cNvPr>
            <p:cNvPicPr>
              <a:picLocks noChangeAspect="1"/>
            </p:cNvPicPr>
            <p:nvPr/>
          </p:nvPicPr>
          <p:blipFill>
            <a:blip r:embed="rId3"/>
            <a:stretch>
              <a:fillRect/>
            </a:stretch>
          </p:blipFill>
          <p:spPr>
            <a:xfrm>
              <a:off x="520202" y="425080"/>
              <a:ext cx="8103596" cy="6007839"/>
            </a:xfrm>
            <a:prstGeom prst="rect">
              <a:avLst/>
            </a:prstGeom>
          </p:spPr>
        </p:pic>
        <p:sp>
          <p:nvSpPr>
            <p:cNvPr id="6" name="Rectangle 5">
              <a:extLst>
                <a:ext uri="{FF2B5EF4-FFF2-40B4-BE49-F238E27FC236}">
                  <a16:creationId xmlns:a16="http://schemas.microsoft.com/office/drawing/2014/main" id="{F7878B54-1BFC-8BC0-E513-649657CFEACD}"/>
                </a:ext>
              </a:extLst>
            </p:cNvPr>
            <p:cNvSpPr/>
            <p:nvPr/>
          </p:nvSpPr>
          <p:spPr>
            <a:xfrm>
              <a:off x="5269304" y="1647770"/>
              <a:ext cx="1817649" cy="2993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Rectangle 9">
              <a:extLst>
                <a:ext uri="{FF2B5EF4-FFF2-40B4-BE49-F238E27FC236}">
                  <a16:creationId xmlns:a16="http://schemas.microsoft.com/office/drawing/2014/main" id="{C927A085-07D9-57D4-59D5-2C25A44E2646}"/>
                </a:ext>
              </a:extLst>
            </p:cNvPr>
            <p:cNvSpPr/>
            <p:nvPr/>
          </p:nvSpPr>
          <p:spPr>
            <a:xfrm>
              <a:off x="3647872" y="3766029"/>
              <a:ext cx="1621432" cy="8059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3923"/>
    </mc:Choice>
    <mc:Fallback xmlns="" xmlns:a16="http://schemas.microsoft.com/office/drawing/2014/main" xmlns:a14="http://schemas.microsoft.com/office/drawing/2010/main">
      <p:transition spd="slow" advTm="239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6CD36D-444E-141A-E0F4-E9FDE497465B}"/>
              </a:ext>
            </a:extLst>
          </p:cNvPr>
          <p:cNvGrpSpPr/>
          <p:nvPr/>
        </p:nvGrpSpPr>
        <p:grpSpPr>
          <a:xfrm>
            <a:off x="904672" y="254480"/>
            <a:ext cx="7140102" cy="6349040"/>
            <a:chOff x="904672" y="254480"/>
            <a:chExt cx="7140102" cy="6349040"/>
          </a:xfrm>
        </p:grpSpPr>
        <p:grpSp>
          <p:nvGrpSpPr>
            <p:cNvPr id="9" name="Group 8">
              <a:extLst>
                <a:ext uri="{FF2B5EF4-FFF2-40B4-BE49-F238E27FC236}">
                  <a16:creationId xmlns:a16="http://schemas.microsoft.com/office/drawing/2014/main" id="{613D7384-F940-F8E2-2DCB-155945E085D9}"/>
                </a:ext>
              </a:extLst>
            </p:cNvPr>
            <p:cNvGrpSpPr/>
            <p:nvPr/>
          </p:nvGrpSpPr>
          <p:grpSpPr>
            <a:xfrm>
              <a:off x="904672" y="254480"/>
              <a:ext cx="7140102" cy="6349040"/>
              <a:chOff x="904672" y="254480"/>
              <a:chExt cx="7140102" cy="6349040"/>
            </a:xfrm>
          </p:grpSpPr>
          <p:pic>
            <p:nvPicPr>
              <p:cNvPr id="8" name="Picture 7">
                <a:extLst>
                  <a:ext uri="{FF2B5EF4-FFF2-40B4-BE49-F238E27FC236}">
                    <a16:creationId xmlns:a16="http://schemas.microsoft.com/office/drawing/2014/main" id="{01EFA6F2-4C53-DBBC-E259-06E07C5A8BE8}"/>
                  </a:ext>
                </a:extLst>
              </p:cNvPr>
              <p:cNvPicPr>
                <a:picLocks noChangeAspect="1"/>
              </p:cNvPicPr>
              <p:nvPr/>
            </p:nvPicPr>
            <p:blipFill>
              <a:blip r:embed="rId3"/>
              <a:stretch>
                <a:fillRect/>
              </a:stretch>
            </p:blipFill>
            <p:spPr>
              <a:xfrm>
                <a:off x="904672" y="254480"/>
                <a:ext cx="7140102" cy="6349040"/>
              </a:xfrm>
              <a:prstGeom prst="rect">
                <a:avLst/>
              </a:prstGeom>
            </p:spPr>
          </p:pic>
          <p:sp>
            <p:nvSpPr>
              <p:cNvPr id="2" name="Rectangle 1">
                <a:extLst>
                  <a:ext uri="{FF2B5EF4-FFF2-40B4-BE49-F238E27FC236}">
                    <a16:creationId xmlns:a16="http://schemas.microsoft.com/office/drawing/2014/main" id="{B627E017-4D8E-306C-0A66-788B7A1A3320}"/>
                  </a:ext>
                </a:extLst>
              </p:cNvPr>
              <p:cNvSpPr/>
              <p:nvPr/>
            </p:nvSpPr>
            <p:spPr>
              <a:xfrm>
                <a:off x="4456694" y="3853576"/>
                <a:ext cx="728151" cy="7248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Rectangle 4">
                <a:extLst>
                  <a:ext uri="{FF2B5EF4-FFF2-40B4-BE49-F238E27FC236}">
                    <a16:creationId xmlns:a16="http://schemas.microsoft.com/office/drawing/2014/main" id="{1584BEC2-CA02-B51C-29ED-B440628CDB99}"/>
                  </a:ext>
                </a:extLst>
              </p:cNvPr>
              <p:cNvSpPr/>
              <p:nvPr/>
            </p:nvSpPr>
            <p:spPr>
              <a:xfrm>
                <a:off x="5273815" y="4444591"/>
                <a:ext cx="100360" cy="133815"/>
              </a:xfrm>
              <a:prstGeom prst="rect">
                <a:avLst/>
              </a:prstGeom>
              <a:solidFill>
                <a:schemeClr val="tx2">
                  <a:lumMod val="75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
          <p:nvSpPr>
            <p:cNvPr id="3" name="Rectangle 2">
              <a:extLst>
                <a:ext uri="{FF2B5EF4-FFF2-40B4-BE49-F238E27FC236}">
                  <a16:creationId xmlns:a16="http://schemas.microsoft.com/office/drawing/2014/main" id="{985B101D-9C25-104D-77BA-6BC21DCC32AA}"/>
                </a:ext>
              </a:extLst>
            </p:cNvPr>
            <p:cNvSpPr/>
            <p:nvPr/>
          </p:nvSpPr>
          <p:spPr>
            <a:xfrm>
              <a:off x="2316608" y="3853576"/>
              <a:ext cx="1905196" cy="12242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ectangle 3">
              <a:extLst>
                <a:ext uri="{FF2B5EF4-FFF2-40B4-BE49-F238E27FC236}">
                  <a16:creationId xmlns:a16="http://schemas.microsoft.com/office/drawing/2014/main" id="{209A5B66-9D82-7F1B-F1D7-D344EE78030D}"/>
                </a:ext>
              </a:extLst>
            </p:cNvPr>
            <p:cNvSpPr/>
            <p:nvPr/>
          </p:nvSpPr>
          <p:spPr>
            <a:xfrm>
              <a:off x="4069407" y="4301483"/>
              <a:ext cx="308045" cy="286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Tree>
  </p:cSld>
  <p:clrMapOvr>
    <a:masterClrMapping/>
  </p:clrMapOvr>
  <mc:AlternateContent xmlns:mc="http://schemas.openxmlformats.org/markup-compatibility/2006" xmlns:p14="http://schemas.microsoft.com/office/powerpoint/2010/main">
    <mc:Choice Requires="p14">
      <p:transition spd="slow" p14:dur="2000" advTm="47700"/>
    </mc:Choice>
    <mc:Fallback xmlns="" xmlns:a16="http://schemas.microsoft.com/office/drawing/2014/main" xmlns:a14="http://schemas.microsoft.com/office/drawing/2010/main">
      <p:transition spd="slow" advTm="477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6">
            <a:extLst>
              <a:ext uri="{FF2B5EF4-FFF2-40B4-BE49-F238E27FC236}">
                <a16:creationId xmlns:a16="http://schemas.microsoft.com/office/drawing/2014/main" id="{C2FDD706-9A5D-4148-9DEC-1E3492807C49}"/>
              </a:ext>
            </a:extLst>
          </p:cNvPr>
          <p:cNvSpPr txBox="1">
            <a:spLocks noChangeArrowheads="1"/>
          </p:cNvSpPr>
          <p:nvPr/>
        </p:nvSpPr>
        <p:spPr bwMode="auto">
          <a:xfrm>
            <a:off x="1" y="1117858"/>
            <a:ext cx="9143999" cy="5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0000"/>
              </a:lnSpc>
              <a:spcBef>
                <a:spcPts val="0"/>
              </a:spcBef>
            </a:pPr>
            <a:r>
              <a:rPr lang="en-US" sz="1800" dirty="0">
                <a:solidFill>
                  <a:srgbClr val="000000"/>
                </a:solidFill>
                <a:latin typeface="Avenir LT Std"/>
              </a:rPr>
              <a:t>Una de las principales herramientas que pueden utilizarse para obtener denominadores para reportar es el paquete informático Spectrum.</a:t>
            </a:r>
            <a:endParaRPr lang="en-US" altLang="en-US" sz="1800" dirty="0">
              <a:solidFill>
                <a:srgbClr val="000000"/>
              </a:solidFill>
              <a:latin typeface="Avenir LT Std"/>
            </a:endParaRPr>
          </a:p>
          <a:p>
            <a:pPr>
              <a:lnSpc>
                <a:spcPct val="110000"/>
              </a:lnSpc>
              <a:spcBef>
                <a:spcPts val="0"/>
              </a:spcBef>
            </a:pPr>
            <a:endParaRPr lang="en-US" alt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Los países pueden optar por utilizar las estimaciones de Spectrum como fuente para reportar los siguientes indicadores GAM: </a:t>
            </a:r>
          </a:p>
          <a:p>
            <a:pPr marL="685800" lvl="2">
              <a:lnSpc>
                <a:spcPct val="110000"/>
              </a:lnSpc>
              <a:spcBef>
                <a:spcPts val="0"/>
              </a:spcBef>
            </a:pPr>
            <a:r>
              <a:rPr lang="es-PA" sz="1400" dirty="0">
                <a:solidFill>
                  <a:srgbClr val="000000"/>
                </a:solidFill>
                <a:latin typeface="Avenir LT Std"/>
              </a:rPr>
              <a:t>1.1. Incidencia del VIH </a:t>
            </a:r>
          </a:p>
          <a:p>
            <a:pPr marL="685800" lvl="2">
              <a:lnSpc>
                <a:spcPct val="110000"/>
              </a:lnSpc>
              <a:spcBef>
                <a:spcPts val="0"/>
              </a:spcBef>
            </a:pPr>
            <a:r>
              <a:rPr lang="en-US" sz="1400" dirty="0">
                <a:solidFill>
                  <a:srgbClr val="000000"/>
                </a:solidFill>
                <a:latin typeface="Avenir LT Std"/>
              </a:rPr>
              <a:t>2.1, 2.2 y 2.3. 95-95-95. Pruebas y tratamiento del VIH</a:t>
            </a:r>
          </a:p>
          <a:p>
            <a:pPr marL="685800" lvl="2">
              <a:lnSpc>
                <a:spcPct val="110000"/>
              </a:lnSpc>
              <a:spcBef>
                <a:spcPts val="0"/>
              </a:spcBef>
            </a:pPr>
            <a:r>
              <a:rPr lang="es-PA" sz="1400" dirty="0">
                <a:solidFill>
                  <a:srgbClr val="000000"/>
                </a:solidFill>
                <a:latin typeface="Avenir LT Std"/>
              </a:rPr>
              <a:t>2.7. </a:t>
            </a:r>
            <a:r>
              <a:rPr lang="es-PA" sz="1400" dirty="0" err="1">
                <a:solidFill>
                  <a:srgbClr val="000000"/>
                </a:solidFill>
                <a:latin typeface="Avenir LT Std"/>
              </a:rPr>
              <a:t>Mortalidad </a:t>
            </a:r>
            <a:r>
              <a:rPr lang="es-PA" sz="1400" dirty="0">
                <a:solidFill>
                  <a:srgbClr val="000000"/>
                </a:solidFill>
                <a:latin typeface="Avenir LT Std"/>
              </a:rPr>
              <a:t>por sida</a:t>
            </a:r>
          </a:p>
          <a:p>
            <a:pPr marL="685800" lvl="2">
              <a:lnSpc>
                <a:spcPct val="110000"/>
              </a:lnSpc>
              <a:spcBef>
                <a:spcPts val="0"/>
              </a:spcBef>
            </a:pPr>
            <a:r>
              <a:rPr lang="es-PA" sz="1400" dirty="0">
                <a:solidFill>
                  <a:srgbClr val="000000"/>
                </a:solidFill>
                <a:latin typeface="Avenir LT Std"/>
              </a:rPr>
              <a:t>3.1 </a:t>
            </a:r>
            <a:r>
              <a:rPr lang="es-PA" sz="1400" dirty="0" err="1">
                <a:solidFill>
                  <a:srgbClr val="000000"/>
                </a:solidFill>
                <a:latin typeface="Avenir LT Std"/>
              </a:rPr>
              <a:t>Pruebas del </a:t>
            </a:r>
            <a:r>
              <a:rPr lang="es-PA" sz="1400" dirty="0">
                <a:solidFill>
                  <a:srgbClr val="000000"/>
                </a:solidFill>
                <a:latin typeface="Avenir LT Std"/>
              </a:rPr>
              <a:t>VIH en mujeres embaraz</a:t>
            </a:r>
            <a:r>
              <a:rPr lang="es-PA" sz="1400" dirty="0" err="1">
                <a:solidFill>
                  <a:srgbClr val="000000"/>
                </a:solidFill>
                <a:latin typeface="Avenir LT Std"/>
              </a:rPr>
              <a:t>adas </a:t>
            </a:r>
          </a:p>
          <a:p>
            <a:pPr marL="685800" lvl="2">
              <a:lnSpc>
                <a:spcPct val="110000"/>
              </a:lnSpc>
              <a:spcBef>
                <a:spcPts val="0"/>
              </a:spcBef>
            </a:pPr>
            <a:r>
              <a:rPr lang="es-PA" sz="1400" dirty="0">
                <a:solidFill>
                  <a:srgbClr val="000000"/>
                </a:solidFill>
                <a:latin typeface="Avenir LT Std"/>
              </a:rPr>
              <a:t>3.2. Diagnóstico temprano del lactante </a:t>
            </a:r>
          </a:p>
          <a:p>
            <a:pPr marL="685800" lvl="2">
              <a:lnSpc>
                <a:spcPct val="110000"/>
              </a:lnSpc>
              <a:spcBef>
                <a:spcPts val="0"/>
              </a:spcBef>
            </a:pPr>
            <a:r>
              <a:rPr lang="en-US" sz="1400" dirty="0">
                <a:solidFill>
                  <a:srgbClr val="000000"/>
                </a:solidFill>
                <a:latin typeface="Avenir LT Std"/>
              </a:rPr>
              <a:t>3.3. Transmisión vertical del VIH </a:t>
            </a:r>
          </a:p>
          <a:p>
            <a:pPr marL="685800" lvl="2">
              <a:lnSpc>
                <a:spcPct val="110000"/>
              </a:lnSpc>
              <a:spcBef>
                <a:spcPts val="0"/>
              </a:spcBef>
            </a:pPr>
            <a:r>
              <a:rPr lang="en-US" sz="1400" dirty="0">
                <a:solidFill>
                  <a:srgbClr val="000000"/>
                </a:solidFill>
                <a:latin typeface="Avenir LT Std"/>
              </a:rPr>
              <a:t>3.4. Prevención de la transmisión vertical del VIH </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Los resultados se obtendrán directamente del archivo final nacional Spectrum. El </a:t>
            </a:r>
            <a:r>
              <a:rPr lang="en-US" sz="1800" dirty="0" err="1">
                <a:solidFill>
                  <a:srgbClr val="000000"/>
                </a:solidFill>
                <a:latin typeface="Avenir LT Std"/>
              </a:rPr>
              <a:t>reporte</a:t>
            </a:r>
            <a:r>
              <a:rPr lang="en-US" sz="1800" dirty="0">
                <a:solidFill>
                  <a:srgbClr val="000000"/>
                </a:solidFill>
                <a:latin typeface="Avenir LT Std"/>
              </a:rPr>
              <a:t> de los datos subnacionales para el indicador se realizará en la herramienta de </a:t>
            </a:r>
            <a:r>
              <a:rPr lang="en-US" sz="1800" dirty="0" err="1">
                <a:solidFill>
                  <a:srgbClr val="000000"/>
                </a:solidFill>
                <a:latin typeface="Avenir LT Std"/>
              </a:rPr>
              <a:t>reporte</a:t>
            </a:r>
            <a:r>
              <a:rPr lang="en-US" sz="1800" dirty="0">
                <a:solidFill>
                  <a:srgbClr val="000000"/>
                </a:solidFill>
                <a:latin typeface="Avenir LT Std"/>
              </a:rPr>
              <a:t> </a:t>
            </a:r>
            <a:r>
              <a:rPr lang="en-US" sz="1800" dirty="0" err="1">
                <a:solidFill>
                  <a:srgbClr val="000000"/>
                </a:solidFill>
                <a:latin typeface="Avenir LT Std"/>
              </a:rPr>
              <a:t>en</a:t>
            </a:r>
            <a:r>
              <a:rPr lang="en-US" sz="1800" dirty="0">
                <a:solidFill>
                  <a:srgbClr val="000000"/>
                </a:solidFill>
                <a:latin typeface="Avenir LT Std"/>
              </a:rPr>
              <a:t> </a:t>
            </a:r>
            <a:r>
              <a:rPr lang="en-US" sz="1800" dirty="0" err="1">
                <a:solidFill>
                  <a:srgbClr val="000000"/>
                </a:solidFill>
                <a:latin typeface="Avenir LT Std"/>
              </a:rPr>
              <a:t>linea</a:t>
            </a:r>
            <a:r>
              <a:rPr lang="en-US" sz="1800" dirty="0">
                <a:solidFill>
                  <a:srgbClr val="000000"/>
                </a:solidFill>
                <a:latin typeface="Avenir LT Std"/>
              </a:rPr>
              <a:t> del Monitoreo Global del Sida.</a:t>
            </a:r>
          </a:p>
          <a:p>
            <a:pPr>
              <a:lnSpc>
                <a:spcPct val="110000"/>
              </a:lnSpc>
              <a:spcBef>
                <a:spcPts val="0"/>
              </a:spcBef>
            </a:pPr>
            <a:endParaRPr lang="en-US" sz="1800" dirty="0">
              <a:solidFill>
                <a:srgbClr val="000000"/>
              </a:solidFill>
              <a:latin typeface="Avenir LT Std"/>
            </a:endParaRPr>
          </a:p>
          <a:p>
            <a:pPr>
              <a:lnSpc>
                <a:spcPct val="110000"/>
              </a:lnSpc>
              <a:spcBef>
                <a:spcPts val="0"/>
              </a:spcBef>
            </a:pPr>
            <a:r>
              <a:rPr lang="en-US" sz="1800" dirty="0">
                <a:solidFill>
                  <a:srgbClr val="000000"/>
                </a:solidFill>
                <a:latin typeface="Avenir LT Std"/>
              </a:rPr>
              <a:t>Para los indicadores anteriores en los que se solicitan datos subnacionales: si un país dispone de estimaciones subnacionales desarrolladas mediante Naomi, estos datos se obtendrán directamente del archivo Naomi final.</a:t>
            </a:r>
          </a:p>
          <a:p>
            <a:pPr>
              <a:lnSpc>
                <a:spcPts val="2200"/>
              </a:lnSpc>
              <a:spcBef>
                <a:spcPct val="0"/>
              </a:spcBef>
            </a:pPr>
            <a:endParaRPr lang="en-US" altLang="en-US" sz="1800" dirty="0">
              <a:solidFill>
                <a:srgbClr val="000000"/>
              </a:solidFill>
              <a:latin typeface="Arial"/>
              <a:ea typeface="ＭＳ Ｐゴシック"/>
              <a:cs typeface="Arial"/>
            </a:endParaRPr>
          </a:p>
        </p:txBody>
      </p:sp>
      <p:sp>
        <p:nvSpPr>
          <p:cNvPr id="2" name="Title 1">
            <a:extLst>
              <a:ext uri="{FF2B5EF4-FFF2-40B4-BE49-F238E27FC236}">
                <a16:creationId xmlns:a16="http://schemas.microsoft.com/office/drawing/2014/main" id="{CC572BD5-E3A0-0084-F2E7-B5D79BE1485A}"/>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err="1">
                <a:solidFill>
                  <a:schemeClr val="bg1"/>
                </a:solidFill>
                <a:latin typeface="Arial" panose="020B0604020202020204" pitchFamily="34" charset="0"/>
                <a:cs typeface="Arial" panose="020B0604020202020204" pitchFamily="34" charset="0"/>
              </a:rPr>
              <a:t>Estimaciones</a:t>
            </a:r>
            <a:r>
              <a:rPr lang="en-US" altLang="en-US" sz="2400" dirty="0">
                <a:solidFill>
                  <a:schemeClr val="bg1"/>
                </a:solidFill>
                <a:latin typeface="Arial" panose="020B0604020202020204" pitchFamily="34" charset="0"/>
                <a:cs typeface="Arial" panose="020B0604020202020204" pitchFamily="34" charset="0"/>
              </a:rPr>
              <a:t> de Spectrum y Naomi</a:t>
            </a:r>
          </a:p>
        </p:txBody>
      </p:sp>
    </p:spTree>
  </p:cSld>
  <p:clrMapOvr>
    <a:masterClrMapping/>
  </p:clrMapOvr>
  <mc:AlternateContent xmlns:mc="http://schemas.openxmlformats.org/markup-compatibility/2006" xmlns:p14="http://schemas.microsoft.com/office/powerpoint/2010/main">
    <mc:Choice Requires="p14">
      <p:transition spd="slow" p14:dur="2000" advTm="22718"/>
    </mc:Choice>
    <mc:Fallback xmlns="" xmlns:a16="http://schemas.microsoft.com/office/drawing/2014/main" xmlns:a14="http://schemas.microsoft.com/office/drawing/2010/main">
      <p:transition spd="slow" advTm="227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72B147E-656E-4894-828B-4FF017F6672B}"/>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bg1">
                    <a:lumMod val="95000"/>
                  </a:schemeClr>
                </a:solidFill>
                <a:latin typeface="Arial" panose="020B0604020202020204" pitchFamily="34" charset="0"/>
                <a:cs typeface="Arial" panose="020B0604020202020204" pitchFamily="34" charset="0"/>
              </a:rPr>
              <a:t>Compromiso multisectorial</a:t>
            </a:r>
          </a:p>
        </p:txBody>
      </p:sp>
      <p:sp>
        <p:nvSpPr>
          <p:cNvPr id="17411" name="TextBox 6">
            <a:extLst>
              <a:ext uri="{FF2B5EF4-FFF2-40B4-BE49-F238E27FC236}">
                <a16:creationId xmlns:a16="http://schemas.microsoft.com/office/drawing/2014/main" id="{0E81DE1F-D292-4ADD-8C78-F4D0D677E019}"/>
              </a:ext>
            </a:extLst>
          </p:cNvPr>
          <p:cNvSpPr txBox="1">
            <a:spLocks noChangeArrowheads="1"/>
          </p:cNvSpPr>
          <p:nvPr/>
        </p:nvSpPr>
        <p:spPr bwMode="auto">
          <a:xfrm>
            <a:off x="0" y="1039119"/>
            <a:ext cx="9144000"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pPr>
            <a:r>
              <a:rPr lang="en-US" altLang="en-US" sz="1800">
                <a:solidFill>
                  <a:srgbClr val="000000"/>
                </a:solidFill>
                <a:latin typeface="Arial"/>
                <a:ea typeface="ＭＳ Ｐゴシック"/>
                <a:cs typeface="Arial"/>
              </a:rPr>
              <a:t>Se anima a los países a involucrar a un grupo multisectorial de partes interesadas en el proceso de elaboración de informes GAM, incluyendo a las organizaciones dirigidas por la comunidad y a los representantes apropiados de la sociedad civil. </a:t>
            </a:r>
            <a:endParaRPr lang="en-US" altLang="en-US" sz="180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A3A3C10-6316-C1C2-B7B4-127A8AC66602}"/>
              </a:ext>
            </a:extLst>
          </p:cNvPr>
          <p:cNvPicPr>
            <a:picLocks noChangeAspect="1"/>
          </p:cNvPicPr>
          <p:nvPr/>
        </p:nvPicPr>
        <p:blipFill>
          <a:blip r:embed="rId3"/>
          <a:stretch>
            <a:fillRect/>
          </a:stretch>
        </p:blipFill>
        <p:spPr>
          <a:xfrm>
            <a:off x="136643" y="2390672"/>
            <a:ext cx="8870714" cy="4377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45"/>
    </mc:Choice>
    <mc:Fallback xmlns="" xmlns:a16="http://schemas.microsoft.com/office/drawing/2014/main" xmlns:a14="http://schemas.microsoft.com/office/drawing/2010/main">
      <p:transition spd="slow" advTm="448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bg1"/>
                </a:solidFill>
                <a:latin typeface="Arial"/>
                <a:ea typeface="ＭＳ Ｐゴシック"/>
                <a:cs typeface="Arial"/>
              </a:rPr>
              <a:t>Apoyo durante el proceso de reportar GAM</a:t>
            </a:r>
          </a:p>
        </p:txBody>
      </p:sp>
    </p:spTree>
    <p:extLst>
      <p:ext uri="{BB962C8B-B14F-4D97-AF65-F5344CB8AC3E}">
        <p14:creationId xmlns:p14="http://schemas.microsoft.com/office/powerpoint/2010/main" val="3626025927"/>
      </p:ext>
    </p:extLst>
  </p:cSld>
  <p:clrMapOvr>
    <a:masterClrMapping/>
  </p:clrMapOvr>
  <mc:AlternateContent xmlns:mc="http://schemas.openxmlformats.org/markup-compatibility/2006" xmlns:p14="http://schemas.microsoft.com/office/powerpoint/2010/main">
    <mc:Choice Requires="p14">
      <p:transition spd="slow" p14:dur="2000" advTm="6641"/>
    </mc:Choice>
    <mc:Fallback xmlns="" xmlns:a16="http://schemas.microsoft.com/office/drawing/2014/main" xmlns:a14="http://schemas.microsoft.com/office/drawing/2010/main">
      <p:transition spd="slow" advTm="664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D32FD70-1BF6-4772-84E2-BC664F5BB0AF}"/>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cs typeface="Arial" panose="020B0604020202020204" pitchFamily="34" charset="0"/>
              </a:rPr>
              <a:t>Apoyo durante el proceso de </a:t>
            </a:r>
            <a:r>
              <a:rPr lang="en-US" altLang="en-US" sz="2400" dirty="0" err="1">
                <a:solidFill>
                  <a:schemeClr val="bg1"/>
                </a:solidFill>
                <a:latin typeface="Arial" panose="020B0604020202020204" pitchFamily="34" charset="0"/>
                <a:cs typeface="Arial" panose="020B0604020202020204" pitchFamily="34" charset="0"/>
              </a:rPr>
              <a:t>reporte</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19459" name="TextBox 6">
            <a:extLst>
              <a:ext uri="{FF2B5EF4-FFF2-40B4-BE49-F238E27FC236}">
                <a16:creationId xmlns:a16="http://schemas.microsoft.com/office/drawing/2014/main" id="{C7F9BB3B-88A8-4298-BA78-E915F66B841F}"/>
              </a:ext>
            </a:extLst>
          </p:cNvPr>
          <p:cNvSpPr txBox="1">
            <a:spLocks noChangeArrowheads="1"/>
          </p:cNvSpPr>
          <p:nvPr/>
        </p:nvSpPr>
        <p:spPr bwMode="auto">
          <a:xfrm>
            <a:off x="363538" y="1476375"/>
            <a:ext cx="79771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GB" altLang="en-US" sz="1800">
                <a:latin typeface="Arial" panose="020B0604020202020204" pitchFamily="34" charset="0"/>
                <a:cs typeface="Arial" panose="020B0604020202020204" pitchFamily="34" charset="0"/>
              </a:rPr>
              <a:t>Las oficinas nacionales de ONUSIDA, UNICEF y/o la OMS ofrecen asistencia técnica. </a:t>
            </a:r>
          </a:p>
          <a:p>
            <a:endParaRPr lang="en-GB" altLang="en-US" sz="1800">
              <a:latin typeface="Arial" panose="020B0604020202020204" pitchFamily="34" charset="0"/>
              <a:cs typeface="Arial" panose="020B0604020202020204" pitchFamily="34" charset="0"/>
            </a:endParaRPr>
          </a:p>
          <a:p>
            <a:r>
              <a:rPr lang="en-GB" altLang="en-US" sz="1800">
                <a:latin typeface="Arial" panose="020B0604020202020204" pitchFamily="34" charset="0"/>
                <a:cs typeface="Arial" panose="020B0604020202020204" pitchFamily="34" charset="0"/>
              </a:rPr>
              <a:t>También se cuenta con el apoyo del Departamento de Información Estratégica de ONUSIDA (AIDSreporting@unaids.org)</a:t>
            </a:r>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4316"/>
    </mc:Choice>
    <mc:Fallback xmlns="" xmlns:a16="http://schemas.microsoft.com/office/drawing/2014/main" xmlns:a14="http://schemas.microsoft.com/office/drawing/2010/main">
      <p:transition spd="slow" advTm="243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87086"/>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chemeClr val="bg1"/>
                </a:solidFill>
                <a:latin typeface="Arial"/>
                <a:ea typeface="ＭＳ Ｐゴシック"/>
                <a:cs typeface="Arial"/>
              </a:rPr>
              <a:t>Dónde encontrar los datos previamente reportados</a:t>
            </a:r>
          </a:p>
        </p:txBody>
      </p:sp>
      <p:pic>
        <p:nvPicPr>
          <p:cNvPr id="5" name="Picture 4">
            <a:hlinkClick r:id="rId3"/>
            <a:extLst>
              <a:ext uri="{FF2B5EF4-FFF2-40B4-BE49-F238E27FC236}">
                <a16:creationId xmlns:a16="http://schemas.microsoft.com/office/drawing/2014/main" id="{A9533502-0664-4AD6-BD13-313D862137F0}"/>
              </a:ext>
            </a:extLst>
          </p:cNvPr>
          <p:cNvPicPr>
            <a:picLocks noChangeAspect="1"/>
          </p:cNvPicPr>
          <p:nvPr/>
        </p:nvPicPr>
        <p:blipFill>
          <a:blip r:embed="rId4"/>
          <a:stretch>
            <a:fillRect/>
          </a:stretch>
        </p:blipFill>
        <p:spPr>
          <a:xfrm>
            <a:off x="676075" y="2588972"/>
            <a:ext cx="6922547" cy="1286342"/>
          </a:xfrm>
          <a:prstGeom prst="rect">
            <a:avLst/>
          </a:prstGeom>
        </p:spPr>
      </p:pic>
    </p:spTree>
    <p:extLst>
      <p:ext uri="{BB962C8B-B14F-4D97-AF65-F5344CB8AC3E}">
        <p14:creationId xmlns:p14="http://schemas.microsoft.com/office/powerpoint/2010/main" val="981460842"/>
      </p:ext>
    </p:extLst>
  </p:cSld>
  <p:clrMapOvr>
    <a:masterClrMapping/>
  </p:clrMapOvr>
  <mc:AlternateContent xmlns:mc="http://schemas.openxmlformats.org/markup-compatibility/2006" xmlns:p14="http://schemas.microsoft.com/office/powerpoint/2010/main">
    <mc:Choice Requires="p14">
      <p:transition spd="slow" p14:dur="2000" advTm="10268"/>
    </mc:Choice>
    <mc:Fallback xmlns="" xmlns:a16="http://schemas.microsoft.com/office/drawing/2014/main" xmlns:a14="http://schemas.microsoft.com/office/drawing/2010/main">
      <p:transition spd="slow" advTm="1026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a:extLst>
              <a:ext uri="{FF2B5EF4-FFF2-40B4-BE49-F238E27FC236}">
                <a16:creationId xmlns:a16="http://schemas.microsoft.com/office/drawing/2014/main" id="{0DBDF579-46FF-44E3-9534-0429A2D6001D}"/>
              </a:ext>
            </a:extLst>
          </p:cNvPr>
          <p:cNvSpPr txBox="1">
            <a:spLocks noChangeArrowheads="1"/>
          </p:cNvSpPr>
          <p:nvPr/>
        </p:nvSpPr>
        <p:spPr bwMode="auto">
          <a:xfrm>
            <a:off x="609600" y="434068"/>
            <a:ext cx="5033963" cy="3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en-US" altLang="en-US" sz="1800">
                <a:solidFill>
                  <a:srgbClr val="000000"/>
                </a:solidFill>
                <a:latin typeface="Arial"/>
                <a:ea typeface="ＭＳ Ｐゴシック"/>
                <a:cs typeface="Arial"/>
                <a:hlinkClick r:id="rId3"/>
              </a:rPr>
              <a:t>aidsinfo.unaids.org</a:t>
            </a:r>
          </a:p>
        </p:txBody>
      </p:sp>
      <p:pic>
        <p:nvPicPr>
          <p:cNvPr id="3" name="Picture 2">
            <a:extLst>
              <a:ext uri="{FF2B5EF4-FFF2-40B4-BE49-F238E27FC236}">
                <a16:creationId xmlns:a16="http://schemas.microsoft.com/office/drawing/2014/main" id="{D4492216-86E4-4DF5-BC42-77B4606FAE72}"/>
              </a:ext>
            </a:extLst>
          </p:cNvPr>
          <p:cNvPicPr>
            <a:picLocks noChangeAspect="1"/>
          </p:cNvPicPr>
          <p:nvPr/>
        </p:nvPicPr>
        <p:blipFill>
          <a:blip r:embed="rId4"/>
          <a:stretch>
            <a:fillRect/>
          </a:stretch>
        </p:blipFill>
        <p:spPr>
          <a:xfrm>
            <a:off x="609600" y="790576"/>
            <a:ext cx="7924800" cy="5868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41"/>
    </mc:Choice>
    <mc:Fallback xmlns="" xmlns:a16="http://schemas.microsoft.com/office/drawing/2014/main" xmlns:a14="http://schemas.microsoft.com/office/drawing/2010/main">
      <p:transition spd="slow" advTm="12541"/>
    </mc:Fallback>
  </mc:AlternateContent>
  <p:extLst>
    <p:ext uri="{3A86A75C-4F4B-4683-9AE1-C65F6400EC91}">
      <p14:laserTraceLst xmlns:p14="http://schemas.microsoft.com/office/powerpoint/2010/main">
        <p14:tracePtLst>
          <p14:tracePt t="5607" x="128588" y="1168400"/>
          <p14:tracePt t="5613" x="219075" y="1187450"/>
          <p14:tracePt t="5621" x="328613" y="1196975"/>
          <p14:tracePt t="5631" x="447675" y="1223963"/>
          <p14:tracePt t="5637" x="557213" y="1260475"/>
          <p14:tracePt t="5644" x="666750" y="1287463"/>
          <p14:tracePt t="5650" x="785813" y="1314450"/>
          <p14:tracePt t="5658" x="895350" y="1343025"/>
          <p14:tracePt t="5666" x="1050925" y="1370013"/>
          <p14:tracePt t="5673" x="1177925" y="1397000"/>
          <p14:tracePt t="5682" x="1306513" y="1433513"/>
          <p14:tracePt t="5688" x="1452563" y="1460500"/>
          <p14:tracePt t="5699" x="1571625" y="1489075"/>
          <p14:tracePt t="5702" x="1662113" y="1516063"/>
          <p14:tracePt t="5710" x="1781175" y="1543050"/>
          <p14:tracePt t="5718" x="1873250" y="1570038"/>
          <p14:tracePt t="5724" x="1990725" y="1598613"/>
          <p14:tracePt t="5732" x="2100263" y="1616075"/>
          <p14:tracePt t="5740" x="2174875" y="1625600"/>
          <p14:tracePt t="5747" x="2255838" y="1635125"/>
          <p14:tracePt t="5754" x="2328863" y="1635125"/>
          <p14:tracePt t="5763" x="2374900" y="1652588"/>
          <p14:tracePt t="5768" x="2411413" y="1662113"/>
          <p14:tracePt t="5775" x="2447925" y="1662113"/>
          <p14:tracePt t="5783" x="2474913" y="1662113"/>
          <p14:tracePt t="5790" x="2511425" y="1662113"/>
          <p14:tracePt t="5797" x="2540000" y="1662113"/>
          <p14:tracePt t="5804" x="2576513" y="1662113"/>
          <p14:tracePt t="5814" x="2613025" y="1662113"/>
          <p14:tracePt t="5820" x="2630488" y="1662113"/>
          <p14:tracePt t="5828" x="2676525" y="1662113"/>
          <p14:tracePt t="5836" x="2703513" y="1662113"/>
          <p14:tracePt t="5842" x="2732088" y="1662113"/>
          <p14:tracePt t="5850" x="2759075" y="1671638"/>
          <p14:tracePt t="5859" x="2795588" y="1679575"/>
          <p14:tracePt t="5869" x="2805113" y="1679575"/>
          <p14:tracePt t="5873" x="2822575" y="1689100"/>
          <p14:tracePt t="5884" x="2849563" y="1698625"/>
          <p14:tracePt t="5888" x="2859088" y="1698625"/>
          <p14:tracePt t="5903" x="2886075" y="1698625"/>
          <p14:tracePt t="5913" x="2895600" y="1708150"/>
          <p14:tracePt t="5919" x="2914650" y="1716088"/>
          <p14:tracePt t="5926" x="2922588" y="1716088"/>
          <p14:tracePt t="5937" x="2932113" y="1716088"/>
          <p14:tracePt t="5941" x="2941638" y="1716088"/>
          <p14:tracePt t="5953" x="2951163" y="1716088"/>
          <p14:tracePt t="5960" x="2959100" y="1716088"/>
          <p14:tracePt t="5975" x="2968625" y="1716088"/>
          <p14:tracePt t="5982" x="2978150" y="1716088"/>
          <p14:tracePt t="6819" x="2987675" y="1716088"/>
          <p14:tracePt t="6825" x="3005138" y="1716088"/>
          <p14:tracePt t="6833" x="3032125" y="1725613"/>
          <p14:tracePt t="6841" x="3051175" y="1735138"/>
          <p14:tracePt t="6848" x="3087688" y="1744663"/>
          <p14:tracePt t="6855" x="3124200" y="1752600"/>
          <p14:tracePt t="6866" x="3170238" y="1781175"/>
          <p14:tracePt t="6870" x="3206750" y="1789113"/>
          <p14:tracePt t="6878" x="3252788" y="1798638"/>
          <p14:tracePt t="6884" x="3279775" y="1817688"/>
          <p14:tracePt t="6893" x="3325813" y="1825625"/>
          <p14:tracePt t="6899" x="3343275" y="1835150"/>
          <p14:tracePt t="6907" x="3370263" y="1835150"/>
          <p14:tracePt t="6916" x="3389313" y="1844675"/>
          <p14:tracePt t="6921" x="3406775" y="1854200"/>
          <p14:tracePt t="6936" x="3435350" y="1854200"/>
          <p14:tracePt t="6943" x="3452813" y="1854200"/>
          <p14:tracePt t="6951" x="3462338" y="1854200"/>
          <p14:tracePt t="6963" x="3471863" y="1854200"/>
          <p14:tracePt t="6971" x="3479800" y="1854200"/>
          <p14:tracePt t="6979" x="3498850" y="1854200"/>
          <p14:tracePt t="6985" x="3508375" y="1854200"/>
          <p14:tracePt t="6995" x="3525838" y="1854200"/>
          <p14:tracePt t="7001" x="3544888" y="1854200"/>
          <p14:tracePt t="7007" x="3552825" y="1854200"/>
          <p14:tracePt t="7016" x="3581400" y="1854200"/>
          <p14:tracePt t="7022" x="3581400" y="1844675"/>
          <p14:tracePt t="7029" x="3598863" y="1844675"/>
          <p14:tracePt t="7037" x="3617913" y="1835150"/>
          <p14:tracePt t="7061" x="3654425" y="1835150"/>
          <p14:tracePt t="7067" x="3662363" y="1825625"/>
          <p14:tracePt t="7074" x="3662363" y="1817688"/>
          <p14:tracePt t="7081" x="3681413" y="1817688"/>
          <p14:tracePt t="7088" x="3690938" y="1817688"/>
          <p14:tracePt t="7095" x="3698875" y="1817688"/>
          <p14:tracePt t="7117" x="3708400" y="1817688"/>
          <p14:tracePt t="7121" x="3717925" y="1817688"/>
          <p14:tracePt t="7135" x="3727450" y="1817688"/>
          <p14:tracePt t="7158" x="3735388" y="1817688"/>
          <p14:tracePt t="7167" x="3744913" y="1817688"/>
          <p14:tracePt t="7187" x="3744913" y="1808163"/>
          <p14:tracePt t="7195" x="3744913" y="1798638"/>
          <p14:tracePt t="7209" x="3744913" y="1789113"/>
          <p14:tracePt t="7215" x="3744913" y="1781175"/>
          <p14:tracePt t="7237" x="3744913" y="1771650"/>
          <p14:tracePt t="7252" x="3744913" y="1762125"/>
          <p14:tracePt t="8198" x="3754438" y="1762125"/>
          <p14:tracePt t="8205" x="3763963" y="1762125"/>
          <p14:tracePt t="8215" x="3781425" y="1771650"/>
          <p14:tracePt t="8219" x="3800475" y="1771650"/>
          <p14:tracePt t="8234" x="3846513" y="1781175"/>
          <p14:tracePt t="8243" x="3873500" y="1789113"/>
          <p14:tracePt t="8252" x="3890963" y="1789113"/>
          <p14:tracePt t="8256" x="3910013" y="1789113"/>
          <p14:tracePt t="8266" x="3927475" y="1798638"/>
          <p14:tracePt t="8270" x="3956050" y="1808163"/>
          <p14:tracePt t="8279" x="3992563" y="1808163"/>
          <p14:tracePt t="8285" x="4010025" y="1817688"/>
          <p14:tracePt t="8294" x="4037013" y="1817688"/>
          <p14:tracePt t="8301" x="4065588" y="1817688"/>
          <p14:tracePt t="8307" x="4102100" y="1817688"/>
          <p14:tracePt t="8314" x="4138613" y="1817688"/>
          <p14:tracePt t="8321" x="4165600" y="1817688"/>
          <p14:tracePt t="8330" x="4202113" y="1817688"/>
          <p14:tracePt t="8337" x="4238625" y="1817688"/>
          <p14:tracePt t="8345" x="4265613" y="1817688"/>
          <p14:tracePt t="8352" x="4292600" y="1808163"/>
          <p14:tracePt t="8362" x="4311650" y="1808163"/>
          <p14:tracePt t="8366" x="4330700" y="1808163"/>
          <p14:tracePt t="8374" x="4348163" y="1798638"/>
          <p14:tracePt t="8381" x="4357688" y="1798638"/>
          <p14:tracePt t="8388" x="4375150" y="1798638"/>
          <p14:tracePt t="8395" x="4384675" y="1798638"/>
          <p14:tracePt t="8418" x="4403725" y="1798638"/>
          <p14:tracePt t="8425" x="4411663" y="1789113"/>
          <p14:tracePt t="8433" x="4421188" y="1789113"/>
          <p14:tracePt t="8441" x="4440238" y="1789113"/>
          <p14:tracePt t="8447" x="4448175" y="1789113"/>
          <p14:tracePt t="8462" x="4467225" y="1789113"/>
          <p14:tracePt t="8478" x="4476750" y="1789113"/>
          <p14:tracePt t="8485" x="4484688" y="1789113"/>
          <p14:tracePt t="8499" x="4494213" y="1789113"/>
          <p14:tracePt t="8514" x="4503738" y="1789113"/>
          <p14:tracePt t="8536" x="4513263" y="1789113"/>
          <p14:tracePt t="8551" x="4513263" y="1781175"/>
          <p14:tracePt t="8565" x="4521200" y="1781175"/>
          <p14:tracePt t="9518" x="4540250" y="1781175"/>
          <p14:tracePt t="9532" x="4594225" y="1781175"/>
          <p14:tracePt t="9541" x="4613275" y="1781175"/>
          <p14:tracePt t="9547" x="4630738" y="1781175"/>
          <p14:tracePt t="9556" x="4667250" y="1781175"/>
          <p14:tracePt t="9563" x="4676775" y="1781175"/>
          <p14:tracePt t="9571" x="4695825" y="1781175"/>
          <p14:tracePt t="9580" x="4732338" y="1781175"/>
          <p14:tracePt t="9584" x="4740275" y="1781175"/>
          <p14:tracePt t="9594" x="4759325" y="1781175"/>
          <p14:tracePt t="9599" x="4776788" y="1781175"/>
          <p14:tracePt t="9605" x="4795838" y="1781175"/>
          <p14:tracePt t="9612" x="4813300" y="1781175"/>
          <p14:tracePt t="9619" x="4832350" y="1781175"/>
          <p14:tracePt t="9627" x="4841875" y="1781175"/>
          <p14:tracePt t="9634" x="4851400" y="1781175"/>
          <p14:tracePt t="9642" x="4868863" y="1781175"/>
          <p14:tracePt t="9649" x="4878388" y="1781175"/>
          <p14:tracePt t="9664" x="4895850" y="1781175"/>
          <p14:tracePt t="9670" x="4905375" y="1781175"/>
          <p14:tracePt t="9679" x="4914900" y="1781175"/>
          <p14:tracePt t="9686" x="4924425" y="1781175"/>
          <p14:tracePt t="9693" x="4932363" y="1781175"/>
          <p14:tracePt t="9701" x="4941888" y="1781175"/>
          <p14:tracePt t="9710" x="4951413" y="1781175"/>
          <p14:tracePt t="9716" x="4960938" y="1781175"/>
          <p14:tracePt t="9724" x="4978400" y="1781175"/>
          <p14:tracePt t="9732" x="4997450" y="1781175"/>
          <p14:tracePt t="9739" x="5005388" y="1781175"/>
          <p14:tracePt t="9746" x="5014913" y="1781175"/>
          <p14:tracePt t="9754" x="5024438" y="1781175"/>
          <p14:tracePt t="9760" x="5033963" y="1781175"/>
          <p14:tracePt t="9769" x="5041900" y="1781175"/>
          <p14:tracePt t="9783" x="5051425" y="1781175"/>
          <p14:tracePt t="9790" x="5060950" y="1781175"/>
          <p14:tracePt t="9805" x="5070475" y="1781175"/>
          <p14:tracePt t="9812" x="5078413" y="1781175"/>
          <p14:tracePt t="11652" x="4786313" y="1525588"/>
          <p14:tracePt t="11662" x="4248150" y="1041400"/>
          <p14:tracePt t="11667" x="3773488" y="566738"/>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a:extLst>
              <a:ext uri="{FF2B5EF4-FFF2-40B4-BE49-F238E27FC236}">
                <a16:creationId xmlns:a16="http://schemas.microsoft.com/office/drawing/2014/main" id="{F717F661-A998-4F7C-AF2B-0DB2F55FF791}"/>
              </a:ext>
            </a:extLst>
          </p:cNvPr>
          <p:cNvSpPr txBox="1">
            <a:spLocks noChangeArrowheads="1"/>
          </p:cNvSpPr>
          <p:nvPr/>
        </p:nvSpPr>
        <p:spPr bwMode="auto">
          <a:xfrm>
            <a:off x="609600" y="738188"/>
            <a:ext cx="5033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http://kpatlas.unaids.org/dashboard</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BC29C6-5AFF-4152-A85B-8E15F4AF6772}"/>
              </a:ext>
            </a:extLst>
          </p:cNvPr>
          <p:cNvPicPr>
            <a:picLocks noChangeAspect="1"/>
          </p:cNvPicPr>
          <p:nvPr/>
        </p:nvPicPr>
        <p:blipFill>
          <a:blip r:embed="rId4"/>
          <a:stretch>
            <a:fillRect/>
          </a:stretch>
        </p:blipFill>
        <p:spPr>
          <a:xfrm>
            <a:off x="609599" y="1100138"/>
            <a:ext cx="7758571" cy="5321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515"/>
    </mc:Choice>
    <mc:Fallback xmlns="" xmlns:a16="http://schemas.microsoft.com/office/drawing/2014/main" xmlns:a14="http://schemas.microsoft.com/office/drawing/2010/main">
      <p:transition spd="slow" advTm="145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6">
            <a:extLst>
              <a:ext uri="{FF2B5EF4-FFF2-40B4-BE49-F238E27FC236}">
                <a16:creationId xmlns:a16="http://schemas.microsoft.com/office/drawing/2014/main" id="{A4E48934-D3A0-4DB4-9A9D-8410F72FF995}"/>
              </a:ext>
            </a:extLst>
          </p:cNvPr>
          <p:cNvSpPr txBox="1">
            <a:spLocks noChangeArrowheads="1"/>
          </p:cNvSpPr>
          <p:nvPr/>
        </p:nvSpPr>
        <p:spPr bwMode="auto">
          <a:xfrm>
            <a:off x="609600" y="738188"/>
            <a:ext cx="61880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http://hivfinancial.unaids.org/hivfinancialdashboards.html</a:t>
            </a:r>
            <a:endParaRPr lang="en-US" altLang="en-US" sz="1800">
              <a:solidFill>
                <a:srgbClr val="0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8B77A8D-60F5-41EF-B4AC-71949D5DEED4}"/>
              </a:ext>
            </a:extLst>
          </p:cNvPr>
          <p:cNvGrpSpPr/>
          <p:nvPr/>
        </p:nvGrpSpPr>
        <p:grpSpPr>
          <a:xfrm>
            <a:off x="410680" y="1206019"/>
            <a:ext cx="8322639" cy="4445962"/>
            <a:chOff x="-11908" y="1405800"/>
            <a:chExt cx="8720479" cy="4445962"/>
          </a:xfrm>
        </p:grpSpPr>
        <p:pic>
          <p:nvPicPr>
            <p:cNvPr id="23554" name="Picture 1">
              <a:extLst>
                <a:ext uri="{FF2B5EF4-FFF2-40B4-BE49-F238E27FC236}">
                  <a16:creationId xmlns:a16="http://schemas.microsoft.com/office/drawing/2014/main" id="{E70CDC07-3F93-4CE1-B12D-C6F9807CC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5800"/>
              <a:ext cx="8708571" cy="285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1823A26-72CE-41A5-97F6-5259798153AE}"/>
                </a:ext>
              </a:extLst>
            </p:cNvPr>
            <p:cNvPicPr>
              <a:picLocks noChangeAspect="1"/>
            </p:cNvPicPr>
            <p:nvPr/>
          </p:nvPicPr>
          <p:blipFill>
            <a:blip r:embed="rId5"/>
            <a:stretch>
              <a:fillRect/>
            </a:stretch>
          </p:blipFill>
          <p:spPr>
            <a:xfrm>
              <a:off x="-11908" y="2372633"/>
              <a:ext cx="8720479" cy="347912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0825"/>
    </mc:Choice>
    <mc:Fallback xmlns="" xmlns:a16="http://schemas.microsoft.com/office/drawing/2014/main" xmlns:a14="http://schemas.microsoft.com/office/drawing/2010/main">
      <p:transition spd="slow" advTm="108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2"/>
            <a:ext cx="7772400" cy="11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Componentes de los reportes GAM 2024</a:t>
            </a:r>
          </a:p>
        </p:txBody>
      </p:sp>
    </p:spTree>
    <p:extLst>
      <p:ext uri="{BB962C8B-B14F-4D97-AF65-F5344CB8AC3E}">
        <p14:creationId xmlns:p14="http://schemas.microsoft.com/office/powerpoint/2010/main" val="2158985286"/>
      </p:ext>
    </p:extLst>
  </p:cSld>
  <p:clrMapOvr>
    <a:masterClrMapping/>
  </p:clrMapOvr>
  <mc:AlternateContent xmlns:mc="http://schemas.openxmlformats.org/markup-compatibility/2006" xmlns:p14="http://schemas.microsoft.com/office/powerpoint/2010/main">
    <mc:Choice Requires="p14">
      <p:transition spd="slow" p14:dur="2000" advTm="5018"/>
    </mc:Choice>
    <mc:Fallback xmlns="" xmlns:a16="http://schemas.microsoft.com/office/drawing/2014/main" xmlns:a14="http://schemas.microsoft.com/office/drawing/2010/main">
      <p:transition spd="slow" advTm="50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a:extLst>
              <a:ext uri="{FF2B5EF4-FFF2-40B4-BE49-F238E27FC236}">
                <a16:creationId xmlns:a16="http://schemas.microsoft.com/office/drawing/2014/main" id="{A6820627-ED5F-4D1C-83A0-2E5466CE4992}"/>
              </a:ext>
            </a:extLst>
          </p:cNvPr>
          <p:cNvSpPr txBox="1">
            <a:spLocks noChangeArrowheads="1"/>
          </p:cNvSpPr>
          <p:nvPr/>
        </p:nvSpPr>
        <p:spPr bwMode="auto">
          <a:xfrm>
            <a:off x="718496" y="373856"/>
            <a:ext cx="6188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es-CR" altLang="en-US" sz="1800">
                <a:latin typeface="Arial" panose="020B0604020202020204" pitchFamily="34" charset="0"/>
                <a:cs typeface="Arial" panose="020B0604020202020204" pitchFamily="34" charset="0"/>
                <a:hlinkClick r:id="rId3"/>
              </a:rPr>
              <a:t>http://lawsandpolicies.unaids.org/</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FA644D-4AE2-4145-BE95-4864D44EB87A}"/>
              </a:ext>
            </a:extLst>
          </p:cNvPr>
          <p:cNvPicPr>
            <a:picLocks noChangeAspect="1"/>
          </p:cNvPicPr>
          <p:nvPr/>
        </p:nvPicPr>
        <p:blipFill>
          <a:blip r:embed="rId4"/>
          <a:stretch>
            <a:fillRect/>
          </a:stretch>
        </p:blipFill>
        <p:spPr>
          <a:xfrm>
            <a:off x="718496" y="719688"/>
            <a:ext cx="7803081" cy="6040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81"/>
    </mc:Choice>
    <mc:Fallback xmlns="" xmlns:a16="http://schemas.microsoft.com/office/drawing/2014/main" xmlns:a14="http://schemas.microsoft.com/office/drawing/2010/main">
      <p:transition spd="slow" advTm="13081"/>
    </mc:Fallback>
  </mc:AlternateContent>
  <p:extLst>
    <p:ext uri="{3A86A75C-4F4B-4683-9AE1-C65F6400EC91}">
      <p14:laserTraceLst xmlns:p14="http://schemas.microsoft.com/office/powerpoint/2010/main">
        <p14:tracePtLst>
          <p14:tracePt t="1064" x="5810250" y="630238"/>
          <p14:tracePt t="1070" x="5810250" y="647700"/>
          <p14:tracePt t="1084" x="5827713" y="693738"/>
          <p14:tracePt t="1092" x="5827713" y="739775"/>
          <p14:tracePt t="1102" x="5846763" y="793750"/>
          <p14:tracePt t="1106" x="5854700" y="849313"/>
          <p14:tracePt t="1116" x="5854700" y="912813"/>
          <p14:tracePt t="1124" x="5854700" y="985838"/>
          <p14:tracePt t="1130" x="5854700" y="1022350"/>
          <p14:tracePt t="1141" x="5854700" y="1050925"/>
          <p14:tracePt t="1146" x="5854700" y="1087438"/>
          <p14:tracePt t="1157" x="5864225" y="1131888"/>
          <p14:tracePt t="1168" x="5873750" y="1150938"/>
          <p14:tracePt t="1170" x="5873750" y="1168400"/>
          <p14:tracePt t="1179" x="5883275" y="1177925"/>
          <p14:tracePt t="1185" x="5891213" y="1196975"/>
          <p14:tracePt t="1200" x="5900738" y="1204913"/>
          <p14:tracePt t="1215" x="5919788" y="1204913"/>
          <p14:tracePt t="1222" x="5929313" y="1204913"/>
          <p14:tracePt t="1229" x="5937250" y="1204913"/>
          <p14:tracePt t="1237" x="5956300" y="1204913"/>
          <p14:tracePt t="1251" x="5965825" y="1204913"/>
          <p14:tracePt t="1273" x="5973763" y="1204913"/>
          <p14:tracePt t="1281" x="5983288" y="1204913"/>
          <p14:tracePt t="1295" x="5992813" y="1204913"/>
          <p14:tracePt t="1303" x="6002338" y="1204913"/>
          <p14:tracePt t="1318" x="6010275" y="1204913"/>
          <p14:tracePt t="6276" x="6019800" y="1204913"/>
          <p14:tracePt t="6285" x="6056313" y="1204913"/>
          <p14:tracePt t="6295" x="6083300" y="1196975"/>
          <p14:tracePt t="6297" x="6102350" y="1196975"/>
          <p14:tracePt t="6307" x="6148388" y="1187450"/>
          <p14:tracePt t="6311" x="6175375" y="1177925"/>
          <p14:tracePt t="6319" x="6202363" y="1177925"/>
          <p14:tracePt t="6325" x="6229350" y="1168400"/>
          <p14:tracePt t="6333" x="6265863" y="1168400"/>
          <p14:tracePt t="6340" x="6284913" y="1160463"/>
          <p14:tracePt t="6347" x="6321425" y="1160463"/>
          <p14:tracePt t="6356" x="6338888" y="1160463"/>
          <p14:tracePt t="6362" x="6357938" y="1160463"/>
          <p14:tracePt t="6369" x="6375400" y="1160463"/>
          <p14:tracePt t="6378" x="6394450" y="1160463"/>
          <p14:tracePt t="6384" x="6411913" y="1160463"/>
          <p14:tracePt t="6391" x="6421438" y="1160463"/>
          <p14:tracePt t="6406" x="6440488" y="1160463"/>
          <p14:tracePt t="6415" x="6448425" y="1160463"/>
          <p14:tracePt t="6426" x="6457950" y="1160463"/>
          <p14:tracePt t="6430" x="6477000" y="1160463"/>
          <p14:tracePt t="6445" x="6486525" y="1160463"/>
          <p14:tracePt t="6454" x="6503988" y="1160463"/>
          <p14:tracePt t="6461" x="6513513" y="1160463"/>
          <p14:tracePt t="6468" x="6530975" y="1160463"/>
          <p14:tracePt t="6478" x="6540500" y="1160463"/>
          <p14:tracePt t="6481" x="6559550" y="1168400"/>
          <p14:tracePt t="6489" x="6567488" y="1168400"/>
          <p14:tracePt t="6502" x="6586538" y="1168400"/>
          <p14:tracePt t="6511" x="6596063" y="1168400"/>
          <p14:tracePt t="6517" x="6604000" y="1168400"/>
          <p14:tracePt t="6532" x="6613525" y="1168400"/>
          <p14:tracePt t="6539" x="6623050" y="1168400"/>
          <p14:tracePt t="6561" x="6632575" y="1168400"/>
          <p14:tracePt t="6583" x="6640513" y="1168400"/>
          <p14:tracePt t="12138" x="6577013" y="1104900"/>
          <p14:tracePt t="12145" x="6411913" y="958850"/>
          <p14:tracePt t="12152" x="6165850" y="73025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C6666-50C5-4330-8F8C-73930E985083}"/>
              </a:ext>
            </a:extLst>
          </p:cNvPr>
          <p:cNvSpPr txBox="1"/>
          <p:nvPr/>
        </p:nvSpPr>
        <p:spPr>
          <a:xfrm>
            <a:off x="508233" y="3108595"/>
            <a:ext cx="8277725" cy="2246769"/>
          </a:xfrm>
          <a:prstGeom prst="rect">
            <a:avLst/>
          </a:prstGeom>
          <a:noFill/>
        </p:spPr>
        <p:txBody>
          <a:bodyPr wrap="square" rtlCol="0">
            <a:spAutoFit/>
          </a:bodyPr>
          <a:lstStyle/>
          <a:p>
            <a:r>
              <a:rPr lang="en-US" sz="2800"/>
              <a:t>Para más información, visite</a:t>
            </a:r>
          </a:p>
          <a:p>
            <a:endParaRPr lang="en-US" sz="2800"/>
          </a:p>
          <a:p>
            <a:r>
              <a:rPr lang="en-US" sz="2800">
                <a:hlinkClick r:id="rId2"/>
              </a:rPr>
              <a:t>https://www.unaids.org/en/global-aids-monitoring</a:t>
            </a:r>
            <a:endParaRPr lang="en-US" sz="2800"/>
          </a:p>
          <a:p>
            <a:endParaRPr lang="en-US" sz="2800"/>
          </a:p>
          <a:p>
            <a:endParaRPr lang="en-US" sz="2800"/>
          </a:p>
        </p:txBody>
      </p:sp>
      <p:sp>
        <p:nvSpPr>
          <p:cNvPr id="5" name="TextBox 4">
            <a:extLst>
              <a:ext uri="{FF2B5EF4-FFF2-40B4-BE49-F238E27FC236}">
                <a16:creationId xmlns:a16="http://schemas.microsoft.com/office/drawing/2014/main" id="{7C0FDC22-6938-4C33-B9A5-48AEE62DE868}"/>
              </a:ext>
            </a:extLst>
          </p:cNvPr>
          <p:cNvSpPr txBox="1"/>
          <p:nvPr/>
        </p:nvSpPr>
        <p:spPr>
          <a:xfrm>
            <a:off x="0" y="1"/>
            <a:ext cx="9143999" cy="1552074"/>
          </a:xfrm>
          <a:prstGeom prst="rect">
            <a:avLst/>
          </a:prstGeom>
          <a:solidFill>
            <a:schemeClr val="bg1"/>
          </a:solidFill>
        </p:spPr>
        <p:txBody>
          <a:bodyPr wrap="square" rtlCol="0">
            <a:spAutoFit/>
          </a:bodyPr>
          <a:lstStyle/>
          <a:p>
            <a:endParaRPr lang="en-US"/>
          </a:p>
        </p:txBody>
      </p:sp>
      <p:pic>
        <p:nvPicPr>
          <p:cNvPr id="4" name="Picture 3">
            <a:extLst>
              <a:ext uri="{FF2B5EF4-FFF2-40B4-BE49-F238E27FC236}">
                <a16:creationId xmlns:a16="http://schemas.microsoft.com/office/drawing/2014/main" id="{9F8400C6-1AA0-4CD1-9E0A-08F27C7302F3}"/>
              </a:ext>
            </a:extLst>
          </p:cNvPr>
          <p:cNvPicPr>
            <a:picLocks noChangeAspect="1"/>
          </p:cNvPicPr>
          <p:nvPr/>
        </p:nvPicPr>
        <p:blipFill>
          <a:blip r:embed="rId3"/>
          <a:stretch>
            <a:fillRect/>
          </a:stretch>
        </p:blipFill>
        <p:spPr>
          <a:xfrm>
            <a:off x="4647096" y="375988"/>
            <a:ext cx="4391879" cy="827170"/>
          </a:xfrm>
          <a:prstGeom prst="rect">
            <a:avLst/>
          </a:prstGeom>
        </p:spPr>
      </p:pic>
    </p:spTree>
    <p:extLst>
      <p:ext uri="{BB962C8B-B14F-4D97-AF65-F5344CB8AC3E}">
        <p14:creationId xmlns:p14="http://schemas.microsoft.com/office/powerpoint/2010/main" val="159010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6431AA3-00C2-464C-AB63-6C7490ACF4A1}"/>
              </a:ext>
            </a:extLst>
          </p:cNvPr>
          <p:cNvSpPr txBox="1">
            <a:spLocks/>
          </p:cNvSpPr>
          <p:nvPr/>
        </p:nvSpPr>
        <p:spPr bwMode="auto">
          <a:xfrm>
            <a:off x="363538" y="31273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chemeClr val="bg1"/>
                </a:solidFill>
                <a:latin typeface="Arial"/>
                <a:ea typeface="ＭＳ Ｐゴシック"/>
                <a:cs typeface="Arial"/>
              </a:rPr>
              <a:t>2024 GAM reportando</a:t>
            </a:r>
          </a:p>
        </p:txBody>
      </p:sp>
      <p:sp>
        <p:nvSpPr>
          <p:cNvPr id="7171" name="TextBox 6">
            <a:extLst>
              <a:ext uri="{FF2B5EF4-FFF2-40B4-BE49-F238E27FC236}">
                <a16:creationId xmlns:a16="http://schemas.microsoft.com/office/drawing/2014/main" id="{BF1FFD78-85FE-4A02-856A-97F26BD3E56C}"/>
              </a:ext>
            </a:extLst>
          </p:cNvPr>
          <p:cNvSpPr txBox="1">
            <a:spLocks noChangeArrowheads="1"/>
          </p:cNvSpPr>
          <p:nvPr/>
        </p:nvSpPr>
        <p:spPr bwMode="auto">
          <a:xfrm>
            <a:off x="363537" y="1476375"/>
            <a:ext cx="8117271" cy="2613536"/>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Datos de los indicadores</a:t>
            </a:r>
          </a:p>
          <a:p>
            <a:pPr marL="1028700" lvl="1"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Incluyendo desgloses y datos subnacionales, cuando se soliciten</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a:ea typeface="ＭＳ Ｐゴシック"/>
                <a:cs typeface="Arial"/>
              </a:rPr>
              <a:t>Instrumento de </a:t>
            </a:r>
            <a:r>
              <a:rPr lang="en-US" altLang="en-US" sz="1800" dirty="0" err="1">
                <a:solidFill>
                  <a:srgbClr val="000000"/>
                </a:solidFill>
                <a:latin typeface="Arial"/>
                <a:ea typeface="ＭＳ Ｐゴシック"/>
                <a:cs typeface="Arial"/>
              </a:rPr>
              <a:t>Compromisos</a:t>
            </a:r>
            <a:r>
              <a:rPr lang="en-US" altLang="en-US" sz="1800" dirty="0">
                <a:solidFill>
                  <a:srgbClr val="000000"/>
                </a:solidFill>
                <a:latin typeface="Arial"/>
                <a:ea typeface="ＭＳ Ｐゴシック"/>
                <a:cs typeface="Arial"/>
              </a:rPr>
              <a:t> y </a:t>
            </a:r>
            <a:r>
              <a:rPr lang="en-US" altLang="en-US" sz="1800" dirty="0" err="1">
                <a:solidFill>
                  <a:srgbClr val="000000"/>
                </a:solidFill>
                <a:latin typeface="Arial"/>
                <a:ea typeface="ＭＳ Ｐゴシック"/>
                <a:cs typeface="Arial"/>
              </a:rPr>
              <a:t>Políticas</a:t>
            </a:r>
            <a:r>
              <a:rPr lang="en-US" altLang="en-US" sz="1800" dirty="0">
                <a:solidFill>
                  <a:srgbClr val="000000"/>
                </a:solidFill>
                <a:latin typeface="Arial"/>
                <a:ea typeface="ＭＳ Ｐゴシック"/>
                <a:cs typeface="Arial"/>
              </a:rPr>
              <a:t> </a:t>
            </a:r>
            <a:r>
              <a:rPr lang="en-US" altLang="en-US" sz="1800" dirty="0" err="1">
                <a:solidFill>
                  <a:srgbClr val="000000"/>
                </a:solidFill>
                <a:latin typeface="Arial"/>
                <a:ea typeface="ＭＳ Ｐゴシック"/>
                <a:cs typeface="Arial"/>
              </a:rPr>
              <a:t>Nacionales</a:t>
            </a:r>
            <a:r>
              <a:rPr lang="en-US" altLang="en-US" sz="1800" dirty="0">
                <a:solidFill>
                  <a:srgbClr val="000000"/>
                </a:solidFill>
                <a:latin typeface="Arial"/>
                <a:ea typeface="ＭＳ Ｐゴシック"/>
                <a:cs typeface="Arial"/>
              </a:rPr>
              <a:t> (ICPN)</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Informe narrativo (opcional)</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en-US" altLang="en-US" sz="1800" dirty="0">
                <a:solidFill>
                  <a:srgbClr val="000000"/>
                </a:solidFill>
                <a:latin typeface="Arial" panose="020B0604020202020204" pitchFamily="34" charset="0"/>
                <a:cs typeface="Arial" panose="020B0604020202020204" pitchFamily="34" charset="0"/>
              </a:rPr>
              <a:t>Encuesta sobre medicamentos y </a:t>
            </a:r>
            <a:r>
              <a:rPr lang="en-US" altLang="en-US" sz="1800" dirty="0" err="1">
                <a:solidFill>
                  <a:srgbClr val="000000"/>
                </a:solidFill>
                <a:latin typeface="Arial" panose="020B0604020202020204" pitchFamily="34" charset="0"/>
                <a:cs typeface="Arial" panose="020B0604020202020204" pitchFamily="34" charset="0"/>
              </a:rPr>
              <a:t>diagnóstico</a:t>
            </a:r>
            <a:r>
              <a:rPr lang="en-US" altLang="en-US" sz="1800" dirty="0">
                <a:solidFill>
                  <a:srgbClr val="000000"/>
                </a:solidFill>
                <a:latin typeface="Arial" panose="020B0604020202020204" pitchFamily="34" charset="0"/>
                <a:cs typeface="Arial" panose="020B0604020202020204" pitchFamily="34" charset="0"/>
              </a:rPr>
              <a:t> del </a:t>
            </a:r>
            <a:r>
              <a:rPr lang="en-US" altLang="en-US" sz="1800" dirty="0" err="1">
                <a:solidFill>
                  <a:srgbClr val="000000"/>
                </a:solidFill>
                <a:latin typeface="Arial" panose="020B0604020202020204" pitchFamily="34" charset="0"/>
                <a:cs typeface="Arial" panose="020B0604020202020204" pitchFamily="34" charset="0"/>
              </a:rPr>
              <a:t>sida</a:t>
            </a:r>
            <a:endParaRPr lang="en-US" altLang="en-US" sz="18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buFont typeface="Arial" panose="020B0604020202020204" pitchFamily="34" charset="0"/>
              <a:buNone/>
              <a:defRPr/>
            </a:pPr>
            <a:endParaRPr lang="en-US" altLang="en-US" sz="18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715C47-16DE-42FA-BC7B-1E7A9B8D7258}"/>
              </a:ext>
            </a:extLst>
          </p:cNvPr>
          <p:cNvSpPr txBox="1"/>
          <p:nvPr/>
        </p:nvSpPr>
        <p:spPr>
          <a:xfrm>
            <a:off x="418010" y="5316583"/>
            <a:ext cx="3971110" cy="923330"/>
          </a:xfrm>
          <a:prstGeom prst="rect">
            <a:avLst/>
          </a:prstGeom>
          <a:solidFill>
            <a:schemeClr val="accent3">
              <a:lumMod val="40000"/>
              <a:lumOff val="60000"/>
            </a:schemeClr>
          </a:solidFill>
        </p:spPr>
        <p:txBody>
          <a:bodyPr wrap="square" rtlCol="0">
            <a:spAutoFit/>
          </a:bodyPr>
          <a:lstStyle/>
          <a:p>
            <a:r>
              <a:rPr lang="en-US"/>
              <a:t>Enlace a la plataforma para reportar:</a:t>
            </a:r>
          </a:p>
          <a:p>
            <a:r>
              <a:rPr lang="en-US">
                <a:hlinkClick r:id="rId3"/>
              </a:rPr>
              <a:t>https://aidsreportingtool.unaids.org/</a:t>
            </a:r>
            <a:endParaRPr lang="en-US"/>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3057"/>
    </mc:Choice>
    <mc:Fallback xmlns="" xmlns:a16="http://schemas.microsoft.com/office/drawing/2014/main" xmlns:a14="http://schemas.microsoft.com/office/drawing/2010/main">
      <p:transition spd="slow" advTm="530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63374" y="1978964"/>
            <a:ext cx="9144000" cy="10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dirty="0">
                <a:solidFill>
                  <a:schemeClr val="bg1"/>
                </a:solidFill>
                <a:latin typeface="Arial"/>
                <a:ea typeface="ＭＳ Ｐゴシック"/>
                <a:cs typeface="Arial"/>
              </a:rPr>
              <a:t>Cambios en los indicadores GAM desde que se reportaron en 2023</a:t>
            </a: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1032957955"/>
      </p:ext>
    </p:extLst>
  </p:cSld>
  <p:clrMapOvr>
    <a:masterClrMapping/>
  </p:clrMapOvr>
  <mc:AlternateContent xmlns:mc="http://schemas.openxmlformats.org/markup-compatibility/2006" xmlns:p14="http://schemas.microsoft.com/office/powerpoint/2010/main">
    <mc:Choice Requires="p14">
      <p:transition spd="slow" p14:dur="2000" advTm="11166"/>
    </mc:Choice>
    <mc:Fallback xmlns="" xmlns:a16="http://schemas.microsoft.com/office/drawing/2014/main" xmlns:a14="http://schemas.microsoft.com/office/drawing/2010/main">
      <p:transition spd="slow" advTm="11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74836" y="448310"/>
            <a:ext cx="9144000" cy="525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10000"/>
              </a:lnSpc>
              <a:spcBef>
                <a:spcPts val="0"/>
              </a:spcBef>
              <a:buNone/>
            </a:pPr>
            <a:r>
              <a:rPr lang="en-US" sz="1800" b="1" i="0" u="none" strike="noStrike" baseline="0" dirty="0">
                <a:solidFill>
                  <a:srgbClr val="000000"/>
                </a:solidFill>
                <a:latin typeface="Avenir LT Std"/>
              </a:rPr>
              <a:t>Cuatro nuevos indicadores relacionados con los objetivos 10-10-10 sobre el logro de la igualdad de género, la realización de los derechos humanos y la eliminación del estigma y la discriminación: </a:t>
            </a:r>
          </a:p>
          <a:p>
            <a:pPr>
              <a:lnSpc>
                <a:spcPct val="110000"/>
              </a:lnSpc>
              <a:spcBef>
                <a:spcPts val="0"/>
              </a:spcBef>
            </a:pPr>
            <a:r>
              <a:rPr lang="en-US" sz="1800" b="0" i="0" u="none" strike="noStrike" baseline="0" dirty="0">
                <a:solidFill>
                  <a:srgbClr val="000000"/>
                </a:solidFill>
                <a:latin typeface="Avenir LT Std"/>
              </a:rPr>
              <a:t>4.3 Servicios de VIH </a:t>
            </a:r>
            <a:r>
              <a:rPr lang="en-US" sz="1800" dirty="0">
                <a:solidFill>
                  <a:srgbClr val="000000"/>
                </a:solidFill>
                <a:latin typeface="Avenir LT Std"/>
              </a:rPr>
              <a:t>que </a:t>
            </a:r>
            <a:r>
              <a:rPr lang="en-US" sz="1800" dirty="0" err="1">
                <a:solidFill>
                  <a:srgbClr val="000000"/>
                </a:solidFill>
                <a:latin typeface="Avenir LT Std"/>
              </a:rPr>
              <a:t>responden</a:t>
            </a:r>
            <a:r>
              <a:rPr lang="en-US" sz="1800" b="0" i="0" u="none" strike="noStrike" baseline="0" dirty="0">
                <a:solidFill>
                  <a:srgbClr val="000000"/>
                </a:solidFill>
                <a:latin typeface="Avenir LT Std"/>
              </a:rPr>
              <a:t> al </a:t>
            </a:r>
            <a:r>
              <a:rPr lang="en-US" sz="1800" b="0" i="0" u="none" strike="noStrike" baseline="0" dirty="0" err="1">
                <a:solidFill>
                  <a:srgbClr val="000000"/>
                </a:solidFill>
                <a:latin typeface="Avenir LT Std"/>
              </a:rPr>
              <a:t>género</a:t>
            </a:r>
            <a:r>
              <a:rPr lang="en-US" sz="1800" b="0" i="0" u="none" strike="noStrike" baseline="0" dirty="0">
                <a:solidFill>
                  <a:srgbClr val="000000"/>
                </a:solidFill>
                <a:latin typeface="Avenir LT Std"/>
              </a:rPr>
              <a:t>*</a:t>
            </a:r>
          </a:p>
          <a:p>
            <a:pPr>
              <a:lnSpc>
                <a:spcPct val="110000"/>
              </a:lnSpc>
              <a:spcBef>
                <a:spcPts val="0"/>
              </a:spcBef>
            </a:pPr>
            <a:r>
              <a:rPr lang="en-US" sz="1800" b="0" i="0" u="none" strike="noStrike" baseline="0" dirty="0">
                <a:solidFill>
                  <a:srgbClr val="000000"/>
                </a:solidFill>
                <a:latin typeface="Avenir LT Std"/>
              </a:rPr>
              <a:t>6.8 Actitudes discriminatorias hacia las personas que viven con el VIH entre el personal de los centros de salud</a:t>
            </a:r>
          </a:p>
          <a:p>
            <a:pPr>
              <a:lnSpc>
                <a:spcPct val="110000"/>
              </a:lnSpc>
              <a:spcBef>
                <a:spcPts val="0"/>
              </a:spcBef>
            </a:pPr>
            <a:r>
              <a:rPr lang="en-US" sz="1800" b="0" i="0" u="none" strike="noStrike" baseline="0" dirty="0">
                <a:solidFill>
                  <a:srgbClr val="000000"/>
                </a:solidFill>
                <a:latin typeface="Avenir LT Std"/>
              </a:rPr>
              <a:t>6.9 Actitudes discriminatorias hacia las </a:t>
            </a:r>
            <a:r>
              <a:rPr lang="en-US" sz="1800" b="0" i="0" u="none" strike="noStrike" baseline="0" dirty="0" err="1">
                <a:solidFill>
                  <a:srgbClr val="000000"/>
                </a:solidFill>
                <a:latin typeface="Avenir LT Std"/>
              </a:rPr>
              <a:t>poblaciones</a:t>
            </a:r>
            <a:r>
              <a:rPr lang="en-US" sz="1800" b="0" i="0" u="none" strike="noStrike" baseline="0" dirty="0">
                <a:solidFill>
                  <a:srgbClr val="000000"/>
                </a:solidFill>
                <a:latin typeface="Avenir LT Std"/>
              </a:rPr>
              <a:t> clave entre el personal de los centros de salud (</a:t>
            </a:r>
            <a:r>
              <a:rPr lang="en-US" sz="1800" b="0" i="0" u="none" strike="noStrike" baseline="0" dirty="0">
                <a:solidFill>
                  <a:srgbClr val="000000"/>
                </a:solidFill>
                <a:latin typeface="Verdana" panose="020B0604030504040204" pitchFamily="34" charset="0"/>
              </a:rPr>
              <a:t>A-D</a:t>
            </a:r>
            <a:r>
              <a:rPr lang="en-US" sz="1800" b="0" i="0" u="none" strike="noStrike" baseline="0" dirty="0">
                <a:solidFill>
                  <a:srgbClr val="000000"/>
                </a:solidFill>
                <a:latin typeface="Avenir LT Std"/>
              </a:rPr>
              <a:t>) </a:t>
            </a:r>
          </a:p>
          <a:p>
            <a:pPr>
              <a:lnSpc>
                <a:spcPct val="110000"/>
              </a:lnSpc>
              <a:spcBef>
                <a:spcPts val="0"/>
              </a:spcBef>
            </a:pPr>
            <a:r>
              <a:rPr lang="en-US" sz="1800" b="0" i="0" u="none" strike="noStrike" baseline="0" dirty="0">
                <a:solidFill>
                  <a:srgbClr val="000000"/>
                </a:solidFill>
                <a:latin typeface="Avenir LT Std"/>
              </a:rPr>
              <a:t>6.10 Actitudes discriminatorias de la policía hacia las </a:t>
            </a:r>
            <a:r>
              <a:rPr lang="en-US" sz="1800" b="0" i="0" u="none" strike="noStrike" baseline="0" dirty="0" err="1">
                <a:solidFill>
                  <a:srgbClr val="000000"/>
                </a:solidFill>
                <a:latin typeface="Avenir LT Std"/>
              </a:rPr>
              <a:t>poblaciones</a:t>
            </a:r>
            <a:r>
              <a:rPr lang="en-US" sz="1800" b="0" i="0" u="none" strike="noStrike" baseline="0" dirty="0">
                <a:solidFill>
                  <a:srgbClr val="000000"/>
                </a:solidFill>
                <a:latin typeface="Avenir LT Std"/>
              </a:rPr>
              <a:t> clave (</a:t>
            </a:r>
            <a:r>
              <a:rPr lang="en-US" sz="1800" b="0" i="0" u="none" strike="noStrike" baseline="0" dirty="0">
                <a:solidFill>
                  <a:srgbClr val="000000"/>
                </a:solidFill>
                <a:latin typeface="Verdana" panose="020B0604030504040204" pitchFamily="34" charset="0"/>
              </a:rPr>
              <a:t>A-D</a:t>
            </a:r>
            <a:r>
              <a:rPr lang="en-US" sz="1800" b="0" i="0" u="none" strike="noStrike" baseline="0" dirty="0">
                <a:solidFill>
                  <a:srgbClr val="000000"/>
                </a:solidFill>
                <a:latin typeface="Avenir LT Std"/>
              </a:rPr>
              <a:t>)*</a:t>
            </a:r>
          </a:p>
          <a:p>
            <a:pPr>
              <a:lnSpc>
                <a:spcPct val="110000"/>
              </a:lnSpc>
              <a:spcBef>
                <a:spcPts val="0"/>
              </a:spcBef>
            </a:pPr>
            <a:endParaRPr lang="en-CH" sz="1800" b="0" i="0" u="none" strike="noStrike" baseline="0" dirty="0">
              <a:solidFill>
                <a:srgbClr val="000000"/>
              </a:solidFill>
              <a:latin typeface="Avenir LT Std"/>
            </a:endParaRPr>
          </a:p>
          <a:p>
            <a:pPr marL="0" indent="0">
              <a:lnSpc>
                <a:spcPct val="110000"/>
              </a:lnSpc>
              <a:spcBef>
                <a:spcPts val="0"/>
              </a:spcBef>
              <a:buNone/>
            </a:pPr>
            <a:r>
              <a:rPr lang="en-US" sz="1800" b="1" i="0" u="none" strike="noStrike" baseline="0" dirty="0">
                <a:solidFill>
                  <a:srgbClr val="000000"/>
                </a:solidFill>
                <a:latin typeface="Avenir LT Std"/>
              </a:rPr>
              <a:t>Tres nuevos indicadores sobre la gestión de la enfermedad avanzada del VIH y la prestación de servicios diferenciados: </a:t>
            </a:r>
          </a:p>
          <a:p>
            <a:pPr>
              <a:lnSpc>
                <a:spcPct val="110000"/>
              </a:lnSpc>
              <a:spcBef>
                <a:spcPts val="0"/>
              </a:spcBef>
            </a:pPr>
            <a:r>
              <a:rPr lang="en-US" sz="1800" b="0" i="0" u="none" strike="noStrike" baseline="0" dirty="0">
                <a:solidFill>
                  <a:srgbClr val="000000"/>
                </a:solidFill>
                <a:latin typeface="Avenir LT Std"/>
              </a:rPr>
              <a:t>2.8 Tratamiento de la infección criptocócica</a:t>
            </a:r>
          </a:p>
          <a:p>
            <a:pPr>
              <a:lnSpc>
                <a:spcPct val="110000"/>
              </a:lnSpc>
              <a:spcBef>
                <a:spcPts val="0"/>
              </a:spcBef>
            </a:pPr>
            <a:r>
              <a:rPr lang="en-US" sz="1800" b="0" i="0" u="none" strike="noStrike" baseline="0" dirty="0">
                <a:solidFill>
                  <a:srgbClr val="000000"/>
                </a:solidFill>
                <a:latin typeface="Avenir LT Std"/>
              </a:rPr>
              <a:t>7.15 Cobertura de los modelos de prestación de servicios diferenciados de terapia antirretroviral entre las personas que viven con el VIH actualmente en </a:t>
            </a:r>
            <a:r>
              <a:rPr lang="en-US" sz="1800" b="0" i="0" u="none" strike="noStrike" baseline="0" dirty="0" err="1">
                <a:solidFill>
                  <a:srgbClr val="000000"/>
                </a:solidFill>
                <a:latin typeface="Avenir LT Std"/>
              </a:rPr>
              <a:t>terapia</a:t>
            </a:r>
            <a:r>
              <a:rPr lang="en-US" sz="1800" b="0" i="0" u="none" strike="noStrike" baseline="0" dirty="0">
                <a:solidFill>
                  <a:srgbClr val="000000"/>
                </a:solidFill>
                <a:latin typeface="Avenir LT Std"/>
              </a:rPr>
              <a:t> </a:t>
            </a:r>
            <a:r>
              <a:rPr lang="en-US" sz="1800" b="0" i="0" u="none" strike="noStrike" baseline="0" dirty="0" err="1">
                <a:solidFill>
                  <a:srgbClr val="000000"/>
                </a:solidFill>
                <a:latin typeface="Avenir LT Std"/>
              </a:rPr>
              <a:t>antirretroviral</a:t>
            </a:r>
            <a:endParaRPr lang="en-US" sz="1800" b="0" i="0" u="none" strike="noStrike" baseline="0" dirty="0">
              <a:solidFill>
                <a:srgbClr val="000000"/>
              </a:solidFill>
              <a:latin typeface="Avenir LT Std"/>
            </a:endParaRPr>
          </a:p>
          <a:p>
            <a:pPr>
              <a:lnSpc>
                <a:spcPct val="110000"/>
              </a:lnSpc>
              <a:spcBef>
                <a:spcPts val="0"/>
              </a:spcBef>
            </a:pPr>
            <a:r>
              <a:rPr lang="en-US" sz="1800" b="0" i="0" u="none" strike="noStrike" baseline="0" dirty="0">
                <a:solidFill>
                  <a:srgbClr val="000000"/>
                </a:solidFill>
                <a:latin typeface="Avenir LT Std"/>
              </a:rPr>
              <a:t>7.16 Supresión viral entre las personas que viven con el VIH que siguen modelos de terapia antirretroviral con prestación de servicios diferenciados</a:t>
            </a:r>
          </a:p>
        </p:txBody>
      </p:sp>
      <p:sp>
        <p:nvSpPr>
          <p:cNvPr id="4" name="TextBox 3">
            <a:extLst>
              <a:ext uri="{FF2B5EF4-FFF2-40B4-BE49-F238E27FC236}">
                <a16:creationId xmlns:a16="http://schemas.microsoft.com/office/drawing/2014/main" id="{8C162D83-B930-581C-70E5-9AB059FD1F85}"/>
              </a:ext>
            </a:extLst>
          </p:cNvPr>
          <p:cNvSpPr txBox="1"/>
          <p:nvPr/>
        </p:nvSpPr>
        <p:spPr>
          <a:xfrm>
            <a:off x="74836" y="6309549"/>
            <a:ext cx="8901896" cy="461665"/>
          </a:xfrm>
          <a:prstGeom prst="rect">
            <a:avLst/>
          </a:prstGeom>
          <a:noFill/>
        </p:spPr>
        <p:txBody>
          <a:bodyPr wrap="square">
            <a:spAutoFit/>
          </a:bodyPr>
          <a:lstStyle/>
          <a:p>
            <a:r>
              <a:rPr lang="en-US" sz="1200" dirty="0"/>
              <a:t>*Indicadores basados en nuevas herramientas de recogida de datos. En breve se publicarán notas técnicas con las herramientas y orientaciones para su aplicación.</a:t>
            </a:r>
            <a:endParaRPr lang="en-CH" sz="1200" dirty="0"/>
          </a:p>
        </p:txBody>
      </p:sp>
    </p:spTree>
  </p:cSld>
  <p:clrMapOvr>
    <a:masterClrMapping/>
  </p:clrMapOvr>
  <mc:AlternateContent xmlns:mc="http://schemas.openxmlformats.org/markup-compatibility/2006" xmlns:p14="http://schemas.microsoft.com/office/powerpoint/2010/main">
    <mc:Choice Requires="p14">
      <p:transition spd="slow" p14:dur="2000" advTm="50456"/>
    </mc:Choice>
    <mc:Fallback xmlns="" xmlns:a16="http://schemas.microsoft.com/office/drawing/2014/main" xmlns:a14="http://schemas.microsoft.com/office/drawing/2010/main">
      <p:transition spd="slow" advTm="504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A2059-DDA5-411A-97CB-79EBA1E14B0F}"/>
              </a:ext>
            </a:extLst>
          </p:cNvPr>
          <p:cNvSpPr txBox="1"/>
          <p:nvPr/>
        </p:nvSpPr>
        <p:spPr>
          <a:xfrm>
            <a:off x="0" y="533335"/>
            <a:ext cx="9144000" cy="6899325"/>
          </a:xfrm>
          <a:prstGeom prst="rect">
            <a:avLst/>
          </a:prstGeom>
          <a:noFill/>
        </p:spPr>
        <p:txBody>
          <a:bodyPr wrap="square" rtlCol="0">
            <a:spAutoFit/>
          </a:bodyPr>
          <a:lstStyle/>
          <a:p>
            <a:pPr marL="0" indent="0">
              <a:lnSpc>
                <a:spcPct val="100000"/>
              </a:lnSpc>
              <a:spcBef>
                <a:spcPts val="0"/>
              </a:spcBef>
              <a:buNone/>
            </a:pPr>
            <a:r>
              <a:rPr lang="en-US" b="1" dirty="0">
                <a:solidFill>
                  <a:srgbClr val="000000"/>
                </a:solidFill>
                <a:latin typeface="Avenir LT Std"/>
              </a:rPr>
              <a:t>2.4 Diagnóstico tardío del VIH: </a:t>
            </a:r>
          </a:p>
          <a:p>
            <a:pPr>
              <a:lnSpc>
                <a:spcPct val="100000"/>
              </a:lnSpc>
              <a:spcBef>
                <a:spcPts val="0"/>
              </a:spcBef>
            </a:pPr>
            <a:r>
              <a:rPr lang="en-US" dirty="0">
                <a:solidFill>
                  <a:srgbClr val="000000"/>
                </a:solidFill>
                <a:latin typeface="Avenir LT Std"/>
              </a:rPr>
              <a:t>Nombre del indicador actualizado a "Enfermedad por VIH avanzada y diagnóstico tardío del VIH". </a:t>
            </a:r>
          </a:p>
          <a:p>
            <a:pPr>
              <a:lnSpc>
                <a:spcPct val="100000"/>
              </a:lnSpc>
              <a:spcBef>
                <a:spcPts val="0"/>
              </a:spcBef>
            </a:pPr>
            <a:r>
              <a:rPr lang="en-US" dirty="0">
                <a:solidFill>
                  <a:srgbClr val="000000"/>
                </a:solidFill>
                <a:latin typeface="Avenir LT Std"/>
              </a:rPr>
              <a:t>Se centra en las personas con un recuento de células CD4 &lt;200 células/mm3 (o &lt;15% en el caso de los niños). </a:t>
            </a:r>
          </a:p>
          <a:p>
            <a:pPr>
              <a:lnSpc>
                <a:spcPct val="100000"/>
              </a:lnSpc>
              <a:spcBef>
                <a:spcPts val="0"/>
              </a:spcBef>
            </a:pPr>
            <a:r>
              <a:rPr lang="en-US" dirty="0">
                <a:solidFill>
                  <a:srgbClr val="000000"/>
                </a:solidFill>
                <a:latin typeface="Avenir LT Std"/>
              </a:rPr>
              <a:t>Nuevo desglose por momento del recuento de células CD4 (en el diagnóstico inicial, en el inicio/</a:t>
            </a:r>
            <a:r>
              <a:rPr lang="en-US" dirty="0" err="1">
                <a:solidFill>
                  <a:srgbClr val="000000"/>
                </a:solidFill>
                <a:latin typeface="Avenir LT Std"/>
              </a:rPr>
              <a:t>reinicio</a:t>
            </a:r>
            <a:r>
              <a:rPr lang="en-US" dirty="0">
                <a:solidFill>
                  <a:srgbClr val="000000"/>
                </a:solidFill>
                <a:latin typeface="Avenir LT Std"/>
              </a:rPr>
              <a:t> del </a:t>
            </a:r>
            <a:r>
              <a:rPr lang="en-US" dirty="0" err="1">
                <a:solidFill>
                  <a:srgbClr val="000000"/>
                </a:solidFill>
                <a:latin typeface="Avenir LT Std"/>
              </a:rPr>
              <a:t>tratamiento</a:t>
            </a:r>
            <a:r>
              <a:rPr lang="en-US" dirty="0">
                <a:solidFill>
                  <a:srgbClr val="000000"/>
                </a:solidFill>
                <a:latin typeface="Avenir LT Std"/>
              </a:rPr>
              <a:t> antirretroviral).</a:t>
            </a:r>
          </a:p>
          <a:p>
            <a:pPr>
              <a:lnSpc>
                <a:spcPct val="100000"/>
              </a:lnSpc>
              <a:spcBef>
                <a:spcPts val="0"/>
              </a:spcBef>
            </a:pPr>
            <a:r>
              <a:rPr lang="en-US" dirty="0">
                <a:solidFill>
                  <a:srgbClr val="000000"/>
                </a:solidFill>
                <a:latin typeface="Avenir LT Std"/>
              </a:rPr>
              <a:t>Se solicitan datos sobre el número total de personas que recibieron una prueba de CD4 en el diagnóstico inicial y en el inicio/</a:t>
            </a:r>
            <a:r>
              <a:rPr lang="en-US" dirty="0" err="1">
                <a:solidFill>
                  <a:srgbClr val="000000"/>
                </a:solidFill>
                <a:latin typeface="Avenir LT Std"/>
              </a:rPr>
              <a:t>reinicio</a:t>
            </a:r>
            <a:r>
              <a:rPr lang="en-US" dirty="0">
                <a:solidFill>
                  <a:srgbClr val="000000"/>
                </a:solidFill>
                <a:latin typeface="Avenir LT Std"/>
              </a:rPr>
              <a:t> del </a:t>
            </a:r>
            <a:r>
              <a:rPr lang="en-US" dirty="0" err="1">
                <a:solidFill>
                  <a:srgbClr val="000000"/>
                </a:solidFill>
                <a:latin typeface="Avenir LT Std"/>
              </a:rPr>
              <a:t>tratamiento</a:t>
            </a:r>
            <a:r>
              <a:rPr lang="en-US" dirty="0">
                <a:solidFill>
                  <a:srgbClr val="000000"/>
                </a:solidFill>
                <a:latin typeface="Avenir LT Std"/>
              </a:rPr>
              <a:t> </a:t>
            </a:r>
            <a:r>
              <a:rPr lang="en-US" dirty="0" err="1">
                <a:solidFill>
                  <a:srgbClr val="000000"/>
                </a:solidFill>
                <a:latin typeface="Avenir LT Std"/>
              </a:rPr>
              <a:t>antirretroviral</a:t>
            </a:r>
            <a:r>
              <a:rPr lang="en-US" dirty="0">
                <a:solidFill>
                  <a:srgbClr val="000000"/>
                </a:solidFill>
                <a:latin typeface="Avenir LT Std"/>
              </a:rPr>
              <a:t> en cuatro categorías de recuento de células CD4 (&gt;200, 200 a &lt;350, 350 a &lt;500, ≥500).</a:t>
            </a:r>
          </a:p>
          <a:p>
            <a:pPr>
              <a:lnSpc>
                <a:spcPct val="100000"/>
              </a:lnSpc>
              <a:spcBef>
                <a:spcPts val="0"/>
              </a:spcBef>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3.1 Pruebas del VIH en mujeres embarazadas: </a:t>
            </a:r>
            <a:r>
              <a:rPr lang="en-US" dirty="0">
                <a:solidFill>
                  <a:srgbClr val="000000"/>
                </a:solidFill>
                <a:latin typeface="Avenir LT Std"/>
              </a:rPr>
              <a:t>Los países con una población de más de 250 000 personas ahora reportarán sobre este indicador dentro de Spectrum. </a:t>
            </a:r>
          </a:p>
          <a:p>
            <a:pPr>
              <a:lnSpc>
                <a:spcPct val="100000"/>
              </a:lnSpc>
              <a:spcBef>
                <a:spcPts val="0"/>
              </a:spcBef>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6.6 Evitación de la </a:t>
            </a:r>
            <a:r>
              <a:rPr lang="en-US" b="1" dirty="0" err="1">
                <a:solidFill>
                  <a:srgbClr val="000000"/>
                </a:solidFill>
                <a:latin typeface="Avenir LT Std"/>
              </a:rPr>
              <a:t>atención</a:t>
            </a:r>
            <a:r>
              <a:rPr lang="en-US" b="1" dirty="0">
                <a:solidFill>
                  <a:srgbClr val="000000"/>
                </a:solidFill>
                <a:latin typeface="Avenir LT Std"/>
              </a:rPr>
              <a:t> de </a:t>
            </a:r>
            <a:r>
              <a:rPr lang="en-US" b="1" dirty="0" err="1">
                <a:solidFill>
                  <a:srgbClr val="000000"/>
                </a:solidFill>
                <a:latin typeface="Avenir LT Std"/>
              </a:rPr>
              <a:t>salud</a:t>
            </a:r>
            <a:r>
              <a:rPr lang="en-US" b="1" dirty="0">
                <a:solidFill>
                  <a:srgbClr val="000000"/>
                </a:solidFill>
                <a:latin typeface="Avenir LT Std"/>
              </a:rPr>
              <a:t> entre las poblaciones clave debido al estigma y la discriminación (A-D): </a:t>
            </a:r>
            <a:r>
              <a:rPr lang="en-US" dirty="0">
                <a:solidFill>
                  <a:srgbClr val="000000"/>
                </a:solidFill>
                <a:latin typeface="Avenir LT Std"/>
              </a:rPr>
              <a:t>Modificado para referirse únicamente a la evitación de servicios de atención sanitaria entre las poblaciones clave. Se han eliminado los otros tres subapartados incluidos anteriormente en la definición del indicador.</a:t>
            </a:r>
          </a:p>
          <a:p>
            <a:pPr marL="0" indent="0">
              <a:lnSpc>
                <a:spcPct val="100000"/>
              </a:lnSpc>
              <a:spcBef>
                <a:spcPts val="0"/>
              </a:spcBef>
              <a:buNone/>
            </a:pPr>
            <a:endParaRPr lang="en-CH" dirty="0">
              <a:solidFill>
                <a:srgbClr val="000000"/>
              </a:solidFill>
              <a:latin typeface="Avenir LT Std"/>
            </a:endParaRPr>
          </a:p>
          <a:p>
            <a:pPr marL="0" indent="0">
              <a:lnSpc>
                <a:spcPct val="100000"/>
              </a:lnSpc>
              <a:spcBef>
                <a:spcPts val="0"/>
              </a:spcBef>
              <a:buNone/>
            </a:pPr>
            <a:r>
              <a:rPr lang="en-US" b="1" dirty="0">
                <a:solidFill>
                  <a:srgbClr val="000000"/>
                </a:solidFill>
                <a:latin typeface="Avenir LT Std"/>
              </a:rPr>
              <a:t>8.2 Medicamentos antirretrovirales: precios unitarios y volumen: </a:t>
            </a:r>
            <a:r>
              <a:rPr lang="en-US" dirty="0">
                <a:solidFill>
                  <a:srgbClr val="000000"/>
                </a:solidFill>
                <a:latin typeface="Avenir LT Std"/>
              </a:rPr>
              <a:t>Ampliado para incluir otros regímenes relacionados con el VIH además de los ARV. Véase la lista completa en el anexo 3 actualizado. </a:t>
            </a:r>
            <a:endParaRPr lang="en-CH" dirty="0">
              <a:solidFill>
                <a:srgbClr val="000000"/>
              </a:solidFill>
              <a:latin typeface="Avenir LT Std"/>
            </a:endParaRPr>
          </a:p>
          <a:p>
            <a:pPr algn="l">
              <a:spcBef>
                <a:spcPts val="480"/>
              </a:spcBef>
            </a:pPr>
            <a:endParaRPr lang="en-US" dirty="0">
              <a:solidFill>
                <a:srgbClr val="000000"/>
              </a:solidFill>
              <a:latin typeface="Avenir LT Std"/>
            </a:endParaRPr>
          </a:p>
          <a:p>
            <a:pPr algn="l">
              <a:spcBef>
                <a:spcPts val="480"/>
              </a:spcBef>
            </a:pPr>
            <a:endParaRPr lang="en-US" sz="2000" dirty="0"/>
          </a:p>
        </p:txBody>
      </p:sp>
    </p:spTree>
    <p:extLst>
      <p:ext uri="{BB962C8B-B14F-4D97-AF65-F5344CB8AC3E}">
        <p14:creationId xmlns:p14="http://schemas.microsoft.com/office/powerpoint/2010/main" val="1116004345"/>
      </p:ext>
    </p:extLst>
  </p:cSld>
  <p:clrMapOvr>
    <a:masterClrMapping/>
  </p:clrMapOvr>
  <mc:AlternateContent xmlns:mc="http://schemas.openxmlformats.org/markup-compatibility/2006" xmlns:p14="http://schemas.microsoft.com/office/powerpoint/2010/main">
    <mc:Choice Requires="p14">
      <p:transition spd="slow" p14:dur="2000" advTm="21137"/>
    </mc:Choice>
    <mc:Fallback xmlns="" xmlns:a16="http://schemas.microsoft.com/office/drawing/2014/main">
      <p:transition spd="slow" advTm="211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0" y="651639"/>
            <a:ext cx="9144000" cy="469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1800" b="1" dirty="0">
                <a:solidFill>
                  <a:srgbClr val="1A1A1A"/>
                </a:solidFill>
                <a:latin typeface="AvenirLTStd-Book"/>
              </a:rPr>
              <a:t>Actualizaciones terminológicas: </a:t>
            </a:r>
          </a:p>
          <a:p>
            <a:r>
              <a:rPr lang="en-US" sz="1800" dirty="0">
                <a:solidFill>
                  <a:srgbClr val="1A1A1A"/>
                </a:solidFill>
                <a:latin typeface="AvenirLTStd-Book"/>
              </a:rPr>
              <a:t>"Presos" se ha actualizado en todas las directrices a "personas en prisiones y otros centros de régimen cerrado".</a:t>
            </a:r>
          </a:p>
          <a:p>
            <a:endParaRPr lang="en-US" sz="1800" dirty="0">
              <a:solidFill>
                <a:srgbClr val="1A1A1A"/>
              </a:solidFill>
              <a:latin typeface="AvenirLTStd-Book"/>
            </a:endParaRPr>
          </a:p>
          <a:p>
            <a:r>
              <a:rPr lang="en-US" sz="1800" dirty="0">
                <a:solidFill>
                  <a:srgbClr val="1A1A1A"/>
                </a:solidFill>
                <a:latin typeface="AvenirLTStd-Book"/>
              </a:rPr>
              <a:t>1.4 Pruebas del VIH entre poblaciones clave (A-D): El nombre del indicador se ha actualizado a "Pruebas del VIH y conocimiento del estado serológico entre poblaciones clave" para reflejar mejor el propósito de este indicador</a:t>
            </a:r>
          </a:p>
          <a:p>
            <a:pPr marL="0" indent="0">
              <a:buNone/>
            </a:pPr>
            <a:endParaRPr lang="en-US" sz="1800" dirty="0">
              <a:solidFill>
                <a:srgbClr val="1A1A1A"/>
              </a:solidFill>
              <a:latin typeface="AvenirLTStd-Book"/>
            </a:endParaRPr>
          </a:p>
          <a:p>
            <a:pPr marL="0" indent="0">
              <a:buNone/>
            </a:pPr>
            <a:r>
              <a:rPr lang="en-US" sz="1800" dirty="0">
                <a:solidFill>
                  <a:srgbClr val="1A1A1A"/>
                </a:solidFill>
                <a:latin typeface="AvenirLTStd-Book"/>
              </a:rPr>
              <a:t>El </a:t>
            </a:r>
            <a:r>
              <a:rPr lang="en-US" sz="1800" b="1" dirty="0">
                <a:solidFill>
                  <a:srgbClr val="1A1A1A"/>
                </a:solidFill>
                <a:latin typeface="AvenirLTStd-Book"/>
              </a:rPr>
              <a:t>ICPN </a:t>
            </a:r>
            <a:r>
              <a:rPr lang="en-US" sz="1800" dirty="0">
                <a:solidFill>
                  <a:srgbClr val="1A1A1A"/>
                </a:solidFill>
                <a:latin typeface="AvenirLTStd-Book"/>
              </a:rPr>
              <a:t>para reportar en 2024 </a:t>
            </a:r>
            <a:r>
              <a:rPr lang="en-US" sz="1800" dirty="0" err="1">
                <a:solidFill>
                  <a:srgbClr val="1A1A1A"/>
                </a:solidFill>
                <a:latin typeface="AvenirLTStd-Book"/>
              </a:rPr>
              <a:t>incluye</a:t>
            </a:r>
            <a:r>
              <a:rPr lang="en-US" sz="1800" dirty="0">
                <a:solidFill>
                  <a:srgbClr val="1A1A1A"/>
                </a:solidFill>
                <a:latin typeface="AvenirLTStd-Book"/>
              </a:rPr>
              <a:t> la Parte A (a ser </a:t>
            </a:r>
            <a:r>
              <a:rPr lang="en-US" sz="1800" dirty="0" err="1">
                <a:solidFill>
                  <a:srgbClr val="1A1A1A"/>
                </a:solidFill>
                <a:latin typeface="AvenirLTStd-Book"/>
              </a:rPr>
              <a:t>completada</a:t>
            </a:r>
            <a:r>
              <a:rPr lang="en-US" sz="1800" dirty="0">
                <a:solidFill>
                  <a:srgbClr val="1A1A1A"/>
                </a:solidFill>
                <a:latin typeface="AvenirLTStd-Book"/>
              </a:rPr>
              <a:t> </a:t>
            </a:r>
            <a:r>
              <a:rPr lang="en-US" sz="1800" dirty="0" err="1">
                <a:solidFill>
                  <a:srgbClr val="1A1A1A"/>
                </a:solidFill>
                <a:latin typeface="AvenirLTStd-Book"/>
              </a:rPr>
              <a:t>por</a:t>
            </a:r>
            <a:r>
              <a:rPr lang="en-US" sz="1800" dirty="0">
                <a:solidFill>
                  <a:srgbClr val="1A1A1A"/>
                </a:solidFill>
                <a:latin typeface="AvenirLTStd-Book"/>
              </a:rPr>
              <a:t> las autoridades nacionales) y la Parte B (a ser </a:t>
            </a:r>
            <a:r>
              <a:rPr lang="en-US" sz="1800" dirty="0" err="1">
                <a:solidFill>
                  <a:srgbClr val="1A1A1A"/>
                </a:solidFill>
                <a:latin typeface="AvenirLTStd-Book"/>
              </a:rPr>
              <a:t>completada</a:t>
            </a:r>
            <a:r>
              <a:rPr lang="en-US" sz="1800" dirty="0">
                <a:solidFill>
                  <a:srgbClr val="1A1A1A"/>
                </a:solidFill>
                <a:latin typeface="AvenirLTStd-Book"/>
              </a:rPr>
              <a:t> </a:t>
            </a:r>
            <a:r>
              <a:rPr lang="en-US" sz="1800" dirty="0" err="1">
                <a:solidFill>
                  <a:srgbClr val="1A1A1A"/>
                </a:solidFill>
                <a:latin typeface="AvenirLTStd-Book"/>
              </a:rPr>
              <a:t>por</a:t>
            </a:r>
            <a:r>
              <a:rPr lang="en-US" sz="1800" dirty="0">
                <a:solidFill>
                  <a:srgbClr val="1A1A1A"/>
                </a:solidFill>
                <a:latin typeface="AvenirLTStd-Book"/>
              </a:rPr>
              <a:t> representantes de la comunidad y la sociedad civil y otros socios no gubernamentales). La redacción de algunas de las preguntas se ha </a:t>
            </a:r>
            <a:r>
              <a:rPr lang="en-US" sz="1800" dirty="0" err="1">
                <a:solidFill>
                  <a:srgbClr val="1A1A1A"/>
                </a:solidFill>
                <a:latin typeface="AvenirLTStd-Book"/>
              </a:rPr>
              <a:t>revisado</a:t>
            </a:r>
            <a:r>
              <a:rPr lang="en-US" sz="1800" dirty="0">
                <a:solidFill>
                  <a:srgbClr val="1A1A1A"/>
                </a:solidFill>
                <a:latin typeface="AvenirLTStd-Book"/>
              </a:rPr>
              <a:t> basándose en las experiencias de anteriores rondas de informes y para reflejar la evolución de las </a:t>
            </a:r>
            <a:r>
              <a:rPr lang="en-US" sz="1800" dirty="0" err="1">
                <a:solidFill>
                  <a:srgbClr val="1A1A1A"/>
                </a:solidFill>
                <a:latin typeface="AvenirLTStd-Book"/>
              </a:rPr>
              <a:t>recomendaciones</a:t>
            </a:r>
            <a:r>
              <a:rPr lang="en-US" sz="1800" dirty="0">
                <a:solidFill>
                  <a:srgbClr val="1A1A1A"/>
                </a:solidFill>
                <a:latin typeface="AvenirLTStd-Book"/>
              </a:rPr>
              <a:t> </a:t>
            </a:r>
            <a:r>
              <a:rPr lang="es-PA" sz="1800" dirty="0">
                <a:solidFill>
                  <a:srgbClr val="1A1A1A"/>
                </a:solidFill>
                <a:latin typeface="AvenirLTStd-Book"/>
              </a:rPr>
              <a:t>y las </a:t>
            </a:r>
            <a:r>
              <a:rPr lang="es-PA" sz="1800" dirty="0" err="1">
                <a:solidFill>
                  <a:srgbClr val="1A1A1A"/>
                </a:solidFill>
                <a:latin typeface="AvenirLTStd-Book"/>
              </a:rPr>
              <a:t>tecnologías disponibles</a:t>
            </a:r>
            <a:r>
              <a:rPr lang="es-PA" sz="1800" dirty="0">
                <a:solidFill>
                  <a:srgbClr val="1A1A1A"/>
                </a:solidFill>
                <a:latin typeface="AvenirLTStd-Book"/>
              </a:rPr>
              <a:t>. </a:t>
            </a:r>
            <a:r>
              <a:rPr lang="es-PA" sz="1800" dirty="0" err="1">
                <a:solidFill>
                  <a:srgbClr val="1A1A1A"/>
                </a:solidFill>
                <a:latin typeface="AvenirLTStd-Book"/>
              </a:rPr>
              <a:t>También se han añadido algunas preguntas </a:t>
            </a:r>
            <a:r>
              <a:rPr lang="es-PA" sz="1800" dirty="0">
                <a:solidFill>
                  <a:srgbClr val="1A1A1A"/>
                </a:solidFill>
                <a:latin typeface="AvenirLTStd-Book"/>
              </a:rPr>
              <a:t>y se han eliminado </a:t>
            </a:r>
            <a:r>
              <a:rPr lang="es-PA" sz="1800" dirty="0" err="1">
                <a:solidFill>
                  <a:srgbClr val="1A1A1A"/>
                </a:solidFill>
                <a:latin typeface="AvenirLTStd-Book"/>
              </a:rPr>
              <a:t>otras</a:t>
            </a:r>
            <a:r>
              <a:rPr lang="es-PA" sz="1800" dirty="0">
                <a:solidFill>
                  <a:srgbClr val="1A1A1A"/>
                </a:solidFill>
                <a:latin typeface="AvenirLTStd-Book"/>
              </a:rPr>
              <a:t>.</a:t>
            </a:r>
            <a:endParaRPr lang="en-US" sz="1800" dirty="0">
              <a:solidFill>
                <a:srgbClr val="1A1A1A"/>
              </a:solidFill>
              <a:latin typeface="AvenirLTStd-Book"/>
            </a:endParaRPr>
          </a:p>
          <a:p>
            <a:pPr marL="0" indent="0" algn="l">
              <a:buNone/>
            </a:pPr>
            <a:endParaRPr lang="en-US" sz="2400" dirty="0">
              <a:solidFill>
                <a:srgbClr val="1A1A1A"/>
              </a:solidFill>
              <a:latin typeface="Avenir-Book"/>
            </a:endParaRPr>
          </a:p>
        </p:txBody>
      </p:sp>
    </p:spTree>
    <p:extLst>
      <p:ext uri="{BB962C8B-B14F-4D97-AF65-F5344CB8AC3E}">
        <p14:creationId xmlns:p14="http://schemas.microsoft.com/office/powerpoint/2010/main" val="656369535"/>
      </p:ext>
    </p:extLst>
  </p:cSld>
  <p:clrMapOvr>
    <a:masterClrMapping/>
  </p:clrMapOvr>
  <mc:AlternateContent xmlns:mc="http://schemas.openxmlformats.org/markup-compatibility/2006" xmlns:p14="http://schemas.microsoft.com/office/powerpoint/2010/main">
    <mc:Choice Requires="p14">
      <p:transition spd="slow" p14:dur="2000" advTm="47596"/>
    </mc:Choice>
    <mc:Fallback xmlns="" xmlns:a16="http://schemas.microsoft.com/office/drawing/2014/main" xmlns:a14="http://schemas.microsoft.com/office/drawing/2010/main">
      <p:transition spd="slow" advTm="475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en-CH"/>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451448"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bg1"/>
                </a:solidFill>
                <a:latin typeface="Arial"/>
                <a:ea typeface="ＭＳ Ｐゴシック"/>
                <a:cs typeface="Arial"/>
              </a:rPr>
              <a:t>El proceso de reportar</a:t>
            </a:r>
          </a:p>
        </p:txBody>
      </p:sp>
    </p:spTree>
    <p:extLst>
      <p:ext uri="{BB962C8B-B14F-4D97-AF65-F5344CB8AC3E}">
        <p14:creationId xmlns:p14="http://schemas.microsoft.com/office/powerpoint/2010/main" val="2245378713"/>
      </p:ext>
    </p:extLst>
  </p:cSld>
  <p:clrMapOvr>
    <a:masterClrMapping/>
  </p:clrMapOvr>
  <mc:AlternateContent xmlns:mc="http://schemas.openxmlformats.org/markup-compatibility/2006" xmlns:p14="http://schemas.microsoft.com/office/powerpoint/2010/main">
    <mc:Choice Requires="p14">
      <p:transition spd="slow" p14:dur="2000" advTm="17747"/>
    </mc:Choice>
    <mc:Fallback xmlns="" xmlns:a16="http://schemas.microsoft.com/office/drawing/2014/main" xmlns:a14="http://schemas.microsoft.com/office/drawing/2010/main">
      <p:transition spd="slow" advTm="177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849A50C-1241-4D3C-B473-8CA8DA3D506E}"/>
              </a:ext>
            </a:extLst>
          </p:cNvPr>
          <p:cNvSpPr txBox="1">
            <a:spLocks/>
          </p:cNvSpPr>
          <p:nvPr/>
        </p:nvSpPr>
        <p:spPr bwMode="auto">
          <a:xfrm>
            <a:off x="271463" y="8255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Proceso de elaboración de informes del Monitoreo Global del Sida </a:t>
            </a:r>
          </a:p>
        </p:txBody>
      </p:sp>
      <p:pic>
        <p:nvPicPr>
          <p:cNvPr id="4" name="Picture 3">
            <a:extLst>
              <a:ext uri="{FF2B5EF4-FFF2-40B4-BE49-F238E27FC236}">
                <a16:creationId xmlns:a16="http://schemas.microsoft.com/office/drawing/2014/main" id="{537FF803-A9BD-C554-6D82-BB917EDCA973}"/>
              </a:ext>
            </a:extLst>
          </p:cNvPr>
          <p:cNvPicPr>
            <a:picLocks noChangeAspect="1"/>
          </p:cNvPicPr>
          <p:nvPr/>
        </p:nvPicPr>
        <p:blipFill>
          <a:blip r:embed="rId3"/>
          <a:stretch>
            <a:fillRect/>
          </a:stretch>
        </p:blipFill>
        <p:spPr>
          <a:xfrm>
            <a:off x="0" y="194033"/>
            <a:ext cx="9143999" cy="64699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07"/>
    </mc:Choice>
    <mc:Fallback xmlns="" xmlns:a16="http://schemas.microsoft.com/office/drawing/2014/main" xmlns:a14="http://schemas.microsoft.com/office/drawing/2010/main">
      <p:transition spd="slow" advTm="29707"/>
    </mc:Fallback>
  </mc:AlternateContent>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FEIZZADEH, Ali</DisplayName>
        <AccountId>248</AccountId>
        <AccountType/>
      </UserInfo>
      <UserInfo>
        <DisplayName>ERKKOLA, Taavi</DisplayName>
        <AccountId>41</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7473C8-278D-46E3-A60F-5D04821143B8}">
  <ds:schemaRefs>
    <ds:schemaRef ds:uri="http://schemas.microsoft.com/office/2006/metadata/longProperties"/>
  </ds:schemaRefs>
</ds:datastoreItem>
</file>

<file path=customXml/itemProps2.xml><?xml version="1.0" encoding="utf-8"?>
<ds:datastoreItem xmlns:ds="http://schemas.openxmlformats.org/officeDocument/2006/customXml" ds:itemID="{6DA48439-69C2-4A7E-9D2A-72EE490E9406}">
  <ds:schemaRefs>
    <ds:schemaRef ds:uri="http://schemas.microsoft.com/sharepoint/v3/contenttype/forms"/>
  </ds:schemaRefs>
</ds:datastoreItem>
</file>

<file path=customXml/itemProps3.xml><?xml version="1.0" encoding="utf-8"?>
<ds:datastoreItem xmlns:ds="http://schemas.openxmlformats.org/officeDocument/2006/customXml" ds:itemID="{7D81337E-614B-4AEF-99F9-97C45BE89BA4}">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6BAAE84-E890-4885-91CA-0AD7B4393724}">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108</TotalTime>
  <Words>2080</Words>
  <Application>Microsoft Office PowerPoint</Application>
  <PresentationFormat>On-screen Show (4:3)</PresentationFormat>
  <Paragraphs>127</Paragraphs>
  <Slides>21</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Avenir LT Std</vt:lpstr>
      <vt:lpstr>Avenir-Book</vt:lpstr>
      <vt:lpstr>AvenirLTStd-Book</vt:lpstr>
      <vt:lpstr>Calibri</vt:lpstr>
      <vt:lpstr>Verdana</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keywords>, docId:BADE4C63533877BED4419C8848DF537F</cp:keywords>
  <cp:lastModifiedBy>BENDAUD, Victoria</cp:lastModifiedBy>
  <cp:revision>11</cp:revision>
  <cp:lastPrinted>2011-08-22T20:13:01Z</cp:lastPrinted>
  <dcterms:created xsi:type="dcterms:W3CDTF">2011-11-29T17:23:10Z</dcterms:created>
  <dcterms:modified xsi:type="dcterms:W3CDTF">2024-01-11T09:45:04Z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SABIN, Keith</vt:lpwstr>
  </property>
  <property fmtid="{D5CDD505-2E9C-101B-9397-08002B2CF9AE}" pid="4" name="Order">
    <vt:lpwstr>294814400.000000</vt:lpwstr>
  </property>
  <property fmtid="{D5CDD505-2E9C-101B-9397-08002B2CF9AE}" pid="5" name="xd_ProgID">
    <vt:lpwstr/>
  </property>
  <property fmtid="{D5CDD505-2E9C-101B-9397-08002B2CF9AE}" pid="6" name="display_urn:schemas-microsoft-com:office:office#Author">
    <vt:lpwstr>DY, Josephine</vt:lpwstr>
  </property>
  <property fmtid="{D5CDD505-2E9C-101B-9397-08002B2CF9AE}" pid="7" name="SharedWithUsers">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0x0101006893E641F549574BB805BD9C73365D4F</vt:lpwstr>
  </property>
  <property fmtid="{D5CDD505-2E9C-101B-9397-08002B2CF9AE}" pid="11" name="MediaServiceImageTags">
    <vt:lpwstr/>
  </property>
</Properties>
</file>