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 id="2147483793" r:id="rId6"/>
    <p:sldMasterId id="2147483826" r:id="rId7"/>
    <p:sldMasterId id="2147483828" r:id="rId8"/>
    <p:sldMasterId id="2147483886" r:id="rId9"/>
  </p:sldMasterIdLst>
  <p:notesMasterIdLst>
    <p:notesMasterId r:id="rId31"/>
  </p:notesMasterIdLst>
  <p:sldIdLst>
    <p:sldId id="261" r:id="rId10"/>
    <p:sldId id="280" r:id="rId11"/>
    <p:sldId id="270" r:id="rId12"/>
    <p:sldId id="281" r:id="rId13"/>
    <p:sldId id="260" r:id="rId14"/>
    <p:sldId id="289" r:id="rId15"/>
    <p:sldId id="286" r:id="rId16"/>
    <p:sldId id="282" r:id="rId17"/>
    <p:sldId id="262" r:id="rId18"/>
    <p:sldId id="263" r:id="rId19"/>
    <p:sldId id="265" r:id="rId20"/>
    <p:sldId id="271" r:id="rId21"/>
    <p:sldId id="277" r:id="rId22"/>
    <p:sldId id="283" r:id="rId23"/>
    <p:sldId id="272" r:id="rId24"/>
    <p:sldId id="284" r:id="rId25"/>
    <p:sldId id="268" r:id="rId26"/>
    <p:sldId id="276" r:id="rId27"/>
    <p:sldId id="274" r:id="rId28"/>
    <p:sldId id="275" r:id="rId29"/>
    <p:sldId id="290"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957"/>
    <a:srgbClr val="E1884B"/>
    <a:srgbClr val="D27732"/>
    <a:srgbClr val="E27222"/>
    <a:srgbClr val="F69C0A"/>
    <a:srgbClr val="FF681D"/>
    <a:srgbClr val="0092D2"/>
    <a:srgbClr val="70C8BE"/>
    <a:srgbClr val="89C443"/>
    <a:srgbClr val="02A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8731" autoAdjust="0"/>
  </p:normalViewPr>
  <p:slideViewPr>
    <p:cSldViewPr snapToGrid="0">
      <p:cViewPr varScale="1">
        <p:scale>
          <a:sx n="90" d="100"/>
          <a:sy n="90" d="100"/>
        </p:scale>
        <p:origin x="2904" y="78"/>
      </p:cViewPr>
      <p:guideLst>
        <p:guide orient="horz" pos="2161"/>
        <p:guide orient="horz" pos="4075"/>
        <p:guide pos="2880"/>
        <p:guide pos="2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6B354-D3B1-4F80-857B-C6B61207DBAB}" type="datetimeFigureOut">
              <a:rPr lang="en-US" smtClean="0"/>
              <a:t>1/11/2024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E2509-9DCA-404C-9FF1-104E1173A6B7}" type="slidenum">
              <a:rPr lang="en-US" smtClean="0"/>
              <a:t>‹#›</a:t>
            </a:fld>
            <a:endParaRPr lang="en-US"/>
          </a:p>
        </p:txBody>
      </p:sp>
    </p:spTree>
    <p:extLst>
      <p:ext uri="{BB962C8B-B14F-4D97-AF65-F5344CB8AC3E}">
        <p14:creationId xmlns:p14="http://schemas.microsoft.com/office/powerpoint/2010/main" val="371479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Cette</a:t>
            </a:r>
            <a:r>
              <a:rPr lang="en-US" dirty="0"/>
              <a:t> </a:t>
            </a:r>
            <a:r>
              <a:rPr lang="en-US" dirty="0" err="1"/>
              <a:t>présentation</a:t>
            </a:r>
            <a:r>
              <a:rPr lang="en-US" dirty="0"/>
              <a:t> </a:t>
            </a:r>
            <a:r>
              <a:rPr lang="en-US" dirty="0" err="1"/>
              <a:t>vous</a:t>
            </a:r>
            <a:r>
              <a:rPr lang="en-US" dirty="0"/>
              <a:t> </a:t>
            </a:r>
            <a:r>
              <a:rPr lang="en-US" dirty="0" err="1"/>
              <a:t>donne</a:t>
            </a:r>
            <a:r>
              <a:rPr lang="en-US" dirty="0"/>
              <a:t> un aperçu du </a:t>
            </a:r>
            <a:r>
              <a:rPr lang="en-US" dirty="0" err="1"/>
              <a:t>mécanisme</a:t>
            </a:r>
            <a:r>
              <a:rPr lang="en-US" dirty="0"/>
              <a:t> de </a:t>
            </a:r>
            <a:r>
              <a:rPr lang="en-US" dirty="0" err="1"/>
              <a:t>suivi</a:t>
            </a:r>
            <a:r>
              <a:rPr lang="en-US" dirty="0"/>
              <a:t> global du </a:t>
            </a:r>
            <a:r>
              <a:rPr lang="en-US" dirty="0" err="1"/>
              <a:t>sida</a:t>
            </a:r>
            <a:r>
              <a:rPr lang="en-US" dirty="0"/>
              <a:t>. Il vise à </a:t>
            </a:r>
            <a:r>
              <a:rPr lang="en-US" dirty="0" err="1"/>
              <a:t>mesurer</a:t>
            </a:r>
            <a:r>
              <a:rPr lang="en-US" dirty="0"/>
              <a:t> les </a:t>
            </a:r>
            <a:r>
              <a:rPr lang="en-US" dirty="0" err="1"/>
              <a:t>progrès</a:t>
            </a:r>
            <a:r>
              <a:rPr lang="en-US" dirty="0"/>
              <a:t> </a:t>
            </a:r>
            <a:r>
              <a:rPr lang="en-US" dirty="0" err="1"/>
              <a:t>accomplis</a:t>
            </a:r>
            <a:r>
              <a:rPr lang="en-US" dirty="0"/>
              <a:t> dans la </a:t>
            </a:r>
            <a:r>
              <a:rPr lang="en-US" dirty="0" err="1"/>
              <a:t>réalisation</a:t>
            </a:r>
            <a:r>
              <a:rPr lang="en-US" dirty="0"/>
              <a:t> des </a:t>
            </a:r>
            <a:r>
              <a:rPr lang="en-US" dirty="0" err="1"/>
              <a:t>objectifs</a:t>
            </a:r>
            <a:r>
              <a:rPr lang="en-US" dirty="0"/>
              <a:t> </a:t>
            </a:r>
            <a:r>
              <a:rPr lang="en-US" dirty="0" err="1"/>
              <a:t>mondiaux</a:t>
            </a:r>
            <a:r>
              <a:rPr lang="en-US" dirty="0"/>
              <a:t> </a:t>
            </a:r>
            <a:r>
              <a:rPr lang="en-US" dirty="0" err="1"/>
              <a:t>en</a:t>
            </a:r>
            <a:r>
              <a:rPr lang="en-US" dirty="0"/>
              <a:t> matière de </a:t>
            </a:r>
            <a:r>
              <a:rPr lang="en-US" dirty="0" err="1"/>
              <a:t>lutte</a:t>
            </a:r>
            <a:r>
              <a:rPr lang="en-US" dirty="0"/>
              <a:t> </a:t>
            </a:r>
            <a:r>
              <a:rPr lang="en-US" dirty="0" err="1"/>
              <a:t>contre</a:t>
            </a:r>
            <a:r>
              <a:rPr lang="en-US" dirty="0"/>
              <a:t> le </a:t>
            </a:r>
            <a:r>
              <a:rPr lang="en-US" dirty="0" err="1"/>
              <a:t>sida</a:t>
            </a:r>
            <a:r>
              <a:rPr lang="en-US" dirty="0"/>
              <a:t> </a:t>
            </a:r>
            <a:r>
              <a:rPr lang="en-US" dirty="0" err="1"/>
              <a:t>fixés</a:t>
            </a:r>
            <a:r>
              <a:rPr lang="en-US" dirty="0"/>
              <a:t> pour 2025 et à </a:t>
            </a:r>
            <a:r>
              <a:rPr lang="en-US" dirty="0" err="1"/>
              <a:t>mettre</a:t>
            </a:r>
            <a:r>
              <a:rPr lang="en-US" dirty="0"/>
              <a:t> fin au </a:t>
            </a:r>
            <a:r>
              <a:rPr lang="en-US" dirty="0" err="1"/>
              <a:t>sida</a:t>
            </a:r>
            <a:r>
              <a:rPr lang="en-US" dirty="0"/>
              <a:t> </a:t>
            </a:r>
            <a:r>
              <a:rPr lang="en-US" dirty="0" err="1"/>
              <a:t>d'ici</a:t>
            </a:r>
            <a:r>
              <a:rPr lang="en-US" dirty="0"/>
              <a:t> à 2030.  </a:t>
            </a:r>
          </a:p>
        </p:txBody>
      </p:sp>
      <p:sp>
        <p:nvSpPr>
          <p:cNvPr id="4" name="Slide Number Placeholder 3"/>
          <p:cNvSpPr>
            <a:spLocks noGrp="1"/>
          </p:cNvSpPr>
          <p:nvPr>
            <p:ph type="sldNum" sz="quarter" idx="5"/>
          </p:nvPr>
        </p:nvSpPr>
        <p:spPr/>
        <p:txBody>
          <a:bodyPr/>
          <a:lstStyle/>
          <a:p>
            <a:fld id="{15BE2509-9DCA-404C-9FF1-104E1173A6B7}" type="slidenum">
              <a:rPr lang="en-US" smtClean="0"/>
              <a:t>1</a:t>
            </a:fld>
            <a:endParaRPr lang="en-US"/>
          </a:p>
        </p:txBody>
      </p:sp>
    </p:spTree>
    <p:extLst>
      <p:ext uri="{BB962C8B-B14F-4D97-AF65-F5344CB8AC3E}">
        <p14:creationId xmlns:p14="http://schemas.microsoft.com/office/powerpoint/2010/main" val="387960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1A1A1A"/>
                </a:solidFill>
                <a:latin typeface="AvenirLTStd-Book"/>
              </a:rPr>
              <a:t>Dans la deuxième phase, en mars, lors de l'établissement du rapport, le rapporteur national saisit les données pertinentes et le rapport narratif dans l'outil en ligne ; il télécharge tous les documents justificatifs et confirme la soumission du GAM avant le 31 mars.</a:t>
            </a:r>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10</a:t>
            </a:fld>
            <a:endParaRPr lang="en-US"/>
          </a:p>
        </p:txBody>
      </p:sp>
    </p:spTree>
    <p:extLst>
      <p:ext uri="{BB962C8B-B14F-4D97-AF65-F5344CB8AC3E}">
        <p14:creationId xmlns:p14="http://schemas.microsoft.com/office/powerpoint/2010/main" val="107361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1A1A1A"/>
                </a:solidFill>
                <a:latin typeface="AvenirLTStd-Book"/>
              </a:rPr>
              <a:t>Au cours de la dernière phase, d'avril à juin, le rapporteur national doit encore effectuer des tâches de suivi. L'ONUSIDA peut poser aux rapporteurs nationaux des questions sur les données, qu'il est important de traiter avant que l'ensemble des données finales ne soit rendu public. Les rapporteurs peuvent également utiliser des extraits de l'outil de rapport en ligne GAM pour informer tout événement national public, forum ou examen de </a:t>
            </a:r>
            <a:r>
              <a:rPr lang="en-US" sz="1800" b="0" i="0" u="none" strike="noStrike" baseline="0" dirty="0" err="1">
                <a:solidFill>
                  <a:srgbClr val="1A1A1A"/>
                </a:solidFill>
                <a:latin typeface="AvenirLTStd-Book"/>
              </a:rPr>
              <a:t>programme </a:t>
            </a:r>
            <a:r>
              <a:rPr lang="en-US" sz="1800" b="0" i="0" u="none" strike="noStrike" baseline="0" dirty="0">
                <a:solidFill>
                  <a:srgbClr val="1A1A1A"/>
                </a:solidFill>
                <a:latin typeface="AvenirLTStd-Book"/>
              </a:rPr>
              <a:t>sur les progrès réalisés pour mettre fin au sida d'ici 2030. </a:t>
            </a:r>
          </a:p>
          <a:p>
            <a:pPr algn="l"/>
            <a:endParaRPr lang="en-US" sz="1800" b="0" i="0" u="none" strike="noStrike" baseline="0" dirty="0">
              <a:solidFill>
                <a:srgbClr val="1A1A1A"/>
              </a:solidFill>
              <a:latin typeface="AvenirLTStd-Book"/>
            </a:endParaRPr>
          </a:p>
          <a:p>
            <a:pPr algn="l"/>
            <a:r>
              <a:rPr lang="en-US" sz="1800" b="0" i="0" u="none" strike="noStrike" baseline="0" dirty="0">
                <a:solidFill>
                  <a:srgbClr val="1A1A1A"/>
                </a:solidFill>
                <a:latin typeface="AvenirLTStd-Book"/>
              </a:rPr>
              <a:t>Dans le cadre du processus de finalisation, les données rapportées doivent être validées et réconciliées entre tous les partenaires du pays, y compris les organisations communautaires. L'outil de rapport en ligne soutient ce processus grâce à la possibilité de partager les identifiants de visualisation avec les parties prenantes nationales. </a:t>
            </a:r>
          </a:p>
          <a:p>
            <a:pPr algn="l"/>
            <a:endParaRPr lang="en-US" sz="1800" b="0" i="0" u="none" strike="noStrike" baseline="0" dirty="0">
              <a:solidFill>
                <a:srgbClr val="1A1A1A"/>
              </a:solidFill>
              <a:latin typeface="AvenirLTStd-Book"/>
            </a:endParaRPr>
          </a:p>
          <a:p>
            <a:pPr algn="l"/>
            <a:r>
              <a:rPr lang="en-US" sz="1800" b="0" i="0" u="none" strike="noStrike" baseline="0" dirty="0">
                <a:solidFill>
                  <a:srgbClr val="1A1A1A"/>
                </a:solidFill>
                <a:latin typeface="AvenirLTStd-Book"/>
              </a:rPr>
              <a:t>Plusieurs pays ont indiqué que cette fonction permettait aux organisations communautaires et à d'autres partenaires de consulter et de fournir des informations au cours du processus d'établissement des rapports, ce qui a permis une consultation et une validation plus larges et plus rapides des parties prenantes.</a:t>
            </a:r>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11</a:t>
            </a:fld>
            <a:endParaRPr lang="en-US"/>
          </a:p>
        </p:txBody>
      </p:sp>
    </p:spTree>
    <p:extLst>
      <p:ext uri="{BB962C8B-B14F-4D97-AF65-F5344CB8AC3E}">
        <p14:creationId xmlns:p14="http://schemas.microsoft.com/office/powerpoint/2010/main" val="418831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a:ea typeface="ＭＳ Ｐゴシック"/>
                <a:cs typeface="Arial"/>
              </a:rPr>
              <a:t>L'un des principaux outils permettant d'obtenir des dénominateurs pour les rapports est le logiciel Spectrum.</a:t>
            </a:r>
            <a:endParaRPr lang="en-US" altLang="en-US" sz="1200" dirty="0">
              <a:solidFill>
                <a:srgbClr val="000000"/>
              </a:solidFill>
              <a:latin typeface="Arial"/>
              <a:ea typeface="ＭＳ Ｐゴシック"/>
              <a:cs typeface="Arial"/>
            </a:endParaRPr>
          </a:p>
          <a:p>
            <a:r>
              <a:rPr lang="en-US" dirty="0"/>
              <a:t>Pour réduire la saisie manuelle des données, les pays peuvent choisir d'utiliser Spectrum comme source. Les résultats seront obtenus directement par l'ONUSIDA à partir du fichier national final de Spectrum. </a:t>
            </a:r>
          </a:p>
        </p:txBody>
      </p:sp>
      <p:sp>
        <p:nvSpPr>
          <p:cNvPr id="4" name="Slide Number Placeholder 3"/>
          <p:cNvSpPr>
            <a:spLocks noGrp="1"/>
          </p:cNvSpPr>
          <p:nvPr>
            <p:ph type="sldNum" sz="quarter" idx="5"/>
          </p:nvPr>
        </p:nvSpPr>
        <p:spPr/>
        <p:txBody>
          <a:bodyPr/>
          <a:lstStyle/>
          <a:p>
            <a:fld id="{15BE2509-9DCA-404C-9FF1-104E1173A6B7}" type="slidenum">
              <a:rPr lang="en-US" smtClean="0"/>
              <a:t>12</a:t>
            </a:fld>
            <a:endParaRPr lang="en-US"/>
          </a:p>
        </p:txBody>
      </p:sp>
    </p:spTree>
    <p:extLst>
      <p:ext uri="{BB962C8B-B14F-4D97-AF65-F5344CB8AC3E}">
        <p14:creationId xmlns:p14="http://schemas.microsoft.com/office/powerpoint/2010/main" val="396509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communautés et la société civile jouent un rôle important dans la riposte au sida. Le processus d'établissement des rapports bénéficie de la participation étroite des représentants des communautés et de la société civile, qui peuvent donner des indications sur l'état de la riposte au sida et contribuer à identifier les obstacles à une prestation de services efficace.</a:t>
            </a:r>
          </a:p>
        </p:txBody>
      </p:sp>
      <p:sp>
        <p:nvSpPr>
          <p:cNvPr id="4" name="Slide Number Placeholder 3"/>
          <p:cNvSpPr>
            <a:spLocks noGrp="1"/>
          </p:cNvSpPr>
          <p:nvPr>
            <p:ph type="sldNum" sz="quarter" idx="5"/>
          </p:nvPr>
        </p:nvSpPr>
        <p:spPr/>
        <p:txBody>
          <a:bodyPr/>
          <a:lstStyle/>
          <a:p>
            <a:fld id="{15BE2509-9DCA-404C-9FF1-104E1173A6B7}" type="slidenum">
              <a:rPr lang="en-US" smtClean="0"/>
              <a:t>13</a:t>
            </a:fld>
            <a:endParaRPr lang="en-US"/>
          </a:p>
        </p:txBody>
      </p:sp>
    </p:spTree>
    <p:extLst>
      <p:ext uri="{BB962C8B-B14F-4D97-AF65-F5344CB8AC3E}">
        <p14:creationId xmlns:p14="http://schemas.microsoft.com/office/powerpoint/2010/main" val="3496474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Dans les pages qui suivent, nous résumons quelques ressources disponibles sur le processus de déclaration.</a:t>
            </a:r>
          </a:p>
        </p:txBody>
      </p:sp>
      <p:sp>
        <p:nvSpPr>
          <p:cNvPr id="4" name="Slide Number Placeholder 3"/>
          <p:cNvSpPr>
            <a:spLocks noGrp="1"/>
          </p:cNvSpPr>
          <p:nvPr>
            <p:ph type="sldNum" sz="quarter" idx="5"/>
          </p:nvPr>
        </p:nvSpPr>
        <p:spPr/>
        <p:txBody>
          <a:bodyPr/>
          <a:lstStyle/>
          <a:p>
            <a:fld id="{15BE2509-9DCA-404C-9FF1-104E1173A6B7}" type="slidenum">
              <a:rPr lang="en-US" smtClean="0"/>
              <a:t>14</a:t>
            </a:fld>
            <a:endParaRPr lang="en-US"/>
          </a:p>
        </p:txBody>
      </p:sp>
    </p:spTree>
    <p:extLst>
      <p:ext uri="{BB962C8B-B14F-4D97-AF65-F5344CB8AC3E}">
        <p14:creationId xmlns:p14="http://schemas.microsoft.com/office/powerpoint/2010/main" val="381236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Vous pouvez demander de l'aide aux bureaux de l'ONUSIDA, de l'UNICEF ou de l'OMS présents dans votre pays, ou envoyer un courriel à </a:t>
            </a:r>
            <a:r>
              <a:rPr lang="en-GB" altLang="en-US" sz="1200" dirty="0">
                <a:latin typeface="Arial" panose="020B0604020202020204" pitchFamily="34" charset="0"/>
                <a:cs typeface="Arial" panose="020B0604020202020204" pitchFamily="34" charset="0"/>
              </a:rPr>
              <a:t>AIDSreporting@unaids.org.</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BE2509-9DCA-404C-9FF1-104E1173A6B7}" type="slidenum">
              <a:rPr lang="en-US" smtClean="0"/>
              <a:t>15</a:t>
            </a:fld>
            <a:endParaRPr lang="en-US"/>
          </a:p>
        </p:txBody>
      </p:sp>
    </p:spTree>
    <p:extLst>
      <p:ext uri="{BB962C8B-B14F-4D97-AF65-F5344CB8AC3E}">
        <p14:creationId xmlns:p14="http://schemas.microsoft.com/office/powerpoint/2010/main" val="409636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données validées des cycles précédents sont disponibles sur le site web AIDSinfo.unaids.org. </a:t>
            </a:r>
          </a:p>
        </p:txBody>
      </p:sp>
      <p:sp>
        <p:nvSpPr>
          <p:cNvPr id="4" name="Slide Number Placeholder 3"/>
          <p:cNvSpPr>
            <a:spLocks noGrp="1"/>
          </p:cNvSpPr>
          <p:nvPr>
            <p:ph type="sldNum" sz="quarter" idx="5"/>
          </p:nvPr>
        </p:nvSpPr>
        <p:spPr/>
        <p:txBody>
          <a:bodyPr/>
          <a:lstStyle/>
          <a:p>
            <a:fld id="{15BE2509-9DCA-404C-9FF1-104E1173A6B7}" type="slidenum">
              <a:rPr lang="en-US" smtClean="0"/>
              <a:t>16</a:t>
            </a:fld>
            <a:endParaRPr lang="en-US"/>
          </a:p>
        </p:txBody>
      </p:sp>
    </p:spTree>
    <p:extLst>
      <p:ext uri="{BB962C8B-B14F-4D97-AF65-F5344CB8AC3E}">
        <p14:creationId xmlns:p14="http://schemas.microsoft.com/office/powerpoint/2010/main" val="398123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Vous pouvez consulter les données épidémiologiques et d'autres indicateurs à partir du site principal, en utilisant des cartes, des fiches de données, des graphiques ou en effectuant des comparaisons par pays. </a:t>
            </a:r>
          </a:p>
        </p:txBody>
      </p:sp>
      <p:sp>
        <p:nvSpPr>
          <p:cNvPr id="4" name="Slide Number Placeholder 3"/>
          <p:cNvSpPr>
            <a:spLocks noGrp="1"/>
          </p:cNvSpPr>
          <p:nvPr>
            <p:ph type="sldNum" sz="quarter" idx="5"/>
          </p:nvPr>
        </p:nvSpPr>
        <p:spPr/>
        <p:txBody>
          <a:bodyPr/>
          <a:lstStyle/>
          <a:p>
            <a:fld id="{15BE2509-9DCA-404C-9FF1-104E1173A6B7}" type="slidenum">
              <a:rPr lang="en-US" smtClean="0"/>
              <a:t>17</a:t>
            </a:fld>
            <a:endParaRPr lang="en-US"/>
          </a:p>
        </p:txBody>
      </p:sp>
    </p:spTree>
    <p:extLst>
      <p:ext uri="{BB962C8B-B14F-4D97-AF65-F5344CB8AC3E}">
        <p14:creationId xmlns:p14="http://schemas.microsoft.com/office/powerpoint/2010/main" val="155234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a:t>L'Atlas des populations clés se concentre sur les données relatives aux populations clés, couvrant les </a:t>
            </a:r>
            <a:r>
              <a:rPr lang="en-US" b="0" i="0" u="none" strike="noStrike" cap="all">
                <a:solidFill>
                  <a:srgbClr val="212529"/>
                </a:solidFill>
                <a:effectLst/>
                <a:latin typeface="Arial" panose="020B0604020202020204" pitchFamily="34" charset="0"/>
              </a:rPr>
              <a:t>TRAVAILLEURS DU SEXE, les HOMMES QUI ONT DES SEXES AVEC DES HOMMES, les PERSONNES QUI S'INJECTENT DES DROGUES, les PERSONNES TRANSGENREES, les PRISONNIERS et les PERSONNES VIVANT AVEC LE VIH.</a:t>
            </a:r>
            <a:endParaRPr lang="en-US" b="0" i="0" cap="all">
              <a:solidFill>
                <a:srgbClr val="212529"/>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18</a:t>
            </a:fld>
            <a:endParaRPr lang="en-US"/>
          </a:p>
        </p:txBody>
      </p:sp>
    </p:spTree>
    <p:extLst>
      <p:ext uri="{BB962C8B-B14F-4D97-AF65-F5344CB8AC3E}">
        <p14:creationId xmlns:p14="http://schemas.microsoft.com/office/powerpoint/2010/main" val="493211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tableaux de bord financiers comprennent des données mondiales, régionales et nationales sur le financement et les dépenses de la riposte au sida.</a:t>
            </a:r>
          </a:p>
        </p:txBody>
      </p:sp>
      <p:sp>
        <p:nvSpPr>
          <p:cNvPr id="4" name="Slide Number Placeholder 3"/>
          <p:cNvSpPr>
            <a:spLocks noGrp="1"/>
          </p:cNvSpPr>
          <p:nvPr>
            <p:ph type="sldNum" sz="quarter" idx="5"/>
          </p:nvPr>
        </p:nvSpPr>
        <p:spPr/>
        <p:txBody>
          <a:bodyPr/>
          <a:lstStyle/>
          <a:p>
            <a:fld id="{15BE2509-9DCA-404C-9FF1-104E1173A6B7}" type="slidenum">
              <a:rPr lang="en-US" smtClean="0"/>
              <a:t>19</a:t>
            </a:fld>
            <a:endParaRPr lang="en-US"/>
          </a:p>
        </p:txBody>
      </p:sp>
    </p:spTree>
    <p:extLst>
      <p:ext uri="{BB962C8B-B14F-4D97-AF65-F5344CB8AC3E}">
        <p14:creationId xmlns:p14="http://schemas.microsoft.com/office/powerpoint/2010/main" val="143579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 suivi mondial du sida comprend plusieurs éléments.</a:t>
            </a:r>
          </a:p>
        </p:txBody>
      </p:sp>
      <p:sp>
        <p:nvSpPr>
          <p:cNvPr id="4" name="Slide Number Placeholder 3"/>
          <p:cNvSpPr>
            <a:spLocks noGrp="1"/>
          </p:cNvSpPr>
          <p:nvPr>
            <p:ph type="sldNum" sz="quarter" idx="5"/>
          </p:nvPr>
        </p:nvSpPr>
        <p:spPr/>
        <p:txBody>
          <a:bodyPr/>
          <a:lstStyle/>
          <a:p>
            <a:fld id="{15BE2509-9DCA-404C-9FF1-104E1173A6B7}" type="slidenum">
              <a:rPr lang="en-US" smtClean="0"/>
              <a:t>2</a:t>
            </a:fld>
            <a:endParaRPr lang="en-US"/>
          </a:p>
        </p:txBody>
      </p:sp>
    </p:spTree>
    <p:extLst>
      <p:ext uri="{BB962C8B-B14F-4D97-AF65-F5344CB8AC3E}">
        <p14:creationId xmlns:p14="http://schemas.microsoft.com/office/powerpoint/2010/main" val="1796872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L'analyse des lois et des politiques permet de consulter les données sur les politiques et les lois communiquées par l'intermédiaire de l'ICPN et compilées par l'ONUSIDA à partir d'autres sources, notamment les documents des pays et d'autres bases de données mondiales. Les données peuvent être recherchées par régions ou pays spécifiques, par thèmes et questions, et peuvent être visualisées sous forme de tableaux, de graphiques ou de cartes. </a:t>
            </a:r>
          </a:p>
        </p:txBody>
      </p:sp>
      <p:sp>
        <p:nvSpPr>
          <p:cNvPr id="4" name="Slide Number Placeholder 3"/>
          <p:cNvSpPr>
            <a:spLocks noGrp="1"/>
          </p:cNvSpPr>
          <p:nvPr>
            <p:ph type="sldNum" sz="quarter" idx="5"/>
          </p:nvPr>
        </p:nvSpPr>
        <p:spPr/>
        <p:txBody>
          <a:bodyPr/>
          <a:lstStyle/>
          <a:p>
            <a:fld id="{15BE2509-9DCA-404C-9FF1-104E1173A6B7}" type="slidenum">
              <a:rPr lang="en-US" smtClean="0"/>
              <a:t>20</a:t>
            </a:fld>
            <a:endParaRPr lang="en-US"/>
          </a:p>
        </p:txBody>
      </p:sp>
    </p:spTree>
    <p:extLst>
      <p:ext uri="{BB962C8B-B14F-4D97-AF65-F5344CB8AC3E}">
        <p14:creationId xmlns:p14="http://schemas.microsoft.com/office/powerpoint/2010/main" val="216004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indicateurs sont plus de 70, et les réponses des pays </a:t>
            </a:r>
            <a:r>
              <a:rPr lang="en-US" dirty="0" err="1"/>
              <a:t>comprennent</a:t>
            </a:r>
            <a:r>
              <a:rPr lang="en-US" dirty="0"/>
              <a:t> </a:t>
            </a:r>
            <a:r>
              <a:rPr lang="en-US" dirty="0" err="1"/>
              <a:t>indiquer</a:t>
            </a:r>
            <a:r>
              <a:rPr lang="en-US" dirty="0"/>
              <a:t> les indicateurs pertinents pour leur riposte au sida, ainsi que la disponibilité de nouvelles données. </a:t>
            </a:r>
          </a:p>
          <a:p>
            <a:endParaRPr lang="en-US" dirty="0"/>
          </a:p>
          <a:p>
            <a:r>
              <a:rPr lang="en-US" dirty="0"/>
              <a:t>Outre les indicateurs, la plateforme de rapport comprend un questionnaire sur les lois et les politiques, </a:t>
            </a:r>
            <a:r>
              <a:rPr lang="en-US" dirty="0" err="1"/>
              <a:t>appelé</a:t>
            </a:r>
            <a:r>
              <a:rPr lang="en-US" dirty="0"/>
              <a:t> "</a:t>
            </a:r>
            <a:r>
              <a:rPr lang="en-US" altLang="en-US" sz="1200" dirty="0">
                <a:solidFill>
                  <a:srgbClr val="000000"/>
                </a:solidFill>
                <a:latin typeface="Arial"/>
                <a:ea typeface="ＭＳ Ｐゴシック"/>
                <a:cs typeface="Arial"/>
              </a:rPr>
              <a:t>Instrument national </a:t>
            </a:r>
            <a:r>
              <a:rPr lang="en-US" altLang="en-US" sz="1200" dirty="0" err="1">
                <a:solidFill>
                  <a:srgbClr val="000000"/>
                </a:solidFill>
                <a:latin typeface="Arial"/>
                <a:ea typeface="ＭＳ Ｐゴシック"/>
                <a:cs typeface="Arial"/>
              </a:rPr>
              <a:t>d'engagement</a:t>
            </a:r>
            <a:r>
              <a:rPr lang="en-US" altLang="en-US" sz="1200" dirty="0">
                <a:solidFill>
                  <a:srgbClr val="000000"/>
                </a:solidFill>
                <a:latin typeface="Arial"/>
                <a:ea typeface="ＭＳ Ｐゴシック"/>
                <a:cs typeface="Arial"/>
              </a:rPr>
              <a:t> et de politique </a:t>
            </a:r>
            <a:r>
              <a:rPr lang="en-US" dirty="0"/>
              <a:t>", qui comporte des éléments distincts à remplir par le gouvernement et la société civile. </a:t>
            </a:r>
          </a:p>
          <a:p>
            <a:endParaRPr lang="en-US" dirty="0"/>
          </a:p>
          <a:p>
            <a:r>
              <a:rPr lang="en-US" dirty="0"/>
              <a:t>La plateforme de rapport soutient également la rédaction d'un rapport narratif, sous la forme de résumés par domaines d'engagement dans la Déclaration politique sur le VIH et le sida 2021. Les résumés narratifs peuvent aider à documenter les observations clés sur la riposte au sida et les actions requises pour accélérer les progrès.</a:t>
            </a:r>
          </a:p>
          <a:p>
            <a:endParaRPr lang="en-US" dirty="0"/>
          </a:p>
          <a:p>
            <a:r>
              <a:rPr lang="en-US" dirty="0"/>
              <a:t>L'enquête sur les médicaments et les diagnostics du sida est menée en collaboration avec l'OMS et constitue un outil important pour vérifier si le système de santé est équipé de manière appropriée pour la riposte.</a:t>
            </a:r>
          </a:p>
        </p:txBody>
      </p:sp>
      <p:sp>
        <p:nvSpPr>
          <p:cNvPr id="4" name="Slide Number Placeholder 3"/>
          <p:cNvSpPr>
            <a:spLocks noGrp="1"/>
          </p:cNvSpPr>
          <p:nvPr>
            <p:ph type="sldNum" sz="quarter" idx="5"/>
          </p:nvPr>
        </p:nvSpPr>
        <p:spPr/>
        <p:txBody>
          <a:bodyPr/>
          <a:lstStyle/>
          <a:p>
            <a:fld id="{15BE2509-9DCA-404C-9FF1-104E1173A6B7}" type="slidenum">
              <a:rPr lang="en-US" smtClean="0"/>
              <a:t>3</a:t>
            </a:fld>
            <a:endParaRPr lang="en-US"/>
          </a:p>
        </p:txBody>
      </p:sp>
    </p:spTree>
    <p:extLst>
      <p:ext uri="{BB962C8B-B14F-4D97-AF65-F5344CB8AC3E}">
        <p14:creationId xmlns:p14="http://schemas.microsoft.com/office/powerpoint/2010/main" val="279709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structure et la numérotation du suivi mondial du sida restent les mêmes qu'en 2023 et sont alignées sur la stratégie mondiale de lutte contre le sida et la déclaration politique de 2021. Plusieurs nouveaux indicateurs ont été inclus dans le cadre du suivi mondial du sida afin de </a:t>
            </a:r>
            <a:r>
              <a:rPr lang="en-US" dirty="0" err="1"/>
              <a:t>suivre</a:t>
            </a:r>
            <a:r>
              <a:rPr lang="en-US" dirty="0"/>
              <a:t> des domaines qui n'y figuraient pas auparavant. Des changements mineurs ont été apportés aux définitions des indicateurs existants.</a:t>
            </a:r>
          </a:p>
        </p:txBody>
      </p:sp>
      <p:sp>
        <p:nvSpPr>
          <p:cNvPr id="4" name="Slide Number Placeholder 3"/>
          <p:cNvSpPr>
            <a:spLocks noGrp="1"/>
          </p:cNvSpPr>
          <p:nvPr>
            <p:ph type="sldNum" sz="quarter" idx="5"/>
          </p:nvPr>
        </p:nvSpPr>
        <p:spPr/>
        <p:txBody>
          <a:bodyPr/>
          <a:lstStyle/>
          <a:p>
            <a:fld id="{15BE2509-9DCA-404C-9FF1-104E1173A6B7}" type="slidenum">
              <a:rPr lang="en-US" smtClean="0"/>
              <a:t>4</a:t>
            </a:fld>
            <a:endParaRPr lang="en-US"/>
          </a:p>
        </p:txBody>
      </p:sp>
    </p:spTree>
    <p:extLst>
      <p:ext uri="{BB962C8B-B14F-4D97-AF65-F5344CB8AC3E}">
        <p14:creationId xmlns:p14="http://schemas.microsoft.com/office/powerpoint/2010/main" val="180664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5</a:t>
            </a:fld>
            <a:endParaRPr lang="en-US"/>
          </a:p>
        </p:txBody>
      </p:sp>
    </p:spTree>
    <p:extLst>
      <p:ext uri="{BB962C8B-B14F-4D97-AF65-F5344CB8AC3E}">
        <p14:creationId xmlns:p14="http://schemas.microsoft.com/office/powerpoint/2010/main" val="238790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6</a:t>
            </a:fld>
            <a:endParaRPr lang="en-US"/>
          </a:p>
        </p:txBody>
      </p:sp>
    </p:spTree>
    <p:extLst>
      <p:ext uri="{BB962C8B-B14F-4D97-AF65-F5344CB8AC3E}">
        <p14:creationId xmlns:p14="http://schemas.microsoft.com/office/powerpoint/2010/main" val="11015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solidFill>
                  <a:srgbClr val="1A1A1A"/>
                </a:solidFill>
                <a:latin typeface="Avenir-Book"/>
              </a:rPr>
              <a:t>Le questionnaire de l'ICPN est le questionnaire complet. </a:t>
            </a:r>
            <a:r>
              <a:rPr lang="en-US" sz="1400" b="0" i="0" u="none" strike="noStrike" baseline="0" dirty="0">
                <a:solidFill>
                  <a:srgbClr val="1A1A1A"/>
                </a:solidFill>
                <a:latin typeface="Avenir-Book"/>
              </a:rPr>
              <a:t>Il se compose de la partie A (</a:t>
            </a:r>
            <a:r>
              <a:rPr lang="en-US" sz="1400" dirty="0">
                <a:solidFill>
                  <a:srgbClr val="1A1A1A"/>
                </a:solidFill>
                <a:latin typeface="AvenirLTStd-Book"/>
              </a:rPr>
              <a:t>à remplir par les autorités nationales) et de la partie B (à remplir par les représentants des communautés et de la société civile et d'autres partenaires non gouvernementaux). La </a:t>
            </a:r>
            <a:r>
              <a:rPr lang="en-US" sz="1200" dirty="0">
                <a:solidFill>
                  <a:srgbClr val="1A1A1A"/>
                </a:solidFill>
                <a:latin typeface="AvenirLTStd-Book"/>
              </a:rPr>
              <a:t>formulation de certaines questions a été affinée sur la base de l'expérience acquise lors des cycles de rapports précédents et pour tenir compte de l'évolution des recommandations politiques </a:t>
            </a:r>
            <a:r>
              <a:rPr lang="es-PA" sz="1200" dirty="0">
                <a:solidFill>
                  <a:srgbClr val="1A1A1A"/>
                </a:solidFill>
                <a:latin typeface="AvenirLTStd-Book"/>
              </a:rPr>
              <a:t>et des </a:t>
            </a:r>
            <a:r>
              <a:rPr lang="es-PA" sz="1200" dirty="0" err="1">
                <a:solidFill>
                  <a:srgbClr val="1A1A1A"/>
                </a:solidFill>
                <a:latin typeface="AvenirLTStd-Book"/>
              </a:rPr>
              <a:t>technologies disponibles</a:t>
            </a:r>
            <a:r>
              <a:rPr lang="es-PA" sz="1200" dirty="0">
                <a:solidFill>
                  <a:srgbClr val="1A1A1A"/>
                </a:solidFill>
                <a:latin typeface="AvenirLTStd-Book"/>
              </a:rPr>
              <a:t>. </a:t>
            </a:r>
            <a:r>
              <a:rPr lang="es-PA" sz="1200" dirty="0" err="1">
                <a:solidFill>
                  <a:srgbClr val="1A1A1A"/>
                </a:solidFill>
                <a:latin typeface="AvenirLTStd-Book"/>
              </a:rPr>
              <a:t>Certaines questions ont également été ajoutées </a:t>
            </a:r>
            <a:r>
              <a:rPr lang="es-PA" sz="1200" dirty="0">
                <a:solidFill>
                  <a:srgbClr val="1A1A1A"/>
                </a:solidFill>
                <a:latin typeface="AvenirLTStd-Book"/>
              </a:rPr>
              <a:t>et d'</a:t>
            </a:r>
            <a:r>
              <a:rPr lang="es-PA" sz="1200" dirty="0" err="1">
                <a:solidFill>
                  <a:srgbClr val="1A1A1A"/>
                </a:solidFill>
                <a:latin typeface="AvenirLTStd-Book"/>
              </a:rPr>
              <a:t>autres </a:t>
            </a:r>
            <a:r>
              <a:rPr lang="es-PA" sz="1200" dirty="0">
                <a:solidFill>
                  <a:srgbClr val="1A1A1A"/>
                </a:solidFill>
                <a:latin typeface="AvenirLTStd-Book"/>
              </a:rPr>
              <a:t>supprimées.</a:t>
            </a:r>
            <a:endParaRPr lang="en-US" sz="1200" dirty="0">
              <a:solidFill>
                <a:srgbClr val="1A1A1A"/>
              </a:solidFill>
              <a:latin typeface="AvenirLTStd-Book"/>
            </a:endParaRPr>
          </a:p>
          <a:p>
            <a:pPr marL="0" indent="0" algn="l">
              <a:buNone/>
            </a:pPr>
            <a:endParaRPr lang="en-US" sz="1200" b="0" i="0" u="none" strike="noStrike" baseline="0" dirty="0">
              <a:solidFill>
                <a:srgbClr val="1A1A1A"/>
              </a:solidFill>
              <a:latin typeface="Avenir-Book"/>
            </a:endParaRPr>
          </a:p>
          <a:p>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7</a:t>
            </a:fld>
            <a:endParaRPr lang="en-US"/>
          </a:p>
        </p:txBody>
      </p:sp>
    </p:spTree>
    <p:extLst>
      <p:ext uri="{BB962C8B-B14F-4D97-AF65-F5344CB8AC3E}">
        <p14:creationId xmlns:p14="http://schemas.microsoft.com/office/powerpoint/2010/main" val="282157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Dans les diapositives suivantes, nous illustrons les étapes recommandées pour la réalisation du rapport national annuel sur le sida, en le divisant en trois phases : 1) la préparation ; 2) le rapport ; et 3) le suivi.</a:t>
            </a:r>
          </a:p>
        </p:txBody>
      </p:sp>
      <p:sp>
        <p:nvSpPr>
          <p:cNvPr id="4" name="Slide Number Placeholder 3"/>
          <p:cNvSpPr>
            <a:spLocks noGrp="1"/>
          </p:cNvSpPr>
          <p:nvPr>
            <p:ph type="sldNum" sz="quarter" idx="5"/>
          </p:nvPr>
        </p:nvSpPr>
        <p:spPr/>
        <p:txBody>
          <a:bodyPr/>
          <a:lstStyle/>
          <a:p>
            <a:fld id="{15BE2509-9DCA-404C-9FF1-104E1173A6B7}" type="slidenum">
              <a:rPr lang="en-US" smtClean="0"/>
              <a:t>8</a:t>
            </a:fld>
            <a:endParaRPr lang="en-US"/>
          </a:p>
        </p:txBody>
      </p:sp>
    </p:spTree>
    <p:extLst>
      <p:ext uri="{BB962C8B-B14F-4D97-AF65-F5344CB8AC3E}">
        <p14:creationId xmlns:p14="http://schemas.microsoft.com/office/powerpoint/2010/main" val="203041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solidFill>
                  <a:srgbClr val="1A1A1A"/>
                </a:solidFill>
                <a:latin typeface="AvenirLTStd-Book"/>
              </a:rPr>
              <a:t>Au cours de la phase de préparation, de décembre à février, le rapporteur national reçoit un message de confirmation de l'ONUSIDA concernant le processus d'établissement des rapports. </a:t>
            </a:r>
          </a:p>
          <a:p>
            <a:pPr algn="l"/>
            <a:r>
              <a:rPr lang="en-US" sz="1800" b="0" i="0" u="none" strike="noStrike" baseline="0">
                <a:solidFill>
                  <a:srgbClr val="1A1A1A"/>
                </a:solidFill>
                <a:latin typeface="AvenirLTStd-Book"/>
              </a:rPr>
              <a:t>Les étapes préparatoires sont décrites dans les documents d'orientation. Elles comprennent l'identification des indicateurs et des sources de données, des personnes ressources et la participation au processus des principales parties prenantes, telles que les responsables du gouvernement et de la société civile et l'équipe chargée des estimations relatives au VIH.</a:t>
            </a:r>
          </a:p>
        </p:txBody>
      </p:sp>
      <p:sp>
        <p:nvSpPr>
          <p:cNvPr id="4" name="Slide Number Placeholder 3"/>
          <p:cNvSpPr>
            <a:spLocks noGrp="1"/>
          </p:cNvSpPr>
          <p:nvPr>
            <p:ph type="sldNum" sz="quarter" idx="5"/>
          </p:nvPr>
        </p:nvSpPr>
        <p:spPr/>
        <p:txBody>
          <a:bodyPr/>
          <a:lstStyle/>
          <a:p>
            <a:fld id="{15BE2509-9DCA-404C-9FF1-104E1173A6B7}" type="slidenum">
              <a:rPr lang="en-US" smtClean="0"/>
              <a:t>9</a:t>
            </a:fld>
            <a:endParaRPr lang="en-US"/>
          </a:p>
        </p:txBody>
      </p:sp>
    </p:spTree>
    <p:extLst>
      <p:ext uri="{BB962C8B-B14F-4D97-AF65-F5344CB8AC3E}">
        <p14:creationId xmlns:p14="http://schemas.microsoft.com/office/powerpoint/2010/main" val="45797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807B90-6550-49C2-929B-6504882CA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2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6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27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25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60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2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213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7E240E-1DFB-4695-98EC-DEB85F449C8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1E787653-B6C5-473C-94DC-9CDB7A94D94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4EF98FE7-18D7-48E9-808E-EE45ABA027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52E4ABA-CB6F-444E-83F0-E7C01C2C506A}" type="datetimeFigureOut">
              <a:rPr lang="en-US"/>
              <a:t>1/11/2024</a:t>
            </a:fld>
            <a:endParaRPr lang="en-US"/>
          </a:p>
        </p:txBody>
      </p:sp>
      <p:sp>
        <p:nvSpPr>
          <p:cNvPr id="5" name="Footer Placeholder 4">
            <a:extLst>
              <a:ext uri="{FF2B5EF4-FFF2-40B4-BE49-F238E27FC236}">
                <a16:creationId xmlns:a16="http://schemas.microsoft.com/office/drawing/2014/main" id="{1CDD4176-B4D7-4A76-A295-5D43538F95E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D2467E8B-4D49-447F-A1E3-15BBE6583F3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A9660FE-02BF-450A-90CE-41C4227584E4}" type="slidenum">
              <a:rPr lang="en-US" altLang="en-US"/>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678A5486-1D5C-4B33-B500-B405751B759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802D85-BE24-4CDA-A8A9-93CC50228AF4}"/>
              </a:ext>
            </a:extLst>
          </p:cNvPr>
          <p:cNvSpPr/>
          <p:nvPr userDrawn="1"/>
        </p:nvSpPr>
        <p:spPr>
          <a:xfrm>
            <a:off x="0" y="0"/>
            <a:ext cx="4572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8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CD7CC756-9A42-493A-9A49-5E36E03F74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3" r:id="rId1"/>
    <p:sldLayoutId id="2147483888" r:id="rId2"/>
    <p:sldLayoutId id="214748388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710458"/>
      </p:ext>
    </p:extLst>
  </p:cSld>
  <p:clrMap bg1="lt1" tx1="dk1" bg2="lt2" tx2="dk2" accent1="accent1" accent2="accent2" accent3="accent3" accent4="accent4" accent5="accent5" accent6="accent6" hlink="hlink" folHlink="folHlink"/>
  <p:sldLayoutIdLst>
    <p:sldLayoutId id="214748388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kpatlas.unaids.org/dashboar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hivfinancial.unaids.org/hivfinancialdashboards.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lawsandpolicies.unaids.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www.unaids.org/en/global-aids-monitori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idsreportingtool.unaids.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188327A2-BAE0-447E-82FD-CBB9F2547A23}"/>
              </a:ext>
            </a:extLst>
          </p:cNvPr>
          <p:cNvSpPr txBox="1">
            <a:spLocks/>
          </p:cNvSpPr>
          <p:nvPr/>
        </p:nvSpPr>
        <p:spPr bwMode="auto">
          <a:xfrm>
            <a:off x="546100" y="404813"/>
            <a:ext cx="29352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a:solidFill>
                  <a:srgbClr val="000000"/>
                </a:solidFill>
                <a:cs typeface="Arial" panose="020B0604020202020204" pitchFamily="34" charset="0"/>
              </a:rPr>
              <a:t>ONUSIDA </a:t>
            </a:r>
          </a:p>
        </p:txBody>
      </p:sp>
      <p:sp>
        <p:nvSpPr>
          <p:cNvPr id="6147" name="Title 1">
            <a:extLst>
              <a:ext uri="{FF2B5EF4-FFF2-40B4-BE49-F238E27FC236}">
                <a16:creationId xmlns:a16="http://schemas.microsoft.com/office/drawing/2014/main" id="{502C74B0-0F83-482D-846B-9127DAE9DD82}"/>
              </a:ext>
            </a:extLst>
          </p:cNvPr>
          <p:cNvSpPr txBox="1">
            <a:spLocks/>
          </p:cNvSpPr>
          <p:nvPr/>
        </p:nvSpPr>
        <p:spPr bwMode="auto">
          <a:xfrm>
            <a:off x="546100" y="942975"/>
            <a:ext cx="695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dirty="0">
                <a:solidFill>
                  <a:srgbClr val="000000"/>
                </a:solidFill>
                <a:latin typeface="Arial"/>
                <a:ea typeface="ＭＳ Ｐゴシック"/>
                <a:cs typeface="Arial"/>
              </a:rPr>
              <a:t>2024 </a:t>
            </a:r>
            <a:r>
              <a:rPr lang="en-US" altLang="en-US" sz="3600" dirty="0" err="1">
                <a:solidFill>
                  <a:srgbClr val="000000"/>
                </a:solidFill>
                <a:latin typeface="Arial"/>
                <a:ea typeface="ＭＳ Ｐゴシック"/>
                <a:cs typeface="Arial"/>
              </a:rPr>
              <a:t>Suivi</a:t>
            </a:r>
            <a:r>
              <a:rPr lang="en-US" altLang="en-US" sz="3600" dirty="0">
                <a:solidFill>
                  <a:srgbClr val="000000"/>
                </a:solidFill>
                <a:latin typeface="Arial"/>
                <a:ea typeface="ＭＳ Ｐゴシック"/>
                <a:cs typeface="Arial"/>
              </a:rPr>
              <a:t> global du sida</a:t>
            </a:r>
          </a:p>
        </p:txBody>
      </p:sp>
      <p:pic>
        <p:nvPicPr>
          <p:cNvPr id="3" name="Graphic 2" descr="A square made of tiny squares">
            <a:extLst>
              <a:ext uri="{FF2B5EF4-FFF2-40B4-BE49-F238E27FC236}">
                <a16:creationId xmlns:a16="http://schemas.microsoft.com/office/drawing/2014/main" id="{BEA48FCE-0895-4D2D-A276-D4EE80D0CF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1186"/>
            <a:ext cx="9144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496"/>
    </mc:Choice>
    <mc:Fallback xmlns="" xmlns:a16="http://schemas.microsoft.com/office/drawing/2014/main" xmlns:a14="http://schemas.microsoft.com/office/drawing/2010/main" xmlns:asvg="http://schemas.microsoft.com/office/drawing/2016/SVG/main">
      <p:transition spd="slow" advTm="154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23E397-69C6-D503-A9D1-CAF3AD17CC25}"/>
              </a:ext>
            </a:extLst>
          </p:cNvPr>
          <p:cNvPicPr>
            <a:picLocks noChangeAspect="1"/>
          </p:cNvPicPr>
          <p:nvPr/>
        </p:nvPicPr>
        <p:blipFill>
          <a:blip r:embed="rId3"/>
          <a:stretch>
            <a:fillRect/>
          </a:stretch>
        </p:blipFill>
        <p:spPr>
          <a:xfrm>
            <a:off x="486827" y="338631"/>
            <a:ext cx="8170346" cy="6180737"/>
          </a:xfrm>
          <a:prstGeom prst="rect">
            <a:avLst/>
          </a:prstGeom>
        </p:spPr>
      </p:pic>
      <p:sp>
        <p:nvSpPr>
          <p:cNvPr id="2" name="Rectangle 1">
            <a:extLst>
              <a:ext uri="{FF2B5EF4-FFF2-40B4-BE49-F238E27FC236}">
                <a16:creationId xmlns:a16="http://schemas.microsoft.com/office/drawing/2014/main" id="{850F5ECA-58C0-35D4-0CDF-53C938B24DE9}"/>
              </a:ext>
            </a:extLst>
          </p:cNvPr>
          <p:cNvSpPr/>
          <p:nvPr/>
        </p:nvSpPr>
        <p:spPr>
          <a:xfrm>
            <a:off x="5386039" y="1583473"/>
            <a:ext cx="1817649" cy="31223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7" name="Group 6">
            <a:extLst>
              <a:ext uri="{FF2B5EF4-FFF2-40B4-BE49-F238E27FC236}">
                <a16:creationId xmlns:a16="http://schemas.microsoft.com/office/drawing/2014/main" id="{50E351E9-C954-ADB5-4CC8-3CAB09E12C30}"/>
              </a:ext>
            </a:extLst>
          </p:cNvPr>
          <p:cNvGrpSpPr/>
          <p:nvPr/>
        </p:nvGrpSpPr>
        <p:grpSpPr>
          <a:xfrm>
            <a:off x="3479180" y="1583473"/>
            <a:ext cx="3724507" cy="3122342"/>
            <a:chOff x="3479180" y="1583473"/>
            <a:chExt cx="3724507" cy="3122342"/>
          </a:xfrm>
        </p:grpSpPr>
        <p:sp>
          <p:nvSpPr>
            <p:cNvPr id="4" name="Rectangle 3">
              <a:extLst>
                <a:ext uri="{FF2B5EF4-FFF2-40B4-BE49-F238E27FC236}">
                  <a16:creationId xmlns:a16="http://schemas.microsoft.com/office/drawing/2014/main" id="{44615C50-A03F-38A2-2876-5A3A60DC88BB}"/>
                </a:ext>
              </a:extLst>
            </p:cNvPr>
            <p:cNvSpPr/>
            <p:nvPr/>
          </p:nvSpPr>
          <p:spPr>
            <a:xfrm>
              <a:off x="3479180" y="3662782"/>
              <a:ext cx="1906859" cy="9367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Rectangle 5">
              <a:extLst>
                <a:ext uri="{FF2B5EF4-FFF2-40B4-BE49-F238E27FC236}">
                  <a16:creationId xmlns:a16="http://schemas.microsoft.com/office/drawing/2014/main" id="{F7878B54-1BFC-8BC0-E513-649657CFEACD}"/>
                </a:ext>
              </a:extLst>
            </p:cNvPr>
            <p:cNvSpPr/>
            <p:nvPr/>
          </p:nvSpPr>
          <p:spPr>
            <a:xfrm>
              <a:off x="5386038" y="1583473"/>
              <a:ext cx="1817649" cy="31223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cSld>
  <p:clrMapOvr>
    <a:masterClrMapping/>
  </p:clrMapOvr>
  <mc:AlternateContent xmlns:mc="http://schemas.openxmlformats.org/markup-compatibility/2006" xmlns:p14="http://schemas.microsoft.com/office/powerpoint/2010/main">
    <mc:Choice Requires="p14">
      <p:transition spd="slow" p14:dur="2000" advTm="23923"/>
    </mc:Choice>
    <mc:Fallback xmlns="" xmlns:a16="http://schemas.microsoft.com/office/drawing/2014/main" xmlns:a14="http://schemas.microsoft.com/office/drawing/2010/main">
      <p:transition spd="slow" advTm="239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568A85-A6DE-60FB-C1A2-31BC7AC247C7}"/>
              </a:ext>
            </a:extLst>
          </p:cNvPr>
          <p:cNvPicPr>
            <a:picLocks noChangeAspect="1"/>
          </p:cNvPicPr>
          <p:nvPr/>
        </p:nvPicPr>
        <p:blipFill>
          <a:blip r:embed="rId3"/>
          <a:stretch>
            <a:fillRect/>
          </a:stretch>
        </p:blipFill>
        <p:spPr>
          <a:xfrm>
            <a:off x="679863" y="108762"/>
            <a:ext cx="7533764" cy="6640475"/>
          </a:xfrm>
          <a:prstGeom prst="rect">
            <a:avLst/>
          </a:prstGeom>
        </p:spPr>
      </p:pic>
      <p:grpSp>
        <p:nvGrpSpPr>
          <p:cNvPr id="10" name="Group 9">
            <a:extLst>
              <a:ext uri="{FF2B5EF4-FFF2-40B4-BE49-F238E27FC236}">
                <a16:creationId xmlns:a16="http://schemas.microsoft.com/office/drawing/2014/main" id="{B00AE2F2-D92C-1706-ABA1-D2C0F29BC17A}"/>
              </a:ext>
            </a:extLst>
          </p:cNvPr>
          <p:cNvGrpSpPr/>
          <p:nvPr/>
        </p:nvGrpSpPr>
        <p:grpSpPr>
          <a:xfrm>
            <a:off x="2110842" y="3838357"/>
            <a:ext cx="3171424" cy="1446026"/>
            <a:chOff x="2110842" y="3838357"/>
            <a:chExt cx="3171424" cy="1446026"/>
          </a:xfrm>
        </p:grpSpPr>
        <p:sp>
          <p:nvSpPr>
            <p:cNvPr id="4" name="Rectangle 3">
              <a:extLst>
                <a:ext uri="{FF2B5EF4-FFF2-40B4-BE49-F238E27FC236}">
                  <a16:creationId xmlns:a16="http://schemas.microsoft.com/office/drawing/2014/main" id="{DDF67DC9-7140-2501-0977-4D3182AC5C7A}"/>
                </a:ext>
              </a:extLst>
            </p:cNvPr>
            <p:cNvSpPr/>
            <p:nvPr/>
          </p:nvSpPr>
          <p:spPr>
            <a:xfrm>
              <a:off x="2110842" y="3838357"/>
              <a:ext cx="2080988" cy="14460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Rectangle 1">
              <a:extLst>
                <a:ext uri="{FF2B5EF4-FFF2-40B4-BE49-F238E27FC236}">
                  <a16:creationId xmlns:a16="http://schemas.microsoft.com/office/drawing/2014/main" id="{B627E017-4D8E-306C-0A66-788B7A1A3320}"/>
                </a:ext>
              </a:extLst>
            </p:cNvPr>
            <p:cNvSpPr/>
            <p:nvPr/>
          </p:nvSpPr>
          <p:spPr>
            <a:xfrm>
              <a:off x="4517784" y="3846888"/>
              <a:ext cx="630977" cy="7478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Rectangle 4">
              <a:extLst>
                <a:ext uri="{FF2B5EF4-FFF2-40B4-BE49-F238E27FC236}">
                  <a16:creationId xmlns:a16="http://schemas.microsoft.com/office/drawing/2014/main" id="{1584BEC2-CA02-B51C-29ED-B440628CDB99}"/>
                </a:ext>
              </a:extLst>
            </p:cNvPr>
            <p:cNvSpPr/>
            <p:nvPr/>
          </p:nvSpPr>
          <p:spPr>
            <a:xfrm>
              <a:off x="5231705" y="4468302"/>
              <a:ext cx="50561" cy="126390"/>
            </a:xfrm>
            <a:prstGeom prst="rec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FC1F764-06BA-A920-9E46-404ED5FCDD0F}"/>
                </a:ext>
              </a:extLst>
            </p:cNvPr>
            <p:cNvSpPr/>
            <p:nvPr/>
          </p:nvSpPr>
          <p:spPr>
            <a:xfrm>
              <a:off x="4125433" y="4369981"/>
              <a:ext cx="170607" cy="2247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cSld>
  <p:clrMapOvr>
    <a:masterClrMapping/>
  </p:clrMapOvr>
  <mc:AlternateContent xmlns:mc="http://schemas.openxmlformats.org/markup-compatibility/2006" xmlns:p14="http://schemas.microsoft.com/office/powerpoint/2010/main">
    <mc:Choice Requires="p14">
      <p:transition spd="slow" p14:dur="2000" advTm="47700"/>
    </mc:Choice>
    <mc:Fallback xmlns="" xmlns:a16="http://schemas.microsoft.com/office/drawing/2014/main" xmlns:a14="http://schemas.microsoft.com/office/drawing/2010/main">
      <p:transition spd="slow" advTm="477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6">
            <a:extLst>
              <a:ext uri="{FF2B5EF4-FFF2-40B4-BE49-F238E27FC236}">
                <a16:creationId xmlns:a16="http://schemas.microsoft.com/office/drawing/2014/main" id="{C2FDD706-9A5D-4148-9DEC-1E3492807C49}"/>
              </a:ext>
            </a:extLst>
          </p:cNvPr>
          <p:cNvSpPr txBox="1">
            <a:spLocks noChangeArrowheads="1"/>
          </p:cNvSpPr>
          <p:nvPr/>
        </p:nvSpPr>
        <p:spPr bwMode="auto">
          <a:xfrm>
            <a:off x="1" y="1117858"/>
            <a:ext cx="9143999" cy="587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0000"/>
              </a:lnSpc>
              <a:spcBef>
                <a:spcPts val="0"/>
              </a:spcBef>
            </a:pPr>
            <a:r>
              <a:rPr lang="en-US" sz="1800" dirty="0">
                <a:solidFill>
                  <a:srgbClr val="000000"/>
                </a:solidFill>
                <a:latin typeface="Avenir LT Std"/>
              </a:rPr>
              <a:t>L'un des principaux outils permettant d'obtenir des dénominateurs pour les rapports est le logiciel Spectrum.</a:t>
            </a:r>
            <a:endParaRPr lang="en-US" altLang="en-US" sz="1800" dirty="0">
              <a:solidFill>
                <a:srgbClr val="000000"/>
              </a:solidFill>
              <a:latin typeface="Avenir LT Std"/>
            </a:endParaRPr>
          </a:p>
          <a:p>
            <a:pPr>
              <a:lnSpc>
                <a:spcPct val="110000"/>
              </a:lnSpc>
              <a:spcBef>
                <a:spcPts val="0"/>
              </a:spcBef>
            </a:pPr>
            <a:endParaRPr lang="en-US" alt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Les pays peuvent choisir d'utiliser les estimations du Spectrum comme source pour rendre compte des indicateurs GAM suivants : </a:t>
            </a:r>
          </a:p>
          <a:p>
            <a:pPr marL="685800" lvl="2">
              <a:lnSpc>
                <a:spcPct val="110000"/>
              </a:lnSpc>
              <a:spcBef>
                <a:spcPts val="0"/>
              </a:spcBef>
            </a:pPr>
            <a:r>
              <a:rPr lang="es-PA" sz="1400" dirty="0">
                <a:solidFill>
                  <a:srgbClr val="000000"/>
                </a:solidFill>
                <a:latin typeface="Avenir LT Std"/>
              </a:rPr>
              <a:t>1.1. Incidence du VIH </a:t>
            </a:r>
          </a:p>
          <a:p>
            <a:pPr marL="685800" lvl="2">
              <a:lnSpc>
                <a:spcPct val="110000"/>
              </a:lnSpc>
              <a:spcBef>
                <a:spcPts val="0"/>
              </a:spcBef>
            </a:pPr>
            <a:r>
              <a:rPr lang="en-US" sz="1400" dirty="0">
                <a:solidFill>
                  <a:srgbClr val="000000"/>
                </a:solidFill>
                <a:latin typeface="Avenir LT Std"/>
              </a:rPr>
              <a:t>2.1, 2.2 et 2.3. 95-95-95. Dépistage et traitement du VIH</a:t>
            </a:r>
          </a:p>
          <a:p>
            <a:pPr marL="685800" lvl="2">
              <a:lnSpc>
                <a:spcPct val="110000"/>
              </a:lnSpc>
              <a:spcBef>
                <a:spcPts val="0"/>
              </a:spcBef>
            </a:pPr>
            <a:r>
              <a:rPr lang="es-PA" sz="1400" dirty="0">
                <a:solidFill>
                  <a:srgbClr val="000000"/>
                </a:solidFill>
                <a:latin typeface="Avenir LT Std"/>
              </a:rPr>
              <a:t>2.7. </a:t>
            </a:r>
            <a:r>
              <a:rPr lang="es-PA" sz="1400" dirty="0" err="1">
                <a:solidFill>
                  <a:srgbClr val="000000"/>
                </a:solidFill>
                <a:latin typeface="Avenir LT Std"/>
              </a:rPr>
              <a:t>Mortalité due au </a:t>
            </a:r>
            <a:r>
              <a:rPr lang="es-PA" sz="1400" dirty="0">
                <a:solidFill>
                  <a:srgbClr val="000000"/>
                </a:solidFill>
                <a:latin typeface="Avenir LT Std"/>
              </a:rPr>
              <a:t>SIDA</a:t>
            </a:r>
          </a:p>
          <a:p>
            <a:pPr marL="685800" lvl="2">
              <a:lnSpc>
                <a:spcPct val="110000"/>
              </a:lnSpc>
              <a:spcBef>
                <a:spcPts val="0"/>
              </a:spcBef>
            </a:pPr>
            <a:r>
              <a:rPr lang="es-PA" sz="1400" dirty="0">
                <a:solidFill>
                  <a:srgbClr val="000000"/>
                </a:solidFill>
                <a:latin typeface="Avenir LT Std"/>
              </a:rPr>
              <a:t>3.1 </a:t>
            </a:r>
            <a:r>
              <a:rPr lang="es-PA" sz="1400" dirty="0" err="1">
                <a:solidFill>
                  <a:srgbClr val="000000"/>
                </a:solidFill>
                <a:latin typeface="Avenir LT Std"/>
              </a:rPr>
              <a:t>Dépistage du </a:t>
            </a:r>
            <a:r>
              <a:rPr lang="es-PA" sz="1400" dirty="0">
                <a:solidFill>
                  <a:srgbClr val="000000"/>
                </a:solidFill>
                <a:latin typeface="Avenir LT Std"/>
              </a:rPr>
              <a:t>VIH chez les femmes </a:t>
            </a:r>
            <a:r>
              <a:rPr lang="es-PA" sz="1400" dirty="0" err="1">
                <a:solidFill>
                  <a:srgbClr val="000000"/>
                </a:solidFill>
                <a:latin typeface="Avenir LT Std"/>
              </a:rPr>
              <a:t>enceintes </a:t>
            </a:r>
          </a:p>
          <a:p>
            <a:pPr marL="685800" lvl="2">
              <a:lnSpc>
                <a:spcPct val="110000"/>
              </a:lnSpc>
              <a:spcBef>
                <a:spcPts val="0"/>
              </a:spcBef>
            </a:pPr>
            <a:r>
              <a:rPr lang="es-PA" sz="1400" dirty="0">
                <a:solidFill>
                  <a:srgbClr val="000000"/>
                </a:solidFill>
                <a:latin typeface="Avenir LT Std"/>
              </a:rPr>
              <a:t>3.2. Diagnostic </a:t>
            </a:r>
            <a:r>
              <a:rPr lang="es-PA" sz="1400" dirty="0" err="1">
                <a:solidFill>
                  <a:srgbClr val="000000"/>
                </a:solidFill>
                <a:latin typeface="Avenir LT Std"/>
              </a:rPr>
              <a:t>précoce chez le nourrisson </a:t>
            </a:r>
          </a:p>
          <a:p>
            <a:pPr marL="685800" lvl="2">
              <a:lnSpc>
                <a:spcPct val="110000"/>
              </a:lnSpc>
              <a:spcBef>
                <a:spcPts val="0"/>
              </a:spcBef>
            </a:pPr>
            <a:r>
              <a:rPr lang="en-US" sz="1400" dirty="0">
                <a:solidFill>
                  <a:srgbClr val="000000"/>
                </a:solidFill>
                <a:latin typeface="Avenir LT Std"/>
              </a:rPr>
              <a:t>3.3. Transmission verticale du VIH </a:t>
            </a:r>
          </a:p>
          <a:p>
            <a:pPr marL="685800" lvl="2">
              <a:lnSpc>
                <a:spcPct val="110000"/>
              </a:lnSpc>
              <a:spcBef>
                <a:spcPts val="0"/>
              </a:spcBef>
            </a:pPr>
            <a:r>
              <a:rPr lang="en-US" sz="1400" dirty="0">
                <a:solidFill>
                  <a:srgbClr val="000000"/>
                </a:solidFill>
                <a:latin typeface="Avenir LT Std"/>
              </a:rPr>
              <a:t>3.4. Prévention de la transmission verticale du VIH </a:t>
            </a:r>
          </a:p>
          <a:p>
            <a:pPr>
              <a:lnSpc>
                <a:spcPct val="110000"/>
              </a:lnSpc>
              <a:spcBef>
                <a:spcPts val="0"/>
              </a:spcBef>
            </a:pPr>
            <a:endParaRPr 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Les résultats seront obtenus directement à partir du fichier national final Spectrum. Le rapport sur les données infranationales pour l'indicateur sera effectué dans l'outil de rapport du Suivi mondial du sida.</a:t>
            </a:r>
          </a:p>
          <a:p>
            <a:pPr>
              <a:lnSpc>
                <a:spcPct val="110000"/>
              </a:lnSpc>
              <a:spcBef>
                <a:spcPts val="0"/>
              </a:spcBef>
            </a:pPr>
            <a:endParaRPr 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Pour les indicateurs ci-dessus pour lesquels des données infranationales sont demandées : si un pays dispose d'estimations infranationales élaborées à l'aide de Naomi, ces données seront obtenues directement à partir du fichier Naomi final.</a:t>
            </a:r>
          </a:p>
          <a:p>
            <a:pPr>
              <a:lnSpc>
                <a:spcPts val="2200"/>
              </a:lnSpc>
              <a:spcBef>
                <a:spcPct val="0"/>
              </a:spcBef>
            </a:pPr>
            <a:endParaRPr lang="en-US" altLang="en-US" sz="1800" dirty="0">
              <a:solidFill>
                <a:srgbClr val="000000"/>
              </a:solidFill>
              <a:latin typeface="Arial"/>
              <a:ea typeface="ＭＳ Ｐゴシック"/>
              <a:cs typeface="Arial"/>
            </a:endParaRPr>
          </a:p>
        </p:txBody>
      </p:sp>
      <p:sp>
        <p:nvSpPr>
          <p:cNvPr id="2" name="Title 1">
            <a:extLst>
              <a:ext uri="{FF2B5EF4-FFF2-40B4-BE49-F238E27FC236}">
                <a16:creationId xmlns:a16="http://schemas.microsoft.com/office/drawing/2014/main" id="{CC572BD5-E3A0-0084-F2E7-B5D79BE1485A}"/>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Arial" panose="020B0604020202020204" pitchFamily="34" charset="0"/>
                <a:cs typeface="Arial" panose="020B0604020202020204" pitchFamily="34" charset="0"/>
              </a:rPr>
              <a:t>Spectre et estimations Naomi</a:t>
            </a:r>
          </a:p>
        </p:txBody>
      </p:sp>
    </p:spTree>
  </p:cSld>
  <p:clrMapOvr>
    <a:masterClrMapping/>
  </p:clrMapOvr>
  <mc:AlternateContent xmlns:mc="http://schemas.openxmlformats.org/markup-compatibility/2006" xmlns:p14="http://schemas.microsoft.com/office/powerpoint/2010/main">
    <mc:Choice Requires="p14">
      <p:transition spd="slow" p14:dur="2000" advTm="22718"/>
    </mc:Choice>
    <mc:Fallback xmlns="" xmlns:a16="http://schemas.microsoft.com/office/drawing/2014/main" xmlns:a14="http://schemas.microsoft.com/office/drawing/2010/main">
      <p:transition spd="slow" advTm="227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72B147E-656E-4894-828B-4FF017F6672B}"/>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lumMod val="95000"/>
                  </a:schemeClr>
                </a:solidFill>
                <a:latin typeface="Arial" panose="020B0604020202020204" pitchFamily="34" charset="0"/>
                <a:cs typeface="Arial" panose="020B0604020202020204" pitchFamily="34" charset="0"/>
              </a:rPr>
              <a:t>Engagement multisectoriel</a:t>
            </a:r>
          </a:p>
        </p:txBody>
      </p:sp>
      <p:sp>
        <p:nvSpPr>
          <p:cNvPr id="17411" name="TextBox 6">
            <a:extLst>
              <a:ext uri="{FF2B5EF4-FFF2-40B4-BE49-F238E27FC236}">
                <a16:creationId xmlns:a16="http://schemas.microsoft.com/office/drawing/2014/main" id="{0E81DE1F-D292-4ADD-8C78-F4D0D677E019}"/>
              </a:ext>
            </a:extLst>
          </p:cNvPr>
          <p:cNvSpPr txBox="1">
            <a:spLocks noChangeArrowheads="1"/>
          </p:cNvSpPr>
          <p:nvPr/>
        </p:nvSpPr>
        <p:spPr bwMode="auto">
          <a:xfrm>
            <a:off x="0" y="1039119"/>
            <a:ext cx="9144000"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pPr>
            <a:r>
              <a:rPr lang="en-US" altLang="en-US" sz="1800" dirty="0">
                <a:solidFill>
                  <a:srgbClr val="000000"/>
                </a:solidFill>
                <a:latin typeface="Arial"/>
                <a:ea typeface="ＭＳ Ｐゴシック"/>
                <a:cs typeface="Arial"/>
              </a:rPr>
              <a:t>Les pays </a:t>
            </a:r>
            <a:r>
              <a:rPr lang="en-US" altLang="en-US" sz="1800" dirty="0" err="1">
                <a:solidFill>
                  <a:srgbClr val="000000"/>
                </a:solidFill>
                <a:latin typeface="Arial"/>
                <a:ea typeface="ＭＳ Ｐゴシック"/>
                <a:cs typeface="Arial"/>
              </a:rPr>
              <a:t>sont</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encouragés</a:t>
            </a:r>
            <a:r>
              <a:rPr lang="en-US" altLang="en-US" sz="1800" dirty="0">
                <a:solidFill>
                  <a:srgbClr val="000000"/>
                </a:solidFill>
                <a:latin typeface="Arial"/>
                <a:ea typeface="ＭＳ Ｐゴシック"/>
                <a:cs typeface="Arial"/>
              </a:rPr>
              <a:t> à </a:t>
            </a:r>
            <a:r>
              <a:rPr lang="en-US" altLang="en-US" sz="1800" dirty="0" err="1">
                <a:solidFill>
                  <a:srgbClr val="000000"/>
                </a:solidFill>
                <a:latin typeface="Arial"/>
                <a:ea typeface="ＭＳ Ｐゴシック"/>
                <a:cs typeface="Arial"/>
              </a:rPr>
              <a:t>impliquer</a:t>
            </a:r>
            <a:r>
              <a:rPr lang="en-US" altLang="en-US" sz="1800" dirty="0">
                <a:solidFill>
                  <a:srgbClr val="000000"/>
                </a:solidFill>
                <a:latin typeface="Arial"/>
                <a:ea typeface="ＭＳ Ｐゴシック"/>
                <a:cs typeface="Arial"/>
              </a:rPr>
              <a:t> un </a:t>
            </a:r>
            <a:r>
              <a:rPr lang="en-US" altLang="en-US" sz="1800" dirty="0" err="1">
                <a:solidFill>
                  <a:srgbClr val="000000"/>
                </a:solidFill>
                <a:latin typeface="Arial"/>
                <a:ea typeface="ＭＳ Ｐゴシック"/>
                <a:cs typeface="Arial"/>
              </a:rPr>
              <a:t>groupe</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multisectoriel</a:t>
            </a:r>
            <a:r>
              <a:rPr lang="en-US" altLang="en-US" sz="1800" dirty="0">
                <a:solidFill>
                  <a:srgbClr val="000000"/>
                </a:solidFill>
                <a:latin typeface="Arial"/>
                <a:ea typeface="ＭＳ Ｐゴシック"/>
                <a:cs typeface="Arial"/>
              </a:rPr>
              <a:t> de parties </a:t>
            </a:r>
            <a:r>
              <a:rPr lang="en-US" altLang="en-US" sz="1800" dirty="0" err="1">
                <a:solidFill>
                  <a:srgbClr val="000000"/>
                </a:solidFill>
                <a:latin typeface="Arial"/>
                <a:ea typeface="ＭＳ Ｐゴシック"/>
                <a:cs typeface="Arial"/>
              </a:rPr>
              <a:t>prenantes</a:t>
            </a:r>
            <a:r>
              <a:rPr lang="en-US" altLang="en-US" sz="1800" dirty="0">
                <a:solidFill>
                  <a:srgbClr val="000000"/>
                </a:solidFill>
                <a:latin typeface="Arial"/>
                <a:ea typeface="ＭＳ Ｐゴシック"/>
                <a:cs typeface="Arial"/>
              </a:rPr>
              <a:t> dans le processus </a:t>
            </a:r>
            <a:r>
              <a:rPr lang="en-US" altLang="en-US" sz="1800" dirty="0" err="1">
                <a:solidFill>
                  <a:srgbClr val="000000"/>
                </a:solidFill>
                <a:latin typeface="Arial"/>
                <a:ea typeface="ＭＳ Ｐゴシック"/>
                <a:cs typeface="Arial"/>
              </a:rPr>
              <a:t>d'élaboration</a:t>
            </a:r>
            <a:r>
              <a:rPr lang="en-US" altLang="en-US" sz="1800" dirty="0">
                <a:solidFill>
                  <a:srgbClr val="000000"/>
                </a:solidFill>
                <a:latin typeface="Arial"/>
                <a:ea typeface="ＭＳ Ｐゴシック"/>
                <a:cs typeface="Arial"/>
              </a:rPr>
              <a:t> des rapports sur le GAM, y </a:t>
            </a:r>
            <a:r>
              <a:rPr lang="en-US" altLang="en-US" sz="1800" dirty="0" err="1">
                <a:solidFill>
                  <a:srgbClr val="000000"/>
                </a:solidFill>
                <a:latin typeface="Arial"/>
                <a:ea typeface="ＭＳ Ｐゴシック"/>
                <a:cs typeface="Arial"/>
              </a:rPr>
              <a:t>compris</a:t>
            </a:r>
            <a:r>
              <a:rPr lang="en-US" altLang="en-US" sz="1800" dirty="0">
                <a:solidFill>
                  <a:srgbClr val="000000"/>
                </a:solidFill>
                <a:latin typeface="Arial"/>
                <a:ea typeface="ＭＳ Ｐゴシック"/>
                <a:cs typeface="Arial"/>
              </a:rPr>
              <a:t> des </a:t>
            </a:r>
            <a:r>
              <a:rPr lang="en-US" altLang="en-US" sz="1800" dirty="0" err="1">
                <a:solidFill>
                  <a:srgbClr val="000000"/>
                </a:solidFill>
                <a:latin typeface="Arial"/>
                <a:ea typeface="ＭＳ Ｐゴシック"/>
                <a:cs typeface="Arial"/>
              </a:rPr>
              <a:t>organisations</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communautaires</a:t>
            </a:r>
            <a:r>
              <a:rPr lang="en-US" altLang="en-US" sz="1800" dirty="0">
                <a:solidFill>
                  <a:srgbClr val="000000"/>
                </a:solidFill>
                <a:latin typeface="Arial"/>
                <a:ea typeface="ＭＳ Ｐゴシック"/>
                <a:cs typeface="Arial"/>
              </a:rPr>
              <a:t> et des </a:t>
            </a:r>
            <a:r>
              <a:rPr lang="en-US" altLang="en-US" sz="1800" dirty="0" err="1">
                <a:solidFill>
                  <a:srgbClr val="000000"/>
                </a:solidFill>
                <a:latin typeface="Arial"/>
                <a:ea typeface="ＭＳ Ｐゴシック"/>
                <a:cs typeface="Arial"/>
              </a:rPr>
              <a:t>représentants</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appropriés</a:t>
            </a:r>
            <a:r>
              <a:rPr lang="en-US" altLang="en-US" sz="1800" dirty="0">
                <a:solidFill>
                  <a:srgbClr val="000000"/>
                </a:solidFill>
                <a:latin typeface="Arial"/>
                <a:ea typeface="ＭＳ Ｐゴシック"/>
                <a:cs typeface="Arial"/>
              </a:rPr>
              <a:t> de la société civile. </a:t>
            </a:r>
            <a:endParaRPr lang="en-US" altLang="en-US" sz="1800"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ECBA402-194F-A43F-A74A-962D705F52F0}"/>
              </a:ext>
            </a:extLst>
          </p:cNvPr>
          <p:cNvPicPr>
            <a:picLocks noChangeAspect="1"/>
          </p:cNvPicPr>
          <p:nvPr/>
        </p:nvPicPr>
        <p:blipFill>
          <a:blip r:embed="rId3"/>
          <a:stretch>
            <a:fillRect/>
          </a:stretch>
        </p:blipFill>
        <p:spPr>
          <a:xfrm>
            <a:off x="528804" y="2224303"/>
            <a:ext cx="8086392" cy="4427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845"/>
    </mc:Choice>
    <mc:Fallback xmlns="" xmlns:a16="http://schemas.microsoft.com/office/drawing/2014/main" xmlns:a14="http://schemas.microsoft.com/office/drawing/2010/main">
      <p:transition spd="slow" advTm="4484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solidFill>
                  <a:schemeClr val="bg1"/>
                </a:solidFill>
                <a:latin typeface="Arial"/>
                <a:ea typeface="ＭＳ Ｐゴシック"/>
                <a:cs typeface="Arial"/>
              </a:rPr>
              <a:t>Soutien au cours du processus d'établissement des rapports GAM</a:t>
            </a:r>
          </a:p>
        </p:txBody>
      </p:sp>
    </p:spTree>
    <p:extLst>
      <p:ext uri="{BB962C8B-B14F-4D97-AF65-F5344CB8AC3E}">
        <p14:creationId xmlns:p14="http://schemas.microsoft.com/office/powerpoint/2010/main" val="3626025927"/>
      </p:ext>
    </p:extLst>
  </p:cSld>
  <p:clrMapOvr>
    <a:masterClrMapping/>
  </p:clrMapOvr>
  <mc:AlternateContent xmlns:mc="http://schemas.openxmlformats.org/markup-compatibility/2006" xmlns:p14="http://schemas.microsoft.com/office/powerpoint/2010/main">
    <mc:Choice Requires="p14">
      <p:transition spd="slow" p14:dur="2000" advTm="6641"/>
    </mc:Choice>
    <mc:Fallback xmlns="" xmlns:a16="http://schemas.microsoft.com/office/drawing/2014/main" xmlns:a14="http://schemas.microsoft.com/office/drawing/2010/main">
      <p:transition spd="slow" advTm="664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D32FD70-1BF6-4772-84E2-BC664F5BB0AF}"/>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Arial" panose="020B0604020202020204" pitchFamily="34" charset="0"/>
                <a:cs typeface="Arial" panose="020B0604020202020204" pitchFamily="34" charset="0"/>
              </a:rPr>
              <a:t>Soutien au cours du processus de déclaration</a:t>
            </a:r>
          </a:p>
        </p:txBody>
      </p:sp>
      <p:sp>
        <p:nvSpPr>
          <p:cNvPr id="19459" name="TextBox 6">
            <a:extLst>
              <a:ext uri="{FF2B5EF4-FFF2-40B4-BE49-F238E27FC236}">
                <a16:creationId xmlns:a16="http://schemas.microsoft.com/office/drawing/2014/main" id="{C7F9BB3B-88A8-4298-BA78-E915F66B841F}"/>
              </a:ext>
            </a:extLst>
          </p:cNvPr>
          <p:cNvSpPr txBox="1">
            <a:spLocks noChangeArrowheads="1"/>
          </p:cNvSpPr>
          <p:nvPr/>
        </p:nvSpPr>
        <p:spPr bwMode="auto">
          <a:xfrm>
            <a:off x="363538" y="1476375"/>
            <a:ext cx="797718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GB" altLang="en-US" sz="1800">
                <a:latin typeface="Arial" panose="020B0604020202020204" pitchFamily="34" charset="0"/>
                <a:cs typeface="Arial" panose="020B0604020202020204" pitchFamily="34" charset="0"/>
              </a:rPr>
              <a:t>Une assistance technique est disponible auprès des bureaux nationaux de l'ONUSIDA, de l'UNICEF et/ou de l'OMS. </a:t>
            </a:r>
          </a:p>
          <a:p>
            <a:endParaRPr lang="en-GB" altLang="en-US" sz="1800">
              <a:latin typeface="Arial" panose="020B0604020202020204" pitchFamily="34" charset="0"/>
              <a:cs typeface="Arial" panose="020B0604020202020204" pitchFamily="34" charset="0"/>
            </a:endParaRPr>
          </a:p>
          <a:p>
            <a:r>
              <a:rPr lang="en-GB" altLang="en-US" sz="1800">
                <a:latin typeface="Arial" panose="020B0604020202020204" pitchFamily="34" charset="0"/>
                <a:cs typeface="Arial" panose="020B0604020202020204" pitchFamily="34" charset="0"/>
              </a:rPr>
              <a:t>Le département d'information stratégique de l'ONUSIDA (AIDSreporting@unaids.org) peut également apporter son soutien.</a:t>
            </a:r>
            <a:endParaRPr lang="en-US" altLang="en-US" sz="18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4316"/>
    </mc:Choice>
    <mc:Fallback xmlns="" xmlns:a16="http://schemas.microsoft.com/office/drawing/2014/main" xmlns:a14="http://schemas.microsoft.com/office/drawing/2010/main">
      <p:transition spd="slow" advTm="243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87086"/>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latin typeface="Arial"/>
                <a:ea typeface="ＭＳ Ｐゴシック"/>
                <a:cs typeface="Arial"/>
              </a:rPr>
              <a:t>Où trouver les données précédemment communiquées ?</a:t>
            </a:r>
          </a:p>
        </p:txBody>
      </p:sp>
      <p:pic>
        <p:nvPicPr>
          <p:cNvPr id="5" name="Picture 4">
            <a:hlinkClick r:id="rId3"/>
            <a:extLst>
              <a:ext uri="{FF2B5EF4-FFF2-40B4-BE49-F238E27FC236}">
                <a16:creationId xmlns:a16="http://schemas.microsoft.com/office/drawing/2014/main" id="{A9533502-0664-4AD6-BD13-313D862137F0}"/>
              </a:ext>
            </a:extLst>
          </p:cNvPr>
          <p:cNvPicPr>
            <a:picLocks noChangeAspect="1"/>
          </p:cNvPicPr>
          <p:nvPr/>
        </p:nvPicPr>
        <p:blipFill>
          <a:blip r:embed="rId4"/>
          <a:stretch>
            <a:fillRect/>
          </a:stretch>
        </p:blipFill>
        <p:spPr>
          <a:xfrm>
            <a:off x="676075" y="2588972"/>
            <a:ext cx="6922547" cy="1286342"/>
          </a:xfrm>
          <a:prstGeom prst="rect">
            <a:avLst/>
          </a:prstGeom>
        </p:spPr>
      </p:pic>
    </p:spTree>
    <p:extLst>
      <p:ext uri="{BB962C8B-B14F-4D97-AF65-F5344CB8AC3E}">
        <p14:creationId xmlns:p14="http://schemas.microsoft.com/office/powerpoint/2010/main" val="981460842"/>
      </p:ext>
    </p:extLst>
  </p:cSld>
  <p:clrMapOvr>
    <a:masterClrMapping/>
  </p:clrMapOvr>
  <mc:AlternateContent xmlns:mc="http://schemas.openxmlformats.org/markup-compatibility/2006" xmlns:p14="http://schemas.microsoft.com/office/powerpoint/2010/main">
    <mc:Choice Requires="p14">
      <p:transition spd="slow" p14:dur="2000" advTm="10268"/>
    </mc:Choice>
    <mc:Fallback xmlns="" xmlns:a16="http://schemas.microsoft.com/office/drawing/2014/main" xmlns:a14="http://schemas.microsoft.com/office/drawing/2010/main">
      <p:transition spd="slow" advTm="1026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a:extLst>
              <a:ext uri="{FF2B5EF4-FFF2-40B4-BE49-F238E27FC236}">
                <a16:creationId xmlns:a16="http://schemas.microsoft.com/office/drawing/2014/main" id="{0DBDF579-46FF-44E3-9534-0429A2D6001D}"/>
              </a:ext>
            </a:extLst>
          </p:cNvPr>
          <p:cNvSpPr txBox="1">
            <a:spLocks noChangeArrowheads="1"/>
          </p:cNvSpPr>
          <p:nvPr/>
        </p:nvSpPr>
        <p:spPr bwMode="auto">
          <a:xfrm>
            <a:off x="609600" y="434068"/>
            <a:ext cx="5033963" cy="3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en-US" altLang="en-US" sz="1800">
                <a:solidFill>
                  <a:srgbClr val="000000"/>
                </a:solidFill>
                <a:latin typeface="Arial"/>
                <a:ea typeface="ＭＳ Ｐゴシック"/>
                <a:cs typeface="Arial"/>
                <a:hlinkClick r:id="rId3"/>
              </a:rPr>
              <a:t>aidsinfo.unaids.org</a:t>
            </a:r>
          </a:p>
        </p:txBody>
      </p:sp>
      <p:pic>
        <p:nvPicPr>
          <p:cNvPr id="3" name="Picture 2">
            <a:extLst>
              <a:ext uri="{FF2B5EF4-FFF2-40B4-BE49-F238E27FC236}">
                <a16:creationId xmlns:a16="http://schemas.microsoft.com/office/drawing/2014/main" id="{D4492216-86E4-4DF5-BC42-77B4606FAE72}"/>
              </a:ext>
            </a:extLst>
          </p:cNvPr>
          <p:cNvPicPr>
            <a:picLocks noChangeAspect="1"/>
          </p:cNvPicPr>
          <p:nvPr/>
        </p:nvPicPr>
        <p:blipFill>
          <a:blip r:embed="rId4"/>
          <a:stretch>
            <a:fillRect/>
          </a:stretch>
        </p:blipFill>
        <p:spPr>
          <a:xfrm>
            <a:off x="609600" y="790576"/>
            <a:ext cx="7924800" cy="5868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541"/>
    </mc:Choice>
    <mc:Fallback xmlns="" xmlns:a16="http://schemas.microsoft.com/office/drawing/2014/main" xmlns:a14="http://schemas.microsoft.com/office/drawing/2010/main">
      <p:transition spd="slow" advTm="12541"/>
    </mc:Fallback>
  </mc:AlternateContent>
  <p:extLst>
    <p:ext uri="{3A86A75C-4F4B-4683-9AE1-C65F6400EC91}">
      <p14:laserTraceLst xmlns:p14="http://schemas.microsoft.com/office/powerpoint/2010/main">
        <p14:tracePtLst>
          <p14:tracePt t="5607" x="128588" y="1168400"/>
          <p14:tracePt t="5613" x="219075" y="1187450"/>
          <p14:tracePt t="5621" x="328613" y="1196975"/>
          <p14:tracePt t="5631" x="447675" y="1223963"/>
          <p14:tracePt t="5637" x="557213" y="1260475"/>
          <p14:tracePt t="5644" x="666750" y="1287463"/>
          <p14:tracePt t="5650" x="785813" y="1314450"/>
          <p14:tracePt t="5658" x="895350" y="1343025"/>
          <p14:tracePt t="5666" x="1050925" y="1370013"/>
          <p14:tracePt t="5673" x="1177925" y="1397000"/>
          <p14:tracePt t="5682" x="1306513" y="1433513"/>
          <p14:tracePt t="5688" x="1452563" y="1460500"/>
          <p14:tracePt t="5699" x="1571625" y="1489075"/>
          <p14:tracePt t="5702" x="1662113" y="1516063"/>
          <p14:tracePt t="5710" x="1781175" y="1543050"/>
          <p14:tracePt t="5718" x="1873250" y="1570038"/>
          <p14:tracePt t="5724" x="1990725" y="1598613"/>
          <p14:tracePt t="5732" x="2100263" y="1616075"/>
          <p14:tracePt t="5740" x="2174875" y="1625600"/>
          <p14:tracePt t="5747" x="2255838" y="1635125"/>
          <p14:tracePt t="5754" x="2328863" y="1635125"/>
          <p14:tracePt t="5763" x="2374900" y="1652588"/>
          <p14:tracePt t="5768" x="2411413" y="1662113"/>
          <p14:tracePt t="5775" x="2447925" y="1662113"/>
          <p14:tracePt t="5783" x="2474913" y="1662113"/>
          <p14:tracePt t="5790" x="2511425" y="1662113"/>
          <p14:tracePt t="5797" x="2540000" y="1662113"/>
          <p14:tracePt t="5804" x="2576513" y="1662113"/>
          <p14:tracePt t="5814" x="2613025" y="1662113"/>
          <p14:tracePt t="5820" x="2630488" y="1662113"/>
          <p14:tracePt t="5828" x="2676525" y="1662113"/>
          <p14:tracePt t="5836" x="2703513" y="1662113"/>
          <p14:tracePt t="5842" x="2732088" y="1662113"/>
          <p14:tracePt t="5850" x="2759075" y="1671638"/>
          <p14:tracePt t="5859" x="2795588" y="1679575"/>
          <p14:tracePt t="5869" x="2805113" y="1679575"/>
          <p14:tracePt t="5873" x="2822575" y="1689100"/>
          <p14:tracePt t="5884" x="2849563" y="1698625"/>
          <p14:tracePt t="5888" x="2859088" y="1698625"/>
          <p14:tracePt t="5903" x="2886075" y="1698625"/>
          <p14:tracePt t="5913" x="2895600" y="1708150"/>
          <p14:tracePt t="5919" x="2914650" y="1716088"/>
          <p14:tracePt t="5926" x="2922588" y="1716088"/>
          <p14:tracePt t="5937" x="2932113" y="1716088"/>
          <p14:tracePt t="5941" x="2941638" y="1716088"/>
          <p14:tracePt t="5953" x="2951163" y="1716088"/>
          <p14:tracePt t="5960" x="2959100" y="1716088"/>
          <p14:tracePt t="5975" x="2968625" y="1716088"/>
          <p14:tracePt t="5982" x="2978150" y="1716088"/>
          <p14:tracePt t="6819" x="2987675" y="1716088"/>
          <p14:tracePt t="6825" x="3005138" y="1716088"/>
          <p14:tracePt t="6833" x="3032125" y="1725613"/>
          <p14:tracePt t="6841" x="3051175" y="1735138"/>
          <p14:tracePt t="6848" x="3087688" y="1744663"/>
          <p14:tracePt t="6855" x="3124200" y="1752600"/>
          <p14:tracePt t="6866" x="3170238" y="1781175"/>
          <p14:tracePt t="6870" x="3206750" y="1789113"/>
          <p14:tracePt t="6878" x="3252788" y="1798638"/>
          <p14:tracePt t="6884" x="3279775" y="1817688"/>
          <p14:tracePt t="6893" x="3325813" y="1825625"/>
          <p14:tracePt t="6899" x="3343275" y="1835150"/>
          <p14:tracePt t="6907" x="3370263" y="1835150"/>
          <p14:tracePt t="6916" x="3389313" y="1844675"/>
          <p14:tracePt t="6921" x="3406775" y="1854200"/>
          <p14:tracePt t="6936" x="3435350" y="1854200"/>
          <p14:tracePt t="6943" x="3452813" y="1854200"/>
          <p14:tracePt t="6951" x="3462338" y="1854200"/>
          <p14:tracePt t="6963" x="3471863" y="1854200"/>
          <p14:tracePt t="6971" x="3479800" y="1854200"/>
          <p14:tracePt t="6979" x="3498850" y="1854200"/>
          <p14:tracePt t="6985" x="3508375" y="1854200"/>
          <p14:tracePt t="6995" x="3525838" y="1854200"/>
          <p14:tracePt t="7001" x="3544888" y="1854200"/>
          <p14:tracePt t="7007" x="3552825" y="1854200"/>
          <p14:tracePt t="7016" x="3581400" y="1854200"/>
          <p14:tracePt t="7022" x="3581400" y="1844675"/>
          <p14:tracePt t="7029" x="3598863" y="1844675"/>
          <p14:tracePt t="7037" x="3617913" y="1835150"/>
          <p14:tracePt t="7061" x="3654425" y="1835150"/>
          <p14:tracePt t="7067" x="3662363" y="1825625"/>
          <p14:tracePt t="7074" x="3662363" y="1817688"/>
          <p14:tracePt t="7081" x="3681413" y="1817688"/>
          <p14:tracePt t="7088" x="3690938" y="1817688"/>
          <p14:tracePt t="7095" x="3698875" y="1817688"/>
          <p14:tracePt t="7117" x="3708400" y="1817688"/>
          <p14:tracePt t="7121" x="3717925" y="1817688"/>
          <p14:tracePt t="7135" x="3727450" y="1817688"/>
          <p14:tracePt t="7158" x="3735388" y="1817688"/>
          <p14:tracePt t="7167" x="3744913" y="1817688"/>
          <p14:tracePt t="7187" x="3744913" y="1808163"/>
          <p14:tracePt t="7195" x="3744913" y="1798638"/>
          <p14:tracePt t="7209" x="3744913" y="1789113"/>
          <p14:tracePt t="7215" x="3744913" y="1781175"/>
          <p14:tracePt t="7237" x="3744913" y="1771650"/>
          <p14:tracePt t="7252" x="3744913" y="1762125"/>
          <p14:tracePt t="8198" x="3754438" y="1762125"/>
          <p14:tracePt t="8205" x="3763963" y="1762125"/>
          <p14:tracePt t="8215" x="3781425" y="1771650"/>
          <p14:tracePt t="8219" x="3800475" y="1771650"/>
          <p14:tracePt t="8234" x="3846513" y="1781175"/>
          <p14:tracePt t="8243" x="3873500" y="1789113"/>
          <p14:tracePt t="8252" x="3890963" y="1789113"/>
          <p14:tracePt t="8256" x="3910013" y="1789113"/>
          <p14:tracePt t="8266" x="3927475" y="1798638"/>
          <p14:tracePt t="8270" x="3956050" y="1808163"/>
          <p14:tracePt t="8279" x="3992563" y="1808163"/>
          <p14:tracePt t="8285" x="4010025" y="1817688"/>
          <p14:tracePt t="8294" x="4037013" y="1817688"/>
          <p14:tracePt t="8301" x="4065588" y="1817688"/>
          <p14:tracePt t="8307" x="4102100" y="1817688"/>
          <p14:tracePt t="8314" x="4138613" y="1817688"/>
          <p14:tracePt t="8321" x="4165600" y="1817688"/>
          <p14:tracePt t="8330" x="4202113" y="1817688"/>
          <p14:tracePt t="8337" x="4238625" y="1817688"/>
          <p14:tracePt t="8345" x="4265613" y="1817688"/>
          <p14:tracePt t="8352" x="4292600" y="1808163"/>
          <p14:tracePt t="8362" x="4311650" y="1808163"/>
          <p14:tracePt t="8366" x="4330700" y="1808163"/>
          <p14:tracePt t="8374" x="4348163" y="1798638"/>
          <p14:tracePt t="8381" x="4357688" y="1798638"/>
          <p14:tracePt t="8388" x="4375150" y="1798638"/>
          <p14:tracePt t="8395" x="4384675" y="1798638"/>
          <p14:tracePt t="8418" x="4403725" y="1798638"/>
          <p14:tracePt t="8425" x="4411663" y="1789113"/>
          <p14:tracePt t="8433" x="4421188" y="1789113"/>
          <p14:tracePt t="8441" x="4440238" y="1789113"/>
          <p14:tracePt t="8447" x="4448175" y="1789113"/>
          <p14:tracePt t="8462" x="4467225" y="1789113"/>
          <p14:tracePt t="8478" x="4476750" y="1789113"/>
          <p14:tracePt t="8485" x="4484688" y="1789113"/>
          <p14:tracePt t="8499" x="4494213" y="1789113"/>
          <p14:tracePt t="8514" x="4503738" y="1789113"/>
          <p14:tracePt t="8536" x="4513263" y="1789113"/>
          <p14:tracePt t="8551" x="4513263" y="1781175"/>
          <p14:tracePt t="8565" x="4521200" y="1781175"/>
          <p14:tracePt t="9518" x="4540250" y="1781175"/>
          <p14:tracePt t="9532" x="4594225" y="1781175"/>
          <p14:tracePt t="9541" x="4613275" y="1781175"/>
          <p14:tracePt t="9547" x="4630738" y="1781175"/>
          <p14:tracePt t="9556" x="4667250" y="1781175"/>
          <p14:tracePt t="9563" x="4676775" y="1781175"/>
          <p14:tracePt t="9571" x="4695825" y="1781175"/>
          <p14:tracePt t="9580" x="4732338" y="1781175"/>
          <p14:tracePt t="9584" x="4740275" y="1781175"/>
          <p14:tracePt t="9594" x="4759325" y="1781175"/>
          <p14:tracePt t="9599" x="4776788" y="1781175"/>
          <p14:tracePt t="9605" x="4795838" y="1781175"/>
          <p14:tracePt t="9612" x="4813300" y="1781175"/>
          <p14:tracePt t="9619" x="4832350" y="1781175"/>
          <p14:tracePt t="9627" x="4841875" y="1781175"/>
          <p14:tracePt t="9634" x="4851400" y="1781175"/>
          <p14:tracePt t="9642" x="4868863" y="1781175"/>
          <p14:tracePt t="9649" x="4878388" y="1781175"/>
          <p14:tracePt t="9664" x="4895850" y="1781175"/>
          <p14:tracePt t="9670" x="4905375" y="1781175"/>
          <p14:tracePt t="9679" x="4914900" y="1781175"/>
          <p14:tracePt t="9686" x="4924425" y="1781175"/>
          <p14:tracePt t="9693" x="4932363" y="1781175"/>
          <p14:tracePt t="9701" x="4941888" y="1781175"/>
          <p14:tracePt t="9710" x="4951413" y="1781175"/>
          <p14:tracePt t="9716" x="4960938" y="1781175"/>
          <p14:tracePt t="9724" x="4978400" y="1781175"/>
          <p14:tracePt t="9732" x="4997450" y="1781175"/>
          <p14:tracePt t="9739" x="5005388" y="1781175"/>
          <p14:tracePt t="9746" x="5014913" y="1781175"/>
          <p14:tracePt t="9754" x="5024438" y="1781175"/>
          <p14:tracePt t="9760" x="5033963" y="1781175"/>
          <p14:tracePt t="9769" x="5041900" y="1781175"/>
          <p14:tracePt t="9783" x="5051425" y="1781175"/>
          <p14:tracePt t="9790" x="5060950" y="1781175"/>
          <p14:tracePt t="9805" x="5070475" y="1781175"/>
          <p14:tracePt t="9812" x="5078413" y="1781175"/>
          <p14:tracePt t="11652" x="4786313" y="1525588"/>
          <p14:tracePt t="11662" x="4248150" y="1041400"/>
          <p14:tracePt t="11667" x="3773488" y="566738"/>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
            <a:extLst>
              <a:ext uri="{FF2B5EF4-FFF2-40B4-BE49-F238E27FC236}">
                <a16:creationId xmlns:a16="http://schemas.microsoft.com/office/drawing/2014/main" id="{F717F661-A998-4F7C-AF2B-0DB2F55FF791}"/>
              </a:ext>
            </a:extLst>
          </p:cNvPr>
          <p:cNvSpPr txBox="1">
            <a:spLocks noChangeArrowheads="1"/>
          </p:cNvSpPr>
          <p:nvPr/>
        </p:nvSpPr>
        <p:spPr bwMode="auto">
          <a:xfrm>
            <a:off x="609600" y="738188"/>
            <a:ext cx="5033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http://kpatlas.unaids.org/dashboard</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4BC29C6-5AFF-4152-A85B-8E15F4AF6772}"/>
              </a:ext>
            </a:extLst>
          </p:cNvPr>
          <p:cNvPicPr>
            <a:picLocks noChangeAspect="1"/>
          </p:cNvPicPr>
          <p:nvPr/>
        </p:nvPicPr>
        <p:blipFill>
          <a:blip r:embed="rId4"/>
          <a:stretch>
            <a:fillRect/>
          </a:stretch>
        </p:blipFill>
        <p:spPr>
          <a:xfrm>
            <a:off x="609599" y="1100138"/>
            <a:ext cx="7758571" cy="5321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515"/>
    </mc:Choice>
    <mc:Fallback xmlns="" xmlns:a16="http://schemas.microsoft.com/office/drawing/2014/main" xmlns:a14="http://schemas.microsoft.com/office/drawing/2010/main">
      <p:transition spd="slow" advTm="1451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6">
            <a:extLst>
              <a:ext uri="{FF2B5EF4-FFF2-40B4-BE49-F238E27FC236}">
                <a16:creationId xmlns:a16="http://schemas.microsoft.com/office/drawing/2014/main" id="{A4E48934-D3A0-4DB4-9A9D-8410F72FF995}"/>
              </a:ext>
            </a:extLst>
          </p:cNvPr>
          <p:cNvSpPr txBox="1">
            <a:spLocks noChangeArrowheads="1"/>
          </p:cNvSpPr>
          <p:nvPr/>
        </p:nvSpPr>
        <p:spPr bwMode="auto">
          <a:xfrm>
            <a:off x="609600" y="738188"/>
            <a:ext cx="61880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http://hivfinancial.unaids.org/hivfinancialdashboards.html</a:t>
            </a:r>
            <a:endParaRPr lang="en-US" altLang="en-US" sz="1800">
              <a:solidFill>
                <a:srgbClr val="0000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8B77A8D-60F5-41EF-B4AC-71949D5DEED4}"/>
              </a:ext>
            </a:extLst>
          </p:cNvPr>
          <p:cNvGrpSpPr/>
          <p:nvPr/>
        </p:nvGrpSpPr>
        <p:grpSpPr>
          <a:xfrm>
            <a:off x="410680" y="1206019"/>
            <a:ext cx="8322639" cy="4445962"/>
            <a:chOff x="-11908" y="1405800"/>
            <a:chExt cx="8720479" cy="4445962"/>
          </a:xfrm>
        </p:grpSpPr>
        <p:pic>
          <p:nvPicPr>
            <p:cNvPr id="23554" name="Picture 1">
              <a:extLst>
                <a:ext uri="{FF2B5EF4-FFF2-40B4-BE49-F238E27FC236}">
                  <a16:creationId xmlns:a16="http://schemas.microsoft.com/office/drawing/2014/main" id="{E70CDC07-3F93-4CE1-B12D-C6F9807CC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5800"/>
              <a:ext cx="8708571" cy="285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1823A26-72CE-41A5-97F6-5259798153AE}"/>
                </a:ext>
              </a:extLst>
            </p:cNvPr>
            <p:cNvPicPr>
              <a:picLocks noChangeAspect="1"/>
            </p:cNvPicPr>
            <p:nvPr/>
          </p:nvPicPr>
          <p:blipFill>
            <a:blip r:embed="rId5"/>
            <a:stretch>
              <a:fillRect/>
            </a:stretch>
          </p:blipFill>
          <p:spPr>
            <a:xfrm>
              <a:off x="-11908" y="2372633"/>
              <a:ext cx="8720479" cy="347912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0825"/>
    </mc:Choice>
    <mc:Fallback xmlns="" xmlns:a16="http://schemas.microsoft.com/office/drawing/2014/main" xmlns:a14="http://schemas.microsoft.com/office/drawing/2010/main">
      <p:transition spd="slow" advTm="1082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2"/>
            <a:ext cx="7772400" cy="110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latin typeface="Arial"/>
                <a:ea typeface="ＭＳ Ｐゴシック"/>
                <a:cs typeface="Arial"/>
              </a:rPr>
              <a:t>Composantes des rapports GAM 2024</a:t>
            </a:r>
          </a:p>
        </p:txBody>
      </p:sp>
    </p:spTree>
    <p:extLst>
      <p:ext uri="{BB962C8B-B14F-4D97-AF65-F5344CB8AC3E}">
        <p14:creationId xmlns:p14="http://schemas.microsoft.com/office/powerpoint/2010/main" val="2158985286"/>
      </p:ext>
    </p:extLst>
  </p:cSld>
  <p:clrMapOvr>
    <a:masterClrMapping/>
  </p:clrMapOvr>
  <mc:AlternateContent xmlns:mc="http://schemas.openxmlformats.org/markup-compatibility/2006" xmlns:p14="http://schemas.microsoft.com/office/powerpoint/2010/main">
    <mc:Choice Requires="p14">
      <p:transition spd="slow" p14:dur="2000" advTm="5018"/>
    </mc:Choice>
    <mc:Fallback xmlns="" xmlns:a16="http://schemas.microsoft.com/office/drawing/2014/main" xmlns:a14="http://schemas.microsoft.com/office/drawing/2010/main">
      <p:transition spd="slow" advTm="50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6">
            <a:extLst>
              <a:ext uri="{FF2B5EF4-FFF2-40B4-BE49-F238E27FC236}">
                <a16:creationId xmlns:a16="http://schemas.microsoft.com/office/drawing/2014/main" id="{A6820627-ED5F-4D1C-83A0-2E5466CE4992}"/>
              </a:ext>
            </a:extLst>
          </p:cNvPr>
          <p:cNvSpPr txBox="1">
            <a:spLocks noChangeArrowheads="1"/>
          </p:cNvSpPr>
          <p:nvPr/>
        </p:nvSpPr>
        <p:spPr bwMode="auto">
          <a:xfrm>
            <a:off x="718496" y="373856"/>
            <a:ext cx="6188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http://lawsandpolicies.unaids.org/</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FA644D-4AE2-4145-BE95-4864D44EB87A}"/>
              </a:ext>
            </a:extLst>
          </p:cNvPr>
          <p:cNvPicPr>
            <a:picLocks noChangeAspect="1"/>
          </p:cNvPicPr>
          <p:nvPr/>
        </p:nvPicPr>
        <p:blipFill>
          <a:blip r:embed="rId4"/>
          <a:stretch>
            <a:fillRect/>
          </a:stretch>
        </p:blipFill>
        <p:spPr>
          <a:xfrm>
            <a:off x="718496" y="719688"/>
            <a:ext cx="7803081" cy="60403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081"/>
    </mc:Choice>
    <mc:Fallback xmlns="" xmlns:a16="http://schemas.microsoft.com/office/drawing/2014/main" xmlns:a14="http://schemas.microsoft.com/office/drawing/2010/main">
      <p:transition spd="slow" advTm="13081"/>
    </mc:Fallback>
  </mc:AlternateContent>
  <p:extLst>
    <p:ext uri="{3A86A75C-4F4B-4683-9AE1-C65F6400EC91}">
      <p14:laserTraceLst xmlns:p14="http://schemas.microsoft.com/office/powerpoint/2010/main">
        <p14:tracePtLst>
          <p14:tracePt t="1064" x="5810250" y="630238"/>
          <p14:tracePt t="1070" x="5810250" y="647700"/>
          <p14:tracePt t="1084" x="5827713" y="693738"/>
          <p14:tracePt t="1092" x="5827713" y="739775"/>
          <p14:tracePt t="1102" x="5846763" y="793750"/>
          <p14:tracePt t="1106" x="5854700" y="849313"/>
          <p14:tracePt t="1116" x="5854700" y="912813"/>
          <p14:tracePt t="1124" x="5854700" y="985838"/>
          <p14:tracePt t="1130" x="5854700" y="1022350"/>
          <p14:tracePt t="1141" x="5854700" y="1050925"/>
          <p14:tracePt t="1146" x="5854700" y="1087438"/>
          <p14:tracePt t="1157" x="5864225" y="1131888"/>
          <p14:tracePt t="1168" x="5873750" y="1150938"/>
          <p14:tracePt t="1170" x="5873750" y="1168400"/>
          <p14:tracePt t="1179" x="5883275" y="1177925"/>
          <p14:tracePt t="1185" x="5891213" y="1196975"/>
          <p14:tracePt t="1200" x="5900738" y="1204913"/>
          <p14:tracePt t="1215" x="5919788" y="1204913"/>
          <p14:tracePt t="1222" x="5929313" y="1204913"/>
          <p14:tracePt t="1229" x="5937250" y="1204913"/>
          <p14:tracePt t="1237" x="5956300" y="1204913"/>
          <p14:tracePt t="1251" x="5965825" y="1204913"/>
          <p14:tracePt t="1273" x="5973763" y="1204913"/>
          <p14:tracePt t="1281" x="5983288" y="1204913"/>
          <p14:tracePt t="1295" x="5992813" y="1204913"/>
          <p14:tracePt t="1303" x="6002338" y="1204913"/>
          <p14:tracePt t="1318" x="6010275" y="1204913"/>
          <p14:tracePt t="6276" x="6019800" y="1204913"/>
          <p14:tracePt t="6285" x="6056313" y="1204913"/>
          <p14:tracePt t="6295" x="6083300" y="1196975"/>
          <p14:tracePt t="6297" x="6102350" y="1196975"/>
          <p14:tracePt t="6307" x="6148388" y="1187450"/>
          <p14:tracePt t="6311" x="6175375" y="1177925"/>
          <p14:tracePt t="6319" x="6202363" y="1177925"/>
          <p14:tracePt t="6325" x="6229350" y="1168400"/>
          <p14:tracePt t="6333" x="6265863" y="1168400"/>
          <p14:tracePt t="6340" x="6284913" y="1160463"/>
          <p14:tracePt t="6347" x="6321425" y="1160463"/>
          <p14:tracePt t="6356" x="6338888" y="1160463"/>
          <p14:tracePt t="6362" x="6357938" y="1160463"/>
          <p14:tracePt t="6369" x="6375400" y="1160463"/>
          <p14:tracePt t="6378" x="6394450" y="1160463"/>
          <p14:tracePt t="6384" x="6411913" y="1160463"/>
          <p14:tracePt t="6391" x="6421438" y="1160463"/>
          <p14:tracePt t="6406" x="6440488" y="1160463"/>
          <p14:tracePt t="6415" x="6448425" y="1160463"/>
          <p14:tracePt t="6426" x="6457950" y="1160463"/>
          <p14:tracePt t="6430" x="6477000" y="1160463"/>
          <p14:tracePt t="6445" x="6486525" y="1160463"/>
          <p14:tracePt t="6454" x="6503988" y="1160463"/>
          <p14:tracePt t="6461" x="6513513" y="1160463"/>
          <p14:tracePt t="6468" x="6530975" y="1160463"/>
          <p14:tracePt t="6478" x="6540500" y="1160463"/>
          <p14:tracePt t="6481" x="6559550" y="1168400"/>
          <p14:tracePt t="6489" x="6567488" y="1168400"/>
          <p14:tracePt t="6502" x="6586538" y="1168400"/>
          <p14:tracePt t="6511" x="6596063" y="1168400"/>
          <p14:tracePt t="6517" x="6604000" y="1168400"/>
          <p14:tracePt t="6532" x="6613525" y="1168400"/>
          <p14:tracePt t="6539" x="6623050" y="1168400"/>
          <p14:tracePt t="6561" x="6632575" y="1168400"/>
          <p14:tracePt t="6583" x="6640513" y="1168400"/>
          <p14:tracePt t="12138" x="6577013" y="1104900"/>
          <p14:tracePt t="12145" x="6411913" y="958850"/>
          <p14:tracePt t="12152" x="6165850" y="73025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0C6666-50C5-4330-8F8C-73930E985083}"/>
              </a:ext>
            </a:extLst>
          </p:cNvPr>
          <p:cNvSpPr txBox="1"/>
          <p:nvPr/>
        </p:nvSpPr>
        <p:spPr>
          <a:xfrm>
            <a:off x="508233" y="3108595"/>
            <a:ext cx="8277725" cy="2246769"/>
          </a:xfrm>
          <a:prstGeom prst="rect">
            <a:avLst/>
          </a:prstGeom>
          <a:noFill/>
        </p:spPr>
        <p:txBody>
          <a:bodyPr wrap="square" rtlCol="0">
            <a:spAutoFit/>
          </a:bodyPr>
          <a:lstStyle/>
          <a:p>
            <a:r>
              <a:rPr lang="en-US" sz="2800"/>
              <a:t>Pour plus d'informations, consultez le site</a:t>
            </a:r>
          </a:p>
          <a:p>
            <a:endParaRPr lang="en-US" sz="2800"/>
          </a:p>
          <a:p>
            <a:r>
              <a:rPr lang="en-US" sz="2800">
                <a:hlinkClick r:id="rId2"/>
              </a:rPr>
              <a:t>https://www.unaids.org/en/global-aids-monitoring</a:t>
            </a:r>
            <a:endParaRPr lang="en-US" sz="2800"/>
          </a:p>
          <a:p>
            <a:endParaRPr lang="en-US" sz="2800"/>
          </a:p>
          <a:p>
            <a:endParaRPr lang="en-US" sz="2800"/>
          </a:p>
        </p:txBody>
      </p:sp>
      <p:sp>
        <p:nvSpPr>
          <p:cNvPr id="5" name="TextBox 4">
            <a:extLst>
              <a:ext uri="{FF2B5EF4-FFF2-40B4-BE49-F238E27FC236}">
                <a16:creationId xmlns:a16="http://schemas.microsoft.com/office/drawing/2014/main" id="{7C0FDC22-6938-4C33-B9A5-48AEE62DE868}"/>
              </a:ext>
            </a:extLst>
          </p:cNvPr>
          <p:cNvSpPr txBox="1"/>
          <p:nvPr/>
        </p:nvSpPr>
        <p:spPr>
          <a:xfrm>
            <a:off x="0" y="1"/>
            <a:ext cx="9143999" cy="1552074"/>
          </a:xfrm>
          <a:prstGeom prst="rect">
            <a:avLst/>
          </a:prstGeom>
          <a:solidFill>
            <a:schemeClr val="bg1"/>
          </a:solidFill>
        </p:spPr>
        <p:txBody>
          <a:bodyPr wrap="square" rtlCol="0">
            <a:spAutoFit/>
          </a:bodyPr>
          <a:lstStyle/>
          <a:p>
            <a:endParaRPr lang="en-US"/>
          </a:p>
        </p:txBody>
      </p:sp>
      <p:pic>
        <p:nvPicPr>
          <p:cNvPr id="4" name="Picture 3">
            <a:extLst>
              <a:ext uri="{FF2B5EF4-FFF2-40B4-BE49-F238E27FC236}">
                <a16:creationId xmlns:a16="http://schemas.microsoft.com/office/drawing/2014/main" id="{9F8400C6-1AA0-4CD1-9E0A-08F27C7302F3}"/>
              </a:ext>
            </a:extLst>
          </p:cNvPr>
          <p:cNvPicPr>
            <a:picLocks noChangeAspect="1"/>
          </p:cNvPicPr>
          <p:nvPr/>
        </p:nvPicPr>
        <p:blipFill>
          <a:blip r:embed="rId3"/>
          <a:stretch>
            <a:fillRect/>
          </a:stretch>
        </p:blipFill>
        <p:spPr>
          <a:xfrm>
            <a:off x="4647096" y="375988"/>
            <a:ext cx="4391879" cy="827170"/>
          </a:xfrm>
          <a:prstGeom prst="rect">
            <a:avLst/>
          </a:prstGeom>
        </p:spPr>
      </p:pic>
    </p:spTree>
    <p:extLst>
      <p:ext uri="{BB962C8B-B14F-4D97-AF65-F5344CB8AC3E}">
        <p14:creationId xmlns:p14="http://schemas.microsoft.com/office/powerpoint/2010/main" val="159010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6431AA3-00C2-464C-AB63-6C7490ACF4A1}"/>
              </a:ext>
            </a:extLst>
          </p:cNvPr>
          <p:cNvSpPr txBox="1">
            <a:spLocks/>
          </p:cNvSpPr>
          <p:nvPr/>
        </p:nvSpPr>
        <p:spPr bwMode="auto">
          <a:xfrm>
            <a:off x="363538" y="312738"/>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chemeClr val="bg1"/>
                </a:solidFill>
                <a:latin typeface="Arial"/>
                <a:ea typeface="ＭＳ Ｐゴシック"/>
                <a:cs typeface="Arial"/>
              </a:rPr>
              <a:t>Rapport GAM 2024</a:t>
            </a:r>
          </a:p>
        </p:txBody>
      </p:sp>
      <p:sp>
        <p:nvSpPr>
          <p:cNvPr id="7171" name="TextBox 6">
            <a:extLst>
              <a:ext uri="{FF2B5EF4-FFF2-40B4-BE49-F238E27FC236}">
                <a16:creationId xmlns:a16="http://schemas.microsoft.com/office/drawing/2014/main" id="{BF1FFD78-85FE-4A02-856A-97F26BD3E56C}"/>
              </a:ext>
            </a:extLst>
          </p:cNvPr>
          <p:cNvSpPr txBox="1">
            <a:spLocks noChangeArrowheads="1"/>
          </p:cNvSpPr>
          <p:nvPr/>
        </p:nvSpPr>
        <p:spPr bwMode="auto">
          <a:xfrm>
            <a:off x="363537" y="1476375"/>
            <a:ext cx="8117271" cy="2895664"/>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Données de l'indicateur</a:t>
            </a:r>
          </a:p>
          <a:p>
            <a:pPr marL="1028700" lvl="1"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Y </a:t>
            </a:r>
            <a:r>
              <a:rPr lang="en-US" altLang="en-US" sz="1800" dirty="0" err="1">
                <a:solidFill>
                  <a:srgbClr val="000000"/>
                </a:solidFill>
                <a:latin typeface="Arial" panose="020B0604020202020204" pitchFamily="34" charset="0"/>
                <a:cs typeface="Arial" panose="020B0604020202020204" pitchFamily="34" charset="0"/>
              </a:rPr>
              <a:t>compris</a:t>
            </a:r>
            <a:r>
              <a:rPr lang="en-US" altLang="en-US" sz="1800" dirty="0">
                <a:solidFill>
                  <a:srgbClr val="000000"/>
                </a:solidFill>
                <a:latin typeface="Arial" panose="020B0604020202020204" pitchFamily="34" charset="0"/>
                <a:cs typeface="Arial" panose="020B0604020202020204" pitchFamily="34" charset="0"/>
              </a:rPr>
              <a:t> les ventilations et les données infranationales, le cas échéant</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a:ea typeface="ＭＳ Ｐゴシック"/>
                <a:cs typeface="Arial"/>
              </a:rPr>
              <a:t>Instrument national d'engagement et de politique (INEP)</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Rapport narratif (facultatif)</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Enquête sur les médicaments et les diagnostics pour le SIDA</a:t>
            </a:r>
          </a:p>
          <a:p>
            <a:pPr eaLnBrk="1" hangingPunct="1">
              <a:lnSpc>
                <a:spcPts val="2200"/>
              </a:lnSpc>
              <a:spcBef>
                <a:spcPct val="0"/>
              </a:spcBef>
              <a:buFont typeface="Arial" panose="020B0604020202020204" pitchFamily="34" charset="0"/>
              <a:buNone/>
              <a:defRPr/>
            </a:pPr>
            <a:endParaRPr lang="en-US" altLang="en-US" sz="1800"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2715C47-16DE-42FA-BC7B-1E7A9B8D7258}"/>
              </a:ext>
            </a:extLst>
          </p:cNvPr>
          <p:cNvSpPr txBox="1"/>
          <p:nvPr/>
        </p:nvSpPr>
        <p:spPr>
          <a:xfrm>
            <a:off x="418010" y="5316583"/>
            <a:ext cx="3971110" cy="923330"/>
          </a:xfrm>
          <a:prstGeom prst="rect">
            <a:avLst/>
          </a:prstGeom>
          <a:solidFill>
            <a:schemeClr val="accent3">
              <a:lumMod val="40000"/>
              <a:lumOff val="60000"/>
            </a:schemeClr>
          </a:solidFill>
        </p:spPr>
        <p:txBody>
          <a:bodyPr wrap="square" rtlCol="0">
            <a:spAutoFit/>
          </a:bodyPr>
          <a:lstStyle/>
          <a:p>
            <a:r>
              <a:rPr lang="en-US"/>
              <a:t>Lien vers la plateforme de reporting :</a:t>
            </a:r>
          </a:p>
          <a:p>
            <a:r>
              <a:rPr lang="en-US">
                <a:hlinkClick r:id="rId3"/>
              </a:rPr>
              <a:t>https://aidsreportingtool.unaids.org/</a:t>
            </a:r>
            <a:endParaRPr lang="en-US"/>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53057"/>
    </mc:Choice>
    <mc:Fallback xmlns="" xmlns:a16="http://schemas.microsoft.com/office/drawing/2014/main" xmlns:a14="http://schemas.microsoft.com/office/drawing/2010/main">
      <p:transition spd="slow" advTm="530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63374" y="1978964"/>
            <a:ext cx="9144000" cy="10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latin typeface="Arial"/>
                <a:ea typeface="ＭＳ Ｐゴシック"/>
                <a:cs typeface="Arial"/>
              </a:rPr>
              <a:t>Changements apportés aux indicateurs GAM depuis le rapport 2023</a:t>
            </a: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p:txBody>
      </p:sp>
    </p:spTree>
    <p:extLst>
      <p:ext uri="{BB962C8B-B14F-4D97-AF65-F5344CB8AC3E}">
        <p14:creationId xmlns:p14="http://schemas.microsoft.com/office/powerpoint/2010/main" val="1032957955"/>
      </p:ext>
    </p:extLst>
  </p:cSld>
  <p:clrMapOvr>
    <a:masterClrMapping/>
  </p:clrMapOvr>
  <mc:AlternateContent xmlns:mc="http://schemas.openxmlformats.org/markup-compatibility/2006" xmlns:p14="http://schemas.microsoft.com/office/powerpoint/2010/main">
    <mc:Choice Requires="p14">
      <p:transition spd="slow" p14:dur="2000" advTm="11166"/>
    </mc:Choice>
    <mc:Fallback xmlns="" xmlns:a16="http://schemas.microsoft.com/office/drawing/2014/main" xmlns:a14="http://schemas.microsoft.com/office/drawing/2010/main">
      <p:transition spd="slow" advTm="111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74836" y="448310"/>
            <a:ext cx="9144000" cy="525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10000"/>
              </a:lnSpc>
              <a:spcBef>
                <a:spcPts val="0"/>
              </a:spcBef>
              <a:buNone/>
            </a:pPr>
            <a:r>
              <a:rPr lang="en-US" sz="1800" b="1" i="0" u="none" strike="noStrike" baseline="0" dirty="0">
                <a:solidFill>
                  <a:srgbClr val="000000"/>
                </a:solidFill>
                <a:latin typeface="Avenir LT Std"/>
              </a:rPr>
              <a:t>Quatre nouveaux indicateurs liés aux objectifs 10-10-10 sur l'égalité des genres, la réalisation des droits de l'homme et l'élimination de la stigmatisation et de la discrimination : </a:t>
            </a:r>
          </a:p>
          <a:p>
            <a:pPr>
              <a:lnSpc>
                <a:spcPct val="110000"/>
              </a:lnSpc>
              <a:spcBef>
                <a:spcPts val="0"/>
              </a:spcBef>
            </a:pPr>
            <a:r>
              <a:rPr lang="en-US" sz="1800" b="0" i="0" u="none" strike="noStrike" baseline="0" dirty="0">
                <a:solidFill>
                  <a:srgbClr val="000000"/>
                </a:solidFill>
                <a:latin typeface="Avenir LT Std"/>
              </a:rPr>
              <a:t>4.3 Réponses au genre des services VIH répondant au genre*</a:t>
            </a:r>
          </a:p>
          <a:p>
            <a:pPr>
              <a:lnSpc>
                <a:spcPct val="110000"/>
              </a:lnSpc>
              <a:spcBef>
                <a:spcPts val="0"/>
              </a:spcBef>
            </a:pPr>
            <a:r>
              <a:rPr lang="en-US" sz="1800" b="0" i="0" u="none" strike="noStrike" baseline="0" dirty="0">
                <a:solidFill>
                  <a:srgbClr val="000000"/>
                </a:solidFill>
                <a:latin typeface="Avenir LT Std"/>
              </a:rPr>
              <a:t>6.8 Attitudes discriminatoires à l'égard des personnes vivant avec le VIH parmi le personnel des établissements de santé</a:t>
            </a:r>
          </a:p>
          <a:p>
            <a:pPr>
              <a:lnSpc>
                <a:spcPct val="110000"/>
              </a:lnSpc>
              <a:spcBef>
                <a:spcPts val="0"/>
              </a:spcBef>
            </a:pPr>
            <a:r>
              <a:rPr lang="en-US" sz="1800" b="0" i="0" u="none" strike="noStrike" baseline="0" dirty="0">
                <a:solidFill>
                  <a:srgbClr val="000000"/>
                </a:solidFill>
                <a:latin typeface="Avenir LT Std"/>
              </a:rPr>
              <a:t>6.9 Attitudes discriminatoires à l'égard des populations clés parmi le personnel des établissements de santé (</a:t>
            </a:r>
            <a:r>
              <a:rPr lang="en-US" sz="1800" b="0" i="0" u="none" strike="noStrike" baseline="0" dirty="0">
                <a:solidFill>
                  <a:srgbClr val="000000"/>
                </a:solidFill>
                <a:latin typeface="Verdana" panose="020B0604030504040204" pitchFamily="34" charset="0"/>
              </a:rPr>
              <a:t>A-D</a:t>
            </a:r>
            <a:r>
              <a:rPr lang="en-US" sz="1800" b="0" i="0" u="none" strike="noStrike" baseline="0" dirty="0">
                <a:solidFill>
                  <a:srgbClr val="000000"/>
                </a:solidFill>
                <a:latin typeface="Avenir LT Std"/>
              </a:rPr>
              <a:t>) </a:t>
            </a:r>
          </a:p>
          <a:p>
            <a:pPr>
              <a:lnSpc>
                <a:spcPct val="110000"/>
              </a:lnSpc>
              <a:spcBef>
                <a:spcPts val="0"/>
              </a:spcBef>
            </a:pPr>
            <a:r>
              <a:rPr lang="en-US" sz="1800" b="0" i="0" u="none" strike="noStrike" baseline="0" dirty="0">
                <a:solidFill>
                  <a:srgbClr val="000000"/>
                </a:solidFill>
                <a:latin typeface="Avenir LT Std"/>
              </a:rPr>
              <a:t>6.10 Attitudes discriminatoires de la police à l'égard des populations clés (</a:t>
            </a:r>
            <a:r>
              <a:rPr lang="en-US" sz="1800" b="0" i="0" u="none" strike="noStrike" baseline="0" dirty="0">
                <a:solidFill>
                  <a:srgbClr val="000000"/>
                </a:solidFill>
                <a:latin typeface="Verdana" panose="020B0604030504040204" pitchFamily="34" charset="0"/>
              </a:rPr>
              <a:t>A-D</a:t>
            </a:r>
            <a:r>
              <a:rPr lang="en-US" sz="1800" b="0" i="0" u="none" strike="noStrike" baseline="0" dirty="0">
                <a:solidFill>
                  <a:srgbClr val="000000"/>
                </a:solidFill>
                <a:latin typeface="Avenir LT Std"/>
              </a:rPr>
              <a:t>)*</a:t>
            </a:r>
          </a:p>
          <a:p>
            <a:pPr>
              <a:lnSpc>
                <a:spcPct val="110000"/>
              </a:lnSpc>
              <a:spcBef>
                <a:spcPts val="0"/>
              </a:spcBef>
            </a:pPr>
            <a:endParaRPr lang="en-CH" sz="1800" b="0" i="0" u="none" strike="noStrike" baseline="0" dirty="0">
              <a:solidFill>
                <a:srgbClr val="000000"/>
              </a:solidFill>
              <a:latin typeface="Avenir LT Std"/>
            </a:endParaRPr>
          </a:p>
          <a:p>
            <a:pPr marL="0" indent="0">
              <a:lnSpc>
                <a:spcPct val="110000"/>
              </a:lnSpc>
              <a:spcBef>
                <a:spcPts val="0"/>
              </a:spcBef>
              <a:buNone/>
            </a:pPr>
            <a:r>
              <a:rPr lang="en-US" sz="1800" b="1" i="0" u="none" strike="noStrike" baseline="0" dirty="0">
                <a:solidFill>
                  <a:srgbClr val="000000"/>
                </a:solidFill>
                <a:latin typeface="Avenir LT Std"/>
              </a:rPr>
              <a:t>Trois nouveaux indicateurs sur la prise en charge de la maladie à un stade avancé du VIH et la prestation de services différenciés : </a:t>
            </a:r>
          </a:p>
          <a:p>
            <a:pPr>
              <a:lnSpc>
                <a:spcPct val="110000"/>
              </a:lnSpc>
              <a:spcBef>
                <a:spcPts val="0"/>
              </a:spcBef>
            </a:pPr>
            <a:r>
              <a:rPr lang="en-US" sz="1800" b="0" i="0" u="none" strike="noStrike" baseline="0" dirty="0">
                <a:solidFill>
                  <a:srgbClr val="000000"/>
                </a:solidFill>
                <a:latin typeface="Avenir LT Std"/>
              </a:rPr>
              <a:t>2.8 Prise en charge de l'infection cryptococcique</a:t>
            </a:r>
          </a:p>
          <a:p>
            <a:pPr>
              <a:lnSpc>
                <a:spcPct val="110000"/>
              </a:lnSpc>
              <a:spcBef>
                <a:spcPts val="0"/>
              </a:spcBef>
            </a:pPr>
            <a:r>
              <a:rPr lang="en-US" sz="1800" b="0" i="0" u="none" strike="noStrike" baseline="0" dirty="0">
                <a:solidFill>
                  <a:srgbClr val="000000"/>
                </a:solidFill>
                <a:latin typeface="Avenir LT Std"/>
              </a:rPr>
              <a:t>7.15 Couverture des modèles de prestation de services différenciés en matière de thérapie antirétrovirale parmi les personnes vivant avec le VIH qui suivent actuellement une thérapie antirétrovirale</a:t>
            </a:r>
          </a:p>
          <a:p>
            <a:pPr>
              <a:lnSpc>
                <a:spcPct val="110000"/>
              </a:lnSpc>
              <a:spcBef>
                <a:spcPts val="0"/>
              </a:spcBef>
            </a:pPr>
            <a:r>
              <a:rPr lang="en-US" sz="1800" b="0" i="0" u="none" strike="noStrike" baseline="0" dirty="0">
                <a:solidFill>
                  <a:srgbClr val="000000"/>
                </a:solidFill>
                <a:latin typeface="Avenir LT Std"/>
              </a:rPr>
              <a:t>7.16 Suppression virale chez les personnes vivant avec le VIH participant à des modèles de thérapie antirétrovirale à prestations différenciées</a:t>
            </a:r>
          </a:p>
        </p:txBody>
      </p:sp>
      <p:sp>
        <p:nvSpPr>
          <p:cNvPr id="4" name="TextBox 3">
            <a:extLst>
              <a:ext uri="{FF2B5EF4-FFF2-40B4-BE49-F238E27FC236}">
                <a16:creationId xmlns:a16="http://schemas.microsoft.com/office/drawing/2014/main" id="{8C162D83-B930-581C-70E5-9AB059FD1F85}"/>
              </a:ext>
            </a:extLst>
          </p:cNvPr>
          <p:cNvSpPr txBox="1"/>
          <p:nvPr/>
        </p:nvSpPr>
        <p:spPr>
          <a:xfrm>
            <a:off x="74836" y="6309549"/>
            <a:ext cx="8901896" cy="461665"/>
          </a:xfrm>
          <a:prstGeom prst="rect">
            <a:avLst/>
          </a:prstGeom>
          <a:noFill/>
        </p:spPr>
        <p:txBody>
          <a:bodyPr wrap="square">
            <a:spAutoFit/>
          </a:bodyPr>
          <a:lstStyle/>
          <a:p>
            <a:r>
              <a:rPr lang="en-US" sz="1200" dirty="0"/>
              <a:t>*Indicateurs basés sur de nouveaux outils de collecte de données. Des fiches techniques contenant les outils et des conseils pour la mise en œuvre seront bientôt disponibles.</a:t>
            </a:r>
            <a:endParaRPr lang="en-CH" sz="1200" dirty="0"/>
          </a:p>
        </p:txBody>
      </p:sp>
    </p:spTree>
  </p:cSld>
  <p:clrMapOvr>
    <a:masterClrMapping/>
  </p:clrMapOvr>
  <mc:AlternateContent xmlns:mc="http://schemas.openxmlformats.org/markup-compatibility/2006" xmlns:p14="http://schemas.microsoft.com/office/powerpoint/2010/main">
    <mc:Choice Requires="p14">
      <p:transition spd="slow" p14:dur="2000" advTm="50456"/>
    </mc:Choice>
    <mc:Fallback xmlns="" xmlns:a16="http://schemas.microsoft.com/office/drawing/2014/main" xmlns:a14="http://schemas.microsoft.com/office/drawing/2010/main">
      <p:transition spd="slow" advTm="504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A2059-DDA5-411A-97CB-79EBA1E14B0F}"/>
              </a:ext>
            </a:extLst>
          </p:cNvPr>
          <p:cNvSpPr txBox="1"/>
          <p:nvPr/>
        </p:nvSpPr>
        <p:spPr>
          <a:xfrm>
            <a:off x="0" y="118665"/>
            <a:ext cx="9144000" cy="5791329"/>
          </a:xfrm>
          <a:prstGeom prst="rect">
            <a:avLst/>
          </a:prstGeom>
          <a:noFill/>
        </p:spPr>
        <p:txBody>
          <a:bodyPr wrap="square" rtlCol="0">
            <a:spAutoFit/>
          </a:bodyPr>
          <a:lstStyle/>
          <a:p>
            <a:pPr marL="0" indent="0">
              <a:lnSpc>
                <a:spcPct val="100000"/>
              </a:lnSpc>
              <a:spcBef>
                <a:spcPts val="0"/>
              </a:spcBef>
              <a:buNone/>
            </a:pPr>
            <a:r>
              <a:rPr lang="en-US" b="1" dirty="0">
                <a:solidFill>
                  <a:srgbClr val="000000"/>
                </a:solidFill>
                <a:latin typeface="Avenir LT Std"/>
              </a:rPr>
              <a:t>2.4 Diagnostic tardif du VIH : </a:t>
            </a:r>
          </a:p>
          <a:p>
            <a:pPr>
              <a:lnSpc>
                <a:spcPct val="100000"/>
              </a:lnSpc>
              <a:spcBef>
                <a:spcPts val="0"/>
              </a:spcBef>
            </a:pPr>
            <a:r>
              <a:rPr lang="en-US" dirty="0">
                <a:solidFill>
                  <a:srgbClr val="000000"/>
                </a:solidFill>
                <a:latin typeface="Avenir LT Std"/>
              </a:rPr>
              <a:t>Le nom de l'indicateur a été mis à jour et devient "Maladie VIH avancée et diagnostic VIH tardif". </a:t>
            </a:r>
          </a:p>
          <a:p>
            <a:pPr>
              <a:lnSpc>
                <a:spcPct val="100000"/>
              </a:lnSpc>
              <a:spcBef>
                <a:spcPts val="0"/>
              </a:spcBef>
            </a:pPr>
            <a:r>
              <a:rPr lang="en-US" dirty="0">
                <a:solidFill>
                  <a:srgbClr val="000000"/>
                </a:solidFill>
                <a:latin typeface="Avenir LT Std"/>
              </a:rPr>
              <a:t>Se concentre sur les personnes dont le compte de cellules CD4 est inférieur à 200 cellules/mm3 (ou inférieur à 15 % pour les enfants). </a:t>
            </a:r>
          </a:p>
          <a:p>
            <a:pPr>
              <a:lnSpc>
                <a:spcPct val="100000"/>
              </a:lnSpc>
              <a:spcBef>
                <a:spcPts val="0"/>
              </a:spcBef>
            </a:pPr>
            <a:r>
              <a:rPr lang="en-US" dirty="0">
                <a:solidFill>
                  <a:srgbClr val="000000"/>
                </a:solidFill>
                <a:latin typeface="Avenir LT Std"/>
              </a:rPr>
              <a:t>Nouvelle désagrégation en fonction du moment où le compte des cellules CD4 est atteint (au moment du diagnostic initial, au moment de l'initiation ou de la réinitialisation du traitement antirétroviral).</a:t>
            </a:r>
          </a:p>
          <a:p>
            <a:pPr>
              <a:lnSpc>
                <a:spcPct val="100000"/>
              </a:lnSpc>
              <a:spcBef>
                <a:spcPts val="0"/>
              </a:spcBef>
            </a:pPr>
            <a:r>
              <a:rPr lang="en-US" dirty="0">
                <a:solidFill>
                  <a:srgbClr val="000000"/>
                </a:solidFill>
                <a:latin typeface="Avenir LT Std"/>
              </a:rPr>
              <a:t>Données demandées sur le nombre total de personnes ayant bénéficié d'un test CD4 au moment du diagnostic initial et au moment de l'initiation/réinitiation du traitement antirétroviral dans quatre catégories de compte de cellules CD4 (&gt;200, 200 à &lt;350, 350 à &lt;500, ≥500).</a:t>
            </a:r>
          </a:p>
          <a:p>
            <a:pPr>
              <a:lnSpc>
                <a:spcPct val="100000"/>
              </a:lnSpc>
              <a:spcBef>
                <a:spcPts val="0"/>
              </a:spcBef>
            </a:pPr>
            <a:endParaRPr lang="en-CH" dirty="0">
              <a:solidFill>
                <a:srgbClr val="000000"/>
              </a:solidFill>
              <a:latin typeface="Avenir LT Std"/>
            </a:endParaRPr>
          </a:p>
          <a:p>
            <a:pPr marL="0" indent="0">
              <a:lnSpc>
                <a:spcPct val="100000"/>
              </a:lnSpc>
              <a:spcBef>
                <a:spcPts val="0"/>
              </a:spcBef>
              <a:buNone/>
            </a:pPr>
            <a:r>
              <a:rPr lang="en-US" b="1" dirty="0">
                <a:solidFill>
                  <a:srgbClr val="000000"/>
                </a:solidFill>
                <a:latin typeface="Avenir LT Std"/>
              </a:rPr>
              <a:t>3.1 Dépistage du VIH chez les femmes enceintes : </a:t>
            </a:r>
            <a:r>
              <a:rPr lang="en-US" dirty="0">
                <a:solidFill>
                  <a:srgbClr val="000000"/>
                </a:solidFill>
                <a:latin typeface="Avenir LT Std"/>
              </a:rPr>
              <a:t>Les pays dont la population est supérieure à 250 000 personnes devront désormais rendre compte de cet indicateur dans le cadre du Spectrum. </a:t>
            </a:r>
          </a:p>
          <a:p>
            <a:pPr>
              <a:lnSpc>
                <a:spcPct val="100000"/>
              </a:lnSpc>
              <a:spcBef>
                <a:spcPts val="0"/>
              </a:spcBef>
            </a:pPr>
            <a:endParaRPr lang="en-CH" dirty="0">
              <a:solidFill>
                <a:srgbClr val="000000"/>
              </a:solidFill>
              <a:latin typeface="Avenir LT Std"/>
            </a:endParaRPr>
          </a:p>
          <a:p>
            <a:pPr marL="0" indent="0">
              <a:lnSpc>
                <a:spcPct val="100000"/>
              </a:lnSpc>
              <a:spcBef>
                <a:spcPts val="0"/>
              </a:spcBef>
              <a:buNone/>
            </a:pPr>
            <a:r>
              <a:rPr lang="en-US" b="1" dirty="0">
                <a:solidFill>
                  <a:srgbClr val="000000"/>
                </a:solidFill>
                <a:latin typeface="Avenir LT Std"/>
              </a:rPr>
              <a:t>6.6 Évitement des soins de santé parmi les populations clés en raison de la stigmatisation et de la discrimination (A-D) : </a:t>
            </a:r>
            <a:r>
              <a:rPr lang="en-US" dirty="0">
                <a:solidFill>
                  <a:srgbClr val="000000"/>
                </a:solidFill>
                <a:latin typeface="Avenir LT Std"/>
              </a:rPr>
              <a:t>Modifié pour se référer uniquement à l'évitement des services de santé parmi les populations clés. Les trois autres sous-éléments précédemment inclus dans la définition de l'indicateur ont été supprimés.</a:t>
            </a:r>
          </a:p>
          <a:p>
            <a:pPr marL="0" indent="0">
              <a:lnSpc>
                <a:spcPct val="100000"/>
              </a:lnSpc>
              <a:spcBef>
                <a:spcPts val="0"/>
              </a:spcBef>
              <a:buNone/>
            </a:pPr>
            <a:endParaRPr lang="en-CH" dirty="0">
              <a:solidFill>
                <a:srgbClr val="000000"/>
              </a:solidFill>
              <a:latin typeface="Avenir LT Std"/>
            </a:endParaRPr>
          </a:p>
          <a:p>
            <a:pPr marL="0" indent="0">
              <a:lnSpc>
                <a:spcPct val="100000"/>
              </a:lnSpc>
              <a:spcBef>
                <a:spcPts val="0"/>
              </a:spcBef>
              <a:buNone/>
            </a:pPr>
            <a:r>
              <a:rPr lang="en-US" b="1" dirty="0">
                <a:solidFill>
                  <a:srgbClr val="000000"/>
                </a:solidFill>
                <a:latin typeface="Avenir LT Std"/>
              </a:rPr>
              <a:t>8.2 Médicaments antirétroviraux : prix unitaires et volumes : </a:t>
            </a:r>
            <a:r>
              <a:rPr lang="en-US" dirty="0">
                <a:solidFill>
                  <a:srgbClr val="000000"/>
                </a:solidFill>
                <a:latin typeface="Avenir LT Std"/>
              </a:rPr>
              <a:t>Élargi pour inclure d'autres schémas thérapeutiques liés au VIH en plus des ARV. Voir l'annexe 3 mise à jour pour la liste complète. </a:t>
            </a:r>
            <a:endParaRPr lang="en-CH" dirty="0">
              <a:solidFill>
                <a:srgbClr val="000000"/>
              </a:solidFill>
              <a:latin typeface="Avenir LT Std"/>
            </a:endParaRPr>
          </a:p>
          <a:p>
            <a:pPr algn="l">
              <a:spcBef>
                <a:spcPts val="480"/>
              </a:spcBef>
            </a:pPr>
            <a:endParaRPr lang="en-US" dirty="0">
              <a:solidFill>
                <a:srgbClr val="000000"/>
              </a:solidFill>
              <a:latin typeface="Avenir LT Std"/>
            </a:endParaRPr>
          </a:p>
          <a:p>
            <a:pPr algn="l">
              <a:spcBef>
                <a:spcPts val="480"/>
              </a:spcBef>
            </a:pPr>
            <a:endParaRPr lang="en-US" sz="2000" dirty="0"/>
          </a:p>
        </p:txBody>
      </p:sp>
    </p:spTree>
    <p:extLst>
      <p:ext uri="{BB962C8B-B14F-4D97-AF65-F5344CB8AC3E}">
        <p14:creationId xmlns:p14="http://schemas.microsoft.com/office/powerpoint/2010/main" val="1116004345"/>
      </p:ext>
    </p:extLst>
  </p:cSld>
  <p:clrMapOvr>
    <a:masterClrMapping/>
  </p:clrMapOvr>
  <mc:AlternateContent xmlns:mc="http://schemas.openxmlformats.org/markup-compatibility/2006" xmlns:p14="http://schemas.microsoft.com/office/powerpoint/2010/main">
    <mc:Choice Requires="p14">
      <p:transition spd="slow" p14:dur="2000" advTm="21137"/>
    </mc:Choice>
    <mc:Fallback xmlns="" xmlns:a16="http://schemas.microsoft.com/office/drawing/2014/main">
      <p:transition spd="slow" advTm="211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0" y="651639"/>
            <a:ext cx="9144000" cy="469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sz="1800" b="1" dirty="0">
                <a:solidFill>
                  <a:srgbClr val="1A1A1A"/>
                </a:solidFill>
                <a:latin typeface="AvenirLTStd-Book"/>
              </a:rPr>
              <a:t>Mise à jour de la terminologie : </a:t>
            </a:r>
          </a:p>
          <a:p>
            <a:r>
              <a:rPr lang="en-US" sz="1800" dirty="0">
                <a:solidFill>
                  <a:srgbClr val="1A1A1A"/>
                </a:solidFill>
                <a:latin typeface="AvenirLTStd-Book"/>
              </a:rPr>
              <a:t>Le terme "prisonniers" a été actualisé dans l'ensemble des lignes directrices pour devenir "personnes détenues dans des prisons et d'autres lieux fermés"</a:t>
            </a:r>
          </a:p>
          <a:p>
            <a:endParaRPr lang="en-US" sz="1800" dirty="0">
              <a:solidFill>
                <a:srgbClr val="1A1A1A"/>
              </a:solidFill>
              <a:latin typeface="AvenirLTStd-Book"/>
            </a:endParaRPr>
          </a:p>
          <a:p>
            <a:r>
              <a:rPr lang="en-US" sz="1800" dirty="0">
                <a:solidFill>
                  <a:srgbClr val="1A1A1A"/>
                </a:solidFill>
                <a:latin typeface="AvenirLTStd-Book"/>
              </a:rPr>
              <a:t>1.4 Dépistage du VIH parmi les populations clés (A-D) : Le nom de l'indicateur a été mis à jour en "Test VIH et sensibilisation au statut VIH parmi les populations clés" afin de mieux refléter l'objectif de cet indicateur</a:t>
            </a:r>
          </a:p>
          <a:p>
            <a:pPr marL="0" indent="0">
              <a:buNone/>
            </a:pPr>
            <a:endParaRPr lang="en-US" sz="1800" dirty="0">
              <a:solidFill>
                <a:srgbClr val="1A1A1A"/>
              </a:solidFill>
              <a:latin typeface="AvenirLTStd-Book"/>
            </a:endParaRPr>
          </a:p>
          <a:p>
            <a:pPr marL="0" indent="0">
              <a:buNone/>
            </a:pPr>
            <a:r>
              <a:rPr lang="en-US" sz="1800" dirty="0">
                <a:solidFill>
                  <a:srgbClr val="1A1A1A"/>
                </a:solidFill>
                <a:latin typeface="AvenirLTStd-Book"/>
              </a:rPr>
              <a:t>L'</a:t>
            </a:r>
            <a:r>
              <a:rPr lang="en-US" sz="1800" b="1" dirty="0">
                <a:solidFill>
                  <a:srgbClr val="1A1A1A"/>
                </a:solidFill>
                <a:latin typeface="AvenirLTStd-Book"/>
              </a:rPr>
              <a:t>ICPN </a:t>
            </a:r>
            <a:r>
              <a:rPr lang="en-US" sz="1800" dirty="0">
                <a:solidFill>
                  <a:srgbClr val="1A1A1A"/>
                </a:solidFill>
                <a:latin typeface="AvenirLTStd-Book"/>
              </a:rPr>
              <a:t>pour le rapport 2024 se compose d'une partie A (à remplir par les autorités nationales) et d'une partie B (à remplir par les représentants des communautés et de la société civile et d'autres partenaires non gouvernementaux). La formulation de certaines questions a été affinée sur la base de l'expérience acquise lors des cycles de rapports précédents et pour tenir compte de l'évolution des recommandations politiques </a:t>
            </a:r>
            <a:r>
              <a:rPr lang="es-PA" sz="1800" dirty="0">
                <a:solidFill>
                  <a:srgbClr val="1A1A1A"/>
                </a:solidFill>
                <a:latin typeface="AvenirLTStd-Book"/>
              </a:rPr>
              <a:t>et des </a:t>
            </a:r>
            <a:r>
              <a:rPr lang="es-PA" sz="1800" dirty="0" err="1">
                <a:solidFill>
                  <a:srgbClr val="1A1A1A"/>
                </a:solidFill>
                <a:latin typeface="AvenirLTStd-Book"/>
              </a:rPr>
              <a:t>technologies disponibles</a:t>
            </a:r>
            <a:r>
              <a:rPr lang="es-PA" sz="1800" dirty="0">
                <a:solidFill>
                  <a:srgbClr val="1A1A1A"/>
                </a:solidFill>
                <a:latin typeface="AvenirLTStd-Book"/>
              </a:rPr>
              <a:t>. </a:t>
            </a:r>
            <a:r>
              <a:rPr lang="es-PA" sz="1800" dirty="0" err="1">
                <a:solidFill>
                  <a:srgbClr val="1A1A1A"/>
                </a:solidFill>
                <a:latin typeface="AvenirLTStd-Book"/>
              </a:rPr>
              <a:t>Certaines questions ont également été ajoutées </a:t>
            </a:r>
            <a:r>
              <a:rPr lang="es-PA" sz="1800" dirty="0">
                <a:solidFill>
                  <a:srgbClr val="1A1A1A"/>
                </a:solidFill>
                <a:latin typeface="AvenirLTStd-Book"/>
              </a:rPr>
              <a:t>et d'</a:t>
            </a:r>
            <a:r>
              <a:rPr lang="es-PA" sz="1800" dirty="0" err="1">
                <a:solidFill>
                  <a:srgbClr val="1A1A1A"/>
                </a:solidFill>
                <a:latin typeface="AvenirLTStd-Book"/>
              </a:rPr>
              <a:t>autres </a:t>
            </a:r>
            <a:r>
              <a:rPr lang="es-PA" sz="1800" dirty="0">
                <a:solidFill>
                  <a:srgbClr val="1A1A1A"/>
                </a:solidFill>
                <a:latin typeface="AvenirLTStd-Book"/>
              </a:rPr>
              <a:t>supprimées.</a:t>
            </a:r>
            <a:endParaRPr lang="en-US" sz="1800" dirty="0">
              <a:solidFill>
                <a:srgbClr val="1A1A1A"/>
              </a:solidFill>
              <a:latin typeface="AvenirLTStd-Book"/>
            </a:endParaRPr>
          </a:p>
          <a:p>
            <a:pPr marL="0" indent="0" algn="l">
              <a:buNone/>
            </a:pPr>
            <a:endParaRPr lang="en-US" sz="2400" dirty="0">
              <a:solidFill>
                <a:srgbClr val="1A1A1A"/>
              </a:solidFill>
              <a:latin typeface="Avenir-Book"/>
            </a:endParaRPr>
          </a:p>
        </p:txBody>
      </p:sp>
    </p:spTree>
    <p:extLst>
      <p:ext uri="{BB962C8B-B14F-4D97-AF65-F5344CB8AC3E}">
        <p14:creationId xmlns:p14="http://schemas.microsoft.com/office/powerpoint/2010/main" val="656369535"/>
      </p:ext>
    </p:extLst>
  </p:cSld>
  <p:clrMapOvr>
    <a:masterClrMapping/>
  </p:clrMapOvr>
  <mc:AlternateContent xmlns:mc="http://schemas.openxmlformats.org/markup-compatibility/2006" xmlns:p14="http://schemas.microsoft.com/office/powerpoint/2010/main">
    <mc:Choice Requires="p14">
      <p:transition spd="slow" p14:dur="2000" advTm="47596"/>
    </mc:Choice>
    <mc:Fallback xmlns="" xmlns:a16="http://schemas.microsoft.com/office/drawing/2014/main" xmlns:a14="http://schemas.microsoft.com/office/drawing/2010/main">
      <p:transition spd="slow" advTm="475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451448"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solidFill>
                  <a:schemeClr val="bg1"/>
                </a:solidFill>
                <a:latin typeface="Arial"/>
                <a:ea typeface="ＭＳ Ｐゴシック"/>
                <a:cs typeface="Arial"/>
              </a:rPr>
              <a:t>Le processus d'élaboration des rapports</a:t>
            </a:r>
          </a:p>
        </p:txBody>
      </p:sp>
    </p:spTree>
    <p:extLst>
      <p:ext uri="{BB962C8B-B14F-4D97-AF65-F5344CB8AC3E}">
        <p14:creationId xmlns:p14="http://schemas.microsoft.com/office/powerpoint/2010/main" val="2245378713"/>
      </p:ext>
    </p:extLst>
  </p:cSld>
  <p:clrMapOvr>
    <a:masterClrMapping/>
  </p:clrMapOvr>
  <mc:AlternateContent xmlns:mc="http://schemas.openxmlformats.org/markup-compatibility/2006" xmlns:p14="http://schemas.microsoft.com/office/powerpoint/2010/main">
    <mc:Choice Requires="p14">
      <p:transition spd="slow" p14:dur="2000" advTm="17747"/>
    </mc:Choice>
    <mc:Fallback xmlns="" xmlns:a16="http://schemas.microsoft.com/office/drawing/2014/main" xmlns:a14="http://schemas.microsoft.com/office/drawing/2010/main">
      <p:transition spd="slow" advTm="177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849A50C-1241-4D3C-B473-8CA8DA3D506E}"/>
              </a:ext>
            </a:extLst>
          </p:cNvPr>
          <p:cNvSpPr txBox="1">
            <a:spLocks/>
          </p:cNvSpPr>
          <p:nvPr/>
        </p:nvSpPr>
        <p:spPr bwMode="auto">
          <a:xfrm>
            <a:off x="271463" y="82550"/>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70C8BE"/>
                </a:solidFill>
                <a:latin typeface="Arial" panose="020B0604020202020204" pitchFamily="34" charset="0"/>
                <a:cs typeface="Arial" panose="020B0604020202020204" pitchFamily="34" charset="0"/>
              </a:rPr>
              <a:t>Processus d'établissement de rapports sur le suivi mondial du sida </a:t>
            </a:r>
          </a:p>
        </p:txBody>
      </p:sp>
      <p:pic>
        <p:nvPicPr>
          <p:cNvPr id="4" name="Picture 3">
            <a:extLst>
              <a:ext uri="{FF2B5EF4-FFF2-40B4-BE49-F238E27FC236}">
                <a16:creationId xmlns:a16="http://schemas.microsoft.com/office/drawing/2014/main" id="{C69F1938-4BC6-4BB4-1484-C0BEA0FCC90F}"/>
              </a:ext>
            </a:extLst>
          </p:cNvPr>
          <p:cNvPicPr>
            <a:picLocks noChangeAspect="1"/>
          </p:cNvPicPr>
          <p:nvPr/>
        </p:nvPicPr>
        <p:blipFill>
          <a:blip r:embed="rId3"/>
          <a:stretch>
            <a:fillRect/>
          </a:stretch>
        </p:blipFill>
        <p:spPr>
          <a:xfrm>
            <a:off x="202018" y="327317"/>
            <a:ext cx="8739963" cy="6203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707"/>
    </mc:Choice>
    <mc:Fallback xmlns="" xmlns:a16="http://schemas.microsoft.com/office/drawing/2014/main" xmlns:a14="http://schemas.microsoft.com/office/drawing/2010/main">
      <p:transition spd="slow" advTm="29707"/>
    </mc:Fallback>
  </mc:AlternateContent>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FEIZZADEH, Ali</DisplayName>
        <AccountId>248</AccountId>
        <AccountType/>
      </UserInfo>
      <UserInfo>
        <DisplayName>ERKKOLA, Taavi</DisplayName>
        <AccountId>41</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7473C8-278D-46E3-A60F-5D04821143B8}">
  <ds:schemaRefs>
    <ds:schemaRef ds:uri="http://schemas.microsoft.com/office/2006/metadata/longProperties"/>
  </ds:schemaRefs>
</ds:datastoreItem>
</file>

<file path=customXml/itemProps2.xml><?xml version="1.0" encoding="utf-8"?>
<ds:datastoreItem xmlns:ds="http://schemas.openxmlformats.org/officeDocument/2006/customXml" ds:itemID="{6DA48439-69C2-4A7E-9D2A-72EE490E9406}">
  <ds:schemaRefs>
    <ds:schemaRef ds:uri="http://schemas.microsoft.com/sharepoint/v3/contenttype/forms"/>
  </ds:schemaRefs>
</ds:datastoreItem>
</file>

<file path=customXml/itemProps3.xml><?xml version="1.0" encoding="utf-8"?>
<ds:datastoreItem xmlns:ds="http://schemas.openxmlformats.org/officeDocument/2006/customXml" ds:itemID="{7D81337E-614B-4AEF-99F9-97C45BE89BA4}">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6BAAE84-E890-4885-91CA-0AD7B4393724}">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72</TotalTime>
  <Words>2152</Words>
  <Application>Microsoft Office PowerPoint</Application>
  <PresentationFormat>On-screen Show (4:3)</PresentationFormat>
  <Paragraphs>126</Paragraphs>
  <Slides>21</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Avenir LT Std</vt:lpstr>
      <vt:lpstr>Avenir-Book</vt:lpstr>
      <vt:lpstr>AvenirLTStd-Book</vt:lpstr>
      <vt:lpstr>Calibri</vt:lpstr>
      <vt:lpstr>Verdana</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keywords>, docId:E0F9A537EAC8576889B1BAFAFB12D662</cp:keywords>
  <cp:lastModifiedBy>BENDAUD, Victoria</cp:lastModifiedBy>
  <cp:revision>9</cp:revision>
  <cp:lastPrinted>2011-08-22T20:13:01Z</cp:lastPrinted>
  <dcterms:created xsi:type="dcterms:W3CDTF">2011-11-29T17:23:10Z</dcterms:created>
  <dcterms:modified xsi:type="dcterms:W3CDTF">2024-01-11T09:44:19Z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SABIN, Keith</vt:lpwstr>
  </property>
  <property fmtid="{D5CDD505-2E9C-101B-9397-08002B2CF9AE}" pid="4" name="Order">
    <vt:lpwstr>294814400.000000</vt:lpwstr>
  </property>
  <property fmtid="{D5CDD505-2E9C-101B-9397-08002B2CF9AE}" pid="5" name="xd_ProgID">
    <vt:lpwstr/>
  </property>
  <property fmtid="{D5CDD505-2E9C-101B-9397-08002B2CF9AE}" pid="6" name="display_urn:schemas-microsoft-com:office:office#Author">
    <vt:lpwstr>DY, Josephine</vt:lpwstr>
  </property>
  <property fmtid="{D5CDD505-2E9C-101B-9397-08002B2CF9AE}" pid="7" name="SharedWithUsers">
    <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0x0101006893E641F549574BB805BD9C73365D4F</vt:lpwstr>
  </property>
  <property fmtid="{D5CDD505-2E9C-101B-9397-08002B2CF9AE}" pid="11" name="MediaServiceImageTags">
    <vt:lpwstr/>
  </property>
</Properties>
</file>