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7" r:id="rId5"/>
    <p:sldMasterId id="2147483793" r:id="rId6"/>
    <p:sldMasterId id="2147483826" r:id="rId7"/>
    <p:sldMasterId id="2147483828" r:id="rId8"/>
    <p:sldMasterId id="2147483886" r:id="rId9"/>
  </p:sldMasterIdLst>
  <p:notesMasterIdLst>
    <p:notesMasterId r:id="rId31"/>
  </p:notesMasterIdLst>
  <p:sldIdLst>
    <p:sldId id="261" r:id="rId10"/>
    <p:sldId id="280" r:id="rId11"/>
    <p:sldId id="270" r:id="rId12"/>
    <p:sldId id="281" r:id="rId13"/>
    <p:sldId id="260" r:id="rId14"/>
    <p:sldId id="289" r:id="rId15"/>
    <p:sldId id="286" r:id="rId16"/>
    <p:sldId id="282" r:id="rId17"/>
    <p:sldId id="262" r:id="rId18"/>
    <p:sldId id="263" r:id="rId19"/>
    <p:sldId id="265" r:id="rId20"/>
    <p:sldId id="271" r:id="rId21"/>
    <p:sldId id="277" r:id="rId22"/>
    <p:sldId id="283" r:id="rId23"/>
    <p:sldId id="272" r:id="rId24"/>
    <p:sldId id="284" r:id="rId25"/>
    <p:sldId id="268" r:id="rId26"/>
    <p:sldId id="276" r:id="rId27"/>
    <p:sldId id="274" r:id="rId28"/>
    <p:sldId id="275" r:id="rId29"/>
    <p:sldId id="290" r:id="rId3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4075">
          <p15:clr>
            <a:srgbClr val="A4A3A4"/>
          </p15:clr>
        </p15:guide>
        <p15:guide id="3" pos="2880">
          <p15:clr>
            <a:srgbClr val="A4A3A4"/>
          </p15:clr>
        </p15:guide>
        <p15:guide id="4" pos="2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957"/>
    <a:srgbClr val="E1884B"/>
    <a:srgbClr val="D27732"/>
    <a:srgbClr val="E27222"/>
    <a:srgbClr val="F69C0A"/>
    <a:srgbClr val="FF681D"/>
    <a:srgbClr val="0092D2"/>
    <a:srgbClr val="70C8BE"/>
    <a:srgbClr val="89C443"/>
    <a:srgbClr val="02A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1904" autoAdjust="0"/>
  </p:normalViewPr>
  <p:slideViewPr>
    <p:cSldViewPr snapToGrid="0">
      <p:cViewPr varScale="1">
        <p:scale>
          <a:sx n="93" d="100"/>
          <a:sy n="93" d="100"/>
        </p:scale>
        <p:origin x="2814" y="90"/>
      </p:cViewPr>
      <p:guideLst>
        <p:guide orient="horz" pos="2161"/>
        <p:guide orient="horz" pos="4075"/>
        <p:guide pos="2880"/>
        <p:guide pos="2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6B354-D3B1-4F80-857B-C6B61207DBAB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Нажмите для редактирования стилей основного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E2509-9DCA-404C-9FF1-104E1173A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9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В этой презентации представлен обзор механизма глобального мониторинга по СПИДу. Он нацелен на измерение прогресса в достижении глобальных целей по СПИДу, установленных на 2025 год, и на прекращение распространения СПИДа к 2030 году.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2509-9DCA-404C-9FF1-104E1173A6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07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1A1A1A"/>
                </a:solidFill>
                <a:latin typeface="AvenirLTStd-Book"/>
              </a:rPr>
              <a:t>На втором этапе, в марте, при подготовке отчетности национальный докладчик вносит соответствующие данные и описательный отчет в онлайн-инструмент, загружает все подтверждающие документы и подтверждает подачу GAM до 31</a:t>
            </a:r>
            <a:r>
              <a:rPr lang="en-US" sz="1800" b="0" i="0" u="none" strike="noStrike" baseline="30000" dirty="0">
                <a:solidFill>
                  <a:srgbClr val="1A1A1A"/>
                </a:solidFill>
                <a:latin typeface="AvenirLTStd-Book"/>
              </a:rPr>
              <a:t>st</a:t>
            </a:r>
            <a:r>
              <a:rPr lang="en-US" sz="1800" b="0" i="0" u="none" strike="noStrike" baseline="0" dirty="0">
                <a:solidFill>
                  <a:srgbClr val="1A1A1A"/>
                </a:solidFill>
                <a:latin typeface="AvenirLTStd-Book"/>
              </a:rPr>
              <a:t> марта.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2509-9DCA-404C-9FF1-104E1173A6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14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1A1A1A"/>
                </a:solidFill>
                <a:latin typeface="AvenirLTStd-Book"/>
              </a:rPr>
              <a:t>На последнем этапе, с апреля по июнь, у национального докладчика остаются некоторые последующие задачи. ЮНЭЙДС может направить национальным докладчикам запросы по данным, которые важно решить до обнародования окончательного набора данных. Докладчики также могут использовать выдержки из онлайн-инструмента отчетности GAM для информирования любых публичных национальных мероприятий, форумов или обзоров </a:t>
            </a:r>
            <a:r>
              <a:rPr lang="en-US" sz="1800" b="0" i="0" u="none" strike="noStrike" baseline="0" dirty="0" err="1">
                <a:solidFill>
                  <a:srgbClr val="1A1A1A"/>
                </a:solidFill>
                <a:latin typeface="AvenirLTStd-Book"/>
              </a:rPr>
              <a:t>программ </a:t>
            </a:r>
            <a:r>
              <a:rPr lang="en-US" sz="1800" b="0" i="0" u="none" strike="noStrike" baseline="0" dirty="0">
                <a:solidFill>
                  <a:srgbClr val="1A1A1A"/>
                </a:solidFill>
                <a:latin typeface="AvenirLTStd-Book"/>
              </a:rPr>
              <a:t>о прогрессе в деле искоренения СПИДа к 2030 году. </a:t>
            </a:r>
          </a:p>
          <a:p>
            <a:pPr algn="l"/>
            <a:endParaRPr lang="en-US" sz="1800" b="0" i="0" u="none" strike="noStrike" baseline="0" dirty="0">
              <a:solidFill>
                <a:srgbClr val="1A1A1A"/>
              </a:solidFill>
              <a:latin typeface="AvenirLTStd-Book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1A1A1A"/>
                </a:solidFill>
                <a:latin typeface="AvenirLTStd-Book"/>
              </a:rPr>
              <a:t>В процессе окончательной доработки представленные данные должны быть проверены и согласованы между всеми партнерами в стране, включая организации, возглавляемые сообществами. Онлайн-инструмент отчетности поддерживает этот процесс благодаря возможности обмена данными с национальными заинтересованными сторонами. </a:t>
            </a:r>
          </a:p>
          <a:p>
            <a:pPr algn="l"/>
            <a:endParaRPr lang="en-US" sz="1800" b="0" i="0" u="none" strike="noStrike" baseline="0" dirty="0">
              <a:solidFill>
                <a:srgbClr val="1A1A1A"/>
              </a:solidFill>
              <a:latin typeface="AvenirLTStd-Book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1A1A1A"/>
                </a:solidFill>
                <a:latin typeface="AvenirLTStd-Book"/>
              </a:rPr>
              <a:t>Несколько стран сообщили, что эта функция позволяет организациям, возглавляемым общинами, и другим партнерам просматривать и вносить свой вклад в процесс подготовки отчетности, что обеспечивает более широкие и быстрые консультации с заинтересованными сторонами и их подтверждение.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2509-9DCA-404C-9FF1-104E1173A6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16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Одним из основных инструментов, который можно использовать для получения знаменателей для отчетности, является программный пакет Spectrum.</a:t>
            </a:r>
            <a:endParaRPr lang="en-US" altLang="en-US" sz="12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  <a:p>
            <a:r>
              <a:rPr lang="en-US" dirty="0"/>
              <a:t>Чтобы сократить ручной ввод данных, страны могут выбрать использование Spectrum в качестве источника. Результаты будут получены ЮНЭЙДС непосредственно из окончательного национального файла Spectrum.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2509-9DCA-404C-9FF1-104E1173A6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90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Сообщества и гражданское общество играют важную роль в осуществлении мер в ответ на СПИД. Процесс отчетности выигрывает от тесного участия представителей сообществ и гражданского общества, которые могут дать представление о статусе мер в ответ на СПИД, а также помочь выявить барьеры на пути эффективного предоставления услуг.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2509-9DCA-404C-9FF1-104E1173A6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74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Ниже мы приводим краткое описание нескольких доступных вам ресурсов, посвященных процессу отчетности.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2509-9DCA-404C-9FF1-104E1173A6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65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Вы можете обратиться за поддержкой в представительства ЮНЭЙДС, ЮНИСЕФ или ВОЗ, работающие в вашей стране, или написать по адресу 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AIDSreporting@unaids.org.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2509-9DCA-404C-9FF1-104E1173A6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61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Данные, представленные в предыдущих раундах отчетности и прошедшие проверку, доступны на сайте AIDSinfo.unaids.org.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2509-9DCA-404C-9FF1-104E1173A6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39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На главном сайте можно просмотреть эпидемиологические данные и данные по другим показателям, используя карты, таблицы данных, графики или проводя сравнение по странам.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2509-9DCA-404C-9FF1-104E1173A6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5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/>
              <a:t>Атлас ключевых групп населения посвящен данным по ключевым группам населения, охватывающим </a:t>
            </a:r>
            <a:r>
              <a:rPr lang="en-US" b="0" i="0" u="none" strike="noStrike" cap="all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работников секс-бизнеса, мужчин, имеющих половые контакты с мужчинами, людей, употребляющих наркотики, транссексуалов, заключенных и людей, живущих с ВИЧ.</a:t>
            </a:r>
            <a:endParaRPr lang="en-US" b="0" i="0" cap="all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2509-9DCA-404C-9FF1-104E1173A6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11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Финансовые панели включают глобальные, региональные и страновые данные о финансировании и расходах на меры в ответ на СПИД.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2509-9DCA-404C-9FF1-104E1173A6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97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Глобальный мониторинг по СПИДу состоит из нескольких компонентов.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2509-9DCA-404C-9FF1-104E1173A6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72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В аналитическом разделе "Законы и политика" вы можете найти данные о политике и законах, представленные в рамках ИЦНП и собранные ЮНЭЙДС из других источников, включая документы по странам и другие глобальные базы данных. Поиск данных можно осуществлять по регионам или конкретным странам, по темам и вопросам, а также просматривать их в виде таблиц, графиков или карт.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2509-9DCA-404C-9FF1-104E1173A6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45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Индикаторов более 70, и в ответах стран указывается, какие индикаторы имеют отношение к их мерам в ответ на СПИД и есть ли у них новые данные. </a:t>
            </a:r>
          </a:p>
          <a:p>
            <a:endParaRPr lang="en-US" dirty="0"/>
          </a:p>
          <a:p>
            <a:r>
              <a:rPr lang="en-US" dirty="0"/>
              <a:t>Помимо индикаторов, платформа отчетности включает в себя вопросник по законам и политике под названием "Национальные обязательства и инструмент политики", который состоит из отдельных компонентов, заполняемых правительством и гражданским обществом. </a:t>
            </a:r>
          </a:p>
          <a:p>
            <a:endParaRPr lang="en-US" dirty="0"/>
          </a:p>
          <a:p>
            <a:r>
              <a:rPr lang="en-US" dirty="0"/>
              <a:t>Платформа отчетности также поддерживает составление описательного отчета в форме резюме по областям обязательств, предусмотренных Политической декларацией по ВИЧ и СПИДу на 2021 год. Описательные резюме могут помочь в документировании ключевых замечаний по мерам в ответ на СПИД и действий, необходимых для ускорения прогресса.</a:t>
            </a:r>
          </a:p>
          <a:p>
            <a:endParaRPr lang="en-US" dirty="0"/>
          </a:p>
          <a:p>
            <a:r>
              <a:rPr lang="en-US" dirty="0"/>
              <a:t>Исследование лекарств и средств диагностики СПИДа проводится в сотрудничестве с ВОЗ и является важным инструментом мониторинга того, насколько система здравоохранения оснащена необходимым оборудованием для осуществления ответных мер.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2509-9DCA-404C-9FF1-104E1173A6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98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Структура и нумерация Глобального мониторинга по СПИДу остались такими же, как и в 2023 году, и соответствуют Глобальной стратегии по СПИДу и политической декларации 2021 года. В структуру GAM было включено несколько новых показателей для мониторинга областей, которые ранее в ней отсутствовали. В определения существующих показателей были внесены незначительные изменения.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2509-9DCA-404C-9FF1-104E1173A6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43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2509-9DCA-404C-9FF1-104E1173A6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04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2509-9DCA-404C-9FF1-104E1173A6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3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u="none" strike="noStrike" baseline="0" dirty="0">
                <a:solidFill>
                  <a:srgbClr val="1A1A1A"/>
                </a:solidFill>
                <a:latin typeface="Avenir-Book"/>
              </a:rPr>
              <a:t>Опросник NCPI представляет собой полный текст анкеты. </a:t>
            </a:r>
            <a:r>
              <a:rPr lang="en-US" sz="1400" b="0" i="0" u="none" strike="noStrike" baseline="0" dirty="0">
                <a:solidFill>
                  <a:srgbClr val="1A1A1A"/>
                </a:solidFill>
                <a:latin typeface="Avenir-Book"/>
              </a:rPr>
              <a:t>Она состоит из части А (</a:t>
            </a:r>
            <a:r>
              <a:rPr lang="en-US" sz="1400" dirty="0">
                <a:solidFill>
                  <a:srgbClr val="1A1A1A"/>
                </a:solidFill>
                <a:latin typeface="AvenirLTStd-Book"/>
              </a:rPr>
              <a:t>заполняется национальными органами власти) и части В (заполняется представителями сообществ и гражданского общества, а также другими неправительственными партнерами). </a:t>
            </a:r>
            <a:r>
              <a:rPr lang="en-US" sz="1200" dirty="0">
                <a:solidFill>
                  <a:srgbClr val="1A1A1A"/>
                </a:solidFill>
                <a:latin typeface="AvenirLTStd-Book"/>
              </a:rPr>
              <a:t>Формулировки некоторых вопросов были уточнены с учетом опыта предыдущих раундов отчетности, а также с учетом изменений в политических рекомендациях </a:t>
            </a:r>
            <a:r>
              <a:rPr lang="es-PA" sz="1200" dirty="0">
                <a:solidFill>
                  <a:srgbClr val="1A1A1A"/>
                </a:solidFill>
                <a:latin typeface="AvenirLTStd-Book"/>
              </a:rPr>
              <a:t>и </a:t>
            </a:r>
            <a:r>
              <a:rPr lang="es-PA" sz="1200" dirty="0" err="1">
                <a:solidFill>
                  <a:srgbClr val="1A1A1A"/>
                </a:solidFill>
                <a:latin typeface="AvenirLTStd-Book"/>
              </a:rPr>
              <a:t>имеющихся технологиях</a:t>
            </a:r>
            <a:r>
              <a:rPr lang="es-PA" sz="1200" dirty="0">
                <a:solidFill>
                  <a:srgbClr val="1A1A1A"/>
                </a:solidFill>
                <a:latin typeface="AvenirLTStd-Book"/>
              </a:rPr>
              <a:t>. </a:t>
            </a:r>
            <a:r>
              <a:rPr lang="es-PA" sz="1200" dirty="0" err="1">
                <a:solidFill>
                  <a:srgbClr val="1A1A1A"/>
                </a:solidFill>
                <a:latin typeface="AvenirLTStd-Book"/>
              </a:rPr>
              <a:t>Некоторые вопросы также были добавлены</a:t>
            </a:r>
            <a:r>
              <a:rPr lang="es-PA" sz="1200" dirty="0">
                <a:solidFill>
                  <a:srgbClr val="1A1A1A"/>
                </a:solidFill>
                <a:latin typeface="AvenirLTStd-Book"/>
              </a:rPr>
              <a:t>, а </a:t>
            </a:r>
            <a:r>
              <a:rPr lang="es-PA" sz="1200" dirty="0" err="1">
                <a:solidFill>
                  <a:srgbClr val="1A1A1A"/>
                </a:solidFill>
                <a:latin typeface="AvenirLTStd-Book"/>
              </a:rPr>
              <a:t>другие - </a:t>
            </a:r>
            <a:r>
              <a:rPr lang="es-PA" sz="1200" dirty="0">
                <a:solidFill>
                  <a:srgbClr val="1A1A1A"/>
                </a:solidFill>
                <a:latin typeface="AvenirLTStd-Book"/>
              </a:rPr>
              <a:t>исключены.</a:t>
            </a:r>
            <a:endParaRPr lang="en-US" sz="1200" dirty="0">
              <a:solidFill>
                <a:srgbClr val="1A1A1A"/>
              </a:solidFill>
              <a:latin typeface="AvenirLTStd-Book"/>
            </a:endParaRPr>
          </a:p>
          <a:p>
            <a:pPr marL="0" indent="0" algn="l">
              <a:buNone/>
            </a:pPr>
            <a:endParaRPr lang="en-US" sz="1200" b="0" i="0" u="none" strike="noStrike" baseline="0" dirty="0">
              <a:solidFill>
                <a:srgbClr val="1A1A1A"/>
              </a:solidFill>
              <a:latin typeface="Avenir-Book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2509-9DCA-404C-9FF1-104E1173A6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76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На следующих слайдах мы проиллюстрируем рекомендуемые шаги по проведению ежегодного национального отчета по СПИДу, разделив их на три этапа: 1) подготовка; 2) отчетность; 3) последующие действия.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2509-9DCA-404C-9FF1-104E1173A6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11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>
                <a:solidFill>
                  <a:srgbClr val="1A1A1A"/>
                </a:solidFill>
                <a:latin typeface="AvenirLTStd-Book"/>
              </a:rPr>
              <a:t>На подготовительном этапе, с декабря по февраль, национальный докладчик получает от ЮНЭЙДС сообщение с подтверждением о процессе подготовки отчета. </a:t>
            </a:r>
          </a:p>
          <a:p>
            <a:pPr algn="l"/>
            <a:r>
              <a:rPr lang="en-US" sz="1800" b="0" i="0" u="none" strike="noStrike" baseline="0">
                <a:solidFill>
                  <a:srgbClr val="1A1A1A"/>
                </a:solidFill>
                <a:latin typeface="AvenirLTStd-Book"/>
              </a:rPr>
              <a:t>Подготовительные шаги описаны в руководящих документах. Они включают определение индикаторов и источников данных, привлечение консультантов и обеспечение участия в процессе ключевых заинтересованных сторон, таких как ведущие представители правительства и гражданского общества, а также группы по оценке ВИЧ.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2509-9DCA-404C-9FF1-104E1173A6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7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E2807B90-6550-49C2-929B-6504882CAB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27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60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27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25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8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60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21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21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68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B7E240E-1DFB-4695-98EC-DEB85F449C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Нажмите, чтобы отредактировать стиль заголовка мастера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E787653-B6C5-473C-94DC-9CDB7A94D9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Нажмите для редактирования стилей основного текста</a:t>
            </a:r>
          </a:p>
          <a:p>
            <a:pPr lvl="1"/>
            <a:r>
              <a:rPr lang="en-US" altLang="en-US"/>
              <a:t>Второй уровень</a:t>
            </a:r>
          </a:p>
          <a:p>
            <a:pPr lvl="2"/>
            <a:r>
              <a:rPr lang="en-US" altLang="en-US"/>
              <a:t>Третий уровень</a:t>
            </a:r>
          </a:p>
          <a:p>
            <a:pPr lvl="3"/>
            <a:r>
              <a:rPr lang="en-US" altLang="en-US"/>
              <a:t>Четвертый уровень</a:t>
            </a:r>
          </a:p>
          <a:p>
            <a:pPr lvl="4"/>
            <a:r>
              <a:rPr lang="en-US" altLang="en-US"/>
              <a:t>Пятый уровень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98FE7-18D7-48E9-808E-EE45ABA027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52E4ABA-CB6F-444E-83F0-E7C01C2C506A}" type="datetimeFigureOut">
              <a:rPr lang="en-US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D4176-B4D7-4A76-A295-5D43538F9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67E8B-4D49-447F-A1E3-15BBE6583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A9660FE-02BF-450A-90CE-41C4227584E4}" type="slidenum">
              <a:rPr lang="en-US" altLang="en-US"/>
              <a:t>‹#›</a:t>
            </a:fld>
            <a:endParaRPr lang="en-US" altLang="en-US"/>
          </a:p>
        </p:txBody>
      </p:sp>
      <p:pic>
        <p:nvPicPr>
          <p:cNvPr id="1031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678A5486-1D5C-4B33-B500-B405751B75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68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68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1802D85-BE24-4CDA-A8A9-93CC50228AF4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70C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68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>
            <a:extLst>
              <a:ext uri="{FF2B5EF4-FFF2-40B4-BE49-F238E27FC236}">
                <a16:creationId xmlns:a16="http://schemas.microsoft.com/office/drawing/2014/main" id="{CD7CC756-9A42-493A-9A49-5E36E03F745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8" r:id="rId2"/>
    <p:sldLayoutId id="214748388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71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idsinfo.unaids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idsinfo.unaids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kpatlas.unaids.org/dashboard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hivfinancial.unaids.org/hivfinancialdashboards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awsandpolicies.unaids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s://www.unaids.org/en/global-aids-monitorin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idsreportingtool.unaids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6">
            <a:extLst>
              <a:ext uri="{FF2B5EF4-FFF2-40B4-BE49-F238E27FC236}">
                <a16:creationId xmlns:a16="http://schemas.microsoft.com/office/drawing/2014/main" id="{188327A2-BAE0-447E-82FD-CBB9F2547A23}"/>
              </a:ext>
            </a:extLst>
          </p:cNvPr>
          <p:cNvSpPr txBox="1">
            <a:spLocks/>
          </p:cNvSpPr>
          <p:nvPr/>
        </p:nvSpPr>
        <p:spPr bwMode="auto">
          <a:xfrm>
            <a:off x="546100" y="404813"/>
            <a:ext cx="2935288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ЮНЭЙДС </a:t>
            </a:r>
          </a:p>
        </p:txBody>
      </p:sp>
      <p:sp>
        <p:nvSpPr>
          <p:cNvPr id="6147" name="Title 1">
            <a:extLst>
              <a:ext uri="{FF2B5EF4-FFF2-40B4-BE49-F238E27FC236}">
                <a16:creationId xmlns:a16="http://schemas.microsoft.com/office/drawing/2014/main" id="{502C74B0-0F83-482D-846B-9127DAE9DD82}"/>
              </a:ext>
            </a:extLst>
          </p:cNvPr>
          <p:cNvSpPr txBox="1">
            <a:spLocks/>
          </p:cNvSpPr>
          <p:nvPr/>
        </p:nvSpPr>
        <p:spPr bwMode="auto">
          <a:xfrm>
            <a:off x="546100" y="942975"/>
            <a:ext cx="69532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2024 Глобальный мониторинг по СПИДу</a:t>
            </a:r>
          </a:p>
        </p:txBody>
      </p:sp>
      <p:pic>
        <p:nvPicPr>
          <p:cNvPr id="3" name="Graphic 2" descr="A square made of tiny squares">
            <a:extLst>
              <a:ext uri="{FF2B5EF4-FFF2-40B4-BE49-F238E27FC236}">
                <a16:creationId xmlns:a16="http://schemas.microsoft.com/office/drawing/2014/main" id="{BEA48FCE-0895-4D2D-A276-D4EE80D0C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021186"/>
            <a:ext cx="9144000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96"/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Tm="1549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039D124-5CE8-80C9-9719-2800C4636459}"/>
              </a:ext>
            </a:extLst>
          </p:cNvPr>
          <p:cNvGrpSpPr/>
          <p:nvPr/>
        </p:nvGrpSpPr>
        <p:grpSpPr>
          <a:xfrm>
            <a:off x="877155" y="71475"/>
            <a:ext cx="7157236" cy="6715050"/>
            <a:chOff x="877155" y="71475"/>
            <a:chExt cx="7157236" cy="67150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E2C700-94DE-7542-C9E2-1DB9A6962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7155" y="71475"/>
              <a:ext cx="7157236" cy="671505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50F5ECA-58C0-35D4-0CDF-53C938B24DE9}"/>
                </a:ext>
              </a:extLst>
            </p:cNvPr>
            <p:cNvSpPr/>
            <p:nvPr/>
          </p:nvSpPr>
          <p:spPr>
            <a:xfrm>
              <a:off x="5170282" y="1501280"/>
              <a:ext cx="1817649" cy="31223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11EBCF3-7418-7CF2-6FC7-928DB64508DD}"/>
                </a:ext>
              </a:extLst>
            </p:cNvPr>
            <p:cNvSpPr/>
            <p:nvPr/>
          </p:nvSpPr>
          <p:spPr>
            <a:xfrm>
              <a:off x="3667874" y="3821986"/>
              <a:ext cx="1417834" cy="801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23"/>
    </mc:Choice>
    <mc:Fallback xmlns="" xmlns:a16="http://schemas.microsoft.com/office/drawing/2014/main" xmlns:a14="http://schemas.microsoft.com/office/drawing/2010/main">
      <p:transition spd="slow" advTm="2392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AB799C-6D82-E59D-1F48-8FF402A3D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497" y="0"/>
            <a:ext cx="601700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F67DC9-7140-2501-0977-4D3182AC5C7A}"/>
              </a:ext>
            </a:extLst>
          </p:cNvPr>
          <p:cNvSpPr/>
          <p:nvPr/>
        </p:nvSpPr>
        <p:spPr>
          <a:xfrm>
            <a:off x="2712376" y="3935002"/>
            <a:ext cx="1489753" cy="1243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27E017-4D8E-306C-0A66-788B7A1A3320}"/>
              </a:ext>
            </a:extLst>
          </p:cNvPr>
          <p:cNvSpPr/>
          <p:nvPr/>
        </p:nvSpPr>
        <p:spPr>
          <a:xfrm>
            <a:off x="4179890" y="3940139"/>
            <a:ext cx="310786" cy="878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84BEC2-CA02-B51C-29ED-B440628CDB99}"/>
              </a:ext>
            </a:extLst>
          </p:cNvPr>
          <p:cNvSpPr/>
          <p:nvPr/>
        </p:nvSpPr>
        <p:spPr>
          <a:xfrm>
            <a:off x="5248159" y="4464950"/>
            <a:ext cx="43032" cy="16306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00"/>
    </mc:Choice>
    <mc:Fallback xmlns="" xmlns:a16="http://schemas.microsoft.com/office/drawing/2014/main" xmlns:a14="http://schemas.microsoft.com/office/drawing/2010/main">
      <p:transition spd="slow" advTm="477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6">
            <a:extLst>
              <a:ext uri="{FF2B5EF4-FFF2-40B4-BE49-F238E27FC236}">
                <a16:creationId xmlns:a16="http://schemas.microsoft.com/office/drawing/2014/main" id="{C2FDD706-9A5D-4148-9DEC-1E3492807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117858"/>
            <a:ext cx="9143999" cy="587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Avenir LT Std"/>
              </a:rPr>
              <a:t>Одним из основных инструментов, который можно использовать для получения знаменателей для отчетности, является программный пакет Spectrum.</a:t>
            </a:r>
            <a:endParaRPr lang="en-US" altLang="en-US" sz="1800" dirty="0">
              <a:solidFill>
                <a:srgbClr val="000000"/>
              </a:solidFill>
              <a:latin typeface="Avenir LT Std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altLang="en-US" sz="1800" dirty="0">
              <a:solidFill>
                <a:srgbClr val="000000"/>
              </a:solidFill>
              <a:latin typeface="Avenir LT Std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Avenir LT Std"/>
              </a:rPr>
              <a:t>Страны могут выбрать использование оценок Spectrum в качестве источника для отчетности по следующим показателям GAM: </a:t>
            </a:r>
          </a:p>
          <a:p>
            <a:pPr marL="685800" lvl="2">
              <a:lnSpc>
                <a:spcPct val="110000"/>
              </a:lnSpc>
              <a:spcBef>
                <a:spcPts val="0"/>
              </a:spcBef>
            </a:pPr>
            <a:r>
              <a:rPr lang="es-PA" sz="1400" dirty="0">
                <a:solidFill>
                  <a:srgbClr val="000000"/>
                </a:solidFill>
                <a:latin typeface="Avenir LT Std"/>
              </a:rPr>
              <a:t>1.1. Заболеваемость ВИЧ </a:t>
            </a:r>
          </a:p>
          <a:p>
            <a:pPr marL="685800" lvl="2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  <a:latin typeface="Avenir LT Std"/>
              </a:rPr>
              <a:t>2.1, 2.2 и 2.3. 95-95-95. Тестирование и лечение ВИЧ</a:t>
            </a:r>
          </a:p>
          <a:p>
            <a:pPr marL="685800" lvl="2">
              <a:lnSpc>
                <a:spcPct val="110000"/>
              </a:lnSpc>
              <a:spcBef>
                <a:spcPts val="0"/>
              </a:spcBef>
            </a:pPr>
            <a:r>
              <a:rPr lang="es-PA" sz="1400" dirty="0">
                <a:solidFill>
                  <a:srgbClr val="000000"/>
                </a:solidFill>
                <a:latin typeface="Avenir LT Std"/>
              </a:rPr>
              <a:t>2.7. </a:t>
            </a:r>
            <a:r>
              <a:rPr lang="es-PA" sz="1400" dirty="0" err="1">
                <a:solidFill>
                  <a:srgbClr val="000000"/>
                </a:solidFill>
                <a:latin typeface="Avenir LT Std"/>
              </a:rPr>
              <a:t>Смертность от </a:t>
            </a:r>
            <a:r>
              <a:rPr lang="es-PA" sz="1400" dirty="0">
                <a:solidFill>
                  <a:srgbClr val="000000"/>
                </a:solidFill>
                <a:latin typeface="Avenir LT Std"/>
              </a:rPr>
              <a:t>СПИДа</a:t>
            </a:r>
          </a:p>
          <a:p>
            <a:pPr marL="685800" lvl="2">
              <a:lnSpc>
                <a:spcPct val="110000"/>
              </a:lnSpc>
              <a:spcBef>
                <a:spcPts val="0"/>
              </a:spcBef>
            </a:pPr>
            <a:r>
              <a:rPr lang="es-PA" sz="1400" dirty="0">
                <a:solidFill>
                  <a:srgbClr val="000000"/>
                </a:solidFill>
                <a:latin typeface="Avenir LT Std"/>
              </a:rPr>
              <a:t>3.1 </a:t>
            </a:r>
            <a:r>
              <a:rPr lang="es-PA" sz="1400" dirty="0" err="1">
                <a:solidFill>
                  <a:srgbClr val="000000"/>
                </a:solidFill>
                <a:latin typeface="Avenir LT Std"/>
              </a:rPr>
              <a:t>Тестирование на </a:t>
            </a:r>
            <a:r>
              <a:rPr lang="es-PA" sz="1400" dirty="0">
                <a:solidFill>
                  <a:srgbClr val="000000"/>
                </a:solidFill>
                <a:latin typeface="Avenir LT Std"/>
              </a:rPr>
              <a:t>ВИЧ среди </a:t>
            </a:r>
            <a:r>
              <a:rPr lang="es-PA" sz="1400" dirty="0" err="1">
                <a:solidFill>
                  <a:srgbClr val="000000"/>
                </a:solidFill>
                <a:latin typeface="Avenir LT Std"/>
              </a:rPr>
              <a:t>беременных </a:t>
            </a:r>
            <a:r>
              <a:rPr lang="es-PA" sz="1400" dirty="0">
                <a:solidFill>
                  <a:srgbClr val="000000"/>
                </a:solidFill>
                <a:latin typeface="Avenir LT Std"/>
              </a:rPr>
              <a:t>женщин </a:t>
            </a:r>
          </a:p>
          <a:p>
            <a:pPr marL="685800" lvl="2">
              <a:lnSpc>
                <a:spcPct val="110000"/>
              </a:lnSpc>
              <a:spcBef>
                <a:spcPts val="0"/>
              </a:spcBef>
            </a:pPr>
            <a:r>
              <a:rPr lang="es-PA" sz="1400" dirty="0">
                <a:solidFill>
                  <a:srgbClr val="000000"/>
                </a:solidFill>
                <a:latin typeface="Avenir LT Std"/>
              </a:rPr>
              <a:t>3.2. </a:t>
            </a:r>
            <a:r>
              <a:rPr lang="es-PA" sz="1400" dirty="0" err="1">
                <a:solidFill>
                  <a:srgbClr val="000000"/>
                </a:solidFill>
                <a:latin typeface="Avenir LT Std"/>
              </a:rPr>
              <a:t>Ранняя </a:t>
            </a:r>
            <a:r>
              <a:rPr lang="es-PA" sz="1400" dirty="0">
                <a:solidFill>
                  <a:srgbClr val="000000"/>
                </a:solidFill>
                <a:latin typeface="Avenir LT Std"/>
              </a:rPr>
              <a:t>диагностика </a:t>
            </a:r>
            <a:r>
              <a:rPr lang="es-PA" sz="1400" dirty="0" err="1">
                <a:solidFill>
                  <a:srgbClr val="000000"/>
                </a:solidFill>
                <a:latin typeface="Avenir LT Std"/>
              </a:rPr>
              <a:t>новорожденных </a:t>
            </a:r>
          </a:p>
          <a:p>
            <a:pPr marL="685800" lvl="2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  <a:latin typeface="Avenir LT Std"/>
              </a:rPr>
              <a:t>3.3. Вертикальная передача ВИЧ </a:t>
            </a:r>
          </a:p>
          <a:p>
            <a:pPr marL="685800" lvl="2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  <a:latin typeface="Avenir LT Std"/>
              </a:rPr>
              <a:t>3.4. Профилактика вертикальной передачи ВИЧ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  <a:latin typeface="Avenir LT Std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Avenir LT Std"/>
              </a:rPr>
              <a:t>Результаты будут получены непосредственно из окончательного национального файла Spectrum. Отчетность по субнациональным данным по этому показателю будет вестись с помощью инструмента отчетности Глобального мониторинга по СПИДу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  <a:latin typeface="Avenir LT Std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Avenir LT Std"/>
              </a:rPr>
              <a:t>Для вышеуказанных показателей, по которым запрашиваются субнациональные данные: если страна имеет субнациональные оценки, разработанные с помощью Naomi, эти данные будут получены непосредственно из окончательного файла Naomi.</a:t>
            </a:r>
          </a:p>
          <a:p>
            <a:pPr>
              <a:lnSpc>
                <a:spcPts val="2200"/>
              </a:lnSpc>
              <a:spcBef>
                <a:spcPct val="0"/>
              </a:spcBef>
            </a:pPr>
            <a:endParaRPr lang="en-US" altLang="en-US" sz="18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72BD5-E3A0-0084-F2E7-B5D79BE1485A}"/>
              </a:ext>
            </a:extLst>
          </p:cNvPr>
          <p:cNvSpPr txBox="1">
            <a:spLocks/>
          </p:cNvSpPr>
          <p:nvPr/>
        </p:nvSpPr>
        <p:spPr bwMode="auto">
          <a:xfrm>
            <a:off x="363538" y="312738"/>
            <a:ext cx="777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спектра и Наоми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18"/>
    </mc:Choice>
    <mc:Fallback xmlns="" xmlns:a16="http://schemas.microsoft.com/office/drawing/2014/main" xmlns:a14="http://schemas.microsoft.com/office/drawing/2010/main">
      <p:transition spd="slow" advTm="2271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72B147E-656E-4894-828B-4FF017F6672B}"/>
              </a:ext>
            </a:extLst>
          </p:cNvPr>
          <p:cNvSpPr txBox="1">
            <a:spLocks/>
          </p:cNvSpPr>
          <p:nvPr/>
        </p:nvSpPr>
        <p:spPr bwMode="auto">
          <a:xfrm>
            <a:off x="363538" y="312738"/>
            <a:ext cx="777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Многосекторальное взаимодействие</a:t>
            </a:r>
          </a:p>
        </p:txBody>
      </p:sp>
      <p:sp>
        <p:nvSpPr>
          <p:cNvPr id="17411" name="TextBox 6">
            <a:extLst>
              <a:ext uri="{FF2B5EF4-FFF2-40B4-BE49-F238E27FC236}">
                <a16:creationId xmlns:a16="http://schemas.microsoft.com/office/drawing/2014/main" id="{0E81DE1F-D292-4ADD-8C78-F4D0D677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39119"/>
            <a:ext cx="9144000" cy="92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Странам рекомендуется привлекать к процессу отчетности по GAM многосекторальную группу заинтересованных сторон, включая организации, возглавляемые сообществами, и соответствующих представителей гражданского общества 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916B38-D59B-5060-9F7D-E556A3B1A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98" y="2481941"/>
            <a:ext cx="7977455" cy="4033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45"/>
    </mc:Choice>
    <mc:Fallback xmlns="" xmlns:a16="http://schemas.microsoft.com/office/drawing/2014/main" xmlns:a14="http://schemas.microsoft.com/office/drawing/2010/main">
      <p:transition spd="slow" advTm="4484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5E264E-164B-4FF6-AC72-E91D4EFC01EC}"/>
              </a:ext>
            </a:extLst>
          </p:cNvPr>
          <p:cNvSpPr txBox="1"/>
          <p:nvPr/>
        </p:nvSpPr>
        <p:spPr>
          <a:xfrm>
            <a:off x="0" y="0"/>
            <a:ext cx="9144000" cy="609008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en-CH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C719B8-DD7A-4275-B6A4-1004E4EA4DA3}"/>
              </a:ext>
            </a:extLst>
          </p:cNvPr>
          <p:cNvSpPr txBox="1">
            <a:spLocks/>
          </p:cNvSpPr>
          <p:nvPr/>
        </p:nvSpPr>
        <p:spPr bwMode="auto">
          <a:xfrm>
            <a:off x="523875" y="1363663"/>
            <a:ext cx="77724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Поддержка в процессе подготовки отчетности GAM</a:t>
            </a:r>
          </a:p>
        </p:txBody>
      </p:sp>
    </p:spTree>
    <p:extLst>
      <p:ext uri="{BB962C8B-B14F-4D97-AF65-F5344CB8AC3E}">
        <p14:creationId xmlns:p14="http://schemas.microsoft.com/office/powerpoint/2010/main" val="362602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1"/>
    </mc:Choice>
    <mc:Fallback xmlns="" xmlns:a16="http://schemas.microsoft.com/office/drawing/2014/main" xmlns:a14="http://schemas.microsoft.com/office/drawing/2010/main">
      <p:transition spd="slow" advTm="664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D32FD70-1BF6-4772-84E2-BC664F5BB0AF}"/>
              </a:ext>
            </a:extLst>
          </p:cNvPr>
          <p:cNvSpPr txBox="1">
            <a:spLocks/>
          </p:cNvSpPr>
          <p:nvPr/>
        </p:nvSpPr>
        <p:spPr bwMode="auto">
          <a:xfrm>
            <a:off x="363538" y="312738"/>
            <a:ext cx="777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в процессе подготовки отчетности</a:t>
            </a:r>
          </a:p>
        </p:txBody>
      </p:sp>
      <p:sp>
        <p:nvSpPr>
          <p:cNvPr id="19459" name="TextBox 6">
            <a:extLst>
              <a:ext uri="{FF2B5EF4-FFF2-40B4-BE49-F238E27FC236}">
                <a16:creationId xmlns:a16="http://schemas.microsoft.com/office/drawing/2014/main" id="{C7F9BB3B-88A8-4298-BA78-E915F66B8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1476375"/>
            <a:ext cx="797718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Техническую помощь можно получить в страновых офисах ЮНЭЙДС, ЮНИСЕФ и/или ВОЗ </a:t>
            </a:r>
          </a:p>
          <a:p>
            <a:endParaRPr lang="en-GB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Поддержка также предоставляется Департаментом стратегической информации ЮНЭЙДС (AIDSreporting@unaids.org).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16"/>
    </mc:Choice>
    <mc:Fallback xmlns="" xmlns:a16="http://schemas.microsoft.com/office/drawing/2014/main" xmlns:a14="http://schemas.microsoft.com/office/drawing/2010/main">
      <p:transition spd="slow" advTm="2431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5E264E-164B-4FF6-AC72-E91D4EFC01EC}"/>
              </a:ext>
            </a:extLst>
          </p:cNvPr>
          <p:cNvSpPr txBox="1"/>
          <p:nvPr/>
        </p:nvSpPr>
        <p:spPr>
          <a:xfrm>
            <a:off x="0" y="-87086"/>
            <a:ext cx="9144000" cy="609008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en-CH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C719B8-DD7A-4275-B6A4-1004E4EA4DA3}"/>
              </a:ext>
            </a:extLst>
          </p:cNvPr>
          <p:cNvSpPr txBox="1">
            <a:spLocks/>
          </p:cNvSpPr>
          <p:nvPr/>
        </p:nvSpPr>
        <p:spPr bwMode="auto">
          <a:xfrm>
            <a:off x="523875" y="1363663"/>
            <a:ext cx="77724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Где найти ранее представленные данные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A9533502-0664-4AD6-BD13-313D86213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75" y="2588972"/>
            <a:ext cx="6922547" cy="128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6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68"/>
    </mc:Choice>
    <mc:Fallback xmlns="" xmlns:a16="http://schemas.microsoft.com/office/drawing/2014/main" xmlns:a14="http://schemas.microsoft.com/office/drawing/2010/main">
      <p:transition spd="slow" advTm="1026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6">
            <a:extLst>
              <a:ext uri="{FF2B5EF4-FFF2-40B4-BE49-F238E27FC236}">
                <a16:creationId xmlns:a16="http://schemas.microsoft.com/office/drawing/2014/main" id="{0DBDF579-46FF-44E3-9534-0429A2D60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4068"/>
            <a:ext cx="5033963" cy="35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000000"/>
                </a:solidFill>
                <a:latin typeface="Arial"/>
                <a:ea typeface="ＭＳ Ｐゴシック"/>
                <a:cs typeface="Arial"/>
                <a:hlinkClick r:id="rId3"/>
              </a:rPr>
              <a:t>aidsinfo.unaids.org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492216-86E4-4DF5-BC42-77B4606FA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790576"/>
            <a:ext cx="7924800" cy="58680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41"/>
    </mc:Choice>
    <mc:Fallback xmlns="" xmlns:a16="http://schemas.microsoft.com/office/drawing/2014/main" xmlns:a14="http://schemas.microsoft.com/office/drawing/2010/main">
      <p:transition spd="slow" advTm="12541"/>
    </mc:Fallback>
  </mc:AlternateContent>
  <p:extLst>
    <p:ext uri="{3A86A75C-4F4B-4683-9AE1-C65F6400EC91}">
      <p14:laserTraceLst xmlns:p14="http://schemas.microsoft.com/office/powerpoint/2010/main">
        <p14:tracePtLst>
          <p14:tracePt t="5607" x="128588" y="1168400"/>
          <p14:tracePt t="5613" x="219075" y="1187450"/>
          <p14:tracePt t="5621" x="328613" y="1196975"/>
          <p14:tracePt t="5631" x="447675" y="1223963"/>
          <p14:tracePt t="5637" x="557213" y="1260475"/>
          <p14:tracePt t="5644" x="666750" y="1287463"/>
          <p14:tracePt t="5650" x="785813" y="1314450"/>
          <p14:tracePt t="5658" x="895350" y="1343025"/>
          <p14:tracePt t="5666" x="1050925" y="1370013"/>
          <p14:tracePt t="5673" x="1177925" y="1397000"/>
          <p14:tracePt t="5682" x="1306513" y="1433513"/>
          <p14:tracePt t="5688" x="1452563" y="1460500"/>
          <p14:tracePt t="5699" x="1571625" y="1489075"/>
          <p14:tracePt t="5702" x="1662113" y="1516063"/>
          <p14:tracePt t="5710" x="1781175" y="1543050"/>
          <p14:tracePt t="5718" x="1873250" y="1570038"/>
          <p14:tracePt t="5724" x="1990725" y="1598613"/>
          <p14:tracePt t="5732" x="2100263" y="1616075"/>
          <p14:tracePt t="5740" x="2174875" y="1625600"/>
          <p14:tracePt t="5747" x="2255838" y="1635125"/>
          <p14:tracePt t="5754" x="2328863" y="1635125"/>
          <p14:tracePt t="5763" x="2374900" y="1652588"/>
          <p14:tracePt t="5768" x="2411413" y="1662113"/>
          <p14:tracePt t="5775" x="2447925" y="1662113"/>
          <p14:tracePt t="5783" x="2474913" y="1662113"/>
          <p14:tracePt t="5790" x="2511425" y="1662113"/>
          <p14:tracePt t="5797" x="2540000" y="1662113"/>
          <p14:tracePt t="5804" x="2576513" y="1662113"/>
          <p14:tracePt t="5814" x="2613025" y="1662113"/>
          <p14:tracePt t="5820" x="2630488" y="1662113"/>
          <p14:tracePt t="5828" x="2676525" y="1662113"/>
          <p14:tracePt t="5836" x="2703513" y="1662113"/>
          <p14:tracePt t="5842" x="2732088" y="1662113"/>
          <p14:tracePt t="5850" x="2759075" y="1671638"/>
          <p14:tracePt t="5859" x="2795588" y="1679575"/>
          <p14:tracePt t="5869" x="2805113" y="1679575"/>
          <p14:tracePt t="5873" x="2822575" y="1689100"/>
          <p14:tracePt t="5884" x="2849563" y="1698625"/>
          <p14:tracePt t="5888" x="2859088" y="1698625"/>
          <p14:tracePt t="5903" x="2886075" y="1698625"/>
          <p14:tracePt t="5913" x="2895600" y="1708150"/>
          <p14:tracePt t="5919" x="2914650" y="1716088"/>
          <p14:tracePt t="5926" x="2922588" y="1716088"/>
          <p14:tracePt t="5937" x="2932113" y="1716088"/>
          <p14:tracePt t="5941" x="2941638" y="1716088"/>
          <p14:tracePt t="5953" x="2951163" y="1716088"/>
          <p14:tracePt t="5960" x="2959100" y="1716088"/>
          <p14:tracePt t="5975" x="2968625" y="1716088"/>
          <p14:tracePt t="5982" x="2978150" y="1716088"/>
          <p14:tracePt t="6819" x="2987675" y="1716088"/>
          <p14:tracePt t="6825" x="3005138" y="1716088"/>
          <p14:tracePt t="6833" x="3032125" y="1725613"/>
          <p14:tracePt t="6841" x="3051175" y="1735138"/>
          <p14:tracePt t="6848" x="3087688" y="1744663"/>
          <p14:tracePt t="6855" x="3124200" y="1752600"/>
          <p14:tracePt t="6866" x="3170238" y="1781175"/>
          <p14:tracePt t="6870" x="3206750" y="1789113"/>
          <p14:tracePt t="6878" x="3252788" y="1798638"/>
          <p14:tracePt t="6884" x="3279775" y="1817688"/>
          <p14:tracePt t="6893" x="3325813" y="1825625"/>
          <p14:tracePt t="6899" x="3343275" y="1835150"/>
          <p14:tracePt t="6907" x="3370263" y="1835150"/>
          <p14:tracePt t="6916" x="3389313" y="1844675"/>
          <p14:tracePt t="6921" x="3406775" y="1854200"/>
          <p14:tracePt t="6936" x="3435350" y="1854200"/>
          <p14:tracePt t="6943" x="3452813" y="1854200"/>
          <p14:tracePt t="6951" x="3462338" y="1854200"/>
          <p14:tracePt t="6963" x="3471863" y="1854200"/>
          <p14:tracePt t="6971" x="3479800" y="1854200"/>
          <p14:tracePt t="6979" x="3498850" y="1854200"/>
          <p14:tracePt t="6985" x="3508375" y="1854200"/>
          <p14:tracePt t="6995" x="3525838" y="1854200"/>
          <p14:tracePt t="7001" x="3544888" y="1854200"/>
          <p14:tracePt t="7007" x="3552825" y="1854200"/>
          <p14:tracePt t="7016" x="3581400" y="1854200"/>
          <p14:tracePt t="7022" x="3581400" y="1844675"/>
          <p14:tracePt t="7029" x="3598863" y="1844675"/>
          <p14:tracePt t="7037" x="3617913" y="1835150"/>
          <p14:tracePt t="7061" x="3654425" y="1835150"/>
          <p14:tracePt t="7067" x="3662363" y="1825625"/>
          <p14:tracePt t="7074" x="3662363" y="1817688"/>
          <p14:tracePt t="7081" x="3681413" y="1817688"/>
          <p14:tracePt t="7088" x="3690938" y="1817688"/>
          <p14:tracePt t="7095" x="3698875" y="1817688"/>
          <p14:tracePt t="7117" x="3708400" y="1817688"/>
          <p14:tracePt t="7121" x="3717925" y="1817688"/>
          <p14:tracePt t="7135" x="3727450" y="1817688"/>
          <p14:tracePt t="7158" x="3735388" y="1817688"/>
          <p14:tracePt t="7167" x="3744913" y="1817688"/>
          <p14:tracePt t="7187" x="3744913" y="1808163"/>
          <p14:tracePt t="7195" x="3744913" y="1798638"/>
          <p14:tracePt t="7209" x="3744913" y="1789113"/>
          <p14:tracePt t="7215" x="3744913" y="1781175"/>
          <p14:tracePt t="7237" x="3744913" y="1771650"/>
          <p14:tracePt t="7252" x="3744913" y="1762125"/>
          <p14:tracePt t="8198" x="3754438" y="1762125"/>
          <p14:tracePt t="8205" x="3763963" y="1762125"/>
          <p14:tracePt t="8215" x="3781425" y="1771650"/>
          <p14:tracePt t="8219" x="3800475" y="1771650"/>
          <p14:tracePt t="8234" x="3846513" y="1781175"/>
          <p14:tracePt t="8243" x="3873500" y="1789113"/>
          <p14:tracePt t="8252" x="3890963" y="1789113"/>
          <p14:tracePt t="8256" x="3910013" y="1789113"/>
          <p14:tracePt t="8266" x="3927475" y="1798638"/>
          <p14:tracePt t="8270" x="3956050" y="1808163"/>
          <p14:tracePt t="8279" x="3992563" y="1808163"/>
          <p14:tracePt t="8285" x="4010025" y="1817688"/>
          <p14:tracePt t="8294" x="4037013" y="1817688"/>
          <p14:tracePt t="8301" x="4065588" y="1817688"/>
          <p14:tracePt t="8307" x="4102100" y="1817688"/>
          <p14:tracePt t="8314" x="4138613" y="1817688"/>
          <p14:tracePt t="8321" x="4165600" y="1817688"/>
          <p14:tracePt t="8330" x="4202113" y="1817688"/>
          <p14:tracePt t="8337" x="4238625" y="1817688"/>
          <p14:tracePt t="8345" x="4265613" y="1817688"/>
          <p14:tracePt t="8352" x="4292600" y="1808163"/>
          <p14:tracePt t="8362" x="4311650" y="1808163"/>
          <p14:tracePt t="8366" x="4330700" y="1808163"/>
          <p14:tracePt t="8374" x="4348163" y="1798638"/>
          <p14:tracePt t="8381" x="4357688" y="1798638"/>
          <p14:tracePt t="8388" x="4375150" y="1798638"/>
          <p14:tracePt t="8395" x="4384675" y="1798638"/>
          <p14:tracePt t="8418" x="4403725" y="1798638"/>
          <p14:tracePt t="8425" x="4411663" y="1789113"/>
          <p14:tracePt t="8433" x="4421188" y="1789113"/>
          <p14:tracePt t="8441" x="4440238" y="1789113"/>
          <p14:tracePt t="8447" x="4448175" y="1789113"/>
          <p14:tracePt t="8462" x="4467225" y="1789113"/>
          <p14:tracePt t="8478" x="4476750" y="1789113"/>
          <p14:tracePt t="8485" x="4484688" y="1789113"/>
          <p14:tracePt t="8499" x="4494213" y="1789113"/>
          <p14:tracePt t="8514" x="4503738" y="1789113"/>
          <p14:tracePt t="8536" x="4513263" y="1789113"/>
          <p14:tracePt t="8551" x="4513263" y="1781175"/>
          <p14:tracePt t="8565" x="4521200" y="1781175"/>
          <p14:tracePt t="9518" x="4540250" y="1781175"/>
          <p14:tracePt t="9532" x="4594225" y="1781175"/>
          <p14:tracePt t="9541" x="4613275" y="1781175"/>
          <p14:tracePt t="9547" x="4630738" y="1781175"/>
          <p14:tracePt t="9556" x="4667250" y="1781175"/>
          <p14:tracePt t="9563" x="4676775" y="1781175"/>
          <p14:tracePt t="9571" x="4695825" y="1781175"/>
          <p14:tracePt t="9580" x="4732338" y="1781175"/>
          <p14:tracePt t="9584" x="4740275" y="1781175"/>
          <p14:tracePt t="9594" x="4759325" y="1781175"/>
          <p14:tracePt t="9599" x="4776788" y="1781175"/>
          <p14:tracePt t="9605" x="4795838" y="1781175"/>
          <p14:tracePt t="9612" x="4813300" y="1781175"/>
          <p14:tracePt t="9619" x="4832350" y="1781175"/>
          <p14:tracePt t="9627" x="4841875" y="1781175"/>
          <p14:tracePt t="9634" x="4851400" y="1781175"/>
          <p14:tracePt t="9642" x="4868863" y="1781175"/>
          <p14:tracePt t="9649" x="4878388" y="1781175"/>
          <p14:tracePt t="9664" x="4895850" y="1781175"/>
          <p14:tracePt t="9670" x="4905375" y="1781175"/>
          <p14:tracePt t="9679" x="4914900" y="1781175"/>
          <p14:tracePt t="9686" x="4924425" y="1781175"/>
          <p14:tracePt t="9693" x="4932363" y="1781175"/>
          <p14:tracePt t="9701" x="4941888" y="1781175"/>
          <p14:tracePt t="9710" x="4951413" y="1781175"/>
          <p14:tracePt t="9716" x="4960938" y="1781175"/>
          <p14:tracePt t="9724" x="4978400" y="1781175"/>
          <p14:tracePt t="9732" x="4997450" y="1781175"/>
          <p14:tracePt t="9739" x="5005388" y="1781175"/>
          <p14:tracePt t="9746" x="5014913" y="1781175"/>
          <p14:tracePt t="9754" x="5024438" y="1781175"/>
          <p14:tracePt t="9760" x="5033963" y="1781175"/>
          <p14:tracePt t="9769" x="5041900" y="1781175"/>
          <p14:tracePt t="9783" x="5051425" y="1781175"/>
          <p14:tracePt t="9790" x="5060950" y="1781175"/>
          <p14:tracePt t="9805" x="5070475" y="1781175"/>
          <p14:tracePt t="9812" x="5078413" y="1781175"/>
          <p14:tracePt t="11652" x="4786313" y="1525588"/>
          <p14:tracePt t="11662" x="4248150" y="1041400"/>
          <p14:tracePt t="11667" x="3773488" y="566738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6">
            <a:extLst>
              <a:ext uri="{FF2B5EF4-FFF2-40B4-BE49-F238E27FC236}">
                <a16:creationId xmlns:a16="http://schemas.microsoft.com/office/drawing/2014/main" id="{F717F661-A998-4F7C-AF2B-0DB2F55FF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738188"/>
            <a:ext cx="50339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es-CR" altLang="en-US" sz="18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http://kpatlas.unaids.org/dashboard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BC29C6-5AFF-4152-A85B-8E15F4AF6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1100138"/>
            <a:ext cx="7758571" cy="53218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15"/>
    </mc:Choice>
    <mc:Fallback xmlns="" xmlns:a16="http://schemas.microsoft.com/office/drawing/2014/main" xmlns:a14="http://schemas.microsoft.com/office/drawing/2010/main">
      <p:transition spd="slow" advTm="1451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6">
            <a:extLst>
              <a:ext uri="{FF2B5EF4-FFF2-40B4-BE49-F238E27FC236}">
                <a16:creationId xmlns:a16="http://schemas.microsoft.com/office/drawing/2014/main" id="{A4E48934-D3A0-4DB4-9A9D-8410F72FF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738188"/>
            <a:ext cx="61880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es-CR" altLang="en-US" sz="18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http://hivfinancial.unaids.org/hivfinancialdashboards.html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B77A8D-60F5-41EF-B4AC-71949D5DEED4}"/>
              </a:ext>
            </a:extLst>
          </p:cNvPr>
          <p:cNvGrpSpPr/>
          <p:nvPr/>
        </p:nvGrpSpPr>
        <p:grpSpPr>
          <a:xfrm>
            <a:off x="410680" y="1206019"/>
            <a:ext cx="8322639" cy="4445962"/>
            <a:chOff x="-11908" y="1405800"/>
            <a:chExt cx="8720479" cy="4445962"/>
          </a:xfrm>
        </p:grpSpPr>
        <p:pic>
          <p:nvPicPr>
            <p:cNvPr id="23554" name="Picture 1">
              <a:extLst>
                <a:ext uri="{FF2B5EF4-FFF2-40B4-BE49-F238E27FC236}">
                  <a16:creationId xmlns:a16="http://schemas.microsoft.com/office/drawing/2014/main" id="{E70CDC07-3F93-4CE1-B12D-C6F9807CC2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05800"/>
              <a:ext cx="8708571" cy="2850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1823A26-72CE-41A5-97F6-525979815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1908" y="2372633"/>
              <a:ext cx="8720479" cy="347912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25"/>
    </mc:Choice>
    <mc:Fallback xmlns="" xmlns:a16="http://schemas.microsoft.com/office/drawing/2014/main" xmlns:a14="http://schemas.microsoft.com/office/drawing/2010/main">
      <p:transition spd="slow" advTm="1082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5E264E-164B-4FF6-AC72-E91D4EFC01EC}"/>
              </a:ext>
            </a:extLst>
          </p:cNvPr>
          <p:cNvSpPr txBox="1"/>
          <p:nvPr/>
        </p:nvSpPr>
        <p:spPr>
          <a:xfrm>
            <a:off x="0" y="0"/>
            <a:ext cx="9144000" cy="609008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en-CH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C719B8-DD7A-4275-B6A4-1004E4EA4DA3}"/>
              </a:ext>
            </a:extLst>
          </p:cNvPr>
          <p:cNvSpPr txBox="1">
            <a:spLocks/>
          </p:cNvSpPr>
          <p:nvPr/>
        </p:nvSpPr>
        <p:spPr bwMode="auto">
          <a:xfrm>
            <a:off x="523875" y="1363662"/>
            <a:ext cx="7772400" cy="110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Компоненты отчетов GAM за 2024 год</a:t>
            </a:r>
          </a:p>
        </p:txBody>
      </p:sp>
    </p:spTree>
    <p:extLst>
      <p:ext uri="{BB962C8B-B14F-4D97-AF65-F5344CB8AC3E}">
        <p14:creationId xmlns:p14="http://schemas.microsoft.com/office/powerpoint/2010/main" val="215898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8"/>
    </mc:Choice>
    <mc:Fallback xmlns="" xmlns:a16="http://schemas.microsoft.com/office/drawing/2014/main" xmlns:a14="http://schemas.microsoft.com/office/drawing/2010/main">
      <p:transition spd="slow" advTm="501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6">
            <a:extLst>
              <a:ext uri="{FF2B5EF4-FFF2-40B4-BE49-F238E27FC236}">
                <a16:creationId xmlns:a16="http://schemas.microsoft.com/office/drawing/2014/main" id="{A6820627-ED5F-4D1C-83A0-2E5466CE4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496" y="373856"/>
            <a:ext cx="61880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es-CR" altLang="en-US" sz="18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http://lawsandpolicies.unaids.org/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A644D-4AE2-4145-BE95-4864D44EB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96" y="719688"/>
            <a:ext cx="7803081" cy="6040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81"/>
    </mc:Choice>
    <mc:Fallback xmlns="" xmlns:a16="http://schemas.microsoft.com/office/drawing/2014/main" xmlns:a14="http://schemas.microsoft.com/office/drawing/2010/main">
      <p:transition spd="slow" advTm="13081"/>
    </mc:Fallback>
  </mc:AlternateContent>
  <p:extLst>
    <p:ext uri="{3A86A75C-4F4B-4683-9AE1-C65F6400EC91}">
      <p14:laserTraceLst xmlns:p14="http://schemas.microsoft.com/office/powerpoint/2010/main">
        <p14:tracePtLst>
          <p14:tracePt t="1064" x="5810250" y="630238"/>
          <p14:tracePt t="1070" x="5810250" y="647700"/>
          <p14:tracePt t="1084" x="5827713" y="693738"/>
          <p14:tracePt t="1092" x="5827713" y="739775"/>
          <p14:tracePt t="1102" x="5846763" y="793750"/>
          <p14:tracePt t="1106" x="5854700" y="849313"/>
          <p14:tracePt t="1116" x="5854700" y="912813"/>
          <p14:tracePt t="1124" x="5854700" y="985838"/>
          <p14:tracePt t="1130" x="5854700" y="1022350"/>
          <p14:tracePt t="1141" x="5854700" y="1050925"/>
          <p14:tracePt t="1146" x="5854700" y="1087438"/>
          <p14:tracePt t="1157" x="5864225" y="1131888"/>
          <p14:tracePt t="1168" x="5873750" y="1150938"/>
          <p14:tracePt t="1170" x="5873750" y="1168400"/>
          <p14:tracePt t="1179" x="5883275" y="1177925"/>
          <p14:tracePt t="1185" x="5891213" y="1196975"/>
          <p14:tracePt t="1200" x="5900738" y="1204913"/>
          <p14:tracePt t="1215" x="5919788" y="1204913"/>
          <p14:tracePt t="1222" x="5929313" y="1204913"/>
          <p14:tracePt t="1229" x="5937250" y="1204913"/>
          <p14:tracePt t="1237" x="5956300" y="1204913"/>
          <p14:tracePt t="1251" x="5965825" y="1204913"/>
          <p14:tracePt t="1273" x="5973763" y="1204913"/>
          <p14:tracePt t="1281" x="5983288" y="1204913"/>
          <p14:tracePt t="1295" x="5992813" y="1204913"/>
          <p14:tracePt t="1303" x="6002338" y="1204913"/>
          <p14:tracePt t="1318" x="6010275" y="1204913"/>
          <p14:tracePt t="6276" x="6019800" y="1204913"/>
          <p14:tracePt t="6285" x="6056313" y="1204913"/>
          <p14:tracePt t="6295" x="6083300" y="1196975"/>
          <p14:tracePt t="6297" x="6102350" y="1196975"/>
          <p14:tracePt t="6307" x="6148388" y="1187450"/>
          <p14:tracePt t="6311" x="6175375" y="1177925"/>
          <p14:tracePt t="6319" x="6202363" y="1177925"/>
          <p14:tracePt t="6325" x="6229350" y="1168400"/>
          <p14:tracePt t="6333" x="6265863" y="1168400"/>
          <p14:tracePt t="6340" x="6284913" y="1160463"/>
          <p14:tracePt t="6347" x="6321425" y="1160463"/>
          <p14:tracePt t="6356" x="6338888" y="1160463"/>
          <p14:tracePt t="6362" x="6357938" y="1160463"/>
          <p14:tracePt t="6369" x="6375400" y="1160463"/>
          <p14:tracePt t="6378" x="6394450" y="1160463"/>
          <p14:tracePt t="6384" x="6411913" y="1160463"/>
          <p14:tracePt t="6391" x="6421438" y="1160463"/>
          <p14:tracePt t="6406" x="6440488" y="1160463"/>
          <p14:tracePt t="6415" x="6448425" y="1160463"/>
          <p14:tracePt t="6426" x="6457950" y="1160463"/>
          <p14:tracePt t="6430" x="6477000" y="1160463"/>
          <p14:tracePt t="6445" x="6486525" y="1160463"/>
          <p14:tracePt t="6454" x="6503988" y="1160463"/>
          <p14:tracePt t="6461" x="6513513" y="1160463"/>
          <p14:tracePt t="6468" x="6530975" y="1160463"/>
          <p14:tracePt t="6478" x="6540500" y="1160463"/>
          <p14:tracePt t="6481" x="6559550" y="1168400"/>
          <p14:tracePt t="6489" x="6567488" y="1168400"/>
          <p14:tracePt t="6502" x="6586538" y="1168400"/>
          <p14:tracePt t="6511" x="6596063" y="1168400"/>
          <p14:tracePt t="6517" x="6604000" y="1168400"/>
          <p14:tracePt t="6532" x="6613525" y="1168400"/>
          <p14:tracePt t="6539" x="6623050" y="1168400"/>
          <p14:tracePt t="6561" x="6632575" y="1168400"/>
          <p14:tracePt t="6583" x="6640513" y="1168400"/>
          <p14:tracePt t="12138" x="6577013" y="1104900"/>
          <p14:tracePt t="12145" x="6411913" y="958850"/>
          <p14:tracePt t="12152" x="6165850" y="730250"/>
        </p14:tracePtLst>
      </p14:laserTrace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0C6666-50C5-4330-8F8C-73930E985083}"/>
              </a:ext>
            </a:extLst>
          </p:cNvPr>
          <p:cNvSpPr txBox="1"/>
          <p:nvPr/>
        </p:nvSpPr>
        <p:spPr>
          <a:xfrm>
            <a:off x="508233" y="3108595"/>
            <a:ext cx="82777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Для получения дополнительной информации посетите:</a:t>
            </a:r>
          </a:p>
          <a:p>
            <a:endParaRPr lang="en-US" sz="2800"/>
          </a:p>
          <a:p>
            <a:r>
              <a:rPr lang="en-US" sz="2800">
                <a:hlinkClick r:id="rId2"/>
              </a:rPr>
              <a:t>https://www.unaids.org/en/global-aids-monitoring</a:t>
            </a:r>
            <a:endParaRPr lang="en-US" sz="2800"/>
          </a:p>
          <a:p>
            <a:endParaRPr lang="en-US" sz="2800"/>
          </a:p>
          <a:p>
            <a:endParaRPr lang="en-US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FDC22-6938-4C33-B9A5-48AEE62DE868}"/>
              </a:ext>
            </a:extLst>
          </p:cNvPr>
          <p:cNvSpPr txBox="1"/>
          <p:nvPr/>
        </p:nvSpPr>
        <p:spPr>
          <a:xfrm>
            <a:off x="0" y="1"/>
            <a:ext cx="9143999" cy="15520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8400C6-1AA0-4CD1-9E0A-08F27C730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096" y="375988"/>
            <a:ext cx="4391879" cy="82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02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6431AA3-00C2-464C-AB63-6C7490ACF4A1}"/>
              </a:ext>
            </a:extLst>
          </p:cNvPr>
          <p:cNvSpPr txBox="1">
            <a:spLocks/>
          </p:cNvSpPr>
          <p:nvPr/>
        </p:nvSpPr>
        <p:spPr bwMode="auto">
          <a:xfrm>
            <a:off x="363538" y="312738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2024 Отчетность GAM</a:t>
            </a:r>
          </a:p>
        </p:txBody>
      </p:sp>
      <p:sp>
        <p:nvSpPr>
          <p:cNvPr id="7171" name="TextBox 6">
            <a:extLst>
              <a:ext uri="{FF2B5EF4-FFF2-40B4-BE49-F238E27FC236}">
                <a16:creationId xmlns:a16="http://schemas.microsoft.com/office/drawing/2014/main" id="{BF1FFD78-85FE-4A02-856A-97F26BD3E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" y="1476375"/>
            <a:ext cx="8117271" cy="261353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lnSpc>
                <a:spcPts val="2200"/>
              </a:lnSpc>
              <a:spcBef>
                <a:spcPct val="0"/>
              </a:spcBef>
              <a:defRPr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по показателям</a:t>
            </a:r>
          </a:p>
          <a:p>
            <a:pPr marL="1028700" lvl="1" eaLnBrk="1" hangingPunct="1">
              <a:lnSpc>
                <a:spcPts val="2200"/>
              </a:lnSpc>
              <a:spcBef>
                <a:spcPct val="0"/>
              </a:spcBef>
              <a:defRPr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Включая дезагрегированные и субнациональные данные, где это необходимо</a:t>
            </a:r>
          </a:p>
          <a:p>
            <a:pPr marL="285750" indent="-285750" eaLnBrk="1" hangingPunct="1">
              <a:lnSpc>
                <a:spcPts val="2200"/>
              </a:lnSpc>
              <a:spcBef>
                <a:spcPct val="0"/>
              </a:spcBef>
              <a:defRPr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ts val="2200"/>
              </a:lnSpc>
              <a:spcBef>
                <a:spcPct val="0"/>
              </a:spcBef>
              <a:defRPr/>
            </a:pPr>
            <a:r>
              <a:rPr lang="en-US" alt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Инструмент национальных обязательств и политики (NCPI)</a:t>
            </a:r>
          </a:p>
          <a:p>
            <a:pPr marL="285750" indent="-285750" eaLnBrk="1" hangingPunct="1">
              <a:lnSpc>
                <a:spcPts val="2200"/>
              </a:lnSpc>
              <a:spcBef>
                <a:spcPct val="0"/>
              </a:spcBef>
              <a:defRPr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ts val="2200"/>
              </a:lnSpc>
              <a:spcBef>
                <a:spcPct val="0"/>
              </a:spcBef>
              <a:defRPr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Описательный отчет (по желанию)</a:t>
            </a:r>
          </a:p>
          <a:p>
            <a:pPr marL="285750" indent="-285750" eaLnBrk="1" hangingPunct="1">
              <a:lnSpc>
                <a:spcPts val="2200"/>
              </a:lnSpc>
              <a:spcBef>
                <a:spcPct val="0"/>
              </a:spcBef>
              <a:defRPr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ts val="2200"/>
              </a:lnSpc>
              <a:spcBef>
                <a:spcPct val="0"/>
              </a:spcBef>
              <a:defRPr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лекарственных препаратов и средств диагностики СПИДа</a:t>
            </a:r>
          </a:p>
          <a:p>
            <a:pPr eaLnBrk="1" hangingPunct="1">
              <a:lnSpc>
                <a:spcPts val="22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15C47-16DE-42FA-BC7B-1E7A9B8D7258}"/>
              </a:ext>
            </a:extLst>
          </p:cNvPr>
          <p:cNvSpPr txBox="1"/>
          <p:nvPr/>
        </p:nvSpPr>
        <p:spPr>
          <a:xfrm>
            <a:off x="418010" y="5316583"/>
            <a:ext cx="397111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Ссылка на платформу для отчетности:</a:t>
            </a:r>
          </a:p>
          <a:p>
            <a:r>
              <a:rPr lang="en-US">
                <a:hlinkClick r:id="rId3"/>
              </a:rPr>
              <a:t>https://aidsreportingtool.unaids.org/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57"/>
    </mc:Choice>
    <mc:Fallback xmlns="" xmlns:a16="http://schemas.microsoft.com/office/drawing/2014/main" xmlns:a14="http://schemas.microsoft.com/office/drawing/2010/main">
      <p:transition spd="slow" advTm="5305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5E264E-164B-4FF6-AC72-E91D4EFC01EC}"/>
              </a:ext>
            </a:extLst>
          </p:cNvPr>
          <p:cNvSpPr txBox="1"/>
          <p:nvPr/>
        </p:nvSpPr>
        <p:spPr>
          <a:xfrm>
            <a:off x="0" y="0"/>
            <a:ext cx="9144000" cy="609008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en-CH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C719B8-DD7A-4275-B6A4-1004E4EA4DA3}"/>
              </a:ext>
            </a:extLst>
          </p:cNvPr>
          <p:cNvSpPr txBox="1">
            <a:spLocks/>
          </p:cNvSpPr>
          <p:nvPr/>
        </p:nvSpPr>
        <p:spPr bwMode="auto">
          <a:xfrm>
            <a:off x="63374" y="1978964"/>
            <a:ext cx="9144000" cy="10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Изменения в показателях GAM после составления отчета за 2023 год</a:t>
            </a:r>
          </a:p>
          <a:p>
            <a:pPr eaLnBrk="1" hangingPunct="1"/>
            <a:endParaRPr lang="en-US" altLang="en-US" sz="3200" dirty="0">
              <a:solidFill>
                <a:schemeClr val="bg1"/>
              </a:solidFill>
              <a:latin typeface="Arial"/>
              <a:ea typeface="ＭＳ Ｐゴシック"/>
              <a:cs typeface="Arial"/>
            </a:endParaRPr>
          </a:p>
          <a:p>
            <a:pPr eaLnBrk="1" hangingPunct="1"/>
            <a:endParaRPr lang="en-US" altLang="en-US" sz="3200" dirty="0">
              <a:solidFill>
                <a:schemeClr val="bg1"/>
              </a:solidFill>
              <a:latin typeface="Arial"/>
              <a:ea typeface="ＭＳ Ｐゴシック"/>
              <a:cs typeface="Arial"/>
            </a:endParaRPr>
          </a:p>
          <a:p>
            <a:pPr eaLnBrk="1" hangingPunct="1"/>
            <a:endParaRPr lang="en-US" altLang="en-US" sz="3200" dirty="0">
              <a:solidFill>
                <a:schemeClr val="bg1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95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6"/>
    </mc:Choice>
    <mc:Fallback xmlns="" xmlns:a16="http://schemas.microsoft.com/office/drawing/2014/main" xmlns:a14="http://schemas.microsoft.com/office/drawing/2010/main">
      <p:transition spd="slow" advTm="1116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6">
            <a:extLst>
              <a:ext uri="{FF2B5EF4-FFF2-40B4-BE49-F238E27FC236}">
                <a16:creationId xmlns:a16="http://schemas.microsoft.com/office/drawing/2014/main" id="{7AE5402D-E2F2-4419-9886-B99F0BE97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6" y="448310"/>
            <a:ext cx="9144000" cy="464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Avenir LT Std"/>
              </a:rPr>
              <a:t>Четыре новых показателя, связанных с целями 10-10-10 по достижению гендерного равенства, реализации прав человека и искоренению стигмы и дискриминации: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venir LT Std"/>
              </a:rPr>
              <a:t>4.3 Гендерная чувствительность услуг в связи с ВИЧ*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venir LT Std"/>
              </a:rPr>
              <a:t>6.8 Дискриминационное отношение к людям, живущим с ВИЧ, среди персонала медицинских учреждений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venir LT Std"/>
              </a:rPr>
              <a:t>6.9 Дискриминационное отношение к людям из ключевых групп населения среди персонала медицинских учреждений (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A-D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venir LT Std"/>
              </a:rPr>
              <a:t>)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venir LT Std"/>
              </a:rPr>
              <a:t>6.10 Дискриминационное отношение к людям из ключевых групп населения среди полицейских (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A-D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venir LT Std"/>
              </a:rPr>
              <a:t>)*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CH" sz="1800" b="0" i="0" u="none" strike="noStrike" baseline="0" dirty="0">
              <a:solidFill>
                <a:srgbClr val="000000"/>
              </a:solidFill>
              <a:latin typeface="Avenir LT Std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Avenir LT Std"/>
              </a:rPr>
              <a:t>Три новых показателя по лечению прогрессирующего заболевания ВИЧ и дифференцированному предоставлению услуг: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venir LT Std"/>
              </a:rPr>
              <a:t>2.8 Лечение криптококковой инфекции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venir LT Std"/>
              </a:rPr>
              <a:t>7.15 Охват моделями антиретровирусной терапии с дифференцированным предоставлением услуг среди людей, живущих с ВИЧ, которые в настоящее время получают антиретровирусную терапию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venir LT Std"/>
              </a:rPr>
              <a:t>7.16 Вирусная супрессия среди людей, живущих с ВИЧ, участвующих в моделях антиретровирусной терапии с дифференцированным предоставлением услуг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162D83-B930-581C-70E5-9AB059FD1F85}"/>
              </a:ext>
            </a:extLst>
          </p:cNvPr>
          <p:cNvSpPr txBox="1"/>
          <p:nvPr/>
        </p:nvSpPr>
        <p:spPr>
          <a:xfrm>
            <a:off x="74836" y="6309549"/>
            <a:ext cx="8901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*Индикаторы основаны на новых инструментах сбора данных. В ближайшее время будут выпущены технические бюллетени с инструментами и руководством по их применению.</a:t>
            </a:r>
            <a:endParaRPr lang="en-CH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56"/>
    </mc:Choice>
    <mc:Fallback xmlns="" xmlns:a16="http://schemas.microsoft.com/office/drawing/2014/main" xmlns:a14="http://schemas.microsoft.com/office/drawing/2010/main">
      <p:transition spd="slow" advTm="5045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5A2059-DDA5-411A-97CB-79EBA1E14B0F}"/>
              </a:ext>
            </a:extLst>
          </p:cNvPr>
          <p:cNvSpPr txBox="1"/>
          <p:nvPr/>
        </p:nvSpPr>
        <p:spPr>
          <a:xfrm>
            <a:off x="0" y="533335"/>
            <a:ext cx="9144000" cy="5791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Avenir LT Std"/>
              </a:rPr>
              <a:t>2.4 Поздняя диагностика ВИЧ: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Avenir LT Std"/>
              </a:rPr>
              <a:t>Название показателя изменено на "Заболевание ВИЧ на поздней стадии и поздняя диагностика ВИЧ".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Avenir LT Std"/>
              </a:rPr>
              <a:t>Ориентирован на людей с числом клеток CD4 &lt;200 клеток/мм3 (или &lt;15% для детей)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Avenir LT Std"/>
              </a:rPr>
              <a:t>Новая разбивка по времени подсчета количества клеток CD4 (при первоначальном диагнозе, при начале/рецидиве АРТ)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Avenir LT Std"/>
              </a:rPr>
              <a:t>Запрашивались данные об общем количестве людей, прошедших тест на CD4 при первоначальном диагнозе и в начале/рецидиве АРТ, в четырех категориях количества клеток CD4 (&gt;200, от 200 до &lt;350, от 350 до &lt;500, ≥500)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H" dirty="0">
              <a:solidFill>
                <a:srgbClr val="000000"/>
              </a:solidFill>
              <a:latin typeface="Avenir LT Std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Avenir LT Std"/>
              </a:rPr>
              <a:t>3.1 Тестирование на ВИЧ среди беременных женщин: </a:t>
            </a:r>
            <a:r>
              <a:rPr lang="en-US" dirty="0">
                <a:solidFill>
                  <a:srgbClr val="000000"/>
                </a:solidFill>
                <a:latin typeface="Avenir LT Std"/>
              </a:rPr>
              <a:t>Страны с населением более 250 000 человек теперь будут отчитываться по этому показателю в рамках программы Spectrum.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H" dirty="0">
              <a:solidFill>
                <a:srgbClr val="000000"/>
              </a:solidFill>
              <a:latin typeface="Avenir LT Std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Avenir LT Std"/>
              </a:rPr>
              <a:t>6.6 Избегание медицинских услуг среди основных групп населения из-за стигмы и дискриминации (A-D): </a:t>
            </a:r>
            <a:r>
              <a:rPr lang="en-US" dirty="0">
                <a:solidFill>
                  <a:srgbClr val="000000"/>
                </a:solidFill>
                <a:latin typeface="Avenir LT Std"/>
              </a:rPr>
              <a:t>Изменено таким образом, что теперь речь идет только об избегании медицинских услуг среди ключевых групп населения. Три других подпункта, ранее включенные в определение показателя, были удалены.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H" dirty="0">
              <a:solidFill>
                <a:srgbClr val="000000"/>
              </a:solidFill>
              <a:latin typeface="Avenir LT Std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Avenir LT Std"/>
              </a:rPr>
              <a:t>8.2 Антиретровирусные препараты: цены за единицу и объем: </a:t>
            </a:r>
            <a:r>
              <a:rPr lang="en-US" dirty="0">
                <a:solidFill>
                  <a:srgbClr val="000000"/>
                </a:solidFill>
                <a:latin typeface="Avenir LT Std"/>
              </a:rPr>
              <a:t>Расширен для включения других схем лечения ВИЧ помимо АРВ-препаратов. Полный список см. в обновленном Приложении 3. </a:t>
            </a:r>
            <a:endParaRPr lang="en-CH" dirty="0">
              <a:solidFill>
                <a:srgbClr val="000000"/>
              </a:solidFill>
              <a:latin typeface="Avenir LT Std"/>
            </a:endParaRPr>
          </a:p>
          <a:p>
            <a:pPr algn="l">
              <a:spcBef>
                <a:spcPts val="480"/>
              </a:spcBef>
            </a:pPr>
            <a:endParaRPr lang="en-US" dirty="0">
              <a:solidFill>
                <a:srgbClr val="000000"/>
              </a:solidFill>
              <a:latin typeface="Avenir LT Std"/>
            </a:endParaRPr>
          </a:p>
          <a:p>
            <a:pPr algn="l">
              <a:spcBef>
                <a:spcPts val="48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600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37"/>
    </mc:Choice>
    <mc:Fallback xmlns="" xmlns:a16="http://schemas.microsoft.com/office/drawing/2014/main">
      <p:transition spd="slow" advTm="2113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6">
            <a:extLst>
              <a:ext uri="{FF2B5EF4-FFF2-40B4-BE49-F238E27FC236}">
                <a16:creationId xmlns:a16="http://schemas.microsoft.com/office/drawing/2014/main" id="{7AE5402D-E2F2-4419-9886-B99F0BE97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1639"/>
            <a:ext cx="914400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1A1A1A"/>
                </a:solidFill>
                <a:latin typeface="AvenirLTStd-Book"/>
              </a:rPr>
              <a:t>Обновление терминологии: </a:t>
            </a:r>
          </a:p>
          <a:p>
            <a:r>
              <a:rPr lang="en-US" sz="1800" dirty="0">
                <a:solidFill>
                  <a:srgbClr val="1A1A1A"/>
                </a:solidFill>
                <a:latin typeface="AvenirLTStd-Book"/>
              </a:rPr>
              <a:t>Термин "заключенные" во всех руководствах был изменен на "лица, содержащиеся в тюрьмах и других закрытых учреждениях".</a:t>
            </a:r>
          </a:p>
          <a:p>
            <a:endParaRPr lang="en-US" sz="1800" dirty="0">
              <a:solidFill>
                <a:srgbClr val="1A1A1A"/>
              </a:solidFill>
              <a:latin typeface="AvenirLTStd-Book"/>
            </a:endParaRPr>
          </a:p>
          <a:p>
            <a:r>
              <a:rPr lang="en-US" sz="1800" dirty="0">
                <a:solidFill>
                  <a:srgbClr val="1A1A1A"/>
                </a:solidFill>
                <a:latin typeface="AvenirLTStd-Book"/>
              </a:rPr>
              <a:t>1.4 Тестирование на ВИЧ среди ключевых групп населения (A-D): Название показателя было изменено на "Тестирование на ВИЧ и информирование о статусе среди ключевых групп населения", чтобы лучше отразить цель этого показателя</a:t>
            </a:r>
          </a:p>
          <a:p>
            <a:endParaRPr lang="en-US" sz="1800" dirty="0">
              <a:solidFill>
                <a:srgbClr val="1A1A1A"/>
              </a:solidFill>
              <a:latin typeface="AvenirLTStd-Book"/>
            </a:endParaRPr>
          </a:p>
          <a:p>
            <a:r>
              <a:rPr lang="en-US" sz="1800" dirty="0">
                <a:solidFill>
                  <a:srgbClr val="1A1A1A"/>
                </a:solidFill>
                <a:latin typeface="AvenirLTStd-Book"/>
              </a:rPr>
              <a:t>7.8 Люди, живущие с ВИЧ, с активной формой туберкулеза: "Активное заболевание туберкулезом" было изменено на "заболевание туберкулезом".</a:t>
            </a:r>
            <a:endParaRPr lang="en-CH" sz="1800" dirty="0">
              <a:solidFill>
                <a:srgbClr val="1A1A1A"/>
              </a:solidFill>
              <a:latin typeface="AvenirLTStd-Book"/>
            </a:endParaRPr>
          </a:p>
          <a:p>
            <a:pPr marL="0" indent="0">
              <a:buNone/>
            </a:pPr>
            <a:endParaRPr lang="en-US" sz="1800" dirty="0">
              <a:solidFill>
                <a:srgbClr val="1A1A1A"/>
              </a:solidFill>
              <a:latin typeface="AvenirLTStd-Book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1A1A1A"/>
                </a:solidFill>
                <a:latin typeface="AvenirLTStd-Book"/>
              </a:rPr>
              <a:t>Отчетность по </a:t>
            </a:r>
            <a:r>
              <a:rPr lang="en-US" sz="1800" b="1" dirty="0">
                <a:solidFill>
                  <a:srgbClr val="1A1A1A"/>
                </a:solidFill>
                <a:latin typeface="AvenirLTStd-Book"/>
              </a:rPr>
              <a:t>ПНК </a:t>
            </a:r>
            <a:r>
              <a:rPr lang="en-US" sz="1800" dirty="0">
                <a:solidFill>
                  <a:srgbClr val="1A1A1A"/>
                </a:solidFill>
                <a:latin typeface="AvenirLTStd-Book"/>
              </a:rPr>
              <a:t>для 2024 года состоит из части A (заполняется национальными органами власти) и части B (заполняется представителями сообществ и гражданского общества, а также другими неправительственными партнерами). Формулировки некоторых вопросов были уточнены с учетом опыта предыдущих раундов отчетности, а также с учетом изменений в политических рекомендациях </a:t>
            </a:r>
            <a:r>
              <a:rPr lang="es-PA" sz="1800" dirty="0">
                <a:solidFill>
                  <a:srgbClr val="1A1A1A"/>
                </a:solidFill>
                <a:latin typeface="AvenirLTStd-Book"/>
              </a:rPr>
              <a:t>и </a:t>
            </a:r>
            <a:r>
              <a:rPr lang="es-PA" sz="1800" dirty="0" err="1">
                <a:solidFill>
                  <a:srgbClr val="1A1A1A"/>
                </a:solidFill>
                <a:latin typeface="AvenirLTStd-Book"/>
              </a:rPr>
              <a:t>имеющихся технологиях</a:t>
            </a:r>
            <a:r>
              <a:rPr lang="es-PA" sz="1800" dirty="0">
                <a:solidFill>
                  <a:srgbClr val="1A1A1A"/>
                </a:solidFill>
                <a:latin typeface="AvenirLTStd-Book"/>
              </a:rPr>
              <a:t>. </a:t>
            </a:r>
            <a:r>
              <a:rPr lang="es-PA" sz="1800" dirty="0" err="1">
                <a:solidFill>
                  <a:srgbClr val="1A1A1A"/>
                </a:solidFill>
                <a:latin typeface="AvenirLTStd-Book"/>
              </a:rPr>
              <a:t>Некоторые вопросы также были добавлены</a:t>
            </a:r>
            <a:r>
              <a:rPr lang="es-PA" sz="1800" dirty="0">
                <a:solidFill>
                  <a:srgbClr val="1A1A1A"/>
                </a:solidFill>
                <a:latin typeface="AvenirLTStd-Book"/>
              </a:rPr>
              <a:t>, а </a:t>
            </a:r>
            <a:r>
              <a:rPr lang="es-PA" sz="1800" dirty="0" err="1">
                <a:solidFill>
                  <a:srgbClr val="1A1A1A"/>
                </a:solidFill>
                <a:latin typeface="AvenirLTStd-Book"/>
              </a:rPr>
              <a:t>другие - </a:t>
            </a:r>
            <a:r>
              <a:rPr lang="es-PA" sz="1800" dirty="0">
                <a:solidFill>
                  <a:srgbClr val="1A1A1A"/>
                </a:solidFill>
                <a:latin typeface="AvenirLTStd-Book"/>
              </a:rPr>
              <a:t>исключены.</a:t>
            </a:r>
            <a:endParaRPr lang="en-US" sz="1800" dirty="0">
              <a:solidFill>
                <a:srgbClr val="1A1A1A"/>
              </a:solidFill>
              <a:latin typeface="AvenirLTStd-Book"/>
            </a:endParaRPr>
          </a:p>
          <a:p>
            <a:pPr marL="0" indent="0" algn="l">
              <a:buNone/>
            </a:pPr>
            <a:endParaRPr lang="en-US" sz="2400" dirty="0">
              <a:solidFill>
                <a:srgbClr val="1A1A1A"/>
              </a:solidFill>
              <a:latin typeface="Avenir-Book"/>
            </a:endParaRPr>
          </a:p>
        </p:txBody>
      </p:sp>
    </p:spTree>
    <p:extLst>
      <p:ext uri="{BB962C8B-B14F-4D97-AF65-F5344CB8AC3E}">
        <p14:creationId xmlns:p14="http://schemas.microsoft.com/office/powerpoint/2010/main" val="65636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96"/>
    </mc:Choice>
    <mc:Fallback xmlns="" xmlns:a16="http://schemas.microsoft.com/office/drawing/2014/main" xmlns:a14="http://schemas.microsoft.com/office/drawing/2010/main">
      <p:transition spd="slow" advTm="4759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5E264E-164B-4FF6-AC72-E91D4EFC01EC}"/>
              </a:ext>
            </a:extLst>
          </p:cNvPr>
          <p:cNvSpPr txBox="1"/>
          <p:nvPr/>
        </p:nvSpPr>
        <p:spPr>
          <a:xfrm>
            <a:off x="0" y="0"/>
            <a:ext cx="9144000" cy="609008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en-CH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C719B8-DD7A-4275-B6A4-1004E4EA4DA3}"/>
              </a:ext>
            </a:extLst>
          </p:cNvPr>
          <p:cNvSpPr txBox="1">
            <a:spLocks/>
          </p:cNvSpPr>
          <p:nvPr/>
        </p:nvSpPr>
        <p:spPr bwMode="auto">
          <a:xfrm>
            <a:off x="451448" y="1363663"/>
            <a:ext cx="77724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Процесс отчетности</a:t>
            </a:r>
          </a:p>
        </p:txBody>
      </p:sp>
    </p:spTree>
    <p:extLst>
      <p:ext uri="{BB962C8B-B14F-4D97-AF65-F5344CB8AC3E}">
        <p14:creationId xmlns:p14="http://schemas.microsoft.com/office/powerpoint/2010/main" val="224537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7"/>
    </mc:Choice>
    <mc:Fallback xmlns="" xmlns:a16="http://schemas.microsoft.com/office/drawing/2014/main" xmlns:a14="http://schemas.microsoft.com/office/drawing/2010/main">
      <p:transition spd="slow" advTm="1774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849A50C-1241-4D3C-B473-8CA8DA3D506E}"/>
              </a:ext>
            </a:extLst>
          </p:cNvPr>
          <p:cNvSpPr txBox="1">
            <a:spLocks/>
          </p:cNvSpPr>
          <p:nvPr/>
        </p:nvSpPr>
        <p:spPr bwMode="auto">
          <a:xfrm>
            <a:off x="271463" y="82550"/>
            <a:ext cx="7772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C8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отчетности в рамках Глобального мониторинга по СПИДу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6DB586-844D-F17C-57C4-E385A2E0C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87" y="17942"/>
            <a:ext cx="8309225" cy="6840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07"/>
    </mc:Choice>
    <mc:Fallback xmlns="" xmlns:a16="http://schemas.microsoft.com/office/drawing/2014/main" xmlns:a14="http://schemas.microsoft.com/office/drawing/2010/main">
      <p:transition spd="slow" advTm="29707"/>
    </mc:Fallback>
  </mc:AlternateContent>
</p:sld>
</file>

<file path=ppt/theme/theme1.xml><?xml version="1.0" encoding="utf-8"?>
<a:theme xmlns:a="http://schemas.openxmlformats.org/drawingml/2006/main" name="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ddeef39-65d3-4660-94f2-f063f949c57e">
      <UserInfo>
        <DisplayName>FEIZZADEH, Ali</DisplayName>
        <AccountId>248</AccountId>
        <AccountType/>
      </UserInfo>
      <UserInfo>
        <DisplayName>ERKKOLA, Taavi</DisplayName>
        <AccountId>41</AccountId>
        <AccountType/>
      </UserInfo>
    </SharedWithUsers>
    <_Flow_SignoffStatus xmlns="288ef829-98c5-46d1-83dc-c2ef7c814da2" xsi:nil="true"/>
    <TaxCatchAll xmlns="2ddeef39-65d3-4660-94f2-f063f949c57e" xsi:nil="true"/>
    <lcf76f155ced4ddcb4097134ff3c332f xmlns="288ef829-98c5-46d1-83dc-c2ef7c814da2">
      <Terms xmlns="http://schemas.microsoft.com/office/infopath/2007/PartnerControls"/>
    </lcf76f155ced4ddcb4097134ff3c332f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3E641F549574BB805BD9C73365D4F" ma:contentTypeVersion="17" ma:contentTypeDescription="Create a new document." ma:contentTypeScope="" ma:versionID="8482625136bccad5fea5e68a871e4699">
  <xsd:schema xmlns:xsd="http://www.w3.org/2001/XMLSchema" xmlns:xs="http://www.w3.org/2001/XMLSchema" xmlns:p="http://schemas.microsoft.com/office/2006/metadata/properties" xmlns:ns2="288ef829-98c5-46d1-83dc-c2ef7c814da2" xmlns:ns3="2ddeef39-65d3-4660-94f2-f063f949c57e" targetNamespace="http://schemas.microsoft.com/office/2006/metadata/properties" ma:root="true" ma:fieldsID="99cee5fdab9c537e456a0b77a5796a97" ns2:_="" ns3:_="">
    <xsd:import namespace="288ef829-98c5-46d1-83dc-c2ef7c814da2"/>
    <xsd:import namespace="2ddeef39-65d3-4660-94f2-f063f949c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ef829-98c5-46d1-83dc-c2ef7c814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eef39-65d3-4660-94f2-f063f949c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142ec6-8224-48c2-babf-013e8b339833}" ma:internalName="TaxCatchAll" ma:showField="CatchAllData" ma:web="2ddeef39-65d3-4660-94f2-f063f949c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BAAE84-E890-4885-91CA-0AD7B4393724}">
  <ds:schemaRefs>
    <ds:schemaRef ds:uri="288ef829-98c5-46d1-83dc-c2ef7c814da2"/>
    <ds:schemaRef ds:uri="2ddeef39-65d3-4660-94f2-f063f949c57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7473C8-278D-46E3-A60F-5D04821143B8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6DA48439-69C2-4A7E-9D2A-72EE490E940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D81337E-614B-4AEF-99F9-97C45BE89BA4}">
  <ds:schemaRefs>
    <ds:schemaRef ds:uri="288ef829-98c5-46d1-83dc-c2ef7c814da2"/>
    <ds:schemaRef ds:uri="2ddeef39-65d3-4660-94f2-f063f949c57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1768</Words>
  <Application>Microsoft Office PowerPoint</Application>
  <PresentationFormat>On-screen Show (4:3)</PresentationFormat>
  <Paragraphs>128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Avenir LT Std</vt:lpstr>
      <vt:lpstr>Avenir-Book</vt:lpstr>
      <vt:lpstr>AvenirLTStd-Book</vt:lpstr>
      <vt:lpstr>Calibri</vt:lpstr>
      <vt:lpstr>Verdana</vt:lpstr>
      <vt:lpstr>Custom Design</vt:lpstr>
      <vt:lpstr>1_Custom Design</vt:lpstr>
      <vt:lpstr>2_Custom Design</vt:lpstr>
      <vt:lpstr>3_Custom Design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studiovertex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in 24 point Arial regular</dc:title>
  <dc:creator>Nathalie Gouiran</dc:creator>
  <cp:keywords>, docId:6A5DA08EA3C4DE8BF68DC365EC05929B</cp:keywords>
  <cp:lastModifiedBy>BENDAUD, Victoria</cp:lastModifiedBy>
  <cp:revision>7</cp:revision>
  <cp:lastPrinted>2011-08-22T20:13:01Z</cp:lastPrinted>
  <dcterms:created xsi:type="dcterms:W3CDTF">2011-11-29T17:23:10Z</dcterms:created>
  <dcterms:modified xsi:type="dcterms:W3CDTF">2024-01-11T09:50:11Z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d_Signature">
    <vt:lpwstr/>
  </property>
  <property fmtid="{D5CDD505-2E9C-101B-9397-08002B2CF9AE}" pid="3" name="display_urn:schemas-microsoft-com:office:office#Editor">
    <vt:lpwstr>SABIN, Keith</vt:lpwstr>
  </property>
  <property fmtid="{D5CDD505-2E9C-101B-9397-08002B2CF9AE}" pid="4" name="Order">
    <vt:lpwstr>294814400.000000</vt:lpwstr>
  </property>
  <property fmtid="{D5CDD505-2E9C-101B-9397-08002B2CF9AE}" pid="5" name="xd_ProgID">
    <vt:lpwstr/>
  </property>
  <property fmtid="{D5CDD505-2E9C-101B-9397-08002B2CF9AE}" pid="6" name="display_urn:schemas-microsoft-com:office:office#Author">
    <vt:lpwstr>DY, Josephine</vt:lpwstr>
  </property>
  <property fmtid="{D5CDD505-2E9C-101B-9397-08002B2CF9AE}" pid="7" name="SharedWithUsers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ContentTypeId">
    <vt:lpwstr>0x0101006893E641F549574BB805BD9C73365D4F</vt:lpwstr>
  </property>
  <property fmtid="{D5CDD505-2E9C-101B-9397-08002B2CF9AE}" pid="11" name="MediaServiceImageTags">
    <vt:lpwstr/>
  </property>
</Properties>
</file>