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2BB"/>
    <a:srgbClr val="00A99A"/>
    <a:srgbClr val="009DE1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36" y="60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microsoft.com/office/2018/10/relationships/authors" Target="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presProps" Target="presProps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04/03/2024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, gear&#10;&#10;Description automatically generated">
            <a:extLst>
              <a:ext uri="{FF2B5EF4-FFF2-40B4-BE49-F238E27FC236}">
                <a16:creationId xmlns:a16="http://schemas.microsoft.com/office/drawing/2014/main" id="{7E1727A7-5D3F-76B9-1A9B-A899181C245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296" y="6165304"/>
            <a:ext cx="1237869" cy="202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5851EAA5-5B69-C385-3043-FAE08F9ACB3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51" y="6336148"/>
            <a:ext cx="1705358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Juillet 2023.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Principales diapositives d’épidémiologie</a:t>
            </a:r>
            <a:endParaRPr kumimoji="0" lang="fr-fr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fr-fr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Estimation de la mortalité adulte et infantile due au sida en 2022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fr-fr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</a:t>
                </a:r>
                <a:r>
                  <a:rPr lang="fr-fr" sz="2000" b="0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 </a:t>
                </a:r>
                <a:r>
                  <a:rPr lang="fr-fr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: 630</a:t>
                </a:r>
                <a:r>
                  <a:rPr lang="fr-fr" sz="2000" b="0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 </a:t>
                </a:r>
                <a:r>
                  <a:rPr lang="fr-fr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000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480 000 et 880 000]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5300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7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100]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120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96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160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48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38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58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150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110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220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13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9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300 et 17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260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200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370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27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35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5600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100 et 7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500]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fr-fr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Estimation du nombre d'enfants (&lt; 15 ans) vivant avec le VIH </a:t>
              </a:r>
              <a:r>
                <a:rPr lang="fr-fr" sz="2100" b="0" i="0" u="none" baseline="0"/>
                <a:t>en 2022</a:t>
              </a:r>
              <a:endParaRPr lang="fr-fr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fr-fr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</a:t>
                </a:r>
                <a:r>
                  <a:rPr lang="fr-fr" sz="2000" b="0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 </a:t>
                </a:r>
                <a:r>
                  <a:rPr lang="fr-fr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: 1,5 million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1,2 et 2,1 millions]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700 et 12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400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310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490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130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110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160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 930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710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1,4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31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26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36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11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600 et 13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fr-fr" sz="1000" b="0" i="0" u="none" baseline="0">
                  <a:latin typeface="+mn-lt"/>
                </a:rPr>
                <a:t>*Les estimations pour les enfants ne sont pas publiées en raison de petits nombres.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fr-fr" sz="2100" b="1" i="0" u="none" spc="-30" baseline="0">
                  <a:latin typeface="Arial Bold"/>
                  <a:ea typeface="ＭＳ Ｐゴシック"/>
                  <a:cs typeface="Arial Bold"/>
                </a:rPr>
                <a:t>Estimation du nombre d’enfants (&lt;15 ans) nouvellement infectés par le VIH </a:t>
              </a:r>
              <a:r>
                <a:rPr lang="fr-fr" sz="2100" b="1" i="0" u="none" spc="-30" baseline="0">
                  <a:solidFill>
                    <a:srgbClr val="00A99A"/>
                  </a:solidFill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en 2022</a:t>
              </a:r>
              <a:endParaRPr lang="fr-fr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fr-fr" sz="2000" b="1" i="0" u="none" baseline="0"/>
                  <a:t>Total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: 130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000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90 000 et 210 000]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300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et 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100]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51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33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69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12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600 et 18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58 000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38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100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3800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900 et 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100 et  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100]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fr-fr" sz="1000" b="0" i="0" u="none" baseline="0">
                  <a:latin typeface="+mn-lt"/>
                </a:rPr>
                <a:t>*Les estimations pour les enfants ne sont pas publiées en raison de petits nombres.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fr-fr" sz="2100" b="1" i="0" u="none" baseline="0">
                  <a:latin typeface="Arial Bold"/>
                  <a:ea typeface="ＭＳ Ｐゴシック"/>
                  <a:cs typeface="Arial Bold"/>
                </a:rPr>
                <a:t>Estimation du nombre de décès infantiles (&lt; 15 ans) dus au sida en 2022</a:t>
              </a:r>
              <a:endParaRPr lang="fr-fr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fr-fr" sz="2000" b="1" i="0" u="none" baseline="0"/>
                  <a:t>Total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: 84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000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56 000 et 120 000]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820 et 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300]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34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46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647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120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fr-fr" altLang="en-US" sz="14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7500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700 et 11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fr-fr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35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55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3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870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540 et 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200]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fr-fr" sz="1000" b="0" i="0" u="none" baseline="0">
                  <a:latin typeface="+mn-lt"/>
                </a:rPr>
                <a:t>*Les estimations pour les enfants ne sont pas publiées en raison de petits nombres.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Personnes vivant avec le VIH</a:t>
              </a:r>
              <a:r>
                <a:rPr kumimoji="0" lang="fr-fr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 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millions </a:t>
              </a:r>
              <a:r>
                <a:rPr lang="fr-fr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[entre 33,1 et 45,7 millions]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Nouveaux cas de VIH</a:t>
              </a:r>
              <a:r>
                <a:rPr kumimoji="0" lang="fr-fr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1,3 million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fr-fr" b="0" i="0" u="none" baseline="0">
                  <a:latin typeface="Arial"/>
                  <a:ea typeface="ＭＳ Ｐゴシック"/>
                  <a:cs typeface="Arial"/>
                </a:rPr>
                <a:t>	</a:t>
              </a:r>
              <a:r>
                <a:rPr lang="fr-fr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[entre 1 et 1,7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Décès dus au sida </a:t>
              </a:r>
              <a:r>
                <a:rPr kumimoji="0" lang="fr-fr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fr-fr" b="1" i="0" u="none" baseline="0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0 000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fr-fr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fr-fr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entre 480</a:t>
              </a:r>
              <a:r>
                <a:rPr kumimoji="0" lang="fr-fr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 et 880 000]</a:t>
              </a:r>
              <a:endParaRPr lang="fr-fr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Estimations mondiales pour les adultes et les enfants en </a:t>
              </a:r>
              <a:r>
                <a:rPr lang="fr-fr" sz="2200" b="0" i="0" u="none" baseline="0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fr-fr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fr-fr" sz="2200" b="0" i="0" u="none" baseline="0">
                  <a:latin typeface="Arial Bold"/>
                  <a:ea typeface="ＭＳ Ｐゴシック"/>
                  <a:cs typeface="Arial Bold"/>
                </a:rPr>
                <a:t>2022</a:t>
              </a:r>
              <a:endParaRPr kumimoji="0" lang="fr-fr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Environ </a:t>
              </a:r>
              <a:r>
                <a:rPr lang="fr-fr" b="1" i="0" u="none" strike="noStrike" baseline="0"/>
                <a:t>50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se trouvent en Afrique subsaharienne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Dont environ </a:t>
              </a:r>
              <a:r>
                <a:rPr kumimoji="0" lang="fr-fr" sz="1800" b="1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360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enfants de moins de 15 ans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Et dont environ </a:t>
              </a:r>
              <a:r>
                <a:rPr kumimoji="0" lang="fr-fr" sz="1800" b="1" i="0" u="non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</a:t>
              </a:r>
              <a:r>
                <a:rPr kumimoji="0" lang="fr-fr" sz="1800" b="0" i="0" u="non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</a:t>
              </a:r>
              <a:r>
                <a:rPr kumimoji="0" lang="fr-fr" sz="1800" b="1" i="0" u="non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personnes sont des adultes âgés de 15 ans et plus, parmi lesquelles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:</a:t>
              </a:r>
            </a:p>
            <a:p>
              <a:pPr lvl="1" algn="l" rtl="0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fr-fr" sz="1400" b="1" i="0" u="none" baseline="0">
                  <a:latin typeface="Arial"/>
                  <a:ea typeface="ＭＳ Ｐゴシック"/>
                  <a:cs typeface="Arial"/>
                </a:rPr>
                <a:t>près de 46</a:t>
              </a:r>
              <a:r>
                <a:rPr kumimoji="0" lang="fr-fr" sz="14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 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de femmes</a:t>
              </a:r>
              <a:endParaRPr lang="fr-fr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environ 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 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de jeunes (15-24)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environ </a:t>
              </a:r>
              <a:r>
                <a:rPr lang="fr-fr" sz="1400" b="1" i="0" u="none" baseline="0"/>
                <a:t>18</a:t>
              </a:r>
              <a:r>
                <a:rPr kumimoji="0" lang="fr-fr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</a:t>
              </a:r>
              <a:r>
                <a:rPr kumimoji="0" lang="fr-fr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de jeunes femmes (15-24)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fr-fr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Environ </a:t>
              </a:r>
              <a:r>
                <a:rPr kumimoji="0" lang="fr-fr" sz="2200" b="0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fr-fr" sz="2200" b="0" i="0" u="none" baseline="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nouvelles contaminations au VIH (adultes et enfants) par jour 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en </a:t>
              </a:r>
              <a:r>
                <a:rPr kumimoji="0" lang="fr-fr" sz="2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Enfants vivant avec le VIH</a:t>
              </a:r>
              <a:r>
                <a:rPr kumimoji="0" lang="fr-fr" sz="16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1,5 million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fr-fr" sz="1300" b="0" i="0" u="none" strike="noStrike" kern="1200" cap="none" spc="0" normalizeH="0" baseline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1,2 et 2,1 millions]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Nouveaux cas de VIH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fr-fr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130 000</a:t>
              </a:r>
              <a:r>
                <a:rPr kumimoji="0" lang="fr-fr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fr-fr" sz="1300" b="0" i="0" u="none" baseline="0">
                  <a:solidFill>
                    <a:prstClr val="white">
                      <a:lumMod val="50000"/>
                    </a:prstClr>
                  </a:solidFill>
                </a:rPr>
                <a:t>[entre 90 000 et 210 000]</a:t>
              </a:r>
            </a:p>
            <a:p>
              <a:pPr algn="l" rt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fr-fr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Décès dus au SIDA</a:t>
              </a:r>
              <a:r>
                <a:rPr lang="fr-fr" b="0" i="0" u="none" baseline="0"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fr-fr" b="1" i="0" u="none" baseline="0">
                  <a:latin typeface="Arial Bold"/>
                  <a:ea typeface="ＭＳ Ｐゴシック"/>
                  <a:cs typeface="Arial Bold"/>
                </a:rPr>
                <a:t>  84</a:t>
              </a:r>
              <a:r>
                <a:rPr lang="fr-fr" b="0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r>
                <a:rPr lang="fr-fr" b="1" i="0" u="none" baseline="0">
                  <a:latin typeface="Arial Bold"/>
                  <a:ea typeface="ＭＳ Ｐゴシック"/>
                  <a:cs typeface="Arial Bold"/>
                </a:rPr>
                <a:t>000</a:t>
              </a:r>
              <a:r>
                <a:rPr lang="fr-fr" sz="1800" b="1" i="0" u="none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lang="fr-fr" sz="1800" b="0" i="0" u="none" baseline="0"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fr-fr" sz="1300" b="1" i="0" u="none" baseline="0">
                  <a:solidFill>
                    <a:srgbClr val="7F7F7F"/>
                  </a:solidFill>
                  <a:latin typeface="Arial Bold"/>
                  <a:ea typeface="ＭＳ Ｐゴシック"/>
                  <a:cs typeface="Arial Bold"/>
                </a:rPr>
                <a:t>[entre 56</a:t>
              </a: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000 et 120</a:t>
              </a:r>
              <a:r>
                <a:rPr kumimoji="0" lang="fr-fr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 </a:t>
              </a: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000]</a:t>
              </a:r>
              <a:endParaRPr lang="fr-fr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Estimations mondiales pour les enfants (&lt; 15 ans) 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fr-fr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</a:rPr>
                <a:t>en </a:t>
              </a:r>
              <a:r>
                <a:rPr kumimoji="0" lang="fr-fr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fr-fr" sz="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Les fourchettes autour des estimations de ce tableau définissent les limites dans lesquelles se situent les chiffres réels, sur la base des meilleures informations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Statistiques et caractéristiques régionales sur le VIH et le sida </a:t>
              </a:r>
              <a:r>
                <a:rPr kumimoji="0" lang="fr-fr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en 2022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Adultes et enfants nouvellement infectés par le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Adultes et enfants vivant avec le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Adulte et enfant : 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décès dus au SIDA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MONDE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39 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33,1 et 45,7 millions]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1,3 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 et </a:t>
              </a:r>
              <a:r>
                <a:rPr lang="fr-fr" sz="1000" b="0" i="0" u="none" baseline="0">
                  <a:solidFill>
                    <a:srgbClr val="4D4D4D"/>
                  </a:solidFill>
                </a:rPr>
                <a:t>1,7</a:t>
              </a:r>
              <a:r>
                <a:rPr kumimoji="0" lang="fr-fr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400" b="0" i="0" u="none" baseline="0">
                  <a:solidFill>
                    <a:srgbClr val="000000"/>
                  </a:solidFill>
                </a:rPr>
                <a:t>630</a:t>
              </a:r>
              <a:r>
                <a:rPr kumimoji="0" lang="fr-fr" sz="1400" b="0" i="0" u="none" strike="noStrike" kern="120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1000" b="0" i="0" u="none" baseline="0">
                  <a:solidFill>
                    <a:srgbClr val="4D4D4D"/>
                  </a:solidFill>
                </a:rPr>
                <a:t>entre 480</a:t>
              </a:r>
              <a:r>
                <a:rPr kumimoji="0" lang="fr-fr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 et 880 000]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Moyen-Orient et Afrique du Nord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160 000 et 220 000]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13 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 et 23 000]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5 300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4 000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et 7 100]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Asie et Pacifique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6,5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5,3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et 7,8 millions]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220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 et 400 000]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150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110 000 et 220 000]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Europe de l’Est et Asie centrale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 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1,8 et 2,1 millions]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140 000 et 180 000]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48 000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38 000 et 58 000]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Afrique occidentale et centrale</a:t>
              </a:r>
              <a:endParaRPr kumimoji="0" lang="fr-fr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4,8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 entre 4,2 et 5,5 millions]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110 000 et 250 000]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96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 et 160 000]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Europe occidentale et centrale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Amérique du Nord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2,3 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1,9 et 2,6 millions]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58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46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 et 69 000]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9 300 et 17 000]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Afrique orientale et australe</a:t>
              </a:r>
              <a:endParaRPr kumimoji="0" lang="fr-fr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20,8 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17,4 et 24,5 millions]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370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 et 670 000]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26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200 000 et 370 000]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Amérique latine </a:t>
              </a:r>
              <a:endParaRPr kumimoji="0" lang="fr-fr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2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,2 millions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2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 et 2,5 millions]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110 000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94 000 et 130 000]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21 000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et 35 000]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Caraïbes </a:t>
              </a:r>
              <a:endParaRPr kumimoji="0" lang="fr-fr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330 000</a:t>
              </a:r>
              <a:endParaRPr kumimoji="0" lang="fr-f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[entre 290 000 et 380 000]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11 000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et 21 000]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0" i="0" u="none" baseline="0">
                  <a:solidFill>
                    <a:prstClr val="black"/>
                  </a:solidFill>
                </a:rPr>
                <a:t>56</a:t>
              </a:r>
              <a:r>
                <a:rPr kumimoji="0" lang="fr-fr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entre 41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 et  </a:t>
              </a:r>
              <a:r>
                <a:rPr lang="fr-fr" sz="900" b="0" i="0" u="none" baseline="0">
                  <a:solidFill>
                    <a:srgbClr val="4D4D4D"/>
                  </a:solidFill>
                </a:rPr>
                <a:t>75</a:t>
              </a:r>
              <a:r>
                <a:rPr kumimoji="0" lang="fr-fr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3B50A2-C3DD-B726-4F77-4D89E42DD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3" y="902111"/>
            <a:ext cx="8919434" cy="505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88BAF-478E-18DA-796A-124EF313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67" y="908720"/>
            <a:ext cx="908446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fr-fr" sz="2100" b="1" i="0" u="none" baseline="0">
                  <a:latin typeface="Arial Bold"/>
                  <a:ea typeface="ＭＳ Ｐゴシック"/>
                  <a:cs typeface="Arial Bold"/>
                </a:rPr>
                <a:t>Estimation du nombre d'adultes et d'enfants vivant avec le VIH en </a:t>
              </a:r>
              <a:r>
                <a:rPr kumimoji="0" lang="fr-fr" sz="2000" b="1" i="0" u="none" strike="noStrike" kern="1200" cap="none" spc="0" normalizeH="0" baseline="0">
                  <a:ln>
                    <a:noFill/>
                  </a:ln>
                  <a:uLnTx/>
                  <a:uFillTx/>
                </a:rPr>
                <a:t>2022</a:t>
              </a:r>
              <a:endParaRPr lang="fr-fr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 eaLnBrk="1" hangingPunct="1"/>
                <a:r>
                  <a:rPr lang="fr-fr" sz="2000" b="1" i="0" u="none" baseline="0"/>
                  <a:t>Total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: 39 millions</a:t>
                </a:r>
                <a:r>
                  <a:rPr lang="fr-fr" sz="2000" b="0" i="0" u="none" baseline="0"/>
                  <a:t>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33,1 et 45,7 millions]</a:t>
                </a:r>
                <a:endParaRPr lang="fr-fr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190 000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160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220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4,8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4,2 et 5,5 millions]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1,8 et 2,1 millions]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6,5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5,3 et 7,8 millions]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2,3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1,9 et 2,6 millions]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2,2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 et 2,5 millions]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20,8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millions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17,4 et 24,5 millions]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330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290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380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fr-fr" sz="2100" b="1" i="0" u="none" spc="-30" baseline="0">
                  <a:latin typeface="Arial Bold"/>
                  <a:ea typeface="ＭＳ Ｐゴシック"/>
                  <a:cs typeface="Arial Bold"/>
                </a:rPr>
                <a:t>Estimation du nombre d’adultes et d’enfants nouvellement infectés par le VIH </a:t>
              </a:r>
              <a:r>
                <a:rPr lang="fr-fr" sz="2100" b="1" i="0" u="none" spc="-30" baseline="0">
                  <a:solidFill>
                    <a:srgbClr val="00A99A"/>
                  </a:solidFill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en 2022</a:t>
              </a:r>
              <a:endParaRPr lang="fr-fr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fr-fr" sz="2000" b="1" i="0" u="none" baseline="0"/>
                  <a:t>Total</a:t>
                </a:r>
                <a:r>
                  <a:rPr lang="fr-fr" sz="2000" b="0" i="0" u="none" baseline="0"/>
                  <a:t> </a:t>
                </a:r>
                <a:r>
                  <a:rPr lang="fr-fr" sz="2000" b="1" i="0" u="none" baseline="0"/>
                  <a:t>: 1,3 million </a:t>
                </a:r>
                <a:r>
                  <a:rPr lang="fr-fr" b="0" i="0" u="none" baseline="0">
                    <a:solidFill>
                      <a:srgbClr val="4D4D4D"/>
                    </a:solidFill>
                  </a:rPr>
                  <a:t>[entre 1 et 1,7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Moyen-Orient et Afrique du Nord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17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13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23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occidentale et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160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110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250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Europe de l’Est </a:t>
                </a:r>
                <a:br>
                  <a:rPr lang="fr-fr" sz="1200" b="1"/>
                </a:br>
                <a:r>
                  <a:rPr lang="fr-fr" sz="1200" b="1" i="0" u="none" baseline="0"/>
                  <a:t>et Asie centrale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160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140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180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Asie et Pacifique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300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220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400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du Nord et Europe occidentale et centrale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58 000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46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69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Afrique orientale et australe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500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370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670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Amérique latine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110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94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130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fr-fr" sz="1200" b="1" i="0" u="none" baseline="0"/>
                  <a:t>Caraïbes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sz="1400" b="1" i="0" u="none" baseline="0"/>
                  <a:t>16</a:t>
                </a:r>
                <a:r>
                  <a:rPr lang="fr-fr" sz="1400" b="0" i="0" u="none" baseline="0"/>
                  <a:t> </a:t>
                </a:r>
                <a:r>
                  <a:rPr lang="fr-fr" sz="1400" b="1" i="0" u="none" baseline="0"/>
                  <a:t>000</a:t>
                </a:r>
                <a:endParaRPr lang="fr-fr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[entre 11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 et 21</a:t>
                </a:r>
                <a:r>
                  <a:rPr lang="fr-fr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 </a:t>
                </a:r>
                <a:r>
                  <a:rPr lang="fr-fr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  <_Flow_SignoffStatus xmlns="288ef829-98c5-46d1-83dc-c2ef7c814da2" xsi:nil="true"/>
  </documentManagement>
</p:properti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55DDB6CF-E91C-4106-BFB6-FE545EB0E609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3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1372</Words>
  <Application>Microsoft Office PowerPoint</Application>
  <PresentationFormat>35mm Slides</PresentationFormat>
  <Paragraphs>245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9</cp:revision>
  <cp:lastPrinted>2019-07-11T08:57:54Z</cp:lastPrinted>
  <dcterms:created xsi:type="dcterms:W3CDTF">2011-11-02T09:59:30Z</dcterms:created>
  <dcterms:modified xsi:type="dcterms:W3CDTF">2024-03-04T10:12:07Z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