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4"/>
    <p:sldMasterId id="2147483772" r:id="rId15"/>
  </p:sldMasterIdLst>
  <p:notesMasterIdLst>
    <p:notesMasterId r:id="rId29"/>
  </p:notesMasterIdLst>
  <p:sldIdLst>
    <p:sldId id="282" r:id="rId16"/>
    <p:sldId id="284" r:id="rId17"/>
    <p:sldId id="297" r:id="rId18"/>
    <p:sldId id="286" r:id="rId19"/>
    <p:sldId id="287" r:id="rId20"/>
    <p:sldId id="304" r:id="rId21"/>
    <p:sldId id="303" r:id="rId22"/>
    <p:sldId id="260" r:id="rId23"/>
    <p:sldId id="261" r:id="rId24"/>
    <p:sldId id="270" r:id="rId25"/>
    <p:sldId id="263" r:id="rId26"/>
    <p:sldId id="264" r:id="rId27"/>
    <p:sldId id="265" r:id="rId28"/>
  </p:sldIdLst>
  <p:sldSz cx="10287000" cy="6858000" type="35mm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1DD35E-4E9B-6FB6-9D05-419E93709FBA}" name="DELUCA, Sophia" initials="DS" userId="S::DelucaS@unaids.org::a67e716f-1f2e-42e5-95c6-3523c3792809" providerId="AD"/>
  <p188:author id="{898A88F9-D00E-6246-8CD0-1C850C934513}" name="Liana Moro" initials="LM" userId="Liana Moro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E1"/>
    <a:srgbClr val="1CB2BB"/>
    <a:srgbClr val="00A99A"/>
    <a:srgbClr val="B9B9B9"/>
    <a:srgbClr val="E3F1F1"/>
    <a:srgbClr val="FF0000"/>
    <a:srgbClr val="DC313A"/>
    <a:srgbClr val="009FE2"/>
    <a:srgbClr val="E5F4FD"/>
    <a:srgbClr val="C2E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93385-8533-404E-96ED-E26A964EA272}" v="1" dt="2024-07-08T14:49:15.752"/>
    <p1510:client id="{6B29F839-1C04-4EA1-A0B2-EEE126D5AA82}" v="72" dt="2024-07-08T14:19:34.660"/>
    <p1510:client id="{7F556B49-1E41-D3DF-94F2-1EF3392E4AE6}" v="8" dt="2024-07-08T07:25:22.7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912" y="96"/>
      </p:cViewPr>
      <p:guideLst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34" Type="http://schemas.microsoft.com/office/2016/11/relationships/changesInfo" Target="changesInfos/changesInfo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9.xml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2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microsoft.com/office/2018/10/relationships/authors" Target="authors.xml"/><Relationship Id="rId10" Type="http://schemas.openxmlformats.org/officeDocument/2006/relationships/customXml" Target="../customXml/item10.xml"/><Relationship Id="rId19" Type="http://schemas.openxmlformats.org/officeDocument/2006/relationships/slide" Target="slides/slide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customXml" Target="../customXml/item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BERS, Santiago" userId="7ccc869f-bfc1-4553-a4bb-17c74cb9b093" providerId="ADAL" clId="{65B93385-8533-404E-96ED-E26A964EA272}"/>
    <pc:docChg chg="modSld">
      <pc:chgData name="IMBERS, Santiago" userId="7ccc869f-bfc1-4553-a4bb-17c74cb9b093" providerId="ADAL" clId="{65B93385-8533-404E-96ED-E26A964EA272}" dt="2024-07-08T14:49:30.475" v="3" actId="1076"/>
      <pc:docMkLst>
        <pc:docMk/>
      </pc:docMkLst>
      <pc:sldChg chg="addSp modSp mod">
        <pc:chgData name="IMBERS, Santiago" userId="7ccc869f-bfc1-4553-a4bb-17c74cb9b093" providerId="ADAL" clId="{65B93385-8533-404E-96ED-E26A964EA272}" dt="2024-07-08T14:49:30.475" v="3" actId="1076"/>
        <pc:sldMkLst>
          <pc:docMk/>
          <pc:sldMk cId="0" sldId="282"/>
        </pc:sldMkLst>
        <pc:spChg chg="add mod">
          <ac:chgData name="IMBERS, Santiago" userId="7ccc869f-bfc1-4553-a4bb-17c74cb9b093" providerId="ADAL" clId="{65B93385-8533-404E-96ED-E26A964EA272}" dt="2024-07-08T14:49:30.475" v="3" actId="1076"/>
          <ac:spMkLst>
            <pc:docMk/>
            <pc:sldMk cId="0" sldId="282"/>
            <ac:spMk id="2" creationId="{1CBA2E4F-CDED-F89B-1AEF-E02D9C12F79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unaids.sharepoint.com/sites/FSDFI/PROSIE/DFI-Publications/2024%20Global%20Report/4.%20Figures%20&amp;%20data/Sandrine/d.%20Sandrine_ToDesign/A1.01&amp;A1.02_NI%20&amp;%20AD,%20global,%201990-2023,%20and%202025%20target_EDITED_CH_04June2024_M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Data!$B$9</c:f>
              <c:strCache>
                <c:ptCount val="1"/>
                <c:pt idx="0">
                  <c:v>New HIV infections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Data!$C$8:$AL$8</c:f>
              <c:strCache>
                <c:ptCount val="3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</c:strCache>
            </c:strRef>
          </c:cat>
          <c:val>
            <c:numRef>
              <c:f>Data!$C$9:$AL$9</c:f>
              <c:numCache>
                <c:formatCode>General</c:formatCode>
                <c:ptCount val="36"/>
                <c:pt idx="0">
                  <c:v>2504599.5779300001</c:v>
                </c:pt>
                <c:pt idx="1">
                  <c:v>2769202.98281</c:v>
                </c:pt>
                <c:pt idx="2">
                  <c:v>2940084.4160799999</c:v>
                </c:pt>
                <c:pt idx="3">
                  <c:v>3049105.0173399998</c:v>
                </c:pt>
                <c:pt idx="4">
                  <c:v>3232794.8676800001</c:v>
                </c:pt>
                <c:pt idx="5">
                  <c:v>3281989.2864999999</c:v>
                </c:pt>
                <c:pt idx="6">
                  <c:v>3277806.69527</c:v>
                </c:pt>
                <c:pt idx="7">
                  <c:v>3182065.2145699998</c:v>
                </c:pt>
                <c:pt idx="8">
                  <c:v>3035802.20579</c:v>
                </c:pt>
                <c:pt idx="9">
                  <c:v>2929875.2146200002</c:v>
                </c:pt>
                <c:pt idx="10">
                  <c:v>2839100.2155200001</c:v>
                </c:pt>
                <c:pt idx="11">
                  <c:v>2758172.1176100001</c:v>
                </c:pt>
                <c:pt idx="12">
                  <c:v>2685570.06091</c:v>
                </c:pt>
                <c:pt idx="13">
                  <c:v>2608123.1899100002</c:v>
                </c:pt>
                <c:pt idx="14">
                  <c:v>2560971.4919799999</c:v>
                </c:pt>
                <c:pt idx="15">
                  <c:v>2490761.0783199999</c:v>
                </c:pt>
                <c:pt idx="16">
                  <c:v>2419942.71905</c:v>
                </c:pt>
                <c:pt idx="17">
                  <c:v>2339167.1905399999</c:v>
                </c:pt>
                <c:pt idx="18">
                  <c:v>2268102.43297</c:v>
                </c:pt>
                <c:pt idx="19">
                  <c:v>2197229.87678</c:v>
                </c:pt>
                <c:pt idx="20">
                  <c:v>2141092.4353800002</c:v>
                </c:pt>
                <c:pt idx="21">
                  <c:v>2067869.6020899999</c:v>
                </c:pt>
                <c:pt idx="22">
                  <c:v>1999253.36338</c:v>
                </c:pt>
                <c:pt idx="23">
                  <c:v>1933067.3018400001</c:v>
                </c:pt>
                <c:pt idx="24">
                  <c:v>1869822.7810500001</c:v>
                </c:pt>
                <c:pt idx="25">
                  <c:v>1815530.31357</c:v>
                </c:pt>
                <c:pt idx="26">
                  <c:v>1758183.24502</c:v>
                </c:pt>
                <c:pt idx="27">
                  <c:v>1678292.7258200001</c:v>
                </c:pt>
                <c:pt idx="28">
                  <c:v>1617151.8242599999</c:v>
                </c:pt>
                <c:pt idx="29">
                  <c:v>1548120.2346900001</c:v>
                </c:pt>
                <c:pt idx="30">
                  <c:v>1482399.49777</c:v>
                </c:pt>
                <c:pt idx="31">
                  <c:v>1429720.9040600001</c:v>
                </c:pt>
                <c:pt idx="32">
                  <c:v>1356605.6709400001</c:v>
                </c:pt>
                <c:pt idx="33">
                  <c:v>1297715.95481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17-4796-8FBF-CFA8B93C419A}"/>
            </c:ext>
          </c:extLst>
        </c:ser>
        <c:ser>
          <c:idx val="1"/>
          <c:order val="1"/>
          <c:tx>
            <c:strRef>
              <c:f>Data!$B$10</c:f>
              <c:strCache>
                <c:ptCount val="1"/>
                <c:pt idx="0">
                  <c:v>N- New HIV infections Male+Female; Lower bound</c:v>
                </c:pt>
              </c:strCache>
            </c:strRef>
          </c:tx>
          <c:spPr>
            <a:ln w="28575" cap="rnd">
              <a:solidFill>
                <a:srgbClr val="A5A5A5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Data!$C$8:$AL$8</c:f>
              <c:strCache>
                <c:ptCount val="3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</c:strCache>
            </c:strRef>
          </c:cat>
          <c:val>
            <c:numRef>
              <c:f>Data!$C$10:$AL$10</c:f>
              <c:numCache>
                <c:formatCode>General</c:formatCode>
                <c:ptCount val="36"/>
                <c:pt idx="0">
                  <c:v>2019474.925</c:v>
                </c:pt>
                <c:pt idx="1">
                  <c:v>2232825.9619999998</c:v>
                </c:pt>
                <c:pt idx="2">
                  <c:v>2370609.2149999999</c:v>
                </c:pt>
                <c:pt idx="3">
                  <c:v>2458513.3160000001</c:v>
                </c:pt>
                <c:pt idx="4">
                  <c:v>2606623.0890000002</c:v>
                </c:pt>
                <c:pt idx="5">
                  <c:v>2646288.7940000002</c:v>
                </c:pt>
                <c:pt idx="6">
                  <c:v>2642916.9780000001</c:v>
                </c:pt>
                <c:pt idx="7">
                  <c:v>2565719.5869999998</c:v>
                </c:pt>
                <c:pt idx="8">
                  <c:v>2447787.3309999998</c:v>
                </c:pt>
                <c:pt idx="9">
                  <c:v>2362377.3360000001</c:v>
                </c:pt>
                <c:pt idx="10">
                  <c:v>2289185.145</c:v>
                </c:pt>
                <c:pt idx="11">
                  <c:v>2223935.2579999999</c:v>
                </c:pt>
                <c:pt idx="12">
                  <c:v>2165395.4219999998</c:v>
                </c:pt>
                <c:pt idx="13">
                  <c:v>2102951.1150000002</c:v>
                </c:pt>
                <c:pt idx="14">
                  <c:v>2064932.5220000001</c:v>
                </c:pt>
                <c:pt idx="15">
                  <c:v>2008322.554</c:v>
                </c:pt>
                <c:pt idx="16">
                  <c:v>1951221.419</c:v>
                </c:pt>
                <c:pt idx="17">
                  <c:v>1886092.3740000001</c:v>
                </c:pt>
                <c:pt idx="18">
                  <c:v>1828793.227</c:v>
                </c:pt>
                <c:pt idx="19">
                  <c:v>1771648.291</c:v>
                </c:pt>
                <c:pt idx="20">
                  <c:v>1726386.2209999999</c:v>
                </c:pt>
                <c:pt idx="21">
                  <c:v>1667344.3219999999</c:v>
                </c:pt>
                <c:pt idx="22">
                  <c:v>1612021.0589999999</c:v>
                </c:pt>
                <c:pt idx="23">
                  <c:v>1558660.017</c:v>
                </c:pt>
                <c:pt idx="24">
                  <c:v>1507668.1129999999</c:v>
                </c:pt>
                <c:pt idx="25">
                  <c:v>1463890.959</c:v>
                </c:pt>
                <c:pt idx="26">
                  <c:v>1417651.9080000001</c:v>
                </c:pt>
                <c:pt idx="27">
                  <c:v>1353237.9509999999</c:v>
                </c:pt>
                <c:pt idx="28">
                  <c:v>1303939.477</c:v>
                </c:pt>
                <c:pt idx="29">
                  <c:v>1248277.547</c:v>
                </c:pt>
                <c:pt idx="30">
                  <c:v>1195286.183</c:v>
                </c:pt>
                <c:pt idx="31">
                  <c:v>1152810.2760000001</c:v>
                </c:pt>
                <c:pt idx="32">
                  <c:v>1093852.6939999999</c:v>
                </c:pt>
                <c:pt idx="33">
                  <c:v>1046365.002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17-4796-8FBF-CFA8B93C419A}"/>
            </c:ext>
          </c:extLst>
        </c:ser>
        <c:ser>
          <c:idx val="2"/>
          <c:order val="2"/>
          <c:tx>
            <c:strRef>
              <c:f>Data!$B$11</c:f>
              <c:strCache>
                <c:ptCount val="1"/>
                <c:pt idx="0">
                  <c:v>N- New HIV infections Male+Female; Upper bound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Data!$C$8:$AL$8</c:f>
              <c:strCache>
                <c:ptCount val="36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  <c:pt idx="35">
                  <c:v>2025</c:v>
                </c:pt>
              </c:strCache>
            </c:strRef>
          </c:cat>
          <c:val>
            <c:numRef>
              <c:f>Data!$C$11:$AL$11</c:f>
              <c:numCache>
                <c:formatCode>General</c:formatCode>
                <c:ptCount val="36"/>
                <c:pt idx="0">
                  <c:v>3194392.1540000001</c:v>
                </c:pt>
                <c:pt idx="1">
                  <c:v>3531869.42</c:v>
                </c:pt>
                <c:pt idx="2">
                  <c:v>3749814.0630000001</c:v>
                </c:pt>
                <c:pt idx="3">
                  <c:v>3888860.1910000001</c:v>
                </c:pt>
                <c:pt idx="4">
                  <c:v>4123139.2570000002</c:v>
                </c:pt>
                <c:pt idx="5">
                  <c:v>4185882.2080000001</c:v>
                </c:pt>
                <c:pt idx="6">
                  <c:v>4180548.6910000001</c:v>
                </c:pt>
                <c:pt idx="7">
                  <c:v>4058438.3659999999</c:v>
                </c:pt>
                <c:pt idx="8">
                  <c:v>3871893.9</c:v>
                </c:pt>
                <c:pt idx="9">
                  <c:v>3736792.932</c:v>
                </c:pt>
                <c:pt idx="10">
                  <c:v>3621018.0049999999</c:v>
                </c:pt>
                <c:pt idx="11">
                  <c:v>3517806.1630000002</c:v>
                </c:pt>
                <c:pt idx="12">
                  <c:v>3425208.2349999999</c:v>
                </c:pt>
                <c:pt idx="13">
                  <c:v>3326434.2409999999</c:v>
                </c:pt>
                <c:pt idx="14">
                  <c:v>3266296.6809999999</c:v>
                </c:pt>
                <c:pt idx="15">
                  <c:v>3176751.406</c:v>
                </c:pt>
                <c:pt idx="16">
                  <c:v>3086429.2069999999</c:v>
                </c:pt>
                <c:pt idx="17">
                  <c:v>2983408.5120000001</c:v>
                </c:pt>
                <c:pt idx="18">
                  <c:v>2892773.0970000001</c:v>
                </c:pt>
                <c:pt idx="19">
                  <c:v>2802381.6129999999</c:v>
                </c:pt>
                <c:pt idx="20">
                  <c:v>2730786.3679999998</c:v>
                </c:pt>
                <c:pt idx="21">
                  <c:v>2637394.281</c:v>
                </c:pt>
                <c:pt idx="22">
                  <c:v>2549884.3080000002</c:v>
                </c:pt>
                <c:pt idx="23">
                  <c:v>2465478.162</c:v>
                </c:pt>
                <c:pt idx="24">
                  <c:v>2384819.5040000002</c:v>
                </c:pt>
                <c:pt idx="25">
                  <c:v>2315573.09</c:v>
                </c:pt>
                <c:pt idx="26">
                  <c:v>2242432.463</c:v>
                </c:pt>
                <c:pt idx="27">
                  <c:v>2140542.89</c:v>
                </c:pt>
                <c:pt idx="28">
                  <c:v>2062562.888</c:v>
                </c:pt>
                <c:pt idx="29">
                  <c:v>1974517.213</c:v>
                </c:pt>
                <c:pt idx="30">
                  <c:v>1890695.8230000001</c:v>
                </c:pt>
                <c:pt idx="31">
                  <c:v>1823507.713</c:v>
                </c:pt>
                <c:pt idx="32">
                  <c:v>1730248.996</c:v>
                </c:pt>
                <c:pt idx="33">
                  <c:v>1655133.2779999999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317-4796-8FBF-CFA8B93C4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4631247"/>
        <c:axId val="574622127"/>
      </c:lineChart>
      <c:scatterChart>
        <c:scatterStyle val="lineMarker"/>
        <c:varyColors val="0"/>
        <c:ser>
          <c:idx val="3"/>
          <c:order val="3"/>
          <c:tx>
            <c:v>2025 target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Pt>
            <c:idx val="35"/>
            <c:marker>
              <c:symbol val="circle"/>
              <c:size val="5"/>
              <c:spPr>
                <a:solidFill>
                  <a:schemeClr val="accent4"/>
                </a:solidFill>
                <a:ln w="22225">
                  <a:solidFill>
                    <a:schemeClr val="accent4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9317-4796-8FBF-CFA8B93C419A}"/>
              </c:ext>
            </c:extLst>
          </c:dPt>
          <c:yVal>
            <c:numRef>
              <c:f>Data!$C$12:$AL$12</c:f>
              <c:numCache>
                <c:formatCode>General</c:formatCode>
                <c:ptCount val="36"/>
                <c:pt idx="35">
                  <c:v>370000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9317-4796-8FBF-CFA8B93C41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4631247"/>
        <c:axId val="574622127"/>
      </c:scatterChart>
      <c:catAx>
        <c:axId val="574631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622127"/>
        <c:crosses val="autoZero"/>
        <c:auto val="1"/>
        <c:lblAlgn val="ctr"/>
        <c:lblOffset val="100"/>
        <c:tickLblSkip val="5"/>
        <c:noMultiLvlLbl val="0"/>
      </c:catAx>
      <c:valAx>
        <c:axId val="5746221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rtl="0"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b="0" i="0" u="none" baseline="0"/>
                  <a:t>Nombre de nouvelles infections au VIH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rtl="0"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\ ###\ ###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rtl="0"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4631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rtl="0">
        <a:defRPr sz="11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C142D-4652-4010-A738-31F642784F92}" type="datetimeFigureOut">
              <a:rPr lang="en-US" smtClean="0"/>
              <a:t>19/07/2024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9600" y="746125"/>
            <a:ext cx="5589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05FE2-EDE9-49F5-A20A-547CEF403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2B705FE2-EDE9-49F5-A20A-547CEF403024}" type="slidenum">
              <a:r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599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978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9615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705FE2-EDE9-49F5-A20A-547CEF403024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51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2B705FE2-EDE9-49F5-A20A-547CEF403024}" type="slidenum">
              <a:r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42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1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189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2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4">
            <a:extLst>
              <a:ext uri="{FF2B5EF4-FFF2-40B4-BE49-F238E27FC236}">
                <a16:creationId xmlns:a16="http://schemas.microsoft.com/office/drawing/2014/main" id="{5E842C59-4AD7-4D58-9923-AF86475358F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111" y="6263640"/>
            <a:ext cx="1237869" cy="2321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4">
            <a:extLst>
              <a:ext uri="{FF2B5EF4-FFF2-40B4-BE49-F238E27FC236}">
                <a16:creationId xmlns:a16="http://schemas.microsoft.com/office/drawing/2014/main" id="{5E842C59-4AD7-4D58-9923-AF86475358F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111" y="6263640"/>
            <a:ext cx="1237869" cy="232100"/>
          </a:xfrm>
          <a:prstGeom prst="rect">
            <a:avLst/>
          </a:prstGeom>
        </p:spPr>
      </p:pic>
      <p:pic>
        <p:nvPicPr>
          <p:cNvPr id="4" name="Picture 3" descr="A drawing of a person&#10;&#10;Description automatically generated">
            <a:extLst>
              <a:ext uri="{FF2B5EF4-FFF2-40B4-BE49-F238E27FC236}">
                <a16:creationId xmlns:a16="http://schemas.microsoft.com/office/drawing/2014/main" id="{CE74BF52-AFDA-4F9E-8B8A-625565EFB97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6263640"/>
            <a:ext cx="1540764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48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B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534988" y="404813"/>
            <a:ext cx="4536504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1200" cap="none" spc="0" normalizeH="0" baseline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Juillet 2024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charset="0"/>
                <a:ea typeface="ＭＳ Ｐゴシック" pitchFamily="34" charset="-128"/>
                <a:cs typeface="Arial" charset="0"/>
              </a:rPr>
              <a:t>Principales diapositives d’épidémiologie</a:t>
            </a:r>
            <a:endParaRPr kumimoji="0" lang="fr-fr" altLang="en-US" sz="28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uLnTx/>
              <a:uFillTx/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B3D4F6B-C5DC-489D-A44F-41BC210D7994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229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/>
              <a:r>
                <a:rPr lang="fr-fr" sz="2100" b="1" i="0" u="none" baseline="0">
                  <a:latin typeface="Arial Bold" panose="020B0704020202020204" pitchFamily="34" charset="0"/>
                  <a:cs typeface="Arial Bold" panose="020B0704020202020204" pitchFamily="34" charset="0"/>
                </a:rPr>
                <a:t>Estimation de la mortalité adulte et infantile due au sida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fr-fr" sz="2100" b="1" i="0" u="none" baseline="0">
                  <a:latin typeface="Arial Bold" panose="020B0704020202020204" pitchFamily="34" charset="0"/>
                  <a:cs typeface="Arial Bold" panose="020B0704020202020204" pitchFamily="34" charset="0"/>
                </a:rPr>
                <a:t> 2023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5D7F0D4-050B-4FBC-BAA5-E9C1A55B48D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2291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/>
                <a:r>
                  <a:rPr lang="fr-fr" sz="2000" b="1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Total</a:t>
                </a:r>
                <a:r>
                  <a:rPr lang="fr-fr" sz="2000" b="0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 </a:t>
                </a:r>
                <a:r>
                  <a:rPr lang="fr-fr" sz="2000" b="1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: 630 000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[500 000–820 000]</a:t>
                </a:r>
              </a:p>
            </p:txBody>
          </p:sp>
          <p:sp>
            <p:nvSpPr>
              <p:cNvPr id="12292" name="Rectangle 27"/>
              <p:cNvSpPr>
                <a:spLocks noChangeArrowheads="1"/>
              </p:cNvSpPr>
              <p:nvPr/>
            </p:nvSpPr>
            <p:spPr bwMode="auto">
              <a:xfrm>
                <a:off x="4251325" y="3084521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6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200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100–9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400]</a:t>
                </a:r>
              </a:p>
            </p:txBody>
          </p:sp>
          <p:sp>
            <p:nvSpPr>
              <p:cNvPr id="12293" name="Rectangle 28"/>
              <p:cNvSpPr>
                <a:spLocks noChangeArrowheads="1"/>
              </p:cNvSpPr>
              <p:nvPr/>
            </p:nvSpPr>
            <p:spPr bwMode="auto">
              <a:xfrm>
                <a:off x="3828088" y="3586168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130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[100 000–170 000]</a:t>
                </a:r>
              </a:p>
            </p:txBody>
          </p:sp>
          <p:sp>
            <p:nvSpPr>
              <p:cNvPr id="12294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44 000 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[35 000–54 000]</a:t>
                </a:r>
              </a:p>
            </p:txBody>
          </p:sp>
          <p:sp>
            <p:nvSpPr>
              <p:cNvPr id="12295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150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[110 000–200 000]</a:t>
                </a:r>
              </a:p>
            </p:txBody>
          </p:sp>
          <p:sp>
            <p:nvSpPr>
              <p:cNvPr id="12296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13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 </a:t>
                </a:r>
              </a:p>
              <a:p>
                <a:pPr algn="ctr" rtl="0" eaLnBrk="1" hangingPunct="1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[9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400–17 000]</a:t>
                </a:r>
              </a:p>
            </p:txBody>
          </p:sp>
          <p:sp>
            <p:nvSpPr>
              <p:cNvPr id="12298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260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[210 000–330 000]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30 000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[27 000–42 000]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5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100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500–7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400]</a:t>
                </a: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FA0D42A-6C45-4C22-8A9D-3D3C117EBD56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3315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/>
              <a:r>
                <a:rPr lang="fr-fr" sz="2100" b="1" i="0" u="none" baseline="0">
                  <a:latin typeface="Arial Bold" panose="020B0704020202020204" pitchFamily="34" charset="0"/>
                  <a:cs typeface="Arial Bold" panose="020B0704020202020204" pitchFamily="34" charset="0"/>
                </a:rPr>
                <a:t>Estimation du nombre d'enfants (&lt; 15 ans) vivant avec le VIH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sym typeface="Webdings" pitchFamily="18" charset="2"/>
                </a:rPr>
                <a:t></a:t>
              </a:r>
              <a:r>
                <a:rPr lang="fr-fr" sz="2100" b="1" i="0" u="none" baseline="0">
                  <a:latin typeface="Arial Bold" panose="020B0704020202020204" pitchFamily="34" charset="0"/>
                  <a:cs typeface="Arial Bold" panose="020B0704020202020204" pitchFamily="34" charset="0"/>
                </a:rPr>
                <a:t> </a:t>
              </a:r>
              <a:r>
                <a:rPr kumimoji="0" lang="fr-fr" sz="20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2023</a:t>
              </a:r>
              <a:endParaRPr lang="fr-fr" altLang="en-US" sz="2100" b="1">
                <a:latin typeface="Arial Bold" panose="020B0704020202020204" pitchFamily="34" charset="0"/>
                <a:cs typeface="Arial Bold" panose="020B0704020202020204" pitchFamily="34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7EA502A-E94C-45DC-B39C-781EE1A89FB0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3316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/>
                <a:r>
                  <a:rPr lang="fr-fr" sz="2000" b="1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Total</a:t>
                </a:r>
                <a:r>
                  <a:rPr lang="fr-fr" sz="2000" b="0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 </a:t>
                </a:r>
                <a:r>
                  <a:rPr lang="fr-fr" sz="2000" b="1" i="0" u="none" baseline="0">
                    <a:latin typeface="Arial Bold" panose="020B0704020202020204" pitchFamily="34" charset="0"/>
                    <a:cs typeface="Arial Bold" panose="020B0704020202020204" pitchFamily="34" charset="0"/>
                  </a:rPr>
                  <a:t>: 1,4 million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[1,1 million–1,7 million]</a:t>
                </a:r>
              </a:p>
            </p:txBody>
          </p:sp>
          <p:sp>
            <p:nvSpPr>
              <p:cNvPr id="13317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[8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100–14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3318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380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[300 000–450 000]</a:t>
                </a:r>
              </a:p>
            </p:txBody>
          </p:sp>
          <p:sp>
            <p:nvSpPr>
              <p:cNvPr id="13319" name="Rectangle 29"/>
              <p:cNvSpPr>
                <a:spLocks noChangeArrowheads="1"/>
              </p:cNvSpPr>
              <p:nvPr/>
            </p:nvSpPr>
            <p:spPr bwMode="auto">
              <a:xfrm>
                <a:off x="5800346" y="1995017"/>
                <a:ext cx="1739900" cy="618118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14 000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[12 000–16 000]</a:t>
                </a:r>
              </a:p>
            </p:txBody>
          </p:sp>
          <p:sp>
            <p:nvSpPr>
              <p:cNvPr id="13320" name="Rectangle 30"/>
              <p:cNvSpPr>
                <a:spLocks noChangeArrowheads="1"/>
              </p:cNvSpPr>
              <p:nvPr/>
            </p:nvSpPr>
            <p:spPr bwMode="auto">
              <a:xfrm>
                <a:off x="6765546" y="3847630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120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[100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000–140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3321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57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…*</a:t>
                </a:r>
              </a:p>
            </p:txBody>
          </p:sp>
          <p:sp>
            <p:nvSpPr>
              <p:cNvPr id="13323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 800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[650 000–1 million]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30 000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[25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000–34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[8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200–13 000]</a:t>
                </a: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90B2391-C932-41BF-8268-64E3E6CEC1E0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rtl="0">
                <a:lnSpc>
                  <a:spcPts val="1100"/>
                </a:lnSpc>
              </a:pPr>
              <a:r>
                <a:rPr lang="fr-fr" sz="1000" b="0" i="0" u="none" baseline="0">
                  <a:latin typeface="+mn-lt"/>
                </a:rPr>
                <a:t>*Les estimations pour les enfants ne sont pas publiées en raison de leur nombre restreint.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1A7D852-8260-4C89-A838-29140D6800D8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433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>
                <a:defRPr/>
              </a:pPr>
              <a:r>
                <a:rPr lang="fr-fr" sz="2100" b="1" i="0" u="none" spc="-30" baseline="0">
                  <a:latin typeface="Arial Bold"/>
                  <a:ea typeface="ＭＳ Ｐゴシック"/>
                  <a:cs typeface="Arial Bold"/>
                </a:rPr>
                <a:t>Estimation du nombre de nouvelles infections par le VIH d’enfants (&lt;15 ans)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fr-fr" sz="2100" b="1" i="0" u="none" spc="-30" baseline="0">
                  <a:latin typeface="Arial Bold"/>
                  <a:ea typeface="ＭＳ Ｐゴシック"/>
                  <a:cs typeface="Arial Bold"/>
                </a:rPr>
                <a:t> 2023 </a:t>
              </a:r>
              <a:endParaRPr lang="fr-fr" altLang="en-US" sz="2100" b="1" spc="-30">
                <a:latin typeface="Arial Bold" charset="0"/>
                <a:cs typeface="Arial Bold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A6EF85E-4FEA-4E02-B2E5-9C1CED633E99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4340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/>
                <a:r>
                  <a:rPr lang="fr-fr" sz="2000" b="1" i="0" u="none" baseline="0"/>
                  <a:t>Total</a:t>
                </a:r>
                <a:r>
                  <a:rPr lang="fr-fr" sz="2000" b="0" i="0" u="none" baseline="0"/>
                  <a:t> </a:t>
                </a:r>
                <a:r>
                  <a:rPr lang="fr-fr" sz="2000" b="1" i="0" u="none" baseline="0"/>
                  <a:t>: 120 000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[83 000–170 000]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900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300–2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800]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48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[36 000–63 000]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38" y="1995017"/>
                <a:ext cx="1739900" cy="57535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300</a:t>
                </a:r>
                <a:endParaRPr lang="fr-fr" altLang="en-US" sz="2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100–1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700]</a:t>
                </a:r>
                <a:endParaRPr lang="fr-fr" altLang="en-US" sz="1000" b="1"/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38" y="3847630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[7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600–14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32573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…*</a:t>
                </a:r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50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[34 000–79 000]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900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700]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50395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300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[900 – 1900]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7321E15-B3CC-4D41-AB53-0A34BA3F4691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rtl="0">
                <a:lnSpc>
                  <a:spcPts val="1100"/>
                </a:lnSpc>
              </a:pPr>
              <a:r>
                <a:rPr lang="fr-fr" sz="1000" b="0" i="0" u="none" baseline="0">
                  <a:latin typeface="+mn-lt"/>
                </a:rPr>
                <a:t>*Les estimations pour les enfants ne sont pas publiées en raison de leur nombre restreint.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2A21BE2-4FA8-4681-B7AB-1C95A8B23B33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53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/>
              <a:r>
                <a:rPr lang="fr-fr" sz="2100" b="1" i="0" u="none" baseline="0">
                  <a:latin typeface="Arial Bold"/>
                  <a:ea typeface="ＭＳ Ｐゴシック"/>
                  <a:cs typeface="Arial Bold"/>
                </a:rPr>
                <a:t>Estimation du nombre de décès chez les enfants (&lt; 15 ans) dus au sida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fr-fr" sz="2100" b="1" i="0" u="none" baseline="0">
                  <a:latin typeface="Arial Bold"/>
                  <a:ea typeface="ＭＳ Ｐゴシック"/>
                  <a:cs typeface="Arial Bold"/>
                </a:rPr>
                <a:t> 2023</a:t>
              </a:r>
              <a:r>
                <a:rPr lang="fr-fr" sz="2100" b="0" i="0" u="none" baseline="0">
                  <a:latin typeface="Arial Bold"/>
                  <a:ea typeface="ＭＳ Ｐゴシック"/>
                  <a:cs typeface="Arial Bold"/>
                </a:rPr>
                <a:t> </a:t>
              </a:r>
              <a:endParaRPr lang="fr-fr" altLang="en-US" sz="2100" b="1">
                <a:latin typeface="Arial Bold" charset="0"/>
                <a:cs typeface="Arial Bold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C4D03D2-15DB-40AB-8DC1-FCC68997BDBF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5363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/>
                <a:r>
                  <a:rPr lang="fr-fr" sz="2000" b="1" i="0" u="none" baseline="0"/>
                  <a:t>Total</a:t>
                </a:r>
                <a:r>
                  <a:rPr lang="fr-fr" sz="2000" b="0" i="0" u="none" baseline="0"/>
                  <a:t> </a:t>
                </a:r>
                <a:r>
                  <a:rPr lang="fr-fr" sz="2000" b="1" i="0" u="none" baseline="0"/>
                  <a:t>: 76 000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[53 000–110 000]</a:t>
                </a:r>
              </a:p>
            </p:txBody>
          </p:sp>
          <p:sp>
            <p:nvSpPr>
              <p:cNvPr id="14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100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[770–1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700]</a:t>
                </a:r>
              </a:p>
            </p:txBody>
          </p:sp>
          <p:sp>
            <p:nvSpPr>
              <p:cNvPr id="15" name="Rectangle 28"/>
              <p:cNvSpPr>
                <a:spLocks noChangeArrowheads="1"/>
              </p:cNvSpPr>
              <p:nvPr/>
            </p:nvSpPr>
            <p:spPr bwMode="auto">
              <a:xfrm>
                <a:off x="3829310" y="3586544"/>
                <a:ext cx="194786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33 000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[24 000–43 000]</a:t>
                </a:r>
              </a:p>
            </p:txBody>
          </p:sp>
          <p:sp>
            <p:nvSpPr>
              <p:cNvPr id="16" name="Rectangle 29"/>
              <p:cNvSpPr>
                <a:spLocks noChangeArrowheads="1"/>
              </p:cNvSpPr>
              <p:nvPr/>
            </p:nvSpPr>
            <p:spPr bwMode="auto">
              <a:xfrm>
                <a:off x="5800354" y="1996040"/>
                <a:ext cx="1739900" cy="618439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400" b="1" i="0" u="none" strike="noStrike" kern="1200" cap="none" spc="0" normalizeH="0" baseline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ＭＳ Ｐゴシック" pitchFamily="34" charset="-128"/>
                    <a:cs typeface="+mn-cs"/>
                  </a:rPr>
                  <a:t>670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[550 – 870]</a:t>
                </a:r>
              </a:p>
            </p:txBody>
          </p:sp>
          <p:sp>
            <p:nvSpPr>
              <p:cNvPr id="17" name="Rectangle 30"/>
              <p:cNvSpPr>
                <a:spLocks noChangeArrowheads="1"/>
              </p:cNvSpPr>
              <p:nvPr/>
            </p:nvSpPr>
            <p:spPr bwMode="auto">
              <a:xfrm>
                <a:off x="6765554" y="3841453"/>
                <a:ext cx="2197100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6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100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[4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500–8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700]</a:t>
                </a:r>
              </a:p>
            </p:txBody>
          </p:sp>
          <p:sp>
            <p:nvSpPr>
              <p:cNvPr id="1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526234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…*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endParaRPr lang="fr-fr" altLang="en-US" sz="1400" b="1"/>
              </a:p>
            </p:txBody>
          </p:sp>
          <p:sp>
            <p:nvSpPr>
              <p:cNvPr id="19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4012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32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[20 000–47 000]</a:t>
                </a:r>
              </a:p>
            </p:txBody>
          </p:sp>
          <p:sp>
            <p:nvSpPr>
              <p:cNvPr id="20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700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100–3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300]</a:t>
                </a:r>
              </a:p>
            </p:txBody>
          </p:sp>
          <p:sp>
            <p:nvSpPr>
              <p:cNvPr id="21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850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[510 – 1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300]</a:t>
                </a: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89521B1-535F-4731-9EA5-5C066B4086FF}"/>
                </a:ext>
              </a:extLst>
            </p:cNvPr>
            <p:cNvSpPr txBox="1"/>
            <p:nvPr/>
          </p:nvSpPr>
          <p:spPr>
            <a:xfrm>
              <a:off x="685800" y="4709160"/>
              <a:ext cx="1645920" cy="6565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rtl="0">
                <a:lnSpc>
                  <a:spcPts val="1100"/>
                </a:lnSpc>
              </a:pPr>
              <a:r>
                <a:rPr lang="fr-fr" sz="1000" b="0" i="0" u="none" baseline="0">
                  <a:latin typeface="+mn-lt"/>
                </a:rPr>
                <a:t>*Les estimations pour les enfants ne sont pas publiées en raison de leur nombre restreint.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2C29E1F-EF08-4496-9256-BADFBB45BB5F}"/>
              </a:ext>
            </a:extLst>
          </p:cNvPr>
          <p:cNvGrpSpPr/>
          <p:nvPr/>
        </p:nvGrpSpPr>
        <p:grpSpPr>
          <a:xfrm>
            <a:off x="606425" y="730250"/>
            <a:ext cx="9585325" cy="2859320"/>
            <a:chOff x="606425" y="730250"/>
            <a:chExt cx="9585325" cy="2859320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46043"/>
              <a:ext cx="8999538" cy="16435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ctr"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231775" marR="0" lvl="0" indent="-2317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30000"/>
                </a:spcAft>
                <a:buClr>
                  <a:srgbClr val="E93E35"/>
                </a:buClr>
                <a:buSzPct val="130000"/>
                <a:buFontTx/>
                <a:buNone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Personnes vivant avec le VIH</a:t>
              </a:r>
              <a:r>
                <a:rPr kumimoji="0" lang="fr-fr" sz="16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	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39,9 millions </a:t>
              </a:r>
              <a:r>
                <a:rPr lang="fr-fr" sz="1300" b="0" i="0" u="none" baseline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[36,1 millions–44,6 millions]</a:t>
              </a:r>
            </a:p>
            <a:p>
              <a:pPr marL="231775" marR="0" lvl="0" indent="-2317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30000"/>
                </a:spcAft>
                <a:buClr>
                  <a:srgbClr val="E93E35"/>
                </a:buClr>
                <a:buSzPct val="130000"/>
                <a:buFontTx/>
                <a:buNone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Nouvelles infections au VIH</a:t>
              </a:r>
              <a:r>
                <a:rPr kumimoji="0" lang="fr-fr" sz="16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	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1,3 million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</a:t>
              </a:r>
              <a:r>
                <a:rPr lang="fr-fr" b="0" i="0" u="none" baseline="0">
                  <a:latin typeface="Arial"/>
                  <a:ea typeface="ＭＳ Ｐゴシック"/>
                  <a:cs typeface="Arial"/>
                </a:rPr>
                <a:t>	</a:t>
              </a:r>
              <a:r>
                <a:rPr lang="fr-fr" sz="1300" b="0" i="0" u="none" baseline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[1–1,7 million]</a:t>
              </a:r>
            </a:p>
            <a:p>
              <a:pPr marL="231775" marR="0" lvl="0" indent="-2317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30000"/>
                </a:spcAft>
                <a:buClr>
                  <a:srgbClr val="E93E35"/>
                </a:buClr>
                <a:buSzPct val="130000"/>
                <a:buFontTx/>
                <a:buNone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Décès dus au sida </a:t>
              </a:r>
              <a:r>
                <a:rPr kumimoji="0" lang="fr-fr" sz="16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	</a:t>
              </a:r>
              <a:r>
                <a:rPr lang="fr-fr" b="1" i="0" u="none" baseline="0">
                  <a:latin typeface="Arial Bold"/>
                  <a:ea typeface="ＭＳ Ｐゴシック"/>
                  <a:cs typeface="Arial Bold"/>
                </a:rPr>
                <a:t>63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0 000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	</a:t>
              </a:r>
              <a:r>
                <a:rPr kumimoji="0" lang="fr-fr" sz="1300" b="0" i="0" u="none" strike="noStrike" kern="1200" cap="none" spc="0" normalizeH="0" baseline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[</a:t>
              </a:r>
              <a:r>
                <a:rPr lang="fr-fr" sz="1300" b="0" i="0" u="none" baseline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500</a:t>
              </a:r>
              <a:r>
                <a:rPr kumimoji="0" lang="fr-fr" sz="1300" b="0" i="0" u="none" strike="noStrike" kern="1200" cap="none" spc="0" normalizeH="0" baseline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000–820 000]</a:t>
              </a:r>
              <a:endParaRPr lang="fr-fr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fr-fr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uLnTx/>
                  <a:uFillTx/>
                  <a:latin typeface="Arial Bold"/>
                  <a:ea typeface="ＭＳ Ｐゴシック"/>
                  <a:cs typeface="Arial Bold"/>
                </a:rPr>
                <a:t>Estimations mondiales pour les adultes et les enfants </a:t>
              </a:r>
              <a:r>
                <a:rPr lang="fr-fr" sz="2200" b="0" i="0" u="none" baseline="0">
                  <a:solidFill>
                    <a:srgbClr val="1CB2BB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kumimoji="0" lang="fr-fr" sz="2200" b="1" i="0" u="none" strike="noStrike" kern="1200" cap="none" spc="0" normalizeH="0" baseline="0">
                  <a:ln>
                    <a:noFill/>
                  </a:ln>
                  <a:solidFill>
                    <a:srgbClr val="E31837"/>
                  </a:solidFill>
                  <a:uLnTx/>
                  <a:uFillTx/>
                  <a:latin typeface="Arial Bold"/>
                  <a:ea typeface="ＭＳ Ｐゴシック"/>
                  <a:cs typeface="Arial Bold"/>
                  <a:sym typeface="Webdings" pitchFamily="18" charset="2"/>
                </a:rPr>
                <a:t> </a:t>
              </a:r>
              <a:r>
                <a:rPr lang="fr-fr" sz="2200" b="0" i="0" u="none" baseline="0">
                  <a:latin typeface="Arial Bold"/>
                  <a:ea typeface="ＭＳ Ｐゴシック"/>
                  <a:cs typeface="Arial Bold"/>
                </a:rPr>
                <a:t>2023</a:t>
              </a:r>
              <a:endParaRPr kumimoji="0" lang="fr-fr" altLang="en-US" sz="2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Arial Bold" charset="0"/>
                <a:ea typeface="ＭＳ Ｐゴシック" pitchFamily="34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80B6BDD-2690-4EDA-A9A4-1C24B1E585F9}"/>
              </a:ext>
            </a:extLst>
          </p:cNvPr>
          <p:cNvGrpSpPr/>
          <p:nvPr/>
        </p:nvGrpSpPr>
        <p:grpSpPr>
          <a:xfrm>
            <a:off x="606425" y="730250"/>
            <a:ext cx="9585325" cy="3837622"/>
            <a:chOff x="606425" y="730250"/>
            <a:chExt cx="9585325" cy="3837622"/>
          </a:xfrm>
        </p:grpSpPr>
        <p:sp>
          <p:nvSpPr>
            <p:cNvPr id="7170" name="Text Box 5"/>
            <p:cNvSpPr txBox="1">
              <a:spLocks noChangeArrowheads="1"/>
            </p:cNvSpPr>
            <p:nvPr/>
          </p:nvSpPr>
          <p:spPr bwMode="auto">
            <a:xfrm>
              <a:off x="876300" y="1600200"/>
              <a:ext cx="7924800" cy="2967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marL="282575" indent="-28257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45402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00000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282575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latin typeface="Arial"/>
                  <a:ea typeface="ＭＳ Ｐゴシック"/>
                  <a:cs typeface="Arial"/>
                </a:rPr>
                <a:t>Environ </a:t>
              </a:r>
              <a:r>
                <a:rPr kumimoji="0" lang="fr-fr" sz="1800" b="1" i="0" u="none" strike="noStrike" baseline="0">
                  <a:latin typeface="Arial"/>
                  <a:ea typeface="ＭＳ Ｐゴシック"/>
                  <a:cs typeface="Arial"/>
                </a:rPr>
                <a:t>50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latin typeface="Arial"/>
                  <a:ea typeface="ＭＳ Ｐゴシック"/>
                  <a:cs typeface="Arial"/>
                </a:rPr>
                <a:t>%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latin typeface="Arial"/>
                  <a:ea typeface="ＭＳ Ｐゴシック"/>
                  <a:cs typeface="Arial"/>
                </a:rPr>
                <a:t> se concentrent en Afrique subsaharienne</a:t>
              </a: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00000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282575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Dont </a:t>
              </a:r>
              <a:r>
                <a:rPr kumimoji="0" lang="fr-fr" sz="1800" b="1" i="0" u="non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320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environ touchent des enfants de moins de 15 ans</a:t>
              </a:r>
              <a:endParaRPr lang="fr-fr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  <a:p>
              <a:pPr marL="285750" marR="0" lvl="0" indent="-2857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900"/>
                </a:spcAft>
                <a:buClr>
                  <a:srgbClr val="1CB2BB"/>
                </a:buClr>
                <a:buSzPct val="150000"/>
                <a:buFont typeface="Arial" panose="020B0604020202020204" pitchFamily="34" charset="0"/>
                <a:buChar char="•"/>
                <a:tabLst>
                  <a:tab pos="282575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Environ </a:t>
              </a:r>
              <a:r>
                <a:rPr lang="fr-fr" b="1" i="0" u="none" baseline="0">
                  <a:latin typeface="Arial"/>
                  <a:ea typeface="ＭＳ Ｐゴシック"/>
                  <a:cs typeface="Arial"/>
                </a:rPr>
                <a:t>3</a:t>
              </a:r>
              <a:r>
                <a:rPr lang="fr-fr" b="0" i="0" u="none" baseline="0">
                  <a:latin typeface="Arial"/>
                  <a:ea typeface="ＭＳ Ｐゴシック"/>
                  <a:cs typeface="Arial"/>
                </a:rPr>
                <a:t> </a:t>
              </a:r>
              <a:r>
                <a:rPr lang="fr-fr" b="1" i="0" u="none" baseline="0">
                  <a:latin typeface="Arial"/>
                  <a:ea typeface="ＭＳ Ｐゴシック"/>
                  <a:cs typeface="Arial"/>
                </a:rPr>
                <a:t>200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sont des adultes de 15 ans et plus, dont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:</a:t>
              </a:r>
              <a:endParaRPr lang="fr-fr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  <a:p>
              <a:pPr lvl="1" algn="l" rtl="0">
                <a:lnSpc>
                  <a:spcPct val="150000"/>
                </a:lnSpc>
                <a:spcBef>
                  <a:spcPts val="300"/>
                </a:spcBef>
                <a:spcAft>
                  <a:spcPts val="300"/>
                </a:spcAft>
                <a:buClr>
                  <a:srgbClr val="1CB2BB"/>
                </a:buClr>
                <a:defRPr/>
              </a:pP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srgbClr val="00A99A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─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</a:t>
              </a:r>
              <a:r>
                <a:rPr lang="fr-fr" sz="1400" b="1" i="0" u="none" baseline="0">
                  <a:latin typeface="Arial"/>
                  <a:ea typeface="ＭＳ Ｐゴシック"/>
                  <a:cs typeface="Arial"/>
                </a:rPr>
                <a:t>près de 44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% sont des femmes</a:t>
              </a:r>
              <a:endParaRPr lang="fr-fr" alt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  <a:p>
              <a:pPr marR="0" lvl="1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ts val="300"/>
                </a:spcAft>
                <a:buClr>
                  <a:srgbClr val="1CB2BB"/>
                </a:buClr>
                <a:buSzTx/>
                <a:tabLst>
                  <a:tab pos="282575" algn="l"/>
                </a:tabLst>
                <a:defRPr/>
              </a:pP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srgbClr val="00A99A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─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environ 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30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% sont des jeunes (15-24 ans)</a:t>
              </a:r>
              <a:endParaRPr lang="fr-f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  <a:p>
              <a:pPr marR="0" lvl="1" algn="l" defTabSz="914400" rtl="0" eaLnBrk="0" fontAlgn="base" latinLnBrk="0" hangingPunct="0">
                <a:lnSpc>
                  <a:spcPct val="150000"/>
                </a:lnSpc>
                <a:spcBef>
                  <a:spcPct val="0"/>
                </a:spcBef>
                <a:spcAft>
                  <a:spcPts val="300"/>
                </a:spcAft>
                <a:buClr>
                  <a:srgbClr val="1CB2BB"/>
                </a:buClr>
                <a:buSzTx/>
                <a:tabLst>
                  <a:tab pos="282575" algn="l"/>
                </a:tabLst>
                <a:defRPr/>
              </a:pP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srgbClr val="00A99A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─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environ</a:t>
              </a:r>
              <a:r>
                <a:rPr lang="fr-fr" sz="1400" b="1" i="0" u="none" baseline="0">
                  <a:latin typeface="Arial"/>
                  <a:ea typeface="ＭＳ Ｐゴシック"/>
                  <a:cs typeface="Arial"/>
                </a:rPr>
                <a:t>17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% sont des jeunes femmes (15–24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 </a:t>
              </a:r>
              <a:r>
                <a:rPr kumimoji="0" lang="fr-fr" sz="14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ans)</a:t>
              </a:r>
              <a:endParaRPr lang="fr-f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  <a:p>
              <a:pPr marL="454025" marR="0" lvl="1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2575" algn="l"/>
                </a:tabLst>
                <a:defRPr/>
              </a:pPr>
              <a:endParaRPr kumimoji="0" lang="fr-fr" altLang="en-US" sz="1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71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Environ </a:t>
              </a:r>
              <a:r>
                <a:rPr kumimoji="0" lang="fr-fr" sz="2200" b="0" i="0" u="non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3</a:t>
              </a:r>
              <a:r>
                <a:rPr lang="fr-fr" sz="2200" b="0" i="0" u="none" baseline="0">
                  <a:solidFill>
                    <a:prstClr val="black"/>
                  </a:solidFill>
                  <a:latin typeface="Arial Bold" charset="0"/>
                </a:rPr>
                <a:t> 600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 nouvelles contaminations au VIH (adultes et enfants) par jour 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srgbClr val="1CB2BB"/>
                  </a:solidFill>
                  <a:effectLst/>
                  <a:uLnTx/>
                  <a:uFillTx/>
                  <a:latin typeface="Arial"/>
                  <a:ea typeface="ＭＳ Ｐゴシック" pitchFamily="34" charset="-128"/>
                  <a:cs typeface="+mn-cs"/>
                  <a:sym typeface="Webdings" pitchFamily="18" charset="2"/>
                </a:rPr>
                <a:t>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 </a:t>
              </a:r>
              <a:r>
                <a:rPr kumimoji="0" lang="fr-fr" sz="22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2023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2006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F274D09-9DA8-4F29-9BE3-A14D509A9692}"/>
              </a:ext>
            </a:extLst>
          </p:cNvPr>
          <p:cNvGrpSpPr/>
          <p:nvPr/>
        </p:nvGrpSpPr>
        <p:grpSpPr>
          <a:xfrm>
            <a:off x="606425" y="730250"/>
            <a:ext cx="9585325" cy="2859088"/>
            <a:chOff x="606425" y="730250"/>
            <a:chExt cx="9585325" cy="2859088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46275"/>
              <a:ext cx="8999538" cy="164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ctr"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231775" marR="0" lvl="0" indent="-2317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30000"/>
                </a:spcAft>
                <a:buClr>
                  <a:srgbClr val="E93E35"/>
                </a:buClr>
                <a:buSzPct val="130000"/>
                <a:buFontTx/>
                <a:buNone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Enfants vivant avec le VIH</a:t>
              </a:r>
              <a:r>
                <a:rPr kumimoji="0" lang="fr-fr" sz="16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	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1,4 million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	</a:t>
              </a:r>
              <a:r>
                <a:rPr kumimoji="0" lang="fr-fr" sz="1300" b="0" i="0" u="none" strike="noStrike" kern="1200" cap="none" spc="0" normalizeH="0" baseline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[1,1–1,7 million]</a:t>
              </a:r>
            </a:p>
            <a:p>
              <a:pPr marL="231775" marR="0" lvl="0" indent="-2317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130000"/>
                </a:spcAft>
                <a:buClr>
                  <a:srgbClr val="E93E35"/>
                </a:buClr>
                <a:buSzPct val="130000"/>
                <a:buFontTx/>
                <a:buNone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Nouvelles infections au VIH </a:t>
              </a:r>
              <a:r>
                <a:rPr kumimoji="0" lang="fr-fr" sz="16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	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120 000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	</a:t>
              </a:r>
              <a:r>
                <a:rPr lang="fr-fr" sz="1300" b="0" i="0" u="none" baseline="0">
                  <a:solidFill>
                    <a:prstClr val="white">
                      <a:lumMod val="50000"/>
                    </a:prstClr>
                  </a:solidFill>
                </a:rPr>
                <a:t>[83 000–170 000]</a:t>
              </a:r>
            </a:p>
            <a:p>
              <a:pPr algn="l" rtl="0"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  <a:tabLst>
                  <a:tab pos="231775" algn="l"/>
                  <a:tab pos="4805363" algn="l"/>
                  <a:tab pos="6096000" algn="l"/>
                </a:tabLst>
                <a:defRPr/>
              </a:pP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Décès dus au sida</a:t>
              </a:r>
              <a:r>
                <a:rPr lang="fr-fr" sz="1600" b="0" i="0" u="none" baseline="0">
                  <a:latin typeface="Arial Bold"/>
                  <a:ea typeface="ＭＳ Ｐゴシック"/>
                  <a:cs typeface="Arial Bold"/>
                </a:rPr>
                <a:t>	 </a:t>
              </a:r>
              <a:r>
                <a:rPr kumimoji="0" lang="fr-fr" sz="16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 Bold"/>
                  <a:ea typeface="ＭＳ Ｐゴシック"/>
                  <a:cs typeface="Arial Bold"/>
                </a:rPr>
                <a:t> </a:t>
              </a:r>
              <a:r>
                <a:rPr kumimoji="0" lang="fr-fr" sz="1800" b="1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76 000</a:t>
              </a:r>
              <a:r>
                <a:rPr kumimoji="0" lang="fr-fr" sz="1800" b="0" i="0" u="none" strike="noStrike" kern="1200" cap="none" spc="0" normalizeH="0" baseline="0">
                  <a:ln>
                    <a:noFill/>
                  </a:ln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	</a:t>
              </a:r>
              <a:r>
                <a:rPr kumimoji="0" lang="fr-fr" sz="1300" b="0" i="0" u="none" strike="noStrike" kern="1200" cap="none" spc="0" normalizeH="0" baseline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[</a:t>
              </a:r>
              <a:r>
                <a:rPr lang="fr-fr" sz="1300" b="0" i="0" u="none" baseline="0">
                  <a:solidFill>
                    <a:srgbClr val="7F7F7F"/>
                  </a:solidFill>
                  <a:latin typeface="Arial"/>
                  <a:ea typeface="ＭＳ Ｐゴシック"/>
                  <a:cs typeface="Arial"/>
                </a:rPr>
                <a:t>53</a:t>
              </a:r>
              <a:r>
                <a:rPr kumimoji="0" lang="fr-fr" sz="1300" b="0" i="0" u="none" strike="noStrike" kern="1200" cap="none" spc="0" normalizeH="0" baseline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Arial"/>
                  <a:ea typeface="ＭＳ Ｐゴシック"/>
                  <a:cs typeface="Arial"/>
                </a:rPr>
                <a:t> 000–110 000]</a:t>
              </a:r>
              <a:endParaRPr lang="fr-fr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endParaRP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Estimations mondiales pour les enfants (&lt; 15 ans) 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srgbClr val="1CB2BB"/>
                  </a:solidFill>
                  <a:uLnTx/>
                  <a:uFillTx/>
                  <a:latin typeface="Arial"/>
                  <a:ea typeface="ＭＳ Ｐゴシック" pitchFamily="34" charset="-128"/>
                  <a:cs typeface="+mn-cs"/>
                  <a:sym typeface="Webdings" pitchFamily="18" charset="2"/>
                </a:rPr>
                <a:t></a:t>
              </a:r>
              <a:r>
                <a:rPr kumimoji="0" lang="fr-fr" sz="2200" b="1" i="0" u="none" strike="noStrike" kern="1200" cap="none" spc="0" normalizeH="0" baseline="0">
                  <a:ln>
                    <a:noFill/>
                  </a:ln>
                  <a:solidFill>
                    <a:srgbClr val="E31837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  <a:sym typeface="Webdings" pitchFamily="18" charset="2"/>
                </a:rPr>
                <a:t> 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2023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17625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2C73C4E-F852-4709-82C9-49B170D1025C}"/>
              </a:ext>
            </a:extLst>
          </p:cNvPr>
          <p:cNvGrpSpPr/>
          <p:nvPr/>
        </p:nvGrpSpPr>
        <p:grpSpPr>
          <a:xfrm>
            <a:off x="363600" y="730250"/>
            <a:ext cx="9828150" cy="5365750"/>
            <a:chOff x="363600" y="730250"/>
            <a:chExt cx="9828150" cy="5365750"/>
          </a:xfrm>
        </p:grpSpPr>
        <p:sp>
          <p:nvSpPr>
            <p:cNvPr id="9218" name="Rectangle 2"/>
            <p:cNvSpPr>
              <a:spLocks noChangeArrowheads="1"/>
            </p:cNvSpPr>
            <p:nvPr/>
          </p:nvSpPr>
          <p:spPr bwMode="auto">
            <a:xfrm>
              <a:off x="365125" y="5943600"/>
              <a:ext cx="70739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indent="1143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114300" algn="l" defTabSz="914400" rtl="0" eaLnBrk="0" fontAlgn="base" latinLnBrk="0" hangingPunct="0">
                <a:lnSpc>
                  <a:spcPct val="12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14300" algn="l"/>
                </a:tabLst>
                <a:defRPr/>
              </a:pPr>
              <a:r>
                <a:rPr kumimoji="0" lang="fr-fr" sz="8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Les fourchettes accompagnant les estimations de ce tableau définissent les limites dans lesquelles se situent les chiffres réels, sur la base des meilleures informations disponibles. </a:t>
              </a:r>
            </a:p>
          </p:txBody>
        </p:sp>
        <p:sp>
          <p:nvSpPr>
            <p:cNvPr id="9219" name="Rectangle 62"/>
            <p:cNvSpPr>
              <a:spLocks noChangeArrowheads="1"/>
            </p:cNvSpPr>
            <p:nvPr/>
          </p:nvSpPr>
          <p:spPr bwMode="auto">
            <a:xfrm>
              <a:off x="365125" y="730250"/>
              <a:ext cx="9826625" cy="44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Statistiques et spécificités régionales sur le VIH et le sida 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srgbClr val="00A99A"/>
                  </a:solidFill>
                  <a:uLnTx/>
                  <a:uFillTx/>
                  <a:latin typeface="Arial"/>
                  <a:ea typeface="ＭＳ Ｐゴシック" pitchFamily="34" charset="-128"/>
                  <a:cs typeface="+mn-cs"/>
                  <a:sym typeface="Webdings" pitchFamily="18" charset="2"/>
                </a:rPr>
                <a:t></a:t>
              </a:r>
              <a:r>
                <a:rPr kumimoji="0" lang="fr-fr" sz="2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uLnTx/>
                  <a:uFillTx/>
                  <a:latin typeface="Arial Bold" charset="0"/>
                  <a:ea typeface="ＭＳ Ｐゴシック" pitchFamily="34" charset="-128"/>
                  <a:cs typeface="+mn-cs"/>
                </a:rPr>
                <a:t> 2023</a:t>
              </a:r>
            </a:p>
          </p:txBody>
        </p:sp>
        <p:sp>
          <p:nvSpPr>
            <p:cNvPr id="9273" name="Rectangle 6"/>
            <p:cNvSpPr>
              <a:spLocks noChangeArrowheads="1"/>
            </p:cNvSpPr>
            <p:nvPr/>
          </p:nvSpPr>
          <p:spPr bwMode="auto">
            <a:xfrm>
              <a:off x="5624561" y="1349376"/>
              <a:ext cx="1736725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ctr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Nouvelles infections par le VIH, adultes et enfants</a:t>
              </a:r>
            </a:p>
          </p:txBody>
        </p:sp>
        <p:sp>
          <p:nvSpPr>
            <p:cNvPr id="9274" name="Rectangle 7"/>
            <p:cNvSpPr>
              <a:spLocks noChangeArrowheads="1"/>
            </p:cNvSpPr>
            <p:nvPr/>
          </p:nvSpPr>
          <p:spPr bwMode="auto">
            <a:xfrm>
              <a:off x="3198813" y="1349375"/>
              <a:ext cx="1644650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ctr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Adultes et enfants vivant avec le VIH</a:t>
              </a:r>
            </a:p>
          </p:txBody>
        </p:sp>
        <p:sp>
          <p:nvSpPr>
            <p:cNvPr id="9275" name="Rectangle 39"/>
            <p:cNvSpPr>
              <a:spLocks noChangeArrowheads="1"/>
            </p:cNvSpPr>
            <p:nvPr/>
          </p:nvSpPr>
          <p:spPr bwMode="auto">
            <a:xfrm>
              <a:off x="8318500" y="1349375"/>
              <a:ext cx="1554163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ctr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Décès dus au sida </a:t>
              </a:r>
            </a:p>
            <a:p>
              <a:pPr marL="0" marR="0" lvl="0" indent="0" algn="ctr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chez les adultes et les enfants</a:t>
              </a:r>
            </a:p>
          </p:txBody>
        </p:sp>
        <p:sp>
          <p:nvSpPr>
            <p:cNvPr id="9224" name="Line 7"/>
            <p:cNvSpPr>
              <a:spLocks noChangeShapeType="1"/>
            </p:cNvSpPr>
            <p:nvPr/>
          </p:nvSpPr>
          <p:spPr bwMode="auto">
            <a:xfrm>
              <a:off x="474663" y="1853397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25" name="Line 7"/>
            <p:cNvSpPr>
              <a:spLocks noChangeShapeType="1"/>
            </p:cNvSpPr>
            <p:nvPr/>
          </p:nvSpPr>
          <p:spPr bwMode="auto">
            <a:xfrm>
              <a:off x="474663" y="22788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74663" y="27036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27" name="Line 7"/>
            <p:cNvSpPr>
              <a:spLocks noChangeShapeType="1"/>
            </p:cNvSpPr>
            <p:nvPr/>
          </p:nvSpPr>
          <p:spPr bwMode="auto">
            <a:xfrm>
              <a:off x="474663" y="31284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28" name="Line 7"/>
            <p:cNvSpPr>
              <a:spLocks noChangeShapeType="1"/>
            </p:cNvSpPr>
            <p:nvPr/>
          </p:nvSpPr>
          <p:spPr bwMode="auto">
            <a:xfrm>
              <a:off x="474663" y="35532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29" name="Line 7"/>
            <p:cNvSpPr>
              <a:spLocks noChangeShapeType="1"/>
            </p:cNvSpPr>
            <p:nvPr/>
          </p:nvSpPr>
          <p:spPr bwMode="auto">
            <a:xfrm>
              <a:off x="474663" y="39780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30" name="Line 7"/>
            <p:cNvSpPr>
              <a:spLocks noChangeShapeType="1"/>
            </p:cNvSpPr>
            <p:nvPr/>
          </p:nvSpPr>
          <p:spPr bwMode="auto">
            <a:xfrm>
              <a:off x="474663" y="48276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31" name="Line 7"/>
            <p:cNvSpPr>
              <a:spLocks noChangeShapeType="1"/>
            </p:cNvSpPr>
            <p:nvPr/>
          </p:nvSpPr>
          <p:spPr bwMode="auto">
            <a:xfrm>
              <a:off x="474663" y="5255543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32" name="Line 74"/>
            <p:cNvSpPr>
              <a:spLocks noChangeShapeType="1"/>
            </p:cNvSpPr>
            <p:nvPr/>
          </p:nvSpPr>
          <p:spPr bwMode="auto">
            <a:xfrm>
              <a:off x="3152775" y="1405927"/>
              <a:ext cx="0" cy="4320186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33" name="Line 75"/>
            <p:cNvSpPr>
              <a:spLocks noChangeShapeType="1"/>
            </p:cNvSpPr>
            <p:nvPr/>
          </p:nvSpPr>
          <p:spPr bwMode="auto">
            <a:xfrm>
              <a:off x="5215508" y="1405927"/>
              <a:ext cx="0" cy="4320186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34" name="Line 77"/>
            <p:cNvSpPr>
              <a:spLocks noChangeShapeType="1"/>
            </p:cNvSpPr>
            <p:nvPr/>
          </p:nvSpPr>
          <p:spPr bwMode="auto">
            <a:xfrm>
              <a:off x="7879804" y="1400539"/>
              <a:ext cx="0" cy="4320186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269" name="Rectangle 3"/>
            <p:cNvSpPr>
              <a:spLocks noChangeArrowheads="1"/>
            </p:cNvSpPr>
            <p:nvPr/>
          </p:nvSpPr>
          <p:spPr bwMode="auto">
            <a:xfrm>
              <a:off x="365125" y="5309545"/>
              <a:ext cx="274161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MONDE</a:t>
              </a:r>
            </a:p>
          </p:txBody>
        </p:sp>
        <p:sp>
          <p:nvSpPr>
            <p:cNvPr id="9270" name="Rectangle 4"/>
            <p:cNvSpPr>
              <a:spLocks noChangeArrowheads="1"/>
            </p:cNvSpPr>
            <p:nvPr/>
          </p:nvSpPr>
          <p:spPr bwMode="auto">
            <a:xfrm>
              <a:off x="3214800" y="5309545"/>
              <a:ext cx="1644650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/>
            <a:p>
              <a:pPr algn="r" rtl="0"/>
              <a:r>
                <a:rPr lang="fr-fr" sz="1400" b="0" i="0" u="none" baseline="0">
                  <a:solidFill>
                    <a:prstClr val="black"/>
                  </a:solidFill>
                </a:rPr>
                <a:t>39,9 millions </a:t>
              </a:r>
              <a:br>
                <a:rPr lang="fr-fr" sz="1200">
                  <a:solidFill>
                    <a:prstClr val="black"/>
                  </a:solidFill>
                </a:rPr>
              </a:br>
              <a:r>
                <a:rPr lang="fr-fr" sz="1000" b="0" i="0" u="none" baseline="0">
                  <a:solidFill>
                    <a:prstClr val="black"/>
                  </a:solidFill>
                </a:rPr>
                <a:t>[</a:t>
              </a:r>
              <a:r>
                <a:rPr lang="fr-fr" sz="1000" b="0" i="0" u="none" baseline="0">
                  <a:solidFill>
                    <a:srgbClr val="4D4D4D"/>
                  </a:solidFill>
                </a:rPr>
                <a:t>36,1 millions – 44,6 millions</a:t>
              </a:r>
              <a:r>
                <a:rPr lang="fr-fr" sz="1000" b="0" i="0" u="none" baseline="0">
                  <a:solidFill>
                    <a:prstClr val="black"/>
                  </a:solidFill>
                </a:rPr>
                <a:t>]</a:t>
              </a:r>
              <a:endParaRPr lang="fr-fr" altLang="en-US" sz="1000">
                <a:solidFill>
                  <a:prstClr val="black"/>
                </a:solidFill>
              </a:endParaRPr>
            </a:p>
          </p:txBody>
        </p:sp>
        <p:sp>
          <p:nvSpPr>
            <p:cNvPr id="9271" name="Rectangle 5"/>
            <p:cNvSpPr>
              <a:spLocks noChangeArrowheads="1"/>
            </p:cNvSpPr>
            <p:nvPr/>
          </p:nvSpPr>
          <p:spPr bwMode="auto">
            <a:xfrm>
              <a:off x="5639023" y="5309545"/>
              <a:ext cx="1736725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1,3 million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 million–</a:t>
              </a:r>
              <a:r>
                <a:rPr lang="fr-fr" sz="1000" b="0" i="0" u="none" baseline="0">
                  <a:solidFill>
                    <a:srgbClr val="4D4D4D"/>
                  </a:solidFill>
                </a:rPr>
                <a:t>1,7</a:t>
              </a:r>
              <a:r>
                <a:rPr kumimoji="0" lang="fr-fr" sz="10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million]</a:t>
              </a:r>
            </a:p>
          </p:txBody>
        </p:sp>
        <p:sp>
          <p:nvSpPr>
            <p:cNvPr id="9272" name="Rectangle 38"/>
            <p:cNvSpPr>
              <a:spLocks noChangeArrowheads="1"/>
            </p:cNvSpPr>
            <p:nvPr/>
          </p:nvSpPr>
          <p:spPr bwMode="auto">
            <a:xfrm>
              <a:off x="8244000" y="5309545"/>
              <a:ext cx="155416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400" b="0" i="0" u="none" baseline="0">
                  <a:solidFill>
                    <a:srgbClr val="000000"/>
                  </a:solidFill>
                </a:rPr>
                <a:t>630</a:t>
              </a:r>
              <a:r>
                <a:rPr kumimoji="0" lang="fr-fr" sz="14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0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1000" b="0" i="0" u="none" baseline="0">
                  <a:solidFill>
                    <a:srgbClr val="4D4D4D"/>
                  </a:solidFill>
                </a:rPr>
                <a:t>500</a:t>
              </a:r>
              <a:r>
                <a:rPr kumimoji="0" lang="fr-fr" sz="10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000–820 000]</a:t>
              </a:r>
            </a:p>
          </p:txBody>
        </p:sp>
        <p:sp>
          <p:nvSpPr>
            <p:cNvPr id="9262" name="Rectangle 10"/>
            <p:cNvSpPr>
              <a:spLocks noChangeArrowheads="1"/>
            </p:cNvSpPr>
            <p:nvPr/>
          </p:nvSpPr>
          <p:spPr bwMode="auto">
            <a:xfrm>
              <a:off x="365125" y="2757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Moyen-Orient et Afrique du Nord</a:t>
              </a:r>
            </a:p>
          </p:txBody>
        </p:sp>
        <p:sp>
          <p:nvSpPr>
            <p:cNvPr id="9263" name="Rectangle 19"/>
            <p:cNvSpPr>
              <a:spLocks noChangeArrowheads="1"/>
            </p:cNvSpPr>
            <p:nvPr/>
          </p:nvSpPr>
          <p:spPr bwMode="auto">
            <a:xfrm>
              <a:off x="3214800" y="2757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210 000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[170 000–280 000]</a:t>
              </a:r>
            </a:p>
          </p:txBody>
        </p:sp>
        <p:sp>
          <p:nvSpPr>
            <p:cNvPr id="9264" name="Rectangle 24"/>
            <p:cNvSpPr>
              <a:spLocks noChangeArrowheads="1"/>
            </p:cNvSpPr>
            <p:nvPr/>
          </p:nvSpPr>
          <p:spPr bwMode="auto">
            <a:xfrm>
              <a:off x="5639023" y="2757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23 000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16 0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00–35 000]</a:t>
              </a:r>
            </a:p>
          </p:txBody>
        </p:sp>
        <p:sp>
          <p:nvSpPr>
            <p:cNvPr id="9265" name="Rectangle 41"/>
            <p:cNvSpPr>
              <a:spLocks noChangeArrowheads="1"/>
            </p:cNvSpPr>
            <p:nvPr/>
          </p:nvSpPr>
          <p:spPr bwMode="auto">
            <a:xfrm>
              <a:off x="8244000" y="2757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6 200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4 100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–9 400]</a:t>
              </a:r>
            </a:p>
          </p:txBody>
        </p:sp>
        <p:sp>
          <p:nvSpPr>
            <p:cNvPr id="9258" name="Rectangle 12"/>
            <p:cNvSpPr>
              <a:spLocks noChangeArrowheads="1"/>
            </p:cNvSpPr>
            <p:nvPr/>
          </p:nvSpPr>
          <p:spPr bwMode="auto">
            <a:xfrm>
              <a:off x="365125" y="31824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Asie et Pacifique</a:t>
              </a:r>
            </a:p>
          </p:txBody>
        </p:sp>
        <p:sp>
          <p:nvSpPr>
            <p:cNvPr id="9259" name="Rectangle 20"/>
            <p:cNvSpPr>
              <a:spLocks noChangeArrowheads="1"/>
            </p:cNvSpPr>
            <p:nvPr/>
          </p:nvSpPr>
          <p:spPr bwMode="auto">
            <a:xfrm>
              <a:off x="3214800" y="31824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6,7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6,1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millions–7,5 millions]</a:t>
              </a:r>
            </a:p>
          </p:txBody>
        </p:sp>
        <p:sp>
          <p:nvSpPr>
            <p:cNvPr id="9260" name="Rectangle 25"/>
            <p:cNvSpPr>
              <a:spLocks noChangeArrowheads="1"/>
            </p:cNvSpPr>
            <p:nvPr/>
          </p:nvSpPr>
          <p:spPr bwMode="auto">
            <a:xfrm>
              <a:off x="5639023" y="31824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300 000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270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000–370 000]</a:t>
              </a:r>
            </a:p>
          </p:txBody>
        </p:sp>
        <p:sp>
          <p:nvSpPr>
            <p:cNvPr id="9261" name="Rectangle 42"/>
            <p:cNvSpPr>
              <a:spLocks noChangeArrowheads="1"/>
            </p:cNvSpPr>
            <p:nvPr/>
          </p:nvSpPr>
          <p:spPr bwMode="auto">
            <a:xfrm>
              <a:off x="8244000" y="31824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150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[110 000–200 000]</a:t>
              </a:r>
            </a:p>
          </p:txBody>
        </p:sp>
        <p:sp>
          <p:nvSpPr>
            <p:cNvPr id="9254" name="Rectangle 14"/>
            <p:cNvSpPr>
              <a:spLocks noChangeArrowheads="1"/>
            </p:cNvSpPr>
            <p:nvPr/>
          </p:nvSpPr>
          <p:spPr bwMode="auto">
            <a:xfrm>
              <a:off x="365125" y="4456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Europe de l’Est et Asie centrale</a:t>
              </a:r>
            </a:p>
          </p:txBody>
        </p:sp>
        <p:sp>
          <p:nvSpPr>
            <p:cNvPr id="9255" name="Rectangle 21"/>
            <p:cNvSpPr>
              <a:spLocks noChangeArrowheads="1"/>
            </p:cNvSpPr>
            <p:nvPr/>
          </p:nvSpPr>
          <p:spPr bwMode="auto">
            <a:xfrm>
              <a:off x="3214800" y="4456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2,1 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[1,9 million–2,3 millions]</a:t>
              </a:r>
            </a:p>
          </p:txBody>
        </p:sp>
        <p:sp>
          <p:nvSpPr>
            <p:cNvPr id="9256" name="Rectangle 26"/>
            <p:cNvSpPr>
              <a:spLocks noChangeArrowheads="1"/>
            </p:cNvSpPr>
            <p:nvPr/>
          </p:nvSpPr>
          <p:spPr bwMode="auto">
            <a:xfrm>
              <a:off x="5639023" y="4456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140 000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[120 000–160 000]</a:t>
              </a:r>
            </a:p>
          </p:txBody>
        </p:sp>
        <p:sp>
          <p:nvSpPr>
            <p:cNvPr id="9257" name="Rectangle 43"/>
            <p:cNvSpPr>
              <a:spLocks noChangeArrowheads="1"/>
            </p:cNvSpPr>
            <p:nvPr/>
          </p:nvSpPr>
          <p:spPr bwMode="auto">
            <a:xfrm>
              <a:off x="8244000" y="4456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44 000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[35 000–54 000]</a:t>
              </a:r>
            </a:p>
          </p:txBody>
        </p:sp>
        <p:sp>
          <p:nvSpPr>
            <p:cNvPr id="9250" name="Rectangle 9"/>
            <p:cNvSpPr>
              <a:spLocks noChangeArrowheads="1"/>
            </p:cNvSpPr>
            <p:nvPr/>
          </p:nvSpPr>
          <p:spPr bwMode="auto">
            <a:xfrm>
              <a:off x="365125" y="2332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Afrique occidentale et centrale</a:t>
              </a:r>
              <a:endParaRPr kumimoji="0" lang="fr-fr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9251" name="Rectangle 28"/>
            <p:cNvSpPr>
              <a:spLocks noChangeArrowheads="1"/>
            </p:cNvSpPr>
            <p:nvPr/>
          </p:nvSpPr>
          <p:spPr bwMode="auto">
            <a:xfrm>
              <a:off x="3214800" y="2332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5,1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4,5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millions–5,9 millions]</a:t>
              </a:r>
            </a:p>
          </p:txBody>
        </p:sp>
        <p:sp>
          <p:nvSpPr>
            <p:cNvPr id="9252" name="Rectangle 33"/>
            <p:cNvSpPr>
              <a:spLocks noChangeArrowheads="1"/>
            </p:cNvSpPr>
            <p:nvPr/>
          </p:nvSpPr>
          <p:spPr bwMode="auto">
            <a:xfrm>
              <a:off x="5639023" y="2332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190 000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[130 000–280 000]</a:t>
              </a:r>
            </a:p>
          </p:txBody>
        </p:sp>
        <p:sp>
          <p:nvSpPr>
            <p:cNvPr id="9253" name="Rectangle 45"/>
            <p:cNvSpPr>
              <a:spLocks noChangeArrowheads="1"/>
            </p:cNvSpPr>
            <p:nvPr/>
          </p:nvSpPr>
          <p:spPr bwMode="auto">
            <a:xfrm>
              <a:off x="8244000" y="2332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130 000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100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000–170 000]</a:t>
              </a:r>
            </a:p>
          </p:txBody>
        </p:sp>
        <p:sp>
          <p:nvSpPr>
            <p:cNvPr id="9243" name="Rectangle 15"/>
            <p:cNvSpPr>
              <a:spLocks noChangeArrowheads="1"/>
            </p:cNvSpPr>
            <p:nvPr/>
          </p:nvSpPr>
          <p:spPr bwMode="auto">
            <a:xfrm>
              <a:off x="365125" y="4881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Europe occidentale et centrale et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Amérique du Nord</a:t>
              </a:r>
            </a:p>
          </p:txBody>
        </p:sp>
        <p:sp>
          <p:nvSpPr>
            <p:cNvPr id="9244" name="Rectangle 31"/>
            <p:cNvSpPr>
              <a:spLocks noChangeArrowheads="1"/>
            </p:cNvSpPr>
            <p:nvPr/>
          </p:nvSpPr>
          <p:spPr bwMode="auto">
            <a:xfrm>
              <a:off x="3214800" y="4881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2,3 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[2 millions–2,7 millions]</a:t>
              </a:r>
            </a:p>
          </p:txBody>
        </p:sp>
        <p:sp>
          <p:nvSpPr>
            <p:cNvPr id="9245" name="Rectangle 36"/>
            <p:cNvSpPr>
              <a:spLocks noChangeArrowheads="1"/>
            </p:cNvSpPr>
            <p:nvPr/>
          </p:nvSpPr>
          <p:spPr bwMode="auto">
            <a:xfrm>
              <a:off x="5639023" y="4881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56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45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000–67 000]</a:t>
              </a:r>
            </a:p>
          </p:txBody>
        </p:sp>
        <p:sp>
          <p:nvSpPr>
            <p:cNvPr id="9246" name="Rectangle 48"/>
            <p:cNvSpPr>
              <a:spLocks noChangeArrowheads="1"/>
            </p:cNvSpPr>
            <p:nvPr/>
          </p:nvSpPr>
          <p:spPr bwMode="auto">
            <a:xfrm>
              <a:off x="8244000" y="4881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13 000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[9 400–17 000]</a:t>
              </a:r>
            </a:p>
          </p:txBody>
        </p:sp>
        <p:sp>
          <p:nvSpPr>
            <p:cNvPr id="9266" name="Rectangle 8"/>
            <p:cNvSpPr>
              <a:spLocks noChangeArrowheads="1"/>
            </p:cNvSpPr>
            <p:nvPr/>
          </p:nvSpPr>
          <p:spPr bwMode="auto">
            <a:xfrm>
              <a:off x="365125" y="1908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Afrique orientale et australe</a:t>
              </a:r>
              <a:endParaRPr kumimoji="0" lang="fr-fr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9267" name="Rectangle 18"/>
            <p:cNvSpPr>
              <a:spLocks noChangeArrowheads="1"/>
            </p:cNvSpPr>
            <p:nvPr/>
          </p:nvSpPr>
          <p:spPr bwMode="auto">
            <a:xfrm>
              <a:off x="3214800" y="1908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20,8 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[19,2 millions–23 millions]</a:t>
              </a:r>
            </a:p>
          </p:txBody>
        </p:sp>
        <p:sp>
          <p:nvSpPr>
            <p:cNvPr id="9268" name="Rectangle 23"/>
            <p:cNvSpPr>
              <a:spLocks noChangeArrowheads="1"/>
            </p:cNvSpPr>
            <p:nvPr/>
          </p:nvSpPr>
          <p:spPr bwMode="auto">
            <a:xfrm>
              <a:off x="5639023" y="1908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450 000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360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000–580 000]</a:t>
              </a:r>
            </a:p>
          </p:txBody>
        </p:sp>
        <p:sp>
          <p:nvSpPr>
            <p:cNvPr id="9221" name="Rectangle 41"/>
            <p:cNvSpPr>
              <a:spLocks noChangeArrowheads="1"/>
            </p:cNvSpPr>
            <p:nvPr/>
          </p:nvSpPr>
          <p:spPr bwMode="auto">
            <a:xfrm>
              <a:off x="8269288" y="1908238"/>
              <a:ext cx="1554162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26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0 000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[210 000–330 000]</a:t>
              </a:r>
            </a:p>
          </p:txBody>
        </p:sp>
        <p:sp>
          <p:nvSpPr>
            <p:cNvPr id="9247" name="Rectangle 13"/>
            <p:cNvSpPr>
              <a:spLocks noChangeArrowheads="1"/>
            </p:cNvSpPr>
            <p:nvPr/>
          </p:nvSpPr>
          <p:spPr bwMode="auto">
            <a:xfrm>
              <a:off x="365125" y="36072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Amérique latine </a:t>
              </a:r>
              <a:endParaRPr kumimoji="0" lang="fr-fr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9248" name="Rectangle 30"/>
            <p:cNvSpPr>
              <a:spLocks noChangeArrowheads="1"/>
            </p:cNvSpPr>
            <p:nvPr/>
          </p:nvSpPr>
          <p:spPr bwMode="auto">
            <a:xfrm>
              <a:off x="3214800" y="36072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2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,3 millions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2,1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 millions–2,6 millions]</a:t>
              </a:r>
            </a:p>
          </p:txBody>
        </p:sp>
        <p:sp>
          <p:nvSpPr>
            <p:cNvPr id="9249" name="Rectangle 35"/>
            <p:cNvSpPr>
              <a:spLocks noChangeArrowheads="1"/>
            </p:cNvSpPr>
            <p:nvPr/>
          </p:nvSpPr>
          <p:spPr bwMode="auto">
            <a:xfrm>
              <a:off x="5639023" y="36072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120 000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[97 000–150 000]</a:t>
              </a:r>
            </a:p>
          </p:txBody>
        </p:sp>
        <p:sp>
          <p:nvSpPr>
            <p:cNvPr id="9222" name="Rectangle 43"/>
            <p:cNvSpPr>
              <a:spLocks noChangeArrowheads="1"/>
            </p:cNvSpPr>
            <p:nvPr/>
          </p:nvSpPr>
          <p:spPr bwMode="auto">
            <a:xfrm>
              <a:off x="8239125" y="36080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30 000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27 000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–42 000]</a:t>
              </a:r>
            </a:p>
          </p:txBody>
        </p:sp>
        <p:sp>
          <p:nvSpPr>
            <p:cNvPr id="67" name="Line 7"/>
            <p:cNvSpPr>
              <a:spLocks noChangeShapeType="1"/>
            </p:cNvSpPr>
            <p:nvPr/>
          </p:nvSpPr>
          <p:spPr bwMode="auto">
            <a:xfrm>
              <a:off x="475200" y="4402800"/>
              <a:ext cx="9296400" cy="0"/>
            </a:xfrm>
            <a:prstGeom prst="line">
              <a:avLst/>
            </a:prstGeom>
            <a:ln>
              <a:solidFill>
                <a:srgbClr val="1CB2BB"/>
              </a:solidFill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9" name="Rectangle 13"/>
            <p:cNvSpPr>
              <a:spLocks noChangeArrowheads="1"/>
            </p:cNvSpPr>
            <p:nvPr/>
          </p:nvSpPr>
          <p:spPr bwMode="auto">
            <a:xfrm>
              <a:off x="363600" y="4032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l" defTabSz="914400" rtl="0" eaLnBrk="0" fontAlgn="ctr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1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Caraïbes </a:t>
              </a:r>
              <a:endParaRPr kumimoji="0" lang="fr-fr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70" name="Rectangle 30"/>
            <p:cNvSpPr>
              <a:spLocks noChangeArrowheads="1"/>
            </p:cNvSpPr>
            <p:nvPr/>
          </p:nvSpPr>
          <p:spPr bwMode="auto">
            <a:xfrm>
              <a:off x="3213275" y="4032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340 000</a:t>
              </a:r>
              <a:endParaRPr kumimoji="0" lang="fr-f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[280 000–390 000]</a:t>
              </a:r>
            </a:p>
          </p:txBody>
        </p:sp>
        <p:sp>
          <p:nvSpPr>
            <p:cNvPr id="71" name="Rectangle 35"/>
            <p:cNvSpPr>
              <a:spLocks noChangeArrowheads="1"/>
            </p:cNvSpPr>
            <p:nvPr/>
          </p:nvSpPr>
          <p:spPr bwMode="auto">
            <a:xfrm>
              <a:off x="5637498" y="4032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15 000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9 900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–21 000]</a:t>
              </a:r>
            </a:p>
          </p:txBody>
        </p:sp>
        <p:sp>
          <p:nvSpPr>
            <p:cNvPr id="72" name="Rectangle 43"/>
            <p:cNvSpPr>
              <a:spLocks noChangeArrowheads="1"/>
            </p:cNvSpPr>
            <p:nvPr/>
          </p:nvSpPr>
          <p:spPr bwMode="auto">
            <a:xfrm>
              <a:off x="8237600" y="40328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1200" b="0" i="0" u="none" baseline="0">
                  <a:solidFill>
                    <a:prstClr val="black"/>
                  </a:solidFill>
                </a:rPr>
                <a:t>51</a:t>
              </a:r>
              <a:r>
                <a:rPr kumimoji="0" lang="fr-fr" sz="1200" b="0" i="0" u="none" strike="noStrike" kern="1200" cap="none" spc="0" normalizeH="0" baseline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00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[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3 5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00– </a:t>
              </a:r>
              <a:r>
                <a:rPr lang="fr-fr" sz="900" b="0" i="0" u="none" baseline="0">
                  <a:solidFill>
                    <a:srgbClr val="4D4D4D"/>
                  </a:solidFill>
                </a:rPr>
                <a:t>7 4</a:t>
              </a:r>
              <a:r>
                <a:rPr kumimoji="0" lang="fr-fr" sz="900" b="0" i="0" u="none" strike="noStrike" kern="1200" cap="none" spc="0" normalizeH="0" baseline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 charset="0"/>
                  <a:ea typeface="ＭＳ Ｐゴシック" pitchFamily="34" charset="-128"/>
                  <a:cs typeface="+mn-cs"/>
                </a:rPr>
                <a:t>00]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D6ABAC21-ABE5-91E5-F5CA-7ED2A489F89C}"/>
              </a:ext>
            </a:extLst>
          </p:cNvPr>
          <p:cNvSpPr txBox="1"/>
          <p:nvPr/>
        </p:nvSpPr>
        <p:spPr>
          <a:xfrm>
            <a:off x="47134" y="6488668"/>
            <a:ext cx="31931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fr-fr" sz="1200" b="0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 : estimations épidémiologiques de l’ONUSIDA, 2024</a:t>
            </a:r>
            <a:endParaRPr lang="fr-fr" sz="120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D5CA06-716C-2139-3C1E-8045DDC90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384892"/>
              </p:ext>
            </p:extLst>
          </p:nvPr>
        </p:nvGraphicFramePr>
        <p:xfrm>
          <a:off x="1978266" y="1077533"/>
          <a:ext cx="6632927" cy="265430"/>
        </p:xfrm>
        <a:graphic>
          <a:graphicData uri="http://schemas.openxmlformats.org/drawingml/2006/table">
            <a:tbl>
              <a:tblPr/>
              <a:tblGrid>
                <a:gridCol w="6632927">
                  <a:extLst>
                    <a:ext uri="{9D8B030D-6E8A-4147-A177-3AD203B41FA5}">
                      <a16:colId xmlns:a16="http://schemas.microsoft.com/office/drawing/2014/main" val="335302392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nouvelles infections au VIH dans le monde, 1990–2023, et objectif 2025</a:t>
                      </a:r>
                    </a:p>
                  </a:txBody>
                  <a:tcPr marL="6350" marR="6350" marT="635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03661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CA4EAB0-2E71-4AAA-904F-12EDA78AB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5717730"/>
              </p:ext>
            </p:extLst>
          </p:nvPr>
        </p:nvGraphicFramePr>
        <p:xfrm>
          <a:off x="1675806" y="1533046"/>
          <a:ext cx="6935387" cy="4660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3461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51D628E-F061-0FE9-E2F2-3A55120A432A}"/>
              </a:ext>
            </a:extLst>
          </p:cNvPr>
          <p:cNvSpPr txBox="1"/>
          <p:nvPr/>
        </p:nvSpPr>
        <p:spPr>
          <a:xfrm>
            <a:off x="47134" y="6488668"/>
            <a:ext cx="31931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fr-fr" sz="1200" b="0" i="0" u="none" baseline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 : estimations épidémiologiques de l’ONUSIDA, 2024</a:t>
            </a:r>
            <a:endParaRPr lang="fr-fr" sz="120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3B3E62A-8A89-61DA-33E9-354BDC4D3A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62"/>
          <a:stretch/>
        </p:blipFill>
        <p:spPr>
          <a:xfrm>
            <a:off x="1760456" y="1548450"/>
            <a:ext cx="6926344" cy="45529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18564D8-28DF-91A2-A786-09251391EB34}"/>
              </a:ext>
            </a:extLst>
          </p:cNvPr>
          <p:cNvSpPr txBox="1"/>
          <p:nvPr/>
        </p:nvSpPr>
        <p:spPr>
          <a:xfrm>
            <a:off x="1760456" y="1022682"/>
            <a:ext cx="67660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fr-fr" sz="1400" b="1" i="0" u="none" baseline="0">
                <a:latin typeface="Calibri" panose="020F0502020204030204" pitchFamily="34" charset="0"/>
                <a:cs typeface="Calibri" panose="020F0502020204030204" pitchFamily="34" charset="0"/>
              </a:rPr>
              <a:t>Nombre de décès liés au sida dans le monde, 1990–2023, et objectif 2025</a:t>
            </a:r>
          </a:p>
        </p:txBody>
      </p:sp>
    </p:spTree>
    <p:extLst>
      <p:ext uri="{BB962C8B-B14F-4D97-AF65-F5344CB8AC3E}">
        <p14:creationId xmlns:p14="http://schemas.microsoft.com/office/powerpoint/2010/main" val="137743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D10DF8E-0E87-470B-94D8-36472727B397}"/>
              </a:ext>
            </a:extLst>
          </p:cNvPr>
          <p:cNvGrpSpPr/>
          <p:nvPr/>
        </p:nvGrpSpPr>
        <p:grpSpPr>
          <a:xfrm>
            <a:off x="606425" y="730250"/>
            <a:ext cx="9585325" cy="5118238"/>
            <a:chOff x="606425" y="730250"/>
            <a:chExt cx="9585325" cy="5118238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/>
              <a:r>
                <a:rPr lang="fr-fr" sz="2100" b="1" i="0" u="none" baseline="0">
                  <a:latin typeface="Arial Bold"/>
                  <a:ea typeface="ＭＳ Ｐゴシック"/>
                  <a:cs typeface="Arial Bold"/>
                </a:rPr>
                <a:t>Estimation du nombre d'adultes et d'enfants vivant avec le VIH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fr-fr" sz="2100" b="1" i="0" u="none" baseline="0">
                  <a:latin typeface="Arial Bold"/>
                  <a:ea typeface="ＭＳ Ｐゴシック"/>
                  <a:cs typeface="Arial Bold"/>
                </a:rPr>
                <a:t> </a:t>
              </a:r>
              <a:r>
                <a:rPr kumimoji="0" lang="fr-fr" sz="2000" b="1" i="0" u="none" strike="noStrike" kern="1200" cap="none" spc="0" normalizeH="0" baseline="0">
                  <a:ln>
                    <a:noFill/>
                  </a:ln>
                  <a:uLnTx/>
                  <a:uFillTx/>
                  <a:latin typeface="Arial Bold"/>
                  <a:ea typeface="ＭＳ Ｐゴシック"/>
                  <a:cs typeface="Arial Bold"/>
                </a:rPr>
                <a:t>2023</a:t>
              </a:r>
              <a:r>
                <a:rPr lang="fr-fr" sz="2100" b="0" i="0" u="none" baseline="0">
                  <a:latin typeface="Arial Bold"/>
                  <a:ea typeface="ＭＳ Ｐゴシック"/>
                  <a:cs typeface="Arial Bold"/>
                </a:rPr>
                <a:t> </a:t>
              </a:r>
              <a:endParaRPr lang="fr-fr" altLang="en-US" sz="2100" b="1">
                <a:latin typeface="Arial Bold" charset="0"/>
                <a:cs typeface="Arial Bold"/>
              </a:endParaRP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5FB83C7-44FF-41C1-A9F4-B57F0CB3C7FE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08488"/>
              <a:chOff x="1246894" y="1504950"/>
              <a:chExt cx="8029861" cy="4408488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0243" name="Rectangle 2"/>
              <p:cNvSpPr>
                <a:spLocks noChangeArrowheads="1"/>
              </p:cNvSpPr>
              <p:nvPr/>
            </p:nvSpPr>
            <p:spPr bwMode="auto">
              <a:xfrm>
                <a:off x="1555750" y="5516563"/>
                <a:ext cx="7418388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457200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 eaLnBrk="1" hangingPunct="1"/>
                <a:r>
                  <a:rPr lang="fr-fr" sz="2000" b="1" i="0" u="none" baseline="0"/>
                  <a:t>Total</a:t>
                </a:r>
                <a:r>
                  <a:rPr lang="fr-fr" sz="2000" b="0" i="0" u="none" baseline="0"/>
                  <a:t> </a:t>
                </a:r>
                <a:r>
                  <a:rPr lang="fr-fr" sz="2000" b="1" i="0" u="none" baseline="0"/>
                  <a:t>: 39,9 millions</a:t>
                </a:r>
                <a:r>
                  <a:rPr lang="fr-fr" sz="2000" b="0" i="0" u="none" baseline="0"/>
                  <a:t>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[36,1 millions–44,6 millions]</a:t>
                </a:r>
                <a:endParaRPr lang="fr-fr" altLang="en-US" sz="2000">
                  <a:solidFill>
                    <a:srgbClr val="7F7F7F"/>
                  </a:solidFill>
                </a:endParaRPr>
              </a:p>
            </p:txBody>
          </p:sp>
          <p:sp>
            <p:nvSpPr>
              <p:cNvPr id="10244" name="Rectangle 27"/>
              <p:cNvSpPr>
                <a:spLocks noChangeArrowheads="1"/>
              </p:cNvSpPr>
              <p:nvPr/>
            </p:nvSpPr>
            <p:spPr bwMode="auto">
              <a:xfrm>
                <a:off x="4251325" y="3082945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210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[170 000–280 000]</a:t>
                </a:r>
              </a:p>
            </p:txBody>
          </p:sp>
          <p:sp>
            <p:nvSpPr>
              <p:cNvPr id="10245" name="Rectangle 28"/>
              <p:cNvSpPr>
                <a:spLocks noChangeArrowheads="1"/>
              </p:cNvSpPr>
              <p:nvPr/>
            </p:nvSpPr>
            <p:spPr bwMode="auto">
              <a:xfrm>
                <a:off x="3831730" y="3587001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5,1 millions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[4,5 millions–5,9 millions]</a:t>
                </a:r>
              </a:p>
            </p:txBody>
          </p:sp>
          <p:sp>
            <p:nvSpPr>
              <p:cNvPr id="10246" name="Rectangle 29"/>
              <p:cNvSpPr>
                <a:spLocks noChangeArrowheads="1"/>
              </p:cNvSpPr>
              <p:nvPr/>
            </p:nvSpPr>
            <p:spPr bwMode="auto">
              <a:xfrm>
                <a:off x="5800346" y="1991781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2,1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millions 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[1,9 million–2,3 millions]</a:t>
                </a:r>
              </a:p>
            </p:txBody>
          </p:sp>
          <p:sp>
            <p:nvSpPr>
              <p:cNvPr id="10247" name="Rectangle 30"/>
              <p:cNvSpPr>
                <a:spLocks noChangeArrowheads="1"/>
              </p:cNvSpPr>
              <p:nvPr/>
            </p:nvSpPr>
            <p:spPr bwMode="auto">
              <a:xfrm>
                <a:off x="6765546" y="3844394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6,7 millions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[6 millions–7,5 millions]</a:t>
                </a:r>
              </a:p>
            </p:txBody>
          </p:sp>
          <p:sp>
            <p:nvSpPr>
              <p:cNvPr id="10248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2,3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millions </a:t>
                </a:r>
              </a:p>
              <a:p>
                <a:pPr algn="ctr" rtl="0" eaLnBrk="1" hangingPunct="1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 millions–2,7 millions]</a:t>
                </a:r>
              </a:p>
            </p:txBody>
          </p:sp>
          <p:sp>
            <p:nvSpPr>
              <p:cNvPr id="10249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2,3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millions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 millions–2,5 millions]</a:t>
                </a:r>
              </a:p>
            </p:txBody>
          </p:sp>
          <p:sp>
            <p:nvSpPr>
              <p:cNvPr id="10250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  <a:spcAft>
                    <a:spcPts val="0"/>
                  </a:spcAft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20,8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millions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[19,2 millions–23 millions]</a:t>
                </a:r>
              </a:p>
            </p:txBody>
          </p:sp>
          <p:sp>
            <p:nvSpPr>
              <p:cNvPr id="12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340 000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[280 000–390 000]</a:t>
                </a: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8B98607-0A29-4BF6-994C-E7C7A43B7331}"/>
              </a:ext>
            </a:extLst>
          </p:cNvPr>
          <p:cNvGrpSpPr/>
          <p:nvPr/>
        </p:nvGrpSpPr>
        <p:grpSpPr>
          <a:xfrm>
            <a:off x="606425" y="730250"/>
            <a:ext cx="9585325" cy="5134113"/>
            <a:chOff x="606425" y="730250"/>
            <a:chExt cx="9585325" cy="5134113"/>
          </a:xfrm>
        </p:grpSpPr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l" rtl="0" eaLnBrk="1" hangingPunct="1">
                <a:defRPr/>
              </a:pPr>
              <a:r>
                <a:rPr lang="fr-fr" sz="2100" b="1" i="0" u="none" spc="-30" baseline="0">
                  <a:latin typeface="Arial Bold"/>
                  <a:ea typeface="ＭＳ Ｐゴシック"/>
                  <a:cs typeface="Arial Bold"/>
                </a:rPr>
                <a:t>Estimation du nombre de nouvelles infections par le VIH d'adultes et d'enfants </a:t>
              </a:r>
              <a:r>
                <a:rPr lang="fr-fr" sz="2200" b="1" i="0" u="none" baseline="0">
                  <a:solidFill>
                    <a:srgbClr val="00A99A"/>
                  </a:solidFill>
                  <a:latin typeface="Arial"/>
                  <a:ea typeface="ＭＳ Ｐゴシック"/>
                  <a:sym typeface="Webdings" pitchFamily="18" charset="2"/>
                </a:rPr>
                <a:t></a:t>
              </a:r>
              <a:r>
                <a:rPr lang="fr-fr" sz="2100" b="1" i="0" u="none" spc="-30" baseline="0">
                  <a:latin typeface="Arial Bold"/>
                  <a:ea typeface="ＭＳ Ｐゴシック"/>
                  <a:cs typeface="Arial Bold"/>
                </a:rPr>
                <a:t> 2023</a:t>
              </a:r>
              <a:r>
                <a:rPr lang="fr-fr" sz="2100" b="0" i="0" u="none" spc="-30" baseline="0">
                  <a:latin typeface="Arial Bold"/>
                  <a:ea typeface="ＭＳ Ｐゴシック"/>
                  <a:cs typeface="Arial Bold"/>
                </a:rPr>
                <a:t> </a:t>
              </a:r>
              <a:endParaRPr lang="fr-fr" altLang="en-US" sz="2100" b="1" spc="-30">
                <a:latin typeface="Arial Bold" charset="0"/>
                <a:cs typeface="Arial Bold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10670FBB-07B0-45B1-9501-79D4E93D40D2}"/>
                </a:ext>
              </a:extLst>
            </p:cNvPr>
            <p:cNvGrpSpPr/>
            <p:nvPr/>
          </p:nvGrpSpPr>
          <p:grpSpPr>
            <a:xfrm>
              <a:off x="1246894" y="1440000"/>
              <a:ext cx="8029861" cy="4424363"/>
              <a:chOff x="1246894" y="1504950"/>
              <a:chExt cx="8029861" cy="4424363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46894" y="1504950"/>
                <a:ext cx="8029861" cy="3878199"/>
              </a:xfrm>
              <a:prstGeom prst="rect">
                <a:avLst/>
              </a:prstGeom>
            </p:spPr>
          </p:pic>
          <p:sp>
            <p:nvSpPr>
              <p:cNvPr id="11267" name="Rectangle 38"/>
              <p:cNvSpPr>
                <a:spLocks noChangeArrowheads="1"/>
              </p:cNvSpPr>
              <p:nvPr/>
            </p:nvSpPr>
            <p:spPr bwMode="auto">
              <a:xfrm>
                <a:off x="1555750" y="5529263"/>
                <a:ext cx="74183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4184" tIns="47092" rIns="94184" bIns="47092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/>
                <a:r>
                  <a:rPr lang="fr-fr" sz="2000" b="1" i="0" u="none" baseline="0"/>
                  <a:t>Total</a:t>
                </a:r>
                <a:r>
                  <a:rPr lang="fr-fr" sz="2000" b="0" i="0" u="none" baseline="0"/>
                  <a:t> </a:t>
                </a:r>
                <a:r>
                  <a:rPr lang="fr-fr" sz="2000" b="1" i="0" u="none" baseline="0"/>
                  <a:t>: 1,3 million </a:t>
                </a:r>
                <a:r>
                  <a:rPr lang="fr-fr" b="0" i="0" u="none" baseline="0">
                    <a:solidFill>
                      <a:srgbClr val="4D4D4D"/>
                    </a:solidFill>
                  </a:rPr>
                  <a:t>[1 million–1,7 million]</a:t>
                </a:r>
              </a:p>
            </p:txBody>
          </p:sp>
          <p:sp>
            <p:nvSpPr>
              <p:cNvPr id="11268" name="Rectangle 27"/>
              <p:cNvSpPr>
                <a:spLocks noChangeArrowheads="1"/>
              </p:cNvSpPr>
              <p:nvPr/>
            </p:nvSpPr>
            <p:spPr bwMode="auto">
              <a:xfrm>
                <a:off x="4251325" y="3083360"/>
                <a:ext cx="2278063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Moyen-Orient et Afrique du Nord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23 000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[16 000–35 000]</a:t>
                </a:r>
              </a:p>
            </p:txBody>
          </p:sp>
          <p:sp>
            <p:nvSpPr>
              <p:cNvPr id="11269" name="Rectangle 28"/>
              <p:cNvSpPr>
                <a:spLocks noChangeArrowheads="1"/>
              </p:cNvSpPr>
              <p:nvPr/>
            </p:nvSpPr>
            <p:spPr bwMode="auto">
              <a:xfrm>
                <a:off x="3828088" y="3587416"/>
                <a:ext cx="194786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occidentale et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190 000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[130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000–280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1270" name="Rectangle 29"/>
              <p:cNvSpPr>
                <a:spLocks noChangeArrowheads="1"/>
              </p:cNvSpPr>
              <p:nvPr/>
            </p:nvSpPr>
            <p:spPr bwMode="auto">
              <a:xfrm>
                <a:off x="5800346" y="1997050"/>
                <a:ext cx="1739900" cy="569387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Europe de l’Est </a:t>
                </a:r>
                <a:br>
                  <a:rPr lang="fr-fr" sz="1200" b="1"/>
                </a:br>
                <a:r>
                  <a:rPr lang="fr-fr" sz="1200" b="1" i="0" u="none" baseline="0"/>
                  <a:t>et Asie centrale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140 000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[120 000–160 000]</a:t>
                </a:r>
              </a:p>
            </p:txBody>
          </p:sp>
          <p:sp>
            <p:nvSpPr>
              <p:cNvPr id="11271" name="Rectangle 30"/>
              <p:cNvSpPr>
                <a:spLocks noChangeArrowheads="1"/>
              </p:cNvSpPr>
              <p:nvPr/>
            </p:nvSpPr>
            <p:spPr bwMode="auto">
              <a:xfrm>
                <a:off x="6765546" y="3842463"/>
                <a:ext cx="2197100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85750" algn="l"/>
                  </a:tabLs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Asie et Pacifique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300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[220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000–370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1272" name="Rectangle 32"/>
              <p:cNvSpPr>
                <a:spLocks noChangeArrowheads="1"/>
              </p:cNvSpPr>
              <p:nvPr/>
            </p:nvSpPr>
            <p:spPr bwMode="auto">
              <a:xfrm>
                <a:off x="1327150" y="2276475"/>
                <a:ext cx="369887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du Nord et Europe occidentale et centrale</a:t>
                </a:r>
              </a:p>
              <a:p>
                <a:pPr algn="ctr" rtl="0" eaLnBrk="1" hangingPunct="1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56 000</a:t>
                </a:r>
              </a:p>
              <a:p>
                <a:pPr algn="ctr" rtl="0" eaLnBrk="1" hangingPunct="1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[45 000–67 000]</a:t>
                </a:r>
              </a:p>
            </p:txBody>
          </p:sp>
          <p:sp>
            <p:nvSpPr>
              <p:cNvPr id="11274" name="Rectangle 28"/>
              <p:cNvSpPr>
                <a:spLocks noChangeArrowheads="1"/>
              </p:cNvSpPr>
              <p:nvPr/>
            </p:nvSpPr>
            <p:spPr bwMode="auto">
              <a:xfrm>
                <a:off x="4364038" y="4257675"/>
                <a:ext cx="2182812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Afrique orientale et australe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450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[360 000–580 000]</a:t>
                </a:r>
              </a:p>
            </p:txBody>
          </p:sp>
          <p:sp>
            <p:nvSpPr>
              <p:cNvPr id="13" name="Rectangle 33"/>
              <p:cNvSpPr>
                <a:spLocks noChangeArrowheads="1"/>
              </p:cNvSpPr>
              <p:nvPr/>
            </p:nvSpPr>
            <p:spPr bwMode="auto">
              <a:xfrm>
                <a:off x="2373313" y="4150241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Amérique latine 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120</a:t>
                </a:r>
                <a:r>
                  <a:rPr lang="fr-fr" sz="1400" b="0" i="0" u="none" baseline="0"/>
                  <a:t> </a:t>
                </a:r>
                <a:r>
                  <a:rPr lang="fr-fr" sz="1400" b="1" i="0" u="none" baseline="0"/>
                  <a:t>000</a:t>
                </a:r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[97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000–150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000]</a:t>
                </a:r>
              </a:p>
            </p:txBody>
          </p:sp>
          <p:sp>
            <p:nvSpPr>
              <p:cNvPr id="14" name="Rectangle 33"/>
              <p:cNvSpPr>
                <a:spLocks noChangeArrowheads="1"/>
              </p:cNvSpPr>
              <p:nvPr/>
            </p:nvSpPr>
            <p:spPr bwMode="auto">
              <a:xfrm>
                <a:off x="2119164" y="3140968"/>
                <a:ext cx="1762125" cy="436145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38100" dist="25400" dir="2700000" algn="tl" rotWithShape="0">
                  <a:schemeClr val="bg1">
                    <a:alpha val="70000"/>
                  </a:scheme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1pPr>
                <a:lvl2pPr marL="37931725" indent="-37474525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2pPr>
                <a:lvl3pPr marL="11430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3pPr>
                <a:lvl4pPr marL="16002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4pPr>
                <a:lvl5pPr marL="2057400" indent="-228600" defTabSz="935038" eaLnBrk="0" hangingPunct="0"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5pPr>
                <a:lvl6pPr marL="25146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6pPr>
                <a:lvl7pPr marL="29718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7pPr>
                <a:lvl8pPr marL="34290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8pPr>
                <a:lvl9pPr marL="3886200" indent="-228600" defTabSz="9350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ea typeface="ＭＳ Ｐゴシック" pitchFamily="34" charset="-128"/>
                  </a:defRPr>
                </a:lvl9pPr>
              </a:lstStyle>
              <a:p>
                <a:pPr algn="ctr" rtl="0">
                  <a:lnSpc>
                    <a:spcPct val="75000"/>
                  </a:lnSpc>
                </a:pPr>
                <a:r>
                  <a:rPr lang="fr-fr" sz="1200" b="1" i="0" u="none" baseline="0"/>
                  <a:t>Caraïbes</a:t>
                </a:r>
              </a:p>
              <a:p>
                <a:pPr algn="ctr" rtl="0">
                  <a:lnSpc>
                    <a:spcPct val="75000"/>
                  </a:lnSpc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fr-fr" sz="1400" b="1" i="0" u="none" baseline="0"/>
                  <a:t>15 000</a:t>
                </a:r>
                <a:endParaRPr lang="fr-fr" altLang="en-US" sz="1400" b="1"/>
              </a:p>
              <a:p>
                <a:pPr algn="ctr" rtl="0">
                  <a:lnSpc>
                    <a:spcPct val="60000"/>
                  </a:lnSpc>
                </a:pP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[9</a:t>
                </a:r>
                <a:r>
                  <a:rPr lang="fr-fr" sz="1000" b="0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 </a:t>
                </a:r>
                <a:r>
                  <a:rPr lang="fr-fr" sz="1000" b="1" i="0" u="none" baseline="0">
                    <a:solidFill>
                      <a:srgbClr val="5F5F5F"/>
                    </a:solidFill>
                    <a:latin typeface="Arial Narrow" pitchFamily="34" charset="0"/>
                  </a:rPr>
                  <a:t>000–21 000]</a:t>
                </a: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34ea42-cc56-4b5c-b72b-8ca3661c6ee8" xsi:nil="true"/>
    <lcf76f155ced4ddcb4097134ff3c332f xmlns="a7197181-efc1-42f5-b058-02cc8b9e7a28">
      <Terms xmlns="http://schemas.microsoft.com/office/infopath/2007/PartnerControls"/>
    </lcf76f155ced4ddcb4097134ff3c332f>
    <SharedWithUsers xmlns="6034ea42-cc56-4b5c-b72b-8ca3661c6ee8">
      <UserInfo>
        <DisplayName>MAHY, Mary</DisplayName>
        <AccountId>20</AccountId>
        <AccountType/>
      </UserInfo>
      <UserInfo>
        <DisplayName>DAHER, Juliana</DisplayName>
        <AccountId>63</AccountId>
        <AccountType/>
      </UserInfo>
      <UserInfo>
        <DisplayName>LEVCHENKO, Roman</DisplayName>
        <AccountId>1536</AccountId>
        <AccountType/>
      </UserInfo>
      <UserInfo>
        <DisplayName>BARTON-KNOTT, Sophie</DisplayName>
        <AccountId>1929</AccountId>
        <AccountType/>
      </UserInfo>
      <UserInfo>
        <DisplayName>KORENROMP, Eline Louise</DisplayName>
        <AccountId>7579</AccountId>
        <AccountType/>
      </UserInfo>
      <UserInfo>
        <DisplayName>DELUCA, Sophia</DisplayName>
        <AccountId>9286</AccountId>
        <AccountType/>
      </UserInfo>
    </SharedWithUsers>
  </documentManagement>
</p:properties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EE13CC5E778A49AC92FD5E9EA9DE44" ma:contentTypeVersion="18" ma:contentTypeDescription="Create a new document." ma:contentTypeScope="" ma:versionID="29ce5b17fe14c9db4c7ec02b82f7297c">
  <xsd:schema xmlns:xsd="http://www.w3.org/2001/XMLSchema" xmlns:xs="http://www.w3.org/2001/XMLSchema" xmlns:p="http://schemas.microsoft.com/office/2006/metadata/properties" xmlns:ns2="a7197181-efc1-42f5-b058-02cc8b9e7a28" xmlns:ns3="6034ea42-cc56-4b5c-b72b-8ca3661c6ee8" targetNamespace="http://schemas.microsoft.com/office/2006/metadata/properties" ma:root="true" ma:fieldsID="02be0516652c0c396978feaab9d24958" ns2:_="" ns3:_="">
    <xsd:import namespace="a7197181-efc1-42f5-b058-02cc8b9e7a28"/>
    <xsd:import namespace="6034ea42-cc56-4b5c-b72b-8ca3661c6e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197181-efc1-42f5-b058-02cc8b9e7a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34ea42-cc56-4b5c-b72b-8ca3661c6e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3519132-67b7-4f9c-9ca9-5104ae27bcb0}" ma:internalName="TaxCatchAll" ma:showField="CatchAllData" ma:web="6034ea42-cc56-4b5c-b72b-8ca3661c6e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7BDF9F09-1C67-411C-8390-69F45FDE68EC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4CEE770C-6D29-4D6B-BA98-18455F742BA5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4672B0B-60DC-467C-91F0-BBC4CE3C9372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1D090D37-7665-4BEC-9FD2-19990F45C63B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ED937FCB-EBD4-4FB3-8E55-F6520624F9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D04CAE-4E38-48CA-BC1E-C431E2367D1F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01008649-C3F8-48E6-BE84-4178C35C743D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56C3AE64-3A65-496C-9A01-CDCAEF02489E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7A1F6696-EC23-49D6-8E8F-CDC09AE4631F}">
  <ds:schemaRefs>
    <ds:schemaRef ds:uri="288ef829-98c5-46d1-83dc-c2ef7c814da2"/>
    <ds:schemaRef ds:uri="2ddeef39-65d3-4660-94f2-f063f949c57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6034ea42-cc56-4b5c-b72b-8ca3661c6ee8"/>
    <ds:schemaRef ds:uri="a7197181-efc1-42f5-b058-02cc8b9e7a28"/>
  </ds:schemaRefs>
</ds:datastoreItem>
</file>

<file path=customXml/itemProps6.xml><?xml version="1.0" encoding="utf-8"?>
<ds:datastoreItem xmlns:ds="http://schemas.openxmlformats.org/officeDocument/2006/customXml" ds:itemID="{8E1AAE0A-8786-4129-8F63-6364D84FA54E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3C188D0-CAFB-492C-AF47-8E927005DE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197181-efc1-42f5-b058-02cc8b9e7a28"/>
    <ds:schemaRef ds:uri="6034ea42-cc56-4b5c-b72b-8ca3661c6e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8.xml><?xml version="1.0" encoding="utf-8"?>
<ds:datastoreItem xmlns:ds="http://schemas.openxmlformats.org/officeDocument/2006/customXml" ds:itemID="{93E74733-972D-4CD3-8F5C-248DF96D864F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6A796567-3D7E-4144-BCE2-D36437566A83}">
  <ds:schemaRefs>
    <ds:schemaRef ds:uri="ESRI.ArcGIS.Mapping.OfficeIntegration.PowerPointInfo"/>
  </ds:schemaRefs>
</ds:datastoreItem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1277</Words>
  <Application>Microsoft Office PowerPoint</Application>
  <PresentationFormat>35mm Slides</PresentationFormat>
  <Paragraphs>252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Bold</vt:lpstr>
      <vt:lpstr>Arial Narrow</vt:lpstr>
      <vt:lpstr>Calibri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UNAIDS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Fadriquela, Efren</dc:creator>
  <cp:lastModifiedBy>MORA ROMA, Pere</cp:lastModifiedBy>
  <cp:revision>4</cp:revision>
  <cp:lastPrinted>2019-07-11T08:57:54Z</cp:lastPrinted>
  <dcterms:created xsi:type="dcterms:W3CDTF">2011-11-02T09:59:30Z</dcterms:created>
  <dcterms:modified xsi:type="dcterms:W3CDTF">2024-07-19T13:45:04Z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0x0101006893E641F549574BB805BD9C73365D4F</vt:lpwstr>
  </property>
  <property fmtid="{D5CDD505-2E9C-101B-9397-08002B2CF9AE}" pid="3" name="MediaServiceImageTags">
    <vt:lpwstr/>
  </property>
</Properties>
</file>